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68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9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E7B1C-66AE-0B49-AC37-77CEE26ED413}" type="datetimeFigureOut">
              <a:rPr lang="en-US" smtClean="0"/>
              <a:pPr/>
              <a:t>02/08/11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FB27-6FC5-234C-A465-A772295EB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Agile: Quality is a part of every step along the way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Concept: quality checked every step of the way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Strip: Various stages of a house under construction, with workers checking work against plans, measuring carefully, testing strength and solidity; 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Frame: last frame shows plumber hooking bathroom plumbing to water main, happy/beaming, checking off a checkbox on a clipboard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Regression Testing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Concept: after changes, things that worked before should still work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Strip: Contractor hooking up icemaker connection to water; Contractor showing homeowner ice cubes being made; Homeowner rechecking sink, fails; Plumber fixing water under sink; Homeowner checking ice maker and sink – all works – thumbs up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joining us for The Origins of Agile Software Development, a module in Agile Fundamentals. The next module in the series is The Agile Core, in which we’ll explore some of the practices and methodologies that make Agile what it is.</a:t>
            </a:r>
          </a:p>
          <a:p>
            <a:endParaRPr lang="en-US" dirty="0" smtClean="0"/>
          </a:p>
          <a:p>
            <a:r>
              <a:rPr lang="en-US" dirty="0" smtClean="0"/>
              <a:t>Until the next time, we wish you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7EA33-3176-1746-8E4D-64F50ED202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Acceptance Testing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Concept: what the user (homeowner) had in mind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Strip: Homeowner (woman), imagining single control kitchen sink faucet, with markings for hot and cold; turning on cold, showing it to be cold (maybe ice cubes coming out?); turning on hot, showing it to be hot (steam)?; turning to middle, showing warm (maybe washing hands?); talking to contractor, gesturing, previous imaginations showing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Strip: Contractor, seeing finished work, considering; turning on hot, but cold comes out – big word FAIL; turning on cold, but hot comes out – big word FAIL; turning to middle, warm comes out – big word PASS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Given (When) Then – context, circumstances, expectations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Acceptance Testing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Concept: what the user (homeowner) had in mind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Strip: Homeowner (woman), imagining single control kitchen sink faucet, with markings for hot and cold; turning on cold, showing it to be cold (maybe ice cubes coming out?); turning on hot, showing it to be hot (steam)?; turning to middle, showing warm (maybe washing hands?); talking to contractor, gesturing, previous imaginations showing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Strip: Contractor, seeing finished work, considering; turning on hot, but cold comes out – big word FAIL; turning on cold, but hot comes out – big word FAIL; turning to middle, warm comes out – big word PASS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Automated Testing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Concept: tests are good, but not effective if they are manual – too time consuming and costly.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Strip: Repeat of 7 (Regression Testing), b. We</a:t>
            </a:r>
            <a:r>
              <a:rPr lang="ja-JP" altLang="en-US">
                <a:solidFill>
                  <a:srgbClr val="000000"/>
                </a:solidFill>
                <a:latin typeface="Arial"/>
                <a:cs typeface="Trebuchet MS" charset="0"/>
                <a:sym typeface="Trebuchet MS" charset="0"/>
              </a:rPr>
              <a:t>’</a:t>
            </a:r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ll talk about how long this takes, and how it</a:t>
            </a:r>
            <a:r>
              <a:rPr lang="ja-JP" altLang="en-US">
                <a:solidFill>
                  <a:srgbClr val="000000"/>
                </a:solidFill>
                <a:latin typeface="Arial"/>
                <a:cs typeface="Trebuchet MS" charset="0"/>
                <a:sym typeface="Trebuchet MS" charset="0"/>
              </a:rPr>
              <a:t>’</a:t>
            </a:r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s dependent on the availability of the plumber and the homeowner.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Strip: Con</a:t>
            </a:r>
            <a:r>
              <a:rPr lang="en-US" sz="900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 </a:t>
            </a:r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tractor pushing big ON button on a Robot; Robot testing icemaker, sink, other plumbing. Can be multiple frames, showing robot doing various tasks.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 sz="900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 </a:t>
            </a:r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There needs to be a change made before we can show that the robot is coming and testing stuff to make sure that the change did not affect earlier functionality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About to talk about IntelliJ – set context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Unit Testing/TDD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Concept: a specific component, checking quality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Strip: architect/designer making drawing of large man jumping up and down on stairs, floors, etc – man has T-shirt saying </a:t>
            </a:r>
            <a:r>
              <a:rPr lang="ja-JP" altLang="en-US">
                <a:solidFill>
                  <a:srgbClr val="000000"/>
                </a:solidFill>
                <a:latin typeface="Arial"/>
                <a:cs typeface="Trebuchet MS" charset="0"/>
                <a:sym typeface="Trebuchet MS" charset="0"/>
              </a:rPr>
              <a:t>“</a:t>
            </a:r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300 LBS</a:t>
            </a:r>
            <a:r>
              <a:rPr lang="ja-JP" altLang="en-US">
                <a:solidFill>
                  <a:srgbClr val="000000"/>
                </a:solidFill>
                <a:latin typeface="Arial"/>
                <a:cs typeface="Trebuchet MS" charset="0"/>
                <a:sym typeface="Trebuchet MS" charset="0"/>
              </a:rPr>
              <a:t>”</a:t>
            </a:r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; contractor and workers, contractor pointing to drawing and T-shirt; 300 pound man, standing in area where stairs will be, looking around, giving thumbs up; 300 pound man jumping up and down at top of barely framed stairs, attached to bungee cord going up; stairs collapsing, man hanging, giving thumbs down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Talk about BDD/FDD/…?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Functional Testi</a:t>
            </a:r>
            <a:r>
              <a:rPr lang="en-US" sz="900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 </a:t>
            </a:r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ng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Concept: water and/or electricity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Strip: Plumbers laying piping in foundation; plumbers attaching plumbing fixtures in framed house; plumber turning on faucet, somehow show water flowing through pipes; plumber watching water run out into bucket, beaming, thumbs up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 sz="900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 </a:t>
            </a:r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I really liked the concept of illustrating QA ideas with practical real-life examples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User Acceptance Testing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Concept: Someone, user or user advocate, does manual testing</a:t>
            </a:r>
            <a:endParaRPr lang="en-US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r>
              <a:rPr lang="en-US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* Strip: Woman inspecting shower stall; woman taking shower; woman giving contractors a thumbs-up (no nudity or anything risqué)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1"/>
            <a:ext cx="8412480" cy="2820590"/>
          </a:xfrm>
          <a:solidFill>
            <a:schemeClr val="bg1"/>
          </a:solidFill>
        </p:spPr>
        <p:txBody>
          <a:bodyPr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0" y="4724400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91106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ack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rgbClr val="F15A22"/>
                </a:solidFill>
                <a:effectLst>
                  <a:glow rad="139700">
                    <a:schemeClr val="accent4">
                      <a:alpha val="75000"/>
                    </a:schemeClr>
                  </a:glow>
                </a:effectLst>
                <a:latin typeface="+mj-lt"/>
                <a:ea typeface="Arial" pitchFamily="21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20574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sz="4800">
                <a:effectLst>
                  <a:glow rad="139700">
                    <a:schemeClr val="accent4">
                      <a:alpha val="75000"/>
                    </a:schemeClr>
                  </a:glow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228600"/>
            <a:ext cx="600022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8.xm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8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8.xml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8.xml"/><Relationship Id="rId1" Type="http://schemas.openxmlformats.org/officeDocument/2006/relationships/slideLayout" Target="../slideLayouts/slideLayout17.xml"/><Relationship Id="rId2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21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8.xml"/><Relationship Id="rId1" Type="http://schemas.openxmlformats.org/officeDocument/2006/relationships/slideLayout" Target="../slideLayouts/slideLayout17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8.xml"/><Relationship Id="rId1" Type="http://schemas.openxmlformats.org/officeDocument/2006/relationships/slideLayout" Target="../slideLayouts/slideLayout17.xml"/><Relationship Id="rId2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smtClean="0"/>
              <a:t>Engineering Practices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hlinkClick r:id="rId2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203779" name="Rectangle 3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203780" name="Rectangle 4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203781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203782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203783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203784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203785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20378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4363"/>
            <a:ext cx="8229600" cy="5627687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248933"/>
      </p:ext>
    </p:extLst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hlinkClick r:id="rId2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204803" name="Rectangle 3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204804" name="Rectangle 4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204805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204806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204807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204808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204809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2048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148638" cy="5573713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1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00250" cy="4722813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5107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hlinkClick r:id="rId2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205827" name="Rectangle 3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205828" name="Rectangle 4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205829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205830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205831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205832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205833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2058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1166813" cy="4191000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8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1750"/>
            <a:ext cx="7369175" cy="5041900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402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8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r>
              <a:rPr lang="en-US" dirty="0"/>
              <a:t>Levels and types of testing</a:t>
            </a:r>
          </a:p>
        </p:txBody>
      </p:sp>
      <p:sp>
        <p:nvSpPr>
          <p:cNvPr id="206850" name="Rectangle 2">
            <a:hlinkClick r:id="rId2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206851" name="Rectangle 3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206852" name="Rectangle 4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206853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206854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206855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206856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206857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</p:spTree>
    <p:extLst>
      <p:ext uri="{BB962C8B-B14F-4D97-AF65-F5344CB8AC3E}">
        <p14:creationId xmlns:p14="http://schemas.microsoft.com/office/powerpoint/2010/main" val="3807392461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Unit Testing/TDD</a:t>
            </a:r>
          </a:p>
        </p:txBody>
      </p:sp>
      <p:sp>
        <p:nvSpPr>
          <p:cNvPr id="207874" name="Rectangle 2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207875" name="Rectangle 3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207876" name="Rectangle 4">
            <a:hlinkClick r:id="rId5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207877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207878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207879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207880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207881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2078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554038"/>
            <a:ext cx="5649913" cy="66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729634"/>
      </p:ext>
    </p:extLst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0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Functional Testing</a:t>
            </a:r>
          </a:p>
        </p:txBody>
      </p:sp>
      <p:sp>
        <p:nvSpPr>
          <p:cNvPr id="209922" name="Rectangle 2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209923" name="Rectangle 3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209924" name="Rectangle 4">
            <a:hlinkClick r:id="rId5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209925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209926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209927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209928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209929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209931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9"/>
          <a:stretch>
            <a:fillRect/>
          </a:stretch>
        </p:blipFill>
        <p:spPr bwMode="auto">
          <a:xfrm>
            <a:off x="760413" y="719138"/>
            <a:ext cx="7621587" cy="613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148951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8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User Acceptance Testing</a:t>
            </a:r>
          </a:p>
        </p:txBody>
      </p:sp>
      <p:sp>
        <p:nvSpPr>
          <p:cNvPr id="211970" name="Rectangle 2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211971" name="Rectangle 3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211972" name="Rectangle 4">
            <a:hlinkClick r:id="rId5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211973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211974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211975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211976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211977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21197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" b="6773"/>
          <a:stretch>
            <a:fillRect/>
          </a:stretch>
        </p:blipFill>
        <p:spPr bwMode="auto">
          <a:xfrm>
            <a:off x="438150" y="1222375"/>
            <a:ext cx="8477250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597080"/>
      </p:ext>
    </p:extLst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6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Regression Testing</a:t>
            </a:r>
          </a:p>
        </p:txBody>
      </p:sp>
      <p:sp>
        <p:nvSpPr>
          <p:cNvPr id="214018" name="Rectangle 2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214019" name="Rectangle 3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214020" name="Rectangle 4">
            <a:hlinkClick r:id="rId5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214021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214022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214023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214024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214025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21402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927100"/>
            <a:ext cx="7426325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28932"/>
      </p:ext>
    </p:extLst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6" name="Line 223"/>
          <p:cNvSpPr>
            <a:spLocks noChangeShapeType="1"/>
          </p:cNvSpPr>
          <p:nvPr/>
        </p:nvSpPr>
        <p:spPr bwMode="auto">
          <a:xfrm>
            <a:off x="1466850" y="1515727"/>
            <a:ext cx="0" cy="433712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+mj-lt"/>
            </a:endParaRPr>
          </a:p>
        </p:txBody>
      </p:sp>
      <p:sp>
        <p:nvSpPr>
          <p:cNvPr id="7" name="Line 224"/>
          <p:cNvSpPr>
            <a:spLocks noChangeShapeType="1"/>
          </p:cNvSpPr>
          <p:nvPr/>
        </p:nvSpPr>
        <p:spPr bwMode="auto">
          <a:xfrm>
            <a:off x="2690813" y="1515727"/>
            <a:ext cx="0" cy="433712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+mj-lt"/>
            </a:endParaRPr>
          </a:p>
        </p:txBody>
      </p:sp>
      <p:sp>
        <p:nvSpPr>
          <p:cNvPr id="8" name="Line 225"/>
          <p:cNvSpPr>
            <a:spLocks noChangeShapeType="1"/>
          </p:cNvSpPr>
          <p:nvPr/>
        </p:nvSpPr>
        <p:spPr bwMode="auto">
          <a:xfrm>
            <a:off x="3914775" y="1515727"/>
            <a:ext cx="0" cy="433712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+mj-lt"/>
            </a:endParaRPr>
          </a:p>
        </p:txBody>
      </p:sp>
      <p:sp>
        <p:nvSpPr>
          <p:cNvPr id="9" name="Line 226"/>
          <p:cNvSpPr>
            <a:spLocks noChangeShapeType="1"/>
          </p:cNvSpPr>
          <p:nvPr/>
        </p:nvSpPr>
        <p:spPr bwMode="auto">
          <a:xfrm>
            <a:off x="5067300" y="1515727"/>
            <a:ext cx="0" cy="433712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+mj-lt"/>
            </a:endParaRPr>
          </a:p>
        </p:txBody>
      </p:sp>
      <p:sp>
        <p:nvSpPr>
          <p:cNvPr id="10" name="Line 227"/>
          <p:cNvSpPr>
            <a:spLocks noChangeShapeType="1"/>
          </p:cNvSpPr>
          <p:nvPr/>
        </p:nvSpPr>
        <p:spPr bwMode="auto">
          <a:xfrm>
            <a:off x="6291263" y="1515727"/>
            <a:ext cx="0" cy="433712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+mj-lt"/>
            </a:endParaRPr>
          </a:p>
        </p:txBody>
      </p:sp>
      <p:sp>
        <p:nvSpPr>
          <p:cNvPr id="11" name="Line 228"/>
          <p:cNvSpPr>
            <a:spLocks noChangeShapeType="1"/>
          </p:cNvSpPr>
          <p:nvPr/>
        </p:nvSpPr>
        <p:spPr bwMode="auto">
          <a:xfrm>
            <a:off x="7515225" y="1515727"/>
            <a:ext cx="0" cy="433712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+mj-lt"/>
            </a:endParaRPr>
          </a:p>
        </p:txBody>
      </p:sp>
      <p:sp>
        <p:nvSpPr>
          <p:cNvPr id="12" name="AutoShape 193"/>
          <p:cNvSpPr>
            <a:spLocks noChangeArrowheads="1"/>
          </p:cNvSpPr>
          <p:nvPr/>
        </p:nvSpPr>
        <p:spPr bwMode="auto">
          <a:xfrm>
            <a:off x="314747" y="1119611"/>
            <a:ext cx="1295400" cy="605740"/>
          </a:xfrm>
          <a:prstGeom prst="chevron">
            <a:avLst>
              <a:gd name="adj" fmla="val 7750"/>
            </a:avLst>
          </a:prstGeom>
          <a:gradFill rotWithShape="0">
            <a:gsLst>
              <a:gs pos="0">
                <a:srgbClr val="7D98ED"/>
              </a:gs>
              <a:gs pos="100000">
                <a:srgbClr val="7D98ED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AU" sz="1400" b="1" dirty="0" smtClean="0">
                <a:solidFill>
                  <a:schemeClr val="bg1"/>
                </a:solidFill>
                <a:latin typeface="+mj-lt"/>
              </a:rPr>
              <a:t>Iteration 1</a:t>
            </a:r>
            <a:endParaRPr lang="en-AU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AutoShape 194"/>
          <p:cNvSpPr>
            <a:spLocks noChangeArrowheads="1"/>
          </p:cNvSpPr>
          <p:nvPr/>
        </p:nvSpPr>
        <p:spPr bwMode="auto">
          <a:xfrm>
            <a:off x="1538288" y="1105059"/>
            <a:ext cx="1295400" cy="605740"/>
          </a:xfrm>
          <a:prstGeom prst="chevron">
            <a:avLst>
              <a:gd name="adj" fmla="val 7750"/>
            </a:avLst>
          </a:prstGeom>
          <a:gradFill rotWithShape="0">
            <a:gsLst>
              <a:gs pos="0">
                <a:srgbClr val="7D98ED"/>
              </a:gs>
              <a:gs pos="100000">
                <a:srgbClr val="7D98ED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AU" sz="1400" b="1" dirty="0" smtClean="0">
                <a:solidFill>
                  <a:schemeClr val="bg1"/>
                </a:solidFill>
                <a:latin typeface="+mj-lt"/>
              </a:rPr>
              <a:t>Iteration 2</a:t>
            </a:r>
            <a:endParaRPr lang="en-AU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AutoShape 200"/>
          <p:cNvSpPr>
            <a:spLocks noChangeArrowheads="1"/>
          </p:cNvSpPr>
          <p:nvPr/>
        </p:nvSpPr>
        <p:spPr bwMode="auto">
          <a:xfrm>
            <a:off x="2762250" y="1105059"/>
            <a:ext cx="1295400" cy="605740"/>
          </a:xfrm>
          <a:prstGeom prst="chevron">
            <a:avLst>
              <a:gd name="adj" fmla="val 7750"/>
            </a:avLst>
          </a:prstGeom>
          <a:gradFill rotWithShape="0">
            <a:gsLst>
              <a:gs pos="0">
                <a:srgbClr val="7D98ED"/>
              </a:gs>
              <a:gs pos="100000">
                <a:srgbClr val="7D98ED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AU" sz="1400" b="1" dirty="0" smtClean="0">
                <a:solidFill>
                  <a:schemeClr val="bg1"/>
                </a:solidFill>
                <a:latin typeface="+mj-lt"/>
              </a:rPr>
              <a:t>Iteration 3</a:t>
            </a:r>
            <a:endParaRPr lang="en-AU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AutoShape 201"/>
          <p:cNvSpPr>
            <a:spLocks noChangeArrowheads="1"/>
          </p:cNvSpPr>
          <p:nvPr/>
        </p:nvSpPr>
        <p:spPr bwMode="auto">
          <a:xfrm>
            <a:off x="3986213" y="1105059"/>
            <a:ext cx="1295400" cy="605740"/>
          </a:xfrm>
          <a:prstGeom prst="chevron">
            <a:avLst>
              <a:gd name="adj" fmla="val 7750"/>
            </a:avLst>
          </a:prstGeom>
          <a:gradFill rotWithShape="0">
            <a:gsLst>
              <a:gs pos="0">
                <a:srgbClr val="7D98ED"/>
              </a:gs>
              <a:gs pos="100000">
                <a:srgbClr val="7D98ED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AU" sz="1400" b="1" dirty="0" smtClean="0">
                <a:solidFill>
                  <a:schemeClr val="bg1"/>
                </a:solidFill>
                <a:latin typeface="+mj-lt"/>
              </a:rPr>
              <a:t>.....</a:t>
            </a:r>
            <a:endParaRPr lang="en-AU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AutoShape 202"/>
          <p:cNvSpPr>
            <a:spLocks noChangeArrowheads="1"/>
          </p:cNvSpPr>
          <p:nvPr/>
        </p:nvSpPr>
        <p:spPr bwMode="auto">
          <a:xfrm>
            <a:off x="5138737" y="1105059"/>
            <a:ext cx="1633538" cy="605740"/>
          </a:xfrm>
          <a:prstGeom prst="chevron">
            <a:avLst>
              <a:gd name="adj" fmla="val 7750"/>
            </a:avLst>
          </a:prstGeom>
          <a:gradFill rotWithShape="0">
            <a:gsLst>
              <a:gs pos="0">
                <a:srgbClr val="7D98ED"/>
              </a:gs>
              <a:gs pos="100000">
                <a:srgbClr val="7D98ED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 anchor="ctr"/>
          <a:lstStyle/>
          <a:p>
            <a:pPr eaLnBrk="0" hangingPunct="0">
              <a:spcBef>
                <a:spcPct val="50000"/>
              </a:spcBef>
            </a:pPr>
            <a:r>
              <a:rPr lang="en-AU" sz="1400" b="1" dirty="0" smtClean="0">
                <a:solidFill>
                  <a:schemeClr val="bg1"/>
                </a:solidFill>
                <a:latin typeface="+mj-lt"/>
              </a:rPr>
              <a:t>Regression</a:t>
            </a:r>
            <a:endParaRPr lang="en-AU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AutoShape 203"/>
          <p:cNvSpPr>
            <a:spLocks noChangeArrowheads="1"/>
          </p:cNvSpPr>
          <p:nvPr/>
        </p:nvSpPr>
        <p:spPr bwMode="auto">
          <a:xfrm>
            <a:off x="6362700" y="1105059"/>
            <a:ext cx="1295400" cy="605740"/>
          </a:xfrm>
          <a:prstGeom prst="chevron">
            <a:avLst>
              <a:gd name="adj" fmla="val 7750"/>
            </a:avLst>
          </a:prstGeom>
          <a:gradFill rotWithShape="0">
            <a:gsLst>
              <a:gs pos="0">
                <a:srgbClr val="7D98ED"/>
              </a:gs>
              <a:gs pos="100000">
                <a:srgbClr val="7D98ED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AU" sz="1400" b="1" dirty="0" smtClean="0">
                <a:solidFill>
                  <a:schemeClr val="bg1"/>
                </a:solidFill>
                <a:latin typeface="+mj-lt"/>
              </a:rPr>
              <a:t>UAT</a:t>
            </a:r>
            <a:endParaRPr lang="en-AU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AutoShape 204"/>
          <p:cNvSpPr>
            <a:spLocks noChangeArrowheads="1"/>
          </p:cNvSpPr>
          <p:nvPr/>
        </p:nvSpPr>
        <p:spPr bwMode="auto">
          <a:xfrm>
            <a:off x="7586663" y="1105059"/>
            <a:ext cx="1295400" cy="605740"/>
          </a:xfrm>
          <a:prstGeom prst="chevron">
            <a:avLst>
              <a:gd name="adj" fmla="val 7750"/>
            </a:avLst>
          </a:prstGeom>
          <a:gradFill rotWithShape="0">
            <a:gsLst>
              <a:gs pos="0">
                <a:srgbClr val="7D98ED"/>
              </a:gs>
              <a:gs pos="100000">
                <a:srgbClr val="7D98ED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AU" sz="1400" b="1" dirty="0" smtClean="0">
                <a:solidFill>
                  <a:schemeClr val="bg1"/>
                </a:solidFill>
                <a:latin typeface="+mj-lt"/>
              </a:rPr>
              <a:t>Go live</a:t>
            </a:r>
            <a:endParaRPr lang="en-AU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 Box 209"/>
          <p:cNvSpPr txBox="1">
            <a:spLocks noChangeArrowheads="1"/>
          </p:cNvSpPr>
          <p:nvPr/>
        </p:nvSpPr>
        <p:spPr bwMode="auto">
          <a:xfrm>
            <a:off x="3571875" y="3587508"/>
            <a:ext cx="997032" cy="391143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3399FF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Performance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Text Box 214"/>
          <p:cNvSpPr txBox="1">
            <a:spLocks noChangeArrowheads="1"/>
          </p:cNvSpPr>
          <p:nvPr/>
        </p:nvSpPr>
        <p:spPr bwMode="auto">
          <a:xfrm>
            <a:off x="268289" y="1991555"/>
            <a:ext cx="7189787" cy="237255"/>
          </a:xfrm>
          <a:prstGeom prst="rect">
            <a:avLst/>
          </a:prstGeom>
          <a:solidFill>
            <a:srgbClr val="00B050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AU" sz="1400" b="1" dirty="0" smtClean="0">
                <a:latin typeface="+mj-lt"/>
              </a:rPr>
              <a:t>Unit Testing</a:t>
            </a:r>
            <a:endParaRPr lang="en-AU" sz="1400" dirty="0">
              <a:latin typeface="+mj-lt"/>
            </a:endParaRPr>
          </a:p>
        </p:txBody>
      </p:sp>
      <p:sp>
        <p:nvSpPr>
          <p:cNvPr id="21" name="Text Box 217"/>
          <p:cNvSpPr txBox="1">
            <a:spLocks noChangeArrowheads="1"/>
          </p:cNvSpPr>
          <p:nvPr/>
        </p:nvSpPr>
        <p:spPr bwMode="auto">
          <a:xfrm>
            <a:off x="981076" y="3058851"/>
            <a:ext cx="914400" cy="39114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Acceptance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2" name="Text Box 214"/>
          <p:cNvSpPr txBox="1">
            <a:spLocks noChangeArrowheads="1"/>
          </p:cNvSpPr>
          <p:nvPr/>
        </p:nvSpPr>
        <p:spPr bwMode="auto">
          <a:xfrm>
            <a:off x="295276" y="2309055"/>
            <a:ext cx="7162800" cy="237255"/>
          </a:xfrm>
          <a:prstGeom prst="rect">
            <a:avLst/>
          </a:prstGeom>
          <a:solidFill>
            <a:srgbClr val="00B050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AU" sz="1400" b="1" dirty="0" err="1" smtClean="0">
                <a:latin typeface="+mj-lt"/>
              </a:rPr>
              <a:t>IntegrationTesting</a:t>
            </a:r>
            <a:endParaRPr lang="en-AU" sz="1400" dirty="0">
              <a:latin typeface="+mj-lt"/>
            </a:endParaRPr>
          </a:p>
        </p:txBody>
      </p:sp>
      <p:sp>
        <p:nvSpPr>
          <p:cNvPr id="23" name="Text Box 217"/>
          <p:cNvSpPr txBox="1">
            <a:spLocks noChangeArrowheads="1"/>
          </p:cNvSpPr>
          <p:nvPr/>
        </p:nvSpPr>
        <p:spPr bwMode="auto">
          <a:xfrm>
            <a:off x="2352675" y="3058851"/>
            <a:ext cx="914400" cy="39114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Acceptance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4" name="Text Box 217"/>
          <p:cNvSpPr txBox="1">
            <a:spLocks noChangeArrowheads="1"/>
          </p:cNvSpPr>
          <p:nvPr/>
        </p:nvSpPr>
        <p:spPr bwMode="auto">
          <a:xfrm>
            <a:off x="3571875" y="3058851"/>
            <a:ext cx="914400" cy="39114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Acceptance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5" name="Text Box 217"/>
          <p:cNvSpPr txBox="1">
            <a:spLocks noChangeArrowheads="1"/>
          </p:cNvSpPr>
          <p:nvPr/>
        </p:nvSpPr>
        <p:spPr bwMode="auto">
          <a:xfrm>
            <a:off x="4714875" y="3058851"/>
            <a:ext cx="914400" cy="39114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Acceptance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6" name="Text Box 217"/>
          <p:cNvSpPr txBox="1">
            <a:spLocks noChangeArrowheads="1"/>
          </p:cNvSpPr>
          <p:nvPr/>
        </p:nvSpPr>
        <p:spPr bwMode="auto">
          <a:xfrm>
            <a:off x="1057275" y="5367038"/>
            <a:ext cx="914400" cy="39114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Exploratory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7" name="Text Box 217"/>
          <p:cNvSpPr txBox="1">
            <a:spLocks noChangeArrowheads="1"/>
          </p:cNvSpPr>
          <p:nvPr/>
        </p:nvSpPr>
        <p:spPr bwMode="auto">
          <a:xfrm>
            <a:off x="2276475" y="5387695"/>
            <a:ext cx="914400" cy="39114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Exploratory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Box 217"/>
          <p:cNvSpPr txBox="1">
            <a:spLocks noChangeArrowheads="1"/>
          </p:cNvSpPr>
          <p:nvPr/>
        </p:nvSpPr>
        <p:spPr bwMode="auto">
          <a:xfrm>
            <a:off x="3571875" y="5387695"/>
            <a:ext cx="914400" cy="39114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Exploratory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9" name="Text Box 217"/>
          <p:cNvSpPr txBox="1">
            <a:spLocks noChangeArrowheads="1"/>
          </p:cNvSpPr>
          <p:nvPr/>
        </p:nvSpPr>
        <p:spPr bwMode="auto">
          <a:xfrm>
            <a:off x="4791075" y="5387695"/>
            <a:ext cx="914400" cy="39114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Exploratory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0" name="Text Box 209"/>
          <p:cNvSpPr txBox="1">
            <a:spLocks noChangeArrowheads="1"/>
          </p:cNvSpPr>
          <p:nvPr/>
        </p:nvSpPr>
        <p:spPr bwMode="auto">
          <a:xfrm>
            <a:off x="5934075" y="3587508"/>
            <a:ext cx="993510" cy="391143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3399FF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Performance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Box 214"/>
          <p:cNvSpPr txBox="1">
            <a:spLocks noChangeArrowheads="1"/>
          </p:cNvSpPr>
          <p:nvPr/>
        </p:nvSpPr>
        <p:spPr bwMode="auto">
          <a:xfrm>
            <a:off x="5172075" y="4074851"/>
            <a:ext cx="914400" cy="575809"/>
          </a:xfrm>
          <a:prstGeom prst="rect">
            <a:avLst/>
          </a:prstGeom>
          <a:solidFill>
            <a:srgbClr val="00B050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Regression – End to End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5275" y="6043351"/>
            <a:ext cx="152400" cy="127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95675" y="6043351"/>
            <a:ext cx="152400" cy="127000"/>
          </a:xfrm>
          <a:prstGeom prst="rect">
            <a:avLst/>
          </a:prstGeom>
          <a:solidFill>
            <a:srgbClr val="FFFF6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38675" y="6043351"/>
            <a:ext cx="152400" cy="127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7675" y="597737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+mj-lt"/>
              </a:rPr>
              <a:t>Automated (Continuous Integrated)</a:t>
            </a:r>
            <a:endParaRPr lang="en-US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4741" y="5979851"/>
            <a:ext cx="632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+mj-lt"/>
              </a:rPr>
              <a:t>Manual</a:t>
            </a:r>
            <a:endParaRPr lang="en-US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67275" y="5979851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+mj-lt"/>
              </a:rPr>
              <a:t>Partially automated</a:t>
            </a:r>
            <a:endParaRPr lang="en-US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Text Box 217"/>
          <p:cNvSpPr txBox="1">
            <a:spLocks noChangeArrowheads="1"/>
          </p:cNvSpPr>
          <p:nvPr/>
        </p:nvSpPr>
        <p:spPr bwMode="auto">
          <a:xfrm>
            <a:off x="5172075" y="4709851"/>
            <a:ext cx="990600" cy="575809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Regression – End to End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 Box 217"/>
          <p:cNvSpPr txBox="1">
            <a:spLocks noChangeArrowheads="1"/>
          </p:cNvSpPr>
          <p:nvPr/>
        </p:nvSpPr>
        <p:spPr bwMode="auto">
          <a:xfrm>
            <a:off x="3952875" y="4709851"/>
            <a:ext cx="990600" cy="39114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200" b="1" dirty="0" smtClean="0">
                <a:solidFill>
                  <a:schemeClr val="bg2"/>
                </a:solidFill>
                <a:latin typeface="+mj-lt"/>
              </a:rPr>
              <a:t>Usability Testing</a:t>
            </a:r>
            <a:endParaRPr lang="en-AU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1" name="Text Box 214"/>
          <p:cNvSpPr txBox="1">
            <a:spLocks noChangeArrowheads="1"/>
          </p:cNvSpPr>
          <p:nvPr/>
        </p:nvSpPr>
        <p:spPr bwMode="auto">
          <a:xfrm>
            <a:off x="317051" y="2651455"/>
            <a:ext cx="7162800" cy="237255"/>
          </a:xfrm>
          <a:prstGeom prst="rect">
            <a:avLst/>
          </a:prstGeom>
          <a:solidFill>
            <a:srgbClr val="00B050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CC00"/>
            </a:outerShdw>
          </a:effectLst>
        </p:spPr>
        <p:txBody>
          <a:bodyPr wrap="square" lIns="18000" tIns="10800" rIns="18000" bIns="10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AU" sz="1400" b="1" smtClean="0">
                <a:latin typeface="+mj-lt"/>
              </a:rPr>
              <a:t>Functional Testing</a:t>
            </a:r>
            <a:endParaRPr lang="en-A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91982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bg_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</p:spPr>
      </p:pic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284163" y="5876925"/>
            <a:ext cx="1484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5F5F5F"/>
                </a:solidFill>
              </a:rPr>
              <a:t>Thank You</a:t>
            </a:r>
          </a:p>
        </p:txBody>
      </p:sp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323850" y="6245225"/>
            <a:ext cx="2170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Copyright 2009 ThoughtWorks, Inc.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www.thoughtworks.com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50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r>
              <a:rPr lang="en-US" dirty="0"/>
              <a:t>Better: When is Quality?</a:t>
            </a:r>
          </a:p>
        </p:txBody>
      </p:sp>
      <p:sp>
        <p:nvSpPr>
          <p:cNvPr id="189442" name="Rectangle 2">
            <a:hlinkClick r:id="rId2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189443" name="Rectangle 3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189444" name="Rectangle 4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189445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189446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189447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189448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189449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</p:spTree>
    <p:extLst>
      <p:ext uri="{BB962C8B-B14F-4D97-AF65-F5344CB8AC3E}">
        <p14:creationId xmlns:p14="http://schemas.microsoft.com/office/powerpoint/2010/main" val="2528904225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4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Quality is part </a:t>
            </a:r>
            <a:r>
              <a:rPr lang="en-US" dirty="0" smtClean="0"/>
              <a:t>of everything</a:t>
            </a:r>
            <a:endParaRPr lang="en-US" dirty="0"/>
          </a:p>
        </p:txBody>
      </p:sp>
      <p:sp>
        <p:nvSpPr>
          <p:cNvPr id="190466" name="Rectangle 2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190467" name="Rectangle 3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190468" name="Rectangle 4">
            <a:hlinkClick r:id="rId5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190469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190470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190471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190472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190473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19047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998538"/>
            <a:ext cx="32194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047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855663"/>
            <a:ext cx="3408363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047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3284538"/>
            <a:ext cx="37147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047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857625"/>
            <a:ext cx="3478213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163842"/>
      </p:ext>
    </p:extLst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2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r>
              <a:rPr lang="en-US" dirty="0"/>
              <a:t>Baked in?</a:t>
            </a:r>
          </a:p>
        </p:txBody>
      </p:sp>
      <p:sp>
        <p:nvSpPr>
          <p:cNvPr id="192514" name="Rectangle 2">
            <a:hlinkClick r:id="rId2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192515" name="Rectangle 3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192516" name="Rectangle 4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192517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192518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192519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192520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192521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</p:spTree>
    <p:extLst>
      <p:ext uri="{BB962C8B-B14F-4D97-AF65-F5344CB8AC3E}">
        <p14:creationId xmlns:p14="http://schemas.microsoft.com/office/powerpoint/2010/main" val="2329672699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Acceptance criteria</a:t>
            </a:r>
          </a:p>
        </p:txBody>
      </p:sp>
      <p:sp>
        <p:nvSpPr>
          <p:cNvPr id="193538" name="Rectangle 2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193539" name="Rectangle 3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193540" name="Rectangle 4">
            <a:hlinkClick r:id="rId5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193541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193542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193543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193544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193545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19354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712788"/>
            <a:ext cx="7761287" cy="594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574126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195587" name="Rectangle 3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195588" name="Rectangle 4">
            <a:hlinkClick r:id="rId5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195589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195590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195591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195592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195593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19559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0"/>
            <a:ext cx="1443037" cy="3505200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559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27013"/>
            <a:ext cx="7853362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069531"/>
      </p:ext>
    </p:extLst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Am I done?</a:t>
            </a:r>
          </a:p>
        </p:txBody>
      </p:sp>
      <p:sp>
        <p:nvSpPr>
          <p:cNvPr id="197634" name="Rectangle 2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197635" name="Rectangle 3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197636" name="Rectangle 4">
            <a:hlinkClick r:id="rId5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197637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197638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197639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197640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197641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19764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r="12930"/>
          <a:stretch>
            <a:fillRect/>
          </a:stretch>
        </p:blipFill>
        <p:spPr bwMode="auto">
          <a:xfrm>
            <a:off x="1371600" y="838200"/>
            <a:ext cx="60198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71715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0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Automation</a:t>
            </a:r>
          </a:p>
        </p:txBody>
      </p:sp>
      <p:sp>
        <p:nvSpPr>
          <p:cNvPr id="199682" name="Rectangle 2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199683" name="Rectangle 3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199684" name="Rectangle 4">
            <a:hlinkClick r:id="rId5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199685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199686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199687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199688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199689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19969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712788"/>
            <a:ext cx="4802187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99692" name="Group 12"/>
          <p:cNvGrpSpPr>
            <a:grpSpLocks/>
          </p:cNvGrpSpPr>
          <p:nvPr/>
        </p:nvGrpSpPr>
        <p:grpSpPr bwMode="auto">
          <a:xfrm rot="-600000">
            <a:off x="431800" y="517525"/>
            <a:ext cx="2392363" cy="1073150"/>
            <a:chOff x="0" y="0"/>
            <a:chExt cx="1507" cy="675"/>
          </a:xfrm>
        </p:grpSpPr>
        <p:sp>
          <p:nvSpPr>
            <p:cNvPr id="199693" name="AutoShape 13"/>
            <p:cNvSpPr>
              <a:spLocks/>
            </p:cNvSpPr>
            <p:nvPr/>
          </p:nvSpPr>
          <p:spPr bwMode="auto">
            <a:xfrm>
              <a:off x="0" y="0"/>
              <a:ext cx="1507" cy="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9986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FFFF00"/>
                </a:gs>
              </a:gsLst>
              <a:lin ang="2700000" scaled="1"/>
            </a:gradFill>
            <a:ln>
              <a:noFill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BCBCB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9694" name="AutoShape 14"/>
            <p:cNvSpPr>
              <a:spLocks/>
            </p:cNvSpPr>
            <p:nvPr/>
          </p:nvSpPr>
          <p:spPr bwMode="auto">
            <a:xfrm>
              <a:off x="1394" y="562"/>
              <a:ext cx="113" cy="1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BCBCB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9695" name="AutoShape 15"/>
            <p:cNvSpPr>
              <a:spLocks/>
            </p:cNvSpPr>
            <p:nvPr/>
          </p:nvSpPr>
          <p:spPr bwMode="auto">
            <a:xfrm>
              <a:off x="0" y="0"/>
              <a:ext cx="1507" cy="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986" y="21600"/>
                  </a:moveTo>
                  <a:lnTo>
                    <a:pt x="20309" y="18720"/>
                  </a:lnTo>
                  <a:lnTo>
                    <a:pt x="21600" y="18000"/>
                  </a:lnTo>
                  <a:lnTo>
                    <a:pt x="19986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9696" name="Rectangle 16"/>
            <p:cNvSpPr>
              <a:spLocks/>
            </p:cNvSpPr>
            <p:nvPr/>
          </p:nvSpPr>
          <p:spPr bwMode="auto">
            <a:xfrm>
              <a:off x="1" y="45"/>
              <a:ext cx="150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marL="304800" indent="-304800">
                <a:spcBef>
                  <a:spcPts val="425"/>
                </a:spcBef>
              </a:pPr>
              <a:r>
                <a:rPr lang="en-US" sz="1800">
                  <a:solidFill>
                    <a:srgbClr val="4F1414"/>
                  </a:solidFill>
                  <a:latin typeface="Lucida Handwriting" charset="0"/>
                  <a:ea typeface="ＭＳ Ｐゴシック" charset="0"/>
                  <a:cs typeface="Lucida Handwriting" charset="0"/>
                  <a:sym typeface="Lucida Handwriting" charset="0"/>
                </a:rPr>
                <a:t>Doesn</a:t>
              </a:r>
              <a:r>
                <a:rPr lang="ja-JP" altLang="en-US" sz="1800">
                  <a:solidFill>
                    <a:srgbClr val="4F1414"/>
                  </a:solidFill>
                  <a:latin typeface="Arial"/>
                  <a:ea typeface="ＭＳ Ｐゴシック" charset="0"/>
                  <a:cs typeface="Lucida Handwriting" charset="0"/>
                  <a:sym typeface="Lucida Handwriting" charset="0"/>
                </a:rPr>
                <a:t>’</a:t>
              </a:r>
              <a:r>
                <a:rPr lang="en-US" sz="1800">
                  <a:solidFill>
                    <a:srgbClr val="4F1414"/>
                  </a:solidFill>
                  <a:latin typeface="Lucida Handwriting" charset="0"/>
                  <a:ea typeface="ＭＳ Ｐゴシック" charset="0"/>
                  <a:cs typeface="Lucida Handwriting" charset="0"/>
                  <a:sym typeface="Lucida Handwriting" charset="0"/>
                </a:rPr>
                <a:t>t replace</a:t>
              </a:r>
              <a:endParaRPr lang="en-US" sz="1800">
                <a:solidFill>
                  <a:schemeClr val="tx1"/>
                </a:solidFill>
                <a:latin typeface="Trebuchet MS" charset="0"/>
                <a:ea typeface="ＭＳ Ｐゴシック" charset="0"/>
                <a:cs typeface="Lucida Grande" charset="0"/>
                <a:sym typeface="Trebuchet MS" charset="0"/>
              </a:endParaRPr>
            </a:p>
            <a:p>
              <a:pPr marL="304800" indent="-304800">
                <a:spcBef>
                  <a:spcPts val="425"/>
                </a:spcBef>
              </a:pPr>
              <a:r>
                <a:rPr lang="en-US" sz="1800">
                  <a:solidFill>
                    <a:srgbClr val="4F1414"/>
                  </a:solidFill>
                  <a:latin typeface="Lucida Handwriting" charset="0"/>
                  <a:ea typeface="ＭＳ Ｐゴシック" charset="0"/>
                  <a:cs typeface="Lucida Handwriting" charset="0"/>
                  <a:sym typeface="Lucida Handwriting" charset="0"/>
                </a:rPr>
                <a:t>manual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85047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hlinkClick r:id="rId3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201731" name="Rectangle 3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201732" name="Rectangle 4">
            <a:hlinkClick r:id="rId5" action="ppaction://hlinksldjump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201733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201734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201735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201736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201737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pic>
        <p:nvPicPr>
          <p:cNvPr id="20173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441450" cy="3505200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173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81000"/>
            <a:ext cx="77851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105224"/>
      </p:ext>
    </p:extLst>
  </p:cSld>
  <p:clrMapOvr>
    <a:masterClrMapping/>
  </p:clrMapOvr>
  <p:transition xmlns:p14="http://schemas.microsoft.com/office/powerpoint/2010/main"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dce1879-c119-4331-bae0-eca6d54dad4a"/>
  <p:tag name="ARTICULATE_SLIDE_NAV" val="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DMINI~1\LOCALS~1\Temp\articulate\presenter\imgtemp\vd1htY2g_files\slide0001_image001.jpg"/>
</p:tagLst>
</file>

<file path=ppt/theme/theme1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TWS Doc white marble.thmx</Template>
  <TotalTime>380</TotalTime>
  <Words>976</Words>
  <Application>Microsoft Macintosh PowerPoint</Application>
  <PresentationFormat>On-screen Show (4:3)</PresentationFormat>
  <Paragraphs>209</Paragraphs>
  <Slides>19</Slides>
  <Notes>11</Notes>
  <HiddenSlides>16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TWS Doc white marble</vt:lpstr>
      <vt:lpstr>Agile Engineering Practices</vt:lpstr>
      <vt:lpstr>Better: When is Quality?</vt:lpstr>
      <vt:lpstr>Quality is part of everything</vt:lpstr>
      <vt:lpstr>Baked in?</vt:lpstr>
      <vt:lpstr>Acceptance criteria</vt:lpstr>
      <vt:lpstr>PowerPoint Presentation</vt:lpstr>
      <vt:lpstr>Am I done?</vt:lpstr>
      <vt:lpstr>Automation</vt:lpstr>
      <vt:lpstr>PowerPoint Presentation</vt:lpstr>
      <vt:lpstr>PowerPoint Presentation</vt:lpstr>
      <vt:lpstr>PowerPoint Presentation</vt:lpstr>
      <vt:lpstr>PowerPoint Presentation</vt:lpstr>
      <vt:lpstr>Levels and types of testing</vt:lpstr>
      <vt:lpstr>Unit Testing/TDD</vt:lpstr>
      <vt:lpstr>Functional Testing</vt:lpstr>
      <vt:lpstr>User Acceptance Testing</vt:lpstr>
      <vt:lpstr>Regression Testing</vt:lpstr>
      <vt:lpstr>Testing Approach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Engineering</dc:title>
  <dc:creator>Steven List</dc:creator>
  <cp:lastModifiedBy>Sunit Parekh</cp:lastModifiedBy>
  <cp:revision>50</cp:revision>
  <dcterms:created xsi:type="dcterms:W3CDTF">2010-05-04T20:24:52Z</dcterms:created>
  <dcterms:modified xsi:type="dcterms:W3CDTF">2011-08-02T08:54:38Z</dcterms:modified>
</cp:coreProperties>
</file>