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7" r:id="rId2"/>
  </p:sldMasterIdLst>
  <p:notesMasterIdLst>
    <p:notesMasterId r:id="rId13"/>
  </p:notesMasterIdLst>
  <p:handoutMasterIdLst>
    <p:handoutMasterId r:id="rId14"/>
  </p:handoutMasterIdLst>
  <p:sldIdLst>
    <p:sldId id="290" r:id="rId3"/>
    <p:sldId id="291" r:id="rId4"/>
    <p:sldId id="256" r:id="rId5"/>
    <p:sldId id="283" r:id="rId6"/>
    <p:sldId id="284" r:id="rId7"/>
    <p:sldId id="281" r:id="rId8"/>
    <p:sldId id="285" r:id="rId9"/>
    <p:sldId id="286" r:id="rId10"/>
    <p:sldId id="287" r:id="rId11"/>
    <p:sldId id="288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525" autoAdjust="0"/>
  </p:normalViewPr>
  <p:slideViewPr>
    <p:cSldViewPr snapToGrid="0" snapToObjects="1">
      <p:cViewPr varScale="1">
        <p:scale>
          <a:sx n="67" d="100"/>
          <a:sy n="67" d="100"/>
        </p:scale>
        <p:origin x="-165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70" d="100"/>
          <a:sy n="70" d="100"/>
        </p:scale>
        <p:origin x="-2814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9E2294-803D-4B50-86B8-B99F68D2FD29}" type="datetimeFigureOut">
              <a:rPr lang="en-IN" smtClean="0"/>
              <a:t>27-08-2012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0A7492-43B6-48C8-91BF-0DAD0C4FD0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0604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3E7B1C-66AE-0B49-AC37-77CEE26ED413}" type="datetimeFigureOut">
              <a:rPr lang="en-US" smtClean="0"/>
              <a:pPr/>
              <a:t>8/27/2012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F6FB27-6FC5-234C-A465-A772295EB1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88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Door </a:t>
            </a:r>
            <a:r>
              <a:rPr lang="en-US" baseline="0" dirty="0" smtClean="0"/>
              <a:t>implements </a:t>
            </a:r>
            <a:r>
              <a:rPr lang="en-US" dirty="0" err="1" smtClean="0"/>
              <a:t>ISecure</a:t>
            </a:r>
            <a:r>
              <a:rPr lang="en-US" dirty="0" smtClean="0"/>
              <a:t>, </a:t>
            </a:r>
            <a:r>
              <a:rPr lang="en-US" dirty="0" err="1" smtClean="0"/>
              <a:t>Iaction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Lock(),Unlock(), Open(), Close()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F6FB27-6FC5-234C-A465-A772295EB16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6203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Lock()</a:t>
            </a:r>
            <a:r>
              <a:rPr lang="en-US" baseline="0" dirty="0" smtClean="0"/>
              <a:t> varies for manual and automatic type of doors</a:t>
            </a:r>
          </a:p>
          <a:p>
            <a:endParaRPr lang="en-US" baseline="0" dirty="0" smtClean="0"/>
          </a:p>
          <a:p>
            <a:r>
              <a:rPr lang="en-US" baseline="0" dirty="0" smtClean="0"/>
              <a:t>Closing a list of door with precedence for manual doors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F6FB27-6FC5-234C-A465-A772295EB16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2899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Window IS</a:t>
            </a:r>
            <a:r>
              <a:rPr lang="en-US" baseline="0" dirty="0" smtClean="0"/>
              <a:t> </a:t>
            </a:r>
            <a:r>
              <a:rPr lang="en-US" baseline="0" smtClean="0"/>
              <a:t>A </a:t>
            </a:r>
            <a:r>
              <a:rPr lang="en-US" baseline="0" smtClean="0"/>
              <a:t>Door ?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F6FB27-6FC5-234C-A465-A772295EB16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9392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Remote control door</a:t>
            </a:r>
          </a:p>
          <a:p>
            <a:endParaRPr lang="en-US" dirty="0" smtClean="0"/>
          </a:p>
          <a:p>
            <a:r>
              <a:rPr lang="en-US" dirty="0" err="1" smtClean="0"/>
              <a:t>IRemoteControl</a:t>
            </a:r>
            <a:r>
              <a:rPr lang="en-US" baseline="0" dirty="0" smtClean="0"/>
              <a:t> – </a:t>
            </a:r>
            <a:r>
              <a:rPr lang="en-US" baseline="0" dirty="0" err="1" smtClean="0"/>
              <a:t>PushButton</a:t>
            </a:r>
            <a:r>
              <a:rPr lang="en-US" baseline="0" dirty="0" smtClean="0"/>
              <a:t>()</a:t>
            </a:r>
          </a:p>
          <a:p>
            <a:r>
              <a:rPr lang="en-US" baseline="0" dirty="0" err="1" smtClean="0"/>
              <a:t>UnsafeDoor</a:t>
            </a:r>
            <a:r>
              <a:rPr lang="en-US" baseline="0" dirty="0" smtClean="0"/>
              <a:t> :: </a:t>
            </a:r>
            <a:r>
              <a:rPr lang="en-US" baseline="0" dirty="0" err="1" smtClean="0"/>
              <a:t>IAction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F6FB27-6FC5-234C-A465-A772295EB16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7653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TimedDoor</a:t>
            </a:r>
            <a:r>
              <a:rPr lang="en-US" dirty="0" smtClean="0"/>
              <a:t> – alarm</a:t>
            </a:r>
            <a:r>
              <a:rPr lang="en-US" baseline="0" dirty="0" smtClean="0"/>
              <a:t> is set off if door is kept open for long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ITimer</a:t>
            </a:r>
            <a:r>
              <a:rPr lang="en-US" baseline="0" dirty="0" smtClean="0"/>
              <a:t> – </a:t>
            </a:r>
            <a:r>
              <a:rPr lang="en-US" baseline="0" dirty="0" err="1" smtClean="0"/>
              <a:t>OnTimeout</a:t>
            </a:r>
            <a:r>
              <a:rPr lang="en-US" baseline="0" dirty="0" smtClean="0"/>
              <a:t>()</a:t>
            </a:r>
          </a:p>
          <a:p>
            <a:r>
              <a:rPr lang="en-US" baseline="0" dirty="0" smtClean="0"/>
              <a:t>Timer – </a:t>
            </a:r>
            <a:r>
              <a:rPr lang="en-US" baseline="0" dirty="0" err="1" smtClean="0"/>
              <a:t>NotifyBack</a:t>
            </a:r>
            <a:r>
              <a:rPr lang="en-US" baseline="0" dirty="0" smtClean="0"/>
              <a:t>(seconds)</a:t>
            </a:r>
          </a:p>
          <a:p>
            <a:endParaRPr lang="en-US" baseline="0" dirty="0" smtClean="0"/>
          </a:p>
          <a:p>
            <a:r>
              <a:rPr lang="en-US" baseline="0" dirty="0" smtClean="0"/>
              <a:t>Multiple inheritance – </a:t>
            </a:r>
            <a:r>
              <a:rPr lang="en-US" baseline="0" dirty="0" err="1" smtClean="0"/>
              <a:t>TimedDoor</a:t>
            </a:r>
            <a:r>
              <a:rPr lang="en-US" baseline="0" dirty="0" smtClean="0"/>
              <a:t> : </a:t>
            </a:r>
            <a:r>
              <a:rPr lang="en-US" baseline="0" dirty="0" err="1" smtClean="0"/>
              <a:t>ITimer</a:t>
            </a:r>
            <a:r>
              <a:rPr lang="en-US" baseline="0" dirty="0" smtClean="0"/>
              <a:t>, Door</a:t>
            </a:r>
          </a:p>
          <a:p>
            <a:r>
              <a:rPr lang="en-US" baseline="0" dirty="0" smtClean="0"/>
              <a:t>Separation through delegation – create a timer adapter – </a:t>
            </a:r>
            <a:r>
              <a:rPr lang="en-US" baseline="0" dirty="0" err="1" smtClean="0"/>
              <a:t>TimerAdapter</a:t>
            </a:r>
            <a:r>
              <a:rPr lang="en-US" baseline="0" dirty="0" smtClean="0"/>
              <a:t> : </a:t>
            </a:r>
            <a:r>
              <a:rPr lang="en-US" baseline="0" dirty="0" err="1" smtClean="0"/>
              <a:t>Itimer</a:t>
            </a:r>
            <a:endParaRPr lang="en-US" baseline="0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F6FB27-6FC5-234C-A465-A772295EB16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462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sz="4000">
                <a:effectLst>
                  <a:outerShdw blurRad="50800" dist="254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09A7EB-A0A3-2243-96CC-906979D4EC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09A7EB-A0A3-2243-96CC-906979D4EC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09A7EB-A0A3-2243-96CC-906979D4EC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09A7EB-A0A3-2243-96CC-906979D4EC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IN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09A7EB-A0A3-2243-96CC-906979D4EC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09A7EB-A0A3-2243-96CC-906979D4EC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6888" y="981075"/>
            <a:ext cx="2057400" cy="54721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4688" y="981075"/>
            <a:ext cx="6019800" cy="54721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09A7EB-A0A3-2243-96CC-906979D4EC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4688" y="981075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74688" y="2216150"/>
            <a:ext cx="4038600" cy="42370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5688" y="2216150"/>
            <a:ext cx="4038600" cy="42370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09A7EB-A0A3-2243-96CC-906979D4EC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8/27/2012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0" lang="en-US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E09A7EB-A0A3-2243-96CC-906979D4EC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8/27/2012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E09A7EB-A0A3-2243-96CC-906979D4ECC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8/27/2012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E09A7EB-A0A3-2243-96CC-906979D4ECC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 back,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  <a:blipFill rotWithShape="1">
            <a:blip r:embed="rId2"/>
            <a:tile tx="0" ty="0" sx="100000" sy="100000" flip="none" algn="tl"/>
          </a:blipFill>
          <a:ln w="12700" cap="flat" cmpd="sng" algn="ctr">
            <a:solidFill>
              <a:srgbClr val="863413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76200" dist="76200" dir="2700000">
              <a:srgbClr val="000000">
                <a:alpha val="40000"/>
              </a:srgbClr>
            </a:outerShdw>
          </a:effectLst>
        </p:spPr>
        <p:txBody>
          <a:bodyPr vert="horz" wrap="square" lIns="182880" tIns="91440" rIns="182880" bIns="9144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lang="en-US" sz="3200" b="1">
                <a:solidFill>
                  <a:srgbClr val="F15A22"/>
                </a:solidFill>
                <a:effectLst>
                  <a:glow rad="139700">
                    <a:schemeClr val="accent4">
                      <a:alpha val="75000"/>
                    </a:schemeClr>
                  </a:glow>
                </a:effectLst>
                <a:latin typeface="+mj-lt"/>
                <a:ea typeface="Arial" pitchFamily="21" charset="0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67499" y="6459379"/>
            <a:ext cx="1876585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buNone/>
            </a:pPr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"/>
                <a:cs typeface="Helvetica"/>
              </a:rPr>
              <a:t>Copyright 2011ThoughtWorks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781800" y="6472238"/>
            <a:ext cx="2133600" cy="188912"/>
          </a:xfrm>
        </p:spPr>
        <p:txBody>
          <a:bodyPr/>
          <a:lstStyle/>
          <a:p>
            <a:fld id="{FE09A7EB-A0A3-2243-96CC-906979D4ECC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28600" y="1143000"/>
            <a:ext cx="8686800" cy="502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slow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8/27/2012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E09A7EB-A0A3-2243-96CC-906979D4ECC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8/27/2012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E09A7EB-A0A3-2243-96CC-906979D4EC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8/27/2012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E09A7EB-A0A3-2243-96CC-906979D4ECC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8/27/2012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E09A7EB-A0A3-2243-96CC-906979D4EC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8/27/2012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E09A7EB-A0A3-2243-96CC-906979D4EC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8/27/2012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E09A7EB-A0A3-2243-96CC-906979D4ECC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8/27/2012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E09A7EB-A0A3-2243-96CC-906979D4EC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8/27/2012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E09A7EB-A0A3-2243-96CC-906979D4EC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o Background,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  <a:blipFill rotWithShape="1">
            <a:blip r:embed="rId2"/>
            <a:tile tx="0" ty="0" sx="100000" sy="100000" flip="none" algn="tl"/>
          </a:blipFill>
          <a:ln w="12700" cap="flat" cmpd="sng" algn="ctr">
            <a:solidFill>
              <a:srgbClr val="863413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76200" dist="76200" dir="2700000">
              <a:srgbClr val="000000">
                <a:alpha val="40000"/>
              </a:srgbClr>
            </a:outerShdw>
          </a:effectLst>
        </p:spPr>
        <p:txBody>
          <a:bodyPr lIns="182880" tIns="91440" rIns="182880" bIns="91440"/>
          <a:lstStyle>
            <a:lvl1pPr algn="ctr">
              <a:defRPr b="1">
                <a:effectLst>
                  <a:glow rad="139700">
                    <a:schemeClr val="accent4">
                      <a:alpha val="75000"/>
                    </a:schemeClr>
                  </a:glo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6459379"/>
            <a:ext cx="1954381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buNone/>
            </a:pPr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"/>
                <a:cs typeface="Helvetica"/>
              </a:rPr>
              <a:t>Copyright 2009 ThoughtWorks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781800" y="6472238"/>
            <a:ext cx="2133600" cy="188912"/>
          </a:xfrm>
        </p:spPr>
        <p:txBody>
          <a:bodyPr/>
          <a:lstStyle/>
          <a:p>
            <a:fld id="{FE09A7EB-A0A3-2243-96CC-906979D4EC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ansi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362200"/>
            <a:ext cx="9144000" cy="2057400"/>
          </a:xfrm>
          <a:blipFill rotWithShape="1">
            <a:blip r:embed="rId2"/>
            <a:tile tx="0" ty="0" sx="100000" sy="100000" flip="none" algn="tl"/>
          </a:blipFill>
          <a:ln w="12700" cap="flat" cmpd="sng" algn="ctr">
            <a:solidFill>
              <a:srgbClr val="863413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76200" dist="76200" dir="2700000">
              <a:srgbClr val="000000">
                <a:alpha val="40000"/>
              </a:srgbClr>
            </a:outerShdw>
          </a:effectLst>
        </p:spPr>
        <p:txBody>
          <a:bodyPr lIns="182880" tIns="91440" rIns="182880" bIns="91440"/>
          <a:lstStyle>
            <a:lvl1pPr algn="ctr">
              <a:defRPr sz="4800">
                <a:effectLst>
                  <a:glow rad="139700">
                    <a:schemeClr val="accent4">
                      <a:alpha val="75000"/>
                    </a:schemeClr>
                  </a:glow>
                  <a:outerShdw blurRad="50800" dist="254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8637" y="6459379"/>
            <a:ext cx="1914307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buNone/>
            </a:pPr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"/>
                <a:cs typeface="Helvetica"/>
              </a:rPr>
              <a:t>Copyright 2012 ThoughtWorks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781800" y="6472238"/>
            <a:ext cx="2133600" cy="188912"/>
          </a:xfrm>
        </p:spPr>
        <p:txBody>
          <a:bodyPr/>
          <a:lstStyle/>
          <a:p>
            <a:fld id="{FE09A7EB-A0A3-2243-96CC-906979D4EC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xerc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09A7EB-A0A3-2243-96CC-906979D4ECC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Vertical Text Placeholder 4"/>
          <p:cNvSpPr>
            <a:spLocks noGrp="1"/>
          </p:cNvSpPr>
          <p:nvPr>
            <p:ph type="body" orient="vert" sz="quarter" idx="11" hasCustomPrompt="1"/>
          </p:nvPr>
        </p:nvSpPr>
        <p:spPr>
          <a:xfrm rot="10800000">
            <a:off x="228600" y="1066800"/>
            <a:ext cx="1219200" cy="5329238"/>
          </a:xfrm>
          <a:solidFill>
            <a:schemeClr val="tx1"/>
          </a:solidFill>
          <a:ln w="31750" cap="flat" cmpd="sng" algn="ctr">
            <a:solidFill>
              <a:srgbClr val="FF9900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12900000">
              <a:srgbClr val="000000">
                <a:alpha val="43000"/>
              </a:srgbClr>
            </a:outerShdw>
          </a:effectLst>
        </p:spPr>
        <p:txBody>
          <a:bodyPr vert="eaVert" anchor="ctr"/>
          <a:lstStyle>
            <a:lvl1pPr algn="ctr">
              <a:buNone/>
              <a:defRPr sz="4800" spc="600">
                <a:solidFill>
                  <a:srgbClr val="FF6600"/>
                </a:solidFill>
                <a:effectLst>
                  <a:outerShdw blurRad="50800" dist="38100" dir="3600000">
                    <a:schemeClr val="bg2">
                      <a:lumMod val="60000"/>
                      <a:lumOff val="40000"/>
                      <a:alpha val="43000"/>
                    </a:schemeClr>
                  </a:outerShdw>
                </a:effectLst>
                <a:latin typeface="Arial Rounded MT Bold"/>
                <a:cs typeface="Arial Rounded MT Bold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exercise</a:t>
            </a:r>
            <a:endParaRPr lang="en-US" dirty="0"/>
          </a:p>
        </p:txBody>
      </p:sp>
    </p:spTree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9401" y="228600"/>
            <a:ext cx="6000222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229600" cy="51577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09A7EB-A0A3-2243-96CC-906979D4EC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09A7EB-A0A3-2243-96CC-906979D4EC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4688" y="2216150"/>
            <a:ext cx="4038600" cy="42370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5688" y="2216150"/>
            <a:ext cx="4038600" cy="42370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09A7EB-A0A3-2243-96CC-906979D4EC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09A7EB-A0A3-2243-96CC-906979D4EC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background copy.jpg"/>
          <p:cNvPicPr>
            <a:picLocks noChangeAspect="1"/>
          </p:cNvPicPr>
          <p:nvPr/>
        </p:nvPicPr>
        <p:blipFill>
          <a:blip r:embed="rId18"/>
          <a:srcRect/>
          <a:stretch>
            <a:fillRect/>
          </a:stretch>
        </p:blipFill>
        <p:spPr bwMode="auto">
          <a:xfrm>
            <a:off x="0" y="0"/>
            <a:ext cx="9144000" cy="685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819401" y="228600"/>
            <a:ext cx="6000222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25400" dir="2700000">
              <a:srgbClr val="000000">
                <a:alpha val="40000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515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1991" name="Text Box 7"/>
          <p:cNvSpPr txBox="1">
            <a:spLocks noChangeArrowheads="1"/>
          </p:cNvSpPr>
          <p:nvPr/>
        </p:nvSpPr>
        <p:spPr bwMode="auto">
          <a:xfrm>
            <a:off x="314325" y="6453188"/>
            <a:ext cx="198120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1000" dirty="0" err="1">
                <a:solidFill>
                  <a:schemeClr val="bg2"/>
                </a:solidFill>
              </a:rPr>
              <a:t>www.thoughtworks-studios.com</a:t>
            </a:r>
            <a:endParaRPr lang="en-US" sz="1000" dirty="0">
              <a:solidFill>
                <a:schemeClr val="bg2"/>
              </a:solidFill>
            </a:endParaRPr>
          </a:p>
        </p:txBody>
      </p:sp>
      <p:sp>
        <p:nvSpPr>
          <p:cNvPr id="41994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40488" y="6472238"/>
            <a:ext cx="2133600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900">
                <a:solidFill>
                  <a:schemeClr val="bg2"/>
                </a:solidFill>
              </a:defRPr>
            </a:lvl1pPr>
          </a:lstStyle>
          <a:p>
            <a:fld id="{FE09A7EB-A0A3-2243-96CC-906979D4ECC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32" name="Picture 8" descr="logo_1.png"/>
          <p:cNvPicPr>
            <a:picLocks noChangeAspect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242888" y="361950"/>
            <a:ext cx="1614487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3772699" y="6459379"/>
            <a:ext cx="1876585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buNone/>
            </a:pPr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"/>
                <a:cs typeface="Helvetica"/>
              </a:rPr>
              <a:t>Copyright 2011ThoughtWorks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  <a:latin typeface="Helvetica"/>
              <a:cs typeface="Helvetic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ransition spd="slow"/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15A22"/>
          </a:solidFill>
          <a:latin typeface="+mj-lt"/>
          <a:ea typeface="Arial" pitchFamily="21" charset="0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F15A22"/>
          </a:solidFill>
          <a:latin typeface="Arial" charset="0"/>
          <a:ea typeface="Arial" pitchFamily="21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F15A22"/>
          </a:solidFill>
          <a:latin typeface="Arial" charset="0"/>
          <a:ea typeface="Arial" pitchFamily="21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F15A22"/>
          </a:solidFill>
          <a:latin typeface="Arial" charset="0"/>
          <a:ea typeface="Arial" pitchFamily="21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F15A22"/>
          </a:solidFill>
          <a:latin typeface="Arial" charset="0"/>
          <a:ea typeface="Arial" pitchFamily="21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FA9106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FA9106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FA9106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FA9106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rgbClr val="292929"/>
          </a:solidFill>
          <a:latin typeface="+mn-lt"/>
          <a:ea typeface="Arial" pitchFamily="21" charset="0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6">
            <a:lumMod val="60000"/>
            <a:lumOff val="40000"/>
          </a:schemeClr>
        </a:buClr>
        <a:buFont typeface="Wingdings" charset="2"/>
        <a:buChar char="§"/>
        <a:defRPr sz="2400">
          <a:solidFill>
            <a:srgbClr val="292929"/>
          </a:solidFill>
          <a:latin typeface="+mn-lt"/>
          <a:ea typeface="Arial" pitchFamily="21" charset="0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6">
            <a:lumMod val="60000"/>
            <a:lumOff val="40000"/>
          </a:schemeClr>
        </a:buClr>
        <a:buFont typeface="Courier New"/>
        <a:buChar char="o"/>
        <a:defRPr sz="2000">
          <a:solidFill>
            <a:srgbClr val="292929"/>
          </a:solidFill>
          <a:latin typeface="+mn-lt"/>
          <a:ea typeface="Arial" pitchFamily="21" charset="0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6">
            <a:lumMod val="40000"/>
            <a:lumOff val="60000"/>
          </a:schemeClr>
        </a:buClr>
        <a:buFont typeface="Arial"/>
        <a:buChar char="•"/>
        <a:defRPr sz="1600">
          <a:solidFill>
            <a:srgbClr val="292929"/>
          </a:solidFill>
          <a:latin typeface="+mn-lt"/>
          <a:ea typeface="Arial" pitchFamily="21" charset="0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6">
            <a:lumMod val="40000"/>
            <a:lumOff val="60000"/>
          </a:schemeClr>
        </a:buClr>
        <a:buFont typeface="Wingdings" charset="2"/>
        <a:buChar char="§"/>
        <a:defRPr sz="1600">
          <a:solidFill>
            <a:srgbClr val="292929"/>
          </a:solidFill>
          <a:latin typeface="+mn-lt"/>
          <a:ea typeface="Arial" pitchFamily="21" charset="0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292929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292929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292929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292929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8/27/2012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algn="r" eaLnBrk="1" latinLnBrk="0" hangingPunct="1"/>
            <a:endParaRPr kumimoji="0" lang="en-US" sz="1000" dirty="0">
              <a:solidFill>
                <a:schemeClr val="tx1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FE09A7EB-A0A3-2243-96CC-906979D4ECC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752601"/>
            <a:ext cx="9144000" cy="1829761"/>
          </a:xfrm>
        </p:spPr>
        <p:txBody>
          <a:bodyPr/>
          <a:lstStyle/>
          <a:p>
            <a:pPr algn="ctr"/>
            <a:r>
              <a:rPr lang="en-US" dirty="0" smtClean="0"/>
              <a:t>Object Oriented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74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400300"/>
            <a:ext cx="8229600" cy="3606991"/>
          </a:xfrm>
        </p:spPr>
        <p:txBody>
          <a:bodyPr/>
          <a:lstStyle/>
          <a:p>
            <a:pPr marL="109728" indent="0">
              <a:buNone/>
            </a:pPr>
            <a:r>
              <a:rPr lang="en-US" dirty="0" smtClean="0"/>
              <a:t>Clients should not be forced to depend on methods that they do not use.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6175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ISP – The Interface Segregation Principle</a:t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8098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Abstraction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Encapsulation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Polymorphism</a:t>
            </a:r>
          </a:p>
        </p:txBody>
      </p:sp>
    </p:spTree>
    <p:extLst>
      <p:ext uri="{BB962C8B-B14F-4D97-AF65-F5344CB8AC3E}">
        <p14:creationId xmlns:p14="http://schemas.microsoft.com/office/powerpoint/2010/main" val="877033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486" y="1752601"/>
            <a:ext cx="8904514" cy="1829761"/>
          </a:xfrm>
        </p:spPr>
        <p:txBody>
          <a:bodyPr/>
          <a:lstStyle/>
          <a:p>
            <a:pPr algn="ctr"/>
            <a:r>
              <a:rPr lang="en-US" dirty="0" smtClean="0"/>
              <a:t>Development Principles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Rigidity</a:t>
            </a:r>
          </a:p>
          <a:p>
            <a:r>
              <a:rPr lang="en-US" dirty="0" smtClean="0"/>
              <a:t>Fragility</a:t>
            </a:r>
          </a:p>
          <a:p>
            <a:r>
              <a:rPr lang="en-US" dirty="0" smtClean="0"/>
              <a:t>Immobility</a:t>
            </a:r>
          </a:p>
          <a:p>
            <a:r>
              <a:rPr lang="en-US" dirty="0" smtClean="0"/>
              <a:t>Viscosity</a:t>
            </a:r>
          </a:p>
          <a:p>
            <a:r>
              <a:rPr lang="en-US" dirty="0" smtClean="0"/>
              <a:t>Needless Complexity</a:t>
            </a:r>
          </a:p>
          <a:p>
            <a:r>
              <a:rPr lang="en-US" dirty="0" smtClean="0"/>
              <a:t>Needless Repetition</a:t>
            </a:r>
          </a:p>
          <a:p>
            <a:r>
              <a:rPr lang="en-US" dirty="0" smtClean="0"/>
              <a:t>Opacity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Symptoms of poor design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5835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201395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Principles of Object Oriented Design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9307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638"/>
            <a:ext cx="8229600" cy="573265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457200" y="53045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SRP – The Single Responsibility Principle</a:t>
            </a:r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457200" y="2537249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buNone/>
            </a:pPr>
            <a:r>
              <a:rPr lang="en-US" dirty="0" smtClean="0"/>
              <a:t>A class should have only one reason to change.</a:t>
            </a: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82141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322022"/>
            <a:ext cx="8229600" cy="4525963"/>
          </a:xfrm>
        </p:spPr>
        <p:txBody>
          <a:bodyPr/>
          <a:lstStyle/>
          <a:p>
            <a:pPr marL="109728" indent="0">
              <a:buNone/>
            </a:pPr>
            <a:r>
              <a:rPr lang="en-US" dirty="0" smtClean="0"/>
              <a:t>Software entities (classes, modules, functions, etc.) should be open for extension, but closed for modification.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OCP – The Open-Closed </a:t>
            </a:r>
            <a:r>
              <a:rPr lang="en-US" dirty="0" smtClean="0"/>
              <a:t>Principle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1453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200275"/>
            <a:ext cx="8229600" cy="3807016"/>
          </a:xfrm>
        </p:spPr>
        <p:txBody>
          <a:bodyPr/>
          <a:lstStyle/>
          <a:p>
            <a:pPr marL="109728" indent="0">
              <a:buNone/>
            </a:pPr>
            <a:r>
              <a:rPr lang="en-US" dirty="0" smtClean="0"/>
              <a:t>Subtypes must be substitutable for their base types.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590323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LSP – The </a:t>
            </a:r>
            <a:r>
              <a:rPr lang="en-US" dirty="0" err="1"/>
              <a:t>Liskov</a:t>
            </a:r>
            <a:r>
              <a:rPr lang="en-US" dirty="0"/>
              <a:t> Substitution Principle</a:t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789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889124"/>
            <a:ext cx="8229600" cy="4525963"/>
          </a:xfrm>
        </p:spPr>
        <p:txBody>
          <a:bodyPr/>
          <a:lstStyle/>
          <a:p>
            <a:pPr marL="109728" indent="0">
              <a:buNone/>
            </a:pPr>
            <a:r>
              <a:rPr lang="en-US" dirty="0" smtClean="0"/>
              <a:t>a. High level modules should not depend on low level modules. Both should depend on abstractions.</a:t>
            </a:r>
          </a:p>
          <a:p>
            <a:pPr marL="109728" indent="0">
              <a:buNone/>
            </a:pPr>
            <a:r>
              <a:rPr lang="en-US" dirty="0" smtClean="0"/>
              <a:t>b. Abstractions should not depend on details. Details should depend on abstractions.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51412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DIP – The Dependency Inversion Principle</a:t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2748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TWS Doc white marble">
  <a:themeElements>
    <a:clrScheme name="Default w/ Lin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w/ Lin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292929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292929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w/ Lin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w/ Lin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w/ Lin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w/ Lin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w/ Lin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w/ Lin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w/ Lin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w/ Lin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w/ Lin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w/ Lin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w/ Lin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w/ Lin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TWS Doc white marble.thmx</Template>
  <TotalTime>1535</TotalTime>
  <Words>239</Words>
  <Application>Microsoft Office PowerPoint</Application>
  <PresentationFormat>On-screen Show (4:3)</PresentationFormat>
  <Paragraphs>56</Paragraphs>
  <Slides>10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TWS Doc white marble</vt:lpstr>
      <vt:lpstr>Concourse</vt:lpstr>
      <vt:lpstr>Object Oriented Programming</vt:lpstr>
      <vt:lpstr>PowerPoint Presentation</vt:lpstr>
      <vt:lpstr>Development Principles</vt:lpstr>
      <vt:lpstr>Symptoms of poor design</vt:lpstr>
      <vt:lpstr>Principles of Object Oriented Design</vt:lpstr>
      <vt:lpstr>SRP – The Single Responsibility Principle</vt:lpstr>
      <vt:lpstr>OCP – The Open-Closed Principle</vt:lpstr>
      <vt:lpstr>LSP – The Liskov Substitution Principle </vt:lpstr>
      <vt:lpstr>DIP – The Dependency Inversion Principle </vt:lpstr>
      <vt:lpstr>ISP – The Interface Segregation Principle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 Engineering</dc:title>
  <dc:creator>Steven List</dc:creator>
  <cp:lastModifiedBy>Sivasubramanian V</cp:lastModifiedBy>
  <cp:revision>44</cp:revision>
  <dcterms:created xsi:type="dcterms:W3CDTF">2010-05-04T20:24:52Z</dcterms:created>
  <dcterms:modified xsi:type="dcterms:W3CDTF">2012-08-27T10:59:13Z</dcterms:modified>
</cp:coreProperties>
</file>