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8"/>
  </p:notesMasterIdLst>
  <p:handoutMasterIdLst>
    <p:handoutMasterId r:id="rId19"/>
  </p:handoutMasterIdLst>
  <p:sldIdLst>
    <p:sldId id="284" r:id="rId2"/>
    <p:sldId id="293" r:id="rId3"/>
    <p:sldId id="289" r:id="rId4"/>
    <p:sldId id="290" r:id="rId5"/>
    <p:sldId id="278" r:id="rId6"/>
    <p:sldId id="280" r:id="rId7"/>
    <p:sldId id="275" r:id="rId8"/>
    <p:sldId id="291" r:id="rId9"/>
    <p:sldId id="283" r:id="rId10"/>
    <p:sldId id="292" r:id="rId11"/>
    <p:sldId id="294" r:id="rId12"/>
    <p:sldId id="295" r:id="rId13"/>
    <p:sldId id="296" r:id="rId14"/>
    <p:sldId id="297" r:id="rId15"/>
    <p:sldId id="298" r:id="rId16"/>
    <p:sldId id="287" r:id="rId17"/>
  </p:sldIdLst>
  <p:sldSz cx="9144000" cy="6858000" type="screen4x3"/>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86A"/>
    <a:srgbClr val="FFE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10" autoAdjust="0"/>
  </p:normalViewPr>
  <p:slideViewPr>
    <p:cSldViewPr snapToObjects="1">
      <p:cViewPr varScale="1">
        <p:scale>
          <a:sx n="62" d="100"/>
          <a:sy n="62" d="100"/>
        </p:scale>
        <p:origin x="-1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2" d="100"/>
          <a:sy n="62" d="100"/>
        </p:scale>
        <p:origin x="-269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Opening</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AAC150-6A3F-9541-B204-3792F6D65904}" type="slidenum">
              <a:rPr lang="en-US" smtClean="0"/>
              <a:pPr/>
              <a:t>‹#›</a:t>
            </a:fld>
            <a:endParaRPr lang="en-US"/>
          </a:p>
        </p:txBody>
      </p:sp>
    </p:spTree>
    <p:extLst>
      <p:ext uri="{BB962C8B-B14F-4D97-AF65-F5344CB8AC3E}">
        <p14:creationId xmlns:p14="http://schemas.microsoft.com/office/powerpoint/2010/main" val="99299583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Opening</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7EA33-3176-1746-8E4D-64F50ED202CE}" type="slidenum">
              <a:rPr lang="en-US" smtClean="0"/>
              <a:pPr/>
              <a:t>‹#›</a:t>
            </a:fld>
            <a:endParaRPr lang="en-US"/>
          </a:p>
        </p:txBody>
      </p:sp>
    </p:spTree>
    <p:extLst>
      <p:ext uri="{BB962C8B-B14F-4D97-AF65-F5344CB8AC3E}">
        <p14:creationId xmlns:p14="http://schemas.microsoft.com/office/powerpoint/2010/main" val="2078161531"/>
      </p:ext>
    </p:extLst>
  </p:cSld>
  <p:clrMap bg1="lt1" tx1="dk1" bg2="lt2" tx2="dk2" accent1="accent1" accent2="accent2" accent3="accent3" accent4="accent4" accent5="accent5" accent6="accent6" hlink="hlink" folHlink="folHlink"/>
  <p:hf hd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Hello, and welcome to The Origins of Agile Software Development, a module in Agile Fundamentals. This module is brought to you by ThoughtWorks Studios, makers of Mingle, Go, and Twist.</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336736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bubble diagram. Main idea goes in the large</a:t>
            </a:r>
            <a:r>
              <a:rPr lang="en-US" baseline="0" dirty="0" smtClean="0"/>
              <a:t> bubble, related ideas in other bubbles, more detail on other bubbles, etc.</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4112715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Flowchart – structured</a:t>
            </a:r>
          </a:p>
          <a:p>
            <a:r>
              <a:rPr lang="en-US" dirty="0" smtClean="0"/>
              <a:t>Write the topic at the top of the page.</a:t>
            </a:r>
          </a:p>
          <a:p>
            <a:r>
              <a:rPr lang="en-US" dirty="0" smtClean="0"/>
              <a:t>Write each main idea</a:t>
            </a:r>
            <a:r>
              <a:rPr lang="en-US" baseline="0" dirty="0" smtClean="0"/>
              <a:t> under the title.</a:t>
            </a:r>
          </a:p>
          <a:p>
            <a:r>
              <a:rPr lang="en-US" baseline="0" dirty="0" smtClean="0"/>
              <a:t>Add details in bubbles related to each main idea.</a:t>
            </a:r>
          </a:p>
          <a:p>
            <a:r>
              <a:rPr lang="en-US" baseline="0" dirty="0" smtClean="0"/>
              <a:t>If this relates to other topics, list these at the side</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1124845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Tree diagram.</a:t>
            </a:r>
          </a:p>
          <a:p>
            <a:r>
              <a:rPr lang="en-US" dirty="0" smtClean="0"/>
              <a:t>The trunk is the main idea you are learning about,</a:t>
            </a:r>
          </a:p>
          <a:p>
            <a:r>
              <a:rPr lang="en-US" dirty="0" smtClean="0"/>
              <a:t>Each branch is a concept</a:t>
            </a:r>
            <a:r>
              <a:rPr lang="en-US" baseline="0" dirty="0" smtClean="0"/>
              <a:t> or idea related to the main topic</a:t>
            </a:r>
          </a:p>
          <a:p>
            <a:r>
              <a:rPr lang="en-US" baseline="0" dirty="0" smtClean="0"/>
              <a:t>Each smaller branch might be a practice or idea.</a:t>
            </a:r>
          </a:p>
          <a:p>
            <a:r>
              <a:rPr lang="en-US" baseline="0" dirty="0" smtClean="0"/>
              <a:t>You can even draw leaves for more details</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51590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burger diagram.</a:t>
            </a:r>
          </a:p>
          <a:p>
            <a:r>
              <a:rPr lang="en-US" dirty="0" smtClean="0"/>
              <a:t>Top bun is the main idea you are learning</a:t>
            </a:r>
            <a:r>
              <a:rPr lang="en-US" baseline="0" dirty="0" smtClean="0"/>
              <a:t> about</a:t>
            </a:r>
          </a:p>
          <a:p>
            <a:r>
              <a:rPr lang="en-US" baseline="0" dirty="0" smtClean="0"/>
              <a:t>Top tomato is a fact that supports the main idea</a:t>
            </a:r>
          </a:p>
          <a:p>
            <a:r>
              <a:rPr lang="en-US" baseline="0" dirty="0" smtClean="0"/>
              <a:t>So is the cheese, the burger, the tomato, next slice of cheese. Put as many ingredients in your burger as you hear ideas.</a:t>
            </a:r>
          </a:p>
          <a:p>
            <a:r>
              <a:rPr lang="en-US" baseline="0" dirty="0" smtClean="0"/>
              <a:t>The bottom bun is a summary of this topic.</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118393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Fishbone</a:t>
            </a:r>
          </a:p>
          <a:p>
            <a:r>
              <a:rPr lang="en-US" dirty="0" smtClean="0"/>
              <a:t>Primary topic or idea is the main spine</a:t>
            </a:r>
          </a:p>
          <a:p>
            <a:r>
              <a:rPr lang="en-US" dirty="0" smtClean="0"/>
              <a:t>Each “bone” is an idea or concept relating to the primary</a:t>
            </a:r>
            <a:r>
              <a:rPr lang="en-US" baseline="0" dirty="0" smtClean="0"/>
              <a:t> topic</a:t>
            </a:r>
          </a:p>
          <a:p>
            <a:r>
              <a:rPr lang="en-US" baseline="0" dirty="0" smtClean="0"/>
              <a:t>Each smaller bone is a detail supporting the idea or concept it is related to</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1764396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Thank you for joining us for The Origins of Agile Software Development, a module in Agile Fundamentals. The next module in the series is The Origins</a:t>
            </a:r>
            <a:r>
              <a:rPr lang="en-US" baseline="0" dirty="0" smtClean="0"/>
              <a:t> of Agile</a:t>
            </a:r>
            <a:r>
              <a:rPr lang="en-US" dirty="0" smtClean="0"/>
              <a:t>, in which we’ll look at the evolution of agile</a:t>
            </a:r>
            <a:r>
              <a:rPr lang="en-US" baseline="0" dirty="0" smtClean="0"/>
              <a:t> methodologies.</a:t>
            </a:r>
            <a:endParaRPr lang="en-US" dirty="0" smtClean="0"/>
          </a:p>
          <a:p>
            <a:endParaRPr lang="en-US" dirty="0" smtClean="0"/>
          </a:p>
          <a:p>
            <a:endParaRPr lang="en-US" dirty="0"/>
          </a:p>
        </p:txBody>
      </p:sp>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Opening</a:t>
            </a:r>
            <a:endParaRPr lang="en-US"/>
          </a:p>
        </p:txBody>
      </p:sp>
      <p:sp>
        <p:nvSpPr>
          <p:cNvPr id="4" name="Slide Number Placeholder 3"/>
          <p:cNvSpPr>
            <a:spLocks noGrp="1"/>
          </p:cNvSpPr>
          <p:nvPr>
            <p:ph type="sldNum" sz="quarter" idx="12"/>
          </p:nvPr>
        </p:nvSpPr>
        <p:spPr/>
        <p:txBody>
          <a:bodyPr/>
          <a:lstStyle/>
          <a:p>
            <a:fld id="{FE07EA33-3176-1746-8E4D-64F50ED202CE}"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Arrange yourselves around the room</a:t>
            </a:r>
          </a:p>
          <a:p>
            <a:r>
              <a:rPr lang="en-US" dirty="0" smtClean="0"/>
              <a:t>Experts on one side, those with no agile knowledge</a:t>
            </a:r>
            <a:r>
              <a:rPr lang="en-US" baseline="0" dirty="0" smtClean="0"/>
              <a:t> on the other</a:t>
            </a:r>
          </a:p>
          <a:p>
            <a:r>
              <a:rPr lang="en-US" baseline="0" dirty="0" smtClean="0"/>
              <a:t>Arrange yourselves in approximate order of your knowledge of agile</a:t>
            </a:r>
          </a:p>
          <a:p>
            <a:r>
              <a:rPr lang="en-US" baseline="0" dirty="0" smtClean="0"/>
              <a:t>We call this self-organizing</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69487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 most experienced and less experience</a:t>
            </a:r>
            <a:r>
              <a:rPr lang="en-US" baseline="0" dirty="0" smtClean="0"/>
              <a:t> pair, second most/second less, etc. until all paired</a:t>
            </a:r>
          </a:p>
          <a:p>
            <a:r>
              <a:rPr lang="en-US" baseline="0" dirty="0" smtClean="0"/>
              <a:t>They can sit down, or continue standing for this exercise</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324139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sit at the end of this (if they are not already sitting)</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3238308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TIMING:</a:t>
            </a:r>
            <a:endParaRPr lang="en-US" baseline="0" dirty="0" smtClean="0"/>
          </a:p>
          <a:p>
            <a:endParaRPr lang="en-US" baseline="0" dirty="0" smtClean="0"/>
          </a:p>
          <a:p>
            <a:r>
              <a:rPr lang="en-US" baseline="0" dirty="0" smtClean="0"/>
              <a:t>Introductions: &lt; 5 minutes</a:t>
            </a:r>
          </a:p>
          <a:p>
            <a:r>
              <a:rPr lang="en-US" baseline="0" dirty="0" smtClean="0"/>
              <a:t>Group Juggle: 5 – 8 minutes</a:t>
            </a:r>
            <a:endParaRPr lang="en-US" dirty="0" smtClean="0"/>
          </a:p>
          <a:p>
            <a:endParaRPr lang="en-US" dirty="0" smtClean="0"/>
          </a:p>
          <a:p>
            <a:r>
              <a:rPr lang="en-US" dirty="0" smtClean="0"/>
              <a:t>Follow introductions with Group Juggle…</a:t>
            </a:r>
          </a:p>
          <a:p>
            <a:endParaRPr lang="en-US" dirty="0" smtClean="0"/>
          </a:p>
          <a:p>
            <a:r>
              <a:rPr lang="en-US" dirty="0" smtClean="0"/>
              <a:t>http://</a:t>
            </a:r>
            <a:r>
              <a:rPr lang="en-US" dirty="0" err="1" smtClean="0"/>
              <a:t>wilderdom.com/games/descriptions/GroupJuggle.html</a:t>
            </a:r>
            <a:endParaRPr lang="en-US" dirty="0" smtClean="0"/>
          </a:p>
          <a:p>
            <a:endParaRPr lang="en-US" dirty="0" smtClean="0"/>
          </a:p>
          <a:p>
            <a:r>
              <a:rPr lang="en-US" b="1" dirty="0" smtClean="0"/>
              <a:t>Group Juggle</a:t>
            </a:r>
          </a:p>
          <a:p>
            <a:pPr>
              <a:buFont typeface="Arial"/>
              <a:buChar char="•"/>
            </a:pPr>
            <a:r>
              <a:rPr lang="en-US" dirty="0" smtClean="0"/>
              <a:t>Fun way to start working together. </a:t>
            </a:r>
          </a:p>
          <a:p>
            <a:pPr>
              <a:buFont typeface="Arial"/>
              <a:buChar char="•"/>
            </a:pPr>
            <a:r>
              <a:rPr lang="en-US" dirty="0" smtClean="0"/>
              <a:t>Can be used to learn names and develop a sense of interconnectedness.  </a:t>
            </a:r>
          </a:p>
          <a:p>
            <a:pPr>
              <a:buFont typeface="Arial"/>
              <a:buChar char="•"/>
            </a:pPr>
            <a:r>
              <a:rPr lang="en-US" dirty="0" smtClean="0"/>
              <a:t>Stand in a circle, toss a ball to someone, using his/her name, and they in turn toss it to someone else, using the next person's name. </a:t>
            </a:r>
          </a:p>
          <a:p>
            <a:pPr>
              <a:buFont typeface="Arial"/>
              <a:buChar char="•"/>
            </a:pPr>
            <a:r>
              <a:rPr lang="en-US" dirty="0" smtClean="0"/>
              <a:t>Keep it going, then more balls are introduced and it starts gets crazy. </a:t>
            </a:r>
          </a:p>
          <a:p>
            <a:pPr>
              <a:buFont typeface="Arial"/>
              <a:buNone/>
            </a:pPr>
            <a:endParaRPr lang="en-US" dirty="0" smtClean="0"/>
          </a:p>
          <a:p>
            <a:r>
              <a:rPr lang="en-US" b="1" dirty="0" smtClean="0"/>
              <a:t>How to Run a Group Juggle Session</a:t>
            </a:r>
          </a:p>
          <a:p>
            <a:endParaRPr lang="en-US" dirty="0" smtClean="0"/>
          </a:p>
          <a:p>
            <a:r>
              <a:rPr lang="en-US" b="1" dirty="0" smtClean="0"/>
              <a:t>Set up &amp; instructions for 1st round of group juggling</a:t>
            </a:r>
          </a:p>
          <a:p>
            <a:pPr>
              <a:buFont typeface="Arial"/>
              <a:buChar char="•"/>
            </a:pPr>
            <a:r>
              <a:rPr lang="en-US" dirty="0" smtClean="0"/>
              <a:t>Arrange participants in a circle, not too close, not too far from one another</a:t>
            </a:r>
          </a:p>
          <a:p>
            <a:pPr>
              <a:buFont typeface="Arial"/>
              <a:buChar char="•"/>
            </a:pPr>
            <a:r>
              <a:rPr lang="en-US" dirty="0" smtClean="0"/>
              <a:t>Include yourself in the circle</a:t>
            </a:r>
          </a:p>
          <a:p>
            <a:pPr>
              <a:buFont typeface="Arial"/>
              <a:buChar char="•"/>
            </a:pPr>
            <a:r>
              <a:rPr lang="en-US" dirty="0" smtClean="0"/>
              <a:t>Explain that you are going to throw a ball to someone - pick someone out &amp; ask their name, then say </a:t>
            </a:r>
          </a:p>
          <a:p>
            <a:pPr>
              <a:buFont typeface="Arial"/>
              <a:buChar char="•"/>
            </a:pPr>
            <a:r>
              <a:rPr lang="en-US" dirty="0" smtClean="0"/>
              <a:t>"Hi Freddy, my name is James...here you go!" </a:t>
            </a:r>
            <a:br>
              <a:rPr lang="en-US" dirty="0" smtClean="0"/>
            </a:br>
            <a:r>
              <a:rPr lang="en-US" dirty="0" smtClean="0"/>
              <a:t>[underarm throw a ball to Freddy]</a:t>
            </a:r>
          </a:p>
          <a:p>
            <a:pPr>
              <a:buFont typeface="Arial"/>
              <a:buChar char="•"/>
            </a:pPr>
            <a:r>
              <a:rPr lang="en-US" dirty="0" smtClean="0"/>
              <a:t>Freddy then says </a:t>
            </a:r>
            <a:br>
              <a:rPr lang="en-US" dirty="0" smtClean="0"/>
            </a:br>
            <a:r>
              <a:rPr lang="en-US" dirty="0" smtClean="0"/>
              <a:t>"Thank you James", picks someone and says </a:t>
            </a:r>
            <a:br>
              <a:rPr lang="en-US" dirty="0" smtClean="0"/>
            </a:br>
            <a:r>
              <a:rPr lang="en-US" dirty="0" smtClean="0"/>
              <a:t>"Hi X, my name is Freddy...here you go!" [throw]....they say</a:t>
            </a:r>
            <a:br>
              <a:rPr lang="en-US" dirty="0" smtClean="0"/>
            </a:br>
            <a:r>
              <a:rPr lang="en-US" dirty="0" smtClean="0"/>
              <a:t>"Thank you, Freddy] and on we go.</a:t>
            </a:r>
          </a:p>
          <a:p>
            <a:pPr>
              <a:buFont typeface="Arial"/>
              <a:buChar char="•"/>
            </a:pPr>
            <a:r>
              <a:rPr lang="en-US" b="1" dirty="0" smtClean="0"/>
              <a:t>If you're not trying to learn names, skip the naming part &amp; just throw!</a:t>
            </a:r>
          </a:p>
          <a:p>
            <a:pPr>
              <a:buFont typeface="Arial"/>
              <a:buChar char="•"/>
            </a:pPr>
            <a:r>
              <a:rPr lang="en-US" dirty="0" smtClean="0"/>
              <a:t>The challenge from here is simply to get the ball thrown around to everyone in the circle, and finally back to the trainer.</a:t>
            </a:r>
          </a:p>
          <a:p>
            <a:pPr>
              <a:buFont typeface="Arial"/>
              <a:buNone/>
            </a:pPr>
            <a:endParaRPr lang="en-US" dirty="0" smtClean="0"/>
          </a:p>
          <a:p>
            <a:r>
              <a:rPr lang="en-US" b="1" dirty="0" smtClean="0"/>
              <a:t>2nd round of group juggling</a:t>
            </a:r>
          </a:p>
          <a:p>
            <a:pPr>
              <a:buFont typeface="Arial"/>
              <a:buChar char="•"/>
            </a:pPr>
            <a:r>
              <a:rPr lang="en-US" dirty="0" smtClean="0"/>
              <a:t>I then say, "Right, well done, now let's see if we can that again - making sure we use the same order, and using each other's names.  Remember to say the name of the person you are throwing to, and thank the person, by name, for throwing it to you, OK?"</a:t>
            </a:r>
          </a:p>
          <a:p>
            <a:pPr>
              <a:buFont typeface="Arial"/>
              <a:buChar char="•"/>
            </a:pPr>
            <a:r>
              <a:rPr lang="en-US" dirty="0" smtClean="0"/>
              <a:t>On the second round, most people will be challenged to remember who to throw it to, and the two names!  Take it slow, help the group out, so that each person has a successful second round.</a:t>
            </a:r>
          </a:p>
          <a:p>
            <a:pPr>
              <a:buFont typeface="Arial"/>
              <a:buNone/>
            </a:pPr>
            <a:endParaRPr lang="en-US" dirty="0" smtClean="0"/>
          </a:p>
          <a:p>
            <a:r>
              <a:rPr lang="en-US" b="1" dirty="0" smtClean="0"/>
              <a:t>3rd round of group juggling</a:t>
            </a:r>
          </a:p>
          <a:p>
            <a:pPr>
              <a:buFont typeface="Arial"/>
              <a:buChar char="•"/>
            </a:pPr>
            <a:r>
              <a:rPr lang="en-US" dirty="0" smtClean="0"/>
              <a:t>I then say, "Good, so how about we do it again, but this time, let's let's see how fast we can do it, OK?  Here we go...Hi Freddy, my name is James...." [throw]</a:t>
            </a:r>
          </a:p>
          <a:p>
            <a:pPr>
              <a:buFont typeface="Arial"/>
              <a:buChar char="•"/>
            </a:pPr>
            <a:r>
              <a:rPr lang="en-US" dirty="0" smtClean="0"/>
              <a:t>It will go pretty fast this time, and the group will probably feel quite pleased with themselves.</a:t>
            </a:r>
          </a:p>
          <a:p>
            <a:pPr>
              <a:buFont typeface="Arial"/>
              <a:buNone/>
            </a:pPr>
            <a:endParaRPr lang="en-US" dirty="0" smtClean="0"/>
          </a:p>
          <a:p>
            <a:r>
              <a:rPr lang="en-US" b="1" dirty="0" smtClean="0"/>
              <a:t>4th round of group juggling - introducing more balls</a:t>
            </a:r>
          </a:p>
          <a:p>
            <a:pPr>
              <a:buFont typeface="Arial"/>
              <a:buChar char="•"/>
            </a:pPr>
            <a:r>
              <a:rPr lang="en-US" dirty="0" smtClean="0"/>
              <a:t>I then say, "That's great, but I think you can do faster than that.  Come on, let's see how we can really go..." [I then throw and say the name with super fast enthusiasm to set the tone!]</a:t>
            </a:r>
          </a:p>
          <a:p>
            <a:pPr>
              <a:buFont typeface="Arial"/>
              <a:buChar char="•"/>
            </a:pPr>
            <a:r>
              <a:rPr lang="en-US" dirty="0" smtClean="0"/>
              <a:t>After the first ball has passed through a few hands, I take a 2nd ball out of my pocket (surprise!), and casually, but earnestly say "Hi Freddy...." [throw].  </a:t>
            </a:r>
          </a:p>
          <a:p>
            <a:pPr>
              <a:buFont typeface="Arial"/>
              <a:buChar char="•"/>
            </a:pPr>
            <a:r>
              <a:rPr lang="en-US" dirty="0" smtClean="0"/>
              <a:t>By now everyone is so well trained, the 2nd ball will automatically keep going, and there will be a detectable sense of challenge/excitement.</a:t>
            </a:r>
          </a:p>
          <a:p>
            <a:pPr>
              <a:buFont typeface="Arial"/>
              <a:buChar char="•"/>
            </a:pPr>
            <a:r>
              <a:rPr lang="en-US" dirty="0" smtClean="0"/>
              <a:t>After a bit, I introduce a 3rd and 4th ball, up to about 6 balls.</a:t>
            </a:r>
          </a:p>
          <a:p>
            <a:pPr>
              <a:buFont typeface="Arial"/>
              <a:buChar char="•"/>
            </a:pPr>
            <a:r>
              <a:rPr lang="en-US" dirty="0" smtClean="0"/>
              <a:t>Usually I let 4 to 6 balls be juggled for a while (note the balls will be coming back again to the trainer - just keep them going).  A group of 12 adults can usually handle 4 to 6 quite well.  </a:t>
            </a:r>
          </a:p>
          <a:p>
            <a:pPr>
              <a:buFont typeface="Arial"/>
              <a:buChar char="•"/>
            </a:pPr>
            <a:r>
              <a:rPr lang="en-US" dirty="0" smtClean="0"/>
              <a:t>If I'm feeling conservative, I just let the group have the success of doing this number of balls, and collect them in when that seems to have been achieved.  </a:t>
            </a:r>
          </a:p>
          <a:p>
            <a:pPr>
              <a:buFont typeface="Arial"/>
              <a:buChar char="•"/>
            </a:pPr>
            <a:r>
              <a:rPr lang="en-US" dirty="0" smtClean="0"/>
              <a:t>But usually, once the group seems competent at 4 to 6 balls I gradually then introduce an unmanageable number of balls into the juggle &amp; maybe also weird objects (e.g., kids soft toys) which all gets crazy, fun, out of control, etc. and ends in a hilarious shambles.</a:t>
            </a:r>
          </a:p>
          <a:p>
            <a:pPr>
              <a:buFont typeface="Arial"/>
              <a:buChar char="•"/>
            </a:pPr>
            <a:r>
              <a:rPr lang="en-US" dirty="0" smtClean="0"/>
              <a:t>Generally doesn't require debriefing.</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the concept of the</a:t>
            </a:r>
            <a:r>
              <a:rPr lang="en-US" baseline="0" dirty="0" smtClean="0"/>
              <a:t> Lego game, but not in great detail</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going to plan,</a:t>
            </a:r>
            <a:r>
              <a:rPr lang="en-US" baseline="0" dirty="0" smtClean="0"/>
              <a:t> design, and build an animal using Lego’s.</a:t>
            </a:r>
          </a:p>
          <a:p>
            <a:r>
              <a:rPr lang="en-US" baseline="0" dirty="0" smtClean="0"/>
              <a:t>To do this, you are going to understand what to build</a:t>
            </a:r>
          </a:p>
          <a:p>
            <a:r>
              <a:rPr lang="en-US" baseline="0" dirty="0" smtClean="0"/>
              <a:t>Write some user stories</a:t>
            </a:r>
          </a:p>
          <a:p>
            <a:r>
              <a:rPr lang="en-US" baseline="0" dirty="0" smtClean="0"/>
              <a:t>Do some estimation</a:t>
            </a:r>
          </a:p>
          <a:p>
            <a:r>
              <a:rPr lang="en-US" baseline="0" dirty="0" smtClean="0"/>
              <a:t>Plan how you will build</a:t>
            </a:r>
          </a:p>
          <a:p>
            <a:r>
              <a:rPr lang="en-US" baseline="0" dirty="0" smtClean="0"/>
              <a:t>Execute iterations</a:t>
            </a:r>
          </a:p>
          <a:p>
            <a:r>
              <a:rPr lang="en-US" baseline="0" dirty="0" smtClean="0"/>
              <a:t>And finish with a new, never seen before, animal</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2887272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notebook</a:t>
            </a:r>
            <a:r>
              <a:rPr lang="en-US" baseline="0" dirty="0" smtClean="0"/>
              <a:t> contains key points of agile, arranged in sections, but not every slide. They will need to take notes themselves</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1268736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participants take notes – while the workbook provides</a:t>
            </a:r>
            <a:r>
              <a:rPr lang="en-US" baseline="0" dirty="0" smtClean="0"/>
              <a:t> supporting information to this workshop, it’s up to the participant to record what is important to them, so they can use this </a:t>
            </a:r>
            <a:r>
              <a:rPr lang="en-US" baseline="0" smtClean="0"/>
              <a:t>information later.</a:t>
            </a:r>
          </a:p>
          <a:p>
            <a:endParaRPr lang="en-US" smtClean="0"/>
          </a:p>
          <a:p>
            <a:r>
              <a:rPr lang="en-US" dirty="0" smtClean="0"/>
              <a:t>There are several examples of note-taking activity pages in the workbook – explain how each one works briefly, and ask them to choose</a:t>
            </a:r>
            <a:r>
              <a:rPr lang="en-US" baseline="0" dirty="0" smtClean="0"/>
              <a:t> one (or more) to try. There are also blank pages for note taking.</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Opening</a:t>
            </a:r>
            <a:endParaRPr lang="en-US"/>
          </a:p>
        </p:txBody>
      </p:sp>
    </p:spTree>
    <p:extLst>
      <p:ext uri="{BB962C8B-B14F-4D97-AF65-F5344CB8AC3E}">
        <p14:creationId xmlns:p14="http://schemas.microsoft.com/office/powerpoint/2010/main" val="289132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1591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95390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logo_bla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09524"/>
            <a:ext cx="1324887" cy="556270"/>
          </a:xfrm>
          <a:prstGeom prst="rect">
            <a:avLst/>
          </a:prstGeom>
        </p:spPr>
      </p:pic>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62065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791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66602570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5791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5791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18084185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01983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512696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xmlns:p14="http://schemas.microsoft.com/office/powerpoint/2010/main" spd="slow">
    <p:fade thruBlk="1"/>
  </p:transition>
  <p:timing>
    <p:tnLst>
      <p:par>
        <p:cTn xmlns:p14="http://schemas.microsoft.com/office/powerpoint/2010/mai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a:t>
            </a:r>
            <a:r>
              <a:rPr lang="en-US" dirty="0" smtClean="0"/>
              <a:t>Fundamentals</a:t>
            </a:r>
            <a:endParaRPr lang="en-US" dirty="0"/>
          </a:p>
        </p:txBody>
      </p:sp>
      <p:sp>
        <p:nvSpPr>
          <p:cNvPr id="3" name="Subtitle 2"/>
          <p:cNvSpPr>
            <a:spLocks noGrp="1"/>
          </p:cNvSpPr>
          <p:nvPr>
            <p:ph type="subTitle" idx="1"/>
          </p:nvPr>
        </p:nvSpPr>
        <p:spPr/>
        <p:txBody>
          <a:bodyPr/>
          <a:lstStyle/>
          <a:p>
            <a:r>
              <a:rPr lang="en-US" dirty="0"/>
              <a:t>A Course from </a:t>
            </a:r>
            <a:endParaRPr lang="en-US" dirty="0" smtClean="0"/>
          </a:p>
          <a:p>
            <a:r>
              <a:rPr lang="en-US" dirty="0" smtClean="0"/>
              <a:t>ThoughtWorks </a:t>
            </a:r>
            <a:r>
              <a:rPr lang="en-US" dirty="0"/>
              <a:t>Studios</a:t>
            </a:r>
          </a:p>
        </p:txBody>
      </p:sp>
      <p:sp>
        <p:nvSpPr>
          <p:cNvPr id="4" name="Rectangle 12"/>
          <p:cNvSpPr>
            <a:spLocks noChangeArrowheads="1"/>
          </p:cNvSpPr>
          <p:nvPr/>
        </p:nvSpPr>
        <p:spPr bwMode="auto">
          <a:xfrm>
            <a:off x="1828800" y="5943600"/>
            <a:ext cx="579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dirty="0">
                <a:latin typeface="Calibri" pitchFamily="34" charset="0"/>
                <a:cs typeface="Calibri" pitchFamily="34" charset="0"/>
              </a:rPr>
              <a:t>CONFIDENTIAL AND RESTRICTED. </a:t>
            </a:r>
          </a:p>
          <a:p>
            <a:pPr algn="ctr"/>
            <a:r>
              <a:rPr lang="en-US" sz="1200" dirty="0">
                <a:latin typeface="Calibri" pitchFamily="34" charset="0"/>
                <a:cs typeface="Calibri" pitchFamily="34" charset="0"/>
              </a:rPr>
              <a:t>These materials are for the sole use of the individuals to whom they were delivered, and any further copying or distribution is prohibited.</a:t>
            </a:r>
          </a:p>
        </p:txBody>
      </p:sp>
    </p:spTree>
    <p:extLst>
      <p:ext uri="{BB962C8B-B14F-4D97-AF65-F5344CB8AC3E}">
        <p14:creationId xmlns:p14="http://schemas.microsoft.com/office/powerpoint/2010/main" val="2550971065"/>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taking pages</a:t>
            </a:r>
            <a:endParaRPr lang="en-US" dirty="0"/>
          </a:p>
        </p:txBody>
      </p:sp>
      <p:pic>
        <p:nvPicPr>
          <p:cNvPr id="6" name="Picture 5" descr="concept map 6.jpg"/>
          <p:cNvPicPr>
            <a:picLocks noChangeAspect="1"/>
          </p:cNvPicPr>
          <p:nvPr/>
        </p:nvPicPr>
        <p:blipFill rotWithShape="1">
          <a:blip r:embed="rId3">
            <a:extLst>
              <a:ext uri="{28A0092B-C50C-407E-A947-70E740481C1C}">
                <a14:useLocalDpi xmlns:a14="http://schemas.microsoft.com/office/drawing/2010/main" val="0"/>
              </a:ext>
            </a:extLst>
          </a:blip>
          <a:srcRect b="26961"/>
          <a:stretch/>
        </p:blipFill>
        <p:spPr>
          <a:xfrm>
            <a:off x="2552700" y="1239385"/>
            <a:ext cx="4018359" cy="5009015"/>
          </a:xfrm>
          <a:prstGeom prst="rect">
            <a:avLst/>
          </a:prstGeom>
        </p:spPr>
      </p:pic>
    </p:spTree>
    <p:extLst>
      <p:ext uri="{BB962C8B-B14F-4D97-AF65-F5344CB8AC3E}">
        <p14:creationId xmlns:p14="http://schemas.microsoft.com/office/powerpoint/2010/main" val="380337954"/>
      </p:ext>
    </p:extLst>
  </p:cSld>
  <p:clrMapOvr>
    <a:masterClrMapping/>
  </p:clrMapOvr>
  <p:transition xmlns:p14="http://schemas.microsoft.com/office/powerpoint/2010/mai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cept map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881646" y="-409958"/>
            <a:ext cx="5257801" cy="8973314"/>
          </a:xfrm>
          <a:prstGeom prst="rect">
            <a:avLst/>
          </a:prstGeom>
        </p:spPr>
      </p:pic>
      <p:sp>
        <p:nvSpPr>
          <p:cNvPr id="5" name="Title 4"/>
          <p:cNvSpPr>
            <a:spLocks noGrp="1"/>
          </p:cNvSpPr>
          <p:nvPr>
            <p:ph type="title"/>
          </p:nvPr>
        </p:nvSpPr>
        <p:spPr/>
        <p:txBody>
          <a:bodyPr/>
          <a:lstStyle/>
          <a:p>
            <a:r>
              <a:rPr lang="en-US" dirty="0" smtClean="0"/>
              <a:t>Bubble map</a:t>
            </a:r>
            <a:endParaRPr lang="en-US" dirty="0"/>
          </a:p>
        </p:txBody>
      </p:sp>
    </p:spTree>
    <p:extLst>
      <p:ext uri="{BB962C8B-B14F-4D97-AF65-F5344CB8AC3E}">
        <p14:creationId xmlns:p14="http://schemas.microsoft.com/office/powerpoint/2010/main" val="3330178098"/>
      </p:ext>
    </p:extLst>
  </p:cSld>
  <p:clrMapOvr>
    <a:masterClrMapping/>
  </p:clrMapOvr>
  <p:transition xmlns:p14="http://schemas.microsoft.com/office/powerpoint/2010/mai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Flowchart</a:t>
            </a:r>
            <a:endParaRPr lang="en-US" dirty="0"/>
          </a:p>
        </p:txBody>
      </p:sp>
      <p:pic>
        <p:nvPicPr>
          <p:cNvPr id="3" name="Picture 2" descr="concept map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014537" y="-324421"/>
            <a:ext cx="4936530" cy="8425012"/>
          </a:xfrm>
          <a:prstGeom prst="rect">
            <a:avLst/>
          </a:prstGeom>
        </p:spPr>
      </p:pic>
    </p:spTree>
    <p:extLst>
      <p:ext uri="{BB962C8B-B14F-4D97-AF65-F5344CB8AC3E}">
        <p14:creationId xmlns:p14="http://schemas.microsoft.com/office/powerpoint/2010/main" val="831041553"/>
      </p:ext>
    </p:extLst>
  </p:cSld>
  <p:clrMapOvr>
    <a:masterClrMapping/>
  </p:clrMapOvr>
  <p:transition xmlns:p14="http://schemas.microsoft.com/office/powerpoint/2010/mai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Tree and branches</a:t>
            </a:r>
            <a:endParaRPr lang="en-US" dirty="0"/>
          </a:p>
        </p:txBody>
      </p:sp>
      <p:pic>
        <p:nvPicPr>
          <p:cNvPr id="3" name="Picture 2" descr="concept map 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220583" y="-219144"/>
            <a:ext cx="4990705" cy="8517471"/>
          </a:xfrm>
          <a:prstGeom prst="rect">
            <a:avLst/>
          </a:prstGeom>
        </p:spPr>
      </p:pic>
    </p:spTree>
    <p:extLst>
      <p:ext uri="{BB962C8B-B14F-4D97-AF65-F5344CB8AC3E}">
        <p14:creationId xmlns:p14="http://schemas.microsoft.com/office/powerpoint/2010/main" val="3937583828"/>
      </p:ext>
    </p:extLst>
  </p:cSld>
  <p:clrMapOvr>
    <a:masterClrMapping/>
  </p:clrMapOvr>
  <p:transition xmlns:p14="http://schemas.microsoft.com/office/powerpoint/2010/mai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ncept map 4.jpg"/>
          <p:cNvPicPr>
            <a:picLocks noChangeAspect="1"/>
          </p:cNvPicPr>
          <p:nvPr/>
        </p:nvPicPr>
        <p:blipFill rotWithShape="1">
          <a:blip r:embed="rId3">
            <a:extLst>
              <a:ext uri="{28A0092B-C50C-407E-A947-70E740481C1C}">
                <a14:useLocalDpi xmlns:a14="http://schemas.microsoft.com/office/drawing/2010/main" val="0"/>
              </a:ext>
            </a:extLst>
          </a:blip>
          <a:srcRect t="-1" b="5347"/>
          <a:stretch/>
        </p:blipFill>
        <p:spPr>
          <a:xfrm>
            <a:off x="2552700" y="1066800"/>
            <a:ext cx="4018359" cy="5654675"/>
          </a:xfrm>
          <a:prstGeom prst="rect">
            <a:avLst/>
          </a:prstGeom>
        </p:spPr>
      </p:pic>
      <p:sp>
        <p:nvSpPr>
          <p:cNvPr id="4" name="Title 3"/>
          <p:cNvSpPr>
            <a:spLocks noGrp="1"/>
          </p:cNvSpPr>
          <p:nvPr>
            <p:ph type="title"/>
          </p:nvPr>
        </p:nvSpPr>
        <p:spPr/>
        <p:txBody>
          <a:bodyPr/>
          <a:lstStyle/>
          <a:p>
            <a:r>
              <a:rPr lang="en-US" dirty="0" smtClean="0"/>
              <a:t>Burger</a:t>
            </a:r>
            <a:endParaRPr lang="en-US" dirty="0"/>
          </a:p>
        </p:txBody>
      </p:sp>
    </p:spTree>
    <p:extLst>
      <p:ext uri="{BB962C8B-B14F-4D97-AF65-F5344CB8AC3E}">
        <p14:creationId xmlns:p14="http://schemas.microsoft.com/office/powerpoint/2010/main" val="1132892157"/>
      </p:ext>
    </p:extLst>
  </p:cSld>
  <p:clrMapOvr>
    <a:masterClrMapping/>
  </p:clrMapOvr>
  <p:transition xmlns:p14="http://schemas.microsoft.com/office/powerpoint/2010/mai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Fishbone</a:t>
            </a:r>
            <a:endParaRPr lang="en-US" dirty="0"/>
          </a:p>
        </p:txBody>
      </p:sp>
      <p:pic>
        <p:nvPicPr>
          <p:cNvPr id="3" name="Picture 2" descr="concept map 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069632" y="235710"/>
            <a:ext cx="4724401" cy="8062978"/>
          </a:xfrm>
          <a:prstGeom prst="rect">
            <a:avLst/>
          </a:prstGeom>
        </p:spPr>
      </p:pic>
    </p:spTree>
    <p:extLst>
      <p:ext uri="{BB962C8B-B14F-4D97-AF65-F5344CB8AC3E}">
        <p14:creationId xmlns:p14="http://schemas.microsoft.com/office/powerpoint/2010/main" val="2441096122"/>
      </p:ext>
    </p:extLst>
  </p:cSld>
  <p:clrMapOvr>
    <a:masterClrMapping/>
  </p:clrMapOvr>
  <p:transition xmlns:p14="http://schemas.microsoft.com/office/powerpoint/2010/mai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p:txBody>
          <a:bodyPr/>
          <a:lstStyle/>
          <a:p>
            <a:r>
              <a:rPr lang="en-US" smtClean="0">
                <a:latin typeface="Calibri" pitchFamily="34" charset="0"/>
                <a:cs typeface="Calibri" pitchFamily="34" charset="0"/>
              </a:rPr>
              <a:t>Questions?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3905874"/>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agile knowledge?</a:t>
            </a:r>
            <a:endParaRPr lang="en-US" dirty="0"/>
          </a:p>
        </p:txBody>
      </p:sp>
      <p:sp>
        <p:nvSpPr>
          <p:cNvPr id="4" name="Rectangle 3"/>
          <p:cNvSpPr/>
          <p:nvPr/>
        </p:nvSpPr>
        <p:spPr>
          <a:xfrm>
            <a:off x="1981200" y="2057400"/>
            <a:ext cx="5791200" cy="4038600"/>
          </a:xfrm>
          <a:prstGeom prst="rect">
            <a:avLst/>
          </a:prstGeom>
          <a:solidFill>
            <a:schemeClr val="bg2">
              <a:lumMod val="75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rot="16200000">
            <a:off x="431511" y="3860512"/>
            <a:ext cx="2971800" cy="584776"/>
          </a:xfrm>
          <a:prstGeom prst="rect">
            <a:avLst/>
          </a:prstGeom>
          <a:noFill/>
        </p:spPr>
        <p:txBody>
          <a:bodyPr wrap="square" rtlCol="0">
            <a:spAutoFit/>
          </a:bodyPr>
          <a:lstStyle/>
          <a:p>
            <a:r>
              <a:rPr lang="en-US" sz="3200" dirty="0" smtClean="0"/>
              <a:t>No knowledge</a:t>
            </a:r>
            <a:endParaRPr lang="en-US" sz="3200" dirty="0"/>
          </a:p>
        </p:txBody>
      </p:sp>
      <p:sp>
        <p:nvSpPr>
          <p:cNvPr id="7" name="TextBox 6"/>
          <p:cNvSpPr txBox="1"/>
          <p:nvPr/>
        </p:nvSpPr>
        <p:spPr>
          <a:xfrm rot="5400000">
            <a:off x="7103651" y="4284251"/>
            <a:ext cx="1514721" cy="584776"/>
          </a:xfrm>
          <a:prstGeom prst="rect">
            <a:avLst/>
          </a:prstGeom>
          <a:noFill/>
        </p:spPr>
        <p:txBody>
          <a:bodyPr wrap="square" rtlCol="0">
            <a:spAutoFit/>
          </a:bodyPr>
          <a:lstStyle/>
          <a:p>
            <a:r>
              <a:rPr lang="en-US" sz="3200" dirty="0" smtClean="0"/>
              <a:t>Expert</a:t>
            </a:r>
            <a:endParaRPr lang="en-US" sz="3200" dirty="0"/>
          </a:p>
        </p:txBody>
      </p:sp>
      <p:sp>
        <p:nvSpPr>
          <p:cNvPr id="9" name="Curved Down Arrow 8"/>
          <p:cNvSpPr/>
          <p:nvPr/>
        </p:nvSpPr>
        <p:spPr>
          <a:xfrm>
            <a:off x="2438400" y="2362200"/>
            <a:ext cx="4953000" cy="198120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91479899"/>
      </p:ext>
    </p:extLst>
  </p:cSld>
  <p:clrMapOvr>
    <a:masterClrMapping/>
  </p:clrMapOvr>
  <p:transition xmlns:p14="http://schemas.microsoft.com/office/powerpoint/2010/mai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start…</a:t>
            </a:r>
            <a:endParaRPr lang="en-US" dirty="0"/>
          </a:p>
        </p:txBody>
      </p:sp>
      <p:sp>
        <p:nvSpPr>
          <p:cNvPr id="3" name="Content Placeholder 2"/>
          <p:cNvSpPr>
            <a:spLocks noGrp="1"/>
          </p:cNvSpPr>
          <p:nvPr>
            <p:ph idx="1"/>
          </p:nvPr>
        </p:nvSpPr>
        <p:spPr/>
        <p:txBody>
          <a:bodyPr>
            <a:normAutofit lnSpcReduction="10000"/>
          </a:bodyPr>
          <a:lstStyle/>
          <a:p>
            <a:r>
              <a:rPr lang="en-US" dirty="0" smtClean="0"/>
              <a:t>Find a partner, so you have some balance of expertise – we call this pairing</a:t>
            </a:r>
          </a:p>
          <a:p>
            <a:r>
              <a:rPr lang="en-US" dirty="0" smtClean="0"/>
              <a:t>Take an index card – write “What We Know” on top</a:t>
            </a:r>
          </a:p>
          <a:p>
            <a:r>
              <a:rPr lang="en-US" dirty="0" smtClean="0"/>
              <a:t>Together, write-down up to 5 agile techniques and what they are used for</a:t>
            </a:r>
          </a:p>
          <a:p>
            <a:r>
              <a:rPr lang="en-US" dirty="0" smtClean="0"/>
              <a:t>You have 5 minutes for this</a:t>
            </a:r>
          </a:p>
          <a:p>
            <a:r>
              <a:rPr lang="en-US" dirty="0" smtClean="0"/>
              <a:t>One of you keep the card – we will use it later</a:t>
            </a:r>
            <a:endParaRPr lang="en-US" dirty="0"/>
          </a:p>
        </p:txBody>
      </p:sp>
    </p:spTree>
    <p:extLst>
      <p:ext uri="{BB962C8B-B14F-4D97-AF65-F5344CB8AC3E}">
        <p14:creationId xmlns:p14="http://schemas.microsoft.com/office/powerpoint/2010/main" val="2104638260"/>
      </p:ext>
    </p:extLst>
  </p:cSld>
  <p:clrMapOvr>
    <a:masterClrMapping/>
  </p:clrMapOvr>
  <p:transition xmlns:p14="http://schemas.microsoft.com/office/powerpoint/2010/mai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 second thing…</a:t>
            </a:r>
            <a:endParaRPr lang="en-US" dirty="0"/>
          </a:p>
        </p:txBody>
      </p:sp>
      <p:sp>
        <p:nvSpPr>
          <p:cNvPr id="3" name="Content Placeholder 2"/>
          <p:cNvSpPr>
            <a:spLocks noGrp="1"/>
          </p:cNvSpPr>
          <p:nvPr>
            <p:ph idx="1"/>
          </p:nvPr>
        </p:nvSpPr>
        <p:spPr/>
        <p:txBody>
          <a:bodyPr/>
          <a:lstStyle/>
          <a:p>
            <a:r>
              <a:rPr lang="en-US" dirty="0" smtClean="0"/>
              <a:t>Still in your pair, take a Post-It note</a:t>
            </a:r>
          </a:p>
          <a:p>
            <a:r>
              <a:rPr lang="en-US" dirty="0" smtClean="0"/>
              <a:t>Write one question you both agree on you want to answered by this workshop</a:t>
            </a:r>
          </a:p>
          <a:p>
            <a:r>
              <a:rPr lang="en-US" dirty="0" smtClean="0"/>
              <a:t>Stick the Post-It on the wall over here</a:t>
            </a:r>
          </a:p>
          <a:p>
            <a:r>
              <a:rPr lang="en-US" dirty="0" smtClean="0"/>
              <a:t>We will visit these questions throughout the workshop </a:t>
            </a:r>
            <a:endParaRPr lang="en-US" dirty="0"/>
          </a:p>
        </p:txBody>
      </p:sp>
    </p:spTree>
    <p:extLst>
      <p:ext uri="{BB962C8B-B14F-4D97-AF65-F5344CB8AC3E}">
        <p14:creationId xmlns:p14="http://schemas.microsoft.com/office/powerpoint/2010/main" val="4108620549"/>
      </p:ext>
    </p:extLst>
  </p:cSld>
  <p:clrMapOvr>
    <a:masterClrMapping/>
  </p:clrMapOvr>
  <p:transition xmlns:p14="http://schemas.microsoft.com/office/powerpoint/2010/mai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Introductions</a:t>
            </a:r>
            <a:endParaRPr lang="en-US" dirty="0"/>
          </a:p>
        </p:txBody>
      </p:sp>
      <p:sp>
        <p:nvSpPr>
          <p:cNvPr id="8" name="Content Placeholder 7"/>
          <p:cNvSpPr>
            <a:spLocks noGrp="1"/>
          </p:cNvSpPr>
          <p:nvPr>
            <p:ph idx="1"/>
          </p:nvPr>
        </p:nvSpPr>
        <p:spPr/>
        <p:txBody>
          <a:bodyPr/>
          <a:lstStyle/>
          <a:p>
            <a:r>
              <a:rPr lang="en-US" dirty="0"/>
              <a:t>Who are you?</a:t>
            </a:r>
          </a:p>
          <a:p>
            <a:r>
              <a:rPr lang="en-US" dirty="0"/>
              <a:t>What do you do?</a:t>
            </a:r>
          </a:p>
          <a:p>
            <a:r>
              <a:rPr lang="en-US" dirty="0"/>
              <a:t>Why are you here?</a:t>
            </a:r>
          </a:p>
          <a:p>
            <a:pPr marL="0" indent="0">
              <a:buNone/>
            </a:pPr>
            <a:endParaRPr lang="en-US" dirty="0" smtClean="0"/>
          </a:p>
          <a:p>
            <a:pPr marL="0" indent="0">
              <a:buNone/>
            </a:pPr>
            <a:r>
              <a:rPr lang="en-US" dirty="0" smtClean="0"/>
              <a:t>All </a:t>
            </a:r>
            <a:r>
              <a:rPr lang="en-US" dirty="0"/>
              <a:t>in 30 seconds or less.</a:t>
            </a:r>
          </a:p>
          <a:p>
            <a:endParaRPr lang="en-US" dirty="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Housekeeping</a:t>
            </a:r>
            <a:endParaRPr lang="en-US" dirty="0"/>
          </a:p>
        </p:txBody>
      </p:sp>
      <p:sp>
        <p:nvSpPr>
          <p:cNvPr id="9" name="Content Placeholder 8"/>
          <p:cNvSpPr>
            <a:spLocks noGrp="1"/>
          </p:cNvSpPr>
          <p:nvPr>
            <p:ph idx="1"/>
          </p:nvPr>
        </p:nvSpPr>
        <p:spPr/>
        <p:txBody>
          <a:bodyPr/>
          <a:lstStyle/>
          <a:p>
            <a:r>
              <a:rPr lang="en-US" dirty="0" smtClean="0"/>
              <a:t>Mobile phones </a:t>
            </a:r>
          </a:p>
          <a:p>
            <a:r>
              <a:rPr lang="en-US" dirty="0" smtClean="0"/>
              <a:t>Laptops</a:t>
            </a:r>
          </a:p>
          <a:p>
            <a:r>
              <a:rPr lang="en-US" dirty="0" smtClean="0"/>
              <a:t>Break times</a:t>
            </a:r>
          </a:p>
          <a:p>
            <a:r>
              <a:rPr lang="en-US" dirty="0" smtClean="0"/>
              <a:t>Restrooms</a:t>
            </a:r>
          </a:p>
          <a:p>
            <a:r>
              <a:rPr lang="en-US" dirty="0" smtClean="0"/>
              <a:t>Emergencies</a:t>
            </a:r>
          </a:p>
          <a:p>
            <a:endParaRPr lang="en-US" dirty="0"/>
          </a:p>
        </p:txBody>
      </p:sp>
      <p:pic>
        <p:nvPicPr>
          <p:cNvPr id="6" name="Picture 5" descr="meeting.jpg"/>
          <p:cNvPicPr>
            <a:picLocks noChangeAspect="1"/>
          </p:cNvPicPr>
          <p:nvPr/>
        </p:nvPicPr>
        <p:blipFill>
          <a:blip r:embed="rId2"/>
          <a:stretch>
            <a:fillRect/>
          </a:stretch>
        </p:blipFill>
        <p:spPr>
          <a:xfrm>
            <a:off x="3505200" y="3505200"/>
            <a:ext cx="5334000" cy="3087053"/>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coming up…</a:t>
            </a:r>
            <a:endParaRPr lang="en-US" dirty="0"/>
          </a:p>
        </p:txBody>
      </p:sp>
      <p:sp>
        <p:nvSpPr>
          <p:cNvPr id="5" name="Content Placeholder 4"/>
          <p:cNvSpPr>
            <a:spLocks noGrp="1"/>
          </p:cNvSpPr>
          <p:nvPr>
            <p:ph idx="1"/>
          </p:nvPr>
        </p:nvSpPr>
        <p:spPr/>
        <p:txBody>
          <a:bodyPr/>
          <a:lstStyle/>
          <a:p>
            <a:r>
              <a:rPr lang="en-US" dirty="0" smtClean="0"/>
              <a:t>Run an agile project</a:t>
            </a:r>
          </a:p>
          <a:p>
            <a:r>
              <a:rPr lang="en-US" dirty="0" smtClean="0"/>
              <a:t>Build, test, and release a product</a:t>
            </a:r>
          </a:p>
          <a:p>
            <a:r>
              <a:rPr lang="en-US" dirty="0" smtClean="0"/>
              <a:t>All using agile principles</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0740.jpg"/>
          <p:cNvPicPr>
            <a:picLocks noChangeAspect="1"/>
          </p:cNvPicPr>
          <p:nvPr/>
        </p:nvPicPr>
        <p:blipFill rotWithShape="1">
          <a:blip r:embed="rId3">
            <a:extLst>
              <a:ext uri="{28A0092B-C50C-407E-A947-70E740481C1C}">
                <a14:useLocalDpi xmlns:a14="http://schemas.microsoft.com/office/drawing/2010/main" val="0"/>
              </a:ext>
            </a:extLst>
          </a:blip>
          <a:srcRect t="29218" b="13169"/>
          <a:stretch/>
        </p:blipFill>
        <p:spPr>
          <a:xfrm>
            <a:off x="137281" y="28222"/>
            <a:ext cx="8854319" cy="6829778"/>
          </a:xfrm>
          <a:prstGeom prst="rect">
            <a:avLst/>
          </a:prstGeom>
        </p:spPr>
      </p:pic>
    </p:spTree>
    <p:extLst>
      <p:ext uri="{BB962C8B-B14F-4D97-AF65-F5344CB8AC3E}">
        <p14:creationId xmlns:p14="http://schemas.microsoft.com/office/powerpoint/2010/main" val="4285959569"/>
      </p:ext>
    </p:extLst>
  </p:cSld>
  <p:clrMapOvr>
    <a:masterClrMapping/>
  </p:clrMapOvr>
  <p:transition xmlns:p14="http://schemas.microsoft.com/office/powerpoint/2010/mai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workbook</a:t>
            </a:r>
            <a:endParaRPr lang="en-US" dirty="0"/>
          </a:p>
        </p:txBody>
      </p:sp>
      <p:sp>
        <p:nvSpPr>
          <p:cNvPr id="3" name="Content Placeholder 2"/>
          <p:cNvSpPr>
            <a:spLocks noGrp="1"/>
          </p:cNvSpPr>
          <p:nvPr>
            <p:ph idx="1"/>
          </p:nvPr>
        </p:nvSpPr>
        <p:spPr/>
        <p:txBody>
          <a:bodyPr>
            <a:normAutofit/>
          </a:bodyPr>
          <a:lstStyle/>
          <a:p>
            <a:r>
              <a:rPr lang="en-US" dirty="0" smtClean="0"/>
              <a:t>You have a workbook provided (anyone not have one?)</a:t>
            </a:r>
          </a:p>
          <a:p>
            <a:r>
              <a:rPr lang="en-US" dirty="0" smtClean="0"/>
              <a:t>Has sections relating to the agile process</a:t>
            </a:r>
          </a:p>
          <a:p>
            <a:r>
              <a:rPr lang="en-US" dirty="0" smtClean="0"/>
              <a:t>Is not filled with slides, but has relevant information</a:t>
            </a:r>
          </a:p>
          <a:p>
            <a:r>
              <a:rPr lang="en-US" dirty="0" smtClean="0"/>
              <a:t>Please take notes! There are things you need to remember</a:t>
            </a:r>
          </a:p>
          <a:p>
            <a:endParaRPr lang="en-US" dirty="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_ENCODE_TYPE" val="0"/>
  <p:tag name="ART_ENCODE_INDEX" val="1"/>
  <p:tag name="ARTICULATE_PRESENTER_VERSION" val="6"/>
  <p:tag name="AO_COMPLETION_THRESHOLD" val="50"/>
  <p:tag name="AO_COMPLETION_METHOD" val="VIEW"/>
  <p:tag name="ARTICULATE_PUBLISH_PATH" val="U:\agile_workshops\course_modules\agile_fundamentals\01-Origins-Of-Agile\articulate"/>
  <p:tag name="PUBLISH_TITLE" val="The Origins of Agile Software Development"/>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LMS_PUBLISH" val="Yes"/>
  <p:tag name="PRESENTER_PREVIEW_MODE" val="0"/>
  <p:tag name="PRESENTER_PREVIEW_START" val="1"/>
  <p:tag name="LMS_PROTOCOL_METHOD" val="SCORM"/>
  <p:tag name="LMS_PROTOCOL_VERSION" val="1.2"/>
  <p:tag name="AO_COMPLETION_TITLE" val="The Origins of Agile Software Development"/>
  <p:tag name="ARTICULATE_PROJECT_OPEN" val="0"/>
</p:tagLst>
</file>

<file path=ppt/theme/theme1.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2012 Studios .thmx</Template>
  <TotalTime>12461</TotalTime>
  <Words>889</Words>
  <Application>Microsoft Macintosh PowerPoint</Application>
  <PresentationFormat>On-screen Show (4:3)</PresentationFormat>
  <Paragraphs>161</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2012 Studios </vt:lpstr>
      <vt:lpstr>Agile Fundamentals</vt:lpstr>
      <vt:lpstr>How much agile knowledge?</vt:lpstr>
      <vt:lpstr>To start…</vt:lpstr>
      <vt:lpstr>And a second thing…</vt:lpstr>
      <vt:lpstr>Introductions</vt:lpstr>
      <vt:lpstr>Housekeeping</vt:lpstr>
      <vt:lpstr>What’s coming up…</vt:lpstr>
      <vt:lpstr>PowerPoint Presentation</vt:lpstr>
      <vt:lpstr>The workbook</vt:lpstr>
      <vt:lpstr>Note taking pages</vt:lpstr>
      <vt:lpstr>Bubble map</vt:lpstr>
      <vt:lpstr>Flowchart</vt:lpstr>
      <vt:lpstr>Tree and branches</vt:lpstr>
      <vt:lpstr>Burger</vt:lpstr>
      <vt:lpstr>Fishbone</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of Agile</dc:title>
  <dc:creator>Steven List</dc:creator>
  <cp:lastModifiedBy>Thought Works</cp:lastModifiedBy>
  <cp:revision>153</cp:revision>
  <cp:lastPrinted>2012-09-27T20:15:57Z</cp:lastPrinted>
  <dcterms:created xsi:type="dcterms:W3CDTF">2010-09-09T06:52:56Z</dcterms:created>
  <dcterms:modified xsi:type="dcterms:W3CDTF">2012-10-02T15:51:05Z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01-Origins of Agile for Recording</vt:lpwstr>
  </property>
  <property fmtid="{D5CDD505-2E9C-101B-9397-08002B2CF9AE}" pid="4" name="ArticulateGUID">
    <vt:lpwstr>AE0F7B07-A7BD-40BD-B456-F641DF940B29</vt:lpwstr>
  </property>
  <property fmtid="{D5CDD505-2E9C-101B-9397-08002B2CF9AE}" pid="5" name="ArticulateProjectFull">
    <vt:lpwstr>C:\Documents and Settings\Administrator\My Documents\agile_fundamentals\01-Origins of Agile for Recording.ppta</vt:lpwstr>
  </property>
</Properties>
</file>