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21"/>
  </p:notesMasterIdLst>
  <p:handoutMasterIdLst>
    <p:handoutMasterId r:id="rId22"/>
  </p:handoutMasterIdLst>
  <p:sldIdLst>
    <p:sldId id="323" r:id="rId2"/>
    <p:sldId id="342" r:id="rId3"/>
    <p:sldId id="343" r:id="rId4"/>
    <p:sldId id="325" r:id="rId5"/>
    <p:sldId id="327" r:id="rId6"/>
    <p:sldId id="328" r:id="rId7"/>
    <p:sldId id="329" r:id="rId8"/>
    <p:sldId id="331" r:id="rId9"/>
    <p:sldId id="344" r:id="rId10"/>
    <p:sldId id="330" r:id="rId11"/>
    <p:sldId id="340" r:id="rId12"/>
    <p:sldId id="289" r:id="rId13"/>
    <p:sldId id="333" r:id="rId14"/>
    <p:sldId id="341" r:id="rId15"/>
    <p:sldId id="336" r:id="rId16"/>
    <p:sldId id="337" r:id="rId17"/>
    <p:sldId id="338" r:id="rId18"/>
    <p:sldId id="339" r:id="rId19"/>
    <p:sldId id="322" r:id="rId20"/>
  </p:sldIdLst>
  <p:sldSz cx="9144000" cy="6858000" type="screen4x3"/>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6FF"/>
    <a:srgbClr val="A6FFB8"/>
    <a:srgbClr val="BAFFCE"/>
    <a:srgbClr val="ACFF90"/>
    <a:srgbClr val="B6C6FF"/>
    <a:srgbClr val="DBAAFF"/>
    <a:srgbClr val="FFA0AC"/>
    <a:srgbClr val="FF992E"/>
    <a:srgbClr val="C2FF42"/>
    <a:srgbClr val="7CF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20" autoAdjust="0"/>
  </p:normalViewPr>
  <p:slideViewPr>
    <p:cSldViewPr snapToObjects="1">
      <p:cViewPr varScale="1">
        <p:scale>
          <a:sx n="95" d="100"/>
          <a:sy n="95" d="100"/>
        </p:scale>
        <p:origin x="-199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tags" Target="tags/tag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347"/>
      <c:rAngAx val="0"/>
      <c:perspective val="30"/>
    </c:view3D>
    <c:floor>
      <c:thickness val="0"/>
    </c:floor>
    <c:sideWall>
      <c:thickness val="0"/>
    </c:sideWall>
    <c:backWall>
      <c:thickness val="0"/>
    </c:backWall>
    <c:plotArea>
      <c:layout>
        <c:manualLayout>
          <c:layoutTarget val="inner"/>
          <c:xMode val="edge"/>
          <c:yMode val="edge"/>
          <c:x val="0.104166666666667"/>
          <c:y val="0.166955745115194"/>
          <c:w val="0.802777777777778"/>
          <c:h val="0.622569991251093"/>
        </c:manualLayout>
      </c:layout>
      <c:pie3DChart>
        <c:varyColors val="1"/>
        <c:ser>
          <c:idx val="0"/>
          <c:order val="0"/>
          <c:explosion val="8"/>
          <c:dPt>
            <c:idx val="0"/>
            <c:bubble3D val="0"/>
            <c:spPr>
              <a:solidFill>
                <a:srgbClr val="A6FFB8"/>
              </a:solidFill>
            </c:spPr>
          </c:dPt>
          <c:dPt>
            <c:idx val="1"/>
            <c:bubble3D val="0"/>
            <c:spPr>
              <a:solidFill>
                <a:srgbClr val="C2FF42"/>
              </a:solidFill>
            </c:spPr>
          </c:dPt>
          <c:dPt>
            <c:idx val="2"/>
            <c:bubble3D val="0"/>
            <c:spPr>
              <a:solidFill>
                <a:srgbClr val="FF992E"/>
              </a:solidFill>
            </c:spPr>
          </c:dPt>
          <c:dPt>
            <c:idx val="3"/>
            <c:bubble3D val="0"/>
            <c:spPr>
              <a:solidFill>
                <a:srgbClr val="FFA0AC"/>
              </a:solidFill>
            </c:spPr>
          </c:dPt>
          <c:dPt>
            <c:idx val="4"/>
            <c:bubble3D val="0"/>
            <c:spPr>
              <a:solidFill>
                <a:srgbClr val="DBAAFF"/>
              </a:solidFill>
            </c:spPr>
          </c:dPt>
          <c:dPt>
            <c:idx val="5"/>
            <c:bubble3D val="0"/>
            <c:spPr>
              <a:solidFill>
                <a:srgbClr val="B6C6FF"/>
              </a:solidFill>
            </c:spPr>
          </c:dPt>
          <c:dPt>
            <c:idx val="6"/>
            <c:bubble3D val="0"/>
            <c:spPr>
              <a:solidFill>
                <a:srgbClr val="ACFF90"/>
              </a:solidFill>
            </c:spPr>
          </c:dPt>
          <c:dPt>
            <c:idx val="7"/>
            <c:bubble3D val="0"/>
            <c:spPr>
              <a:solidFill>
                <a:srgbClr val="D2F6FF"/>
              </a:solidFill>
            </c:spPr>
          </c:dPt>
          <c:dLbls>
            <c:dLbl>
              <c:idx val="0"/>
              <c:layout>
                <c:manualLayout>
                  <c:x val="-0.0743157784624748"/>
                  <c:y val="0.0843311802031979"/>
                </c:manualLayout>
              </c:layout>
              <c:showLegendKey val="0"/>
              <c:showVal val="0"/>
              <c:showCatName val="1"/>
              <c:showSerName val="0"/>
              <c:showPercent val="0"/>
              <c:showBubbleSize val="0"/>
            </c:dLbl>
            <c:dLbl>
              <c:idx val="1"/>
              <c:layout>
                <c:manualLayout>
                  <c:x val="-0.138763998250219"/>
                  <c:y val="0.0403000145815106"/>
                </c:manualLayout>
              </c:layout>
              <c:showLegendKey val="0"/>
              <c:showVal val="0"/>
              <c:showCatName val="1"/>
              <c:showSerName val="0"/>
              <c:showPercent val="0"/>
              <c:showBubbleSize val="0"/>
            </c:dLbl>
            <c:dLbl>
              <c:idx val="2"/>
              <c:layout>
                <c:manualLayout>
                  <c:x val="-0.114917004260337"/>
                  <c:y val="-0.125233155805055"/>
                </c:manualLayout>
              </c:layout>
              <c:showLegendKey val="0"/>
              <c:showVal val="0"/>
              <c:showCatName val="1"/>
              <c:showSerName val="0"/>
              <c:showPercent val="0"/>
              <c:showBubbleSize val="0"/>
            </c:dLbl>
            <c:dLbl>
              <c:idx val="3"/>
              <c:layout>
                <c:manualLayout>
                  <c:x val="-0.114533288637833"/>
                  <c:y val="-0.179196916945554"/>
                </c:manualLayout>
              </c:layout>
              <c:showLegendKey val="0"/>
              <c:showVal val="0"/>
              <c:showCatName val="1"/>
              <c:showSerName val="0"/>
              <c:showPercent val="0"/>
              <c:showBubbleSize val="0"/>
            </c:dLbl>
            <c:dLbl>
              <c:idx val="4"/>
              <c:layout>
                <c:manualLayout>
                  <c:x val="-0.0470661445851877"/>
                  <c:y val="-0.202930266172466"/>
                </c:manualLayout>
              </c:layout>
              <c:showLegendKey val="0"/>
              <c:showVal val="0"/>
              <c:showCatName val="1"/>
              <c:showSerName val="0"/>
              <c:showPercent val="0"/>
              <c:showBubbleSize val="0"/>
            </c:dLbl>
            <c:dLbl>
              <c:idx val="5"/>
              <c:layout>
                <c:manualLayout>
                  <c:x val="0.0411221185667009"/>
                  <c:y val="-0.206246176544676"/>
                </c:manualLayout>
              </c:layout>
              <c:showLegendKey val="0"/>
              <c:showVal val="0"/>
              <c:showCatName val="1"/>
              <c:showSerName val="0"/>
              <c:showPercent val="0"/>
              <c:showBubbleSize val="0"/>
            </c:dLbl>
            <c:dLbl>
              <c:idx val="6"/>
              <c:layout>
                <c:manualLayout>
                  <c:x val="0.207582127981285"/>
                  <c:y val="-0.147240889680569"/>
                </c:manualLayout>
              </c:layout>
              <c:showLegendKey val="0"/>
              <c:showVal val="0"/>
              <c:showCatName val="1"/>
              <c:showSerName val="0"/>
              <c:showPercent val="0"/>
              <c:showBubbleSize val="0"/>
            </c:dLbl>
            <c:dLbl>
              <c:idx val="7"/>
              <c:layout>
                <c:manualLayout>
                  <c:x val="0.0756071336870935"/>
                  <c:y val="0.0474232160207276"/>
                </c:manualLayout>
              </c:layout>
              <c:showLegendKey val="0"/>
              <c:showVal val="0"/>
              <c:showCatName val="1"/>
              <c:showSerName val="0"/>
              <c:showPercent val="0"/>
              <c:showBubbleSize val="0"/>
            </c:dLbl>
            <c:txPr>
              <a:bodyPr/>
              <a:lstStyle/>
              <a:p>
                <a:pPr>
                  <a:defRPr sz="1400"/>
                </a:pPr>
                <a:endParaRPr lang="en-US"/>
              </a:p>
            </c:txPr>
            <c:showLegendKey val="0"/>
            <c:showVal val="0"/>
            <c:showCatName val="1"/>
            <c:showSerName val="0"/>
            <c:showPercent val="0"/>
            <c:showBubbleSize val="0"/>
            <c:showLeaderLines val="1"/>
          </c:dLbls>
          <c:cat>
            <c:strRef>
              <c:f>Sheet1!$B$3:$B$10</c:f>
              <c:strCache>
                <c:ptCount val="8"/>
                <c:pt idx="0">
                  <c:v>Scrum</c:v>
                </c:pt>
                <c:pt idx="1">
                  <c:v>Crystal Clear</c:v>
                </c:pt>
                <c:pt idx="2">
                  <c:v>XP</c:v>
                </c:pt>
                <c:pt idx="3">
                  <c:v>Adaptive SD</c:v>
                </c:pt>
                <c:pt idx="4">
                  <c:v>FDD</c:v>
                </c:pt>
                <c:pt idx="5">
                  <c:v>DSDM</c:v>
                </c:pt>
                <c:pt idx="6">
                  <c:v>Your Adoption</c:v>
                </c:pt>
                <c:pt idx="7">
                  <c:v>Lean</c:v>
                </c:pt>
              </c:strCache>
            </c:strRef>
          </c:cat>
          <c:val>
            <c:numRef>
              <c:f>Sheet1!$C$3:$C$10</c:f>
              <c:numCache>
                <c:formatCode>General</c:formatCode>
                <c:ptCount val="8"/>
                <c:pt idx="0">
                  <c:v>19.0</c:v>
                </c:pt>
                <c:pt idx="1">
                  <c:v>10.0</c:v>
                </c:pt>
                <c:pt idx="2">
                  <c:v>15.0</c:v>
                </c:pt>
                <c:pt idx="3">
                  <c:v>8.0</c:v>
                </c:pt>
                <c:pt idx="4">
                  <c:v>6.0</c:v>
                </c:pt>
                <c:pt idx="5">
                  <c:v>7.0</c:v>
                </c:pt>
                <c:pt idx="6">
                  <c:v>30.0</c:v>
                </c:pt>
                <c:pt idx="7">
                  <c:v>15.0</c:v>
                </c:pt>
              </c:numCache>
            </c:numRef>
          </c:val>
        </c:ser>
        <c:dLbls>
          <c:showLegendKey val="0"/>
          <c:showVal val="0"/>
          <c:showCatName val="1"/>
          <c:showSerName val="0"/>
          <c:showPercent val="0"/>
          <c:showBubbleSize val="0"/>
          <c:showLeaderLines val="1"/>
        </c:dLbls>
      </c:pie3DChart>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Agile Methodologies and Culture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AAC150-6A3F-9541-B204-3792F6D65904}" type="slidenum">
              <a:rPr lang="en-US" smtClean="0"/>
              <a:pPr/>
              <a:t>‹#›</a:t>
            </a:fld>
            <a:endParaRPr lang="en-US"/>
          </a:p>
        </p:txBody>
      </p:sp>
    </p:spTree>
    <p:extLst>
      <p:ext uri="{BB962C8B-B14F-4D97-AF65-F5344CB8AC3E}">
        <p14:creationId xmlns:p14="http://schemas.microsoft.com/office/powerpoint/2010/main" val="1720971555"/>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Agile Methodologies and Culture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7EA33-3176-1746-8E4D-64F50ED202CE}" type="slidenum">
              <a:rPr lang="en-US" smtClean="0"/>
              <a:pPr/>
              <a:t>‹#›</a:t>
            </a:fld>
            <a:endParaRPr lang="en-US"/>
          </a:p>
        </p:txBody>
      </p:sp>
    </p:spTree>
    <p:extLst>
      <p:ext uri="{BB962C8B-B14F-4D97-AF65-F5344CB8AC3E}">
        <p14:creationId xmlns:p14="http://schemas.microsoft.com/office/powerpoint/2010/main" val="3332011318"/>
      </p:ext>
    </p:extLst>
  </p:cSld>
  <p:clrMap bg1="lt1" tx1="dk1" bg2="lt2" tx2="dk2" accent1="accent1" accent2="accent2" accent3="accent3" accent4="accent4" accent5="accent5" accent6="accent6" hlink="hlink" folHlink="folHlink"/>
  <p:hf hd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and welcome to The Origins of Agile Software Development, a module in Agile Fundamentals. This module is brought to you by ThoughtWorks Studios, makers of Mingle, Cruise, and Twist.</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3294860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combine the best elements of all agile approaches, so when we talk about “agile” it can mean a range of things. </a:t>
            </a:r>
          </a:p>
          <a:p>
            <a:r>
              <a:rPr lang="en-US" dirty="0" smtClean="0"/>
              <a:t>But the focus is always</a:t>
            </a:r>
            <a:r>
              <a:rPr lang="en-US" baseline="0" dirty="0" smtClean="0"/>
              <a:t> the same – delivering business value effectively and quickly</a:t>
            </a:r>
          </a:p>
          <a:p>
            <a:r>
              <a:rPr lang="en-US" baseline="0" dirty="0" smtClean="0"/>
              <a:t>Don’t be fooled into thinking that if you do all the things on the right that you are agile – if you are not delivering business value, you have lost the plot.</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10</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Bear in mind the culture</a:t>
            </a:r>
            <a:r>
              <a:rPr lang="en-US" baseline="0" dirty="0" smtClean="0"/>
              <a:t> exercise earlier. How they decide to adopt agile is going to be guided by their culture, so pick appropriate adoption and communication techniques.</a:t>
            </a:r>
          </a:p>
          <a:p>
            <a:endParaRPr lang="en-US" baseline="0" dirty="0" smtClean="0"/>
          </a:p>
          <a:p>
            <a:r>
              <a:rPr lang="en-US" dirty="0" smtClean="0"/>
              <a:t>Bearing this in mind, we will look at techniques from several different approaches, introducing</a:t>
            </a:r>
            <a:r>
              <a:rPr lang="en-US" baseline="0" dirty="0" smtClean="0"/>
              <a:t> you to the most pragmatic elements for your agile adoption. Remember, we need to be pragmatic, practical, and discover what works best</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11</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2822428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lots of books on the subject of agile development, and you may want to reads some</a:t>
            </a:r>
            <a:r>
              <a:rPr lang="en-US" baseline="0" dirty="0" smtClean="0"/>
              <a:t> of them for yourself.</a:t>
            </a:r>
            <a:endParaRPr lang="en-US" dirty="0" smtClean="0"/>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Arial" pitchFamily="34" charset="0"/>
              <a:buChar char="•"/>
            </a:pPr>
            <a:r>
              <a:rPr lang="en-US" dirty="0" smtClean="0">
                <a:latin typeface="Arial" pitchFamily="-107" charset="0"/>
              </a:rPr>
              <a:t>What do</a:t>
            </a:r>
            <a:r>
              <a:rPr lang="en-US" baseline="0" dirty="0" smtClean="0">
                <a:latin typeface="Arial" pitchFamily="-107" charset="0"/>
              </a:rPr>
              <a:t> these ideas mean to us?</a:t>
            </a:r>
          </a:p>
          <a:p>
            <a:pPr eaLnBrk="1" hangingPunct="1">
              <a:buFont typeface="Arial" pitchFamily="34" charset="0"/>
              <a:buChar char="•"/>
            </a:pPr>
            <a:r>
              <a:rPr lang="en-US" baseline="0" dirty="0" smtClean="0">
                <a:latin typeface="Arial" pitchFamily="-107" charset="0"/>
              </a:rPr>
              <a:t>Something </a:t>
            </a:r>
            <a:r>
              <a:rPr lang="en-US" b="1" baseline="0" dirty="0" smtClean="0">
                <a:latin typeface="Arial" pitchFamily="-107" charset="0"/>
              </a:rPr>
              <a:t>over</a:t>
            </a:r>
            <a:r>
              <a:rPr lang="en-US" b="0" baseline="0" dirty="0" smtClean="0">
                <a:latin typeface="Arial" pitchFamily="-107" charset="0"/>
              </a:rPr>
              <a:t> something else</a:t>
            </a:r>
          </a:p>
          <a:p>
            <a:pPr eaLnBrk="1" hangingPunct="1">
              <a:buFont typeface="Arial" pitchFamily="34" charset="0"/>
              <a:buChar char="•"/>
            </a:pPr>
            <a:r>
              <a:rPr lang="en-US" b="1" baseline="0" dirty="0" smtClean="0">
                <a:latin typeface="Arial" pitchFamily="-107" charset="0"/>
              </a:rPr>
              <a:t>Not </a:t>
            </a:r>
            <a:r>
              <a:rPr lang="en-US" b="0" baseline="0" dirty="0" smtClean="0">
                <a:latin typeface="Arial" pitchFamily="-107" charset="0"/>
              </a:rPr>
              <a:t>instead of</a:t>
            </a:r>
          </a:p>
          <a:p>
            <a:pPr eaLnBrk="1" hangingPunct="1">
              <a:buFont typeface="Arial" pitchFamily="34" charset="0"/>
              <a:buChar char="•"/>
            </a:pPr>
            <a:r>
              <a:rPr lang="en-US" b="0" baseline="0" dirty="0" smtClean="0">
                <a:latin typeface="Arial" pitchFamily="-107" charset="0"/>
              </a:rPr>
              <a:t>Both sides have value</a:t>
            </a:r>
          </a:p>
          <a:p>
            <a:pPr eaLnBrk="1" hangingPunct="1">
              <a:buFont typeface="Arial" pitchFamily="34" charset="0"/>
              <a:buChar char="•"/>
            </a:pPr>
            <a:r>
              <a:rPr lang="en-US" b="0" baseline="0" dirty="0" smtClean="0">
                <a:latin typeface="Arial" pitchFamily="-107" charset="0"/>
              </a:rPr>
              <a:t>Items on the right have value  BUT</a:t>
            </a:r>
          </a:p>
          <a:p>
            <a:pPr eaLnBrk="1" hangingPunct="1">
              <a:buFont typeface="Arial" pitchFamily="34" charset="0"/>
              <a:buChar char="•"/>
            </a:pPr>
            <a:r>
              <a:rPr lang="en-US" b="0" baseline="0" dirty="0" smtClean="0">
                <a:latin typeface="Arial" pitchFamily="-107" charset="0"/>
              </a:rPr>
              <a:t>We value the left items more</a:t>
            </a:r>
            <a:endParaRPr lang="en-US" b="1" dirty="0" smtClean="0">
              <a:latin typeface="Arial" pitchFamily="-107" charset="0"/>
            </a:endParaRPr>
          </a:p>
          <a:p>
            <a:pPr eaLnBrk="1" hangingPunct="1"/>
            <a:endParaRPr lang="en-US" dirty="0" smtClean="0">
              <a:latin typeface="Arial" pitchFamily="-107" charset="0"/>
            </a:endParaRPr>
          </a:p>
          <a:p>
            <a:pPr eaLnBrk="1" hangingPunct="1"/>
            <a:endParaRPr lang="en-US" dirty="0" smtClean="0">
              <a:latin typeface="Arial" pitchFamily="-107" charset="0"/>
            </a:endParaRPr>
          </a:p>
          <a:p>
            <a:pPr eaLnBrk="1" hangingPunct="1"/>
            <a:r>
              <a:rPr lang="en-US" dirty="0" smtClean="0">
                <a:latin typeface="Arial" pitchFamily="-107" charset="0"/>
              </a:rPr>
              <a:t>-------------------------------------------------------------------------------</a:t>
            </a:r>
          </a:p>
          <a:p>
            <a:pPr eaLnBrk="1" hangingPunct="1"/>
            <a:r>
              <a:rPr lang="en-US" dirty="0" smtClean="0">
                <a:latin typeface="Arial" pitchFamily="-107" charset="0"/>
              </a:rPr>
              <a:t>Let’s talk for a few minutes about the four key ideas these folks wrote into the Agile Manifesto, and what they mean to us.</a:t>
            </a:r>
          </a:p>
          <a:p>
            <a:pPr eaLnBrk="1" hangingPunct="1"/>
            <a:endParaRPr lang="en-US" dirty="0" smtClean="0">
              <a:latin typeface="Arial" pitchFamily="-107" charset="0"/>
            </a:endParaRPr>
          </a:p>
          <a:p>
            <a:pPr eaLnBrk="1" hangingPunct="1"/>
            <a:r>
              <a:rPr lang="en-US" dirty="0" smtClean="0">
                <a:latin typeface="Arial" pitchFamily="-107" charset="0"/>
              </a:rPr>
              <a:t>First, we’ll consider the wording.  Note that every one of these is phrased as something over something else. That’s not instead of or is better than. No, it’s over. That means that both sides of the statement have value, and that the folks who authored the Manifesto were expressing a preference for one over the other.</a:t>
            </a:r>
          </a:p>
          <a:p>
            <a:pPr eaLnBrk="1" hangingPunct="1"/>
            <a:endParaRPr lang="en-US" dirty="0" smtClean="0">
              <a:latin typeface="Arial" pitchFamily="-107" charset="0"/>
            </a:endParaRPr>
          </a:p>
          <a:p>
            <a:pPr eaLnBrk="1" hangingPunct="1"/>
            <a:r>
              <a:rPr lang="en-US" dirty="0" smtClean="0">
                <a:latin typeface="Arial" pitchFamily="-107" charset="0"/>
              </a:rPr>
              <a:t>In fact, what you don’t see on this illustration is the sentence that comes after the four points in the manifesto: “That is, while there is value in the items on the right, we value the items on the left more. “</a:t>
            </a:r>
          </a:p>
          <a:p>
            <a:pPr eaLnBrk="1" hangingPunct="1"/>
            <a:endParaRPr lang="en-US" dirty="0" smtClean="0">
              <a:latin typeface="Arial" pitchFamily="-107" charset="0"/>
            </a:endParaRPr>
          </a:p>
          <a:p>
            <a:pPr eaLnBrk="1" hangingPunct="1"/>
            <a:r>
              <a:rPr lang="en-US" dirty="0" smtClean="0">
                <a:latin typeface="Arial" pitchFamily="-107" charset="0"/>
              </a:rPr>
              <a:t>Now let’s look at them one by one…</a:t>
            </a:r>
          </a:p>
        </p:txBody>
      </p:sp>
      <p:sp>
        <p:nvSpPr>
          <p:cNvPr id="4" name="Slide Number Placeholder 3"/>
          <p:cNvSpPr>
            <a:spLocks noGrp="1"/>
          </p:cNvSpPr>
          <p:nvPr>
            <p:ph type="sldNum" sz="quarter" idx="10"/>
          </p:nvPr>
        </p:nvSpPr>
        <p:spPr/>
        <p:txBody>
          <a:bodyPr/>
          <a:lstStyle/>
          <a:p>
            <a:fld id="{FE07EA33-3176-1746-8E4D-64F50ED202CE}" type="slidenum">
              <a:rPr lang="en-US" smtClean="0"/>
              <a:pPr/>
              <a:t>13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206375"/>
            <a:ext cx="4568825" cy="3427413"/>
          </a:xfrm>
        </p:spPr>
      </p:sp>
      <p:sp>
        <p:nvSpPr>
          <p:cNvPr id="3" name="Notes Placeholder 2"/>
          <p:cNvSpPr>
            <a:spLocks noGrp="1"/>
          </p:cNvSpPr>
          <p:nvPr>
            <p:ph type="body" idx="1"/>
          </p:nvPr>
        </p:nvSpPr>
        <p:spPr/>
        <p:txBody>
          <a:bodyPr>
            <a:normAutofit fontScale="70000" lnSpcReduction="20000"/>
          </a:bodyPr>
          <a:lstStyle/>
          <a:p>
            <a:r>
              <a:rPr lang="en-US" sz="2400" dirty="0" smtClean="0"/>
              <a:t>Have them get into four groups, giving one statement to each group.</a:t>
            </a:r>
          </a:p>
          <a:p>
            <a:r>
              <a:rPr lang="en-US" sz="2400" dirty="0" smtClean="0"/>
              <a:t>Have them discuss why the manifesto is organized this way, and what each statement</a:t>
            </a:r>
            <a:r>
              <a:rPr lang="en-US" sz="2400" baseline="0" dirty="0" smtClean="0"/>
              <a:t> means – 5 </a:t>
            </a:r>
            <a:r>
              <a:rPr lang="en-US" sz="2400" baseline="0" dirty="0" err="1" smtClean="0"/>
              <a:t>mins</a:t>
            </a:r>
            <a:endParaRPr lang="en-US" sz="2400" baseline="0" dirty="0" smtClean="0"/>
          </a:p>
          <a:p>
            <a:r>
              <a:rPr lang="en-US" sz="2400" baseline="0" dirty="0" smtClean="0"/>
              <a:t>Ask each group to share their thoughts on their statement. Ask the other participants their opinion or if they want to add / clarify anything after each pair presents.</a:t>
            </a:r>
            <a:endParaRPr lang="en-US" sz="2400" dirty="0"/>
          </a:p>
        </p:txBody>
      </p:sp>
      <p:sp>
        <p:nvSpPr>
          <p:cNvPr id="4" name="Slide Number Placeholder 3"/>
          <p:cNvSpPr>
            <a:spLocks noGrp="1"/>
          </p:cNvSpPr>
          <p:nvPr>
            <p:ph type="sldNum" sz="quarter" idx="10"/>
          </p:nvPr>
        </p:nvSpPr>
        <p:spPr/>
        <p:txBody>
          <a:bodyPr/>
          <a:lstStyle/>
          <a:p>
            <a:fld id="{1DEBFB40-968A-1045-893C-723D6C95B419}" type="slidenum">
              <a:rPr lang="en-AU" smtClean="0"/>
              <a:pPr/>
              <a:t>14</a:t>
            </a:fld>
            <a:endParaRPr lang="en-AU"/>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Individuals and Interactions over Processes and Tools</a:t>
            </a:r>
          </a:p>
          <a:p>
            <a:pPr eaLnBrk="1" hangingPunct="1">
              <a:buFont typeface="Arial" pitchFamily="34" charset="0"/>
              <a:buChar char="•"/>
            </a:pPr>
            <a:r>
              <a:rPr lang="en-US" dirty="0" smtClean="0"/>
              <a:t>TW supports tools – creator of tools</a:t>
            </a:r>
          </a:p>
          <a:p>
            <a:pPr eaLnBrk="1" hangingPunct="1">
              <a:buFont typeface="Arial" pitchFamily="34" charset="0"/>
              <a:buChar char="•"/>
            </a:pPr>
            <a:r>
              <a:rPr lang="en-US" dirty="0" smtClean="0"/>
              <a:t>People talking is more</a:t>
            </a:r>
            <a:r>
              <a:rPr lang="en-US" baseline="0" dirty="0" smtClean="0"/>
              <a:t> important to insuring the success of a project</a:t>
            </a:r>
          </a:p>
          <a:p>
            <a:pPr eaLnBrk="1" hangingPunct="1">
              <a:buFont typeface="Arial" pitchFamily="34" charset="0"/>
              <a:buChar char="•"/>
            </a:pPr>
            <a:r>
              <a:rPr lang="en-US" baseline="0" dirty="0" smtClean="0"/>
              <a:t>Process and tools should encourage and facilitate conversation</a:t>
            </a:r>
          </a:p>
          <a:p>
            <a:pPr eaLnBrk="1" hangingPunct="1">
              <a:buFont typeface="Arial" pitchFamily="34" charset="0"/>
              <a:buChar char="•"/>
            </a:pPr>
            <a:r>
              <a:rPr lang="en-US" baseline="0" dirty="0" smtClean="0"/>
              <a:t>Robert Frost said</a:t>
            </a:r>
          </a:p>
          <a:p>
            <a:pPr lvl="1" eaLnBrk="1" hangingPunct="1">
              <a:buFont typeface="Arial" pitchFamily="34" charset="0"/>
              <a:buNone/>
            </a:pPr>
            <a:r>
              <a:rPr lang="en-US" dirty="0" smtClean="0"/>
              <a:t>“I am a writer of books in retrospect. I talk in order to understand; I teach in order to learn.” </a:t>
            </a:r>
          </a:p>
          <a:p>
            <a:pPr eaLnBrk="1" hangingPunct="1">
              <a:buFont typeface="Arial" pitchFamily="34" charset="0"/>
              <a:buChar char="•"/>
            </a:pPr>
            <a:r>
              <a:rPr lang="en-US" dirty="0" smtClean="0"/>
              <a:t>Ernest Hemingway</a:t>
            </a:r>
            <a:r>
              <a:rPr lang="en-US" baseline="0" dirty="0" smtClean="0"/>
              <a:t> said</a:t>
            </a:r>
          </a:p>
          <a:p>
            <a:pPr lvl="1" eaLnBrk="1" hangingPunct="1">
              <a:buFont typeface="Arial" pitchFamily="34" charset="0"/>
              <a:buNone/>
            </a:pPr>
            <a:r>
              <a:rPr lang="en-US" dirty="0" smtClean="0"/>
              <a:t>“When people talk, listen completely. Most people never listen.” </a:t>
            </a:r>
          </a:p>
          <a:p>
            <a:pPr lvl="0" eaLnBrk="1" hangingPunct="1">
              <a:buFont typeface="Arial" pitchFamily="34" charset="0"/>
              <a:buNone/>
            </a:pPr>
            <a:endParaRPr lang="en-US" dirty="0" smtClean="0"/>
          </a:p>
          <a:p>
            <a:pPr eaLnBrk="1" hangingPunct="1"/>
            <a:r>
              <a:rPr lang="en-US" dirty="0" smtClean="0"/>
              <a:t>---------------------------------------------------------------------------------------</a:t>
            </a:r>
          </a:p>
          <a:p>
            <a:pPr eaLnBrk="1" hangingPunct="1"/>
            <a:r>
              <a:rPr lang="en-US" dirty="0" smtClean="0"/>
              <a:t>As a toolmaker, clearly </a:t>
            </a:r>
            <a:r>
              <a:rPr lang="en-US" dirty="0" err="1" smtClean="0"/>
              <a:t>ThoughtWorks</a:t>
            </a:r>
            <a:r>
              <a:rPr lang="en-US" dirty="0" smtClean="0"/>
              <a:t> Studios believes that there is value in tools and the processes that they support. In fact, all of us use tools every day in our jobs and our lives. Whether it’s a computer, keyboard, mouse, and monitor, or a toaster or a coffee maker, tools make our lives easier. What the authors of the Agile Manifesto were focusing on, however, was their belief that it is people, and the interactions between people, that are more important in ensuring the success of projects. People talking to people, and people as skilled craftspeople and experts in their fields – these are the things to focus on.</a:t>
            </a:r>
          </a:p>
          <a:p>
            <a:pPr eaLnBrk="1" hangingPunct="1"/>
            <a:endParaRPr lang="en-US" dirty="0" smtClean="0"/>
          </a:p>
          <a:p>
            <a:pPr eaLnBrk="1" hangingPunct="1"/>
            <a:r>
              <a:rPr lang="en-US" dirty="0" smtClean="0"/>
              <a:t>Robert Frost said “I am a writer of books in retrospect. I talk in order to understand; I teach in order to learn.” That goes right to the heart of Individuals and Interactions. Agile teams are always teaching each other and learning from each other. Tools and processes are there to free them to do these and other things, not to be the focus of their efforts.</a:t>
            </a:r>
          </a:p>
          <a:p>
            <a:pPr eaLnBrk="1" hangingPunct="1"/>
            <a:endParaRPr lang="en-US" dirty="0" smtClean="0"/>
          </a:p>
          <a:p>
            <a:pPr eaLnBrk="1" hangingPunct="1"/>
            <a:r>
              <a:rPr lang="en-US" dirty="0" smtClean="0"/>
              <a:t>And Ernest Hemingway said “When people talk, listen completely. Most people never listen.” The interactions between individuals require both talking and listening, along with a leavening of doing.</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buFont typeface="Arial" pitchFamily="34" charset="0"/>
              <a:buChar char="•"/>
            </a:pPr>
            <a:r>
              <a:rPr lang="en-US" dirty="0" smtClean="0"/>
              <a:t>Everyone has experienced excess</a:t>
            </a:r>
            <a:r>
              <a:rPr lang="en-US" baseline="0" dirty="0" smtClean="0"/>
              <a:t> documentation</a:t>
            </a:r>
          </a:p>
          <a:p>
            <a:pPr eaLnBrk="1" hangingPunct="1">
              <a:buFont typeface="Arial" pitchFamily="34" charset="0"/>
              <a:buChar char="•"/>
            </a:pPr>
            <a:r>
              <a:rPr lang="en-US" baseline="0" dirty="0" smtClean="0"/>
              <a:t>US government has documents to describe documents required for projects</a:t>
            </a:r>
          </a:p>
          <a:p>
            <a:pPr lvl="1" eaLnBrk="1" hangingPunct="1">
              <a:buFont typeface="Arial" pitchFamily="34" charset="0"/>
              <a:buChar char="•"/>
            </a:pPr>
            <a:r>
              <a:rPr lang="en-US" baseline="0" dirty="0" smtClean="0"/>
              <a:t>Requirements specs</a:t>
            </a:r>
          </a:p>
          <a:p>
            <a:pPr lvl="1" eaLnBrk="1" hangingPunct="1">
              <a:buFont typeface="Arial" pitchFamily="34" charset="0"/>
              <a:buChar char="•"/>
            </a:pPr>
            <a:r>
              <a:rPr lang="en-US" baseline="0" dirty="0" smtClean="0"/>
              <a:t>Design specs</a:t>
            </a:r>
          </a:p>
          <a:p>
            <a:pPr lvl="1" eaLnBrk="1" hangingPunct="1">
              <a:buFont typeface="Arial" pitchFamily="34" charset="0"/>
              <a:buChar char="•"/>
            </a:pPr>
            <a:r>
              <a:rPr lang="en-US" baseline="0" dirty="0" smtClean="0"/>
              <a:t>Functional specs</a:t>
            </a:r>
          </a:p>
          <a:p>
            <a:pPr lvl="1" eaLnBrk="1" hangingPunct="1">
              <a:buFont typeface="Arial" pitchFamily="34" charset="0"/>
              <a:buChar char="•"/>
            </a:pPr>
            <a:r>
              <a:rPr lang="en-US" baseline="0" dirty="0" smtClean="0"/>
              <a:t>Test specs</a:t>
            </a:r>
          </a:p>
          <a:p>
            <a:pPr lvl="1" eaLnBrk="1" hangingPunct="1">
              <a:buFont typeface="Arial" pitchFamily="34" charset="0"/>
              <a:buChar char="•"/>
            </a:pPr>
            <a:r>
              <a:rPr lang="en-US" baseline="0" dirty="0" smtClean="0"/>
              <a:t>Code documentation</a:t>
            </a:r>
          </a:p>
          <a:p>
            <a:pPr lvl="1" eaLnBrk="1" hangingPunct="1">
              <a:buFont typeface="Arial" pitchFamily="34" charset="0"/>
              <a:buChar char="•"/>
            </a:pPr>
            <a:r>
              <a:rPr lang="en-US" baseline="0" dirty="0" smtClean="0"/>
              <a:t>Test results, etc</a:t>
            </a:r>
            <a:endParaRPr lang="en-US" dirty="0" smtClean="0"/>
          </a:p>
          <a:p>
            <a:pPr eaLnBrk="1" hangingPunct="1">
              <a:buFont typeface="Arial" pitchFamily="34" charset="0"/>
              <a:buChar char="•"/>
            </a:pPr>
            <a:r>
              <a:rPr lang="en-US" dirty="0" smtClean="0"/>
              <a:t>Much time to prepare</a:t>
            </a:r>
          </a:p>
          <a:p>
            <a:pPr eaLnBrk="1" hangingPunct="1">
              <a:buFont typeface="Arial" pitchFamily="34" charset="0"/>
              <a:buChar char="•"/>
            </a:pPr>
            <a:r>
              <a:rPr lang="en-US" dirty="0" smtClean="0"/>
              <a:t>Maybe read</a:t>
            </a:r>
            <a:r>
              <a:rPr lang="en-US" baseline="0" dirty="0" smtClean="0"/>
              <a:t> once</a:t>
            </a:r>
          </a:p>
          <a:p>
            <a:pPr eaLnBrk="1" hangingPunct="1">
              <a:buFont typeface="Arial" pitchFamily="34" charset="0"/>
              <a:buChar char="•"/>
            </a:pPr>
            <a:r>
              <a:rPr lang="en-US" baseline="0" dirty="0" smtClean="0"/>
              <a:t>Out of date quickly</a:t>
            </a:r>
          </a:p>
          <a:p>
            <a:pPr eaLnBrk="1" hangingPunct="1">
              <a:buFont typeface="Arial" pitchFamily="34" charset="0"/>
              <a:buChar char="•"/>
            </a:pPr>
            <a:r>
              <a:rPr lang="en-US" baseline="0" dirty="0" smtClean="0"/>
              <a:t>Show </a:t>
            </a:r>
            <a:r>
              <a:rPr lang="en-US" baseline="0" dirty="0" err="1" smtClean="0"/>
              <a:t>vs</a:t>
            </a:r>
            <a:r>
              <a:rPr lang="en-US" baseline="0" dirty="0" smtClean="0"/>
              <a:t> tell</a:t>
            </a:r>
          </a:p>
          <a:p>
            <a:pPr eaLnBrk="1" hangingPunct="1">
              <a:buFont typeface="Arial" pitchFamily="34" charset="0"/>
              <a:buChar char="•"/>
            </a:pPr>
            <a:r>
              <a:rPr lang="en-US" baseline="0" dirty="0" smtClean="0"/>
              <a:t>Idea came out of Rapid prototyping and collaboration</a:t>
            </a:r>
            <a:endParaRPr lang="en-US" dirty="0" smtClean="0"/>
          </a:p>
          <a:p>
            <a:pPr eaLnBrk="1" hangingPunct="1"/>
            <a:endParaRPr lang="en-US" dirty="0" smtClean="0"/>
          </a:p>
          <a:p>
            <a:pPr eaLnBrk="1" hangingPunct="1"/>
            <a:endParaRPr lang="en-US" dirty="0" smtClean="0"/>
          </a:p>
          <a:p>
            <a:pPr eaLnBrk="1" hangingPunct="1"/>
            <a:r>
              <a:rPr lang="en-US" dirty="0" smtClean="0"/>
              <a:t>-------------------------------------------------------------------------------------------------</a:t>
            </a:r>
          </a:p>
          <a:p>
            <a:pPr eaLnBrk="1" hangingPunct="1"/>
            <a:r>
              <a:rPr lang="en-US" dirty="0" smtClean="0"/>
              <a:t>Working Software over Comprehensive Documentation</a:t>
            </a:r>
          </a:p>
          <a:p>
            <a:pPr eaLnBrk="1" hangingPunct="1"/>
            <a:endParaRPr lang="en-US" dirty="0" smtClean="0"/>
          </a:p>
          <a:p>
            <a:pPr eaLnBrk="1" hangingPunct="1"/>
            <a:r>
              <a:rPr lang="en-US" dirty="0" smtClean="0"/>
              <a:t>If you’ve been in the software profession for any length of time, you’ve either been responsible for, involved in, or the victim or beneficiary of some form of documentation or other. The US Government has documents that describe and define the documents that are required for a project. In almost every type of business, it is common to have Requirements Specifications, Design Specifications, Functional Specification, Test Specifications, Code Documentation, Test Results Reports, and so on.</a:t>
            </a:r>
          </a:p>
          <a:p>
            <a:pPr eaLnBrk="1" hangingPunct="1"/>
            <a:endParaRPr lang="en-US" dirty="0" smtClean="0"/>
          </a:p>
          <a:p>
            <a:pPr eaLnBrk="1" hangingPunct="1"/>
            <a:r>
              <a:rPr lang="en-US" dirty="0" smtClean="0"/>
              <a:t>The problem with this is that highly skilled people spend a significant chunk of their time writing documentation that might be read only once, if at all. Sure, the design specs and test specs will be referred to over and over during development and testing.  And that’s about it.</a:t>
            </a:r>
          </a:p>
          <a:p>
            <a:pPr eaLnBrk="1" hangingPunct="1"/>
            <a:endParaRPr lang="en-US" dirty="0" smtClean="0"/>
          </a:p>
          <a:p>
            <a:pPr eaLnBrk="1" hangingPunct="1"/>
            <a:r>
              <a:rPr lang="en-US" dirty="0" smtClean="0"/>
              <a:t>The authors of the Agile Manifesto were focused more on show and tell than they were on writing about it. They came out of the world of rapid prototyping and engaging with the customer and the user in new ways, and thought that it made more sense to spend development time on – you guessed it – development.</a:t>
            </a:r>
          </a:p>
          <a:p>
            <a:pPr eaLnBrk="1" hangingPunct="1"/>
            <a:endParaRPr lang="en-US" dirty="0" smtClean="0"/>
          </a:p>
          <a:p>
            <a:pPr eaLnBrk="1" hangingPunct="1"/>
            <a:r>
              <a:rPr lang="en-US" dirty="0" smtClean="0"/>
              <a:t>Of course, there’s still a place for documentation. However, in Agile teams, we try to find ways to either have the system be self-documenting, or to simplify the documentation requirements. As you go through later modules in this course, we’ll talk about things like “test first” and TDD, user stories, showcases, and more.</a:t>
            </a:r>
          </a:p>
        </p:txBody>
      </p:sp>
      <p:sp>
        <p:nvSpPr>
          <p:cNvPr id="4" name="Slide Number Placeholder 3"/>
          <p:cNvSpPr>
            <a:spLocks noGrp="1"/>
          </p:cNvSpPr>
          <p:nvPr>
            <p:ph type="sldNum" sz="quarter" idx="10"/>
          </p:nvPr>
        </p:nvSpPr>
        <p:spPr/>
        <p:txBody>
          <a:bodyPr/>
          <a:lstStyle/>
          <a:p>
            <a:fld id="{FE07EA33-3176-1746-8E4D-64F50ED202CE}" type="slidenum">
              <a:rPr lang="en-US" smtClean="0"/>
              <a:pPr/>
              <a:t>16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buFont typeface="Arial" pitchFamily="34" charset="0"/>
              <a:buChar char="•"/>
            </a:pPr>
            <a:r>
              <a:rPr lang="en-US" dirty="0" smtClean="0"/>
              <a:t>Contracts are to enforce</a:t>
            </a:r>
            <a:r>
              <a:rPr lang="en-US" baseline="0" dirty="0" smtClean="0"/>
              <a:t> agreements</a:t>
            </a:r>
          </a:p>
          <a:p>
            <a:pPr eaLnBrk="1" hangingPunct="1">
              <a:buFont typeface="Arial" pitchFamily="34" charset="0"/>
              <a:buChar char="•"/>
            </a:pPr>
            <a:r>
              <a:rPr lang="en-US" baseline="0" dirty="0" smtClean="0"/>
              <a:t>Contracts are referenced when a party has not lived up to their commitment.</a:t>
            </a:r>
          </a:p>
          <a:p>
            <a:pPr eaLnBrk="1" hangingPunct="1">
              <a:buFont typeface="Arial" pitchFamily="34" charset="0"/>
              <a:buChar char="•"/>
            </a:pPr>
            <a:r>
              <a:rPr lang="en-US" baseline="0" dirty="0" smtClean="0"/>
              <a:t>Specifications represent contracts.</a:t>
            </a:r>
          </a:p>
          <a:p>
            <a:pPr eaLnBrk="1" hangingPunct="1">
              <a:buFont typeface="Arial" pitchFamily="34" charset="0"/>
              <a:buNone/>
            </a:pPr>
            <a:r>
              <a:rPr lang="en-US" dirty="0" smtClean="0"/>
              <a:t>Isadora Duncan said, </a:t>
            </a:r>
          </a:p>
          <a:p>
            <a:pPr lvl="1" eaLnBrk="1" hangingPunct="1">
              <a:buFont typeface="Arial" pitchFamily="34" charset="0"/>
              <a:buNone/>
            </a:pPr>
            <a:r>
              <a:rPr lang="en-US" dirty="0" smtClean="0"/>
              <a:t>“Any intelligent woman who reads the marriage contract, and then goes into it, deserves all the consequences.”</a:t>
            </a:r>
            <a:endParaRPr lang="en-US" baseline="0" dirty="0" smtClean="0"/>
          </a:p>
          <a:p>
            <a:pPr eaLnBrk="1" hangingPunct="1">
              <a:buFont typeface="Arial" pitchFamily="34" charset="0"/>
              <a:buChar char="•"/>
            </a:pPr>
            <a:r>
              <a:rPr lang="en-US" baseline="0" dirty="0" smtClean="0"/>
              <a:t>Specs created too early are likely to change</a:t>
            </a:r>
          </a:p>
          <a:p>
            <a:pPr lvl="1" eaLnBrk="1" hangingPunct="1">
              <a:buFont typeface="Arial" pitchFamily="34" charset="0"/>
              <a:buChar char="•"/>
            </a:pPr>
            <a:r>
              <a:rPr lang="en-US" baseline="0" dirty="0" smtClean="0"/>
              <a:t>Business changes</a:t>
            </a:r>
          </a:p>
          <a:p>
            <a:pPr lvl="1" eaLnBrk="1" hangingPunct="1">
              <a:buFont typeface="Arial" pitchFamily="34" charset="0"/>
              <a:buChar char="•"/>
            </a:pPr>
            <a:r>
              <a:rPr lang="en-US" baseline="0" dirty="0" smtClean="0"/>
              <a:t>The economy changes</a:t>
            </a:r>
          </a:p>
          <a:p>
            <a:pPr eaLnBrk="1" hangingPunct="1">
              <a:buFont typeface="Arial" pitchFamily="34" charset="0"/>
              <a:buChar char="•"/>
            </a:pPr>
            <a:r>
              <a:rPr lang="en-US" dirty="0" smtClean="0"/>
              <a:t>Changes</a:t>
            </a:r>
            <a:r>
              <a:rPr lang="en-US" baseline="0" dirty="0" smtClean="0"/>
              <a:t> require a lot of work</a:t>
            </a:r>
          </a:p>
          <a:p>
            <a:pPr lvl="1" eaLnBrk="1" hangingPunct="1">
              <a:buFont typeface="Arial" pitchFamily="34" charset="0"/>
              <a:buChar char="•"/>
            </a:pPr>
            <a:r>
              <a:rPr lang="en-US" baseline="0" dirty="0" smtClean="0"/>
              <a:t>Negotiation</a:t>
            </a:r>
          </a:p>
          <a:p>
            <a:pPr lvl="1" eaLnBrk="1" hangingPunct="1">
              <a:buFont typeface="Arial" pitchFamily="34" charset="0"/>
              <a:buChar char="•"/>
            </a:pPr>
            <a:r>
              <a:rPr lang="en-US" baseline="0" dirty="0" smtClean="0"/>
              <a:t>Meetings</a:t>
            </a:r>
          </a:p>
          <a:p>
            <a:pPr lvl="1" eaLnBrk="1" hangingPunct="1">
              <a:buFont typeface="Arial" pitchFamily="34" charset="0"/>
              <a:buChar char="•"/>
            </a:pPr>
            <a:r>
              <a:rPr lang="en-US" baseline="0" dirty="0" smtClean="0"/>
              <a:t>Budgets</a:t>
            </a:r>
          </a:p>
          <a:p>
            <a:pPr lvl="1" eaLnBrk="1" hangingPunct="1">
              <a:buFont typeface="Arial" pitchFamily="34" charset="0"/>
              <a:buChar char="•"/>
            </a:pPr>
            <a:r>
              <a:rPr lang="en-US" baseline="0" dirty="0" smtClean="0"/>
              <a:t>Lawyers</a:t>
            </a:r>
          </a:p>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dirty="0" smtClean="0"/>
              <a:t>Perhaps Diane Sawyer said it best: </a:t>
            </a:r>
          </a:p>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dirty="0" smtClean="0"/>
              <a:t>“I have a contract but it's not a commitment in the ordinary sense. It's our ongoing conversation.”</a:t>
            </a:r>
          </a:p>
          <a:p>
            <a:pPr lvl="0" eaLnBrk="1" hangingPunct="1">
              <a:buFont typeface="Arial" pitchFamily="34" charset="0"/>
              <a:buChar char="•"/>
            </a:pPr>
            <a:r>
              <a:rPr lang="en-US" baseline="0" dirty="0" smtClean="0"/>
              <a:t>Spend more time talking to your customer than negotiating contracts</a:t>
            </a:r>
          </a:p>
          <a:p>
            <a:pPr lvl="1" eaLnBrk="1" hangingPunct="1">
              <a:buFont typeface="Arial" pitchFamily="34" charset="0"/>
              <a:buChar char="•"/>
            </a:pPr>
            <a:endParaRPr lang="en-US" dirty="0" smtClean="0"/>
          </a:p>
          <a:p>
            <a:pPr eaLnBrk="1" hangingPunct="1"/>
            <a:endParaRPr lang="en-US" dirty="0" smtClean="0"/>
          </a:p>
          <a:p>
            <a:pPr eaLnBrk="1" hangingPunct="1"/>
            <a:r>
              <a:rPr lang="en-US" dirty="0" smtClean="0"/>
              <a:t>----------------------------------------------------------------------------------------------------------</a:t>
            </a:r>
          </a:p>
          <a:p>
            <a:pPr eaLnBrk="1" hangingPunct="1"/>
            <a:r>
              <a:rPr lang="en-US" dirty="0" smtClean="0"/>
              <a:t>Customer Collaboration over Contract Negotiation</a:t>
            </a:r>
          </a:p>
          <a:p>
            <a:pPr eaLnBrk="1" hangingPunct="1"/>
            <a:endParaRPr lang="en-US" dirty="0" smtClean="0"/>
          </a:p>
          <a:p>
            <a:pPr eaLnBrk="1" hangingPunct="1"/>
            <a:r>
              <a:rPr lang="en-US" dirty="0" smtClean="0"/>
              <a:t>Contracts are in place to enforce agreements. The only time that contracts are referenced is when one party or another has not lived up to their commitment. In software development, specifications represent contracts, if you consider that they spell out what the customer or product manager or user wants, and what the development team commits to delivering.</a:t>
            </a:r>
          </a:p>
          <a:p>
            <a:pPr eaLnBrk="1" hangingPunct="1"/>
            <a:endParaRPr lang="en-US" dirty="0" smtClean="0"/>
          </a:p>
          <a:p>
            <a:pPr eaLnBrk="1" hangingPunct="1"/>
            <a:r>
              <a:rPr lang="en-US" dirty="0" smtClean="0"/>
              <a:t>Isadora Duncan said, “Any intelligent woman who reads the marriage contract, and then goes into it, deserves all the consequences.” Most of us, on reading contracts, are inclined to say “that’s unenforceable” or “they’ll never make us stick to that.”</a:t>
            </a:r>
          </a:p>
          <a:p>
            <a:pPr eaLnBrk="1" hangingPunct="1"/>
            <a:endParaRPr lang="en-US" dirty="0" smtClean="0"/>
          </a:p>
          <a:p>
            <a:pPr eaLnBrk="1" hangingPunct="1"/>
            <a:r>
              <a:rPr lang="en-US" dirty="0" smtClean="0"/>
              <a:t>The problem is that things change. Business circumstances change. The economy changes. Our understanding of the work we do, what our customers need, or the environment in which it’s done changes. And then, if we have a contract, we have to renegotiate, with all that entails – meetings, lawyers, reviews, budgets, schedules, and so on.</a:t>
            </a:r>
          </a:p>
          <a:p>
            <a:pPr eaLnBrk="1" hangingPunct="1"/>
            <a:endParaRPr lang="en-US" dirty="0" smtClean="0"/>
          </a:p>
          <a:p>
            <a:pPr eaLnBrk="1" hangingPunct="1"/>
            <a:r>
              <a:rPr lang="en-US" dirty="0" smtClean="0"/>
              <a:t>Perhaps Diane Sawyer said it best: “I have a contract but it's not a commitment in the ordinary sense. It's our ongoing conversation.”</a:t>
            </a:r>
          </a:p>
          <a:p>
            <a:pPr eaLnBrk="1" hangingPunct="1"/>
            <a:endParaRPr lang="en-US" dirty="0" smtClean="0"/>
          </a:p>
          <a:p>
            <a:pPr eaLnBrk="1" hangingPunct="1"/>
            <a:r>
              <a:rPr lang="en-US" dirty="0" smtClean="0"/>
              <a:t>The authors of the Agile Manifesto seem to believe that it makes more sense to spend more time talking to your customer than spending time negotiating a contract.  The time spent with the customer, however, should be focused on the software and the goals to be achieved and the value created or delivered by that software. That is, the time should be spent talking about the things that actually matter.</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buFont typeface="Arial" pitchFamily="34" charset="0"/>
              <a:buChar char="•"/>
            </a:pPr>
            <a:r>
              <a:rPr lang="en-US" dirty="0" smtClean="0"/>
              <a:t>Types of change we experience</a:t>
            </a:r>
          </a:p>
          <a:p>
            <a:pPr lvl="1" eaLnBrk="1" hangingPunct="1">
              <a:buFont typeface="Arial" pitchFamily="34" charset="0"/>
              <a:buChar char="•"/>
            </a:pPr>
            <a:r>
              <a:rPr lang="en-US" dirty="0" smtClean="0"/>
              <a:t>Economy, Business, Consumer</a:t>
            </a:r>
            <a:r>
              <a:rPr lang="en-US" baseline="0" dirty="0" smtClean="0"/>
              <a:t> needs, Technology</a:t>
            </a:r>
          </a:p>
          <a:p>
            <a:pPr eaLnBrk="1" hangingPunct="1">
              <a:buFont typeface="Arial" pitchFamily="34" charset="0"/>
              <a:buChar char="•"/>
            </a:pPr>
            <a:r>
              <a:rPr lang="en-US" dirty="0" smtClean="0"/>
              <a:t>“Do you want us to meet our delivery date, or do you want this feature added in?” </a:t>
            </a:r>
          </a:p>
          <a:p>
            <a:pPr eaLnBrk="1" hangingPunct="1">
              <a:buFont typeface="Arial" pitchFamily="34" charset="0"/>
              <a:buChar char="•"/>
            </a:pPr>
            <a:r>
              <a:rPr lang="en-US" dirty="0" smtClean="0"/>
              <a:t>“Sure, we can do that. As soon as we renegotiate the contract, modify the project plan, get agreement from all parties, and set a new delivery date.”</a:t>
            </a:r>
          </a:p>
          <a:p>
            <a:pPr eaLnBrk="1" hangingPunct="1">
              <a:buFont typeface="Arial" pitchFamily="34" charset="0"/>
              <a:buChar char="•"/>
            </a:pPr>
            <a:r>
              <a:rPr lang="en-US" dirty="0" smtClean="0"/>
              <a:t>Agile handles change well</a:t>
            </a:r>
          </a:p>
          <a:p>
            <a:pPr eaLnBrk="1" hangingPunct="1">
              <a:buFont typeface="Arial" pitchFamily="34" charset="0"/>
              <a:buChar char="•"/>
            </a:pPr>
            <a:r>
              <a:rPr lang="en-US" dirty="0" smtClean="0"/>
              <a:t>Plans are good. Plans are necessary but change is inevitable.</a:t>
            </a:r>
          </a:p>
          <a:p>
            <a:pPr eaLnBrk="1" hangingPunct="1">
              <a:buFont typeface="Arial" pitchFamily="34" charset="0"/>
              <a:buChar char="•"/>
            </a:pPr>
            <a:r>
              <a:rPr lang="en-US" dirty="0" smtClean="0"/>
              <a:t>Plan,</a:t>
            </a:r>
            <a:r>
              <a:rPr lang="en-US" baseline="0" dirty="0" smtClean="0"/>
              <a:t> then respond to change.</a:t>
            </a:r>
            <a:endParaRPr lang="en-US"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W. Edwards Deming, Plan-Do-Check-Act.  </a:t>
            </a:r>
          </a:p>
          <a:p>
            <a:pPr marL="457200" marR="0" lvl="1"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make a plan, execute against the plan, see how you’re doing, and adjust accordingly.</a:t>
            </a:r>
          </a:p>
          <a:p>
            <a:pPr eaLnBrk="1" hangingPunct="1"/>
            <a:r>
              <a:rPr lang="en-US" dirty="0" smtClean="0"/>
              <a:t>Colin Powell’s thought that </a:t>
            </a:r>
          </a:p>
          <a:p>
            <a:pPr lvl="1" eaLnBrk="1" hangingPunct="1"/>
            <a:r>
              <a:rPr lang="en-US" dirty="0" smtClean="0"/>
              <a:t>“No battle plan survives contact with the enemy.” </a:t>
            </a:r>
          </a:p>
          <a:p>
            <a:pPr eaLnBrk="1" hangingPunct="1"/>
            <a:endParaRPr lang="en-US" dirty="0" smtClean="0"/>
          </a:p>
          <a:p>
            <a:pPr eaLnBrk="1" hangingPunct="1"/>
            <a:r>
              <a:rPr lang="en-US" dirty="0" smtClean="0"/>
              <a:t>------------------------------------------------------------------------------------------------------</a:t>
            </a:r>
          </a:p>
          <a:p>
            <a:pPr eaLnBrk="1" hangingPunct="1"/>
            <a:r>
              <a:rPr lang="en-US" dirty="0" smtClean="0"/>
              <a:t>Responding to Change over Following a Plan</a:t>
            </a:r>
          </a:p>
          <a:p>
            <a:pPr eaLnBrk="1" hangingPunct="1"/>
            <a:endParaRPr lang="en-US" dirty="0" smtClean="0"/>
          </a:p>
          <a:p>
            <a:pPr eaLnBrk="1" hangingPunct="1"/>
            <a:r>
              <a:rPr lang="en-US" dirty="0" smtClean="0"/>
              <a:t>We’ve talked about change a bit already.  In fact, responding to change is one of most difficult things we deal with in life, both at work and elsewhere. In most waterfall organizations, following a plan is far more important than responding to change. Many of us have found ourselves in situations where we’ve had to say “Do you want us to meet our delivery date, or do you want this feature added in?” or “Sure, we can do that. As soon as we renegotiate the contract, modify the project plan, get agreement from all parties, and set a new delivery date.”</a:t>
            </a:r>
          </a:p>
          <a:p>
            <a:pPr eaLnBrk="1" hangingPunct="1"/>
            <a:endParaRPr lang="en-US" dirty="0" smtClean="0"/>
          </a:p>
          <a:p>
            <a:pPr eaLnBrk="1" hangingPunct="1"/>
            <a:r>
              <a:rPr lang="en-US" dirty="0" smtClean="0"/>
              <a:t>Responding to change is one of the hallmarks of Agile. Being able to respond to changes in economy, business, consumer needs and desires, technology, or architecture is crucial to the success of software projects. And yet in Waterfall, it seems like we do everything we can to avoid change and stick to the plan.</a:t>
            </a:r>
          </a:p>
          <a:p>
            <a:pPr eaLnBrk="1" hangingPunct="1"/>
            <a:endParaRPr lang="en-US" dirty="0" smtClean="0"/>
          </a:p>
          <a:p>
            <a:pPr eaLnBrk="1" hangingPunct="1"/>
            <a:r>
              <a:rPr lang="en-US" dirty="0" smtClean="0"/>
              <a:t>Plans are good.  Plans are necessary. </a:t>
            </a:r>
          </a:p>
          <a:p>
            <a:pPr eaLnBrk="1" hangingPunct="1"/>
            <a:endParaRPr lang="en-US" dirty="0" smtClean="0"/>
          </a:p>
          <a:p>
            <a:pPr eaLnBrk="1" hangingPunct="1"/>
            <a:r>
              <a:rPr lang="en-US" dirty="0" smtClean="0"/>
              <a:t>According to W. Clement Stone, “No matter how carefully you plan your goals they will never be more that pipe dreams unless you pursue them with gusto. “ This is akin to the Japanese proverb, “Vision without action is a daydream. Action without vision is a nightmare.”</a:t>
            </a:r>
          </a:p>
          <a:p>
            <a:pPr eaLnBrk="1" hangingPunct="1"/>
            <a:endParaRPr lang="en-US" dirty="0" smtClean="0"/>
          </a:p>
          <a:p>
            <a:pPr eaLnBrk="1" hangingPunct="1"/>
            <a:r>
              <a:rPr lang="en-US" dirty="0" smtClean="0"/>
              <a:t>According to Napoleon Hill, “Create a definite plan for carrying out your desire and begin at once, whether you ready or not, to put this plan into action.”</a:t>
            </a:r>
          </a:p>
          <a:p>
            <a:pPr eaLnBrk="1" hangingPunct="1"/>
            <a:endParaRPr lang="en-US" dirty="0" smtClean="0"/>
          </a:p>
          <a:p>
            <a:pPr eaLnBrk="1" hangingPunct="1"/>
            <a:r>
              <a:rPr lang="en-US" dirty="0" smtClean="0"/>
              <a:t>And then there’s Colin Powell’s thought that “No battle plan survives contact with the enemy.” Although this one is more properly attributed to </a:t>
            </a:r>
            <a:r>
              <a:rPr lang="en-US" dirty="0" err="1" smtClean="0"/>
              <a:t>Helmuth</a:t>
            </a:r>
            <a:r>
              <a:rPr lang="en-US" dirty="0" smtClean="0"/>
              <a:t> von </a:t>
            </a:r>
            <a:r>
              <a:rPr lang="en-US" dirty="0" err="1" smtClean="0"/>
              <a:t>Motlke</a:t>
            </a:r>
            <a:r>
              <a:rPr lang="en-US" dirty="0" smtClean="0"/>
              <a:t> the Elder, a disciple of Clausewitz.</a:t>
            </a:r>
          </a:p>
          <a:p>
            <a:pPr eaLnBrk="1" hangingPunct="1"/>
            <a:endParaRPr lang="en-US" dirty="0" smtClean="0"/>
          </a:p>
          <a:p>
            <a:pPr eaLnBrk="1" hangingPunct="1"/>
            <a:r>
              <a:rPr lang="en-US" dirty="0" smtClean="0"/>
              <a:t>All of these help us to understand the Agile approach to planning: get enough information to get started, build something, show the customer, and then respond to their feedback. Or in the terms of W. Edwards Deming, Plan-Do-Check-Act.  That is, make a plan, execute against the plan, see how you’re doing, and adjust accordingly.</a:t>
            </a:r>
          </a:p>
          <a:p>
            <a:pPr eaLnBrk="1" hangingPunct="1"/>
            <a:endParaRPr lang="en-US" dirty="0" smtClean="0"/>
          </a:p>
          <a:p>
            <a:pPr eaLnBrk="1" hangingPunct="1"/>
            <a:r>
              <a:rPr lang="en-US" dirty="0" smtClean="0"/>
              <a:t>That is, plan and respond to change.  Both.</a:t>
            </a:r>
          </a:p>
          <a:p>
            <a:pPr eaLnBrk="1" hangingPunct="1"/>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now we can move-on to actually putting agile practices – all founded on these beliefs and strategies – into action.</a:t>
            </a:r>
          </a:p>
          <a:p>
            <a:r>
              <a:rPr lang="en-US" baseline="0" dirty="0" smtClean="0"/>
              <a:t>There is no more simple lecture – everything now is listen / discuss / do. Time for some fun…</a:t>
            </a:r>
          </a:p>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5DAA5BAC-51FB-844E-AD6B-CB25B17312AE}" type="slidenum">
              <a:rPr lang="en-US" smtClean="0"/>
              <a:pPr/>
              <a:t>19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type of environment do you work</a:t>
            </a:r>
            <a:r>
              <a:rPr lang="en-US" baseline="0" dirty="0" smtClean="0"/>
              <a:t> in? </a:t>
            </a:r>
          </a:p>
          <a:p>
            <a:r>
              <a:rPr lang="en-US" baseline="0" dirty="0" smtClean="0"/>
              <a:t>Any of these look familiar?</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2</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391638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i="0" dirty="0" smtClean="0"/>
              <a:t>Need to get a feel for the culture of the organization, so we do a culture analysis.</a:t>
            </a:r>
            <a:endParaRPr lang="en-US" i="0" baseline="0" dirty="0" smtClean="0"/>
          </a:p>
          <a:p>
            <a:pPr>
              <a:buFont typeface="Arial" pitchFamily="34" charset="0"/>
              <a:buNone/>
            </a:pPr>
            <a:r>
              <a:rPr lang="en-US" i="0" baseline="0" dirty="0" smtClean="0"/>
              <a:t>Draw this diagram on a whiteboard or poster.</a:t>
            </a:r>
          </a:p>
          <a:p>
            <a:pPr>
              <a:buFont typeface="Arial" pitchFamily="34" charset="0"/>
              <a:buNone/>
            </a:pPr>
            <a:r>
              <a:rPr lang="en-US" i="0" baseline="0" dirty="0" smtClean="0"/>
              <a:t>Put quadrant diagrams on the wall (3 or 4 of them).</a:t>
            </a:r>
          </a:p>
          <a:p>
            <a:pPr>
              <a:buFont typeface="Arial" pitchFamily="34" charset="0"/>
              <a:buNone/>
            </a:pPr>
            <a:r>
              <a:rPr lang="en-US" i="0" baseline="0" dirty="0" smtClean="0"/>
              <a:t>Dot voting for culture – 3 </a:t>
            </a:r>
            <a:r>
              <a:rPr lang="en-US" i="0" baseline="0" dirty="0" err="1" smtClean="0"/>
              <a:t>mins</a:t>
            </a:r>
            <a:endParaRPr lang="en-US" i="0" baseline="0" dirty="0" smtClean="0"/>
          </a:p>
          <a:p>
            <a:pPr>
              <a:buFont typeface="Arial" pitchFamily="34" charset="0"/>
              <a:buNone/>
            </a:pPr>
            <a:r>
              <a:rPr lang="en-US" i="0" baseline="0" dirty="0" smtClean="0"/>
              <a:t>See where their cultural norms are – this will affect how the organization adopts agile.</a:t>
            </a:r>
          </a:p>
          <a:p>
            <a:pPr>
              <a:buFont typeface="Arial" pitchFamily="34" charset="0"/>
              <a:buNone/>
            </a:pPr>
            <a:r>
              <a:rPr lang="en-US" i="0" baseline="0" dirty="0" smtClean="0"/>
              <a:t>Collaboration = agile</a:t>
            </a:r>
          </a:p>
          <a:p>
            <a:pPr>
              <a:buFont typeface="Arial" pitchFamily="34" charset="0"/>
              <a:buNone/>
            </a:pPr>
            <a:r>
              <a:rPr lang="en-US" i="0" baseline="0" dirty="0" smtClean="0"/>
              <a:t>Cultivation = agile</a:t>
            </a:r>
          </a:p>
          <a:p>
            <a:pPr>
              <a:buFont typeface="Arial" pitchFamily="34" charset="0"/>
              <a:buNone/>
            </a:pPr>
            <a:r>
              <a:rPr lang="en-US" i="0" baseline="0" dirty="0" smtClean="0"/>
              <a:t>Control = </a:t>
            </a:r>
            <a:r>
              <a:rPr lang="en-US" i="0" baseline="0" dirty="0" err="1" smtClean="0"/>
              <a:t>kan</a:t>
            </a:r>
            <a:r>
              <a:rPr lang="en-US" i="0" baseline="0" dirty="0" smtClean="0"/>
              <a:t>-ban</a:t>
            </a:r>
          </a:p>
          <a:p>
            <a:pPr>
              <a:buFont typeface="Arial" pitchFamily="34" charset="0"/>
              <a:buNone/>
            </a:pPr>
            <a:r>
              <a:rPr lang="en-US" i="0" baseline="0" dirty="0" smtClean="0"/>
              <a:t>Competence = very difficult to adopt anything new – not invented here syndrome typically applies</a:t>
            </a:r>
          </a:p>
          <a:p>
            <a:pPr>
              <a:buFont typeface="Arial" pitchFamily="34" charset="0"/>
              <a:buNone/>
            </a:pPr>
            <a:r>
              <a:rPr lang="en-US" i="0" baseline="0" dirty="0" smtClean="0"/>
              <a:t>Just information for the attendees, and they will have to pay attention to their culture.</a:t>
            </a:r>
            <a:endParaRPr lang="en-US" i="0" dirty="0" smtClean="0"/>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Lots of different flavors of Agile, and we will take a look at a few of them very quickly (these are just a few).</a:t>
            </a:r>
          </a:p>
          <a:p>
            <a:r>
              <a:rPr lang="en-US" dirty="0" smtClean="0"/>
              <a:t>Question – did anybody write any of these down on their “5 agile techniques” card? Which ones did you write down?</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4</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Ken </a:t>
            </a:r>
            <a:r>
              <a:rPr lang="en-US" dirty="0" err="1" smtClean="0"/>
              <a:t>Schwaber</a:t>
            </a:r>
            <a:r>
              <a:rPr lang="en-US" dirty="0" smtClean="0"/>
              <a:t> developed in the late 1990’s</a:t>
            </a:r>
          </a:p>
          <a:p>
            <a:r>
              <a:rPr lang="en-US" dirty="0" smtClean="0"/>
              <a:t>Approach to plan, monitor, and manage projects</a:t>
            </a:r>
          </a:p>
          <a:p>
            <a:r>
              <a:rPr lang="en-US" dirty="0" smtClean="0"/>
              <a:t>Widely used</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5</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Kent Beck, also developed in late 1990’s</a:t>
            </a:r>
          </a:p>
          <a:p>
            <a:r>
              <a:rPr lang="en-US" dirty="0" smtClean="0"/>
              <a:t>Primarily developer focused, although</a:t>
            </a:r>
            <a:r>
              <a:rPr lang="en-US" baseline="0" dirty="0" smtClean="0"/>
              <a:t> it shares many of the same beliefs as scrum for team dynamics and planning</a:t>
            </a:r>
          </a:p>
          <a:p>
            <a:r>
              <a:rPr lang="en-US" baseline="0" dirty="0" smtClean="0"/>
              <a:t>Also widely used</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6</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Alistair Cockburn</a:t>
            </a:r>
          </a:p>
          <a:p>
            <a:r>
              <a:rPr lang="en-US" dirty="0" smtClean="0"/>
              <a:t>For n</a:t>
            </a:r>
            <a:r>
              <a:rPr lang="en-US" baseline="0" dirty="0" smtClean="0"/>
              <a:t>on-critical, small-team, focused and dedicated development</a:t>
            </a:r>
          </a:p>
          <a:p>
            <a:r>
              <a:rPr lang="en-US" dirty="0" smtClean="0"/>
              <a:t>Focuses on team dynamics, individual “belonging”, experimentation, allows failure</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7</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Mary </a:t>
            </a:r>
            <a:r>
              <a:rPr lang="en-US" dirty="0" err="1" smtClean="0"/>
              <a:t>Poppendiek</a:t>
            </a:r>
            <a:r>
              <a:rPr lang="en-US" dirty="0" smtClean="0"/>
              <a:t> (“pop – en – dike”)</a:t>
            </a:r>
          </a:p>
          <a:p>
            <a:r>
              <a:rPr lang="en-US" dirty="0" smtClean="0"/>
              <a:t>Grew out of manufacturing, primarily the Toyota Production System</a:t>
            </a:r>
          </a:p>
          <a:p>
            <a:r>
              <a:rPr lang="en-US" dirty="0" smtClean="0"/>
              <a:t>Focuses on eliminating waste throughout</a:t>
            </a:r>
            <a:r>
              <a:rPr lang="en-US" baseline="0" dirty="0" smtClean="0"/>
              <a:t> the entire process, while building-in quality</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 time. Ask if anybody wrote-down any of these methods in the card they created</a:t>
            </a:r>
            <a:r>
              <a:rPr lang="en-US" baseline="0" dirty="0" smtClean="0"/>
              <a:t> in their pairs at the start of the workshop. </a:t>
            </a:r>
          </a:p>
          <a:p>
            <a:r>
              <a:rPr lang="en-US" baseline="0" dirty="0" smtClean="0"/>
              <a:t>You can give a prize to anybody who did if you like.</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9</a:t>
            </a:fld>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r>
              <a:rPr lang="en-US" smtClean="0"/>
              <a:t>Agile Methodologies and Culture</a:t>
            </a:r>
            <a:endParaRPr lang="en-US"/>
          </a:p>
        </p:txBody>
      </p:sp>
    </p:spTree>
    <p:extLst>
      <p:ext uri="{BB962C8B-B14F-4D97-AF65-F5344CB8AC3E}">
        <p14:creationId xmlns:p14="http://schemas.microsoft.com/office/powerpoint/2010/main" val="209468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1591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95390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3" name="Slide Number Placeholder 2"/>
          <p:cNvSpPr>
            <a:spLocks noGrp="1"/>
          </p:cNvSpPr>
          <p:nvPr>
            <p:ph type="sldNum" sz="quarter" idx="10"/>
          </p:nvPr>
        </p:nvSpPr>
        <p:spPr>
          <a:xfrm>
            <a:off x="6781800" y="6472238"/>
            <a:ext cx="2133600" cy="188912"/>
          </a:xfrm>
          <a:prstGeom prst="rect">
            <a:avLst/>
          </a:prstGeom>
        </p:spPr>
        <p:txBody>
          <a:bodyPr/>
          <a:lstStyle/>
          <a:p>
            <a:fld id="{DBF93456-1E22-C641-A4C5-062692281B3E}" type="slidenum">
              <a:rPr lang="en-US" smtClean="0"/>
              <a:pPr/>
              <a:t>‹#›</a:t>
            </a:fld>
            <a:endParaRPr lang="en-US" sz="1000"/>
          </a:p>
        </p:txBody>
      </p:sp>
    </p:spTree>
  </p:cSld>
  <p:clrMapOvr>
    <a:masterClrMapping/>
  </p:clrMapOvr>
  <p:transition xmlns:p14="http://schemas.microsoft.com/office/powerpoint/2010/mai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4000" b="1" baseline="0">
                <a:solidFill>
                  <a:srgbClr val="F15A22"/>
                </a:solidFill>
                <a:effectLst>
                  <a:outerShdw sx="1000" sy="1000" algn="ctr" rotWithShape="0">
                    <a:srgbClr val="000000"/>
                  </a:outerShdw>
                </a:effectLst>
                <a:latin typeface="+mj-lt"/>
                <a:ea typeface="Arial" pitchFamily="21" charset="0"/>
                <a:cs typeface="+mj-cs"/>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xfrm>
            <a:off x="6440488" y="6472238"/>
            <a:ext cx="2133600" cy="188912"/>
          </a:xfrm>
          <a:prstGeom prst="rect">
            <a:avLst/>
          </a:prstGeom>
          <a:ln/>
        </p:spPr>
        <p:txBody>
          <a:bodyPr/>
          <a:lstStyle>
            <a:lvl1pPr>
              <a:defRPr/>
            </a:lvl1pPr>
          </a:lstStyle>
          <a:p>
            <a:fld id="{0AD1E11C-233D-D641-8486-E64956BA342C}" type="slidenum">
              <a:rPr lang="en-US" smtClean="0"/>
              <a:pPr/>
              <a:t>‹#›</a:t>
            </a:fld>
            <a:endParaRPr lang="en-US"/>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extLst>
      <p:ext uri="{BB962C8B-B14F-4D97-AF65-F5344CB8AC3E}">
        <p14:creationId xmlns:p14="http://schemas.microsoft.com/office/powerpoint/2010/main" val="394720710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logo_blac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09524"/>
            <a:ext cx="1324887" cy="556270"/>
          </a:xfrm>
          <a:prstGeom prst="rect">
            <a:avLst/>
          </a:prstGeom>
        </p:spPr>
      </p:pic>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791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62065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62102394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791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66602570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5791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813064917"/>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5791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1180841851"/>
      </p:ext>
    </p:ext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3019836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791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1DB2097-8C15-324D-9BCE-17E0BD57537E}" type="slidenum">
              <a:rPr lang="en-US" smtClean="0"/>
              <a:t>‹#›</a:t>
            </a:fld>
            <a:endParaRPr lang="en-US"/>
          </a:p>
        </p:txBody>
      </p:sp>
    </p:spTree>
    <p:extLst>
      <p:ext uri="{BB962C8B-B14F-4D97-AF65-F5344CB8AC3E}">
        <p14:creationId xmlns:p14="http://schemas.microsoft.com/office/powerpoint/2010/main" val="2512696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8" r:id="rId14"/>
  </p:sldLayoutIdLst>
  <p:transition xmlns:p14="http://schemas.microsoft.com/office/powerpoint/2010/main" spd="slow">
    <p:fade thruBlk="1"/>
  </p:transition>
  <p:timing>
    <p:tnLst>
      <p:par>
        <p:cTn xmlns:p14="http://schemas.microsoft.com/office/powerpoint/2010/mai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9" Type="http://schemas.openxmlformats.org/officeDocument/2006/relationships/tags" Target="../tags/tag18.xml"/><Relationship Id="rId20" Type="http://schemas.openxmlformats.org/officeDocument/2006/relationships/image" Target="../media/image20.jpeg"/><Relationship Id="rId21" Type="http://schemas.openxmlformats.org/officeDocument/2006/relationships/image" Target="../media/image21.jpeg"/><Relationship Id="rId22" Type="http://schemas.openxmlformats.org/officeDocument/2006/relationships/image" Target="../media/image22.png"/><Relationship Id="rId23" Type="http://schemas.openxmlformats.org/officeDocument/2006/relationships/image" Target="../media/image23.jpeg"/><Relationship Id="rId24" Type="http://schemas.openxmlformats.org/officeDocument/2006/relationships/image" Target="../media/image24.jpeg"/><Relationship Id="rId25" Type="http://schemas.openxmlformats.org/officeDocument/2006/relationships/image" Target="../media/image25.png"/><Relationship Id="rId10" Type="http://schemas.openxmlformats.org/officeDocument/2006/relationships/tags" Target="../tags/tag19.xml"/><Relationship Id="rId11" Type="http://schemas.openxmlformats.org/officeDocument/2006/relationships/slideLayout" Target="../slideLayouts/slideLayout12.xml"/><Relationship Id="rId12" Type="http://schemas.openxmlformats.org/officeDocument/2006/relationships/notesSlide" Target="../notesSlides/notesSlide12.xml"/><Relationship Id="rId13" Type="http://schemas.openxmlformats.org/officeDocument/2006/relationships/image" Target="../media/image9.jpeg"/><Relationship Id="rId14" Type="http://schemas.openxmlformats.org/officeDocument/2006/relationships/image" Target="../media/image16.jpeg"/><Relationship Id="rId15" Type="http://schemas.openxmlformats.org/officeDocument/2006/relationships/image" Target="../media/image8.jpeg"/><Relationship Id="rId16" Type="http://schemas.openxmlformats.org/officeDocument/2006/relationships/image" Target="../media/image17.jpeg"/><Relationship Id="rId17" Type="http://schemas.openxmlformats.org/officeDocument/2006/relationships/image" Target="../media/image12.jpe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tags" Target="../tags/tag10.x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 Id="rId7" Type="http://schemas.openxmlformats.org/officeDocument/2006/relationships/tags" Target="../tags/tag16.xml"/><Relationship Id="rId8"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1.emf"/><Relationship Id="rId1" Type="http://schemas.openxmlformats.org/officeDocument/2006/relationships/tags" Target="../tags/tag20.xml"/><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1.emf"/><Relationship Id="rId5" Type="http://schemas.openxmlformats.org/officeDocument/2006/relationships/image" Target="../media/image26.jpeg"/><Relationship Id="rId1" Type="http://schemas.openxmlformats.org/officeDocument/2006/relationships/tags" Target="../tags/tag21.xml"/><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1.emf"/><Relationship Id="rId5" Type="http://schemas.openxmlformats.org/officeDocument/2006/relationships/image" Target="../media/image27.jpeg"/><Relationship Id="rId1" Type="http://schemas.openxmlformats.org/officeDocument/2006/relationships/tags" Target="../tags/tag22.xml"/><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1.emf"/><Relationship Id="rId5" Type="http://schemas.openxmlformats.org/officeDocument/2006/relationships/image" Target="../media/image28.jpeg"/><Relationship Id="rId1" Type="http://schemas.openxmlformats.org/officeDocument/2006/relationships/tags" Target="../tags/tag23.xml"/><Relationship Id="rId2"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1.emf"/><Relationship Id="rId5" Type="http://schemas.openxmlformats.org/officeDocument/2006/relationships/image" Target="../media/image29.jpeg"/><Relationship Id="rId1" Type="http://schemas.openxmlformats.org/officeDocument/2006/relationships/tags" Target="../tags/tag24.xml"/><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notesSlide" Target="../notesSlides/notesSlide2.xml"/><Relationship Id="rId5" Type="http://schemas.openxmlformats.org/officeDocument/2006/relationships/image" Target="../media/image3.jpeg"/><Relationship Id="rId6" Type="http://schemas.openxmlformats.org/officeDocument/2006/relationships/image" Target="../media/image4.png"/><Relationship Id="rId7" Type="http://schemas.openxmlformats.org/officeDocument/2006/relationships/image" Target="../media/image5.jpeg"/><Relationship Id="rId1" Type="http://schemas.openxmlformats.org/officeDocument/2006/relationships/tags" Target="../tags/tag2.xml"/><Relationship Id="rId2"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jp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7.tiff"/><Relationship Id="rId6" Type="http://schemas.openxmlformats.org/officeDocument/2006/relationships/image" Target="../media/image8.jpeg"/><Relationship Id="rId1" Type="http://schemas.openxmlformats.org/officeDocument/2006/relationships/tags" Target="../tags/tag5.xml"/><Relationship Id="rId2"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9.jpeg"/><Relationship Id="rId6" Type="http://schemas.openxmlformats.org/officeDocument/2006/relationships/image" Target="../media/image10.tiff"/><Relationship Id="rId1" Type="http://schemas.openxmlformats.org/officeDocument/2006/relationships/tags" Target="../tags/tag7.xml"/><Relationship Id="rId2"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1.emf"/><Relationship Id="rId5" Type="http://schemas.openxmlformats.org/officeDocument/2006/relationships/image" Target="../media/image12.jpe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Methodologies and Culture</a:t>
            </a:r>
            <a:endParaRPr lang="en-US" dirty="0"/>
          </a:p>
        </p:txBody>
      </p:sp>
      <p:sp>
        <p:nvSpPr>
          <p:cNvPr id="3" name="Subtitle 2"/>
          <p:cNvSpPr>
            <a:spLocks noGrp="1"/>
          </p:cNvSpPr>
          <p:nvPr>
            <p:ph type="subTitle" idx="1"/>
          </p:nvPr>
        </p:nvSpPr>
        <p:spPr/>
        <p:txBody>
          <a:bodyPr/>
          <a:lstStyle/>
          <a:p>
            <a:r>
              <a:rPr lang="en-US" dirty="0"/>
              <a:t>A Module in Agile </a:t>
            </a:r>
            <a:r>
              <a:rPr lang="en-US" dirty="0" smtClean="0"/>
              <a:t>Fundamentals</a:t>
            </a:r>
            <a:endParaRPr lang="en-US" dirty="0"/>
          </a:p>
        </p:txBody>
      </p:sp>
    </p:spTree>
    <p:extLst>
      <p:ext uri="{BB962C8B-B14F-4D97-AF65-F5344CB8AC3E}">
        <p14:creationId xmlns:p14="http://schemas.microsoft.com/office/powerpoint/2010/main" val="3804864792"/>
      </p:ext>
    </p:extLst>
  </p:cSld>
  <p:clrMapOvr>
    <a:masterClrMapping/>
  </p:clrMapOvr>
  <p:transition xmlns:p14="http://schemas.microsoft.com/office/powerpoint/2010/mai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4648200" y="2067843"/>
            <a:ext cx="1863725" cy="360363"/>
          </a:xfrm>
          <a:prstGeom prst="rect">
            <a:avLst/>
          </a:prstGeom>
          <a:noFill/>
          <a:ln w="9525">
            <a:noFill/>
            <a:miter lim="800000"/>
            <a:headEnd/>
            <a:tailEnd/>
          </a:ln>
        </p:spPr>
        <p:txBody>
          <a:bodyPr lIns="82296" tIns="41148" rIns="82296" bIns="41148">
            <a:spAutoFit/>
          </a:bodyPr>
          <a:lstStyle/>
          <a:p>
            <a:r>
              <a:rPr lang="en-US" dirty="0">
                <a:solidFill>
                  <a:srgbClr val="3333FF"/>
                </a:solidFill>
              </a:rPr>
              <a:t>Training</a:t>
            </a:r>
          </a:p>
        </p:txBody>
      </p:sp>
      <p:sp>
        <p:nvSpPr>
          <p:cNvPr id="9" name="TextBox 8"/>
          <p:cNvSpPr txBox="1">
            <a:spLocks noChangeArrowheads="1"/>
          </p:cNvSpPr>
          <p:nvPr/>
        </p:nvSpPr>
        <p:spPr bwMode="auto">
          <a:xfrm>
            <a:off x="4648200" y="2601243"/>
            <a:ext cx="1863725" cy="360363"/>
          </a:xfrm>
          <a:prstGeom prst="rect">
            <a:avLst/>
          </a:prstGeom>
          <a:noFill/>
          <a:ln w="9525">
            <a:noFill/>
            <a:miter lim="800000"/>
            <a:headEnd/>
            <a:tailEnd/>
          </a:ln>
        </p:spPr>
        <p:txBody>
          <a:bodyPr lIns="82296" tIns="41148" rIns="82296" bIns="41148">
            <a:spAutoFit/>
          </a:bodyPr>
          <a:lstStyle/>
          <a:p>
            <a:r>
              <a:rPr lang="en-US" dirty="0">
                <a:solidFill>
                  <a:srgbClr val="3333FF"/>
                </a:solidFill>
              </a:rPr>
              <a:t>Project kick-off</a:t>
            </a:r>
          </a:p>
        </p:txBody>
      </p:sp>
      <p:sp>
        <p:nvSpPr>
          <p:cNvPr id="10" name="TextBox 9"/>
          <p:cNvSpPr txBox="1">
            <a:spLocks noChangeArrowheads="1"/>
          </p:cNvSpPr>
          <p:nvPr/>
        </p:nvSpPr>
        <p:spPr bwMode="auto">
          <a:xfrm>
            <a:off x="4648200" y="3210843"/>
            <a:ext cx="2087563"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Release planning</a:t>
            </a:r>
          </a:p>
        </p:txBody>
      </p:sp>
      <p:sp>
        <p:nvSpPr>
          <p:cNvPr id="11" name="TextBox 10"/>
          <p:cNvSpPr txBox="1">
            <a:spLocks noChangeArrowheads="1"/>
          </p:cNvSpPr>
          <p:nvPr/>
        </p:nvSpPr>
        <p:spPr bwMode="auto">
          <a:xfrm>
            <a:off x="4648200" y="3793456"/>
            <a:ext cx="1714500" cy="636587"/>
          </a:xfrm>
          <a:prstGeom prst="rect">
            <a:avLst/>
          </a:prstGeom>
          <a:noFill/>
          <a:ln w="9525">
            <a:noFill/>
            <a:miter lim="800000"/>
            <a:headEnd/>
            <a:tailEnd/>
          </a:ln>
        </p:spPr>
        <p:txBody>
          <a:bodyPr lIns="82296" tIns="41148" rIns="82296" bIns="41148">
            <a:spAutoFit/>
          </a:bodyPr>
          <a:lstStyle/>
          <a:p>
            <a:r>
              <a:rPr lang="en-US" dirty="0">
                <a:solidFill>
                  <a:srgbClr val="3333FF"/>
                </a:solidFill>
              </a:rPr>
              <a:t>Iteration planning</a:t>
            </a:r>
          </a:p>
        </p:txBody>
      </p:sp>
      <p:sp>
        <p:nvSpPr>
          <p:cNvPr id="12" name="TextBox 11"/>
          <p:cNvSpPr txBox="1">
            <a:spLocks noChangeArrowheads="1"/>
          </p:cNvSpPr>
          <p:nvPr/>
        </p:nvSpPr>
        <p:spPr bwMode="auto">
          <a:xfrm>
            <a:off x="4648200" y="4658643"/>
            <a:ext cx="1714500"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Daily stand-up</a:t>
            </a:r>
          </a:p>
        </p:txBody>
      </p:sp>
      <p:sp>
        <p:nvSpPr>
          <p:cNvPr id="13" name="TextBox 12"/>
          <p:cNvSpPr txBox="1">
            <a:spLocks noChangeArrowheads="1"/>
          </p:cNvSpPr>
          <p:nvPr/>
        </p:nvSpPr>
        <p:spPr bwMode="auto">
          <a:xfrm>
            <a:off x="4610100" y="5268243"/>
            <a:ext cx="1714500"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Review / demo</a:t>
            </a:r>
          </a:p>
        </p:txBody>
      </p:sp>
      <p:sp>
        <p:nvSpPr>
          <p:cNvPr id="14" name="TextBox 13"/>
          <p:cNvSpPr txBox="1">
            <a:spLocks noChangeArrowheads="1"/>
          </p:cNvSpPr>
          <p:nvPr/>
        </p:nvSpPr>
        <p:spPr bwMode="auto">
          <a:xfrm>
            <a:off x="4610100" y="5822281"/>
            <a:ext cx="1639888" cy="360362"/>
          </a:xfrm>
          <a:prstGeom prst="rect">
            <a:avLst/>
          </a:prstGeom>
          <a:noFill/>
          <a:ln w="9525">
            <a:noFill/>
            <a:miter lim="800000"/>
            <a:headEnd/>
            <a:tailEnd/>
          </a:ln>
        </p:spPr>
        <p:txBody>
          <a:bodyPr lIns="82296" tIns="41148" rIns="82296" bIns="41148">
            <a:spAutoFit/>
          </a:bodyPr>
          <a:lstStyle/>
          <a:p>
            <a:r>
              <a:rPr lang="en-US" dirty="0">
                <a:solidFill>
                  <a:srgbClr val="3333FF"/>
                </a:solidFill>
              </a:rPr>
              <a:t>Retrospective</a:t>
            </a:r>
          </a:p>
        </p:txBody>
      </p:sp>
      <p:sp>
        <p:nvSpPr>
          <p:cNvPr id="15" name="TextBox 14"/>
          <p:cNvSpPr txBox="1">
            <a:spLocks noChangeArrowheads="1"/>
          </p:cNvSpPr>
          <p:nvPr/>
        </p:nvSpPr>
        <p:spPr bwMode="auto">
          <a:xfrm>
            <a:off x="2514600" y="2410743"/>
            <a:ext cx="2057400" cy="636588"/>
          </a:xfrm>
          <a:prstGeom prst="rect">
            <a:avLst/>
          </a:prstGeom>
          <a:noFill/>
          <a:ln w="9525">
            <a:noFill/>
            <a:miter lim="800000"/>
            <a:headEnd/>
            <a:tailEnd/>
          </a:ln>
        </p:spPr>
        <p:txBody>
          <a:bodyPr lIns="82296" tIns="41148" rIns="82296" bIns="41148">
            <a:spAutoFit/>
          </a:bodyPr>
          <a:lstStyle/>
          <a:p>
            <a:r>
              <a:rPr lang="en-US" b="1" dirty="0">
                <a:solidFill>
                  <a:srgbClr val="0000FF"/>
                </a:solidFill>
              </a:rPr>
              <a:t>Short feedback loops</a:t>
            </a:r>
          </a:p>
        </p:txBody>
      </p:sp>
      <p:sp>
        <p:nvSpPr>
          <p:cNvPr id="17" name="TextBox 16"/>
          <p:cNvSpPr txBox="1">
            <a:spLocks noChangeArrowheads="1"/>
          </p:cNvSpPr>
          <p:nvPr/>
        </p:nvSpPr>
        <p:spPr bwMode="auto">
          <a:xfrm>
            <a:off x="2506662" y="3495006"/>
            <a:ext cx="1989138" cy="638175"/>
          </a:xfrm>
          <a:prstGeom prst="rect">
            <a:avLst/>
          </a:prstGeom>
          <a:noFill/>
          <a:ln w="9525">
            <a:noFill/>
            <a:miter lim="800000"/>
            <a:headEnd/>
            <a:tailEnd/>
          </a:ln>
        </p:spPr>
        <p:txBody>
          <a:bodyPr lIns="82296" tIns="41148" rIns="82296" bIns="41148">
            <a:spAutoFit/>
          </a:bodyPr>
          <a:lstStyle/>
          <a:p>
            <a:r>
              <a:rPr lang="en-US" b="1">
                <a:solidFill>
                  <a:srgbClr val="0000FF"/>
                </a:solidFill>
              </a:rPr>
              <a:t>Inspect and adapt</a:t>
            </a:r>
          </a:p>
        </p:txBody>
      </p:sp>
      <p:sp>
        <p:nvSpPr>
          <p:cNvPr id="18" name="TextBox 17"/>
          <p:cNvSpPr txBox="1">
            <a:spLocks noChangeArrowheads="1"/>
          </p:cNvSpPr>
          <p:nvPr/>
        </p:nvSpPr>
        <p:spPr bwMode="auto">
          <a:xfrm>
            <a:off x="2520950" y="4331618"/>
            <a:ext cx="1898650" cy="636588"/>
          </a:xfrm>
          <a:prstGeom prst="rect">
            <a:avLst/>
          </a:prstGeom>
          <a:noFill/>
          <a:ln w="9525">
            <a:noFill/>
            <a:miter lim="800000"/>
            <a:headEnd/>
            <a:tailEnd/>
          </a:ln>
        </p:spPr>
        <p:txBody>
          <a:bodyPr wrap="square" lIns="82296" tIns="41148" rIns="82296" bIns="41148">
            <a:spAutoFit/>
          </a:bodyPr>
          <a:lstStyle/>
          <a:p>
            <a:r>
              <a:rPr lang="en-US" b="1" dirty="0">
                <a:solidFill>
                  <a:srgbClr val="0000FF"/>
                </a:solidFill>
              </a:rPr>
              <a:t>Collaboration and teamwork</a:t>
            </a:r>
          </a:p>
        </p:txBody>
      </p:sp>
      <p:sp>
        <p:nvSpPr>
          <p:cNvPr id="16396" name="TextBox 18"/>
          <p:cNvSpPr txBox="1">
            <a:spLocks noChangeArrowheads="1"/>
          </p:cNvSpPr>
          <p:nvPr/>
        </p:nvSpPr>
        <p:spPr bwMode="auto">
          <a:xfrm>
            <a:off x="204788" y="2547268"/>
            <a:ext cx="2309812" cy="2114425"/>
          </a:xfrm>
          <a:prstGeom prst="rect">
            <a:avLst/>
          </a:prstGeom>
          <a:noFill/>
          <a:ln w="9525">
            <a:noFill/>
            <a:miter lim="800000"/>
            <a:headEnd/>
            <a:tailEnd/>
          </a:ln>
        </p:spPr>
        <p:txBody>
          <a:bodyPr lIns="82296" tIns="41148" rIns="82296" bIns="41148">
            <a:spAutoFit/>
          </a:bodyPr>
          <a:lstStyle/>
          <a:p>
            <a:r>
              <a:rPr lang="en-US" sz="2200" b="1" dirty="0">
                <a:solidFill>
                  <a:srgbClr val="000099"/>
                </a:solidFill>
              </a:rPr>
              <a:t>Deliver high-value, high-quality working software </a:t>
            </a:r>
            <a:r>
              <a:rPr lang="en-US" sz="2200" b="1" dirty="0" smtClean="0">
                <a:solidFill>
                  <a:srgbClr val="000099"/>
                </a:solidFill>
              </a:rPr>
              <a:t>quickly and frequently</a:t>
            </a:r>
            <a:endParaRPr lang="en-US" sz="2200" b="1" dirty="0">
              <a:solidFill>
                <a:srgbClr val="000099"/>
              </a:solidFill>
            </a:endParaRPr>
          </a:p>
        </p:txBody>
      </p:sp>
      <p:sp>
        <p:nvSpPr>
          <p:cNvPr id="21" name="TextBox 20"/>
          <p:cNvSpPr txBox="1">
            <a:spLocks noChangeArrowheads="1"/>
          </p:cNvSpPr>
          <p:nvPr/>
        </p:nvSpPr>
        <p:spPr bwMode="auto">
          <a:xfrm rot="-610544">
            <a:off x="6595117" y="1871336"/>
            <a:ext cx="1820181"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User stories</a:t>
            </a:r>
          </a:p>
        </p:txBody>
      </p:sp>
      <p:sp>
        <p:nvSpPr>
          <p:cNvPr id="22" name="TextBox 21"/>
          <p:cNvSpPr txBox="1">
            <a:spLocks noChangeArrowheads="1"/>
          </p:cNvSpPr>
          <p:nvPr/>
        </p:nvSpPr>
        <p:spPr bwMode="auto">
          <a:xfrm rot="-743487">
            <a:off x="6523428" y="2527593"/>
            <a:ext cx="1877871"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Task cards</a:t>
            </a:r>
          </a:p>
        </p:txBody>
      </p:sp>
      <p:sp>
        <p:nvSpPr>
          <p:cNvPr id="23" name="TextBox 22"/>
          <p:cNvSpPr txBox="1">
            <a:spLocks noChangeArrowheads="1"/>
          </p:cNvSpPr>
          <p:nvPr/>
        </p:nvSpPr>
        <p:spPr bwMode="auto">
          <a:xfrm>
            <a:off x="6934200" y="1484784"/>
            <a:ext cx="1584212" cy="360363"/>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Iterations</a:t>
            </a:r>
          </a:p>
        </p:txBody>
      </p:sp>
      <p:sp>
        <p:nvSpPr>
          <p:cNvPr id="24" name="TextBox 23"/>
          <p:cNvSpPr txBox="1">
            <a:spLocks noChangeArrowheads="1"/>
          </p:cNvSpPr>
          <p:nvPr/>
        </p:nvSpPr>
        <p:spPr bwMode="auto">
          <a:xfrm rot="639246">
            <a:off x="7334176" y="2853070"/>
            <a:ext cx="1646238" cy="3587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Story board</a:t>
            </a:r>
          </a:p>
        </p:txBody>
      </p:sp>
      <p:sp>
        <p:nvSpPr>
          <p:cNvPr id="26" name="TextBox 25"/>
          <p:cNvSpPr txBox="1">
            <a:spLocks noChangeArrowheads="1"/>
          </p:cNvSpPr>
          <p:nvPr/>
        </p:nvSpPr>
        <p:spPr bwMode="auto">
          <a:xfrm rot="-720449">
            <a:off x="6542088" y="3005609"/>
            <a:ext cx="1508125" cy="636588"/>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Burn chart</a:t>
            </a:r>
          </a:p>
        </p:txBody>
      </p:sp>
      <p:sp>
        <p:nvSpPr>
          <p:cNvPr id="27" name="TextBox 26"/>
          <p:cNvSpPr txBox="1">
            <a:spLocks noChangeArrowheads="1"/>
          </p:cNvSpPr>
          <p:nvPr/>
        </p:nvSpPr>
        <p:spPr bwMode="auto">
          <a:xfrm rot="782489">
            <a:off x="6792913" y="4413442"/>
            <a:ext cx="1782762" cy="636588"/>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Planning poker</a:t>
            </a:r>
          </a:p>
        </p:txBody>
      </p:sp>
      <p:sp>
        <p:nvSpPr>
          <p:cNvPr id="28" name="TextBox 27"/>
          <p:cNvSpPr txBox="1">
            <a:spLocks noChangeArrowheads="1"/>
          </p:cNvSpPr>
          <p:nvPr/>
        </p:nvSpPr>
        <p:spPr bwMode="auto">
          <a:xfrm>
            <a:off x="6629400" y="5284980"/>
            <a:ext cx="1782763" cy="360362"/>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Pairing</a:t>
            </a:r>
          </a:p>
        </p:txBody>
      </p:sp>
      <p:sp>
        <p:nvSpPr>
          <p:cNvPr id="29" name="TextBox 28"/>
          <p:cNvSpPr txBox="1">
            <a:spLocks noChangeArrowheads="1"/>
          </p:cNvSpPr>
          <p:nvPr/>
        </p:nvSpPr>
        <p:spPr bwMode="auto">
          <a:xfrm rot="-979211">
            <a:off x="7112000" y="5424680"/>
            <a:ext cx="1920875" cy="360362"/>
          </a:xfrm>
          <a:prstGeom prst="rect">
            <a:avLst/>
          </a:prstGeom>
          <a:noFill/>
          <a:ln w="9525">
            <a:noFill/>
            <a:miter lim="800000"/>
            <a:headEnd/>
            <a:tailEnd/>
          </a:ln>
        </p:spPr>
        <p:txBody>
          <a:bodyPr lIns="82296" tIns="41148" rIns="82296" bIns="41148">
            <a:spAutoFit/>
          </a:bodyPr>
          <a:lstStyle/>
          <a:p>
            <a:r>
              <a:rPr lang="en-US" i="1">
                <a:solidFill>
                  <a:srgbClr val="0066FF"/>
                </a:solidFill>
                <a:latin typeface="Lucida Calligraphy" pitchFamily="66" charset="0"/>
              </a:rPr>
              <a:t>Unit tests</a:t>
            </a:r>
          </a:p>
        </p:txBody>
      </p:sp>
      <p:sp>
        <p:nvSpPr>
          <p:cNvPr id="30" name="TextBox 29"/>
          <p:cNvSpPr txBox="1">
            <a:spLocks noChangeArrowheads="1"/>
          </p:cNvSpPr>
          <p:nvPr/>
        </p:nvSpPr>
        <p:spPr bwMode="auto">
          <a:xfrm rot="-598366">
            <a:off x="7415213" y="6177155"/>
            <a:ext cx="1714500" cy="636587"/>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Continuous integration</a:t>
            </a:r>
          </a:p>
        </p:txBody>
      </p:sp>
      <p:sp>
        <p:nvSpPr>
          <p:cNvPr id="33" name="TextBox 32"/>
          <p:cNvSpPr txBox="1">
            <a:spLocks noChangeArrowheads="1"/>
          </p:cNvSpPr>
          <p:nvPr/>
        </p:nvSpPr>
        <p:spPr bwMode="auto">
          <a:xfrm rot="20390915">
            <a:off x="7439761" y="3272544"/>
            <a:ext cx="1644650" cy="6381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Grooming the backlog</a:t>
            </a:r>
          </a:p>
        </p:txBody>
      </p:sp>
      <p:sp>
        <p:nvSpPr>
          <p:cNvPr id="34" name="TextBox 33"/>
          <p:cNvSpPr txBox="1">
            <a:spLocks noChangeArrowheads="1"/>
          </p:cNvSpPr>
          <p:nvPr/>
        </p:nvSpPr>
        <p:spPr bwMode="auto">
          <a:xfrm rot="-815988">
            <a:off x="6971872" y="4734366"/>
            <a:ext cx="2359462"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Done-done-done</a:t>
            </a:r>
          </a:p>
        </p:txBody>
      </p:sp>
      <p:sp>
        <p:nvSpPr>
          <p:cNvPr id="35" name="TextBox 34"/>
          <p:cNvSpPr txBox="1">
            <a:spLocks noChangeArrowheads="1"/>
          </p:cNvSpPr>
          <p:nvPr/>
        </p:nvSpPr>
        <p:spPr bwMode="auto">
          <a:xfrm rot="21359320">
            <a:off x="6632255" y="5946937"/>
            <a:ext cx="1617204" cy="360099"/>
          </a:xfrm>
          <a:prstGeom prst="rect">
            <a:avLst/>
          </a:prstGeom>
          <a:noFill/>
          <a:ln w="9525">
            <a:noFill/>
            <a:miter lim="800000"/>
            <a:headEnd/>
            <a:tailEnd/>
          </a:ln>
        </p:spPr>
        <p:txBody>
          <a:bodyPr wrap="square" lIns="82296" tIns="41148" rIns="82296" bIns="41148">
            <a:spAutoFit/>
          </a:bodyPr>
          <a:lstStyle/>
          <a:p>
            <a:r>
              <a:rPr lang="en-US" i="1" dirty="0">
                <a:solidFill>
                  <a:srgbClr val="0066FF"/>
                </a:solidFill>
                <a:latin typeface="Lucida Calligraphy" pitchFamily="66" charset="0"/>
              </a:rPr>
              <a:t>Participate</a:t>
            </a:r>
          </a:p>
        </p:txBody>
      </p:sp>
      <p:sp>
        <p:nvSpPr>
          <p:cNvPr id="36" name="TextBox 35"/>
          <p:cNvSpPr txBox="1">
            <a:spLocks noChangeArrowheads="1"/>
          </p:cNvSpPr>
          <p:nvPr/>
        </p:nvSpPr>
        <p:spPr bwMode="auto">
          <a:xfrm>
            <a:off x="2174553" y="1124744"/>
            <a:ext cx="2245047" cy="421654"/>
          </a:xfrm>
          <a:prstGeom prst="rect">
            <a:avLst/>
          </a:prstGeom>
          <a:noFill/>
          <a:ln w="9525">
            <a:noFill/>
            <a:miter lim="800000"/>
            <a:headEnd/>
            <a:tailEnd/>
          </a:ln>
        </p:spPr>
        <p:txBody>
          <a:bodyPr wrap="square" lIns="82296" tIns="41148" rIns="82296" bIns="41148">
            <a:spAutoFit/>
          </a:bodyPr>
          <a:lstStyle/>
          <a:p>
            <a:r>
              <a:rPr lang="en-US" sz="2200" b="1" dirty="0" smtClean="0">
                <a:solidFill>
                  <a:srgbClr val="0000FF"/>
                </a:solidFill>
                <a:latin typeface="Bodoni MT Black" pitchFamily="18" charset="0"/>
              </a:rPr>
              <a:t>Fundamentals</a:t>
            </a:r>
            <a:endParaRPr lang="en-US" sz="2200" b="1" dirty="0">
              <a:solidFill>
                <a:srgbClr val="0000FF"/>
              </a:solidFill>
              <a:latin typeface="Bodoni MT Black" pitchFamily="18" charset="0"/>
            </a:endParaRPr>
          </a:p>
        </p:txBody>
      </p:sp>
      <p:sp>
        <p:nvSpPr>
          <p:cNvPr id="37" name="TextBox 36"/>
          <p:cNvSpPr txBox="1">
            <a:spLocks noChangeArrowheads="1"/>
          </p:cNvSpPr>
          <p:nvPr/>
        </p:nvSpPr>
        <p:spPr bwMode="auto">
          <a:xfrm>
            <a:off x="4495800" y="1124744"/>
            <a:ext cx="1851025" cy="422275"/>
          </a:xfrm>
          <a:prstGeom prst="rect">
            <a:avLst/>
          </a:prstGeom>
          <a:noFill/>
          <a:ln w="9525">
            <a:noFill/>
            <a:miter lim="800000"/>
            <a:headEnd/>
            <a:tailEnd/>
          </a:ln>
        </p:spPr>
        <p:txBody>
          <a:bodyPr lIns="82296" tIns="41148" rIns="82296" bIns="41148">
            <a:spAutoFit/>
          </a:bodyPr>
          <a:lstStyle/>
          <a:p>
            <a:r>
              <a:rPr lang="en-US" sz="2200" b="1" dirty="0">
                <a:solidFill>
                  <a:srgbClr val="3333FF"/>
                </a:solidFill>
                <a:latin typeface="Bodoni MT Black" pitchFamily="18" charset="0"/>
              </a:rPr>
              <a:t>Ceremonies</a:t>
            </a:r>
          </a:p>
        </p:txBody>
      </p:sp>
      <p:sp>
        <p:nvSpPr>
          <p:cNvPr id="38" name="TextBox 37"/>
          <p:cNvSpPr txBox="1">
            <a:spLocks noChangeArrowheads="1"/>
          </p:cNvSpPr>
          <p:nvPr/>
        </p:nvSpPr>
        <p:spPr bwMode="auto">
          <a:xfrm>
            <a:off x="6781800" y="1124744"/>
            <a:ext cx="1852613" cy="422275"/>
          </a:xfrm>
          <a:prstGeom prst="rect">
            <a:avLst/>
          </a:prstGeom>
          <a:noFill/>
          <a:ln w="9525">
            <a:noFill/>
            <a:miter lim="800000"/>
            <a:headEnd/>
            <a:tailEnd/>
          </a:ln>
        </p:spPr>
        <p:txBody>
          <a:bodyPr lIns="82296" tIns="41148" rIns="82296" bIns="41148">
            <a:spAutoFit/>
          </a:bodyPr>
          <a:lstStyle/>
          <a:p>
            <a:r>
              <a:rPr lang="en-US" sz="2200" b="1" dirty="0">
                <a:solidFill>
                  <a:srgbClr val="0066FF"/>
                </a:solidFill>
                <a:latin typeface="Bodoni MT Black" pitchFamily="18" charset="0"/>
              </a:rPr>
              <a:t>Techniques</a:t>
            </a:r>
          </a:p>
        </p:txBody>
      </p:sp>
      <p:sp>
        <p:nvSpPr>
          <p:cNvPr id="16413" name="Title 41"/>
          <p:cNvSpPr>
            <a:spLocks noGrp="1"/>
          </p:cNvSpPr>
          <p:nvPr>
            <p:ph type="title"/>
          </p:nvPr>
        </p:nvSpPr>
        <p:spPr>
          <a:xfrm>
            <a:off x="457200" y="-32411"/>
            <a:ext cx="8229600" cy="1143000"/>
          </a:xfrm>
        </p:spPr>
        <p:txBody>
          <a:bodyPr/>
          <a:lstStyle/>
          <a:p>
            <a:r>
              <a:rPr lang="en-US" dirty="0" smtClean="0"/>
              <a:t>So What?</a:t>
            </a:r>
          </a:p>
        </p:txBody>
      </p:sp>
      <p:sp>
        <p:nvSpPr>
          <p:cNvPr id="31" name="TextBox 30"/>
          <p:cNvSpPr txBox="1">
            <a:spLocks noChangeArrowheads="1"/>
          </p:cNvSpPr>
          <p:nvPr/>
        </p:nvSpPr>
        <p:spPr bwMode="auto">
          <a:xfrm rot="268686">
            <a:off x="7418110" y="2160769"/>
            <a:ext cx="1714500" cy="358775"/>
          </a:xfrm>
          <a:prstGeom prst="rect">
            <a:avLst/>
          </a:prstGeom>
          <a:noFill/>
          <a:ln w="9525">
            <a:noFill/>
            <a:miter lim="800000"/>
            <a:headEnd/>
            <a:tailEnd/>
          </a:ln>
        </p:spPr>
        <p:txBody>
          <a:bodyPr lIns="82296" tIns="41148" rIns="82296" bIns="41148">
            <a:spAutoFit/>
          </a:bodyPr>
          <a:lstStyle/>
          <a:p>
            <a:r>
              <a:rPr lang="en-US" i="1" dirty="0">
                <a:solidFill>
                  <a:srgbClr val="0066FF"/>
                </a:solidFill>
                <a:latin typeface="Lucida Calligraphy" pitchFamily="66" charset="0"/>
              </a:rPr>
              <a:t>Co-location</a:t>
            </a:r>
          </a:p>
        </p:txBody>
      </p:sp>
      <p:sp>
        <p:nvSpPr>
          <p:cNvPr id="32" name="TextBox 31"/>
          <p:cNvSpPr txBox="1">
            <a:spLocks noChangeArrowheads="1"/>
          </p:cNvSpPr>
          <p:nvPr/>
        </p:nvSpPr>
        <p:spPr bwMode="auto">
          <a:xfrm rot="198628">
            <a:off x="7561819" y="4041602"/>
            <a:ext cx="1236816" cy="360099"/>
          </a:xfrm>
          <a:prstGeom prst="rect">
            <a:avLst/>
          </a:prstGeom>
          <a:noFill/>
          <a:ln w="9525">
            <a:noFill/>
            <a:miter lim="800000"/>
            <a:headEnd/>
            <a:tailEnd/>
          </a:ln>
        </p:spPr>
        <p:txBody>
          <a:bodyPr wrap="square" lIns="82296" tIns="41148" rIns="82296" bIns="41148">
            <a:spAutoFit/>
          </a:bodyPr>
          <a:lstStyle/>
          <a:p>
            <a:r>
              <a:rPr lang="en-US" i="1" dirty="0" smtClean="0">
                <a:solidFill>
                  <a:srgbClr val="0066FF"/>
                </a:solidFill>
                <a:latin typeface="Lucida Calligraphy" pitchFamily="66" charset="0"/>
              </a:rPr>
              <a:t>TDD</a:t>
            </a:r>
            <a:endParaRPr lang="en-US" i="1" dirty="0">
              <a:solidFill>
                <a:srgbClr val="0066FF"/>
              </a:solidFill>
              <a:latin typeface="Lucida Calligraphy" pitchFamily="66" charset="0"/>
            </a:endParaRPr>
          </a:p>
        </p:txBody>
      </p:sp>
      <p:sp>
        <p:nvSpPr>
          <p:cNvPr id="39" name="TextBox 38"/>
          <p:cNvSpPr txBox="1">
            <a:spLocks noChangeArrowheads="1"/>
          </p:cNvSpPr>
          <p:nvPr/>
        </p:nvSpPr>
        <p:spPr bwMode="auto">
          <a:xfrm>
            <a:off x="323528" y="1124744"/>
            <a:ext cx="1851025" cy="422275"/>
          </a:xfrm>
          <a:prstGeom prst="rect">
            <a:avLst/>
          </a:prstGeom>
          <a:noFill/>
          <a:ln w="9525">
            <a:noFill/>
            <a:miter lim="800000"/>
            <a:headEnd/>
            <a:tailEnd/>
          </a:ln>
        </p:spPr>
        <p:txBody>
          <a:bodyPr lIns="82296" tIns="41148" rIns="82296" bIns="41148">
            <a:spAutoFit/>
          </a:bodyPr>
          <a:lstStyle/>
          <a:p>
            <a:r>
              <a:rPr lang="en-US" sz="2200" b="1" dirty="0" smtClean="0">
                <a:solidFill>
                  <a:srgbClr val="000099"/>
                </a:solidFill>
                <a:latin typeface="Bodoni MT Black" pitchFamily="18" charset="0"/>
              </a:rPr>
              <a:t>Goal</a:t>
            </a:r>
            <a:endParaRPr lang="en-US" sz="2200" b="1" dirty="0">
              <a:solidFill>
                <a:srgbClr val="000099"/>
              </a:solidFill>
              <a:latin typeface="Bodoni MT Black" pitchFamily="18" charset="0"/>
            </a:endParaRPr>
          </a:p>
        </p:txBody>
      </p:sp>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left)">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wipe(left)">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left)">
                                      <p:cBhvr>
                                        <p:cTn id="71" dur="500"/>
                                        <p:tgtEl>
                                          <p:spTgt spid="3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500"/>
                                        <p:tgtEl>
                                          <p:spTgt spid="3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500"/>
                                        <p:tgtEl>
                                          <p:spTgt spid="31"/>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left)">
                                      <p:cBhvr>
                                        <p:cTn id="89" dur="500"/>
                                        <p:tgtEl>
                                          <p:spTgt spid="32"/>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7" grpId="0"/>
      <p:bldP spid="18" grpId="0"/>
      <p:bldP spid="21" grpId="0"/>
      <p:bldP spid="22" grpId="0"/>
      <p:bldP spid="23" grpId="0"/>
      <p:bldP spid="24" grpId="0"/>
      <p:bldP spid="26" grpId="0"/>
      <p:bldP spid="27" grpId="0"/>
      <p:bldP spid="28" grpId="0"/>
      <p:bldP spid="29" grpId="0"/>
      <p:bldP spid="30" grpId="0"/>
      <p:bldP spid="33" grpId="0"/>
      <p:bldP spid="34" grpId="0"/>
      <p:bldP spid="35" grpId="0"/>
      <p:bldP spid="36" grpId="0"/>
      <p:bldP spid="37" grpId="0"/>
      <p:bldP spid="38" grpId="0"/>
      <p:bldP spid="31" grpId="0"/>
      <p:bldP spid="32"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Influencers</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1513467062"/>
              </p:ext>
            </p:extLst>
          </p:nvPr>
        </p:nvGraphicFramePr>
        <p:xfrm>
          <a:off x="365760" y="1124744"/>
          <a:ext cx="8412480" cy="5335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752220"/>
      </p:ext>
    </p:extLst>
  </p:cSld>
  <p:clrMapOvr>
    <a:masterClrMapping/>
  </p:clrMapOvr>
  <p:transition xmlns:p14="http://schemas.microsoft.com/office/powerpoint/2010/mai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xtreme_programming_explained_cover.jpg"/>
          <p:cNvPicPr>
            <a:picLocks noChangeAspect="1"/>
          </p:cNvPicPr>
          <p:nvPr>
            <p:custDataLst>
              <p:tags r:id="rId2"/>
            </p:custDataLst>
          </p:nvPr>
        </p:nvPicPr>
        <p:blipFill>
          <a:blip r:embed="rId13">
            <a:clrChange>
              <a:clrFrom>
                <a:srgbClr val="FFFFFF"/>
              </a:clrFrom>
              <a:clrTo>
                <a:srgbClr val="FFFFFF">
                  <a:alpha val="0"/>
                </a:srgbClr>
              </a:clrTo>
            </a:clrChange>
          </a:blip>
          <a:stretch>
            <a:fillRect/>
          </a:stretch>
        </p:blipFill>
        <p:spPr>
          <a:xfrm>
            <a:off x="-108520" y="44624"/>
            <a:ext cx="1862088" cy="1862088"/>
          </a:xfrm>
          <a:prstGeom prst="rect">
            <a:avLst/>
          </a:prstGeom>
        </p:spPr>
      </p:pic>
      <p:pic>
        <p:nvPicPr>
          <p:cNvPr id="6" name="Picture 5" descr="extreme_programming_installed_cover.jpg"/>
          <p:cNvPicPr>
            <a:picLocks noChangeAspect="1"/>
          </p:cNvPicPr>
          <p:nvPr>
            <p:custDataLst>
              <p:tags r:id="rId3"/>
            </p:custDataLst>
          </p:nvPr>
        </p:nvPicPr>
        <p:blipFill>
          <a:blip r:embed="rId14"/>
          <a:stretch>
            <a:fillRect/>
          </a:stretch>
        </p:blipFill>
        <p:spPr>
          <a:xfrm rot="20495345">
            <a:off x="1978189" y="276433"/>
            <a:ext cx="1300269" cy="1633138"/>
          </a:xfrm>
          <a:prstGeom prst="rect">
            <a:avLst/>
          </a:prstGeom>
          <a:effectLst>
            <a:outerShdw blurRad="50800" dist="38100" dir="2700000">
              <a:srgbClr val="000000">
                <a:alpha val="43000"/>
              </a:srgbClr>
            </a:outerShdw>
          </a:effectLst>
        </p:spPr>
      </p:pic>
      <p:pic>
        <p:nvPicPr>
          <p:cNvPr id="7" name="Picture 6" descr="Agile Software Development with Scrum cover.jpg"/>
          <p:cNvPicPr>
            <a:picLocks noChangeAspect="1"/>
          </p:cNvPicPr>
          <p:nvPr>
            <p:custDataLst>
              <p:tags r:id="rId4"/>
            </p:custDataLst>
          </p:nvPr>
        </p:nvPicPr>
        <p:blipFill>
          <a:blip r:embed="rId15">
            <a:clrChange>
              <a:clrFrom>
                <a:srgbClr val="FFFFFF"/>
              </a:clrFrom>
              <a:clrTo>
                <a:srgbClr val="FFFFFF">
                  <a:alpha val="0"/>
                </a:srgbClr>
              </a:clrTo>
            </a:clrChange>
          </a:blip>
          <a:stretch>
            <a:fillRect/>
          </a:stretch>
        </p:blipFill>
        <p:spPr>
          <a:xfrm rot="507251">
            <a:off x="5247519" y="2567669"/>
            <a:ext cx="1671681" cy="1671681"/>
          </a:xfrm>
          <a:prstGeom prst="rect">
            <a:avLst/>
          </a:prstGeom>
          <a:effectLst>
            <a:outerShdw blurRad="50800" dist="38100" dir="2700000">
              <a:srgbClr val="000000">
                <a:alpha val="43000"/>
              </a:srgbClr>
            </a:outerShdw>
          </a:effectLst>
        </p:spPr>
      </p:pic>
      <p:pic>
        <p:nvPicPr>
          <p:cNvPr id="8" name="Picture 7" descr="agile-software_development_cockburn.jpg"/>
          <p:cNvPicPr>
            <a:picLocks noChangeAspect="1"/>
          </p:cNvPicPr>
          <p:nvPr>
            <p:custDataLst>
              <p:tags r:id="rId5"/>
            </p:custDataLst>
          </p:nvPr>
        </p:nvPicPr>
        <p:blipFill>
          <a:blip r:embed="rId16">
            <a:clrChange>
              <a:clrFrom>
                <a:srgbClr val="FFFFFF"/>
              </a:clrFrom>
              <a:clrTo>
                <a:srgbClr val="FFFFFF">
                  <a:alpha val="0"/>
                </a:srgbClr>
              </a:clrTo>
            </a:clrChange>
          </a:blip>
          <a:stretch>
            <a:fillRect/>
          </a:stretch>
        </p:blipFill>
        <p:spPr>
          <a:xfrm>
            <a:off x="748834" y="4439910"/>
            <a:ext cx="1707443" cy="1707443"/>
          </a:xfrm>
          <a:prstGeom prst="rect">
            <a:avLst/>
          </a:prstGeom>
        </p:spPr>
      </p:pic>
      <p:pic>
        <p:nvPicPr>
          <p:cNvPr id="9" name="Picture 8" descr="crystal_clear_cover.jpg"/>
          <p:cNvPicPr>
            <a:picLocks noChangeAspect="1"/>
          </p:cNvPicPr>
          <p:nvPr>
            <p:custDataLst>
              <p:tags r:id="rId6"/>
            </p:custDataLst>
          </p:nvPr>
        </p:nvPicPr>
        <p:blipFill>
          <a:blip r:embed="rId17">
            <a:clrChange>
              <a:clrFrom>
                <a:srgbClr val="FFFFFF"/>
              </a:clrFrom>
              <a:clrTo>
                <a:srgbClr val="FFFFFF">
                  <a:alpha val="0"/>
                </a:srgbClr>
              </a:clrTo>
            </a:clrChange>
          </a:blip>
          <a:stretch>
            <a:fillRect/>
          </a:stretch>
        </p:blipFill>
        <p:spPr>
          <a:xfrm>
            <a:off x="2123807" y="2480673"/>
            <a:ext cx="1670122" cy="1670122"/>
          </a:xfrm>
          <a:prstGeom prst="rect">
            <a:avLst/>
          </a:prstGeom>
        </p:spPr>
      </p:pic>
      <p:pic>
        <p:nvPicPr>
          <p:cNvPr id="23555" name="Picture 3"/>
          <p:cNvPicPr>
            <a:picLocks noChangeAspect="1" noChangeArrowheads="1"/>
          </p:cNvPicPr>
          <p:nvPr/>
        </p:nvPicPr>
        <p:blipFill>
          <a:blip r:embed="rId18"/>
          <a:srcRect l="13048" t="12667" r="22952"/>
          <a:stretch>
            <a:fillRect/>
          </a:stretch>
        </p:blipFill>
        <p:spPr bwMode="auto">
          <a:xfrm>
            <a:off x="3793929" y="2708920"/>
            <a:ext cx="1204933" cy="1644232"/>
          </a:xfrm>
          <a:prstGeom prst="rect">
            <a:avLst/>
          </a:prstGeom>
          <a:noFill/>
          <a:ln w="9525">
            <a:noFill/>
            <a:miter lim="800000"/>
            <a:headEnd/>
            <a:tailEnd/>
          </a:ln>
        </p:spPr>
      </p:pic>
      <p:pic>
        <p:nvPicPr>
          <p:cNvPr id="23556" name="Picture 4"/>
          <p:cNvPicPr>
            <a:picLocks noChangeAspect="1" noChangeArrowheads="1"/>
          </p:cNvPicPr>
          <p:nvPr/>
        </p:nvPicPr>
        <p:blipFill>
          <a:blip r:embed="rId19"/>
          <a:srcRect l="13809" t="13048" r="21429"/>
          <a:stretch>
            <a:fillRect/>
          </a:stretch>
        </p:blipFill>
        <p:spPr bwMode="auto">
          <a:xfrm>
            <a:off x="5133716" y="4439910"/>
            <a:ext cx="1317312" cy="1768684"/>
          </a:xfrm>
          <a:prstGeom prst="rect">
            <a:avLst/>
          </a:prstGeom>
          <a:noFill/>
          <a:ln w="9525">
            <a:noFill/>
            <a:miter lim="800000"/>
            <a:headEnd/>
            <a:tailEnd/>
          </a:ln>
        </p:spPr>
      </p:pic>
      <p:pic>
        <p:nvPicPr>
          <p:cNvPr id="12" name="Picture 11" descr="patterns_of_enterprise_application_architecture_cover.jpg"/>
          <p:cNvPicPr>
            <a:picLocks noChangeAspect="1"/>
          </p:cNvPicPr>
          <p:nvPr>
            <p:custDataLst>
              <p:tags r:id="rId7"/>
            </p:custDataLst>
          </p:nvPr>
        </p:nvPicPr>
        <p:blipFill>
          <a:blip r:embed="rId20"/>
          <a:stretch>
            <a:fillRect/>
          </a:stretch>
        </p:blipFill>
        <p:spPr>
          <a:xfrm rot="20927907">
            <a:off x="289753" y="2385921"/>
            <a:ext cx="1398826" cy="1753267"/>
          </a:xfrm>
          <a:prstGeom prst="rect">
            <a:avLst/>
          </a:prstGeom>
          <a:effectLst>
            <a:outerShdw blurRad="50800" dist="38100" dir="2700000">
              <a:srgbClr val="000000">
                <a:alpha val="43000"/>
              </a:srgbClr>
            </a:outerShdw>
          </a:effectLst>
        </p:spPr>
      </p:pic>
      <p:pic>
        <p:nvPicPr>
          <p:cNvPr id="13" name="Picture 12" descr="analysis_patterns_cover.jpg"/>
          <p:cNvPicPr>
            <a:picLocks noChangeAspect="1"/>
          </p:cNvPicPr>
          <p:nvPr>
            <p:custDataLst>
              <p:tags r:id="rId8"/>
            </p:custDataLst>
          </p:nvPr>
        </p:nvPicPr>
        <p:blipFill>
          <a:blip r:embed="rId21"/>
          <a:stretch>
            <a:fillRect/>
          </a:stretch>
        </p:blipFill>
        <p:spPr>
          <a:xfrm rot="630274">
            <a:off x="7511264" y="2708475"/>
            <a:ext cx="1446313" cy="1828139"/>
          </a:xfrm>
          <a:prstGeom prst="rect">
            <a:avLst/>
          </a:prstGeom>
          <a:effectLst>
            <a:outerShdw blurRad="50800" dist="38100" dir="2700000">
              <a:srgbClr val="000000">
                <a:alpha val="43000"/>
              </a:srgbClr>
            </a:outerShdw>
          </a:effectLst>
        </p:spPr>
      </p:pic>
      <p:pic>
        <p:nvPicPr>
          <p:cNvPr id="23557" name="Picture 5"/>
          <p:cNvPicPr>
            <a:picLocks noChangeAspect="1" noChangeArrowheads="1"/>
          </p:cNvPicPr>
          <p:nvPr/>
        </p:nvPicPr>
        <p:blipFill>
          <a:blip r:embed="rId22"/>
          <a:srcRect l="13809" t="15714" r="22191"/>
          <a:stretch>
            <a:fillRect/>
          </a:stretch>
        </p:blipFill>
        <p:spPr bwMode="auto">
          <a:xfrm>
            <a:off x="3058662" y="4597674"/>
            <a:ext cx="1470534" cy="1936640"/>
          </a:xfrm>
          <a:prstGeom prst="rect">
            <a:avLst/>
          </a:prstGeom>
          <a:noFill/>
          <a:ln w="9525">
            <a:noFill/>
            <a:miter lim="800000"/>
            <a:headEnd/>
            <a:tailEnd/>
          </a:ln>
        </p:spPr>
      </p:pic>
      <p:pic>
        <p:nvPicPr>
          <p:cNvPr id="16" name="Picture 15" descr="pragmatic-programmer_cover.jpg"/>
          <p:cNvPicPr>
            <a:picLocks noChangeAspect="1"/>
          </p:cNvPicPr>
          <p:nvPr>
            <p:custDataLst>
              <p:tags r:id="rId9"/>
            </p:custDataLst>
          </p:nvPr>
        </p:nvPicPr>
        <p:blipFill>
          <a:blip r:embed="rId23"/>
          <a:stretch>
            <a:fillRect/>
          </a:stretch>
        </p:blipFill>
        <p:spPr>
          <a:xfrm rot="643542">
            <a:off x="6621471" y="373175"/>
            <a:ext cx="1568044" cy="1978871"/>
          </a:xfrm>
          <a:prstGeom prst="rect">
            <a:avLst/>
          </a:prstGeom>
          <a:effectLst>
            <a:outerShdw blurRad="50800" dist="38100" dir="2700000">
              <a:srgbClr val="000000">
                <a:alpha val="43000"/>
              </a:srgbClr>
            </a:outerShdw>
          </a:effectLst>
        </p:spPr>
      </p:pic>
      <p:pic>
        <p:nvPicPr>
          <p:cNvPr id="17" name="Picture 16" descr="agile_software_development_3ps_cover.jpg"/>
          <p:cNvPicPr>
            <a:picLocks noChangeAspect="1"/>
          </p:cNvPicPr>
          <p:nvPr>
            <p:custDataLst>
              <p:tags r:id="rId10"/>
            </p:custDataLst>
          </p:nvPr>
        </p:nvPicPr>
        <p:blipFill>
          <a:blip r:embed="rId24">
            <a:clrChange>
              <a:clrFrom>
                <a:srgbClr val="FFFFFF"/>
              </a:clrFrom>
              <a:clrTo>
                <a:srgbClr val="FFFFFF">
                  <a:alpha val="0"/>
                </a:srgbClr>
              </a:clrTo>
            </a:clrChange>
            <a:alphaModFix/>
          </a:blip>
          <a:stretch>
            <a:fillRect/>
          </a:stretch>
        </p:blipFill>
        <p:spPr>
          <a:xfrm>
            <a:off x="3963814" y="244550"/>
            <a:ext cx="1828558" cy="1828558"/>
          </a:xfrm>
          <a:prstGeom prst="rect">
            <a:avLst/>
          </a:prstGeom>
          <a:effectLst>
            <a:outerShdw blurRad="50800" dist="38100" dir="2700000">
              <a:srgbClr val="000000">
                <a:alpha val="43000"/>
              </a:srgbClr>
            </a:outerShdw>
          </a:effectLst>
        </p:spPr>
      </p:pic>
      <p:pic>
        <p:nvPicPr>
          <p:cNvPr id="23558" name="Picture 6"/>
          <p:cNvPicPr>
            <a:picLocks noChangeAspect="1" noChangeArrowheads="1"/>
          </p:cNvPicPr>
          <p:nvPr/>
        </p:nvPicPr>
        <p:blipFill>
          <a:blip r:embed="rId25"/>
          <a:srcRect l="14800" t="15333" r="23333"/>
          <a:stretch>
            <a:fillRect/>
          </a:stretch>
        </p:blipFill>
        <p:spPr bwMode="auto">
          <a:xfrm rot="188395">
            <a:off x="6964179" y="4633163"/>
            <a:ext cx="1346330" cy="1842499"/>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new_manifesto.pdf"/>
          <p:cNvPicPr>
            <a:picLocks noChangeAspect="1"/>
          </p:cNvPicPr>
          <p:nvPr/>
        </p:nvPicPr>
        <p:blipFill>
          <a:blip r:embed="rId4">
            <a:alphaModFix amt="19000"/>
          </a:blip>
          <a:stretch>
            <a:fillRect/>
          </a:stretch>
        </p:blipFill>
        <p:spPr>
          <a:xfrm>
            <a:off x="0" y="0"/>
            <a:ext cx="9144000" cy="6531429"/>
          </a:xfrm>
          <a:prstGeom prst="rect">
            <a:avLst/>
          </a:prstGeom>
        </p:spPr>
      </p:pic>
      <p:pic>
        <p:nvPicPr>
          <p:cNvPr id="6" name="Picture 5" descr="new_manifesto.pdf"/>
          <p:cNvPicPr>
            <a:picLocks noChangeAspect="1"/>
          </p:cNvPicPr>
          <p:nvPr/>
        </p:nvPicPr>
        <p:blipFill>
          <a:blip r:embed="rId4"/>
          <a:stretch>
            <a:fillRect/>
          </a:stretch>
        </p:blipFill>
        <p:spPr>
          <a:xfrm>
            <a:off x="0" y="0"/>
            <a:ext cx="9144000" cy="6531429"/>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a:t>The Agile Manifesto</a:t>
            </a:r>
          </a:p>
        </p:txBody>
      </p:sp>
      <p:sp>
        <p:nvSpPr>
          <p:cNvPr id="2" name="Vertical Text Placeholder 1"/>
          <p:cNvSpPr>
            <a:spLocks noGrp="1"/>
          </p:cNvSpPr>
          <p:nvPr>
            <p:ph type="body" orient="vert" sz="quarter" idx="11"/>
          </p:nvPr>
        </p:nvSpPr>
        <p:spPr/>
        <p:txBody>
          <a:bodyPr/>
          <a:lstStyle/>
          <a:p>
            <a:r>
              <a:rPr lang="en-US" dirty="0" smtClean="0"/>
              <a:t>exercise</a:t>
            </a:r>
            <a:endParaRPr lang="en-US" dirty="0"/>
          </a:p>
        </p:txBody>
      </p:sp>
      <p:sp>
        <p:nvSpPr>
          <p:cNvPr id="10" name="Content Placeholder 1"/>
          <p:cNvSpPr txBox="1">
            <a:spLocks/>
          </p:cNvSpPr>
          <p:nvPr/>
        </p:nvSpPr>
        <p:spPr>
          <a:xfrm>
            <a:off x="1752601" y="1066801"/>
            <a:ext cx="7010399" cy="5333999"/>
          </a:xfrm>
          <a:prstGeom prst="rect">
            <a:avLst/>
          </a:prstGeom>
        </p:spPr>
        <p:txBody>
          <a:bodyPr/>
          <a:lstStyle>
            <a:lvl1pPr marL="338138" indent="-338138" algn="l" rtl="0" eaLnBrk="1" fontAlgn="base" hangingPunct="1">
              <a:spcBef>
                <a:spcPts val="703"/>
              </a:spcBef>
              <a:spcAft>
                <a:spcPct val="0"/>
              </a:spcAft>
              <a:buClr>
                <a:srgbClr val="7575D1"/>
              </a:buClr>
              <a:buSzPct val="150000"/>
              <a:buFont typeface="Arial" charset="0"/>
              <a:buChar char="•"/>
              <a:defRPr sz="2700">
                <a:solidFill>
                  <a:srgbClr val="292929"/>
                </a:solidFill>
                <a:latin typeface="+mn-lt"/>
                <a:ea typeface="+mn-ea"/>
                <a:cs typeface="+mn-cs"/>
                <a:sym typeface="Arial" charset="0"/>
              </a:defRPr>
            </a:lvl1pPr>
            <a:lvl2pPr marL="495580" indent="-200911" algn="l" rtl="0" eaLnBrk="1" fontAlgn="base" hangingPunct="1">
              <a:spcBef>
                <a:spcPts val="562"/>
              </a:spcBef>
              <a:spcAft>
                <a:spcPct val="0"/>
              </a:spcAft>
              <a:buClr>
                <a:srgbClr val="6B6BCE"/>
              </a:buClr>
              <a:buSzPct val="100000"/>
              <a:buFont typeface="Wingdings" charset="0"/>
              <a:buChar char="§"/>
              <a:defRPr sz="2400">
                <a:solidFill>
                  <a:srgbClr val="292929"/>
                </a:solidFill>
                <a:latin typeface="+mn-lt"/>
                <a:ea typeface="+mn-ea"/>
                <a:cs typeface="+mn-cs"/>
                <a:sym typeface="Arial" charset="0"/>
              </a:defRPr>
            </a:lvl2pPr>
            <a:lvl3pPr marL="776855" indent="-160729" algn="l" rtl="0" eaLnBrk="1" fontAlgn="base" hangingPunct="1">
              <a:spcBef>
                <a:spcPts val="492"/>
              </a:spcBef>
              <a:spcAft>
                <a:spcPct val="0"/>
              </a:spcAft>
              <a:buClr>
                <a:srgbClr val="6B6BCE"/>
              </a:buClr>
              <a:buSzPct val="100000"/>
              <a:buFont typeface="Arial"/>
              <a:buChar char="•"/>
              <a:defRPr sz="2000">
                <a:solidFill>
                  <a:srgbClr val="292929"/>
                </a:solidFill>
                <a:latin typeface="+mn-lt"/>
                <a:ea typeface="+mn-ea"/>
                <a:cs typeface="+mn-cs"/>
                <a:sym typeface="Arial" charset="0"/>
              </a:defRPr>
            </a:lvl3pPr>
            <a:lvl4pPr marL="1098313" indent="-160729" algn="l" rtl="0" eaLnBrk="1" fontAlgn="base" hangingPunct="1">
              <a:spcBef>
                <a:spcPts val="352"/>
              </a:spcBef>
              <a:spcAft>
                <a:spcPct val="0"/>
              </a:spcAft>
              <a:buClr>
                <a:srgbClr val="9C9CDE"/>
              </a:buClr>
              <a:buSzPct val="100000"/>
              <a:buFont typeface="Wingdings" charset="2"/>
              <a:buChar char="§"/>
              <a:defRPr sz="1500">
                <a:solidFill>
                  <a:srgbClr val="292929"/>
                </a:solidFill>
                <a:latin typeface="+mn-lt"/>
                <a:ea typeface="+mn-ea"/>
                <a:cs typeface="+mn-cs"/>
                <a:sym typeface="Arial" charset="0"/>
              </a:defRPr>
            </a:lvl4pPr>
            <a:lvl5pPr marL="1419770" indent="-160729" algn="l" rtl="0" eaLnBrk="1" fontAlgn="base" hangingPunct="1">
              <a:spcBef>
                <a:spcPts val="352"/>
              </a:spcBef>
              <a:spcAft>
                <a:spcPct val="0"/>
              </a:spcAft>
              <a:buClr>
                <a:srgbClr val="9C9CDE"/>
              </a:buClr>
              <a:buSzPct val="100000"/>
              <a:buFont typeface="Arial"/>
              <a:buChar char="•"/>
              <a:defRPr sz="1500">
                <a:solidFill>
                  <a:srgbClr val="292929"/>
                </a:solidFill>
                <a:latin typeface="+mn-lt"/>
                <a:ea typeface="+mn-ea"/>
                <a:cs typeface="+mn-cs"/>
                <a:sym typeface="Arial" charset="0"/>
              </a:defRPr>
            </a:lvl5pPr>
            <a:lvl6pPr marL="1741227"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6pPr>
            <a:lvl7pPr marL="2062684"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7pPr>
            <a:lvl8pPr marL="2384142"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8pPr>
            <a:lvl9pPr marL="2705599" indent="-160729" algn="l" rtl="0" eaLnBrk="1" fontAlgn="base" hangingPunct="1">
              <a:spcBef>
                <a:spcPts val="352"/>
              </a:spcBef>
              <a:spcAft>
                <a:spcPct val="0"/>
              </a:spcAft>
              <a:buClr>
                <a:srgbClr val="9C9CDE"/>
              </a:buClr>
              <a:buSzPct val="100000"/>
              <a:buFont typeface="Wingdings" charset="0"/>
              <a:buChar char="§"/>
              <a:defRPr sz="1500">
                <a:solidFill>
                  <a:srgbClr val="292929"/>
                </a:solidFill>
                <a:latin typeface="+mn-lt"/>
                <a:ea typeface="+mn-ea"/>
                <a:cs typeface="+mn-cs"/>
                <a:sym typeface="Arial" charset="0"/>
              </a:defRPr>
            </a:lvl9pPr>
          </a:lstStyle>
          <a:p>
            <a:r>
              <a:rPr lang="en-US" sz="2400" b="1" dirty="0">
                <a:latin typeface="Calibri" pitchFamily="34" charset="0"/>
                <a:cs typeface="Calibri" pitchFamily="34" charset="0"/>
              </a:rPr>
              <a:t>Preparation</a:t>
            </a:r>
          </a:p>
          <a:p>
            <a:pPr marL="0" indent="0">
              <a:buNone/>
            </a:pPr>
            <a:r>
              <a:rPr lang="en-US" sz="2400" dirty="0" smtClean="0">
                <a:latin typeface="Calibri" pitchFamily="34" charset="0"/>
                <a:cs typeface="Calibri" pitchFamily="34" charset="0"/>
              </a:rPr>
              <a:t>Agile Manifesto in your workbook</a:t>
            </a:r>
            <a:endParaRPr lang="en-US" sz="2400" dirty="0">
              <a:latin typeface="Calibri" pitchFamily="34" charset="0"/>
              <a:cs typeface="Calibri" pitchFamily="34" charset="0"/>
            </a:endParaRPr>
          </a:p>
          <a:p>
            <a:endParaRPr lang="en-US" sz="2400" b="1" dirty="0">
              <a:latin typeface="Calibri" pitchFamily="34" charset="0"/>
              <a:cs typeface="Calibri" pitchFamily="34" charset="0"/>
            </a:endParaRPr>
          </a:p>
          <a:p>
            <a:r>
              <a:rPr lang="en-US" sz="2400" b="1" dirty="0" smtClean="0">
                <a:latin typeface="Calibri" pitchFamily="34" charset="0"/>
                <a:cs typeface="Calibri" pitchFamily="34" charset="0"/>
              </a:rPr>
              <a:t>Break into 4 groups</a:t>
            </a:r>
          </a:p>
          <a:p>
            <a:r>
              <a:rPr lang="en-US" sz="2400" b="1" dirty="0" smtClean="0">
                <a:latin typeface="Calibri" pitchFamily="34" charset="0"/>
                <a:cs typeface="Calibri" pitchFamily="34" charset="0"/>
              </a:rPr>
              <a:t>Discuss why you think the manifesto is arranged this way, and why the items on the left or more important to us than those on the right.</a:t>
            </a:r>
          </a:p>
          <a:p>
            <a:r>
              <a:rPr lang="en-US" sz="2400" b="1" dirty="0" smtClean="0">
                <a:latin typeface="Calibri" pitchFamily="34" charset="0"/>
                <a:cs typeface="Calibri" pitchFamily="34" charset="0"/>
              </a:rPr>
              <a:t>You may be asked to share your answers with the rest of the workshop</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844014180"/>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individuals and interactions.pdf"/>
          <p:cNvPicPr>
            <a:picLocks noChangeAspect="1"/>
          </p:cNvPicPr>
          <p:nvPr/>
        </p:nvPicPr>
        <p:blipFill>
          <a:blip r:embed="rId5"/>
          <a:stretch>
            <a:fillRect/>
          </a:stretch>
        </p:blipFill>
        <p:spPr>
          <a:xfrm>
            <a:off x="114300" y="1828800"/>
            <a:ext cx="8915400" cy="4064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working software.pdf"/>
          <p:cNvPicPr>
            <a:picLocks noChangeAspect="1"/>
          </p:cNvPicPr>
          <p:nvPr/>
        </p:nvPicPr>
        <p:blipFill>
          <a:blip r:embed="rId5"/>
          <a:stretch>
            <a:fillRect/>
          </a:stretch>
        </p:blipFill>
        <p:spPr>
          <a:xfrm>
            <a:off x="482600" y="2133600"/>
            <a:ext cx="8178800" cy="3429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customer collaboration.pdf"/>
          <p:cNvPicPr>
            <a:picLocks noChangeAspect="1"/>
          </p:cNvPicPr>
          <p:nvPr/>
        </p:nvPicPr>
        <p:blipFill>
          <a:blip r:embed="rId5"/>
          <a:stretch>
            <a:fillRect/>
          </a:stretch>
        </p:blipFill>
        <p:spPr>
          <a:xfrm>
            <a:off x="374650" y="2362200"/>
            <a:ext cx="8394700" cy="3302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w_manifesto.pdf"/>
          <p:cNvPicPr>
            <a:picLocks noChangeAspect="1"/>
          </p:cNvPicPr>
          <p:nvPr/>
        </p:nvPicPr>
        <p:blipFill>
          <a:blip r:embed="rId4"/>
          <a:stretch>
            <a:fillRect/>
          </a:stretch>
        </p:blipFill>
        <p:spPr>
          <a:xfrm>
            <a:off x="0" y="0"/>
            <a:ext cx="9144000" cy="6531429"/>
          </a:xfrm>
          <a:prstGeom prst="rect">
            <a:avLst/>
          </a:prstGeom>
        </p:spPr>
      </p:pic>
      <p:pic>
        <p:nvPicPr>
          <p:cNvPr id="8" name="Picture 7" descr="responding to change.pdf"/>
          <p:cNvPicPr>
            <a:picLocks noChangeAspect="1"/>
          </p:cNvPicPr>
          <p:nvPr/>
        </p:nvPicPr>
        <p:blipFill>
          <a:blip r:embed="rId5"/>
          <a:stretch>
            <a:fillRect/>
          </a:stretch>
        </p:blipFill>
        <p:spPr>
          <a:xfrm>
            <a:off x="1016000" y="2679700"/>
            <a:ext cx="7112000" cy="368300"/>
          </a:xfrm>
          <a:prstGeom prst="rect">
            <a:avLst/>
          </a:prstGeom>
        </p:spPr>
      </p:pic>
    </p:spTree>
    <p:custDataLst>
      <p:tags r:id="rId1"/>
    </p:custDataLst>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1000"/>
                                        <p:tgtEl>
                                          <p:spTgt spid="7"/>
                                        </p:tgtEl>
                                      </p:cBhvr>
                                    </p:animEffect>
                                    <p:set>
                                      <p:cBhvr>
                                        <p:cTn id="13"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Methodologies</a:t>
            </a:r>
            <a:endParaRPr lang="en-US" dirty="0"/>
          </a:p>
        </p:txBody>
      </p:sp>
      <p:pic>
        <p:nvPicPr>
          <p:cNvPr id="4" name="Picture 3" descr="1_scene.jpg"/>
          <p:cNvPicPr>
            <a:picLocks noChangeAspect="1"/>
          </p:cNvPicPr>
          <p:nvPr>
            <p:custDataLst>
              <p:tags r:id="rId1"/>
            </p:custDataLst>
          </p:nvPr>
        </p:nvPicPr>
        <p:blipFill>
          <a:blip r:embed="rId5"/>
          <a:stretch>
            <a:fillRect/>
          </a:stretch>
        </p:blipFill>
        <p:spPr>
          <a:xfrm>
            <a:off x="5543600" y="862745"/>
            <a:ext cx="3359299" cy="2401882"/>
          </a:xfrm>
          <a:prstGeom prst="rect">
            <a:avLst/>
          </a:prstGeom>
        </p:spPr>
      </p:pic>
      <p:pic>
        <p:nvPicPr>
          <p:cNvPr id="5" name="Picture 4"/>
          <p:cNvPicPr>
            <a:picLocks noChangeAspect="1"/>
          </p:cNvPicPr>
          <p:nvPr/>
        </p:nvPicPr>
        <p:blipFill>
          <a:blip r:embed="rId6"/>
          <a:stretch>
            <a:fillRect/>
          </a:stretch>
        </p:blipFill>
        <p:spPr>
          <a:xfrm>
            <a:off x="251520" y="1483578"/>
            <a:ext cx="3521968" cy="2465378"/>
          </a:xfrm>
          <a:prstGeom prst="rect">
            <a:avLst/>
          </a:prstGeom>
        </p:spPr>
      </p:pic>
      <p:pic>
        <p:nvPicPr>
          <p:cNvPr id="6" name="Picture 5" descr="11_scene.jpg"/>
          <p:cNvPicPr>
            <a:picLocks noChangeAspect="1"/>
          </p:cNvPicPr>
          <p:nvPr>
            <p:custDataLst>
              <p:tags r:id="rId2"/>
            </p:custDataLst>
          </p:nvPr>
        </p:nvPicPr>
        <p:blipFill>
          <a:blip r:embed="rId7"/>
          <a:stretch>
            <a:fillRect/>
          </a:stretch>
        </p:blipFill>
        <p:spPr>
          <a:xfrm>
            <a:off x="3203848" y="3850478"/>
            <a:ext cx="3923928" cy="2792250"/>
          </a:xfrm>
          <a:prstGeom prst="rect">
            <a:avLst/>
          </a:prstGeom>
        </p:spPr>
      </p:pic>
    </p:spTree>
    <p:extLst>
      <p:ext uri="{BB962C8B-B14F-4D97-AF65-F5344CB8AC3E}">
        <p14:creationId xmlns:p14="http://schemas.microsoft.com/office/powerpoint/2010/main" val="2720430815"/>
      </p:ext>
    </p:extLst>
  </p:cSld>
  <p:clrMapOvr>
    <a:masterClrMapping/>
  </p:clrMapOvr>
  <p:transition xmlns:p14="http://schemas.microsoft.com/office/powerpoint/2010/mai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5696" y="1085835"/>
            <a:ext cx="5760640" cy="830997"/>
          </a:xfrm>
          <a:prstGeom prst="rect">
            <a:avLst/>
          </a:prstGeom>
          <a:noFill/>
        </p:spPr>
        <p:txBody>
          <a:bodyPr wrap="square" rtlCol="0">
            <a:spAutoFit/>
          </a:bodyPr>
          <a:lstStyle/>
          <a:p>
            <a:r>
              <a:rPr lang="en-US" sz="2400" dirty="0" smtClean="0"/>
              <a:t>Or, how we get things done around here</a:t>
            </a:r>
          </a:p>
          <a:p>
            <a:endParaRPr lang="en-US" sz="2400" dirty="0"/>
          </a:p>
        </p:txBody>
      </p:sp>
      <p:sp>
        <p:nvSpPr>
          <p:cNvPr id="4" name="Title 3"/>
          <p:cNvSpPr>
            <a:spLocks noGrp="1"/>
          </p:cNvSpPr>
          <p:nvPr>
            <p:ph type="title"/>
          </p:nvPr>
        </p:nvSpPr>
        <p:spPr/>
        <p:txBody>
          <a:bodyPr/>
          <a:lstStyle/>
          <a:p>
            <a:r>
              <a:rPr lang="en-US" dirty="0" smtClean="0"/>
              <a:t>Culture</a:t>
            </a:r>
            <a:endParaRPr lang="en-US" dirty="0"/>
          </a:p>
        </p:txBody>
      </p:sp>
      <p:pic>
        <p:nvPicPr>
          <p:cNvPr id="7" name="Picture 6" descr="culture map.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2039093" y="-276584"/>
            <a:ext cx="5230377" cy="8949539"/>
          </a:xfrm>
          <a:prstGeom prst="rect">
            <a:avLst/>
          </a:prstGeom>
        </p:spPr>
      </p:pic>
      <p:sp>
        <p:nvSpPr>
          <p:cNvPr id="5" name="TextBox 4"/>
          <p:cNvSpPr txBox="1"/>
          <p:nvPr/>
        </p:nvSpPr>
        <p:spPr>
          <a:xfrm>
            <a:off x="6526419" y="6290156"/>
            <a:ext cx="2602632" cy="523220"/>
          </a:xfrm>
          <a:prstGeom prst="rect">
            <a:avLst/>
          </a:prstGeom>
          <a:noFill/>
        </p:spPr>
        <p:txBody>
          <a:bodyPr wrap="square" rtlCol="0">
            <a:spAutoFit/>
          </a:bodyPr>
          <a:lstStyle/>
          <a:p>
            <a:r>
              <a:rPr lang="en-US" sz="1400" dirty="0" smtClean="0">
                <a:solidFill>
                  <a:schemeClr val="tx2">
                    <a:lumMod val="60000"/>
                    <a:lumOff val="40000"/>
                  </a:schemeClr>
                </a:solidFill>
              </a:rPr>
              <a:t>“The </a:t>
            </a:r>
            <a:r>
              <a:rPr lang="en-US" sz="1400" smtClean="0">
                <a:solidFill>
                  <a:schemeClr val="tx2">
                    <a:lumMod val="60000"/>
                    <a:lumOff val="40000"/>
                  </a:schemeClr>
                </a:solidFill>
              </a:rPr>
              <a:t>Reengineering </a:t>
            </a:r>
            <a:r>
              <a:rPr lang="en-US" sz="1400" smtClean="0">
                <a:solidFill>
                  <a:schemeClr val="tx2">
                    <a:lumMod val="60000"/>
                    <a:lumOff val="40000"/>
                  </a:schemeClr>
                </a:solidFill>
              </a:rPr>
              <a:t>Alternative” </a:t>
            </a:r>
            <a:r>
              <a:rPr lang="en-US" sz="1400" dirty="0" smtClean="0">
                <a:solidFill>
                  <a:schemeClr val="tx2">
                    <a:lumMod val="60000"/>
                    <a:lumOff val="40000"/>
                  </a:schemeClr>
                </a:solidFill>
              </a:rPr>
              <a:t>by William Schneider</a:t>
            </a:r>
            <a:endParaRPr lang="en-US" sz="1400" dirty="0">
              <a:solidFill>
                <a:schemeClr val="tx2">
                  <a:lumMod val="60000"/>
                  <a:lumOff val="40000"/>
                </a:schemeClr>
              </a:solidFill>
            </a:endParaRPr>
          </a:p>
        </p:txBody>
      </p:sp>
      <p:sp>
        <p:nvSpPr>
          <p:cNvPr id="8" name="TextBox 7"/>
          <p:cNvSpPr txBox="1"/>
          <p:nvPr/>
        </p:nvSpPr>
        <p:spPr>
          <a:xfrm>
            <a:off x="179511" y="1907540"/>
            <a:ext cx="3456385" cy="369332"/>
          </a:xfrm>
          <a:prstGeom prst="rect">
            <a:avLst/>
          </a:prstGeom>
          <a:noFill/>
        </p:spPr>
        <p:txBody>
          <a:bodyPr wrap="square" rtlCol="0">
            <a:spAutoFit/>
          </a:bodyPr>
          <a:lstStyle/>
          <a:p>
            <a:r>
              <a:rPr lang="en-US" b="1" dirty="0" smtClean="0">
                <a:solidFill>
                  <a:srgbClr val="FF6600"/>
                </a:solidFill>
              </a:rPr>
              <a:t>We succeed by working together</a:t>
            </a:r>
            <a:endParaRPr lang="en-US" b="1" dirty="0">
              <a:solidFill>
                <a:srgbClr val="FF6600"/>
              </a:solidFill>
            </a:endParaRPr>
          </a:p>
        </p:txBody>
      </p:sp>
      <p:sp>
        <p:nvSpPr>
          <p:cNvPr id="9" name="TextBox 8"/>
          <p:cNvSpPr txBox="1"/>
          <p:nvPr/>
        </p:nvSpPr>
        <p:spPr>
          <a:xfrm>
            <a:off x="5646522" y="1938760"/>
            <a:ext cx="3456385" cy="369332"/>
          </a:xfrm>
          <a:prstGeom prst="rect">
            <a:avLst/>
          </a:prstGeom>
          <a:noFill/>
        </p:spPr>
        <p:txBody>
          <a:bodyPr wrap="square" rtlCol="0">
            <a:spAutoFit/>
          </a:bodyPr>
          <a:lstStyle/>
          <a:p>
            <a:r>
              <a:rPr lang="en-US" b="1" dirty="0" smtClean="0">
                <a:solidFill>
                  <a:schemeClr val="accent1">
                    <a:lumMod val="75000"/>
                  </a:schemeClr>
                </a:solidFill>
              </a:rPr>
              <a:t>We succeed by keeping control</a:t>
            </a:r>
            <a:endParaRPr lang="en-US" b="1" dirty="0">
              <a:solidFill>
                <a:schemeClr val="accent1">
                  <a:lumMod val="75000"/>
                </a:schemeClr>
              </a:solidFill>
            </a:endParaRPr>
          </a:p>
        </p:txBody>
      </p:sp>
      <p:sp>
        <p:nvSpPr>
          <p:cNvPr id="10" name="TextBox 9"/>
          <p:cNvSpPr txBox="1"/>
          <p:nvPr/>
        </p:nvSpPr>
        <p:spPr>
          <a:xfrm>
            <a:off x="107503" y="5923364"/>
            <a:ext cx="3456385" cy="646331"/>
          </a:xfrm>
          <a:prstGeom prst="rect">
            <a:avLst/>
          </a:prstGeom>
          <a:noFill/>
        </p:spPr>
        <p:txBody>
          <a:bodyPr wrap="square" rtlCol="0">
            <a:spAutoFit/>
          </a:bodyPr>
          <a:lstStyle/>
          <a:p>
            <a:r>
              <a:rPr lang="en-US" b="1" dirty="0" smtClean="0">
                <a:solidFill>
                  <a:schemeClr val="accent3">
                    <a:lumMod val="50000"/>
                  </a:schemeClr>
                </a:solidFill>
              </a:rPr>
              <a:t>We succeed by growing people who fulfill our vision</a:t>
            </a:r>
            <a:endParaRPr lang="en-US" b="1" dirty="0">
              <a:solidFill>
                <a:schemeClr val="accent3">
                  <a:lumMod val="50000"/>
                </a:schemeClr>
              </a:solidFill>
            </a:endParaRPr>
          </a:p>
        </p:txBody>
      </p:sp>
      <p:sp>
        <p:nvSpPr>
          <p:cNvPr id="11" name="TextBox 10"/>
          <p:cNvSpPr txBox="1"/>
          <p:nvPr/>
        </p:nvSpPr>
        <p:spPr>
          <a:xfrm>
            <a:off x="6156175" y="5795972"/>
            <a:ext cx="3456385" cy="369332"/>
          </a:xfrm>
          <a:prstGeom prst="rect">
            <a:avLst/>
          </a:prstGeom>
          <a:noFill/>
        </p:spPr>
        <p:txBody>
          <a:bodyPr wrap="square" rtlCol="0">
            <a:spAutoFit/>
          </a:bodyPr>
          <a:lstStyle/>
          <a:p>
            <a:r>
              <a:rPr lang="en-US" b="1" dirty="0" smtClean="0">
                <a:solidFill>
                  <a:schemeClr val="accent4">
                    <a:lumMod val="75000"/>
                  </a:schemeClr>
                </a:solidFill>
              </a:rPr>
              <a:t>We succeed by being the best</a:t>
            </a:r>
            <a:endParaRPr lang="en-US" b="1" dirty="0">
              <a:solidFill>
                <a:schemeClr val="accent4">
                  <a:lumMod val="75000"/>
                </a:schemeClr>
              </a:solidFill>
            </a:endParaRPr>
          </a:p>
        </p:txBody>
      </p:sp>
      <p:sp>
        <p:nvSpPr>
          <p:cNvPr id="12" name="TextBox 11"/>
          <p:cNvSpPr txBox="1"/>
          <p:nvPr/>
        </p:nvSpPr>
        <p:spPr>
          <a:xfrm>
            <a:off x="1259632" y="2924944"/>
            <a:ext cx="2376264" cy="523220"/>
          </a:xfrm>
          <a:prstGeom prst="rect">
            <a:avLst/>
          </a:prstGeom>
          <a:noFill/>
        </p:spPr>
        <p:txBody>
          <a:bodyPr wrap="square" rtlCol="0">
            <a:spAutoFit/>
          </a:bodyPr>
          <a:lstStyle/>
          <a:p>
            <a:r>
              <a:rPr lang="en-US" sz="2800" b="1" dirty="0" smtClean="0">
                <a:solidFill>
                  <a:srgbClr val="FF6600"/>
                </a:solidFill>
              </a:rPr>
              <a:t>Collaboration</a:t>
            </a:r>
            <a:endParaRPr lang="en-US" sz="2800" b="1" dirty="0">
              <a:solidFill>
                <a:srgbClr val="FF6600"/>
              </a:solidFill>
            </a:endParaRPr>
          </a:p>
        </p:txBody>
      </p:sp>
      <p:sp>
        <p:nvSpPr>
          <p:cNvPr id="13" name="TextBox 12"/>
          <p:cNvSpPr txBox="1"/>
          <p:nvPr/>
        </p:nvSpPr>
        <p:spPr>
          <a:xfrm>
            <a:off x="5508104" y="2852936"/>
            <a:ext cx="2376264" cy="523220"/>
          </a:xfrm>
          <a:prstGeom prst="rect">
            <a:avLst/>
          </a:prstGeom>
          <a:noFill/>
        </p:spPr>
        <p:txBody>
          <a:bodyPr wrap="square" rtlCol="0">
            <a:spAutoFit/>
          </a:bodyPr>
          <a:lstStyle/>
          <a:p>
            <a:r>
              <a:rPr lang="en-US" sz="2800" b="1" dirty="0" smtClean="0">
                <a:solidFill>
                  <a:srgbClr val="376092"/>
                </a:solidFill>
              </a:rPr>
              <a:t>Control</a:t>
            </a:r>
            <a:endParaRPr lang="en-US" sz="2800" b="1" dirty="0">
              <a:solidFill>
                <a:srgbClr val="376092"/>
              </a:solidFill>
            </a:endParaRPr>
          </a:p>
        </p:txBody>
      </p:sp>
      <p:sp>
        <p:nvSpPr>
          <p:cNvPr id="14" name="TextBox 13"/>
          <p:cNvSpPr txBox="1"/>
          <p:nvPr/>
        </p:nvSpPr>
        <p:spPr>
          <a:xfrm>
            <a:off x="1475656" y="4911551"/>
            <a:ext cx="2376264" cy="523220"/>
          </a:xfrm>
          <a:prstGeom prst="rect">
            <a:avLst/>
          </a:prstGeom>
          <a:noFill/>
        </p:spPr>
        <p:txBody>
          <a:bodyPr wrap="square" rtlCol="0">
            <a:spAutoFit/>
          </a:bodyPr>
          <a:lstStyle/>
          <a:p>
            <a:r>
              <a:rPr lang="en-US" sz="2800" b="1" dirty="0" smtClean="0">
                <a:solidFill>
                  <a:schemeClr val="accent3">
                    <a:lumMod val="50000"/>
                  </a:schemeClr>
                </a:solidFill>
              </a:rPr>
              <a:t>Cultivation</a:t>
            </a:r>
            <a:endParaRPr lang="en-US" sz="2800" b="1" dirty="0">
              <a:solidFill>
                <a:schemeClr val="accent3">
                  <a:lumMod val="50000"/>
                </a:schemeClr>
              </a:solidFill>
            </a:endParaRPr>
          </a:p>
        </p:txBody>
      </p:sp>
      <p:sp>
        <p:nvSpPr>
          <p:cNvPr id="15" name="TextBox 14"/>
          <p:cNvSpPr txBox="1"/>
          <p:nvPr/>
        </p:nvSpPr>
        <p:spPr>
          <a:xfrm>
            <a:off x="5230415" y="4983559"/>
            <a:ext cx="2376264" cy="523220"/>
          </a:xfrm>
          <a:prstGeom prst="rect">
            <a:avLst/>
          </a:prstGeom>
          <a:noFill/>
        </p:spPr>
        <p:txBody>
          <a:bodyPr wrap="square" rtlCol="0">
            <a:spAutoFit/>
          </a:bodyPr>
          <a:lstStyle/>
          <a:p>
            <a:r>
              <a:rPr lang="en-US" sz="2800" b="1" dirty="0" smtClean="0">
                <a:solidFill>
                  <a:schemeClr val="accent4">
                    <a:lumMod val="75000"/>
                  </a:schemeClr>
                </a:solidFill>
              </a:rPr>
              <a:t>Competence</a:t>
            </a:r>
            <a:endParaRPr lang="en-US" sz="2800" b="1" dirty="0">
              <a:solidFill>
                <a:schemeClr val="accent4">
                  <a:lumMod val="75000"/>
                </a:schemeClr>
              </a:solidFill>
            </a:endParaRPr>
          </a:p>
        </p:txBody>
      </p:sp>
      <p:sp>
        <p:nvSpPr>
          <p:cNvPr id="16" name="TextBox 15"/>
          <p:cNvSpPr txBox="1"/>
          <p:nvPr/>
        </p:nvSpPr>
        <p:spPr>
          <a:xfrm>
            <a:off x="107503" y="2474476"/>
            <a:ext cx="1656184" cy="307777"/>
          </a:xfrm>
          <a:prstGeom prst="rect">
            <a:avLst/>
          </a:prstGeom>
          <a:noFill/>
        </p:spPr>
        <p:txBody>
          <a:bodyPr wrap="square" rtlCol="0">
            <a:spAutoFit/>
          </a:bodyPr>
          <a:lstStyle/>
          <a:p>
            <a:r>
              <a:rPr lang="en-US" sz="1400" dirty="0" smtClean="0">
                <a:solidFill>
                  <a:schemeClr val="accent6">
                    <a:lumMod val="75000"/>
                  </a:schemeClr>
                </a:solidFill>
              </a:rPr>
              <a:t>Partnership</a:t>
            </a:r>
            <a:endParaRPr lang="en-US" sz="1400" dirty="0">
              <a:solidFill>
                <a:schemeClr val="accent6">
                  <a:lumMod val="75000"/>
                </a:schemeClr>
              </a:solidFill>
            </a:endParaRPr>
          </a:p>
        </p:txBody>
      </p:sp>
      <p:sp>
        <p:nvSpPr>
          <p:cNvPr id="17" name="TextBox 16"/>
          <p:cNvSpPr txBox="1"/>
          <p:nvPr/>
        </p:nvSpPr>
        <p:spPr>
          <a:xfrm>
            <a:off x="395536" y="3121223"/>
            <a:ext cx="1656184" cy="307777"/>
          </a:xfrm>
          <a:prstGeom prst="rect">
            <a:avLst/>
          </a:prstGeom>
          <a:noFill/>
        </p:spPr>
        <p:txBody>
          <a:bodyPr wrap="square" rtlCol="0">
            <a:spAutoFit/>
          </a:bodyPr>
          <a:lstStyle/>
          <a:p>
            <a:r>
              <a:rPr lang="en-US" sz="1400" dirty="0" smtClean="0">
                <a:solidFill>
                  <a:schemeClr val="accent6">
                    <a:lumMod val="75000"/>
                  </a:schemeClr>
                </a:solidFill>
              </a:rPr>
              <a:t>Diversity</a:t>
            </a:r>
            <a:endParaRPr lang="en-US" sz="1400" dirty="0">
              <a:solidFill>
                <a:schemeClr val="accent6">
                  <a:lumMod val="75000"/>
                </a:schemeClr>
              </a:solidFill>
            </a:endParaRPr>
          </a:p>
        </p:txBody>
      </p:sp>
      <p:sp>
        <p:nvSpPr>
          <p:cNvPr id="18" name="TextBox 17"/>
          <p:cNvSpPr txBox="1"/>
          <p:nvPr/>
        </p:nvSpPr>
        <p:spPr>
          <a:xfrm>
            <a:off x="1763688" y="2401143"/>
            <a:ext cx="1656184" cy="307777"/>
          </a:xfrm>
          <a:prstGeom prst="rect">
            <a:avLst/>
          </a:prstGeom>
          <a:noFill/>
        </p:spPr>
        <p:txBody>
          <a:bodyPr wrap="square" rtlCol="0">
            <a:spAutoFit/>
          </a:bodyPr>
          <a:lstStyle/>
          <a:p>
            <a:r>
              <a:rPr lang="en-US" sz="1400" dirty="0" smtClean="0">
                <a:solidFill>
                  <a:schemeClr val="accent6">
                    <a:lumMod val="75000"/>
                  </a:schemeClr>
                </a:solidFill>
              </a:rPr>
              <a:t>Trust</a:t>
            </a:r>
            <a:endParaRPr lang="en-US" sz="1400" dirty="0">
              <a:solidFill>
                <a:schemeClr val="accent6">
                  <a:lumMod val="75000"/>
                </a:schemeClr>
              </a:solidFill>
            </a:endParaRPr>
          </a:p>
        </p:txBody>
      </p:sp>
      <p:sp>
        <p:nvSpPr>
          <p:cNvPr id="19" name="TextBox 18"/>
          <p:cNvSpPr txBox="1"/>
          <p:nvPr/>
        </p:nvSpPr>
        <p:spPr>
          <a:xfrm>
            <a:off x="2807804" y="3458344"/>
            <a:ext cx="1656184" cy="307777"/>
          </a:xfrm>
          <a:prstGeom prst="rect">
            <a:avLst/>
          </a:prstGeom>
          <a:noFill/>
        </p:spPr>
        <p:txBody>
          <a:bodyPr wrap="square" rtlCol="0">
            <a:spAutoFit/>
          </a:bodyPr>
          <a:lstStyle/>
          <a:p>
            <a:r>
              <a:rPr lang="en-US" sz="1400" dirty="0" smtClean="0">
                <a:solidFill>
                  <a:schemeClr val="accent6">
                    <a:lumMod val="75000"/>
                  </a:schemeClr>
                </a:solidFill>
              </a:rPr>
              <a:t>Partnership</a:t>
            </a:r>
            <a:endParaRPr lang="en-US" sz="1400" dirty="0">
              <a:solidFill>
                <a:schemeClr val="accent6">
                  <a:lumMod val="75000"/>
                </a:schemeClr>
              </a:solidFill>
            </a:endParaRPr>
          </a:p>
        </p:txBody>
      </p:sp>
      <p:sp>
        <p:nvSpPr>
          <p:cNvPr id="20" name="TextBox 19"/>
          <p:cNvSpPr txBox="1"/>
          <p:nvPr/>
        </p:nvSpPr>
        <p:spPr>
          <a:xfrm>
            <a:off x="2807804" y="2699047"/>
            <a:ext cx="1656184" cy="307777"/>
          </a:xfrm>
          <a:prstGeom prst="rect">
            <a:avLst/>
          </a:prstGeom>
          <a:noFill/>
        </p:spPr>
        <p:txBody>
          <a:bodyPr wrap="square" rtlCol="0">
            <a:spAutoFit/>
          </a:bodyPr>
          <a:lstStyle/>
          <a:p>
            <a:r>
              <a:rPr lang="en-US" sz="1400" dirty="0" smtClean="0">
                <a:solidFill>
                  <a:schemeClr val="accent6">
                    <a:lumMod val="75000"/>
                  </a:schemeClr>
                </a:solidFill>
              </a:rPr>
              <a:t>Synergy</a:t>
            </a:r>
            <a:endParaRPr lang="en-US" sz="1400" dirty="0">
              <a:solidFill>
                <a:schemeClr val="accent6">
                  <a:lumMod val="75000"/>
                </a:schemeClr>
              </a:solidFill>
            </a:endParaRPr>
          </a:p>
        </p:txBody>
      </p:sp>
      <p:sp>
        <p:nvSpPr>
          <p:cNvPr id="21" name="TextBox 20"/>
          <p:cNvSpPr txBox="1"/>
          <p:nvPr/>
        </p:nvSpPr>
        <p:spPr>
          <a:xfrm>
            <a:off x="4870235" y="2555031"/>
            <a:ext cx="1656184" cy="307777"/>
          </a:xfrm>
          <a:prstGeom prst="rect">
            <a:avLst/>
          </a:prstGeom>
          <a:noFill/>
        </p:spPr>
        <p:txBody>
          <a:bodyPr wrap="square" rtlCol="0">
            <a:spAutoFit/>
          </a:bodyPr>
          <a:lstStyle/>
          <a:p>
            <a:r>
              <a:rPr lang="en-US" sz="1400" dirty="0" smtClean="0">
                <a:solidFill>
                  <a:schemeClr val="accent1">
                    <a:lumMod val="75000"/>
                  </a:schemeClr>
                </a:solidFill>
              </a:rPr>
              <a:t>Power</a:t>
            </a:r>
            <a:endParaRPr lang="en-US" sz="1400" dirty="0">
              <a:solidFill>
                <a:schemeClr val="accent1">
                  <a:lumMod val="75000"/>
                </a:schemeClr>
              </a:solidFill>
            </a:endParaRPr>
          </a:p>
        </p:txBody>
      </p:sp>
      <p:sp>
        <p:nvSpPr>
          <p:cNvPr id="22" name="TextBox 21"/>
          <p:cNvSpPr txBox="1"/>
          <p:nvPr/>
        </p:nvSpPr>
        <p:spPr>
          <a:xfrm>
            <a:off x="4919050" y="3349625"/>
            <a:ext cx="1656184" cy="307777"/>
          </a:xfrm>
          <a:prstGeom prst="rect">
            <a:avLst/>
          </a:prstGeom>
          <a:noFill/>
        </p:spPr>
        <p:txBody>
          <a:bodyPr wrap="square" rtlCol="0">
            <a:spAutoFit/>
          </a:bodyPr>
          <a:lstStyle/>
          <a:p>
            <a:r>
              <a:rPr lang="en-US" sz="1400" dirty="0" smtClean="0">
                <a:solidFill>
                  <a:schemeClr val="accent1">
                    <a:lumMod val="75000"/>
                  </a:schemeClr>
                </a:solidFill>
              </a:rPr>
              <a:t>Predictability</a:t>
            </a:r>
            <a:endParaRPr lang="en-US" sz="1400" dirty="0">
              <a:solidFill>
                <a:schemeClr val="accent1">
                  <a:lumMod val="75000"/>
                </a:schemeClr>
              </a:solidFill>
            </a:endParaRPr>
          </a:p>
        </p:txBody>
      </p:sp>
      <p:sp>
        <p:nvSpPr>
          <p:cNvPr id="23" name="TextBox 22"/>
          <p:cNvSpPr txBox="1"/>
          <p:nvPr/>
        </p:nvSpPr>
        <p:spPr>
          <a:xfrm>
            <a:off x="6156175" y="2474476"/>
            <a:ext cx="1656184" cy="307777"/>
          </a:xfrm>
          <a:prstGeom prst="rect">
            <a:avLst/>
          </a:prstGeom>
          <a:noFill/>
        </p:spPr>
        <p:txBody>
          <a:bodyPr wrap="square" rtlCol="0">
            <a:spAutoFit/>
          </a:bodyPr>
          <a:lstStyle/>
          <a:p>
            <a:r>
              <a:rPr lang="en-US" sz="1400" dirty="0" smtClean="0">
                <a:solidFill>
                  <a:schemeClr val="accent1">
                    <a:lumMod val="75000"/>
                  </a:schemeClr>
                </a:solidFill>
              </a:rPr>
              <a:t>Process</a:t>
            </a:r>
            <a:endParaRPr lang="en-US" sz="1400" dirty="0">
              <a:solidFill>
                <a:schemeClr val="accent1">
                  <a:lumMod val="75000"/>
                </a:schemeClr>
              </a:solidFill>
            </a:endParaRPr>
          </a:p>
        </p:txBody>
      </p:sp>
      <p:sp>
        <p:nvSpPr>
          <p:cNvPr id="24" name="TextBox 23"/>
          <p:cNvSpPr txBox="1"/>
          <p:nvPr/>
        </p:nvSpPr>
        <p:spPr>
          <a:xfrm>
            <a:off x="6984267" y="2707431"/>
            <a:ext cx="1656184" cy="307777"/>
          </a:xfrm>
          <a:prstGeom prst="rect">
            <a:avLst/>
          </a:prstGeom>
          <a:noFill/>
        </p:spPr>
        <p:txBody>
          <a:bodyPr wrap="square" rtlCol="0">
            <a:spAutoFit/>
          </a:bodyPr>
          <a:lstStyle/>
          <a:p>
            <a:r>
              <a:rPr lang="en-US" sz="1400" dirty="0" smtClean="0">
                <a:solidFill>
                  <a:schemeClr val="accent1">
                    <a:lumMod val="75000"/>
                  </a:schemeClr>
                </a:solidFill>
              </a:rPr>
              <a:t>Standardization</a:t>
            </a:r>
            <a:endParaRPr lang="en-US" sz="1400" dirty="0">
              <a:solidFill>
                <a:schemeClr val="accent1">
                  <a:lumMod val="75000"/>
                </a:schemeClr>
              </a:solidFill>
            </a:endParaRPr>
          </a:p>
        </p:txBody>
      </p:sp>
      <p:sp>
        <p:nvSpPr>
          <p:cNvPr id="25" name="TextBox 24"/>
          <p:cNvSpPr txBox="1"/>
          <p:nvPr/>
        </p:nvSpPr>
        <p:spPr>
          <a:xfrm>
            <a:off x="6598923" y="3232720"/>
            <a:ext cx="1656184" cy="307777"/>
          </a:xfrm>
          <a:prstGeom prst="rect">
            <a:avLst/>
          </a:prstGeom>
          <a:noFill/>
        </p:spPr>
        <p:txBody>
          <a:bodyPr wrap="square" rtlCol="0">
            <a:spAutoFit/>
          </a:bodyPr>
          <a:lstStyle/>
          <a:p>
            <a:r>
              <a:rPr lang="en-US" sz="1400" dirty="0" smtClean="0">
                <a:solidFill>
                  <a:schemeClr val="accent1">
                    <a:lumMod val="75000"/>
                  </a:schemeClr>
                </a:solidFill>
              </a:rPr>
              <a:t>Security</a:t>
            </a:r>
            <a:endParaRPr lang="en-US" sz="1400" dirty="0">
              <a:solidFill>
                <a:schemeClr val="accent1">
                  <a:lumMod val="75000"/>
                </a:schemeClr>
              </a:solidFill>
            </a:endParaRPr>
          </a:p>
        </p:txBody>
      </p:sp>
      <p:sp>
        <p:nvSpPr>
          <p:cNvPr id="26" name="TextBox 25"/>
          <p:cNvSpPr txBox="1"/>
          <p:nvPr/>
        </p:nvSpPr>
        <p:spPr>
          <a:xfrm>
            <a:off x="457200" y="4603774"/>
            <a:ext cx="1656184" cy="307777"/>
          </a:xfrm>
          <a:prstGeom prst="rect">
            <a:avLst/>
          </a:prstGeom>
          <a:noFill/>
        </p:spPr>
        <p:txBody>
          <a:bodyPr wrap="square" rtlCol="0">
            <a:spAutoFit/>
          </a:bodyPr>
          <a:lstStyle/>
          <a:p>
            <a:r>
              <a:rPr lang="en-US" sz="1400" dirty="0" smtClean="0">
                <a:solidFill>
                  <a:schemeClr val="accent3">
                    <a:lumMod val="50000"/>
                  </a:schemeClr>
                </a:solidFill>
              </a:rPr>
              <a:t>Dedication</a:t>
            </a:r>
            <a:endParaRPr lang="en-US" sz="1400" dirty="0">
              <a:solidFill>
                <a:schemeClr val="accent3">
                  <a:lumMod val="50000"/>
                </a:schemeClr>
              </a:solidFill>
            </a:endParaRPr>
          </a:p>
        </p:txBody>
      </p:sp>
      <p:sp>
        <p:nvSpPr>
          <p:cNvPr id="27" name="TextBox 26"/>
          <p:cNvSpPr txBox="1"/>
          <p:nvPr/>
        </p:nvSpPr>
        <p:spPr>
          <a:xfrm>
            <a:off x="376536" y="5373216"/>
            <a:ext cx="1656184" cy="307777"/>
          </a:xfrm>
          <a:prstGeom prst="rect">
            <a:avLst/>
          </a:prstGeom>
          <a:noFill/>
        </p:spPr>
        <p:txBody>
          <a:bodyPr wrap="square" rtlCol="0">
            <a:spAutoFit/>
          </a:bodyPr>
          <a:lstStyle/>
          <a:p>
            <a:r>
              <a:rPr lang="en-US" sz="1400" dirty="0" smtClean="0">
                <a:solidFill>
                  <a:schemeClr val="accent3">
                    <a:lumMod val="50000"/>
                  </a:schemeClr>
                </a:solidFill>
              </a:rPr>
              <a:t>Subjectivity</a:t>
            </a:r>
            <a:endParaRPr lang="en-US" sz="1400" dirty="0">
              <a:solidFill>
                <a:schemeClr val="accent3">
                  <a:lumMod val="50000"/>
                </a:schemeClr>
              </a:solidFill>
            </a:endParaRPr>
          </a:p>
        </p:txBody>
      </p:sp>
      <p:sp>
        <p:nvSpPr>
          <p:cNvPr id="28" name="TextBox 27"/>
          <p:cNvSpPr txBox="1"/>
          <p:nvPr/>
        </p:nvSpPr>
        <p:spPr>
          <a:xfrm>
            <a:off x="2265784" y="4587725"/>
            <a:ext cx="1656184" cy="307777"/>
          </a:xfrm>
          <a:prstGeom prst="rect">
            <a:avLst/>
          </a:prstGeom>
          <a:noFill/>
        </p:spPr>
        <p:txBody>
          <a:bodyPr wrap="square" rtlCol="0">
            <a:spAutoFit/>
          </a:bodyPr>
          <a:lstStyle/>
          <a:p>
            <a:r>
              <a:rPr lang="en-US" sz="1400" dirty="0" smtClean="0">
                <a:solidFill>
                  <a:schemeClr val="accent3">
                    <a:lumMod val="50000"/>
                  </a:schemeClr>
                </a:solidFill>
              </a:rPr>
              <a:t>Creativity</a:t>
            </a:r>
            <a:endParaRPr lang="en-US" sz="1400" dirty="0">
              <a:solidFill>
                <a:schemeClr val="accent3">
                  <a:lumMod val="50000"/>
                </a:schemeClr>
              </a:solidFill>
            </a:endParaRPr>
          </a:p>
        </p:txBody>
      </p:sp>
      <p:sp>
        <p:nvSpPr>
          <p:cNvPr id="29" name="TextBox 28"/>
          <p:cNvSpPr txBox="1"/>
          <p:nvPr/>
        </p:nvSpPr>
        <p:spPr>
          <a:xfrm>
            <a:off x="3093876" y="4895502"/>
            <a:ext cx="1656184" cy="307777"/>
          </a:xfrm>
          <a:prstGeom prst="rect">
            <a:avLst/>
          </a:prstGeom>
          <a:noFill/>
        </p:spPr>
        <p:txBody>
          <a:bodyPr wrap="square" rtlCol="0">
            <a:spAutoFit/>
          </a:bodyPr>
          <a:lstStyle/>
          <a:p>
            <a:r>
              <a:rPr lang="en-US" sz="1400" dirty="0" smtClean="0">
                <a:solidFill>
                  <a:schemeClr val="accent3">
                    <a:lumMod val="50000"/>
                  </a:schemeClr>
                </a:solidFill>
              </a:rPr>
              <a:t>Growth</a:t>
            </a:r>
            <a:endParaRPr lang="en-US" sz="1400" dirty="0">
              <a:solidFill>
                <a:schemeClr val="accent3">
                  <a:lumMod val="50000"/>
                </a:schemeClr>
              </a:solidFill>
            </a:endParaRPr>
          </a:p>
        </p:txBody>
      </p:sp>
      <p:sp>
        <p:nvSpPr>
          <p:cNvPr id="30" name="TextBox 29"/>
          <p:cNvSpPr txBox="1"/>
          <p:nvPr/>
        </p:nvSpPr>
        <p:spPr>
          <a:xfrm>
            <a:off x="2735796" y="5488195"/>
            <a:ext cx="1656184" cy="307777"/>
          </a:xfrm>
          <a:prstGeom prst="rect">
            <a:avLst/>
          </a:prstGeom>
          <a:noFill/>
        </p:spPr>
        <p:txBody>
          <a:bodyPr wrap="square" rtlCol="0">
            <a:spAutoFit/>
          </a:bodyPr>
          <a:lstStyle/>
          <a:p>
            <a:r>
              <a:rPr lang="en-US" sz="1400" dirty="0" smtClean="0">
                <a:solidFill>
                  <a:schemeClr val="accent3">
                    <a:lumMod val="50000"/>
                  </a:schemeClr>
                </a:solidFill>
              </a:rPr>
              <a:t>Purpose / faith</a:t>
            </a:r>
            <a:endParaRPr lang="en-US" sz="1400" dirty="0">
              <a:solidFill>
                <a:schemeClr val="accent3">
                  <a:lumMod val="50000"/>
                </a:schemeClr>
              </a:solidFill>
            </a:endParaRPr>
          </a:p>
        </p:txBody>
      </p:sp>
      <p:sp>
        <p:nvSpPr>
          <p:cNvPr id="31" name="TextBox 30"/>
          <p:cNvSpPr txBox="1"/>
          <p:nvPr/>
        </p:nvSpPr>
        <p:spPr>
          <a:xfrm>
            <a:off x="4750060" y="4449885"/>
            <a:ext cx="1656184" cy="307777"/>
          </a:xfrm>
          <a:prstGeom prst="rect">
            <a:avLst/>
          </a:prstGeom>
          <a:noFill/>
        </p:spPr>
        <p:txBody>
          <a:bodyPr wrap="square" rtlCol="0">
            <a:spAutoFit/>
          </a:bodyPr>
          <a:lstStyle/>
          <a:p>
            <a:r>
              <a:rPr lang="en-US" sz="1400" dirty="0" smtClean="0">
                <a:solidFill>
                  <a:schemeClr val="accent4">
                    <a:lumMod val="75000"/>
                  </a:schemeClr>
                </a:solidFill>
              </a:rPr>
              <a:t>Efficiency</a:t>
            </a:r>
            <a:endParaRPr lang="en-US" sz="1400" dirty="0">
              <a:solidFill>
                <a:schemeClr val="accent4">
                  <a:lumMod val="75000"/>
                </a:schemeClr>
              </a:solidFill>
            </a:endParaRPr>
          </a:p>
        </p:txBody>
      </p:sp>
      <p:sp>
        <p:nvSpPr>
          <p:cNvPr id="32" name="TextBox 31"/>
          <p:cNvSpPr txBox="1"/>
          <p:nvPr/>
        </p:nvSpPr>
        <p:spPr>
          <a:xfrm>
            <a:off x="6768244" y="4587725"/>
            <a:ext cx="1656184" cy="307777"/>
          </a:xfrm>
          <a:prstGeom prst="rect">
            <a:avLst/>
          </a:prstGeom>
          <a:noFill/>
        </p:spPr>
        <p:txBody>
          <a:bodyPr wrap="square" rtlCol="0">
            <a:spAutoFit/>
          </a:bodyPr>
          <a:lstStyle/>
          <a:p>
            <a:r>
              <a:rPr lang="en-US" sz="1400" dirty="0" smtClean="0">
                <a:solidFill>
                  <a:schemeClr val="accent4">
                    <a:lumMod val="75000"/>
                  </a:schemeClr>
                </a:solidFill>
              </a:rPr>
              <a:t>Expertise</a:t>
            </a:r>
            <a:endParaRPr lang="en-US" sz="1400" dirty="0">
              <a:solidFill>
                <a:schemeClr val="accent4">
                  <a:lumMod val="75000"/>
                </a:schemeClr>
              </a:solidFill>
            </a:endParaRPr>
          </a:p>
        </p:txBody>
      </p:sp>
      <p:sp>
        <p:nvSpPr>
          <p:cNvPr id="33" name="TextBox 32"/>
          <p:cNvSpPr txBox="1"/>
          <p:nvPr/>
        </p:nvSpPr>
        <p:spPr>
          <a:xfrm>
            <a:off x="4824275" y="5506897"/>
            <a:ext cx="1656184" cy="307777"/>
          </a:xfrm>
          <a:prstGeom prst="rect">
            <a:avLst/>
          </a:prstGeom>
          <a:noFill/>
        </p:spPr>
        <p:txBody>
          <a:bodyPr wrap="square" rtlCol="0">
            <a:spAutoFit/>
          </a:bodyPr>
          <a:lstStyle/>
          <a:p>
            <a:r>
              <a:rPr lang="en-US" sz="1400" dirty="0" smtClean="0">
                <a:solidFill>
                  <a:schemeClr val="accent4">
                    <a:lumMod val="75000"/>
                  </a:schemeClr>
                </a:solidFill>
              </a:rPr>
              <a:t>Craftsmanship</a:t>
            </a:r>
            <a:endParaRPr lang="en-US" sz="1400" dirty="0">
              <a:solidFill>
                <a:schemeClr val="accent4">
                  <a:lumMod val="75000"/>
                </a:schemeClr>
              </a:solidFill>
            </a:endParaRPr>
          </a:p>
        </p:txBody>
      </p:sp>
      <p:sp>
        <p:nvSpPr>
          <p:cNvPr id="34" name="TextBox 33"/>
          <p:cNvSpPr txBox="1"/>
          <p:nvPr/>
        </p:nvSpPr>
        <p:spPr>
          <a:xfrm>
            <a:off x="7291262" y="5221981"/>
            <a:ext cx="1656184" cy="307777"/>
          </a:xfrm>
          <a:prstGeom prst="rect">
            <a:avLst/>
          </a:prstGeom>
          <a:noFill/>
        </p:spPr>
        <p:txBody>
          <a:bodyPr wrap="square" rtlCol="0">
            <a:spAutoFit/>
          </a:bodyPr>
          <a:lstStyle/>
          <a:p>
            <a:r>
              <a:rPr lang="en-US" sz="1400" dirty="0" smtClean="0">
                <a:solidFill>
                  <a:schemeClr val="accent4">
                    <a:lumMod val="75000"/>
                  </a:schemeClr>
                </a:solidFill>
              </a:rPr>
              <a:t>Be the best</a:t>
            </a:r>
            <a:endParaRPr lang="en-US" sz="1400" dirty="0">
              <a:solidFill>
                <a:schemeClr val="accent4">
                  <a:lumMod val="75000"/>
                </a:schemeClr>
              </a:solidFill>
            </a:endParaRPr>
          </a:p>
        </p:txBody>
      </p:sp>
    </p:spTree>
    <p:custDataLst>
      <p:tags r:id="rId1"/>
    </p:custDataLst>
    <p:extLst>
      <p:ext uri="{BB962C8B-B14F-4D97-AF65-F5344CB8AC3E}">
        <p14:creationId xmlns:p14="http://schemas.microsoft.com/office/powerpoint/2010/main" val="270274114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p:spPr>
        <p:txBody>
          <a:bodyPr/>
          <a:lstStyle/>
          <a:p>
            <a:r>
              <a:rPr lang="en-US" dirty="0" smtClean="0">
                <a:effectLst/>
              </a:rPr>
              <a:t>What Flavor of Agile?</a:t>
            </a:r>
            <a:endParaRPr lang="en-US" dirty="0">
              <a:effectLst/>
            </a:endParaRPr>
          </a:p>
        </p:txBody>
      </p:sp>
      <p:sp>
        <p:nvSpPr>
          <p:cNvPr id="5" name="Text Placeholder 4"/>
          <p:cNvSpPr>
            <a:spLocks noGrp="1"/>
          </p:cNvSpPr>
          <p:nvPr>
            <p:ph idx="1"/>
          </p:nvPr>
        </p:nvSpPr>
        <p:spPr/>
        <p:txBody>
          <a:bodyPr>
            <a:normAutofit fontScale="92500" lnSpcReduction="10000"/>
          </a:bodyPr>
          <a:lstStyle/>
          <a:p>
            <a:r>
              <a:rPr lang="en-US" dirty="0" smtClean="0"/>
              <a:t>Scrum</a:t>
            </a:r>
          </a:p>
          <a:p>
            <a:r>
              <a:rPr lang="en-US" dirty="0" smtClean="0"/>
              <a:t>Crystal Clear</a:t>
            </a:r>
          </a:p>
          <a:p>
            <a:r>
              <a:rPr lang="en-US" dirty="0" smtClean="0"/>
              <a:t>Extreme Programming (XP)</a:t>
            </a:r>
          </a:p>
          <a:p>
            <a:r>
              <a:rPr lang="en-US" dirty="0" smtClean="0"/>
              <a:t>Adaptive Software Development</a:t>
            </a:r>
          </a:p>
          <a:p>
            <a:r>
              <a:rPr lang="en-US" dirty="0" smtClean="0"/>
              <a:t>Feature Driven Development</a:t>
            </a:r>
          </a:p>
          <a:p>
            <a:r>
              <a:rPr lang="en-US" dirty="0" smtClean="0"/>
              <a:t>Dynamic Systems Development Method (DSDM)</a:t>
            </a:r>
          </a:p>
          <a:p>
            <a:r>
              <a:rPr lang="en-US" dirty="0" smtClean="0"/>
              <a:t>Lean Software Development</a:t>
            </a:r>
            <a:endParaRPr lang="en-US" dirty="0"/>
          </a:p>
        </p:txBody>
      </p:sp>
    </p:spTree>
  </p:cSld>
  <p:clrMapOvr>
    <a:masterClrMapping/>
  </p:clrMapOvr>
  <p:transition xmlns:p14="http://schemas.microsoft.com/office/powerpoint/2010/mai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Scrum</a:t>
            </a:r>
            <a:endParaRPr lang="en-US" dirty="0"/>
          </a:p>
        </p:txBody>
      </p:sp>
      <p:sp>
        <p:nvSpPr>
          <p:cNvPr id="5" name="Content Placeholder 4"/>
          <p:cNvSpPr>
            <a:spLocks noGrp="1"/>
          </p:cNvSpPr>
          <p:nvPr>
            <p:ph idx="1"/>
          </p:nvPr>
        </p:nvSpPr>
        <p:spPr/>
        <p:txBody>
          <a:bodyPr/>
          <a:lstStyle/>
          <a:p>
            <a:r>
              <a:rPr lang="en-US" dirty="0" smtClean="0"/>
              <a:t>Primarily a project management method</a:t>
            </a:r>
          </a:p>
          <a:p>
            <a:pPr lvl="1"/>
            <a:r>
              <a:rPr lang="en-US" dirty="0" smtClean="0"/>
              <a:t>Project planning</a:t>
            </a:r>
          </a:p>
          <a:p>
            <a:pPr lvl="1"/>
            <a:r>
              <a:rPr lang="en-US" dirty="0" smtClean="0"/>
              <a:t>Release planning</a:t>
            </a:r>
          </a:p>
          <a:p>
            <a:pPr lvl="1"/>
            <a:r>
              <a:rPr lang="en-US" dirty="0" smtClean="0"/>
              <a:t>User Stories</a:t>
            </a:r>
          </a:p>
          <a:p>
            <a:pPr lvl="1"/>
            <a:r>
              <a:rPr lang="en-US" dirty="0" smtClean="0"/>
              <a:t>Daily stand-up</a:t>
            </a:r>
          </a:p>
          <a:p>
            <a:pPr lvl="1"/>
            <a:r>
              <a:rPr lang="en-US" dirty="0" smtClean="0"/>
              <a:t>Story points</a:t>
            </a:r>
          </a:p>
          <a:p>
            <a:pPr lvl="1"/>
            <a:r>
              <a:rPr lang="en-US" dirty="0" smtClean="0"/>
              <a:t>Velocity</a:t>
            </a:r>
            <a:endParaRPr lang="en-US" dirty="0"/>
          </a:p>
        </p:txBody>
      </p:sp>
      <p:pic>
        <p:nvPicPr>
          <p:cNvPr id="6" name="Picture 5" descr="ken_schwaber_scrum.tif"/>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592797" y="0"/>
            <a:ext cx="1443699" cy="2899791"/>
          </a:xfrm>
          <a:prstGeom prst="rect">
            <a:avLst/>
          </a:prstGeom>
        </p:spPr>
      </p:pic>
      <p:pic>
        <p:nvPicPr>
          <p:cNvPr id="7" name="Picture 6" descr="Agile Software Development with Scrum cover.jpg"/>
          <p:cNvPicPr>
            <a:picLocks noChangeAspect="1"/>
          </p:cNvPicPr>
          <p:nvPr>
            <p:custDataLst>
              <p:tags r:id="rId2"/>
            </p:custDataLst>
          </p:nvPr>
        </p:nvPicPr>
        <p:blipFill>
          <a:blip r:embed="rId6"/>
          <a:stretch>
            <a:fillRect/>
          </a:stretch>
        </p:blipFill>
        <p:spPr>
          <a:xfrm>
            <a:off x="7236297" y="4833665"/>
            <a:ext cx="1907704" cy="1907704"/>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(XP)</a:t>
            </a:r>
            <a:endParaRPr lang="en-US" dirty="0"/>
          </a:p>
        </p:txBody>
      </p:sp>
      <p:sp>
        <p:nvSpPr>
          <p:cNvPr id="4" name="Content Placeholder 3"/>
          <p:cNvSpPr>
            <a:spLocks noGrp="1"/>
          </p:cNvSpPr>
          <p:nvPr>
            <p:ph idx="1"/>
          </p:nvPr>
        </p:nvSpPr>
        <p:spPr/>
        <p:txBody>
          <a:bodyPr/>
          <a:lstStyle/>
          <a:p>
            <a:r>
              <a:rPr lang="en-US" dirty="0" smtClean="0"/>
              <a:t>Primarily a developer-centric approach</a:t>
            </a:r>
          </a:p>
          <a:p>
            <a:pPr lvl="1"/>
            <a:r>
              <a:rPr lang="en-US" dirty="0" smtClean="0"/>
              <a:t>Test Driven Development (TDD)</a:t>
            </a:r>
          </a:p>
          <a:p>
            <a:pPr lvl="1"/>
            <a:r>
              <a:rPr lang="en-US" dirty="0" smtClean="0"/>
              <a:t>Unit tests</a:t>
            </a:r>
          </a:p>
          <a:p>
            <a:pPr lvl="1"/>
            <a:r>
              <a:rPr lang="en-US" dirty="0" smtClean="0"/>
              <a:t>Pairing</a:t>
            </a:r>
          </a:p>
          <a:p>
            <a:pPr lvl="1"/>
            <a:r>
              <a:rPr lang="en-US" dirty="0" smtClean="0"/>
              <a:t>Continuous Integration (CI)</a:t>
            </a:r>
          </a:p>
          <a:p>
            <a:pPr lvl="1"/>
            <a:r>
              <a:rPr lang="en-US" dirty="0" smtClean="0"/>
              <a:t>Refactoring</a:t>
            </a:r>
            <a:endParaRPr lang="en-US" dirty="0"/>
          </a:p>
        </p:txBody>
      </p:sp>
      <p:pic>
        <p:nvPicPr>
          <p:cNvPr id="5" name="Picture 4" descr="extreme_programming_explained_cover.jp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236296" y="4869160"/>
            <a:ext cx="1907704" cy="1907704"/>
          </a:xfrm>
          <a:prstGeom prst="rect">
            <a:avLst/>
          </a:prstGeom>
        </p:spPr>
      </p:pic>
      <p:pic>
        <p:nvPicPr>
          <p:cNvPr id="6" name="Picture 5" descr="kent_beck_xp.tif"/>
          <p:cNvPicPr>
            <a:picLocks noChangeAspect="1"/>
          </p:cNvPicPr>
          <p:nvPr>
            <p:custDataLst>
              <p:tags r:id="rId2"/>
            </p:custDataLst>
          </p:nvPr>
        </p:nvPicPr>
        <p:blipFill>
          <a:blip r:embed="rId6">
            <a:clrChange>
              <a:clrFrom>
                <a:srgbClr val="FFFFFF"/>
              </a:clrFrom>
              <a:clrTo>
                <a:srgbClr val="FFFFFF">
                  <a:alpha val="0"/>
                </a:srgbClr>
              </a:clrTo>
            </a:clrChange>
          </a:blip>
          <a:stretch>
            <a:fillRect/>
          </a:stretch>
        </p:blipFill>
        <p:spPr>
          <a:xfrm>
            <a:off x="7884368" y="2115294"/>
            <a:ext cx="1072065" cy="2753866"/>
          </a:xfrm>
          <a:prstGeom prst="rect">
            <a:avLst/>
          </a:prstGeom>
        </p:spPr>
      </p:pic>
    </p:spTree>
  </p:cSld>
  <p:clrMapOvr>
    <a:masterClrMapping/>
  </p:clrMapOvr>
  <p:transition xmlns:p14="http://schemas.microsoft.com/office/powerpoint/2010/mai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Crystal Clear</a:t>
            </a:r>
            <a:endParaRPr lang="en-US" dirty="0"/>
          </a:p>
        </p:txBody>
      </p:sp>
      <p:sp>
        <p:nvSpPr>
          <p:cNvPr id="4" name="Content Placeholder 3"/>
          <p:cNvSpPr>
            <a:spLocks noGrp="1"/>
          </p:cNvSpPr>
          <p:nvPr>
            <p:ph idx="1"/>
          </p:nvPr>
        </p:nvSpPr>
        <p:spPr/>
        <p:txBody>
          <a:bodyPr/>
          <a:lstStyle/>
          <a:p>
            <a:r>
              <a:rPr lang="en-US" dirty="0" smtClean="0"/>
              <a:t>Focuses on people, not methods or artifacts</a:t>
            </a:r>
          </a:p>
          <a:p>
            <a:pPr lvl="1"/>
            <a:r>
              <a:rPr lang="en-US" dirty="0" smtClean="0"/>
              <a:t>Teams of 6 to 8</a:t>
            </a:r>
          </a:p>
          <a:p>
            <a:pPr lvl="1"/>
            <a:r>
              <a:rPr lang="en-US" dirty="0" smtClean="0"/>
              <a:t>Co-location</a:t>
            </a:r>
          </a:p>
          <a:p>
            <a:pPr lvl="1"/>
            <a:r>
              <a:rPr lang="en-US" dirty="0" smtClean="0"/>
              <a:t>Reflective improvement</a:t>
            </a:r>
          </a:p>
          <a:p>
            <a:pPr lvl="1"/>
            <a:r>
              <a:rPr lang="en-US" dirty="0" smtClean="0"/>
              <a:t>Team safety</a:t>
            </a:r>
          </a:p>
          <a:p>
            <a:pPr lvl="1"/>
            <a:r>
              <a:rPr lang="en-US" dirty="0" smtClean="0"/>
              <a:t>Singular focus</a:t>
            </a:r>
          </a:p>
          <a:p>
            <a:pPr lvl="1"/>
            <a:endParaRPr lang="en-US" dirty="0"/>
          </a:p>
        </p:txBody>
      </p:sp>
      <p:pic>
        <p:nvPicPr>
          <p:cNvPr id="5" name="Picture 4" descr="new_manifesto.pdf"/>
          <p:cNvPicPr>
            <a:picLocks noChangeAspect="1"/>
          </p:cNvPicPr>
          <p:nvPr/>
        </p:nvPicPr>
        <p:blipFill>
          <a:blip r:embed="rId4"/>
          <a:srcRect l="40556" t="61320" r="49537" b="4622"/>
          <a:stretch>
            <a:fillRect/>
          </a:stretch>
        </p:blipFill>
        <p:spPr>
          <a:xfrm>
            <a:off x="7642241" y="2204864"/>
            <a:ext cx="1044559" cy="2564904"/>
          </a:xfrm>
          <a:prstGeom prst="rect">
            <a:avLst/>
          </a:prstGeom>
        </p:spPr>
      </p:pic>
      <p:pic>
        <p:nvPicPr>
          <p:cNvPr id="6" name="Picture 5" descr="crystal_clear_cover.jp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a:xfrm>
            <a:off x="7380312" y="5033242"/>
            <a:ext cx="1728192" cy="1728192"/>
          </a:xfrm>
          <a:prstGeom prst="rect">
            <a:avLst/>
          </a:prstGeom>
        </p:spPr>
      </p:pic>
    </p:spTree>
  </p:cSld>
  <p:clrMapOvr>
    <a:masterClrMapping/>
  </p:clrMapOvr>
  <p:transition xmlns:p14="http://schemas.microsoft.com/office/powerpoint/2010/main" spd="slow">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Software Development</a:t>
            </a:r>
            <a:endParaRPr lang="en-US" dirty="0"/>
          </a:p>
        </p:txBody>
      </p:sp>
      <p:sp>
        <p:nvSpPr>
          <p:cNvPr id="4" name="Content Placeholder 3"/>
          <p:cNvSpPr>
            <a:spLocks noGrp="1"/>
          </p:cNvSpPr>
          <p:nvPr>
            <p:ph idx="1"/>
          </p:nvPr>
        </p:nvSpPr>
        <p:spPr/>
        <p:txBody>
          <a:bodyPr/>
          <a:lstStyle/>
          <a:p>
            <a:r>
              <a:rPr lang="en-US" dirty="0" smtClean="0"/>
              <a:t>Optimize the whole</a:t>
            </a:r>
          </a:p>
          <a:p>
            <a:r>
              <a:rPr lang="en-US" dirty="0" smtClean="0"/>
              <a:t>Eliminate waste</a:t>
            </a:r>
          </a:p>
          <a:p>
            <a:r>
              <a:rPr lang="en-US" dirty="0" smtClean="0"/>
              <a:t>Build quality in</a:t>
            </a:r>
          </a:p>
          <a:p>
            <a:r>
              <a:rPr lang="en-US" dirty="0" smtClean="0"/>
              <a:t>Learn constantly</a:t>
            </a:r>
          </a:p>
          <a:p>
            <a:r>
              <a:rPr lang="en-US" dirty="0" smtClean="0"/>
              <a:t>Deliver fast</a:t>
            </a:r>
          </a:p>
          <a:p>
            <a:r>
              <a:rPr lang="en-US" dirty="0" smtClean="0"/>
              <a:t>Engage everybody</a:t>
            </a:r>
          </a:p>
          <a:p>
            <a:r>
              <a:rPr lang="en-US" dirty="0" smtClean="0"/>
              <a:t>Keep getting better</a:t>
            </a:r>
            <a:endParaRPr lang="en-US" dirty="0"/>
          </a:p>
        </p:txBody>
      </p:sp>
      <p:pic>
        <p:nvPicPr>
          <p:cNvPr id="22530" name="Picture 2"/>
          <p:cNvPicPr>
            <a:picLocks noChangeAspect="1" noChangeArrowheads="1"/>
          </p:cNvPicPr>
          <p:nvPr/>
        </p:nvPicPr>
        <p:blipFill>
          <a:blip r:embed="rId3"/>
          <a:srcRect/>
          <a:stretch>
            <a:fillRect/>
          </a:stretch>
        </p:blipFill>
        <p:spPr bwMode="auto">
          <a:xfrm>
            <a:off x="7577035" y="4803204"/>
            <a:ext cx="1459461" cy="1938164"/>
          </a:xfrm>
          <a:prstGeom prst="rect">
            <a:avLst/>
          </a:prstGeom>
          <a:noFill/>
          <a:ln w="9525">
            <a:noFill/>
            <a:miter lim="800000"/>
            <a:headEnd/>
            <a:tailEnd/>
          </a:ln>
        </p:spPr>
      </p:pic>
      <p:pic>
        <p:nvPicPr>
          <p:cNvPr id="22531" name="Picture 3"/>
          <p:cNvPicPr>
            <a:picLocks noChangeAspect="1" noChangeArrowheads="1"/>
          </p:cNvPicPr>
          <p:nvPr/>
        </p:nvPicPr>
        <p:blipFill>
          <a:blip r:embed="rId4"/>
          <a:srcRect/>
          <a:stretch>
            <a:fillRect/>
          </a:stretch>
        </p:blipFill>
        <p:spPr bwMode="auto">
          <a:xfrm>
            <a:off x="7241982" y="2492896"/>
            <a:ext cx="1536258" cy="1618853"/>
          </a:xfrm>
          <a:prstGeom prst="rect">
            <a:avLst/>
          </a:prstGeom>
          <a:noFill/>
          <a:ln w="9525">
            <a:noFill/>
            <a:miter lim="800000"/>
            <a:headEnd/>
            <a:tailEnd/>
          </a:ln>
        </p:spPr>
      </p:pic>
    </p:spTree>
  </p:cSld>
  <p:clrMapOvr>
    <a:masterClrMapping/>
  </p:clrMapOvr>
  <p:transition xmlns:p14="http://schemas.microsoft.com/office/powerpoint/2010/mai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rd 1.jpg"/>
          <p:cNvPicPr>
            <a:picLocks noChangeAspect="1"/>
          </p:cNvPicPr>
          <p:nvPr/>
        </p:nvPicPr>
        <p:blipFill rotWithShape="1">
          <a:blip r:embed="rId3">
            <a:extLst>
              <a:ext uri="{28A0092B-C50C-407E-A947-70E740481C1C}">
                <a14:useLocalDpi xmlns:a14="http://schemas.microsoft.com/office/drawing/2010/main" val="0"/>
              </a:ext>
            </a:extLst>
          </a:blip>
          <a:srcRect l="12230" t="15133" r="8403" b="18986"/>
          <a:stretch/>
        </p:blipFill>
        <p:spPr>
          <a:xfrm rot="5400000" flipH="1" flipV="1">
            <a:off x="2186486" y="-691854"/>
            <a:ext cx="4572000" cy="6477004"/>
          </a:xfrm>
          <a:prstGeom prst="rect">
            <a:avLst/>
          </a:prstGeom>
        </p:spPr>
      </p:pic>
      <p:sp>
        <p:nvSpPr>
          <p:cNvPr id="5" name="TextBox 4"/>
          <p:cNvSpPr txBox="1"/>
          <p:nvPr/>
        </p:nvSpPr>
        <p:spPr>
          <a:xfrm>
            <a:off x="899592" y="5343599"/>
            <a:ext cx="7586488" cy="461665"/>
          </a:xfrm>
          <a:prstGeom prst="rect">
            <a:avLst/>
          </a:prstGeom>
          <a:noFill/>
        </p:spPr>
        <p:txBody>
          <a:bodyPr wrap="square" rtlCol="0">
            <a:spAutoFit/>
          </a:bodyPr>
          <a:lstStyle/>
          <a:p>
            <a:r>
              <a:rPr lang="en-US" sz="2400" dirty="0" smtClean="0"/>
              <a:t>Anybody write-down any of these methods on their card?</a:t>
            </a:r>
            <a:endParaRPr lang="en-US" sz="2400" dirty="0"/>
          </a:p>
        </p:txBody>
      </p:sp>
    </p:spTree>
    <p:extLst>
      <p:ext uri="{BB962C8B-B14F-4D97-AF65-F5344CB8AC3E}">
        <p14:creationId xmlns:p14="http://schemas.microsoft.com/office/powerpoint/2010/main" val="95461140"/>
      </p:ext>
    </p:extLst>
  </p:cSld>
  <p:clrMapOvr>
    <a:masterClrMapping/>
  </p:clrMapOvr>
  <p:transition xmlns:p14="http://schemas.microsoft.com/office/powerpoint/2010/main" spd="slow">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ART_ENCODE_TYPE" val="0"/>
  <p:tag name="ART_ENCODE_INDEX" val="1"/>
  <p:tag name="ARTICULATE_PRESENTER_VERSION" val="6"/>
  <p:tag name="AO_COMPLETION_THRESHOLD" val="50"/>
  <p:tag name="AO_COMPLETION_METHOD" val="VIEW"/>
  <p:tag name="ARTICULATE_PUBLISH_PATH" val="U:\agile_workshops\course_modules\agile_fundamentals\01-Origins-Of-Agile\articulate"/>
  <p:tag name="PUBLISH_TITLE" val="The Origins of Agile Software Development"/>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AO_COMPLETION_TITLE" val="The Origins of Agile Software Development"/>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5430dddb-4c5f-4574-8015-650b03087bfe"/>
  <p:tag name="ARTICULATE_SLIDE_NAV" val="20"/>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qeB4hsKS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7631285-ba0b-4863-8f87-243b79b70b18"/>
  <p:tag name="ARTICULATE_SLIDE_NAV" val="37"/>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4a9c24e8-a8e6-4568-9f57-3161b4c96bcf"/>
  <p:tag name="ARTICULATE_SLIDE_NAV" val="38"/>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0d80a312-69ee-4024-8156-36842d711851"/>
  <p:tag name="ARTICULATE_SLIDE_NAV" val="39"/>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211cd42e-e139-4f7a-840f-d4ae15438a53"/>
  <p:tag name="ARTICULATE_SLIDE_NAV" val="40"/>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c2eb6fae-014f-4287-b825-b18377a58b1a"/>
  <p:tag name="ARTICULATE_SLIDE_NAV" val="4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pklsgfkt_files\slide0001_image001.jpg"/>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a27e6611-9a48-45c9-83cd-a6b28998c14b"/>
  <p:tag name="ARTICULATE_SLIDE_NAV" val="46"/>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DMINI~1\LOCALS~1\Temp\articulate\presenter\imgtemp\g0WxKCnk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2012 Studios .thmx</Template>
  <TotalTime>6467</TotalTime>
  <Words>3349</Words>
  <Application>Microsoft Macintosh PowerPoint</Application>
  <PresentationFormat>On-screen Show (4:3)</PresentationFormat>
  <Paragraphs>315</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2012 Studios </vt:lpstr>
      <vt:lpstr>Agile Methodologies and Culture</vt:lpstr>
      <vt:lpstr>Agile Methodologies</vt:lpstr>
      <vt:lpstr>Culture</vt:lpstr>
      <vt:lpstr>What Flavor of Agile?</vt:lpstr>
      <vt:lpstr>Scrum</vt:lpstr>
      <vt:lpstr>Extreme Programming (XP)</vt:lpstr>
      <vt:lpstr>Crystal Clear</vt:lpstr>
      <vt:lpstr>Lean Software Development</vt:lpstr>
      <vt:lpstr>PowerPoint Presentation</vt:lpstr>
      <vt:lpstr>So What?</vt:lpstr>
      <vt:lpstr>Success Influencers</vt:lpstr>
      <vt:lpstr>PowerPoint Presentation</vt:lpstr>
      <vt:lpstr>PowerPoint Presentation</vt:lpstr>
      <vt:lpstr>The Agile Manifesto</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of Agile</dc:title>
  <dc:creator>Steven List</dc:creator>
  <cp:lastModifiedBy>Thoughtworks</cp:lastModifiedBy>
  <cp:revision>182</cp:revision>
  <cp:lastPrinted>2012-09-27T20:19:23Z</cp:lastPrinted>
  <dcterms:created xsi:type="dcterms:W3CDTF">2010-05-02T11:15:33Z</dcterms:created>
  <dcterms:modified xsi:type="dcterms:W3CDTF">2012-10-31T19:00:34Z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01-Origins of Agile for Recording</vt:lpwstr>
  </property>
  <property fmtid="{D5CDD505-2E9C-101B-9397-08002B2CF9AE}" pid="4" name="ArticulateGUID">
    <vt:lpwstr>AE0F7B07-A7BD-40BD-B456-F641DF940B29</vt:lpwstr>
  </property>
  <property fmtid="{D5CDD505-2E9C-101B-9397-08002B2CF9AE}" pid="5" name="ArticulateProjectFull">
    <vt:lpwstr>C:\Documents and Settings\Administrator\My Documents\agile_fundamentals\01-Origins of Agile for Recording.ppta</vt:lpwstr>
  </property>
</Properties>
</file>