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7" r:id="rId1"/>
  </p:sldMasterIdLst>
  <p:notesMasterIdLst>
    <p:notesMasterId r:id="rId19"/>
  </p:notesMasterIdLst>
  <p:handoutMasterIdLst>
    <p:handoutMasterId r:id="rId20"/>
  </p:handoutMasterIdLst>
  <p:sldIdLst>
    <p:sldId id="447" r:id="rId2"/>
    <p:sldId id="511" r:id="rId3"/>
    <p:sldId id="467" r:id="rId4"/>
    <p:sldId id="468" r:id="rId5"/>
    <p:sldId id="470" r:id="rId6"/>
    <p:sldId id="513" r:id="rId7"/>
    <p:sldId id="471" r:id="rId8"/>
    <p:sldId id="476" r:id="rId9"/>
    <p:sldId id="514" r:id="rId10"/>
    <p:sldId id="503" r:id="rId11"/>
    <p:sldId id="504" r:id="rId12"/>
    <p:sldId id="505" r:id="rId13"/>
    <p:sldId id="394" r:id="rId14"/>
    <p:sldId id="515" r:id="rId15"/>
    <p:sldId id="516" r:id="rId16"/>
    <p:sldId id="517" r:id="rId17"/>
    <p:sldId id="445" r:id="rId18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5pPr>
    <a:lvl6pPr marL="2286000" algn="l" defTabSz="457200" rtl="0" eaLnBrk="1" latinLnBrk="0" hangingPunct="1"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6pPr>
    <a:lvl7pPr marL="2743200" algn="l" defTabSz="457200" rtl="0" eaLnBrk="1" latinLnBrk="0" hangingPunct="1"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7pPr>
    <a:lvl8pPr marL="3200400" algn="l" defTabSz="457200" rtl="0" eaLnBrk="1" latinLnBrk="0" hangingPunct="1"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8pPr>
    <a:lvl9pPr marL="3657600" algn="l" defTabSz="457200" rtl="0" eaLnBrk="1" latinLnBrk="0" hangingPunct="1"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ven List" initials="SM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clrMode="gray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D418"/>
    <a:srgbClr val="F7B507"/>
    <a:srgbClr val="FA9106"/>
    <a:srgbClr val="F15A22"/>
    <a:srgbClr val="F1FAFD"/>
    <a:srgbClr val="E9F7FB"/>
    <a:srgbClr val="E55725"/>
    <a:srgbClr val="BDE6F2"/>
    <a:srgbClr val="292929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4" autoAdjust="0"/>
    <p:restoredTop sz="80562" autoAdjust="0"/>
  </p:normalViewPr>
  <p:slideViewPr>
    <p:cSldViewPr>
      <p:cViewPr varScale="1">
        <p:scale>
          <a:sx n="88" d="100"/>
          <a:sy n="88" d="100"/>
        </p:scale>
        <p:origin x="-1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FCFE7E-0871-4F68-8C8F-E2EDA3C59B5A}" type="doc">
      <dgm:prSet loTypeId="urn:microsoft.com/office/officeart/2005/8/layout/radial4" loCatId="relationship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D8C9CA20-8719-4B4D-948E-69DC15FDE113}">
      <dgm:prSet phldrT="[Text]"/>
      <dgm:spPr/>
      <dgm:t>
        <a:bodyPr/>
        <a:lstStyle/>
        <a:p>
          <a:r>
            <a:rPr lang="en-US" dirty="0" smtClean="0"/>
            <a:t>Release Planning</a:t>
          </a:r>
          <a:endParaRPr lang="en-US" dirty="0"/>
        </a:p>
      </dgm:t>
    </dgm:pt>
    <dgm:pt modelId="{553D7C06-2222-4E08-B048-259403D4E1A2}" type="parTrans" cxnId="{FFB5341F-0A4A-4161-87D7-50F9CCBB0BCD}">
      <dgm:prSet/>
      <dgm:spPr/>
      <dgm:t>
        <a:bodyPr/>
        <a:lstStyle/>
        <a:p>
          <a:endParaRPr lang="en-US"/>
        </a:p>
      </dgm:t>
    </dgm:pt>
    <dgm:pt modelId="{8F73A453-915E-4E1E-8F9C-BC444AFDFE9D}" type="sibTrans" cxnId="{FFB5341F-0A4A-4161-87D7-50F9CCBB0BCD}">
      <dgm:prSet/>
      <dgm:spPr/>
      <dgm:t>
        <a:bodyPr/>
        <a:lstStyle/>
        <a:p>
          <a:endParaRPr lang="en-US"/>
        </a:p>
      </dgm:t>
    </dgm:pt>
    <dgm:pt modelId="{1FFAA958-2692-4B39-B496-7428A8677919}">
      <dgm:prSet phldrT="[Text]"/>
      <dgm:spPr/>
      <dgm:t>
        <a:bodyPr/>
        <a:lstStyle/>
        <a:p>
          <a:r>
            <a:rPr lang="en-US" dirty="0" smtClean="0"/>
            <a:t>Development Capacity (Velocity)</a:t>
          </a:r>
          <a:endParaRPr lang="en-US" dirty="0"/>
        </a:p>
      </dgm:t>
    </dgm:pt>
    <dgm:pt modelId="{FB1EBE62-B225-4418-A5BD-0CF09ACB17FD}" type="parTrans" cxnId="{1D491BE6-802D-45A3-A8CC-D2F1462217D6}">
      <dgm:prSet/>
      <dgm:spPr/>
      <dgm:t>
        <a:bodyPr/>
        <a:lstStyle/>
        <a:p>
          <a:endParaRPr lang="en-US"/>
        </a:p>
      </dgm:t>
    </dgm:pt>
    <dgm:pt modelId="{DA1B8D22-AA17-41FA-93CC-5C31B6F338EC}" type="sibTrans" cxnId="{1D491BE6-802D-45A3-A8CC-D2F1462217D6}">
      <dgm:prSet/>
      <dgm:spPr/>
      <dgm:t>
        <a:bodyPr/>
        <a:lstStyle/>
        <a:p>
          <a:endParaRPr lang="en-US"/>
        </a:p>
      </dgm:t>
    </dgm:pt>
    <dgm:pt modelId="{0F3BD7C9-E877-40DE-B5FB-57617AE4106B}">
      <dgm:prSet phldrT="[Text]"/>
      <dgm:spPr/>
      <dgm:t>
        <a:bodyPr/>
        <a:lstStyle/>
        <a:p>
          <a:r>
            <a:rPr lang="en-US" dirty="0" smtClean="0"/>
            <a:t>Release Success Criteria</a:t>
          </a:r>
          <a:endParaRPr lang="en-US" dirty="0"/>
        </a:p>
      </dgm:t>
    </dgm:pt>
    <dgm:pt modelId="{4A0741D4-58A6-4112-BE4F-8A1C9D58077E}" type="parTrans" cxnId="{5EB957E0-8AF0-486F-8A26-FADB1E9994E7}">
      <dgm:prSet/>
      <dgm:spPr/>
      <dgm:t>
        <a:bodyPr/>
        <a:lstStyle/>
        <a:p>
          <a:endParaRPr lang="en-US"/>
        </a:p>
      </dgm:t>
    </dgm:pt>
    <dgm:pt modelId="{7CBA15A8-24F6-4D33-9154-3BF7596D5A84}" type="sibTrans" cxnId="{5EB957E0-8AF0-486F-8A26-FADB1E9994E7}">
      <dgm:prSet/>
      <dgm:spPr/>
      <dgm:t>
        <a:bodyPr/>
        <a:lstStyle/>
        <a:p>
          <a:endParaRPr lang="en-US"/>
        </a:p>
      </dgm:t>
    </dgm:pt>
    <dgm:pt modelId="{8F9ABADC-29A9-4D2D-AA12-479203747C75}">
      <dgm:prSet phldrT="[Text]"/>
      <dgm:spPr/>
      <dgm:t>
        <a:bodyPr/>
        <a:lstStyle/>
        <a:p>
          <a:r>
            <a:rPr lang="en-US" dirty="0" smtClean="0"/>
            <a:t>Master Story List</a:t>
          </a:r>
          <a:endParaRPr lang="en-US" dirty="0"/>
        </a:p>
      </dgm:t>
    </dgm:pt>
    <dgm:pt modelId="{1FB8E732-90A2-453B-AA13-C472BC17D40F}" type="parTrans" cxnId="{54C7D5EC-E0A2-467E-A968-9169E9071BAB}">
      <dgm:prSet/>
      <dgm:spPr/>
      <dgm:t>
        <a:bodyPr/>
        <a:lstStyle/>
        <a:p>
          <a:endParaRPr lang="en-US"/>
        </a:p>
      </dgm:t>
    </dgm:pt>
    <dgm:pt modelId="{DFF55309-4CFE-49E9-BB14-D6E378A76D02}" type="sibTrans" cxnId="{54C7D5EC-E0A2-467E-A968-9169E9071BAB}">
      <dgm:prSet/>
      <dgm:spPr/>
      <dgm:t>
        <a:bodyPr/>
        <a:lstStyle/>
        <a:p>
          <a:endParaRPr lang="en-US"/>
        </a:p>
      </dgm:t>
    </dgm:pt>
    <dgm:pt modelId="{AA16A4E6-E4A4-4795-A864-DA91714FB691}">
      <dgm:prSet phldrT="[Text]"/>
      <dgm:spPr/>
      <dgm:t>
        <a:bodyPr/>
        <a:lstStyle/>
        <a:p>
          <a:r>
            <a:rPr lang="en-US" dirty="0" smtClean="0"/>
            <a:t>Release Constraints</a:t>
          </a:r>
          <a:endParaRPr lang="en-US" dirty="0"/>
        </a:p>
      </dgm:t>
    </dgm:pt>
    <dgm:pt modelId="{FF811326-2507-48AF-9D5C-816F4189A1C7}" type="parTrans" cxnId="{B3884D76-1EFF-461F-9BEE-41FF3B212FEE}">
      <dgm:prSet/>
      <dgm:spPr/>
      <dgm:t>
        <a:bodyPr/>
        <a:lstStyle/>
        <a:p>
          <a:endParaRPr lang="en-US"/>
        </a:p>
      </dgm:t>
    </dgm:pt>
    <dgm:pt modelId="{F70EE4F4-F05C-4549-B878-7BE9DAB6A646}" type="sibTrans" cxnId="{B3884D76-1EFF-461F-9BEE-41FF3B212FEE}">
      <dgm:prSet/>
      <dgm:spPr/>
      <dgm:t>
        <a:bodyPr/>
        <a:lstStyle/>
        <a:p>
          <a:endParaRPr lang="en-US"/>
        </a:p>
      </dgm:t>
    </dgm:pt>
    <dgm:pt modelId="{CA3D83D9-AAB0-4980-967B-E87B4620FA4F}">
      <dgm:prSet phldrT="[Text]"/>
      <dgm:spPr/>
      <dgm:t>
        <a:bodyPr/>
        <a:lstStyle/>
        <a:p>
          <a:r>
            <a:rPr lang="en-US" dirty="0" smtClean="0"/>
            <a:t>Dependencies</a:t>
          </a:r>
          <a:endParaRPr lang="en-US" dirty="0"/>
        </a:p>
      </dgm:t>
    </dgm:pt>
    <dgm:pt modelId="{8E609EE0-0609-485C-9481-FF95609103B4}" type="parTrans" cxnId="{441D06E2-0306-4EBC-865A-41D728A91E35}">
      <dgm:prSet/>
      <dgm:spPr/>
      <dgm:t>
        <a:bodyPr/>
        <a:lstStyle/>
        <a:p>
          <a:endParaRPr lang="en-AU"/>
        </a:p>
      </dgm:t>
    </dgm:pt>
    <dgm:pt modelId="{2CE6B226-53B3-4161-BE12-6B485E804168}" type="sibTrans" cxnId="{441D06E2-0306-4EBC-865A-41D728A91E35}">
      <dgm:prSet/>
      <dgm:spPr/>
      <dgm:t>
        <a:bodyPr/>
        <a:lstStyle/>
        <a:p>
          <a:endParaRPr lang="en-AU"/>
        </a:p>
      </dgm:t>
    </dgm:pt>
    <dgm:pt modelId="{5A7C1802-256D-834A-801A-5BCE49B12432}">
      <dgm:prSet phldrT="[Text]"/>
      <dgm:spPr/>
      <dgm:t>
        <a:bodyPr/>
        <a:lstStyle/>
        <a:p>
          <a:r>
            <a:rPr lang="en-US" dirty="0" smtClean="0"/>
            <a:t>High level tech architecture</a:t>
          </a:r>
          <a:endParaRPr lang="en-US" dirty="0"/>
        </a:p>
      </dgm:t>
    </dgm:pt>
    <dgm:pt modelId="{B75B0443-8DBF-BD42-B792-977C389DBCAD}" type="parTrans" cxnId="{BB59007E-3D48-3B44-B956-471FFCF346D2}">
      <dgm:prSet/>
      <dgm:spPr/>
      <dgm:t>
        <a:bodyPr/>
        <a:lstStyle/>
        <a:p>
          <a:endParaRPr lang="en-US"/>
        </a:p>
      </dgm:t>
    </dgm:pt>
    <dgm:pt modelId="{FF3B22B3-3BC5-9047-9C0E-1AFC7D6A34A8}" type="sibTrans" cxnId="{BB59007E-3D48-3B44-B956-471FFCF346D2}">
      <dgm:prSet/>
      <dgm:spPr/>
      <dgm:t>
        <a:bodyPr/>
        <a:lstStyle/>
        <a:p>
          <a:endParaRPr lang="en-US"/>
        </a:p>
      </dgm:t>
    </dgm:pt>
    <dgm:pt modelId="{F8B062C2-A641-734D-B0FE-89D2AE137699}">
      <dgm:prSet phldrT="[Text]"/>
      <dgm:spPr/>
      <dgm:t>
        <a:bodyPr/>
        <a:lstStyle/>
        <a:p>
          <a:r>
            <a:rPr lang="en-US" dirty="0" smtClean="0"/>
            <a:t>Cross Functional Requirements</a:t>
          </a:r>
          <a:endParaRPr lang="en-US" dirty="0"/>
        </a:p>
      </dgm:t>
    </dgm:pt>
    <dgm:pt modelId="{70C62F92-798F-B94A-9E8B-5E8980778F14}" type="parTrans" cxnId="{203A01B3-BE46-B249-BF89-E86D69A061FC}">
      <dgm:prSet/>
      <dgm:spPr/>
      <dgm:t>
        <a:bodyPr/>
        <a:lstStyle/>
        <a:p>
          <a:endParaRPr lang="en-US"/>
        </a:p>
      </dgm:t>
    </dgm:pt>
    <dgm:pt modelId="{2EF83453-092E-BD4A-811C-6CFEC37B0356}" type="sibTrans" cxnId="{203A01B3-BE46-B249-BF89-E86D69A061FC}">
      <dgm:prSet/>
      <dgm:spPr/>
      <dgm:t>
        <a:bodyPr/>
        <a:lstStyle/>
        <a:p>
          <a:endParaRPr lang="en-US"/>
        </a:p>
      </dgm:t>
    </dgm:pt>
    <dgm:pt modelId="{BAF62429-799E-406A-BBE8-4B2D787BA15E}" type="pres">
      <dgm:prSet presAssocID="{DCFCFE7E-0871-4F68-8C8F-E2EDA3C59B5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B72385-66F3-4900-9746-B7BD8E7E2084}" type="pres">
      <dgm:prSet presAssocID="{D8C9CA20-8719-4B4D-948E-69DC15FDE113}" presName="centerShape" presStyleLbl="node0" presStyleIdx="0" presStyleCnt="1"/>
      <dgm:spPr/>
      <dgm:t>
        <a:bodyPr/>
        <a:lstStyle/>
        <a:p>
          <a:endParaRPr lang="en-US"/>
        </a:p>
      </dgm:t>
    </dgm:pt>
    <dgm:pt modelId="{0B3A26B6-E6DF-4EA8-A839-AADCB9C0AA0C}" type="pres">
      <dgm:prSet presAssocID="{FB1EBE62-B225-4418-A5BD-0CF09ACB17FD}" presName="parTrans" presStyleLbl="bgSibTrans2D1" presStyleIdx="0" presStyleCnt="7"/>
      <dgm:spPr/>
      <dgm:t>
        <a:bodyPr/>
        <a:lstStyle/>
        <a:p>
          <a:endParaRPr lang="en-US"/>
        </a:p>
      </dgm:t>
    </dgm:pt>
    <dgm:pt modelId="{E00BFA3D-59B1-4A0E-A696-5E2D91C79D42}" type="pres">
      <dgm:prSet presAssocID="{1FFAA958-2692-4B39-B496-7428A8677919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193D27-AF5C-45FE-B966-B596D6490015}" type="pres">
      <dgm:prSet presAssocID="{4A0741D4-58A6-4112-BE4F-8A1C9D58077E}" presName="parTrans" presStyleLbl="bgSibTrans2D1" presStyleIdx="1" presStyleCnt="7"/>
      <dgm:spPr/>
      <dgm:t>
        <a:bodyPr/>
        <a:lstStyle/>
        <a:p>
          <a:endParaRPr lang="en-US"/>
        </a:p>
      </dgm:t>
    </dgm:pt>
    <dgm:pt modelId="{84E0F912-16A0-4952-BF2D-070116CF83A8}" type="pres">
      <dgm:prSet presAssocID="{0F3BD7C9-E877-40DE-B5FB-57617AE4106B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A4297C-3603-4777-9EAC-5EBFE940B6DE}" type="pres">
      <dgm:prSet presAssocID="{1FB8E732-90A2-453B-AA13-C472BC17D40F}" presName="parTrans" presStyleLbl="bgSibTrans2D1" presStyleIdx="2" presStyleCnt="7"/>
      <dgm:spPr/>
      <dgm:t>
        <a:bodyPr/>
        <a:lstStyle/>
        <a:p>
          <a:endParaRPr lang="en-US"/>
        </a:p>
      </dgm:t>
    </dgm:pt>
    <dgm:pt modelId="{2942B9EA-B5E3-4962-8FAF-9C8189CE9F38}" type="pres">
      <dgm:prSet presAssocID="{8F9ABADC-29A9-4D2D-AA12-479203747C75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AE0D5-BB52-4C63-9761-29A36C6C80D3}" type="pres">
      <dgm:prSet presAssocID="{FF811326-2507-48AF-9D5C-816F4189A1C7}" presName="parTrans" presStyleLbl="bgSibTrans2D1" presStyleIdx="3" presStyleCnt="7"/>
      <dgm:spPr/>
      <dgm:t>
        <a:bodyPr/>
        <a:lstStyle/>
        <a:p>
          <a:endParaRPr lang="en-US"/>
        </a:p>
      </dgm:t>
    </dgm:pt>
    <dgm:pt modelId="{5A76C602-0F66-4F7C-9928-A44B30174DC0}" type="pres">
      <dgm:prSet presAssocID="{AA16A4E6-E4A4-4795-A864-DA91714FB691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B89112-9D0B-419B-92AA-66E323C05E09}" type="pres">
      <dgm:prSet presAssocID="{8E609EE0-0609-485C-9481-FF95609103B4}" presName="parTrans" presStyleLbl="bgSibTrans2D1" presStyleIdx="4" presStyleCnt="7"/>
      <dgm:spPr/>
      <dgm:t>
        <a:bodyPr/>
        <a:lstStyle/>
        <a:p>
          <a:endParaRPr lang="en-AU"/>
        </a:p>
      </dgm:t>
    </dgm:pt>
    <dgm:pt modelId="{51CF050F-619A-4668-96E6-02D6D33F283E}" type="pres">
      <dgm:prSet presAssocID="{CA3D83D9-AAB0-4980-967B-E87B4620FA4F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B9CD70D-43BE-9F4A-B442-D163281370FF}" type="pres">
      <dgm:prSet presAssocID="{B75B0443-8DBF-BD42-B792-977C389DBCAD}" presName="parTrans" presStyleLbl="bgSibTrans2D1" presStyleIdx="5" presStyleCnt="7"/>
      <dgm:spPr/>
      <dgm:t>
        <a:bodyPr/>
        <a:lstStyle/>
        <a:p>
          <a:endParaRPr lang="en-US"/>
        </a:p>
      </dgm:t>
    </dgm:pt>
    <dgm:pt modelId="{04ADCBA9-CC3D-1B4C-9452-225CD6C0CEA2}" type="pres">
      <dgm:prSet presAssocID="{5A7C1802-256D-834A-801A-5BCE49B12432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900F43-2299-604A-975B-017033491A83}" type="pres">
      <dgm:prSet presAssocID="{70C62F92-798F-B94A-9E8B-5E8980778F14}" presName="parTrans" presStyleLbl="bgSibTrans2D1" presStyleIdx="6" presStyleCnt="7"/>
      <dgm:spPr/>
      <dgm:t>
        <a:bodyPr/>
        <a:lstStyle/>
        <a:p>
          <a:endParaRPr lang="en-US"/>
        </a:p>
      </dgm:t>
    </dgm:pt>
    <dgm:pt modelId="{DDBE8D30-D51A-574A-82AE-AFABA422487C}" type="pres">
      <dgm:prSet presAssocID="{F8B062C2-A641-734D-B0FE-89D2AE137699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739E7A-F6E3-E74B-BD76-EC1307ED7F94}" type="presOf" srcId="{8F9ABADC-29A9-4D2D-AA12-479203747C75}" destId="{2942B9EA-B5E3-4962-8FAF-9C8189CE9F38}" srcOrd="0" destOrd="0" presId="urn:microsoft.com/office/officeart/2005/8/layout/radial4"/>
    <dgm:cxn modelId="{54C7D5EC-E0A2-467E-A968-9169E9071BAB}" srcId="{D8C9CA20-8719-4B4D-948E-69DC15FDE113}" destId="{8F9ABADC-29A9-4D2D-AA12-479203747C75}" srcOrd="2" destOrd="0" parTransId="{1FB8E732-90A2-453B-AA13-C472BC17D40F}" sibTransId="{DFF55309-4CFE-49E9-BB14-D6E378A76D02}"/>
    <dgm:cxn modelId="{54BA46A2-298E-FD44-9326-3062A09A0750}" type="presOf" srcId="{5A7C1802-256D-834A-801A-5BCE49B12432}" destId="{04ADCBA9-CC3D-1B4C-9452-225CD6C0CEA2}" srcOrd="0" destOrd="0" presId="urn:microsoft.com/office/officeart/2005/8/layout/radial4"/>
    <dgm:cxn modelId="{0D065BA7-ECDB-7045-A4A5-CE0EDD4639E4}" type="presOf" srcId="{CA3D83D9-AAB0-4980-967B-E87B4620FA4F}" destId="{51CF050F-619A-4668-96E6-02D6D33F283E}" srcOrd="0" destOrd="0" presId="urn:microsoft.com/office/officeart/2005/8/layout/radial4"/>
    <dgm:cxn modelId="{467947D8-CF1C-3E49-8613-8FC68D8BCE04}" type="presOf" srcId="{DCFCFE7E-0871-4F68-8C8F-E2EDA3C59B5A}" destId="{BAF62429-799E-406A-BBE8-4B2D787BA15E}" srcOrd="0" destOrd="0" presId="urn:microsoft.com/office/officeart/2005/8/layout/radial4"/>
    <dgm:cxn modelId="{B91BE5B6-02C7-BE4D-90FF-D5374139C635}" type="presOf" srcId="{FB1EBE62-B225-4418-A5BD-0CF09ACB17FD}" destId="{0B3A26B6-E6DF-4EA8-A839-AADCB9C0AA0C}" srcOrd="0" destOrd="0" presId="urn:microsoft.com/office/officeart/2005/8/layout/radial4"/>
    <dgm:cxn modelId="{9E30E147-3521-0A48-9E0D-EE2C4FD65AE9}" type="presOf" srcId="{1FFAA958-2692-4B39-B496-7428A8677919}" destId="{E00BFA3D-59B1-4A0E-A696-5E2D91C79D42}" srcOrd="0" destOrd="0" presId="urn:microsoft.com/office/officeart/2005/8/layout/radial4"/>
    <dgm:cxn modelId="{441D06E2-0306-4EBC-865A-41D728A91E35}" srcId="{D8C9CA20-8719-4B4D-948E-69DC15FDE113}" destId="{CA3D83D9-AAB0-4980-967B-E87B4620FA4F}" srcOrd="4" destOrd="0" parTransId="{8E609EE0-0609-485C-9481-FF95609103B4}" sibTransId="{2CE6B226-53B3-4161-BE12-6B485E804168}"/>
    <dgm:cxn modelId="{5EB957E0-8AF0-486F-8A26-FADB1E9994E7}" srcId="{D8C9CA20-8719-4B4D-948E-69DC15FDE113}" destId="{0F3BD7C9-E877-40DE-B5FB-57617AE4106B}" srcOrd="1" destOrd="0" parTransId="{4A0741D4-58A6-4112-BE4F-8A1C9D58077E}" sibTransId="{7CBA15A8-24F6-4D33-9154-3BF7596D5A84}"/>
    <dgm:cxn modelId="{BB59007E-3D48-3B44-B956-471FFCF346D2}" srcId="{D8C9CA20-8719-4B4D-948E-69DC15FDE113}" destId="{5A7C1802-256D-834A-801A-5BCE49B12432}" srcOrd="5" destOrd="0" parTransId="{B75B0443-8DBF-BD42-B792-977C389DBCAD}" sibTransId="{FF3B22B3-3BC5-9047-9C0E-1AFC7D6A34A8}"/>
    <dgm:cxn modelId="{CA3E8B20-3939-1343-8687-669CE1B75C7C}" type="presOf" srcId="{0F3BD7C9-E877-40DE-B5FB-57617AE4106B}" destId="{84E0F912-16A0-4952-BF2D-070116CF83A8}" srcOrd="0" destOrd="0" presId="urn:microsoft.com/office/officeart/2005/8/layout/radial4"/>
    <dgm:cxn modelId="{941D84DB-C70C-9D47-B671-51E89B6059C9}" type="presOf" srcId="{8E609EE0-0609-485C-9481-FF95609103B4}" destId="{7CB89112-9D0B-419B-92AA-66E323C05E09}" srcOrd="0" destOrd="0" presId="urn:microsoft.com/office/officeart/2005/8/layout/radial4"/>
    <dgm:cxn modelId="{8EC5252A-7734-FF41-8823-8990267A7C92}" type="presOf" srcId="{D8C9CA20-8719-4B4D-948E-69DC15FDE113}" destId="{F3B72385-66F3-4900-9746-B7BD8E7E2084}" srcOrd="0" destOrd="0" presId="urn:microsoft.com/office/officeart/2005/8/layout/radial4"/>
    <dgm:cxn modelId="{1D491BE6-802D-45A3-A8CC-D2F1462217D6}" srcId="{D8C9CA20-8719-4B4D-948E-69DC15FDE113}" destId="{1FFAA958-2692-4B39-B496-7428A8677919}" srcOrd="0" destOrd="0" parTransId="{FB1EBE62-B225-4418-A5BD-0CF09ACB17FD}" sibTransId="{DA1B8D22-AA17-41FA-93CC-5C31B6F338EC}"/>
    <dgm:cxn modelId="{3162EC28-D7D2-F64C-B66F-C2FB214E5BFA}" type="presOf" srcId="{B75B0443-8DBF-BD42-B792-977C389DBCAD}" destId="{9B9CD70D-43BE-9F4A-B442-D163281370FF}" srcOrd="0" destOrd="0" presId="urn:microsoft.com/office/officeart/2005/8/layout/radial4"/>
    <dgm:cxn modelId="{55248CEB-A15A-8148-B8DF-FECCED114F70}" type="presOf" srcId="{4A0741D4-58A6-4112-BE4F-8A1C9D58077E}" destId="{E6193D27-AF5C-45FE-B966-B596D6490015}" srcOrd="0" destOrd="0" presId="urn:microsoft.com/office/officeart/2005/8/layout/radial4"/>
    <dgm:cxn modelId="{34B0F2D1-F0D3-5643-87AA-650D415F9720}" type="presOf" srcId="{FF811326-2507-48AF-9D5C-816F4189A1C7}" destId="{128AE0D5-BB52-4C63-9761-29A36C6C80D3}" srcOrd="0" destOrd="0" presId="urn:microsoft.com/office/officeart/2005/8/layout/radial4"/>
    <dgm:cxn modelId="{203A01B3-BE46-B249-BF89-E86D69A061FC}" srcId="{D8C9CA20-8719-4B4D-948E-69DC15FDE113}" destId="{F8B062C2-A641-734D-B0FE-89D2AE137699}" srcOrd="6" destOrd="0" parTransId="{70C62F92-798F-B94A-9E8B-5E8980778F14}" sibTransId="{2EF83453-092E-BD4A-811C-6CFEC37B0356}"/>
    <dgm:cxn modelId="{75BCC4D5-4532-4D4F-81AC-C4755F151466}" type="presOf" srcId="{AA16A4E6-E4A4-4795-A864-DA91714FB691}" destId="{5A76C602-0F66-4F7C-9928-A44B30174DC0}" srcOrd="0" destOrd="0" presId="urn:microsoft.com/office/officeart/2005/8/layout/radial4"/>
    <dgm:cxn modelId="{DAF7BA18-8267-9742-B580-1931D2EB62D9}" type="presOf" srcId="{F8B062C2-A641-734D-B0FE-89D2AE137699}" destId="{DDBE8D30-D51A-574A-82AE-AFABA422487C}" srcOrd="0" destOrd="0" presId="urn:microsoft.com/office/officeart/2005/8/layout/radial4"/>
    <dgm:cxn modelId="{B3884D76-1EFF-461F-9BEE-41FF3B212FEE}" srcId="{D8C9CA20-8719-4B4D-948E-69DC15FDE113}" destId="{AA16A4E6-E4A4-4795-A864-DA91714FB691}" srcOrd="3" destOrd="0" parTransId="{FF811326-2507-48AF-9D5C-816F4189A1C7}" sibTransId="{F70EE4F4-F05C-4549-B878-7BE9DAB6A646}"/>
    <dgm:cxn modelId="{E4AC6367-CA3E-2345-B8FB-D7732F197124}" type="presOf" srcId="{70C62F92-798F-B94A-9E8B-5E8980778F14}" destId="{AA900F43-2299-604A-975B-017033491A83}" srcOrd="0" destOrd="0" presId="urn:microsoft.com/office/officeart/2005/8/layout/radial4"/>
    <dgm:cxn modelId="{FFB5341F-0A4A-4161-87D7-50F9CCBB0BCD}" srcId="{DCFCFE7E-0871-4F68-8C8F-E2EDA3C59B5A}" destId="{D8C9CA20-8719-4B4D-948E-69DC15FDE113}" srcOrd="0" destOrd="0" parTransId="{553D7C06-2222-4E08-B048-259403D4E1A2}" sibTransId="{8F73A453-915E-4E1E-8F9C-BC444AFDFE9D}"/>
    <dgm:cxn modelId="{8FC67DBB-33B9-DE42-9132-B140334CB93E}" type="presOf" srcId="{1FB8E732-90A2-453B-AA13-C472BC17D40F}" destId="{6EA4297C-3603-4777-9EAC-5EBFE940B6DE}" srcOrd="0" destOrd="0" presId="urn:microsoft.com/office/officeart/2005/8/layout/radial4"/>
    <dgm:cxn modelId="{9D9A232D-2933-9B4C-8AFB-A2423C8E5AB8}" type="presParOf" srcId="{BAF62429-799E-406A-BBE8-4B2D787BA15E}" destId="{F3B72385-66F3-4900-9746-B7BD8E7E2084}" srcOrd="0" destOrd="0" presId="urn:microsoft.com/office/officeart/2005/8/layout/radial4"/>
    <dgm:cxn modelId="{B764D11A-79E5-DA41-8DD0-F651AFE56210}" type="presParOf" srcId="{BAF62429-799E-406A-BBE8-4B2D787BA15E}" destId="{0B3A26B6-E6DF-4EA8-A839-AADCB9C0AA0C}" srcOrd="1" destOrd="0" presId="urn:microsoft.com/office/officeart/2005/8/layout/radial4"/>
    <dgm:cxn modelId="{F3FE3DF6-3CC2-C245-93C7-3547EED96718}" type="presParOf" srcId="{BAF62429-799E-406A-BBE8-4B2D787BA15E}" destId="{E00BFA3D-59B1-4A0E-A696-5E2D91C79D42}" srcOrd="2" destOrd="0" presId="urn:microsoft.com/office/officeart/2005/8/layout/radial4"/>
    <dgm:cxn modelId="{B7F4F0E4-54F1-0447-891C-FC48BC01D268}" type="presParOf" srcId="{BAF62429-799E-406A-BBE8-4B2D787BA15E}" destId="{E6193D27-AF5C-45FE-B966-B596D6490015}" srcOrd="3" destOrd="0" presId="urn:microsoft.com/office/officeart/2005/8/layout/radial4"/>
    <dgm:cxn modelId="{51C69D07-DCB6-FB44-89E7-AF7BADB58296}" type="presParOf" srcId="{BAF62429-799E-406A-BBE8-4B2D787BA15E}" destId="{84E0F912-16A0-4952-BF2D-070116CF83A8}" srcOrd="4" destOrd="0" presId="urn:microsoft.com/office/officeart/2005/8/layout/radial4"/>
    <dgm:cxn modelId="{C5F020CE-D0CF-054E-9B50-6BD22E7EB140}" type="presParOf" srcId="{BAF62429-799E-406A-BBE8-4B2D787BA15E}" destId="{6EA4297C-3603-4777-9EAC-5EBFE940B6DE}" srcOrd="5" destOrd="0" presId="urn:microsoft.com/office/officeart/2005/8/layout/radial4"/>
    <dgm:cxn modelId="{C2B63365-82DD-5F41-8F8B-2A70770C5E2C}" type="presParOf" srcId="{BAF62429-799E-406A-BBE8-4B2D787BA15E}" destId="{2942B9EA-B5E3-4962-8FAF-9C8189CE9F38}" srcOrd="6" destOrd="0" presId="urn:microsoft.com/office/officeart/2005/8/layout/radial4"/>
    <dgm:cxn modelId="{305AFC31-5D4C-8842-900C-60686AA50AD4}" type="presParOf" srcId="{BAF62429-799E-406A-BBE8-4B2D787BA15E}" destId="{128AE0D5-BB52-4C63-9761-29A36C6C80D3}" srcOrd="7" destOrd="0" presId="urn:microsoft.com/office/officeart/2005/8/layout/radial4"/>
    <dgm:cxn modelId="{6FCF1D64-E776-594E-AA1C-6822D2E4A0BB}" type="presParOf" srcId="{BAF62429-799E-406A-BBE8-4B2D787BA15E}" destId="{5A76C602-0F66-4F7C-9928-A44B30174DC0}" srcOrd="8" destOrd="0" presId="urn:microsoft.com/office/officeart/2005/8/layout/radial4"/>
    <dgm:cxn modelId="{D21E3584-7779-E544-B262-3883373C973E}" type="presParOf" srcId="{BAF62429-799E-406A-BBE8-4B2D787BA15E}" destId="{7CB89112-9D0B-419B-92AA-66E323C05E09}" srcOrd="9" destOrd="0" presId="urn:microsoft.com/office/officeart/2005/8/layout/radial4"/>
    <dgm:cxn modelId="{9DF6FEB7-AA3D-6647-B98D-26300EA89BC5}" type="presParOf" srcId="{BAF62429-799E-406A-BBE8-4B2D787BA15E}" destId="{51CF050F-619A-4668-96E6-02D6D33F283E}" srcOrd="10" destOrd="0" presId="urn:microsoft.com/office/officeart/2005/8/layout/radial4"/>
    <dgm:cxn modelId="{2094C878-9B95-4F44-9077-EBB45AA17DCA}" type="presParOf" srcId="{BAF62429-799E-406A-BBE8-4B2D787BA15E}" destId="{9B9CD70D-43BE-9F4A-B442-D163281370FF}" srcOrd="11" destOrd="0" presId="urn:microsoft.com/office/officeart/2005/8/layout/radial4"/>
    <dgm:cxn modelId="{ED3DA03F-4B2F-9042-9C9C-71258F9068F8}" type="presParOf" srcId="{BAF62429-799E-406A-BBE8-4B2D787BA15E}" destId="{04ADCBA9-CC3D-1B4C-9452-225CD6C0CEA2}" srcOrd="12" destOrd="0" presId="urn:microsoft.com/office/officeart/2005/8/layout/radial4"/>
    <dgm:cxn modelId="{7BF3659F-E116-C64F-860A-14B276DF0363}" type="presParOf" srcId="{BAF62429-799E-406A-BBE8-4B2D787BA15E}" destId="{AA900F43-2299-604A-975B-017033491A83}" srcOrd="13" destOrd="0" presId="urn:microsoft.com/office/officeart/2005/8/layout/radial4"/>
    <dgm:cxn modelId="{A64A7FAD-EA97-164F-8FEE-EF97754D48BD}" type="presParOf" srcId="{BAF62429-799E-406A-BBE8-4B2D787BA15E}" destId="{DDBE8D30-D51A-574A-82AE-AFABA422487C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72385-66F3-4900-9746-B7BD8E7E2084}">
      <dsp:nvSpPr>
        <dsp:cNvPr id="0" name=""/>
        <dsp:cNvSpPr/>
      </dsp:nvSpPr>
      <dsp:spPr>
        <a:xfrm>
          <a:off x="2292548" y="2369110"/>
          <a:ext cx="1510903" cy="151090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Release Planning</a:t>
          </a:r>
          <a:endParaRPr lang="en-US" sz="2300" kern="1200" dirty="0"/>
        </a:p>
      </dsp:txBody>
      <dsp:txXfrm>
        <a:off x="2513815" y="2590377"/>
        <a:ext cx="1068369" cy="1068369"/>
      </dsp:txXfrm>
    </dsp:sp>
    <dsp:sp modelId="{0B3A26B6-E6DF-4EA8-A839-AADCB9C0AA0C}">
      <dsp:nvSpPr>
        <dsp:cNvPr id="0" name=""/>
        <dsp:cNvSpPr/>
      </dsp:nvSpPr>
      <dsp:spPr>
        <a:xfrm rot="10800000">
          <a:off x="530476" y="2909258"/>
          <a:ext cx="1665157" cy="430607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BFA3D-59B1-4A0E-A696-5E2D91C79D42}">
      <dsp:nvSpPr>
        <dsp:cNvPr id="0" name=""/>
        <dsp:cNvSpPr/>
      </dsp:nvSpPr>
      <dsp:spPr>
        <a:xfrm>
          <a:off x="1660" y="2701509"/>
          <a:ext cx="1057632" cy="8461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Development Capacity (Velocity)</a:t>
          </a:r>
          <a:endParaRPr lang="en-US" sz="1300" kern="1200" dirty="0"/>
        </a:p>
      </dsp:txBody>
      <dsp:txXfrm>
        <a:off x="26442" y="2726291"/>
        <a:ext cx="1008068" cy="796541"/>
      </dsp:txXfrm>
    </dsp:sp>
    <dsp:sp modelId="{E6193D27-AF5C-45FE-B966-B596D6490015}">
      <dsp:nvSpPr>
        <dsp:cNvPr id="0" name=""/>
        <dsp:cNvSpPr/>
      </dsp:nvSpPr>
      <dsp:spPr>
        <a:xfrm rot="12600000">
          <a:off x="756216" y="2066786"/>
          <a:ext cx="1665157" cy="430607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0F912-16A0-4952-BF2D-070116CF83A8}">
      <dsp:nvSpPr>
        <dsp:cNvPr id="0" name=""/>
        <dsp:cNvSpPr/>
      </dsp:nvSpPr>
      <dsp:spPr>
        <a:xfrm>
          <a:off x="338944" y="1442747"/>
          <a:ext cx="1057632" cy="8461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Release Success Criteria</a:t>
          </a:r>
          <a:endParaRPr lang="en-US" sz="1300" kern="1200" dirty="0"/>
        </a:p>
      </dsp:txBody>
      <dsp:txXfrm>
        <a:off x="363726" y="1467529"/>
        <a:ext cx="1008068" cy="796541"/>
      </dsp:txXfrm>
    </dsp:sp>
    <dsp:sp modelId="{6EA4297C-3603-4777-9EAC-5EBFE940B6DE}">
      <dsp:nvSpPr>
        <dsp:cNvPr id="0" name=""/>
        <dsp:cNvSpPr/>
      </dsp:nvSpPr>
      <dsp:spPr>
        <a:xfrm rot="14400000">
          <a:off x="1372948" y="1450053"/>
          <a:ext cx="1665157" cy="430607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2B9EA-B5E3-4962-8FAF-9C8189CE9F38}">
      <dsp:nvSpPr>
        <dsp:cNvPr id="0" name=""/>
        <dsp:cNvSpPr/>
      </dsp:nvSpPr>
      <dsp:spPr>
        <a:xfrm>
          <a:off x="1260422" y="521270"/>
          <a:ext cx="1057632" cy="8461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Master Story List</a:t>
          </a:r>
          <a:endParaRPr lang="en-US" sz="1300" kern="1200" dirty="0"/>
        </a:p>
      </dsp:txBody>
      <dsp:txXfrm>
        <a:off x="1285204" y="546052"/>
        <a:ext cx="1008068" cy="796541"/>
      </dsp:txXfrm>
    </dsp:sp>
    <dsp:sp modelId="{128AE0D5-BB52-4C63-9761-29A36C6C80D3}">
      <dsp:nvSpPr>
        <dsp:cNvPr id="0" name=""/>
        <dsp:cNvSpPr/>
      </dsp:nvSpPr>
      <dsp:spPr>
        <a:xfrm rot="16200000">
          <a:off x="2215421" y="1224314"/>
          <a:ext cx="1665157" cy="430607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6C602-0F66-4F7C-9928-A44B30174DC0}">
      <dsp:nvSpPr>
        <dsp:cNvPr id="0" name=""/>
        <dsp:cNvSpPr/>
      </dsp:nvSpPr>
      <dsp:spPr>
        <a:xfrm>
          <a:off x="2519183" y="183986"/>
          <a:ext cx="1057632" cy="8461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Release Constraints</a:t>
          </a:r>
          <a:endParaRPr lang="en-US" sz="1300" kern="1200" dirty="0"/>
        </a:p>
      </dsp:txBody>
      <dsp:txXfrm>
        <a:off x="2543965" y="208768"/>
        <a:ext cx="1008068" cy="796541"/>
      </dsp:txXfrm>
    </dsp:sp>
    <dsp:sp modelId="{7CB89112-9D0B-419B-92AA-66E323C05E09}">
      <dsp:nvSpPr>
        <dsp:cNvPr id="0" name=""/>
        <dsp:cNvSpPr/>
      </dsp:nvSpPr>
      <dsp:spPr>
        <a:xfrm rot="18000000">
          <a:off x="3057893" y="1450053"/>
          <a:ext cx="1665157" cy="430607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F050F-619A-4668-96E6-02D6D33F283E}">
      <dsp:nvSpPr>
        <dsp:cNvPr id="0" name=""/>
        <dsp:cNvSpPr/>
      </dsp:nvSpPr>
      <dsp:spPr>
        <a:xfrm>
          <a:off x="3777945" y="521270"/>
          <a:ext cx="1057632" cy="8461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Dependencies</a:t>
          </a:r>
          <a:endParaRPr lang="en-US" sz="1300" kern="1200" dirty="0"/>
        </a:p>
      </dsp:txBody>
      <dsp:txXfrm>
        <a:off x="3802727" y="546052"/>
        <a:ext cx="1008068" cy="796541"/>
      </dsp:txXfrm>
    </dsp:sp>
    <dsp:sp modelId="{9B9CD70D-43BE-9F4A-B442-D163281370FF}">
      <dsp:nvSpPr>
        <dsp:cNvPr id="0" name=""/>
        <dsp:cNvSpPr/>
      </dsp:nvSpPr>
      <dsp:spPr>
        <a:xfrm rot="19800000">
          <a:off x="3674625" y="2066786"/>
          <a:ext cx="1665157" cy="430607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DCBA9-CC3D-1B4C-9452-225CD6C0CEA2}">
      <dsp:nvSpPr>
        <dsp:cNvPr id="0" name=""/>
        <dsp:cNvSpPr/>
      </dsp:nvSpPr>
      <dsp:spPr>
        <a:xfrm>
          <a:off x="4699423" y="1442747"/>
          <a:ext cx="1057632" cy="8461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High level tech architecture</a:t>
          </a:r>
          <a:endParaRPr lang="en-US" sz="1300" kern="1200" dirty="0"/>
        </a:p>
      </dsp:txBody>
      <dsp:txXfrm>
        <a:off x="4724205" y="1467529"/>
        <a:ext cx="1008068" cy="796541"/>
      </dsp:txXfrm>
    </dsp:sp>
    <dsp:sp modelId="{AA900F43-2299-604A-975B-017033491A83}">
      <dsp:nvSpPr>
        <dsp:cNvPr id="0" name=""/>
        <dsp:cNvSpPr/>
      </dsp:nvSpPr>
      <dsp:spPr>
        <a:xfrm>
          <a:off x="3900365" y="2909258"/>
          <a:ext cx="1665157" cy="430607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BE8D30-D51A-574A-82AE-AFABA422487C}">
      <dsp:nvSpPr>
        <dsp:cNvPr id="0" name=""/>
        <dsp:cNvSpPr/>
      </dsp:nvSpPr>
      <dsp:spPr>
        <a:xfrm>
          <a:off x="5036707" y="2701509"/>
          <a:ext cx="1057632" cy="8461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Cross Functional Requirements</a:t>
          </a:r>
          <a:endParaRPr lang="en-US" sz="1300" kern="1200" dirty="0"/>
        </a:p>
      </dsp:txBody>
      <dsp:txXfrm>
        <a:off x="5061489" y="2726291"/>
        <a:ext cx="1008068" cy="796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IN" smtClean="0"/>
              <a:t>Release and Iteration Planning</a:t>
            </a:r>
            <a:endParaRPr lang="en-IN"/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60FD0B95-DBA3-234F-B321-9A64082D11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3866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>
              <a:defRPr/>
            </a:pPr>
            <a:r>
              <a:rPr lang="en-US" smtClean="0"/>
              <a:t>Release and Iteration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C91E950B-F458-354F-BE3A-215FB82C40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5503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ea typeface="ＭＳ Ｐゴシック" pitchFamily="21" charset="-128"/>
                <a:cs typeface="Arial" pitchFamily="21" charset="0"/>
              </a:rPr>
              <a:t>Plan, execute and report on Agile projects</a:t>
            </a:r>
          </a:p>
          <a:p>
            <a:pPr eaLnBrk="1" hangingPunct="1">
              <a:spcBef>
                <a:spcPct val="0"/>
              </a:spcBef>
            </a:pPr>
            <a:endParaRPr lang="en-US" dirty="0" smtClean="0">
              <a:ea typeface="ＭＳ Ｐゴシック" pitchFamily="21" charset="-128"/>
              <a:cs typeface="Arial" pitchFamily="21" charset="0"/>
            </a:endParaRPr>
          </a:p>
          <a:p>
            <a:pPr eaLnBrk="1" hangingPunct="1">
              <a:spcBef>
                <a:spcPct val="0"/>
              </a:spcBef>
            </a:pPr>
            <a:endParaRPr lang="en-US" dirty="0" smtClean="0">
              <a:ea typeface="ＭＳ Ｐゴシック" pitchFamily="21" charset="-128"/>
              <a:cs typeface="Arial" pitchFamily="21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ea typeface="ＭＳ Ｐゴシック" pitchFamily="21" charset="-128"/>
                <a:cs typeface="Arial" pitchFamily="21" charset="0"/>
              </a:rPr>
              <a:t>--------------------------------------------------------------------------------------------------------------------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ea typeface="ＭＳ Ｐゴシック" pitchFamily="21" charset="-128"/>
                <a:cs typeface="Arial" pitchFamily="21" charset="0"/>
              </a:rPr>
              <a:t>Welcome to the module Planning the Project. This module is brought to you by ThoughtWorks Studios, maker of Mingle,</a:t>
            </a:r>
            <a:r>
              <a:rPr lang="en-US" baseline="0" dirty="0" smtClean="0">
                <a:ea typeface="ＭＳ Ｐゴシック" pitchFamily="21" charset="-128"/>
                <a:cs typeface="Arial" pitchFamily="21" charset="0"/>
              </a:rPr>
              <a:t> Cruise, and Twist.</a:t>
            </a:r>
          </a:p>
          <a:p>
            <a:pPr eaLnBrk="1" hangingPunct="1">
              <a:spcBef>
                <a:spcPct val="0"/>
              </a:spcBef>
            </a:pPr>
            <a:endParaRPr lang="en-US" baseline="0" dirty="0" smtClean="0">
              <a:ea typeface="ＭＳ Ｐゴシック" pitchFamily="21" charset="-128"/>
              <a:cs typeface="Arial" pitchFamily="21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baseline="0" dirty="0" smtClean="0">
                <a:ea typeface="ＭＳ Ｐゴシック" pitchFamily="21" charset="-128"/>
                <a:cs typeface="Arial" pitchFamily="21" charset="0"/>
              </a:rPr>
              <a:t>In this module, we’ll explore the practices that help Managers and Project Managers plan, execute, and report on Agile projects.</a:t>
            </a:r>
            <a:endParaRPr lang="en-US" dirty="0" smtClean="0">
              <a:ea typeface="ＭＳ Ｐゴシック" pitchFamily="21" charset="-128"/>
              <a:cs typeface="Arial" pitchFamily="21" charset="0"/>
            </a:endParaRPr>
          </a:p>
          <a:p>
            <a:pPr eaLnBrk="1" hangingPunct="1">
              <a:spcBef>
                <a:spcPct val="0"/>
              </a:spcBef>
            </a:pPr>
            <a:endParaRPr lang="en-US" dirty="0" smtClean="0">
              <a:ea typeface="ＭＳ Ｐゴシック" pitchFamily="21" charset="-128"/>
              <a:cs typeface="Arial" pitchFamily="21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Release and Iteration Planning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98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Another type of</a:t>
            </a:r>
            <a:r>
              <a:rPr lang="en-US" baseline="0" dirty="0" smtClean="0"/>
              <a:t> requirement that has to be captured on all projects is the NFR.</a:t>
            </a:r>
          </a:p>
          <a:p>
            <a:pPr>
              <a:buFont typeface="Arial"/>
              <a:buChar char="•"/>
            </a:pPr>
            <a:r>
              <a:rPr lang="en-US" baseline="0" dirty="0" smtClean="0"/>
              <a:t>We all know what these are. They creep up on us near the end.</a:t>
            </a:r>
          </a:p>
          <a:p>
            <a:pPr>
              <a:buFont typeface="Arial"/>
              <a:buChar char="•"/>
            </a:pPr>
            <a:r>
              <a:rPr lang="en-US" dirty="0" smtClean="0"/>
              <a:t>Execution qualities of a system – security, usability</a:t>
            </a:r>
          </a:p>
          <a:p>
            <a:pPr>
              <a:buFont typeface="Arial"/>
              <a:buChar char="•"/>
            </a:pPr>
            <a:r>
              <a:rPr lang="en-US" dirty="0" smtClean="0"/>
              <a:t>Evolution qualities – testability, extensibility,</a:t>
            </a:r>
            <a:r>
              <a:rPr lang="en-US" baseline="0" dirty="0" smtClean="0"/>
              <a:t> scalability</a:t>
            </a:r>
            <a:endParaRPr lang="en-US" dirty="0" smtClean="0"/>
          </a:p>
          <a:p>
            <a:pPr defTabSz="457163">
              <a:buFont typeface="Arial"/>
              <a:buChar char="•"/>
              <a:defRPr/>
            </a:pPr>
            <a:r>
              <a:rPr lang="en-US" dirty="0" smtClean="0"/>
              <a:t>NFRs are typically technical or usage based and usually follow policy or documented guidelines</a:t>
            </a:r>
          </a:p>
          <a:p>
            <a:pPr>
              <a:buFont typeface="Arial"/>
              <a:buChar char="•"/>
            </a:pPr>
            <a:r>
              <a:rPr lang="en-US" dirty="0" smtClean="0"/>
              <a:t>Make them cards.</a:t>
            </a:r>
          </a:p>
          <a:p>
            <a:pPr>
              <a:buFont typeface="Arial"/>
              <a:buChar char="•"/>
            </a:pPr>
            <a:r>
              <a:rPr lang="en-US" dirty="0" smtClean="0"/>
              <a:t>Its</a:t>
            </a:r>
            <a:r>
              <a:rPr lang="en-US" baseline="0" dirty="0" smtClean="0"/>
              <a:t> work you have to do.</a:t>
            </a:r>
          </a:p>
          <a:p>
            <a:pPr>
              <a:buFont typeface="Arial"/>
              <a:buChar char="•"/>
            </a:pPr>
            <a:endParaRPr lang="en-US" baseline="0" dirty="0" smtClean="0"/>
          </a:p>
          <a:p>
            <a:pPr>
              <a:buFont typeface="Arial"/>
              <a:buChar char="•"/>
            </a:pPr>
            <a:r>
              <a:rPr lang="en-US" baseline="0" dirty="0" smtClean="0"/>
              <a:t>HAVE SOME DISCUSSION HERE as to what you can do about these.</a:t>
            </a:r>
          </a:p>
          <a:p>
            <a:endParaRPr lang="en-US" dirty="0" smtClean="0"/>
          </a:p>
          <a:p>
            <a:r>
              <a:rPr lang="en-US" dirty="0" smtClean="0"/>
              <a:t>Technique- </a:t>
            </a:r>
          </a:p>
          <a:p>
            <a:pPr lvl="1"/>
            <a:r>
              <a:rPr lang="en-US" dirty="0" smtClean="0"/>
              <a:t>Send out a questionnaire first for folks to do their homework.</a:t>
            </a:r>
          </a:p>
          <a:p>
            <a:pPr lvl="1"/>
            <a:r>
              <a:rPr lang="en-US" dirty="0" smtClean="0"/>
              <a:t>How many transactions/users/countries/whatever?  </a:t>
            </a:r>
          </a:p>
          <a:p>
            <a:pPr lvl="1"/>
            <a:r>
              <a:rPr lang="en-US" dirty="0" smtClean="0"/>
              <a:t>Response time?  </a:t>
            </a:r>
          </a:p>
          <a:p>
            <a:pPr lvl="1"/>
            <a:r>
              <a:rPr lang="en-US" dirty="0" smtClean="0"/>
              <a:t>What platforms?</a:t>
            </a:r>
          </a:p>
          <a:p>
            <a:pPr lvl="1"/>
            <a:r>
              <a:rPr lang="en-US" dirty="0" smtClean="0"/>
              <a:t>Compliance </a:t>
            </a:r>
          </a:p>
          <a:p>
            <a:endParaRPr lang="en-US" dirty="0" smtClean="0"/>
          </a:p>
          <a:p>
            <a:r>
              <a:rPr lang="en-US" dirty="0" smtClean="0"/>
              <a:t>Low: 5min</a:t>
            </a:r>
          </a:p>
          <a:p>
            <a:r>
              <a:rPr lang="en-US" dirty="0" smtClean="0"/>
              <a:t>High: 15min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Release and Iteration Planning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Release and Iteration Planning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the stories into iterations, with the total points in each iteration totaling the estimated velocity (earlier calculation).</a:t>
            </a:r>
          </a:p>
          <a:p>
            <a:r>
              <a:rPr lang="en-US" dirty="0" smtClean="0"/>
              <a:t>Should be some sense of a theme in each iteration (get</a:t>
            </a:r>
            <a:r>
              <a:rPr lang="en-US" baseline="0" dirty="0" smtClean="0"/>
              <a:t> sign-on working, deliver reports, credit card payment, etc.), along with a prioritization of business value.</a:t>
            </a:r>
          </a:p>
          <a:p>
            <a:r>
              <a:rPr lang="en-US" baseline="0" dirty="0" smtClean="0"/>
              <a:t>Deliver high value first.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Release and Iteration Planning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90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 3 or 4 iterations.</a:t>
            </a:r>
          </a:p>
          <a:p>
            <a:r>
              <a:rPr lang="en-US" baseline="0" dirty="0" smtClean="0"/>
              <a:t>This conversation may lead to “how long is an iteration” – for the animal, each iteration is 4 minutes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A9968-001F-354A-A9C8-D6F2B058879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Release and Iteration Planning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23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Release and Iteration Planning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09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Answered the basic “how long” in Estimating section.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Release and Iteration Planning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13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driving the Release?</a:t>
            </a:r>
          </a:p>
          <a:p>
            <a:r>
              <a:rPr lang="en-US" dirty="0" smtClean="0"/>
              <a:t>Time,</a:t>
            </a:r>
            <a:r>
              <a:rPr lang="en-US" baseline="0" dirty="0" smtClean="0"/>
              <a:t> budget, scope</a:t>
            </a:r>
          </a:p>
          <a:p>
            <a:r>
              <a:rPr lang="en-US" dirty="0" smtClean="0"/>
              <a:t>Market pressure for functionality</a:t>
            </a:r>
          </a:p>
          <a:p>
            <a:r>
              <a:rPr lang="en-US" dirty="0" smtClean="0"/>
              <a:t>Launch of a new project</a:t>
            </a:r>
          </a:p>
          <a:p>
            <a:r>
              <a:rPr lang="en-US" dirty="0" smtClean="0"/>
              <a:t>Are</a:t>
            </a:r>
            <a:r>
              <a:rPr lang="en-US" baseline="0" dirty="0" smtClean="0"/>
              <a:t> there quantifiable objectives / ROI that need to be met?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89F2-39F0-4465-A039-CCF2F39C8C6A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Release and Iteration Planning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57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need to understand the: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Release success criteria.  Time driven, scope driven, $ driven.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Development</a:t>
            </a:r>
            <a:r>
              <a:rPr lang="en-US" baseline="0" dirty="0" smtClean="0"/>
              <a:t> capacity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Constraints  - resource, technical, skill level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Project dependencies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A high level application architecture 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Non functional or cross functional requirements – all the ‘abilities</a:t>
            </a:r>
          </a:p>
          <a:p>
            <a:r>
              <a:rPr lang="en-US" baseline="0" dirty="0" smtClean="0"/>
              <a:t>----------------------------------------------------------------------------------------------------------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Like most things in an Agile world,</a:t>
            </a:r>
            <a:r>
              <a:rPr lang="en-US" baseline="0" dirty="0" smtClean="0"/>
              <a:t> release planning is an iterative and adaptable process.  Depending on how the first cut at a release plan may look, more effort may be put into loosening the hold of external constraints (e.g., marketing schedules) or the success criteria for the release may be re-examined (e.g., perhaps another pass through </a:t>
            </a:r>
            <a:r>
              <a:rPr lang="en-US" baseline="0" dirty="0" err="1" smtClean="0"/>
              <a:t>MoSCoW</a:t>
            </a:r>
            <a:r>
              <a:rPr lang="en-US" baseline="0" dirty="0" smtClean="0"/>
              <a:t> on the story list).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Development Capacity can either be estimated (using a sampling of different story sizes and extrapolating) or determined using a spike iteration.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success criteria for the project are probably enumerated across the lines of scope (e.g., “we must have these features at least”), cost (e.g., “we only have budget for $200 of development”) and time (“we need to get something to market before the conference starts”).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External constraints can have a big influence on the release plan and are often in the shape of project dependencies (i.e., integrating with Application X which only releases each quarter).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release story wall can be used to show the distribution of stories between releases and between iterations within a release.  Obviously a release plan is a high level artifact, so the expectation should be set to allow considerable movement at this level.</a:t>
            </a:r>
          </a:p>
          <a:p>
            <a:pPr>
              <a:buFontTx/>
              <a:buChar char="•"/>
            </a:pPr>
            <a:endParaRPr lang="en-AU" dirty="0">
              <a:latin typeface="Arial" charset="0"/>
            </a:endParaRPr>
          </a:p>
          <a:p>
            <a:pPr>
              <a:buFontTx/>
              <a:buNone/>
            </a:pPr>
            <a:r>
              <a:rPr lang="en-AU" b="1" dirty="0">
                <a:latin typeface="Arial" charset="0"/>
              </a:rPr>
              <a:t>Low: 2 min</a:t>
            </a:r>
          </a:p>
          <a:p>
            <a:pPr>
              <a:buFontTx/>
              <a:buNone/>
            </a:pPr>
            <a:r>
              <a:rPr lang="en-AU" b="1" dirty="0">
                <a:latin typeface="Arial" charset="0"/>
              </a:rPr>
              <a:t>High: 5 min</a:t>
            </a:r>
          </a:p>
          <a:p>
            <a:endParaRPr lang="en-AU" dirty="0">
              <a:latin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BFB40-968A-1045-893C-723D6C95B419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Release and Iteration Planning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520"/>
            <a:ext cx="5486400" cy="4114247"/>
          </a:xfrm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AU" dirty="0">
                <a:latin typeface="Arial" charset="0"/>
              </a:rPr>
              <a:t>The story is the unit of work we will measure to determine approximate length and cost of project.</a:t>
            </a:r>
          </a:p>
          <a:p>
            <a:pPr>
              <a:buFontTx/>
              <a:buChar char="•"/>
            </a:pPr>
            <a:r>
              <a:rPr lang="en-AU" dirty="0">
                <a:latin typeface="Arial" charset="0"/>
              </a:rPr>
              <a:t>We conduct many workshops to create stories and ultimately the MSL</a:t>
            </a:r>
            <a:r>
              <a:rPr lang="en-AU" dirty="0" smtClean="0">
                <a:latin typeface="Arial" charset="0"/>
              </a:rPr>
              <a:t>.</a:t>
            </a:r>
          </a:p>
          <a:p>
            <a:pPr>
              <a:buFontTx/>
              <a:buChar char="•"/>
            </a:pPr>
            <a:r>
              <a:rPr lang="en-AU" dirty="0" smtClean="0">
                <a:latin typeface="Arial" charset="0"/>
              </a:rPr>
              <a:t>We go in depth on each of these items</a:t>
            </a:r>
            <a:r>
              <a:rPr lang="en-AU" baseline="0" dirty="0" smtClean="0">
                <a:latin typeface="Arial" charset="0"/>
              </a:rPr>
              <a:t> and more to get to our initial story list.</a:t>
            </a:r>
            <a:endParaRPr lang="en-AU" dirty="0">
              <a:latin typeface="Arial" charset="0"/>
            </a:endParaRPr>
          </a:p>
          <a:p>
            <a:pPr>
              <a:buFontTx/>
              <a:buChar char="•"/>
            </a:pPr>
            <a:r>
              <a:rPr lang="en-AU" b="1" dirty="0" smtClean="0">
                <a:latin typeface="Arial" charset="0"/>
              </a:rPr>
              <a:t>We should have done all of this already in the previous sections.</a:t>
            </a:r>
            <a:endParaRPr lang="en-AU" b="1" baseline="0" dirty="0" smtClean="0">
              <a:latin typeface="Arial" charset="0"/>
            </a:endParaRPr>
          </a:p>
          <a:p>
            <a:pPr lvl="0">
              <a:buFontTx/>
              <a:buChar char="•"/>
            </a:pPr>
            <a:endParaRPr lang="en-AU" baseline="0" dirty="0" smtClean="0">
              <a:latin typeface="Arial" charset="0"/>
            </a:endParaRPr>
          </a:p>
          <a:p>
            <a:pPr lvl="1">
              <a:buFontTx/>
              <a:buChar char="•"/>
            </a:pPr>
            <a:endParaRPr lang="en-AU" baseline="0" dirty="0" smtClean="0">
              <a:latin typeface="Arial" charset="0"/>
            </a:endParaRPr>
          </a:p>
          <a:p>
            <a:pPr lvl="1">
              <a:buFontTx/>
              <a:buChar char="•"/>
            </a:pPr>
            <a:endParaRPr lang="en-AU" dirty="0">
              <a:latin typeface="Arial" charset="0"/>
            </a:endParaRPr>
          </a:p>
          <a:p>
            <a:pPr>
              <a:buFontTx/>
              <a:buNone/>
            </a:pPr>
            <a:r>
              <a:rPr lang="en-AU" b="1" dirty="0">
                <a:latin typeface="Arial" charset="0"/>
              </a:rPr>
              <a:t>Low: .5 min</a:t>
            </a:r>
          </a:p>
          <a:p>
            <a:pPr>
              <a:buFontTx/>
              <a:buNone/>
            </a:pPr>
            <a:r>
              <a:rPr lang="en-AU" b="1" dirty="0">
                <a:latin typeface="Arial" charset="0"/>
              </a:rPr>
              <a:t>High: 2 min</a:t>
            </a:r>
          </a:p>
          <a:p>
            <a:endParaRPr lang="en-AU" dirty="0">
              <a:latin typeface="Arial" charset="0"/>
            </a:endParaRP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Release and Iteration Planning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</a:t>
            </a:r>
            <a:r>
              <a:rPr lang="en-US" baseline="0" dirty="0" smtClean="0"/>
              <a:t> likely the total bucket of stories will can be categorized into these four buckets. For the purposes of planning the first release, the MMR should be the Must Have bucket.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Release and Iteration Planning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51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many versions of this approach, but in essence its about laying out the stories so that you can see where the MMF is.</a:t>
            </a:r>
          </a:p>
          <a:p>
            <a:r>
              <a:rPr lang="en-US" dirty="0" smtClean="0"/>
              <a:t>The next slide shows an</a:t>
            </a:r>
            <a:r>
              <a:rPr lang="en-US" baseline="0" dirty="0" smtClean="0"/>
              <a:t> example from Jeff Patton</a:t>
            </a:r>
          </a:p>
          <a:p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prioritizing stories and building the Release Plan, consider the following: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Value – does this contribute to the ROI.  What is the Minimum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Marketable Feature set?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Risk – does the item carry either technical or functional risk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Usage – How often is this feature set used and by how many different roles/personas?  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Compliance – is the feature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required to avoid possible financial penalties? 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Dependencies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 is this feature set dependent on or required by another team?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Simplicity – do we need all parts/stories for this feature set?  Or can we go Live with a subset?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89F2-39F0-4465-A039-CCF2F39C8C6A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Release and Iteration Planning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31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Prioritize stories into Minimum Marketable Features (MMF)</a:t>
            </a:r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A9968-001F-354A-A9C8-D6F2B058879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Release and Iteration Planning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23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 sz="2400" dirty="0"/>
              <a:t>Unconstrained Model</a:t>
            </a:r>
          </a:p>
          <a:p>
            <a:pPr lvl="1">
              <a:buFont typeface="Arial"/>
              <a:buChar char="•"/>
            </a:pPr>
            <a:r>
              <a:rPr lang="en-US" sz="2000" dirty="0"/>
              <a:t> Tell us how long it will take to build this</a:t>
            </a:r>
          </a:p>
          <a:p>
            <a:pPr>
              <a:buFont typeface="Arial"/>
              <a:buChar char="•"/>
            </a:pPr>
            <a:r>
              <a:rPr lang="en-US" sz="2400" dirty="0"/>
              <a:t> Constrained Models</a:t>
            </a:r>
          </a:p>
          <a:p>
            <a:pPr lvl="1">
              <a:buFont typeface="Arial"/>
              <a:buChar char="•"/>
            </a:pPr>
            <a:r>
              <a:rPr lang="en-US" sz="2000" dirty="0"/>
              <a:t> Tell us what we can build and stay within budget</a:t>
            </a:r>
          </a:p>
          <a:p>
            <a:pPr lvl="1">
              <a:buFont typeface="Arial"/>
              <a:buChar char="•"/>
            </a:pPr>
            <a:r>
              <a:rPr lang="en-US" sz="2000" dirty="0"/>
              <a:t> Tell us how long it will take to build this with the staff we have</a:t>
            </a:r>
          </a:p>
          <a:p>
            <a:pPr lvl="1">
              <a:buFont typeface="Arial"/>
              <a:buChar char="•"/>
            </a:pPr>
            <a:r>
              <a:rPr lang="en-US" sz="2000" dirty="0"/>
              <a:t> What can we get built in a certain timeframe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time constrained project is one where the first release must be delivered by a certain date</a:t>
            </a:r>
          </a:p>
          <a:p>
            <a:r>
              <a:rPr lang="en-US" baseline="0" dirty="0" smtClean="0"/>
              <a:t>A resource constrained project is where for whatever reason you can’t add more people, which could be because there is a budget constraint</a:t>
            </a:r>
          </a:p>
          <a:p>
            <a:r>
              <a:rPr lang="en-US" baseline="0" dirty="0" smtClean="0"/>
              <a:t>But, budget could also be a constraint on how long the team can work for</a:t>
            </a:r>
          </a:p>
          <a:p>
            <a:r>
              <a:rPr lang="en-US" baseline="0" dirty="0" smtClean="0"/>
              <a:t>A scope constraint is where a certain scope must be delivered for some reason (perhaps compliance reasons)</a:t>
            </a:r>
          </a:p>
          <a:p>
            <a:endParaRPr lang="en-AU" dirty="0">
              <a:latin typeface="Arial" charset="0"/>
            </a:endParaRPr>
          </a:p>
          <a:p>
            <a:pPr>
              <a:buFontTx/>
              <a:buNone/>
            </a:pPr>
            <a:r>
              <a:rPr lang="en-AU" b="1" dirty="0">
                <a:latin typeface="Arial" charset="0"/>
              </a:rPr>
              <a:t>Low: 2 min</a:t>
            </a:r>
          </a:p>
          <a:p>
            <a:pPr>
              <a:buFontTx/>
              <a:buNone/>
            </a:pPr>
            <a:r>
              <a:rPr lang="en-AU" b="1" dirty="0">
                <a:latin typeface="Arial" charset="0"/>
              </a:rPr>
              <a:t>High: 5 min</a:t>
            </a:r>
          </a:p>
          <a:p>
            <a:endParaRPr lang="en-AU" dirty="0">
              <a:latin typeface="Arial" charset="0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2CE06-0A67-43D7-AFAF-160C90F8853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Release and Iteration Planning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6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DB2097-8C15-324D-9BCE-17E0BD5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DB2097-8C15-324D-9BCE-17E0BD5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06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sz="quarter" idx="11" hasCustomPrompt="1"/>
          </p:nvPr>
        </p:nvSpPr>
        <p:spPr>
          <a:xfrm rot="10800000">
            <a:off x="228600" y="1066800"/>
            <a:ext cx="1219200" cy="5329238"/>
          </a:xfrm>
          <a:solidFill>
            <a:schemeClr val="tx1"/>
          </a:solidFill>
          <a:ln w="31750" cap="flat" cmpd="sng" algn="ctr">
            <a:solidFill>
              <a:srgbClr val="FF99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2900000">
              <a:srgbClr val="000000">
                <a:alpha val="43000"/>
              </a:srgbClr>
            </a:outerShdw>
          </a:effectLst>
        </p:spPr>
        <p:txBody>
          <a:bodyPr vert="eaVert" anchor="ctr"/>
          <a:lstStyle>
            <a:lvl1pPr algn="ctr">
              <a:buNone/>
              <a:defRPr sz="4800" spc="600">
                <a:solidFill>
                  <a:srgbClr val="FF6600"/>
                </a:solidFill>
                <a:effectLst>
                  <a:outerShdw blurRad="50800" dist="38100" dir="3600000">
                    <a:schemeClr val="bg2">
                      <a:lumMod val="60000"/>
                      <a:lumOff val="40000"/>
                      <a:alpha val="43000"/>
                    </a:schemeClr>
                  </a:outerShdw>
                </a:effectLst>
                <a:latin typeface="Arial Rounded MT Bold"/>
                <a:cs typeface="Arial Rounded MT Bold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2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23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logo_bl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09524"/>
            <a:ext cx="1324887" cy="55627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57200" y="5843398"/>
            <a:ext cx="8215633" cy="0"/>
          </a:xfrm>
          <a:prstGeom prst="line">
            <a:avLst/>
          </a:prstGeom>
          <a:ln w="1270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1167" y="1342393"/>
            <a:ext cx="8215633" cy="0"/>
          </a:xfrm>
          <a:prstGeom prst="line">
            <a:avLst/>
          </a:prstGeom>
          <a:ln w="1270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256917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DB2097-8C15-324D-9BCE-17E0BD5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5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DB2097-8C15-324D-9BCE-17E0BD5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23941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DB2097-8C15-324D-9BCE-17E0BD5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25707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DB2097-8C15-324D-9BCE-17E0BD5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64917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DB2097-8C15-324D-9BCE-17E0BD5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41851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DB2097-8C15-324D-9BCE-17E0BD5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3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DB2097-8C15-324D-9BCE-17E0BD5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9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173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3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50" r:id="rId12"/>
  </p:sldLayoutIdLst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arydale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Lucida Grande"/>
        <a:buChar char="–"/>
        <a:defRPr sz="3200" kern="1200">
          <a:solidFill>
            <a:srgbClr val="333333"/>
          </a:solidFill>
          <a:latin typeface="CamingoDos Pro Cd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33333"/>
          </a:solidFill>
          <a:latin typeface="CamingoDos Pro Cd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33333"/>
          </a:solidFill>
          <a:latin typeface="CamingoDos Pro Cd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33333"/>
          </a:solidFill>
          <a:latin typeface="CamingoDos Pro Cd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33333"/>
          </a:solidFill>
          <a:latin typeface="CamingoDos Pro Cd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Release and Iteration Planning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Module in Agile Fundamentals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50323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67544" y="26072"/>
            <a:ext cx="8229600" cy="1143000"/>
          </a:xfrm>
        </p:spPr>
        <p:txBody>
          <a:bodyPr/>
          <a:lstStyle/>
          <a:p>
            <a:r>
              <a:rPr lang="en-US" dirty="0" smtClean="0"/>
              <a:t>What Are Your Constraints?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060" y="3390737"/>
            <a:ext cx="2212340" cy="33020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21007" y="998007"/>
            <a:ext cx="8964478" cy="5299365"/>
            <a:chOff x="221007" y="998007"/>
            <a:chExt cx="8964478" cy="529936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8429" y="4570557"/>
              <a:ext cx="2836010" cy="172681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26954" y="998007"/>
              <a:ext cx="2366819" cy="2366819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3710402" y="3211981"/>
              <a:ext cx="14934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2400" dirty="0" smtClean="0">
                  <a:latin typeface="Calibri" pitchFamily="34" charset="0"/>
                  <a:cs typeface="Calibri" pitchFamily="34" charset="0"/>
                </a:rPr>
                <a:t>Budget?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9083" y="4112356"/>
              <a:ext cx="12382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2400" dirty="0" smtClean="0">
                  <a:latin typeface="Calibri" pitchFamily="34" charset="0"/>
                  <a:cs typeface="Calibri" pitchFamily="34" charset="0"/>
                </a:rPr>
                <a:t>Time?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30615" y="3017277"/>
              <a:ext cx="19887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2400" dirty="0" smtClean="0">
                  <a:latin typeface="Calibri" pitchFamily="34" charset="0"/>
                  <a:cs typeface="Calibri" pitchFamily="34" charset="0"/>
                </a:rPr>
                <a:t>Resources?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1007" y="2903161"/>
              <a:ext cx="19887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2400" dirty="0" smtClean="0">
                  <a:latin typeface="Calibri" pitchFamily="34" charset="0"/>
                  <a:cs typeface="Calibri" pitchFamily="34" charset="0"/>
                </a:rPr>
                <a:t>Scope?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60292" y="1748831"/>
              <a:ext cx="1525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2400" dirty="0" smtClean="0">
                  <a:latin typeface="Calibri" pitchFamily="34" charset="0"/>
                  <a:cs typeface="Calibri" pitchFamily="34" charset="0"/>
                </a:rPr>
                <a:t>Quality?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09845" y="5428126"/>
              <a:ext cx="23259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2400" dirty="0" smtClean="0">
                  <a:latin typeface="Calibri" pitchFamily="34" charset="0"/>
                  <a:cs typeface="Calibri" pitchFamily="34" charset="0"/>
                </a:rPr>
                <a:t>Scheduling?</a:t>
              </a:r>
              <a:endParaRPr lang="en-US" sz="2400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22995" y="1032251"/>
              <a:ext cx="1607223" cy="160722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6F5FC"/>
                </a:clrFrom>
                <a:clrTo>
                  <a:srgbClr val="F6F5FC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2864" y="998007"/>
              <a:ext cx="1511300" cy="1905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09845" y="4120976"/>
              <a:ext cx="1816100" cy="1358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8177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Cross project dependencies</a:t>
            </a:r>
          </a:p>
          <a:p>
            <a:r>
              <a:rPr lang="en-US" dirty="0" smtClean="0"/>
              <a:t>Departmental dependencies</a:t>
            </a:r>
          </a:p>
          <a:p>
            <a:r>
              <a:rPr lang="en-US" dirty="0" smtClean="0"/>
              <a:t>Staffing dependencies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87321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556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Cross-Functional Requirements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876800" y="2057400"/>
            <a:ext cx="3962400" cy="4172174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26788" tIns="26788" rIns="26788" bIns="26788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700" dirty="0">
                <a:latin typeface="+mn-lt"/>
                <a:cs typeface="+mn-cs"/>
              </a:rPr>
              <a:t>Portability</a:t>
            </a:r>
          </a:p>
          <a:p>
            <a:r>
              <a:rPr lang="en-US" sz="2700" dirty="0">
                <a:latin typeface="+mn-lt"/>
                <a:cs typeface="+mn-cs"/>
              </a:rPr>
              <a:t>Extensibility</a:t>
            </a:r>
          </a:p>
          <a:p>
            <a:r>
              <a:rPr lang="en-US" sz="2700" dirty="0">
                <a:latin typeface="+mn-lt"/>
                <a:cs typeface="+mn-cs"/>
              </a:rPr>
              <a:t>Localization</a:t>
            </a:r>
          </a:p>
          <a:p>
            <a:r>
              <a:rPr lang="en-US" sz="2700" dirty="0" smtClean="0">
                <a:latin typeface="+mn-lt"/>
                <a:cs typeface="+mn-cs"/>
              </a:rPr>
              <a:t>Scalability</a:t>
            </a:r>
          </a:p>
          <a:p>
            <a:r>
              <a:rPr lang="en-US" sz="2700" dirty="0" smtClean="0">
                <a:cs typeface="+mn-cs"/>
              </a:rPr>
              <a:t>Usability</a:t>
            </a:r>
            <a:endParaRPr lang="en-US" sz="2700" dirty="0">
              <a:latin typeface="+mn-lt"/>
              <a:cs typeface="+mn-cs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type="body" sz="quarter" idx="4294967295"/>
          </p:nvPr>
        </p:nvSpPr>
        <p:spPr>
          <a:xfrm>
            <a:off x="0" y="2057400"/>
            <a:ext cx="3352800" cy="3962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Auditability</a:t>
            </a:r>
          </a:p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Authorization</a:t>
            </a:r>
          </a:p>
          <a:p>
            <a:r>
              <a:rPr lang="en-US" dirty="0" smtClean="0"/>
              <a:t>Availability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Regulatory</a:t>
            </a:r>
          </a:p>
          <a:p>
            <a:r>
              <a:rPr lang="en-US" dirty="0" smtClean="0"/>
              <a:t>Security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28600" y="129540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dirty="0" smtClean="0"/>
              <a:t>Execution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24400" y="122555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dirty="0" smtClean="0"/>
              <a:t>Evolution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4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Prioritizing stories</a:t>
            </a:r>
          </a:p>
          <a:p>
            <a:r>
              <a:rPr lang="en-US" dirty="0" smtClean="0"/>
              <a:t>Minimally Marketable Features</a:t>
            </a:r>
          </a:p>
          <a:p>
            <a:r>
              <a:rPr lang="en-US" dirty="0" smtClean="0"/>
              <a:t>Span Planning</a:t>
            </a:r>
          </a:p>
          <a:p>
            <a:r>
              <a:rPr lang="en-US" dirty="0" smtClean="0"/>
              <a:t>Other activities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goes into each release?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 rot="404497">
            <a:off x="611560" y="1809362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rot="404497">
            <a:off x="763960" y="1961762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 rot="404497">
            <a:off x="916360" y="2114162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 rot="404497">
            <a:off x="1068760" y="2266562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404497">
            <a:off x="1221160" y="2418962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 rot="404497">
            <a:off x="1373560" y="2571362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404497">
            <a:off x="1525960" y="2723762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404497">
            <a:off x="1678360" y="2876162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404497">
            <a:off x="1830760" y="3028562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404497">
            <a:off x="1983160" y="3180962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404497">
            <a:off x="2135560" y="3333362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404497">
            <a:off x="2287960" y="3485762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404497">
            <a:off x="2440360" y="3638162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404497">
            <a:off x="2592760" y="3790562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404497">
            <a:off x="562672" y="2383904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404497">
            <a:off x="715072" y="2536304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 rot="404497">
            <a:off x="867472" y="2688704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404497">
            <a:off x="1019872" y="2841104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404497">
            <a:off x="1172272" y="2993504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404497">
            <a:off x="1324672" y="3145904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 rot="404497">
            <a:off x="1477072" y="3298304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 rot="404497">
            <a:off x="1629472" y="3450704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 rot="404497">
            <a:off x="1781872" y="3603104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 rot="404497">
            <a:off x="1934272" y="3755504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 rot="404497">
            <a:off x="2086672" y="3907904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 rot="404497">
            <a:off x="2239072" y="4060304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 rot="404497">
            <a:off x="2391472" y="4212704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 rot="404497">
            <a:off x="2543872" y="4365104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 rot="404497">
            <a:off x="490664" y="3070044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 rot="404497">
            <a:off x="643064" y="3222444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404497">
            <a:off x="795464" y="3374844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 rot="404497">
            <a:off x="947864" y="3527244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 rot="404497">
            <a:off x="1100264" y="3679644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 rot="404497">
            <a:off x="1252664" y="3832044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 rot="404497">
            <a:off x="1405064" y="3984444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404497">
            <a:off x="1557464" y="4136844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 rot="404497">
            <a:off x="1709864" y="4289244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 rot="404497">
            <a:off x="1862264" y="4441644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 rot="404497">
            <a:off x="2014664" y="4594044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 rot="404497">
            <a:off x="2167064" y="4746444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 rot="404497">
            <a:off x="2319464" y="4898844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 rot="404497">
            <a:off x="2471864" y="5051244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 rot="404497">
            <a:off x="4019054" y="2025386"/>
            <a:ext cx="648072" cy="4320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 rot="404497">
            <a:off x="4171454" y="2177786"/>
            <a:ext cx="648072" cy="4320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 rot="404497">
            <a:off x="4323854" y="2330186"/>
            <a:ext cx="648072" cy="4320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 rot="404497">
            <a:off x="4476254" y="2482586"/>
            <a:ext cx="648072" cy="4320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 rot="404497">
            <a:off x="4628654" y="2634986"/>
            <a:ext cx="648072" cy="4320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 rot="404497">
            <a:off x="4781054" y="2787386"/>
            <a:ext cx="648072" cy="4320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 rot="404497">
            <a:off x="4933454" y="2939786"/>
            <a:ext cx="648072" cy="4320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404497">
            <a:off x="5085854" y="3092186"/>
            <a:ext cx="648072" cy="4320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404497">
            <a:off x="5238254" y="3244586"/>
            <a:ext cx="648072" cy="4320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404497">
            <a:off x="3905744" y="2605302"/>
            <a:ext cx="648072" cy="4320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 rot="404497">
            <a:off x="4058144" y="2757702"/>
            <a:ext cx="648072" cy="4320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 rot="404497">
            <a:off x="4210544" y="2910102"/>
            <a:ext cx="648072" cy="4320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 rot="404497">
            <a:off x="4362944" y="3062502"/>
            <a:ext cx="648072" cy="4320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 rot="404497">
            <a:off x="4515344" y="3214902"/>
            <a:ext cx="648072" cy="4320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 rot="404497">
            <a:off x="4667744" y="3367302"/>
            <a:ext cx="648072" cy="4320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 rot="404497">
            <a:off x="4820144" y="3519702"/>
            <a:ext cx="648072" cy="4320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 rot="404497">
            <a:off x="4972544" y="3672102"/>
            <a:ext cx="648072" cy="4320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 rot="404497">
            <a:off x="5124944" y="3824502"/>
            <a:ext cx="648072" cy="4320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 rot="404497">
            <a:off x="3803032" y="3181366"/>
            <a:ext cx="648072" cy="4320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 rot="404497">
            <a:off x="3955432" y="3333766"/>
            <a:ext cx="648072" cy="4320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 rot="404497">
            <a:off x="4107832" y="3486166"/>
            <a:ext cx="648072" cy="4320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 rot="404497">
            <a:off x="4260232" y="3638566"/>
            <a:ext cx="648072" cy="4320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 rot="404497">
            <a:off x="4412632" y="3790966"/>
            <a:ext cx="648072" cy="4320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 rot="404497">
            <a:off x="4565032" y="3943366"/>
            <a:ext cx="648072" cy="4320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 rot="404497">
            <a:off x="4717432" y="4095766"/>
            <a:ext cx="648072" cy="4320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 rot="404497">
            <a:off x="4869832" y="4248166"/>
            <a:ext cx="648072" cy="4320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 rot="404497">
            <a:off x="5022232" y="4400566"/>
            <a:ext cx="648072" cy="4320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 rot="404497">
            <a:off x="6184230" y="2030321"/>
            <a:ext cx="648072" cy="4320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 rot="404497">
            <a:off x="6336630" y="2182721"/>
            <a:ext cx="648072" cy="4320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 rot="404497">
            <a:off x="6489030" y="2335121"/>
            <a:ext cx="648072" cy="4320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 rot="404497">
            <a:off x="6641430" y="2487521"/>
            <a:ext cx="648072" cy="4320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 rot="404497">
            <a:off x="6793830" y="2639921"/>
            <a:ext cx="648072" cy="4320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 rot="404497">
            <a:off x="6946230" y="2792321"/>
            <a:ext cx="648072" cy="4320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 rot="404497">
            <a:off x="7098630" y="2944721"/>
            <a:ext cx="648072" cy="4320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 rot="404497">
            <a:off x="7251030" y="3097121"/>
            <a:ext cx="648072" cy="4320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 rot="404497">
            <a:off x="7403430" y="3249521"/>
            <a:ext cx="648072" cy="4320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 rot="404497">
            <a:off x="6210000" y="2749318"/>
            <a:ext cx="648072" cy="4320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 rot="404497">
            <a:off x="6362400" y="2901718"/>
            <a:ext cx="648072" cy="4320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 rot="404497">
            <a:off x="6514800" y="3054118"/>
            <a:ext cx="648072" cy="4320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 rot="404497">
            <a:off x="6667200" y="3206518"/>
            <a:ext cx="648072" cy="4320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 rot="404497">
            <a:off x="6819600" y="3358918"/>
            <a:ext cx="648072" cy="4320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 rot="404497">
            <a:off x="6972000" y="3511318"/>
            <a:ext cx="648072" cy="4320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 rot="404497">
            <a:off x="7124400" y="3663718"/>
            <a:ext cx="648072" cy="4320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 rot="404497">
            <a:off x="7276800" y="3816118"/>
            <a:ext cx="648072" cy="4320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 rot="404497">
            <a:off x="7429200" y="3968518"/>
            <a:ext cx="648072" cy="4320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395536" y="5373216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MMF = 1,297pts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3563888" y="5373216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Priority 2 – 873 </a:t>
            </a:r>
            <a:r>
              <a:rPr lang="en-US" dirty="0" err="1" smtClean="0"/>
              <a:t>pts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479704" y="4869160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rest – 520 </a:t>
            </a:r>
            <a:r>
              <a:rPr lang="en-US" dirty="0" err="1" smtClean="0"/>
              <a:t>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84690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slotting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536" y="1412776"/>
            <a:ext cx="1152128" cy="403244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47664" y="1412776"/>
            <a:ext cx="1152128" cy="403244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99792" y="1412776"/>
            <a:ext cx="1152128" cy="403244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51920" y="1412776"/>
            <a:ext cx="1152128" cy="403244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 rot="404497">
            <a:off x="5917032" y="1700808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404497">
            <a:off x="6069432" y="1853208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 rot="404497">
            <a:off x="6221832" y="2005608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404497">
            <a:off x="6374232" y="2158008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404497">
            <a:off x="6526632" y="2310408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404497">
            <a:off x="6679032" y="2462808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404497">
            <a:off x="6831432" y="2615208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404497">
            <a:off x="6983832" y="2767608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404497">
            <a:off x="7136232" y="2920008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404497">
            <a:off x="7288632" y="3072408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404497">
            <a:off x="7441032" y="3224808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404497">
            <a:off x="7593432" y="3377208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404497">
            <a:off x="7745832" y="3529608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 rot="404497">
            <a:off x="7898232" y="3682008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404497">
            <a:off x="5868144" y="2275350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404497">
            <a:off x="6020544" y="2427750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404497">
            <a:off x="6172944" y="2580150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 rot="404497">
            <a:off x="6325344" y="2732550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 rot="404497">
            <a:off x="6477744" y="2884950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 rot="404497">
            <a:off x="6630144" y="3037350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 rot="404497">
            <a:off x="6782544" y="3189750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 rot="404497">
            <a:off x="6934944" y="3342150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 rot="404497">
            <a:off x="7087344" y="3494550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 rot="404497">
            <a:off x="7239744" y="3646950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 rot="404497">
            <a:off x="7392144" y="3799350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 rot="404497">
            <a:off x="7544544" y="3951750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 rot="404497">
            <a:off x="7696944" y="4104150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404497">
            <a:off x="7849344" y="4256550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 rot="404497">
            <a:off x="5796136" y="2961490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 rot="404497">
            <a:off x="5948536" y="3113890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 rot="404497">
            <a:off x="6100936" y="3266290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 rot="404497">
            <a:off x="6253336" y="3418690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404497">
            <a:off x="6405736" y="3571090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 rot="404497">
            <a:off x="6558136" y="3723490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 rot="404497">
            <a:off x="6710536" y="3875890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 rot="404497">
            <a:off x="6862936" y="4028290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 rot="404497">
            <a:off x="7015336" y="4180690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 rot="404497">
            <a:off x="7167736" y="4333090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 rot="404497">
            <a:off x="7320136" y="4485490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 rot="404497">
            <a:off x="7472536" y="4637890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 rot="404497">
            <a:off x="7624936" y="4790290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 rot="404497">
            <a:off x="7777336" y="4942690"/>
            <a:ext cx="648072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1879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465E-8 4.85549E-6 L -0.57592 -0.010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5318E-6 5.31792E-6 L -0.57452 -0.0104 " pathEditMode="relative" ptsTypes="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8404E-6 -4.73988E-6 L -0.62589 0.1119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03" y="55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7463E-7 3.46821E-6 L -0.67691 0.15746 " pathEditMode="relative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9799E-6 3.12139E-6 L -0.7399 0.19907 " pathEditMode="relative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49158E-7 3.46821E-7 L -0.51952 -0.15723 " pathEditMode="relative" ptsTypes="AA">
                                      <p:cBhvr>
                                        <p:cTn id="2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4716E-6 2.13873E-6 L -0.5275 -0.16786 " pathEditMode="relative" ptsTypes="AA">
                                      <p:cBhvr>
                                        <p:cTn id="3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8829E-6 -2.71676E-6 L -0.5983 -0.03144 " pathEditMode="relative" ptsTypes="AA"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  <p:bldP spid="18" grpId="0" animBg="1"/>
      <p:bldP spid="23" grpId="0" animBg="1"/>
      <p:bldP spid="27" grpId="0" animBg="1"/>
      <p:bldP spid="32" grpId="0" animBg="1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Planning</a:t>
            </a:r>
            <a:endParaRPr lang="en-US" dirty="0"/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745672" y="1120578"/>
            <a:ext cx="7124592" cy="5275459"/>
          </a:xfrm>
          <a:prstGeom prst="rect">
            <a:avLst/>
          </a:prstGeom>
        </p:spPr>
        <p:txBody>
          <a:bodyPr/>
          <a:lstStyle>
            <a:lvl1pPr marL="338138" indent="-338138" algn="l" rtl="0" eaLnBrk="1" fontAlgn="base" hangingPunct="1">
              <a:spcBef>
                <a:spcPts val="703"/>
              </a:spcBef>
              <a:spcAft>
                <a:spcPct val="0"/>
              </a:spcAft>
              <a:buClr>
                <a:srgbClr val="7575D1"/>
              </a:buClr>
              <a:buSzPct val="150000"/>
              <a:buFont typeface="Arial" charset="0"/>
              <a:buChar char="•"/>
              <a:defRPr sz="2700">
                <a:solidFill>
                  <a:srgbClr val="292929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495580" indent="-200911" algn="l" rtl="0" eaLnBrk="1" fontAlgn="base" hangingPunct="1">
              <a:spcBef>
                <a:spcPts val="562"/>
              </a:spcBef>
              <a:spcAft>
                <a:spcPct val="0"/>
              </a:spcAft>
              <a:buClr>
                <a:srgbClr val="6B6BCE"/>
              </a:buClr>
              <a:buSzPct val="100000"/>
              <a:buFont typeface="Wingdings" charset="0"/>
              <a:buChar char="§"/>
              <a:defRPr sz="2400">
                <a:solidFill>
                  <a:srgbClr val="292929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776855" indent="-160729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6B6BCE"/>
              </a:buClr>
              <a:buSzPct val="100000"/>
              <a:buFont typeface="Arial"/>
              <a:buChar char="•"/>
              <a:defRPr sz="2000">
                <a:solidFill>
                  <a:srgbClr val="292929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1098313" indent="-160729" algn="l" rtl="0" eaLnBrk="1" fontAlgn="base" hangingPunct="1">
              <a:spcBef>
                <a:spcPts val="352"/>
              </a:spcBef>
              <a:spcAft>
                <a:spcPct val="0"/>
              </a:spcAft>
              <a:buClr>
                <a:srgbClr val="9C9CDE"/>
              </a:buClr>
              <a:buSzPct val="100000"/>
              <a:buFont typeface="Wingdings" charset="2"/>
              <a:buChar char="§"/>
              <a:defRPr sz="1500">
                <a:solidFill>
                  <a:srgbClr val="292929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1419770" indent="-160729" algn="l" rtl="0" eaLnBrk="1" fontAlgn="base" hangingPunct="1">
              <a:spcBef>
                <a:spcPts val="352"/>
              </a:spcBef>
              <a:spcAft>
                <a:spcPct val="0"/>
              </a:spcAft>
              <a:buClr>
                <a:srgbClr val="9C9CDE"/>
              </a:buClr>
              <a:buSzPct val="100000"/>
              <a:buFont typeface="Arial"/>
              <a:buChar char="•"/>
              <a:defRPr sz="1500">
                <a:solidFill>
                  <a:srgbClr val="292929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741227" indent="-160729" algn="l" rtl="0" eaLnBrk="1" fontAlgn="base" hangingPunct="1">
              <a:spcBef>
                <a:spcPts val="352"/>
              </a:spcBef>
              <a:spcAft>
                <a:spcPct val="0"/>
              </a:spcAft>
              <a:buClr>
                <a:srgbClr val="9C9CDE"/>
              </a:buClr>
              <a:buSzPct val="100000"/>
              <a:buFont typeface="Wingdings" charset="0"/>
              <a:buChar char="§"/>
              <a:defRPr sz="1500">
                <a:solidFill>
                  <a:srgbClr val="292929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2062684" indent="-160729" algn="l" rtl="0" eaLnBrk="1" fontAlgn="base" hangingPunct="1">
              <a:spcBef>
                <a:spcPts val="352"/>
              </a:spcBef>
              <a:spcAft>
                <a:spcPct val="0"/>
              </a:spcAft>
              <a:buClr>
                <a:srgbClr val="9C9CDE"/>
              </a:buClr>
              <a:buSzPct val="100000"/>
              <a:buFont typeface="Wingdings" charset="0"/>
              <a:buChar char="§"/>
              <a:defRPr sz="1500">
                <a:solidFill>
                  <a:srgbClr val="292929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2384142" indent="-160729" algn="l" rtl="0" eaLnBrk="1" fontAlgn="base" hangingPunct="1">
              <a:spcBef>
                <a:spcPts val="352"/>
              </a:spcBef>
              <a:spcAft>
                <a:spcPct val="0"/>
              </a:spcAft>
              <a:buClr>
                <a:srgbClr val="9C9CDE"/>
              </a:buClr>
              <a:buSzPct val="100000"/>
              <a:buFont typeface="Wingdings" charset="0"/>
              <a:buChar char="§"/>
              <a:defRPr sz="1500">
                <a:solidFill>
                  <a:srgbClr val="292929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2705599" indent="-160729" algn="l" rtl="0" eaLnBrk="1" fontAlgn="base" hangingPunct="1">
              <a:spcBef>
                <a:spcPts val="352"/>
              </a:spcBef>
              <a:spcAft>
                <a:spcPct val="0"/>
              </a:spcAft>
              <a:buClr>
                <a:srgbClr val="9C9CDE"/>
              </a:buClr>
              <a:buSzPct val="100000"/>
              <a:buFont typeface="Wingdings" charset="0"/>
              <a:buChar char="§"/>
              <a:defRPr sz="1500">
                <a:solidFill>
                  <a:srgbClr val="292929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Using the iteration length you decided upon earlier.</a:t>
            </a:r>
          </a:p>
          <a:p>
            <a:r>
              <a:rPr lang="en-US" dirty="0" smtClean="0"/>
              <a:t>Use your stories, their estimates, estimated velocity, and prioritization</a:t>
            </a:r>
          </a:p>
          <a:p>
            <a:r>
              <a:rPr lang="en-US" dirty="0" smtClean="0"/>
              <a:t>Arrange the stories in priority order in iterations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2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9555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Be Answered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you going to build?</a:t>
            </a:r>
          </a:p>
          <a:p>
            <a:r>
              <a:rPr lang="en-US" dirty="0" smtClean="0"/>
              <a:t>In what order?</a:t>
            </a:r>
          </a:p>
          <a:p>
            <a:r>
              <a:rPr lang="en-US" dirty="0" smtClean="0"/>
              <a:t>How long is it going to take?</a:t>
            </a:r>
          </a:p>
          <a:p>
            <a:r>
              <a:rPr lang="en-US" dirty="0" smtClean="0"/>
              <a:t>How much will it cost?</a:t>
            </a:r>
          </a:p>
          <a:p>
            <a:r>
              <a:rPr lang="en-US" dirty="0" smtClean="0"/>
              <a:t>What roles and how many do we need?</a:t>
            </a:r>
          </a:p>
          <a:p>
            <a:r>
              <a:rPr lang="en-US" dirty="0" smtClean="0"/>
              <a:t>What else do we need to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2410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Quantifiable business objectives</a:t>
            </a:r>
          </a:p>
          <a:p>
            <a:r>
              <a:rPr lang="en-US" dirty="0" smtClean="0"/>
              <a:t>ROI</a:t>
            </a:r>
          </a:p>
          <a:p>
            <a:r>
              <a:rPr lang="en-US" dirty="0" smtClean="0"/>
              <a:t>Time</a:t>
            </a:r>
          </a:p>
          <a:p>
            <a:r>
              <a:rPr lang="en-US" dirty="0" smtClean="0"/>
              <a:t>Budget</a:t>
            </a:r>
          </a:p>
          <a:p>
            <a:r>
              <a:rPr lang="en-US" dirty="0" smtClean="0"/>
              <a:t>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4728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Release Planning Inputs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95944711"/>
              </p:ext>
            </p:extLst>
          </p:nvPr>
        </p:nvGraphicFramePr>
        <p:xfrm>
          <a:off x="1524000" y="105379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own Arrow 5"/>
          <p:cNvSpPr/>
          <p:nvPr/>
        </p:nvSpPr>
        <p:spPr>
          <a:xfrm>
            <a:off x="4357686" y="4829172"/>
            <a:ext cx="500066" cy="428628"/>
          </a:xfrm>
          <a:prstGeom prst="downArrow">
            <a:avLst>
              <a:gd name="adj1" fmla="val 50000"/>
              <a:gd name="adj2" fmla="val 52813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release-pla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7782" y="5340079"/>
            <a:ext cx="2105789" cy="11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12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dirty="0" smtClean="0"/>
              <a:t>Initial Story List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3140968"/>
            <a:ext cx="2500313" cy="5715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kern="1200" dirty="0" smtClean="0">
                <a:solidFill>
                  <a:srgbClr val="5A007D"/>
                </a:solidFill>
                <a:latin typeface="Calibri" pitchFamily="34" charset="0"/>
                <a:ea typeface="ヒラギノ角ゴ ProN W3" charset="0"/>
                <a:cs typeface="Calibri" pitchFamily="34" charset="0"/>
                <a:sym typeface="Gill Sans" charset="0"/>
              </a:rPr>
              <a:t>As-Is &amp; To-Be Process modelling</a:t>
            </a:r>
          </a:p>
        </p:txBody>
      </p:sp>
      <p:pic>
        <p:nvPicPr>
          <p:cNvPr id="44051" name="Picture 4" descr="BGI - Advanced Active - Day 4 - 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1225174"/>
            <a:ext cx="1340385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52" name="Picture 5" descr="BGI - Advanced Active - Day 4 - 0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29328" y="1225174"/>
            <a:ext cx="1331410" cy="1773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49" name="Rectangle 7"/>
          <p:cNvSpPr>
            <a:spLocks noChangeArrowheads="1"/>
          </p:cNvSpPr>
          <p:nvPr/>
        </p:nvSpPr>
        <p:spPr bwMode="auto">
          <a:xfrm>
            <a:off x="6335713" y="1772862"/>
            <a:ext cx="2195512" cy="1703387"/>
          </a:xfrm>
          <a:prstGeom prst="rect">
            <a:avLst/>
          </a:prstGeom>
          <a:solidFill>
            <a:schemeClr val="bg1">
              <a:alpha val="30196"/>
            </a:schemeClr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</a:bodyPr>
          <a:lstStyle/>
          <a:p>
            <a:endParaRPr lang="en-US">
              <a:cs typeface="ＭＳ Ｐゴシック" charset="-128"/>
            </a:endParaRPr>
          </a:p>
        </p:txBody>
      </p:sp>
      <p:pic>
        <p:nvPicPr>
          <p:cNvPr id="44050" name="Picture 8" descr="000_009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5623" y="1792774"/>
            <a:ext cx="2154787" cy="16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47" name="Rectangle 10"/>
          <p:cNvSpPr>
            <a:spLocks noChangeArrowheads="1"/>
          </p:cNvSpPr>
          <p:nvPr/>
        </p:nvSpPr>
        <p:spPr bwMode="auto">
          <a:xfrm>
            <a:off x="4751388" y="1247399"/>
            <a:ext cx="2409825" cy="1868488"/>
          </a:xfrm>
          <a:prstGeom prst="rect">
            <a:avLst/>
          </a:prstGeom>
          <a:solidFill>
            <a:schemeClr val="bg1">
              <a:alpha val="30196"/>
            </a:schemeClr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</a:bodyPr>
          <a:lstStyle/>
          <a:p>
            <a:endParaRPr lang="en-US">
              <a:cs typeface="ＭＳ Ｐゴシック" charset="-128"/>
            </a:endParaRPr>
          </a:p>
        </p:txBody>
      </p:sp>
      <p:pic>
        <p:nvPicPr>
          <p:cNvPr id="44048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gray">
          <a:xfrm>
            <a:off x="4775228" y="1270234"/>
            <a:ext cx="2364132" cy="1823811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  <p:sp>
        <p:nvSpPr>
          <p:cNvPr id="44039" name="Rectangle 12"/>
          <p:cNvSpPr>
            <a:spLocks noChangeArrowheads="1"/>
          </p:cNvSpPr>
          <p:nvPr/>
        </p:nvSpPr>
        <p:spPr bwMode="auto">
          <a:xfrm>
            <a:off x="4476750" y="3439737"/>
            <a:ext cx="36004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>
              <a:spcBef>
                <a:spcPct val="25000"/>
              </a:spcBef>
              <a:spcAft>
                <a:spcPct val="25000"/>
              </a:spcAft>
              <a:buClr>
                <a:srgbClr val="9900CC"/>
              </a:buClr>
              <a:buNone/>
            </a:pPr>
            <a:r>
              <a:rPr lang="en-GB" sz="2000" dirty="0">
                <a:solidFill>
                  <a:srgbClr val="5A007D"/>
                </a:solidFill>
                <a:latin typeface="Calibri" pitchFamily="34" charset="0"/>
                <a:cs typeface="Calibri" pitchFamily="34" charset="0"/>
              </a:rPr>
              <a:t>Low fidelity prototyping</a:t>
            </a:r>
          </a:p>
        </p:txBody>
      </p:sp>
      <p:sp>
        <p:nvSpPr>
          <p:cNvPr id="44040" name="Rectangle 14"/>
          <p:cNvSpPr>
            <a:spLocks noChangeArrowheads="1"/>
          </p:cNvSpPr>
          <p:nvPr/>
        </p:nvSpPr>
        <p:spPr bwMode="auto">
          <a:xfrm>
            <a:off x="6000750" y="6005137"/>
            <a:ext cx="200025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>
              <a:spcAft>
                <a:spcPct val="25000"/>
              </a:spcAft>
              <a:buClr>
                <a:srgbClr val="9900CC"/>
              </a:buClr>
              <a:buNone/>
            </a:pPr>
            <a:r>
              <a:rPr lang="en-GB" sz="2000" dirty="0" smtClean="0">
                <a:solidFill>
                  <a:srgbClr val="5A007D"/>
                </a:solidFill>
                <a:latin typeface="Calibri" pitchFamily="34" charset="0"/>
                <a:cs typeface="Calibri" pitchFamily="34" charset="0"/>
              </a:rPr>
              <a:t>Initial </a:t>
            </a:r>
            <a:r>
              <a:rPr lang="en-GB" sz="2000" dirty="0">
                <a:solidFill>
                  <a:srgbClr val="5A007D"/>
                </a:solidFill>
                <a:latin typeface="Calibri" pitchFamily="34" charset="0"/>
                <a:cs typeface="Calibri" pitchFamily="34" charset="0"/>
              </a:rPr>
              <a:t>story list</a:t>
            </a:r>
          </a:p>
        </p:txBody>
      </p:sp>
      <p:sp>
        <p:nvSpPr>
          <p:cNvPr id="79887" name="AutoShape 15"/>
          <p:cNvSpPr>
            <a:spLocks noChangeArrowheads="1"/>
          </p:cNvSpPr>
          <p:nvPr/>
        </p:nvSpPr>
        <p:spPr bwMode="auto">
          <a:xfrm rot="6609218">
            <a:off x="7488238" y="3152399"/>
            <a:ext cx="1189038" cy="611187"/>
          </a:xfrm>
          <a:prstGeom prst="rightArrow">
            <a:avLst>
              <a:gd name="adj1" fmla="val 66731"/>
              <a:gd name="adj2" fmla="val 95562"/>
            </a:avLst>
          </a:prstGeom>
          <a:solidFill>
            <a:srgbClr val="0033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44042" name="Rectangle 16"/>
          <p:cNvSpPr>
            <a:spLocks noChangeArrowheads="1"/>
          </p:cNvSpPr>
          <p:nvPr/>
        </p:nvSpPr>
        <p:spPr bwMode="auto">
          <a:xfrm>
            <a:off x="228600" y="6011487"/>
            <a:ext cx="360045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>
              <a:spcBef>
                <a:spcPct val="25000"/>
              </a:spcBef>
              <a:spcAft>
                <a:spcPct val="25000"/>
              </a:spcAft>
              <a:buClr>
                <a:srgbClr val="9900CC"/>
              </a:buClr>
              <a:buNone/>
            </a:pPr>
            <a:r>
              <a:rPr lang="en-GB" sz="2000" dirty="0">
                <a:solidFill>
                  <a:srgbClr val="5A007D"/>
                </a:solidFill>
                <a:latin typeface="Calibri" pitchFamily="34" charset="0"/>
                <a:cs typeface="Calibri" pitchFamily="34" charset="0"/>
              </a:rPr>
              <a:t>Focused small group analysis</a:t>
            </a:r>
          </a:p>
        </p:txBody>
      </p:sp>
      <p:pic>
        <p:nvPicPr>
          <p:cNvPr id="44043" name="Picture 1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27088" y="4082674"/>
            <a:ext cx="250825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90" name="AutoShape 18"/>
          <p:cNvSpPr>
            <a:spLocks noChangeArrowheads="1"/>
          </p:cNvSpPr>
          <p:nvPr/>
        </p:nvSpPr>
        <p:spPr bwMode="auto">
          <a:xfrm>
            <a:off x="3193013" y="4797049"/>
            <a:ext cx="1736175" cy="611188"/>
          </a:xfrm>
          <a:prstGeom prst="rightArrow">
            <a:avLst>
              <a:gd name="adj1" fmla="val 66731"/>
              <a:gd name="adj2" fmla="val 90968"/>
            </a:avLst>
          </a:prstGeom>
          <a:solidFill>
            <a:srgbClr val="0033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79891" name="AutoShape 19"/>
          <p:cNvSpPr>
            <a:spLocks noChangeArrowheads="1"/>
          </p:cNvSpPr>
          <p:nvPr/>
        </p:nvSpPr>
        <p:spPr bwMode="auto">
          <a:xfrm rot="2553881">
            <a:off x="2805642" y="3303744"/>
            <a:ext cx="2309049" cy="611187"/>
          </a:xfrm>
          <a:prstGeom prst="rightArrow">
            <a:avLst>
              <a:gd name="adj1" fmla="val 66731"/>
              <a:gd name="adj2" fmla="val 107172"/>
            </a:avLst>
          </a:prstGeom>
          <a:solidFill>
            <a:srgbClr val="0033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21" name="Picture 20" descr="MSL.jp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29188" y="4011237"/>
            <a:ext cx="3786187" cy="200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882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  <p:bldP spid="44039" grpId="0"/>
      <p:bldP spid="44040" grpId="0"/>
      <p:bldP spid="79887" grpId="0" animBg="1"/>
      <p:bldP spid="44042" grpId="0"/>
      <p:bldP spid="79890" grpId="0" animBg="1"/>
      <p:bldP spid="7989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Prioritize the stories</a:t>
            </a:r>
            <a:endParaRPr lang="en-US" dirty="0"/>
          </a:p>
        </p:txBody>
      </p:sp>
      <p:pic>
        <p:nvPicPr>
          <p:cNvPr id="7" name="Picture 6" descr="Sketch32913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50853" y="469627"/>
            <a:ext cx="4018359" cy="72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6390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Marydale"/>
              </a:rPr>
              <a:t>MoSCoW</a:t>
            </a:r>
            <a:r>
              <a:rPr lang="en-US" dirty="0" smtClean="0">
                <a:latin typeface="Marydale"/>
              </a:rPr>
              <a:t> Prioritization</a:t>
            </a:r>
          </a:p>
        </p:txBody>
      </p:sp>
      <p:grpSp>
        <p:nvGrpSpPr>
          <p:cNvPr id="2" name="Group 48"/>
          <p:cNvGrpSpPr/>
          <p:nvPr/>
        </p:nvGrpSpPr>
        <p:grpSpPr>
          <a:xfrm>
            <a:off x="1589886" y="1066800"/>
            <a:ext cx="6182514" cy="4590103"/>
            <a:chOff x="1654038" y="2651130"/>
            <a:chExt cx="4887114" cy="2688273"/>
          </a:xfrm>
        </p:grpSpPr>
        <p:cxnSp>
          <p:nvCxnSpPr>
            <p:cNvPr id="7" name="Straight Connector 6"/>
            <p:cNvCxnSpPr/>
            <p:nvPr/>
          </p:nvCxnSpPr>
          <p:spPr bwMode="auto">
            <a:xfrm rot="16200000" flipH="1">
              <a:off x="321351" y="3983817"/>
              <a:ext cx="2688273" cy="22899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C6E53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 rot="10800000" flipV="1">
              <a:off x="1654039" y="5338612"/>
              <a:ext cx="4887113" cy="1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C6E53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1625486" y="4064000"/>
            <a:ext cx="4838814" cy="155354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617019" y="2997200"/>
            <a:ext cx="4838814" cy="10709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617019" y="2230967"/>
            <a:ext cx="4838814" cy="7661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617019" y="1739900"/>
            <a:ext cx="4838814" cy="499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40685" y="4490303"/>
            <a:ext cx="4815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Must Have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84226" y="3263900"/>
            <a:ext cx="2670122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Should Have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72748" y="2425700"/>
            <a:ext cx="1877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Could Have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09789" y="1893888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+mj-lt"/>
              </a:rPr>
              <a:t>Won’t Have</a:t>
            </a:r>
            <a:endParaRPr lang="en-US" sz="18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 flipH="1">
            <a:off x="1600200" y="1676400"/>
            <a:ext cx="5334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 rot="16200000">
            <a:off x="-381000" y="3364468"/>
            <a:ext cx="213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POINTS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 bwMode="auto">
          <a:xfrm rot="16200000">
            <a:off x="1066800" y="3200400"/>
            <a:ext cx="609600" cy="3048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479905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229600" cy="1143000"/>
          </a:xfrm>
        </p:spPr>
        <p:txBody>
          <a:bodyPr/>
          <a:lstStyle/>
          <a:p>
            <a:r>
              <a:rPr lang="en-US" dirty="0" smtClean="0"/>
              <a:t>Span Planning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1371600" y="2209800"/>
            <a:ext cx="0" cy="4038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" name="Group 2"/>
          <p:cNvGrpSpPr/>
          <p:nvPr/>
        </p:nvGrpSpPr>
        <p:grpSpPr>
          <a:xfrm>
            <a:off x="685799" y="914400"/>
            <a:ext cx="8305801" cy="4724400"/>
            <a:chOff x="685799" y="914400"/>
            <a:chExt cx="8305801" cy="4724400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1371600" y="2209800"/>
              <a:ext cx="7467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" name="Rounded Rectangle 7"/>
            <p:cNvSpPr/>
            <p:nvPr/>
          </p:nvSpPr>
          <p:spPr bwMode="auto">
            <a:xfrm>
              <a:off x="1600200" y="914400"/>
              <a:ext cx="1447800" cy="533400"/>
            </a:xfrm>
            <a:prstGeom prst="roundRect">
              <a:avLst/>
            </a:prstGeom>
            <a:solidFill>
              <a:srgbClr val="CCFFCC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Goal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524000" y="1676400"/>
              <a:ext cx="1447800" cy="3810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Activity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600200" y="2438400"/>
              <a:ext cx="11430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Story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3352800" y="914400"/>
              <a:ext cx="1447800" cy="533400"/>
            </a:xfrm>
            <a:prstGeom prst="roundRect">
              <a:avLst/>
            </a:prstGeom>
            <a:solidFill>
              <a:srgbClr val="CCFFCC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Goal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5181600" y="914400"/>
              <a:ext cx="1447800" cy="533400"/>
            </a:xfrm>
            <a:prstGeom prst="roundRect">
              <a:avLst/>
            </a:prstGeom>
            <a:solidFill>
              <a:srgbClr val="CCFFCC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Goal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124200" y="1676400"/>
              <a:ext cx="1447800" cy="3810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Activity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724400" y="1676400"/>
              <a:ext cx="1447800" cy="3810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Activity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324600" y="1676400"/>
              <a:ext cx="1447800" cy="38100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Activity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600200" y="3048000"/>
              <a:ext cx="11430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Story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600200" y="3657600"/>
              <a:ext cx="11430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Story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600200" y="4495800"/>
              <a:ext cx="11430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Story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276600" y="2438400"/>
              <a:ext cx="11430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Story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276600" y="3048000"/>
              <a:ext cx="11430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Story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276600" y="3657600"/>
              <a:ext cx="11430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Story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76600" y="4495800"/>
              <a:ext cx="11430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Story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276600" y="5181600"/>
              <a:ext cx="11430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Story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4800600" y="2438400"/>
              <a:ext cx="11430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Story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800600" y="3048000"/>
              <a:ext cx="11430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Story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6400800" y="2438400"/>
              <a:ext cx="11430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Story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6400800" y="3048000"/>
              <a:ext cx="11430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Story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6400800" y="3657600"/>
              <a:ext cx="11430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Story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1066800" y="4267200"/>
              <a:ext cx="7848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2" name="TextBox 31"/>
            <p:cNvSpPr txBox="1"/>
            <p:nvPr/>
          </p:nvSpPr>
          <p:spPr>
            <a:xfrm>
              <a:off x="8382000" y="1752600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Time</a:t>
              </a:r>
              <a:endParaRPr lang="en-US" sz="12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 rot="5400000">
              <a:off x="-90101" y="3138100"/>
              <a:ext cx="1828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Necessity</a:t>
              </a:r>
              <a:endParaRPr lang="en-US" sz="12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7810499" y="3131151"/>
              <a:ext cx="1080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MMF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29386686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Prioritize Your Stories</a:t>
            </a:r>
            <a:endParaRPr lang="en-US" dirty="0"/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745672" y="1120578"/>
            <a:ext cx="7124592" cy="5275459"/>
          </a:xfrm>
          <a:prstGeom prst="rect">
            <a:avLst/>
          </a:prstGeom>
        </p:spPr>
        <p:txBody>
          <a:bodyPr/>
          <a:lstStyle>
            <a:lvl1pPr marL="338138" indent="-338138" algn="l" rtl="0" eaLnBrk="1" fontAlgn="base" hangingPunct="1">
              <a:spcBef>
                <a:spcPts val="703"/>
              </a:spcBef>
              <a:spcAft>
                <a:spcPct val="0"/>
              </a:spcAft>
              <a:buClr>
                <a:srgbClr val="7575D1"/>
              </a:buClr>
              <a:buSzPct val="150000"/>
              <a:buFont typeface="Arial" charset="0"/>
              <a:buChar char="•"/>
              <a:defRPr sz="2700">
                <a:solidFill>
                  <a:srgbClr val="292929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495580" indent="-200911" algn="l" rtl="0" eaLnBrk="1" fontAlgn="base" hangingPunct="1">
              <a:spcBef>
                <a:spcPts val="562"/>
              </a:spcBef>
              <a:spcAft>
                <a:spcPct val="0"/>
              </a:spcAft>
              <a:buClr>
                <a:srgbClr val="6B6BCE"/>
              </a:buClr>
              <a:buSzPct val="100000"/>
              <a:buFont typeface="Wingdings" charset="0"/>
              <a:buChar char="§"/>
              <a:defRPr sz="2400">
                <a:solidFill>
                  <a:srgbClr val="292929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776855" indent="-160729" algn="l" rtl="0" eaLnBrk="1" fontAlgn="base" hangingPunct="1">
              <a:spcBef>
                <a:spcPts val="492"/>
              </a:spcBef>
              <a:spcAft>
                <a:spcPct val="0"/>
              </a:spcAft>
              <a:buClr>
                <a:srgbClr val="6B6BCE"/>
              </a:buClr>
              <a:buSzPct val="100000"/>
              <a:buFont typeface="Arial"/>
              <a:buChar char="•"/>
              <a:defRPr sz="2000">
                <a:solidFill>
                  <a:srgbClr val="292929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1098313" indent="-160729" algn="l" rtl="0" eaLnBrk="1" fontAlgn="base" hangingPunct="1">
              <a:spcBef>
                <a:spcPts val="352"/>
              </a:spcBef>
              <a:spcAft>
                <a:spcPct val="0"/>
              </a:spcAft>
              <a:buClr>
                <a:srgbClr val="9C9CDE"/>
              </a:buClr>
              <a:buSzPct val="100000"/>
              <a:buFont typeface="Wingdings" charset="2"/>
              <a:buChar char="§"/>
              <a:defRPr sz="1500">
                <a:solidFill>
                  <a:srgbClr val="292929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1419770" indent="-160729" algn="l" rtl="0" eaLnBrk="1" fontAlgn="base" hangingPunct="1">
              <a:spcBef>
                <a:spcPts val="352"/>
              </a:spcBef>
              <a:spcAft>
                <a:spcPct val="0"/>
              </a:spcAft>
              <a:buClr>
                <a:srgbClr val="9C9CDE"/>
              </a:buClr>
              <a:buSzPct val="100000"/>
              <a:buFont typeface="Arial"/>
              <a:buChar char="•"/>
              <a:defRPr sz="1500">
                <a:solidFill>
                  <a:srgbClr val="292929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741227" indent="-160729" algn="l" rtl="0" eaLnBrk="1" fontAlgn="base" hangingPunct="1">
              <a:spcBef>
                <a:spcPts val="352"/>
              </a:spcBef>
              <a:spcAft>
                <a:spcPct val="0"/>
              </a:spcAft>
              <a:buClr>
                <a:srgbClr val="9C9CDE"/>
              </a:buClr>
              <a:buSzPct val="100000"/>
              <a:buFont typeface="Wingdings" charset="0"/>
              <a:buChar char="§"/>
              <a:defRPr sz="1500">
                <a:solidFill>
                  <a:srgbClr val="292929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2062684" indent="-160729" algn="l" rtl="0" eaLnBrk="1" fontAlgn="base" hangingPunct="1">
              <a:spcBef>
                <a:spcPts val="352"/>
              </a:spcBef>
              <a:spcAft>
                <a:spcPct val="0"/>
              </a:spcAft>
              <a:buClr>
                <a:srgbClr val="9C9CDE"/>
              </a:buClr>
              <a:buSzPct val="100000"/>
              <a:buFont typeface="Wingdings" charset="0"/>
              <a:buChar char="§"/>
              <a:defRPr sz="1500">
                <a:solidFill>
                  <a:srgbClr val="292929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2384142" indent="-160729" algn="l" rtl="0" eaLnBrk="1" fontAlgn="base" hangingPunct="1">
              <a:spcBef>
                <a:spcPts val="352"/>
              </a:spcBef>
              <a:spcAft>
                <a:spcPct val="0"/>
              </a:spcAft>
              <a:buClr>
                <a:srgbClr val="9C9CDE"/>
              </a:buClr>
              <a:buSzPct val="100000"/>
              <a:buFont typeface="Wingdings" charset="0"/>
              <a:buChar char="§"/>
              <a:defRPr sz="1500">
                <a:solidFill>
                  <a:srgbClr val="292929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2705599" indent="-160729" algn="l" rtl="0" eaLnBrk="1" fontAlgn="base" hangingPunct="1">
              <a:spcBef>
                <a:spcPts val="352"/>
              </a:spcBef>
              <a:spcAft>
                <a:spcPct val="0"/>
              </a:spcAft>
              <a:buClr>
                <a:srgbClr val="9C9CDE"/>
              </a:buClr>
              <a:buSzPct val="100000"/>
              <a:buFont typeface="Wingdings" charset="0"/>
              <a:buChar char="§"/>
              <a:defRPr sz="1500">
                <a:solidFill>
                  <a:srgbClr val="292929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Get back into your groups</a:t>
            </a:r>
          </a:p>
          <a:p>
            <a:r>
              <a:rPr lang="en-US" dirty="0" smtClean="0"/>
              <a:t>Sort your stories into priority order</a:t>
            </a:r>
          </a:p>
          <a:p>
            <a:r>
              <a:rPr lang="en-US" dirty="0" smtClean="0"/>
              <a:t>What is the MMF set of stories</a:t>
            </a:r>
          </a:p>
          <a:p>
            <a:r>
              <a:rPr lang="en-US" dirty="0" smtClean="0"/>
              <a:t>Can you do them all?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395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2012 Studios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CCCCCC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 Studios .thmx</Template>
  <TotalTime>17413</TotalTime>
  <Words>1595</Words>
  <Application>Microsoft Macintosh PowerPoint</Application>
  <PresentationFormat>On-screen Show (4:3)</PresentationFormat>
  <Paragraphs>236</Paragraphs>
  <Slides>17</Slides>
  <Notes>14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2012 Studios </vt:lpstr>
      <vt:lpstr>Release and Iteration Planning</vt:lpstr>
      <vt:lpstr>Questions To Be Answered</vt:lpstr>
      <vt:lpstr>Release Success Criteria</vt:lpstr>
      <vt:lpstr>The Release Planning Inputs</vt:lpstr>
      <vt:lpstr>Initial Story List</vt:lpstr>
      <vt:lpstr>Prioritize the stories</vt:lpstr>
      <vt:lpstr>MoSCoW Prioritization</vt:lpstr>
      <vt:lpstr>Span Planning</vt:lpstr>
      <vt:lpstr>Prioritize Your Stories</vt:lpstr>
      <vt:lpstr>What Are Your Constraints?</vt:lpstr>
      <vt:lpstr>Dependencies</vt:lpstr>
      <vt:lpstr>Cross-Functional Requirements</vt:lpstr>
      <vt:lpstr>In Summary</vt:lpstr>
      <vt:lpstr>What goes into each release?</vt:lpstr>
      <vt:lpstr>Iteration slotting</vt:lpstr>
      <vt:lpstr>Iteration Planning</vt:lpstr>
      <vt:lpstr>Questions?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Steven List</dc:creator>
  <cp:keywords/>
  <dc:description/>
  <cp:lastModifiedBy>Thought Works</cp:lastModifiedBy>
  <cp:revision>290</cp:revision>
  <cp:lastPrinted>2012-09-27T20:26:26Z</cp:lastPrinted>
  <dcterms:created xsi:type="dcterms:W3CDTF">2010-11-17T11:33:21Z</dcterms:created>
  <dcterms:modified xsi:type="dcterms:W3CDTF">2013-05-01T15:57:12Z</dcterms:modified>
  <cp:category/>
</cp:coreProperties>
</file>