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7" r:id="rId1"/>
  </p:sldMasterIdLst>
  <p:notesMasterIdLst>
    <p:notesMasterId r:id="rId17"/>
  </p:notesMasterIdLst>
  <p:handoutMasterIdLst>
    <p:handoutMasterId r:id="rId18"/>
  </p:handoutMasterIdLst>
  <p:sldIdLst>
    <p:sldId id="447" r:id="rId2"/>
    <p:sldId id="512" r:id="rId3"/>
    <p:sldId id="299" r:id="rId4"/>
    <p:sldId id="300" r:id="rId5"/>
    <p:sldId id="332" r:id="rId6"/>
    <p:sldId id="326" r:id="rId7"/>
    <p:sldId id="328" r:id="rId8"/>
    <p:sldId id="329" r:id="rId9"/>
    <p:sldId id="330" r:id="rId10"/>
    <p:sldId id="515" r:id="rId11"/>
    <p:sldId id="513" r:id="rId12"/>
    <p:sldId id="331" r:id="rId13"/>
    <p:sldId id="446" r:id="rId14"/>
    <p:sldId id="514" r:id="rId15"/>
    <p:sldId id="445" r:id="rId16"/>
  </p:sldIdLst>
  <p:sldSz cx="9144000" cy="6858000" type="screen4x3"/>
  <p:notesSz cx="6858000" cy="9144000"/>
  <p:custDataLst>
    <p:tags r:id="rId20"/>
  </p:custDataLst>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hiddenSlides="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D418"/>
    <a:srgbClr val="F7B507"/>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4" autoAdjust="0"/>
    <p:restoredTop sz="85461" autoAdjust="0"/>
  </p:normalViewPr>
  <p:slideViewPr>
    <p:cSldViewPr>
      <p:cViewPr>
        <p:scale>
          <a:sx n="100" d="100"/>
          <a:sy n="100" d="100"/>
        </p:scale>
        <p:origin x="-1368"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User:00-current-working-set:chart-exampl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Scope</c:v>
                </c:pt>
              </c:strCache>
            </c:strRef>
          </c:tx>
          <c:val>
            <c:numRef>
              <c:f>Sheet1!$B$2:$B$11</c:f>
              <c:numCache>
                <c:formatCode>General</c:formatCode>
                <c:ptCount val="10"/>
                <c:pt idx="0">
                  <c:v>178.0</c:v>
                </c:pt>
                <c:pt idx="1">
                  <c:v>178.0</c:v>
                </c:pt>
                <c:pt idx="2">
                  <c:v>184.0</c:v>
                </c:pt>
                <c:pt idx="3">
                  <c:v>184.0</c:v>
                </c:pt>
                <c:pt idx="4">
                  <c:v>184.0</c:v>
                </c:pt>
                <c:pt idx="5">
                  <c:v>184.0</c:v>
                </c:pt>
                <c:pt idx="6">
                  <c:v>192.0</c:v>
                </c:pt>
                <c:pt idx="7">
                  <c:v>192.0</c:v>
                </c:pt>
                <c:pt idx="8">
                  <c:v>192.0</c:v>
                </c:pt>
                <c:pt idx="9">
                  <c:v>192.0</c:v>
                </c:pt>
              </c:numCache>
            </c:numRef>
          </c:val>
          <c:smooth val="0"/>
        </c:ser>
        <c:ser>
          <c:idx val="1"/>
          <c:order val="1"/>
          <c:tx>
            <c:strRef>
              <c:f>Sheet1!$C$1</c:f>
              <c:strCache>
                <c:ptCount val="1"/>
                <c:pt idx="0">
                  <c:v>Done</c:v>
                </c:pt>
              </c:strCache>
            </c:strRef>
          </c:tx>
          <c:val>
            <c:numRef>
              <c:f>Sheet1!$C$2:$C$11</c:f>
              <c:numCache>
                <c:formatCode>General</c:formatCode>
                <c:ptCount val="10"/>
                <c:pt idx="0">
                  <c:v>0.0</c:v>
                </c:pt>
                <c:pt idx="1">
                  <c:v>8.0</c:v>
                </c:pt>
                <c:pt idx="2">
                  <c:v>16.0</c:v>
                </c:pt>
                <c:pt idx="3">
                  <c:v>37.0</c:v>
                </c:pt>
                <c:pt idx="4">
                  <c:v>68.0</c:v>
                </c:pt>
                <c:pt idx="5">
                  <c:v>75.0</c:v>
                </c:pt>
                <c:pt idx="6">
                  <c:v>108.0</c:v>
                </c:pt>
                <c:pt idx="7">
                  <c:v>136.0</c:v>
                </c:pt>
                <c:pt idx="8">
                  <c:v>156.0</c:v>
                </c:pt>
                <c:pt idx="9">
                  <c:v>180.0</c:v>
                </c:pt>
              </c:numCache>
            </c:numRef>
          </c:val>
          <c:smooth val="0"/>
        </c:ser>
        <c:dLbls>
          <c:showLegendKey val="0"/>
          <c:showVal val="0"/>
          <c:showCatName val="0"/>
          <c:showSerName val="0"/>
          <c:showPercent val="0"/>
          <c:showBubbleSize val="0"/>
        </c:dLbls>
        <c:marker val="1"/>
        <c:smooth val="0"/>
        <c:axId val="2074636760"/>
        <c:axId val="2030632680"/>
      </c:lineChart>
      <c:catAx>
        <c:axId val="2074636760"/>
        <c:scaling>
          <c:orientation val="minMax"/>
        </c:scaling>
        <c:delete val="0"/>
        <c:axPos val="b"/>
        <c:majorTickMark val="out"/>
        <c:minorTickMark val="none"/>
        <c:tickLblPos val="nextTo"/>
        <c:txPr>
          <a:bodyPr/>
          <a:lstStyle/>
          <a:p>
            <a:pPr>
              <a:defRPr lang="en-US"/>
            </a:pPr>
            <a:endParaRPr lang="en-US"/>
          </a:p>
        </c:txPr>
        <c:crossAx val="2030632680"/>
        <c:crosses val="autoZero"/>
        <c:auto val="1"/>
        <c:lblAlgn val="ctr"/>
        <c:lblOffset val="100"/>
        <c:noMultiLvlLbl val="0"/>
      </c:catAx>
      <c:valAx>
        <c:axId val="2030632680"/>
        <c:scaling>
          <c:orientation val="minMax"/>
        </c:scaling>
        <c:delete val="0"/>
        <c:axPos val="l"/>
        <c:majorGridlines/>
        <c:numFmt formatCode="General" sourceLinked="1"/>
        <c:majorTickMark val="out"/>
        <c:minorTickMark val="none"/>
        <c:tickLblPos val="nextTo"/>
        <c:txPr>
          <a:bodyPr/>
          <a:lstStyle/>
          <a:p>
            <a:pPr>
              <a:defRPr lang="en-US"/>
            </a:pPr>
            <a:endParaRPr lang="en-US"/>
          </a:p>
        </c:txPr>
        <c:crossAx val="2074636760"/>
        <c:crosses val="autoZero"/>
        <c:crossBetween val="between"/>
      </c:valAx>
    </c:plotArea>
    <c:legend>
      <c:legendPos val="r"/>
      <c:layout/>
      <c:overlay val="0"/>
      <c:txPr>
        <a:bodyPr/>
        <a:lstStyle/>
        <a:p>
          <a:pPr>
            <a:defRPr lang="en-US"/>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endParaRPr lang="en-US"/>
          </a:p>
        </p:txBody>
      </p:sp>
      <p:sp>
        <p:nvSpPr>
          <p:cNvPr id="167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r>
              <a:rPr lang="en-IN" smtClean="0"/>
              <a:t>Visibility and Communication</a:t>
            </a:r>
            <a:endParaRPr lang="en-IN"/>
          </a:p>
        </p:txBody>
      </p:sp>
      <p:sp>
        <p:nvSpPr>
          <p:cNvPr id="167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95873866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r>
              <a:rPr lang="en-US" smtClean="0"/>
              <a:t>Visibility and Communication</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1759155035"/>
      </p:ext>
    </p:extLst>
  </p:cSld>
  <p:clrMap bg1="lt1" tx1="dk1" bg2="lt2" tx2="dk2" accent1="accent1" accent2="accent2" accent3="accent3" accent4="accent4" accent5="accent5" accent6="accent6" hlink="hlink" folHlink="folHlink"/>
  <p:hf hdr="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smtClean="0">
                <a:ea typeface="ＭＳ Ｐゴシック" pitchFamily="21" charset="-128"/>
                <a:cs typeface="Arial" pitchFamily="21" charset="0"/>
              </a:rPr>
              <a:t>Plan, execute and report on Agile projects</a:t>
            </a:r>
          </a:p>
          <a:p>
            <a:pPr eaLnBrk="1" hangingPunct="1">
              <a:spcBef>
                <a:spcPct val="0"/>
              </a:spcBef>
            </a:pPr>
            <a:endParaRPr lang="en-US" dirty="0" smtClean="0">
              <a:ea typeface="ＭＳ Ｐゴシック" pitchFamily="21" charset="-128"/>
              <a:cs typeface="Arial" pitchFamily="21" charset="0"/>
            </a:endParaRPr>
          </a:p>
          <a:p>
            <a:pPr eaLnBrk="1" hangingPunct="1">
              <a:spcBef>
                <a:spcPct val="0"/>
              </a:spcBef>
            </a:pPr>
            <a:endParaRPr lang="en-US" dirty="0" smtClean="0">
              <a:ea typeface="ＭＳ Ｐゴシック" pitchFamily="21" charset="-128"/>
              <a:cs typeface="Arial" pitchFamily="21" charset="0"/>
            </a:endParaRPr>
          </a:p>
          <a:p>
            <a:pPr eaLnBrk="1" hangingPunct="1">
              <a:spcBef>
                <a:spcPct val="0"/>
              </a:spcBef>
            </a:pPr>
            <a:r>
              <a:rPr lang="en-US" dirty="0" smtClean="0">
                <a:ea typeface="ＭＳ Ｐゴシック" pitchFamily="21" charset="-128"/>
                <a:cs typeface="Arial" pitchFamily="21" charset="0"/>
              </a:rPr>
              <a:t>--------------------------------------------------------------------------------------------------------------------</a:t>
            </a:r>
          </a:p>
          <a:p>
            <a:pPr eaLnBrk="1" hangingPunct="1">
              <a:spcBef>
                <a:spcPct val="0"/>
              </a:spcBef>
            </a:pPr>
            <a:r>
              <a:rPr lang="en-US" dirty="0" smtClean="0">
                <a:ea typeface="ＭＳ Ｐゴシック" pitchFamily="21" charset="-128"/>
                <a:cs typeface="Arial" pitchFamily="21" charset="0"/>
              </a:rPr>
              <a:t>Welcome to the module Planning the Project. This module is brought to you by ThoughtWorks Studios, maker of Mingle,</a:t>
            </a:r>
            <a:r>
              <a:rPr lang="en-US" baseline="0" dirty="0" smtClean="0">
                <a:ea typeface="ＭＳ Ｐゴシック" pitchFamily="21" charset="-128"/>
                <a:cs typeface="Arial" pitchFamily="21" charset="0"/>
              </a:rPr>
              <a:t> Cruise, and Twist.</a:t>
            </a:r>
          </a:p>
          <a:p>
            <a:pPr eaLnBrk="1" hangingPunct="1">
              <a:spcBef>
                <a:spcPct val="0"/>
              </a:spcBef>
            </a:pPr>
            <a:endParaRPr lang="en-US" baseline="0" dirty="0" smtClean="0">
              <a:ea typeface="ＭＳ Ｐゴシック" pitchFamily="21" charset="-128"/>
              <a:cs typeface="Arial" pitchFamily="21" charset="0"/>
            </a:endParaRPr>
          </a:p>
          <a:p>
            <a:pPr eaLnBrk="1" hangingPunct="1">
              <a:spcBef>
                <a:spcPct val="0"/>
              </a:spcBef>
            </a:pPr>
            <a:r>
              <a:rPr lang="en-US" baseline="0" dirty="0" smtClean="0">
                <a:ea typeface="ＭＳ Ｐゴシック" pitchFamily="21" charset="-128"/>
                <a:cs typeface="Arial" pitchFamily="21" charset="0"/>
              </a:rPr>
              <a:t>In this module, we’ll explore the practices that help Managers and Project Managers plan, execute, and report on Agile projects.</a:t>
            </a:r>
            <a:endParaRPr lang="en-US" dirty="0" smtClean="0">
              <a:ea typeface="ＭＳ Ｐゴシック" pitchFamily="21" charset="-128"/>
              <a:cs typeface="Arial" pitchFamily="21" charset="0"/>
            </a:endParaRPr>
          </a:p>
          <a:p>
            <a:pPr eaLnBrk="1" hangingPunct="1">
              <a:spcBef>
                <a:spcPct val="0"/>
              </a:spcBef>
            </a:pPr>
            <a:endParaRPr lang="en-US" dirty="0" smtClean="0">
              <a:ea typeface="ＭＳ Ｐゴシック" pitchFamily="21" charset="-128"/>
              <a:cs typeface="Arial" pitchFamily="21" charset="0"/>
            </a:endParaRP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Visibility and Communication</a:t>
            </a:r>
            <a:endParaRPr lang="en-US"/>
          </a:p>
        </p:txBody>
      </p:sp>
    </p:spTree>
    <p:extLst>
      <p:ext uri="{BB962C8B-B14F-4D97-AF65-F5344CB8AC3E}">
        <p14:creationId xmlns:p14="http://schemas.microsoft.com/office/powerpoint/2010/main" val="4288198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b="0" kern="1200" dirty="0" smtClean="0">
                <a:solidFill>
                  <a:schemeClr val="tx1"/>
                </a:solidFill>
                <a:latin typeface="+mn-lt"/>
                <a:ea typeface="ＭＳ Ｐゴシック" pitchFamily="-65" charset="-128"/>
                <a:cs typeface="Arial" charset="0"/>
              </a:rPr>
              <a:t>Card wall is in the team room</a:t>
            </a:r>
          </a:p>
          <a:p>
            <a:pPr>
              <a:buFont typeface="Arial" pitchFamily="34" charset="0"/>
              <a:buChar char="•"/>
            </a:pPr>
            <a:r>
              <a:rPr lang="en-US" sz="1200" b="0" kern="1200" dirty="0" smtClean="0">
                <a:solidFill>
                  <a:schemeClr val="tx1"/>
                </a:solidFill>
                <a:latin typeface="+mn-lt"/>
                <a:ea typeface="ＭＳ Ｐゴシック" pitchFamily="-65" charset="-128"/>
                <a:cs typeface="Arial" charset="0"/>
              </a:rPr>
              <a:t>Easily accessible and visible</a:t>
            </a:r>
          </a:p>
          <a:p>
            <a:pPr>
              <a:buFont typeface="Arial" pitchFamily="34" charset="0"/>
              <a:buChar char="•"/>
            </a:pPr>
            <a:r>
              <a:rPr lang="en-US" sz="1200" b="0" kern="1200" dirty="0" smtClean="0">
                <a:solidFill>
                  <a:schemeClr val="tx1"/>
                </a:solidFill>
                <a:latin typeface="+mn-lt"/>
                <a:ea typeface="ＭＳ Ｐゴシック" pitchFamily="-65" charset="-128"/>
                <a:cs typeface="Arial" charset="0"/>
              </a:rPr>
              <a:t>Mingle example  [CLICK]</a:t>
            </a:r>
          </a:p>
          <a:p>
            <a:pPr>
              <a:buFont typeface="Arial" pitchFamily="34" charset="0"/>
              <a:buChar char="•"/>
            </a:pPr>
            <a:r>
              <a:rPr lang="en-US" sz="1200" b="0" kern="1200" dirty="0" smtClean="0">
                <a:solidFill>
                  <a:schemeClr val="tx1"/>
                </a:solidFill>
                <a:latin typeface="+mn-lt"/>
                <a:ea typeface="ＭＳ Ｐゴシック" pitchFamily="-65" charset="-128"/>
                <a:cs typeface="Arial" charset="0"/>
              </a:rPr>
              <a:t>Not methodology dependent – scrum,</a:t>
            </a:r>
            <a:r>
              <a:rPr lang="en-US" sz="1200" b="0" kern="1200" baseline="0" dirty="0" smtClean="0">
                <a:solidFill>
                  <a:schemeClr val="tx1"/>
                </a:solidFill>
                <a:latin typeface="+mn-lt"/>
                <a:ea typeface="ＭＳ Ｐゴシック" pitchFamily="-65" charset="-128"/>
                <a:cs typeface="Arial" charset="0"/>
              </a:rPr>
              <a:t> lean, </a:t>
            </a:r>
            <a:r>
              <a:rPr lang="en-US" sz="1200" b="0" kern="1200" baseline="0" dirty="0" err="1" smtClean="0">
                <a:solidFill>
                  <a:schemeClr val="tx1"/>
                </a:solidFill>
                <a:latin typeface="+mn-lt"/>
                <a:ea typeface="ＭＳ Ｐゴシック" pitchFamily="-65" charset="-128"/>
                <a:cs typeface="Arial" charset="0"/>
              </a:rPr>
              <a:t>xp</a:t>
            </a:r>
            <a:endParaRPr lang="en-US" sz="1200" b="0" kern="1200" dirty="0" smtClean="0">
              <a:solidFill>
                <a:schemeClr val="tx1"/>
              </a:solidFill>
              <a:latin typeface="+mn-lt"/>
              <a:ea typeface="ＭＳ Ｐゴシック" pitchFamily="-65" charset="-128"/>
              <a:cs typeface="Arial" charset="0"/>
            </a:endParaRPr>
          </a:p>
          <a:p>
            <a:pPr>
              <a:buFont typeface="Arial" pitchFamily="34" charset="0"/>
              <a:buChar char="•"/>
            </a:pPr>
            <a:r>
              <a:rPr lang="en-US" sz="1200" b="0" kern="1200" dirty="0" smtClean="0">
                <a:solidFill>
                  <a:schemeClr val="tx1"/>
                </a:solidFill>
                <a:latin typeface="+mn-lt"/>
                <a:ea typeface="ＭＳ Ｐゴシック" pitchFamily="-65" charset="-128"/>
                <a:cs typeface="Arial" charset="0"/>
              </a:rPr>
              <a:t>Single iteration </a:t>
            </a:r>
          </a:p>
          <a:p>
            <a:pPr>
              <a:buFont typeface="Arial" pitchFamily="34" charset="0"/>
              <a:buChar char="•"/>
            </a:pPr>
            <a:r>
              <a:rPr lang="en-US" sz="1200" b="0" kern="1200" dirty="0" smtClean="0">
                <a:solidFill>
                  <a:schemeClr val="tx1"/>
                </a:solidFill>
                <a:latin typeface="+mn-lt"/>
                <a:ea typeface="ＭＳ Ｐゴシック" pitchFamily="-65" charset="-128"/>
                <a:cs typeface="Arial" charset="0"/>
              </a:rPr>
              <a:t>Showing</a:t>
            </a:r>
            <a:r>
              <a:rPr lang="en-US" sz="1200" b="0" kern="1200" baseline="0" dirty="0" smtClean="0">
                <a:solidFill>
                  <a:schemeClr val="tx1"/>
                </a:solidFill>
                <a:latin typeface="+mn-lt"/>
                <a:ea typeface="ＭＳ Ｐゴシック" pitchFamily="-65" charset="-128"/>
                <a:cs typeface="Arial" charset="0"/>
              </a:rPr>
              <a:t> </a:t>
            </a:r>
            <a:r>
              <a:rPr lang="en-US" sz="1200" b="1" kern="1200" baseline="0" dirty="0" smtClean="0">
                <a:solidFill>
                  <a:schemeClr val="tx1"/>
                </a:solidFill>
                <a:latin typeface="+mn-lt"/>
                <a:ea typeface="ＭＳ Ｐゴシック" pitchFamily="-65" charset="-128"/>
                <a:cs typeface="Arial" charset="0"/>
              </a:rPr>
              <a:t>state of the card </a:t>
            </a:r>
            <a:r>
              <a:rPr lang="en-US" sz="1200" b="0" kern="1200" baseline="0" dirty="0" smtClean="0">
                <a:solidFill>
                  <a:schemeClr val="tx1"/>
                </a:solidFill>
                <a:latin typeface="+mn-lt"/>
                <a:ea typeface="ＭＳ Ｐゴシック" pitchFamily="-65" charset="-128"/>
                <a:cs typeface="Arial" charset="0"/>
              </a:rPr>
              <a:t>[CLICK]  Ready for Analysis to Deployed</a:t>
            </a:r>
          </a:p>
          <a:p>
            <a:pPr>
              <a:buFont typeface="Arial" pitchFamily="34" charset="0"/>
              <a:buChar char="•"/>
            </a:pPr>
            <a:r>
              <a:rPr lang="en-US" sz="1200" b="0" kern="1200" baseline="0" dirty="0" smtClean="0">
                <a:solidFill>
                  <a:schemeClr val="tx1"/>
                </a:solidFill>
                <a:latin typeface="+mn-lt"/>
                <a:ea typeface="ＭＳ Ｐゴシック" pitchFamily="-65" charset="-128"/>
                <a:cs typeface="Arial" charset="0"/>
              </a:rPr>
              <a:t>Some cards in next iteration – </a:t>
            </a:r>
            <a:r>
              <a:rPr lang="en-US" sz="1200" b="1" kern="1200" baseline="0" dirty="0" smtClean="0">
                <a:solidFill>
                  <a:schemeClr val="tx1"/>
                </a:solidFill>
                <a:latin typeface="+mn-lt"/>
                <a:ea typeface="ＭＳ Ｐゴシック" pitchFamily="-65" charset="-128"/>
                <a:cs typeface="Arial" charset="0"/>
              </a:rPr>
              <a:t>Analysts typically work iterations ahead of development</a:t>
            </a:r>
          </a:p>
          <a:p>
            <a:pPr>
              <a:buFont typeface="Arial" pitchFamily="34" charset="0"/>
              <a:buChar char="•"/>
            </a:pPr>
            <a:r>
              <a:rPr lang="en-US" sz="1200" b="0" kern="1200" baseline="0" dirty="0" smtClean="0">
                <a:solidFill>
                  <a:schemeClr val="tx1"/>
                </a:solidFill>
                <a:latin typeface="+mn-lt"/>
                <a:ea typeface="ＭＳ Ｐゴシック" pitchFamily="-65" charset="-128"/>
                <a:cs typeface="Arial" charset="0"/>
              </a:rPr>
              <a:t>Clearly see the </a:t>
            </a:r>
            <a:r>
              <a:rPr lang="en-US" sz="1200" b="1" kern="1200" baseline="0" dirty="0" smtClean="0">
                <a:solidFill>
                  <a:schemeClr val="tx1"/>
                </a:solidFill>
                <a:latin typeface="+mn-lt"/>
                <a:ea typeface="ＭＳ Ｐゴシック" pitchFamily="-65" charset="-128"/>
                <a:cs typeface="Arial" charset="0"/>
              </a:rPr>
              <a:t>status of the iteration</a:t>
            </a:r>
            <a:r>
              <a:rPr lang="en-US" sz="1200" b="0" kern="1200" baseline="0" dirty="0" smtClean="0">
                <a:solidFill>
                  <a:schemeClr val="tx1"/>
                </a:solidFill>
                <a:latin typeface="+mn-lt"/>
                <a:ea typeface="ＭＳ Ｐゴシック" pitchFamily="-65" charset="-128"/>
                <a:cs typeface="Arial" charset="0"/>
              </a:rPr>
              <a:t>  [CLICK]  [CLICK]</a:t>
            </a:r>
            <a:endParaRPr lang="en-US" sz="1200" b="1" kern="1200" dirty="0" smtClean="0">
              <a:solidFill>
                <a:schemeClr val="tx1"/>
              </a:solidFill>
              <a:latin typeface="+mn-lt"/>
              <a:ea typeface="ＭＳ Ｐゴシック" pitchFamily="-65" charset="-128"/>
              <a:cs typeface="Arial" charset="0"/>
            </a:endParaRPr>
          </a:p>
          <a:p>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a:t>
            </a:r>
          </a:p>
          <a:p>
            <a:r>
              <a:rPr lang="en-US" sz="1200" b="0" kern="1200" dirty="0" smtClean="0">
                <a:solidFill>
                  <a:schemeClr val="tx1"/>
                </a:solidFill>
                <a:latin typeface="+mn-lt"/>
                <a:ea typeface="ＭＳ Ｐゴシック" pitchFamily="-65" charset="-128"/>
                <a:cs typeface="Arial" charset="0"/>
              </a:rPr>
              <a:t>We’ve talked about the card wall throughout this course.  Let’s look at it again, and an example of a card wall in Mingle.</a:t>
            </a:r>
          </a:p>
          <a:p>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[CLICK]</a:t>
            </a:r>
            <a:r>
              <a:rPr lang="en-US" sz="1200" b="0" kern="1200" baseline="0" dirty="0" smtClean="0">
                <a:solidFill>
                  <a:schemeClr val="tx1"/>
                </a:solidFill>
                <a:latin typeface="+mn-lt"/>
                <a:ea typeface="ＭＳ Ｐゴシック" pitchFamily="-65" charset="-128"/>
                <a:cs typeface="Arial" charset="0"/>
              </a:rPr>
              <a:t> It’s hard to overstate the value of the card wall. Regardless of the approach you follow – Scrum, XP, or Lean, for example – there is a card wall, and the value of it lies in its ability to communicate so clearly and completely, requiring little effort on the part of the reader.</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Here’s an example of a representation of a card wall in Mingle. As you can see, this card wall is focused on a single Iteration, covering states [CLICK] from Ready for Analysis to Deployed. In many cases, the stories in the Ready for Analysis and In Analysis states are actually being prepared for the next Iteration.  The work of Business Analysts is generally an Iteration ahead of the rest of the team, allowing them the time they need to figure out details and acceptance criteria so that the stories will be ready for the development team.</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As you can see here, it’s easy to understand the state of the work being done in an Iteration on the card wall.  For </a:t>
            </a:r>
            <a:r>
              <a:rPr lang="en-US" sz="1200" b="0" kern="1200" baseline="0" dirty="0" err="1" smtClean="0">
                <a:solidFill>
                  <a:schemeClr val="tx1"/>
                </a:solidFill>
                <a:latin typeface="+mn-lt"/>
                <a:ea typeface="ＭＳ Ｐゴシック" pitchFamily="-65" charset="-128"/>
                <a:cs typeface="Arial" charset="0"/>
              </a:rPr>
              <a:t>instance,[CLICK</a:t>
            </a:r>
            <a:r>
              <a:rPr lang="en-US" sz="1200" b="0" kern="1200" baseline="0" dirty="0" smtClean="0">
                <a:solidFill>
                  <a:schemeClr val="tx1"/>
                </a:solidFill>
                <a:latin typeface="+mn-lt"/>
                <a:ea typeface="ＭＳ Ｐゴシック" pitchFamily="-65" charset="-128"/>
                <a:cs typeface="Arial" charset="0"/>
              </a:rPr>
              <a:t>] we can see that there are a number of stories on which the work is complete that are waiting to be deployed.  At the other end, [CLICK] there are a couple of stories that are ready for development, [CLICK] a few in development, and so on.  Without even looking at the specific stories, [CLICK] we can learn a great deal about the project just by seeing the flow of work through viewing the card wall.</a:t>
            </a:r>
            <a:endParaRPr lang="en-US" sz="1200" b="0" kern="1200" dirty="0" smtClean="0">
              <a:solidFill>
                <a:schemeClr val="tx1"/>
              </a:solidFill>
              <a:latin typeface="+mn-lt"/>
              <a:ea typeface="ＭＳ Ｐゴシック" pitchFamily="-65" charset="-128"/>
              <a:cs typeface="Arial" charset="0"/>
            </a:endParaRPr>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Visibility and Communication</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Prioritize stories into Minimum Marketable Features (MMF)</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6EA9968-001F-354A-A9C8-D6F2B058879E}" type="slidenum">
              <a:rPr lang="en-US" smtClean="0"/>
              <a:pPr/>
              <a:t>11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Visibility and Communication</a:t>
            </a:r>
            <a:endParaRPr lang="en-US"/>
          </a:p>
        </p:txBody>
      </p:sp>
    </p:spTree>
    <p:extLst>
      <p:ext uri="{BB962C8B-B14F-4D97-AF65-F5344CB8AC3E}">
        <p14:creationId xmlns:p14="http://schemas.microsoft.com/office/powerpoint/2010/main" val="293532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2 primary radiators</a:t>
            </a:r>
            <a:r>
              <a:rPr lang="en-US" baseline="0" dirty="0" smtClean="0"/>
              <a:t> – Burn up and burn down</a:t>
            </a:r>
          </a:p>
          <a:p>
            <a:pPr>
              <a:buFont typeface="Arial" pitchFamily="34" charset="0"/>
              <a:buChar char="•"/>
            </a:pPr>
            <a:r>
              <a:rPr lang="en-US" baseline="0" dirty="0" smtClean="0"/>
              <a:t>Comes directly from SCRUM</a:t>
            </a:r>
          </a:p>
          <a:p>
            <a:pPr>
              <a:buFont typeface="Arial" pitchFamily="34" charset="0"/>
              <a:buChar char="•"/>
            </a:pPr>
            <a:r>
              <a:rPr lang="en-US" baseline="0" dirty="0" smtClean="0"/>
              <a:t>Same info in slightly different format</a:t>
            </a:r>
          </a:p>
          <a:p>
            <a:pPr>
              <a:buFont typeface="Arial" pitchFamily="34" charset="0"/>
              <a:buChar char="•"/>
            </a:pPr>
            <a:r>
              <a:rPr lang="en-US" baseline="0" dirty="0" smtClean="0"/>
              <a:t>What we have to do [CLICK]</a:t>
            </a:r>
          </a:p>
          <a:p>
            <a:pPr>
              <a:buFont typeface="Arial" pitchFamily="34" charset="0"/>
              <a:buChar char="•"/>
            </a:pPr>
            <a:r>
              <a:rPr lang="en-US" baseline="0" dirty="0" smtClean="0"/>
              <a:t>And when we are done  [CLICK]</a:t>
            </a:r>
          </a:p>
          <a:p>
            <a:pPr>
              <a:buFont typeface="Arial" pitchFamily="34" charset="0"/>
              <a:buChar char="•"/>
            </a:pPr>
            <a:r>
              <a:rPr lang="en-US" baseline="0" dirty="0" smtClean="0"/>
              <a:t>Release and/or iteration level charts</a:t>
            </a:r>
            <a:endParaRPr lang="en-US" dirty="0" smtClean="0"/>
          </a:p>
          <a:p>
            <a:endParaRPr lang="en-US" dirty="0" smtClean="0"/>
          </a:p>
          <a:p>
            <a:endParaRPr lang="en-US" dirty="0" smtClean="0"/>
          </a:p>
          <a:p>
            <a:r>
              <a:rPr lang="en-US" dirty="0" smtClean="0"/>
              <a:t>---------------------------------------------------------------------------------------------------</a:t>
            </a:r>
          </a:p>
          <a:p>
            <a:r>
              <a:rPr lang="en-US" dirty="0" smtClean="0"/>
              <a:t>There are two primary reports that are used by Agile teams: the Burn Down chart, and the Burn Up Chart.  The Burn Down chart comes</a:t>
            </a:r>
            <a:r>
              <a:rPr lang="en-US" baseline="0" dirty="0" smtClean="0"/>
              <a:t> directly from Scrum.  Both charts represent the same information, fundamentally, but in a slightly different presentation.</a:t>
            </a:r>
          </a:p>
          <a:p>
            <a:endParaRPr lang="en-US" baseline="0" dirty="0" smtClean="0"/>
          </a:p>
          <a:p>
            <a:r>
              <a:rPr lang="en-US" baseline="0" dirty="0" smtClean="0"/>
              <a:t>The Burn Down chart approach is to start with the assumption that we know how much work we have to do [CLICK], and that we know we’re done when there’s nothing left to do [CLICK].  This is used for release level reporting, and is based on the practice of identifying all stories to be done during this release, and assuming that there will be no changes.  While it is adaptable, and can accommodate changes in scope, it is not as clear, in our estimation, as…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Visibility and Communication</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321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300">
                <a:solidFill>
                  <a:srgbClr val="000000"/>
                </a:solidFill>
                <a:latin typeface="Trebuchet MS" charset="0"/>
                <a:cs typeface="Trebuchet MS" charset="0"/>
                <a:sym typeface="Trebuchet MS" charset="0"/>
              </a:rPr>
              <a:t>Burn-Up Chart</a:t>
            </a:r>
            <a:endParaRPr lang="en-US" sz="300">
              <a:solidFill>
                <a:srgbClr val="000000"/>
              </a:solidFill>
              <a:latin typeface="Trebuchet MS" charset="0"/>
              <a:cs typeface="Lucida Grande" charset="0"/>
              <a:sym typeface="Trebuchet MS" charset="0"/>
            </a:endParaRPr>
          </a:p>
          <a:p>
            <a:pPr>
              <a:lnSpc>
                <a:spcPct val="80000"/>
              </a:lnSpc>
            </a:pPr>
            <a:r>
              <a:rPr lang="en-US" sz="300">
                <a:solidFill>
                  <a:srgbClr val="000000"/>
                </a:solidFill>
                <a:latin typeface="Trebuchet MS" charset="0"/>
                <a:cs typeface="Trebuchet MS" charset="0"/>
                <a:sym typeface="Trebuchet MS" charset="0"/>
              </a:rPr>
              <a:t>Primarily discussion, with an example of a burn-up chart</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Visibility and Communication</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Prioritize stories into Minimum Marketable Features (MMF)</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6EA9968-001F-354A-A9C8-D6F2B058879E}" type="slidenum">
              <a:rPr lang="en-US" smtClean="0"/>
              <a:pPr/>
              <a:t>14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Visibility and Communication</a:t>
            </a:r>
            <a:endParaRPr lang="en-US"/>
          </a:p>
        </p:txBody>
      </p:sp>
    </p:spTree>
    <p:extLst>
      <p:ext uri="{BB962C8B-B14F-4D97-AF65-F5344CB8AC3E}">
        <p14:creationId xmlns:p14="http://schemas.microsoft.com/office/powerpoint/2010/main" val="2935323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Visibility and Communication</a:t>
            </a:r>
            <a:endParaRPr lang="en-US"/>
          </a:p>
        </p:txBody>
      </p:sp>
    </p:spTree>
    <p:extLst>
      <p:ext uri="{BB962C8B-B14F-4D97-AF65-F5344CB8AC3E}">
        <p14:creationId xmlns:p14="http://schemas.microsoft.com/office/powerpoint/2010/main" val="81200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noTextEdit="1"/>
          </p:cNvSpPr>
          <p:nvPr>
            <p:ph type="sldImg"/>
          </p:nvPr>
        </p:nvSpPr>
        <p:spPr>
          <a:ln/>
        </p:spPr>
      </p:sp>
      <p:sp>
        <p:nvSpPr>
          <p:cNvPr id="148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3 of these meetings can be done distributedly.</a:t>
            </a:r>
          </a:p>
          <a:p>
            <a:r>
              <a:rPr lang="en-US">
                <a:latin typeface="Arial" charset="0"/>
                <a:ea typeface="ＭＳ Ｐゴシック" charset="0"/>
                <a:cs typeface="ＭＳ Ｐゴシック" charset="0"/>
              </a:rPr>
              <a:t>We discourage distributed Release Planning.</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Mountain goat software has distributed Planning Poker.</a:t>
            </a:r>
          </a:p>
          <a:p>
            <a:r>
              <a:rPr lang="en-US">
                <a:latin typeface="Arial" charset="0"/>
                <a:ea typeface="ＭＳ Ｐゴシック" charset="0"/>
                <a:cs typeface="ＭＳ Ｐゴシック" charset="0"/>
              </a:rPr>
              <a:t>Ideaboardz and Edistorm are good for distributed Retrospectives.</a:t>
            </a:r>
          </a:p>
        </p:txBody>
      </p:sp>
      <p:sp>
        <p:nvSpPr>
          <p:cNvPr id="14848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B7D788C3-CD77-154A-BC04-4EB9D4C9511A}" type="slidenum">
              <a:rPr lang="en-US" sz="1200">
                <a:solidFill>
                  <a:schemeClr val="tx1"/>
                </a:solidFill>
                <a:latin typeface="Arial" charset="0"/>
                <a:ea typeface="ＭＳ Ｐゴシック" charset="0"/>
                <a:cs typeface="ＭＳ Ｐゴシック" charset="0"/>
              </a:rPr>
              <a:pPr eaLnBrk="1" hangingPunct="1"/>
              <a:t>2</a:t>
            </a:fld>
            <a:endParaRPr lang="en-US" sz="1200">
              <a:solidFill>
                <a:schemeClr val="tx1"/>
              </a:solidFill>
              <a:latin typeface="Arial" charset="0"/>
              <a:ea typeface="ＭＳ Ｐゴシック" charset="0"/>
              <a:cs typeface="ＭＳ Ｐゴシック" charset="0"/>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Visibility and Communication</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US" dirty="0" smtClean="0"/>
              <a:t>Daily</a:t>
            </a:r>
            <a:r>
              <a:rPr lang="en-US" baseline="0" dirty="0" smtClean="0"/>
              <a:t> Scrum or daily standup</a:t>
            </a:r>
          </a:p>
          <a:p>
            <a:pPr>
              <a:buFont typeface="Arial" pitchFamily="34" charset="0"/>
              <a:buChar char="•"/>
            </a:pPr>
            <a:r>
              <a:rPr lang="en-US" baseline="0" dirty="0" smtClean="0"/>
              <a:t>Chickens and pigs – who talks, who doesn’t</a:t>
            </a:r>
          </a:p>
          <a:p>
            <a:pPr>
              <a:buFont typeface="Arial" pitchFamily="34" charset="0"/>
              <a:buChar char="•"/>
            </a:pPr>
            <a:r>
              <a:rPr lang="en-US" baseline="0" dirty="0" smtClean="0"/>
              <a:t>Held daily</a:t>
            </a:r>
          </a:p>
          <a:p>
            <a:pPr>
              <a:buFont typeface="Arial" pitchFamily="34" charset="0"/>
              <a:buChar char="•"/>
            </a:pPr>
            <a:r>
              <a:rPr lang="en-US" baseline="0" dirty="0" smtClean="0"/>
              <a:t>Entire team</a:t>
            </a:r>
          </a:p>
          <a:p>
            <a:pPr>
              <a:buFont typeface="Arial" pitchFamily="34" charset="0"/>
              <a:buChar char="•"/>
            </a:pPr>
            <a:r>
              <a:rPr lang="en-US" baseline="0" dirty="0" smtClean="0"/>
              <a:t>Answer 3 questions</a:t>
            </a:r>
          </a:p>
          <a:p>
            <a:pPr lvl="1">
              <a:buFontTx/>
              <a:buChar char="-"/>
            </a:pPr>
            <a:r>
              <a:rPr lang="en-US" baseline="0" dirty="0" smtClean="0"/>
              <a:t>What did you do yesterday?</a:t>
            </a:r>
          </a:p>
          <a:p>
            <a:pPr lvl="1">
              <a:buFontTx/>
              <a:buChar char="-"/>
            </a:pPr>
            <a:r>
              <a:rPr lang="en-US" baseline="0" dirty="0" smtClean="0"/>
              <a:t> What are you going to do today?</a:t>
            </a:r>
          </a:p>
          <a:p>
            <a:pPr lvl="1">
              <a:buFontTx/>
              <a:buChar char="-"/>
            </a:pPr>
            <a:r>
              <a:rPr lang="en-US" baseline="0" dirty="0" smtClean="0"/>
              <a:t> What obstacles or impediments are preventing you from making progress?</a:t>
            </a:r>
          </a:p>
          <a:p>
            <a:pPr>
              <a:buFont typeface="Arial" pitchFamily="34" charset="0"/>
              <a:buChar char="•"/>
            </a:pPr>
            <a:r>
              <a:rPr lang="en-US" dirty="0" smtClean="0"/>
              <a:t>Short</a:t>
            </a:r>
          </a:p>
          <a:p>
            <a:pPr>
              <a:buFont typeface="Arial" pitchFamily="34" charset="0"/>
              <a:buChar char="•"/>
            </a:pPr>
            <a:r>
              <a:rPr lang="en-US" dirty="0" smtClean="0"/>
              <a:t>Conducted by the card wall</a:t>
            </a:r>
          </a:p>
          <a:p>
            <a:pPr>
              <a:buFont typeface="Arial" pitchFamily="34" charset="0"/>
              <a:buChar char="•"/>
            </a:pPr>
            <a:r>
              <a:rPr lang="en-US" dirty="0" smtClean="0"/>
              <a:t>Everyone stands</a:t>
            </a:r>
          </a:p>
          <a:p>
            <a:pPr>
              <a:buFont typeface="Arial" pitchFamily="34" charset="0"/>
              <a:buChar char="•"/>
            </a:pPr>
            <a:r>
              <a:rPr lang="en-US" dirty="0" smtClean="0"/>
              <a:t>Keeps everyone informed</a:t>
            </a:r>
          </a:p>
          <a:p>
            <a:pPr>
              <a:buFont typeface="Arial" pitchFamily="34" charset="0"/>
              <a:buChar char="•"/>
            </a:pPr>
            <a:r>
              <a:rPr lang="en-US" dirty="0" smtClean="0"/>
              <a:t>Not a status meeting</a:t>
            </a:r>
          </a:p>
          <a:p>
            <a:endParaRPr lang="en-US" dirty="0" smtClean="0"/>
          </a:p>
          <a:p>
            <a:r>
              <a:rPr lang="en-US" dirty="0" smtClean="0"/>
              <a:t>--------------------------------------------------------------------------------------------------------------</a:t>
            </a:r>
          </a:p>
          <a:p>
            <a:r>
              <a:rPr lang="en-US" dirty="0" smtClean="0"/>
              <a:t>Whether</a:t>
            </a:r>
            <a:r>
              <a:rPr lang="en-US" baseline="0" dirty="0" smtClean="0"/>
              <a:t> you talk about Scrum – and call them daily scrums – or XP – and call them daily stand-ups – the concept is common to both systems.  The idea is that the project team gets together daily, stands up, and each committed member of the team (the pigs) shares the answers to these three questions:</a:t>
            </a:r>
          </a:p>
          <a:p>
            <a:endParaRPr lang="en-US" baseline="0" dirty="0" smtClean="0"/>
          </a:p>
          <a:p>
            <a:pPr>
              <a:buFontTx/>
              <a:buChar char="-"/>
            </a:pPr>
            <a:r>
              <a:rPr lang="en-US" baseline="0" dirty="0" smtClean="0"/>
              <a:t> What did you do yesterday?</a:t>
            </a:r>
          </a:p>
          <a:p>
            <a:pPr>
              <a:buFontTx/>
              <a:buChar char="-"/>
            </a:pPr>
            <a:r>
              <a:rPr lang="en-US" baseline="0" dirty="0" smtClean="0"/>
              <a:t> What are you going to do today?</a:t>
            </a:r>
          </a:p>
          <a:p>
            <a:pPr>
              <a:buFontTx/>
              <a:buChar char="-"/>
            </a:pPr>
            <a:r>
              <a:rPr lang="en-US" baseline="0" dirty="0" smtClean="0"/>
              <a:t> What obstacles or impediments are preventing you from making progress?</a:t>
            </a:r>
          </a:p>
          <a:p>
            <a:pPr>
              <a:buFontTx/>
              <a:buChar char="-"/>
            </a:pPr>
            <a:endParaRPr lang="en-US" baseline="0" dirty="0" smtClean="0"/>
          </a:p>
          <a:p>
            <a:pPr>
              <a:buFontTx/>
              <a:buNone/>
            </a:pPr>
            <a:r>
              <a:rPr lang="en-US" baseline="0" dirty="0" smtClean="0"/>
              <a:t>Generally speaking, these meetings should be pretty short.  Team members will frequently refer to stories by number or title, like “I completed number 421 yesterday and am going to start on number 437 today. I can’t get going until the database is set up.”</a:t>
            </a:r>
          </a:p>
          <a:p>
            <a:pPr>
              <a:buFontTx/>
              <a:buNone/>
            </a:pPr>
            <a:endParaRPr lang="en-US" baseline="0" dirty="0" smtClean="0"/>
          </a:p>
          <a:p>
            <a:pPr>
              <a:buFontTx/>
              <a:buNone/>
            </a:pPr>
            <a:r>
              <a:rPr lang="en-US" baseline="0" dirty="0" smtClean="0"/>
              <a:t>Since the card wall - whether physical or electronic - is readily available and visible, generally it’s easy for everyone to understand what is being discussed.</a:t>
            </a:r>
          </a:p>
          <a:p>
            <a:pPr>
              <a:buFontTx/>
              <a:buNone/>
            </a:pPr>
            <a:endParaRPr lang="en-US" baseline="0" dirty="0" smtClean="0"/>
          </a:p>
          <a:p>
            <a:pPr>
              <a:buFontTx/>
              <a:buNone/>
            </a:pPr>
            <a:r>
              <a:rPr lang="en-US" baseline="0" dirty="0" smtClean="0"/>
              <a:t>The meetings are held standing, because the goal is to keep them short.  Anything that doesn’t fit easily into the answer to one of the questions is recorded and discussed at the end of the stand-up meeting.  Chickens are generally not permitted to speak during stand-up, as what they have to say may be important and valuable, but is not a part of this particular meeting.</a:t>
            </a:r>
          </a:p>
          <a:p>
            <a:pPr>
              <a:buFontTx/>
              <a:buNone/>
            </a:pPr>
            <a:endParaRPr lang="en-US" baseline="0" dirty="0" smtClean="0"/>
          </a:p>
          <a:p>
            <a:pPr>
              <a:buFontTx/>
              <a:buNone/>
            </a:pPr>
            <a:r>
              <a:rPr lang="en-US" baseline="0" dirty="0" smtClean="0"/>
              <a:t>The daily stand-up, or daily scrum, contributes significantly to keeping all parties informed about what’s going on and what progress is being made.</a:t>
            </a:r>
          </a:p>
          <a:p>
            <a:pPr>
              <a:buFontTx/>
              <a:buNone/>
            </a:pPr>
            <a:endParaRPr lang="en-US" baseline="0" dirty="0" smtClean="0"/>
          </a:p>
          <a:p>
            <a:pPr>
              <a:buFontTx/>
              <a:buNone/>
            </a:pPr>
            <a:r>
              <a:rPr lang="en-US" baseline="0" dirty="0" smtClean="0"/>
              <a:t>The daily stand-up is </a:t>
            </a:r>
            <a:r>
              <a:rPr lang="en-US" i="1" baseline="0" dirty="0" smtClean="0"/>
              <a:t>not </a:t>
            </a:r>
            <a:r>
              <a:rPr lang="en-US" i="0" baseline="0" dirty="0" smtClean="0"/>
              <a:t>a status meeting.  It is </a:t>
            </a:r>
            <a:r>
              <a:rPr lang="en-US" i="1" baseline="0" dirty="0" smtClean="0"/>
              <a:t>not</a:t>
            </a:r>
            <a:r>
              <a:rPr lang="en-US" i="0" baseline="0" dirty="0" smtClean="0"/>
              <a:t> an opportunity for everyone present to report to the project manager, scrum master, or anyone else.  The daily stand-up </a:t>
            </a:r>
            <a:r>
              <a:rPr lang="en-US" i="1" baseline="0" dirty="0" smtClean="0"/>
              <a:t>is</a:t>
            </a:r>
            <a:r>
              <a:rPr lang="en-US" i="0" baseline="0" dirty="0" smtClean="0"/>
              <a:t> a chance for everyone to keep up to date with what is going on on the project.</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Visibility and Communication</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buFont typeface="Arial" pitchFamily="34" charset="0"/>
              <a:buChar char="•"/>
            </a:pPr>
            <a:r>
              <a:rPr lang="en-US" dirty="0" smtClean="0"/>
              <a:t>If you are a small team, working in a team room, and pairing,</a:t>
            </a:r>
            <a:r>
              <a:rPr lang="en-US" baseline="0" dirty="0" smtClean="0"/>
              <a:t> you may not need daily stand-ups, but this is a very rare occurrence</a:t>
            </a:r>
          </a:p>
          <a:p>
            <a:pPr lvl="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Visibility and Communication</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Goal - Working</a:t>
            </a:r>
            <a:r>
              <a:rPr lang="en-US" baseline="0" dirty="0" smtClean="0"/>
              <a:t> software at the end of each iteration</a:t>
            </a:r>
          </a:p>
          <a:p>
            <a:pPr>
              <a:buFont typeface="Arial" pitchFamily="34" charset="0"/>
              <a:buChar char="•"/>
            </a:pPr>
            <a:r>
              <a:rPr lang="en-US" baseline="0" dirty="0" smtClean="0"/>
              <a:t>Showcase at the end of each iteration</a:t>
            </a:r>
          </a:p>
          <a:p>
            <a:pPr>
              <a:buFont typeface="Arial" pitchFamily="34" charset="0"/>
              <a:buChar char="•"/>
            </a:pPr>
            <a:r>
              <a:rPr lang="en-US" baseline="0" dirty="0" smtClean="0"/>
              <a:t>Not design session or brainstorming</a:t>
            </a:r>
          </a:p>
          <a:p>
            <a:pPr>
              <a:buFont typeface="Arial" pitchFamily="34" charset="0"/>
              <a:buChar char="•"/>
            </a:pPr>
            <a:r>
              <a:rPr lang="en-US" baseline="0" dirty="0" smtClean="0"/>
              <a:t>We do get feedback</a:t>
            </a:r>
          </a:p>
          <a:p>
            <a:pPr>
              <a:buFont typeface="Arial" pitchFamily="34" charset="0"/>
              <a:buChar char="•"/>
            </a:pPr>
            <a:r>
              <a:rPr lang="en-US" baseline="0" dirty="0" smtClean="0"/>
              <a:t>Feedback may turn into new stories</a:t>
            </a:r>
          </a:p>
          <a:p>
            <a:pPr>
              <a:buFont typeface="Arial" pitchFamily="34" charset="0"/>
              <a:buChar char="•"/>
            </a:pPr>
            <a:r>
              <a:rPr lang="en-US" baseline="0" dirty="0" smtClean="0"/>
              <a:t>For the chickens</a:t>
            </a:r>
          </a:p>
          <a:p>
            <a:pPr>
              <a:buFont typeface="Arial" pitchFamily="34" charset="0"/>
              <a:buChar char="•"/>
            </a:pPr>
            <a:endParaRPr lang="en-US" dirty="0" smtClean="0"/>
          </a:p>
          <a:p>
            <a:endParaRPr lang="en-US" dirty="0" smtClean="0"/>
          </a:p>
          <a:p>
            <a:r>
              <a:rPr lang="en-US" dirty="0" smtClean="0"/>
              <a:t>-------------------------------------------------------------------------------------------------</a:t>
            </a:r>
          </a:p>
          <a:p>
            <a:r>
              <a:rPr lang="en-US" dirty="0" smtClean="0"/>
              <a:t>With</a:t>
            </a:r>
            <a:r>
              <a:rPr lang="en-US" baseline="0" dirty="0" smtClean="0"/>
              <a:t> the goal of ensuring that information and knowledge are spread throughout team and stakeholders, and that the team gets valuable feedback as early as possible, we follow each Iteration with a showcase.</a:t>
            </a:r>
          </a:p>
          <a:p>
            <a:endParaRPr lang="en-US" baseline="0" dirty="0" smtClean="0"/>
          </a:p>
          <a:p>
            <a:r>
              <a:rPr lang="en-US" baseline="0" dirty="0" smtClean="0"/>
              <a:t>During the showcase, we show what has been done during the Iteration just completed.  This is not a design session, nor a brainstorming session.  The purpose of the showcase is to say “here’s what we’ve gotten done” and to solicit input from the participants.  It is not unusual for additional stories to be generated as a result of the showcase, as stakeholders gain a greater understanding of what is actually being delivered and the value that goes with that.</a:t>
            </a:r>
          </a:p>
          <a:p>
            <a:endParaRPr lang="en-US" baseline="0" dirty="0" smtClean="0"/>
          </a:p>
          <a:p>
            <a:r>
              <a:rPr lang="en-US" baseline="0" dirty="0" smtClean="0"/>
              <a:t>This is not to say that we don’t share what we’re doing prior to the showcase.  It’s that the showcase is the time when we say “this is what we’ve gotten done” and actively seek feedback from stakeholders who are not normally involved on a daily basis – the Chickens.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Visibility and Communication</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Rodin, the artist, said </a:t>
            </a:r>
          </a:p>
          <a:p>
            <a:pPr marL="457200" marR="0" lvl="1" indent="0" algn="l" defTabSz="457200" rtl="0" eaLnBrk="0" fontAlgn="base" latinLnBrk="0" hangingPunct="0">
              <a:lnSpc>
                <a:spcPct val="100000"/>
              </a:lnSpc>
              <a:spcBef>
                <a:spcPct val="30000"/>
              </a:spcBef>
              <a:spcAft>
                <a:spcPct val="0"/>
              </a:spcAft>
              <a:buClrTx/>
              <a:buSzTx/>
              <a:buFontTx/>
              <a:buNone/>
              <a:tabLst/>
              <a:defRPr/>
            </a:pPr>
            <a:r>
              <a:rPr lang="en-US" dirty="0" smtClean="0"/>
              <a:t>“Nothing is a waste of time if you use the experience wisely.”</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Oscar Wilde said </a:t>
            </a:r>
          </a:p>
          <a:p>
            <a:pPr marL="457200" marR="0" lvl="1" indent="0" algn="l" defTabSz="457200" rtl="0" eaLnBrk="0" fontAlgn="base" latinLnBrk="0" hangingPunct="0">
              <a:lnSpc>
                <a:spcPct val="100000"/>
              </a:lnSpc>
              <a:spcBef>
                <a:spcPct val="30000"/>
              </a:spcBef>
              <a:spcAft>
                <a:spcPct val="0"/>
              </a:spcAft>
              <a:buClrTx/>
              <a:buSzTx/>
              <a:buFontTx/>
              <a:buNone/>
              <a:tabLst/>
              <a:defRPr/>
            </a:pPr>
            <a:r>
              <a:rPr lang="en-US" dirty="0" smtClean="0"/>
              <a:t>“Experience is the name everyone gives to his mistakes.”</a:t>
            </a:r>
          </a:p>
          <a:p>
            <a:pPr marL="457200" marR="0" lvl="1" indent="0" algn="l" defTabSz="457200" rtl="0" eaLnBrk="0" fontAlgn="base" latinLnBrk="0" hangingPunct="0">
              <a:lnSpc>
                <a:spcPct val="100000"/>
              </a:lnSpc>
              <a:spcBef>
                <a:spcPct val="30000"/>
              </a:spcBef>
              <a:spcAft>
                <a:spcPct val="0"/>
              </a:spcAft>
              <a:buClrTx/>
              <a:buSzTx/>
              <a:buFontTx/>
              <a:buNone/>
              <a:tabLst/>
              <a:defRPr/>
            </a:pPr>
            <a:r>
              <a:rPr lang="en-US" dirty="0" smtClean="0"/>
              <a:t>[CLICK]</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Norm </a:t>
            </a:r>
            <a:r>
              <a:rPr lang="en-US" dirty="0" err="1" smtClean="0"/>
              <a:t>Kerth</a:t>
            </a:r>
            <a:r>
              <a:rPr lang="en-US" dirty="0" smtClean="0"/>
              <a:t> – 2000 – ‘Project Retrospective’  [CLICK]</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Esther Derby and Diana Larsen – 2006 - wrote the book “Agile Retrospectives: Making Good Teams Great”.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[CLICK]</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At the end of each Iteration, Release</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Starfish model – Patrick </a:t>
            </a:r>
            <a:r>
              <a:rPr lang="en-US" baseline="0" dirty="0" err="1" smtClean="0"/>
              <a:t>Kua</a:t>
            </a:r>
            <a:r>
              <a:rPr lang="en-US" baseline="0" dirty="0" smtClean="0"/>
              <a:t> – TW</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Review the model</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Action items</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Reduce waste, constant improvements</a:t>
            </a:r>
          </a:p>
          <a:p>
            <a:r>
              <a:rPr lang="en-US" sz="1200" b="1" kern="1200" dirty="0" smtClean="0">
                <a:solidFill>
                  <a:schemeClr val="tx1"/>
                </a:solidFill>
                <a:latin typeface="+mn-lt"/>
                <a:ea typeface="ＭＳ Ｐゴシック" pitchFamily="-65" charset="-128"/>
                <a:cs typeface="Arial" charset="0"/>
              </a:rPr>
              <a:t>What’s the purpose of having a retrospective?  It should be:</a:t>
            </a:r>
          </a:p>
          <a:p>
            <a:r>
              <a:rPr lang="en-US" sz="1200" kern="1200" dirty="0" smtClean="0">
                <a:solidFill>
                  <a:schemeClr val="tx1"/>
                </a:solidFill>
                <a:latin typeface="+mn-lt"/>
                <a:ea typeface="ＭＳ Ｐゴシック" pitchFamily="-65" charset="-128"/>
                <a:cs typeface="Arial" charset="0"/>
              </a:rPr>
              <a:t>Informative – Communicate “the story” to all </a:t>
            </a:r>
          </a:p>
          <a:p>
            <a:r>
              <a:rPr lang="en-US" sz="1200" kern="1200" dirty="0" smtClean="0">
                <a:solidFill>
                  <a:schemeClr val="tx1"/>
                </a:solidFill>
                <a:latin typeface="+mn-lt"/>
                <a:ea typeface="ＭＳ Ｐゴシック" pitchFamily="-65" charset="-128"/>
                <a:cs typeface="Arial" charset="0"/>
              </a:rPr>
              <a:t>Enlightening – Capture data, metrics or collective wisdom gained from the project</a:t>
            </a:r>
          </a:p>
          <a:p>
            <a:r>
              <a:rPr lang="en-US" sz="1200" kern="1200" dirty="0" smtClean="0">
                <a:solidFill>
                  <a:schemeClr val="tx1"/>
                </a:solidFill>
                <a:latin typeface="+mn-lt"/>
                <a:ea typeface="ＭＳ Ｐゴシック" pitchFamily="-65" charset="-128"/>
                <a:cs typeface="Arial" charset="0"/>
              </a:rPr>
              <a:t>Progressive – Improve process/management/culture</a:t>
            </a:r>
          </a:p>
          <a:p>
            <a:r>
              <a:rPr lang="en-US" sz="1200" kern="1200" dirty="0" smtClean="0">
                <a:solidFill>
                  <a:schemeClr val="tx1"/>
                </a:solidFill>
                <a:latin typeface="+mn-lt"/>
                <a:ea typeface="ＭＳ Ｐゴシック" pitchFamily="-65" charset="-128"/>
                <a:cs typeface="Arial" charset="0"/>
              </a:rPr>
              <a:t>Cathartic – Repair damage to the team or allow the team to enjoy what’s been accomplished</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endParaRPr lang="en-US" baseline="0" dirty="0" smtClean="0"/>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Rodin, the artist, said “Nothing is a waste of time if you use the experience wisely.”</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Oscar Wilde said “Experience is the name everyone gives to his mistakes.”</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And Kierkegaard said “Life can only be understood</a:t>
            </a:r>
            <a:r>
              <a:rPr lang="en-US" baseline="0" dirty="0" smtClean="0"/>
              <a:t> backward, but it must be lived forward.”</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In 2001, Norm </a:t>
            </a:r>
            <a:r>
              <a:rPr lang="en-US" baseline="0" dirty="0" err="1" smtClean="0"/>
              <a:t>Kerth</a:t>
            </a:r>
            <a:r>
              <a:rPr lang="en-US" baseline="0" dirty="0" smtClean="0"/>
              <a:t> wrote the book “Project Retrospectives,” in which he said [CLICK] “a well-run retrospective can help members of a community understand the need for improvement, and motivate them to change how they go about their work.”</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Following in </a:t>
            </a:r>
            <a:r>
              <a:rPr lang="en-US" baseline="0" dirty="0" err="1" smtClean="0"/>
              <a:t>Kerth’s</a:t>
            </a:r>
            <a:r>
              <a:rPr lang="en-US" baseline="0" dirty="0" smtClean="0"/>
              <a:t> footsteps, in 2006 Esther Derby and Diana Larsen wrote the book “Agile Retrospectives: Making Good Teams Great”. In their book, Esther and Diana said [CLICK] “Whether you are using Agile methods or more traditional incremental or iterative development, your team has an opportunity to reflect at the end of every increment and identify changes and improvements that will increase the quality of the product and the work life of team members.”</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[CLICK] Agile teams generally include retrospectives as one of their practices. While different teams make different choices, it’s most common for teams to do retrospectives at each milestone – that is, at the end of each Iteration, Release, and at the end of the Project.  We recommend Derby and Larsen’s book “Agile Retrospectives” as a key component of your team’s library.  The activities and guidance in this book are priceless.</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The goals of retrospectives, as stated by </a:t>
            </a:r>
            <a:r>
              <a:rPr lang="en-US" baseline="0" dirty="0" err="1" smtClean="0"/>
              <a:t>Kerth</a:t>
            </a:r>
            <a:r>
              <a:rPr lang="en-US" baseline="0" dirty="0" smtClean="0"/>
              <a:t> and Derby and Larsen, are to use the past – our experience – to improve our future.  Whether it’s team functioning and communication – focused on the people – or technology, architecture, and technical practices, the goals are the same – learn and improve.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Visibility and Communication</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b="0" kern="1200" dirty="0" smtClean="0">
                <a:solidFill>
                  <a:schemeClr val="tx1"/>
                </a:solidFill>
                <a:latin typeface="+mn-lt"/>
                <a:ea typeface="ＭＳ Ｐゴシック" pitchFamily="-65" charset="-128"/>
                <a:cs typeface="Arial" charset="0"/>
              </a:rPr>
              <a:t>Accurate visibility</a:t>
            </a:r>
            <a:r>
              <a:rPr lang="en-US" sz="1200" b="0" kern="1200" baseline="0" dirty="0" smtClean="0">
                <a:solidFill>
                  <a:schemeClr val="tx1"/>
                </a:solidFill>
                <a:latin typeface="+mn-lt"/>
                <a:ea typeface="ＭＳ Ｐゴシック" pitchFamily="-65" charset="-128"/>
                <a:cs typeface="Arial" charset="0"/>
              </a:rPr>
              <a:t> into project progress has traditionally been a problem</a:t>
            </a:r>
          </a:p>
          <a:p>
            <a:pPr>
              <a:buFont typeface="Arial" pitchFamily="34" charset="0"/>
              <a:buChar char="•"/>
            </a:pPr>
            <a:r>
              <a:rPr lang="en-US" sz="1200" b="0" kern="1200" baseline="0" dirty="0" smtClean="0">
                <a:solidFill>
                  <a:schemeClr val="tx1"/>
                </a:solidFill>
                <a:latin typeface="+mn-lt"/>
                <a:ea typeface="ＭＳ Ｐゴシック" pitchFamily="-65" charset="-128"/>
                <a:cs typeface="Arial" charset="0"/>
              </a:rPr>
              <a:t>Agile address this by making project status extremely visible to everyone</a:t>
            </a:r>
            <a:endParaRPr lang="en-US" sz="1200" b="0" kern="1200" dirty="0" smtClean="0">
              <a:solidFill>
                <a:schemeClr val="tx1"/>
              </a:solidFill>
              <a:latin typeface="+mn-lt"/>
              <a:ea typeface="ＭＳ Ｐゴシック" pitchFamily="-65" charset="-128"/>
              <a:cs typeface="Arial" charset="0"/>
            </a:endParaRPr>
          </a:p>
          <a:p>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a:t>
            </a:r>
          </a:p>
          <a:p>
            <a:r>
              <a:rPr lang="en-US" sz="1200" b="0" kern="1200" dirty="0" smtClean="0">
                <a:solidFill>
                  <a:schemeClr val="tx1"/>
                </a:solidFill>
                <a:latin typeface="+mn-lt"/>
                <a:ea typeface="ＭＳ Ｐゴシック" pitchFamily="-65" charset="-128"/>
                <a:cs typeface="Arial" charset="0"/>
              </a:rPr>
              <a:t>One of the exciting</a:t>
            </a:r>
            <a:r>
              <a:rPr lang="en-US" sz="1200" b="0" kern="1200" baseline="0" dirty="0" smtClean="0">
                <a:solidFill>
                  <a:schemeClr val="tx1"/>
                </a:solidFill>
                <a:latin typeface="+mn-lt"/>
                <a:ea typeface="ＭＳ Ｐゴシック" pitchFamily="-65" charset="-128"/>
                <a:cs typeface="Arial" charset="0"/>
              </a:rPr>
              <a:t> and powerful aspects of Agile is the free flow of information and communication.  This is true both within an Agile team, and between the team and the rest of the organization. Agile teams talk about transparency, meaning that facts and information are freely available at all times, and that our successes and failures are equally visible.</a:t>
            </a:r>
            <a:endParaRPr lang="en-US" sz="1200" b="0" kern="1200" dirty="0" smtClean="0">
              <a:solidFill>
                <a:schemeClr val="tx1"/>
              </a:solidFill>
              <a:latin typeface="+mn-lt"/>
              <a:ea typeface="ＭＳ Ｐゴシック" pitchFamily="-65" charset="-128"/>
              <a:cs typeface="Arial" charset="0"/>
            </a:endParaRP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Visibility and Communication</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b="0" kern="1200" dirty="0" smtClean="0">
                <a:solidFill>
                  <a:schemeClr val="tx1"/>
                </a:solidFill>
                <a:latin typeface="+mn-lt"/>
                <a:ea typeface="ＭＳ Ｐゴシック" pitchFamily="-65" charset="-128"/>
                <a:cs typeface="Arial" charset="0"/>
              </a:rPr>
              <a:t>Static</a:t>
            </a:r>
            <a:r>
              <a:rPr lang="en-US" sz="1200" b="0" kern="1200" baseline="0" dirty="0" smtClean="0">
                <a:solidFill>
                  <a:schemeClr val="tx1"/>
                </a:solidFill>
                <a:latin typeface="+mn-lt"/>
                <a:ea typeface="ＭＳ Ｐゴシック" pitchFamily="-65" charset="-128"/>
                <a:cs typeface="Arial" charset="0"/>
              </a:rPr>
              <a:t> sources of information available to anyone who chooses to view them.</a:t>
            </a:r>
          </a:p>
          <a:p>
            <a:pPr>
              <a:buFont typeface="Arial" pitchFamily="34" charset="0"/>
              <a:buChar char="•"/>
            </a:pPr>
            <a:r>
              <a:rPr lang="en-US" sz="1200" b="0" kern="1200" baseline="0" dirty="0" smtClean="0">
                <a:solidFill>
                  <a:schemeClr val="tx1"/>
                </a:solidFill>
                <a:latin typeface="+mn-lt"/>
                <a:ea typeface="ＭＳ Ｐゴシック" pitchFamily="-65" charset="-128"/>
                <a:cs typeface="Arial" charset="0"/>
              </a:rPr>
              <a:t>No request needed</a:t>
            </a:r>
          </a:p>
          <a:p>
            <a:pPr>
              <a:buFont typeface="Arial" pitchFamily="34" charset="0"/>
              <a:buChar char="•"/>
            </a:pPr>
            <a:r>
              <a:rPr lang="en-US" sz="1200" b="0" kern="1200" baseline="0" dirty="0" smtClean="0">
                <a:solidFill>
                  <a:schemeClr val="tx1"/>
                </a:solidFill>
                <a:latin typeface="+mn-lt"/>
                <a:ea typeface="ＭＳ Ｐゴシック" pitchFamily="-65" charset="-128"/>
                <a:cs typeface="Arial" charset="0"/>
              </a:rPr>
              <a:t>Always updated and ready to view  [CLICK]</a:t>
            </a:r>
          </a:p>
          <a:p>
            <a:pPr>
              <a:buFont typeface="Arial" pitchFamily="34" charset="0"/>
              <a:buChar char="•"/>
            </a:pPr>
            <a:r>
              <a:rPr lang="en-US" sz="1200" b="0" kern="1200" baseline="0" dirty="0" smtClean="0">
                <a:solidFill>
                  <a:schemeClr val="tx1"/>
                </a:solidFill>
                <a:latin typeface="+mn-lt"/>
                <a:ea typeface="ＭＳ Ｐゴシック" pitchFamily="-65" charset="-128"/>
                <a:cs typeface="Arial" charset="0"/>
              </a:rPr>
              <a:t>Standard ones  [CLICK]</a:t>
            </a:r>
          </a:p>
          <a:p>
            <a:pPr>
              <a:buFont typeface="Arial" pitchFamily="34" charset="0"/>
              <a:buChar char="•"/>
            </a:pPr>
            <a:r>
              <a:rPr lang="en-US" sz="1200" b="0" kern="1200" baseline="0" dirty="0" smtClean="0">
                <a:solidFill>
                  <a:schemeClr val="tx1"/>
                </a:solidFill>
                <a:latin typeface="+mn-lt"/>
                <a:ea typeface="ＭＳ Ｐゴシック" pitchFamily="-65" charset="-128"/>
                <a:cs typeface="Arial" charset="0"/>
              </a:rPr>
              <a:t>Custom ones</a:t>
            </a:r>
            <a:endParaRPr lang="en-US" sz="1200" b="0" kern="1200" dirty="0" smtClean="0">
              <a:solidFill>
                <a:schemeClr val="tx1"/>
              </a:solidFill>
              <a:latin typeface="+mn-lt"/>
              <a:ea typeface="ＭＳ Ｐゴシック" pitchFamily="-65" charset="-128"/>
              <a:cs typeface="Arial" charset="0"/>
            </a:endParaRPr>
          </a:p>
          <a:p>
            <a:endParaRPr lang="en-US" sz="1200" b="0" kern="1200" dirty="0" smtClean="0">
              <a:solidFill>
                <a:schemeClr val="tx1"/>
              </a:solidFill>
              <a:latin typeface="+mn-lt"/>
              <a:ea typeface="ＭＳ Ｐゴシック" pitchFamily="-65" charset="-128"/>
              <a:cs typeface="Arial" charset="0"/>
            </a:endParaRPr>
          </a:p>
          <a:p>
            <a:endParaRPr lang="en-US" sz="1200" b="0" kern="1200" dirty="0" smtClean="0">
              <a:solidFill>
                <a:schemeClr val="tx1"/>
              </a:solidFill>
              <a:latin typeface="+mn-lt"/>
              <a:ea typeface="ＭＳ Ｐゴシック" pitchFamily="-65" charset="-128"/>
              <a:cs typeface="Arial" charset="0"/>
            </a:endParaRPr>
          </a:p>
          <a:p>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a:t>
            </a:r>
          </a:p>
          <a:p>
            <a:r>
              <a:rPr lang="en-US" sz="1200" b="0" kern="1200" dirty="0" smtClean="0">
                <a:solidFill>
                  <a:schemeClr val="tx1"/>
                </a:solidFill>
                <a:latin typeface="+mn-lt"/>
                <a:ea typeface="ＭＳ Ｐゴシック" pitchFamily="-65" charset="-128"/>
                <a:cs typeface="Arial" charset="0"/>
              </a:rPr>
              <a:t>One of the tools for this communication and transparency</a:t>
            </a:r>
            <a:r>
              <a:rPr lang="en-US" sz="1200" b="0" kern="1200" baseline="0" dirty="0" smtClean="0">
                <a:solidFill>
                  <a:schemeClr val="tx1"/>
                </a:solidFill>
                <a:latin typeface="+mn-lt"/>
                <a:ea typeface="ＭＳ Ｐゴシック" pitchFamily="-65" charset="-128"/>
                <a:cs typeface="Arial" charset="0"/>
              </a:rPr>
              <a:t> is a category of things that we refer to as “information radiators”.</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[CLICK]</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Information radiators are static sources of information that are available to anyone who chooses to view them. By “static” we mean that there is no request needed and no specific interaction (although we’ll get back to this when we talk about Mingle). Rather, information radiators provide information simply by viewing them.  Examples [CLICK] are the card wall and the burn-up chart which we touched on briefly a bit earlier in this module.  The card wall is always there, and anyone can look at it and learn the state of the project, release, or iteration.</a:t>
            </a:r>
            <a:endParaRPr lang="en-US" sz="1200" b="0" kern="1200" dirty="0" smtClean="0">
              <a:solidFill>
                <a:schemeClr val="tx1"/>
              </a:solidFill>
              <a:latin typeface="+mn-lt"/>
              <a:ea typeface="ＭＳ Ｐゴシック" pitchFamily="-65" charset="-128"/>
              <a:cs typeface="Arial" charset="0"/>
            </a:endParaRP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Visibility and Communication</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b="0" kern="1200" dirty="0" smtClean="0">
                <a:solidFill>
                  <a:schemeClr val="tx1"/>
                </a:solidFill>
                <a:latin typeface="+mn-lt"/>
                <a:ea typeface="ＭＳ Ｐゴシック" pitchFamily="-65" charset="-128"/>
                <a:cs typeface="Arial" charset="0"/>
              </a:rPr>
              <a:t>Card wall is in the team room</a:t>
            </a:r>
          </a:p>
          <a:p>
            <a:pPr>
              <a:buFont typeface="Arial" pitchFamily="34" charset="0"/>
              <a:buChar char="•"/>
            </a:pPr>
            <a:r>
              <a:rPr lang="en-US" sz="1200" b="0" kern="1200" dirty="0" smtClean="0">
                <a:solidFill>
                  <a:schemeClr val="tx1"/>
                </a:solidFill>
                <a:latin typeface="+mn-lt"/>
                <a:ea typeface="ＭＳ Ｐゴシック" pitchFamily="-65" charset="-128"/>
                <a:cs typeface="Arial" charset="0"/>
              </a:rPr>
              <a:t>Easily accessible and visible</a:t>
            </a:r>
          </a:p>
          <a:p>
            <a:pPr>
              <a:buFont typeface="Arial" pitchFamily="34" charset="0"/>
              <a:buChar char="•"/>
            </a:pPr>
            <a:r>
              <a:rPr lang="en-US" sz="1200" b="0" kern="1200" dirty="0" smtClean="0">
                <a:solidFill>
                  <a:schemeClr val="tx1"/>
                </a:solidFill>
                <a:latin typeface="+mn-lt"/>
                <a:ea typeface="ＭＳ Ｐゴシック" pitchFamily="-65" charset="-128"/>
                <a:cs typeface="Arial" charset="0"/>
              </a:rPr>
              <a:t>Mingle example  [CLICK]</a:t>
            </a:r>
          </a:p>
          <a:p>
            <a:pPr>
              <a:buFont typeface="Arial" pitchFamily="34" charset="0"/>
              <a:buChar char="•"/>
            </a:pPr>
            <a:r>
              <a:rPr lang="en-US" sz="1200" b="0" kern="1200" dirty="0" smtClean="0">
                <a:solidFill>
                  <a:schemeClr val="tx1"/>
                </a:solidFill>
                <a:latin typeface="+mn-lt"/>
                <a:ea typeface="ＭＳ Ｐゴシック" pitchFamily="-65" charset="-128"/>
                <a:cs typeface="Arial" charset="0"/>
              </a:rPr>
              <a:t>Not methodology dependent – scrum,</a:t>
            </a:r>
            <a:r>
              <a:rPr lang="en-US" sz="1200" b="0" kern="1200" baseline="0" dirty="0" smtClean="0">
                <a:solidFill>
                  <a:schemeClr val="tx1"/>
                </a:solidFill>
                <a:latin typeface="+mn-lt"/>
                <a:ea typeface="ＭＳ Ｐゴシック" pitchFamily="-65" charset="-128"/>
                <a:cs typeface="Arial" charset="0"/>
              </a:rPr>
              <a:t> lean, </a:t>
            </a:r>
            <a:r>
              <a:rPr lang="en-US" sz="1200" b="0" kern="1200" baseline="0" dirty="0" err="1" smtClean="0">
                <a:solidFill>
                  <a:schemeClr val="tx1"/>
                </a:solidFill>
                <a:latin typeface="+mn-lt"/>
                <a:ea typeface="ＭＳ Ｐゴシック" pitchFamily="-65" charset="-128"/>
                <a:cs typeface="Arial" charset="0"/>
              </a:rPr>
              <a:t>xp</a:t>
            </a:r>
            <a:endParaRPr lang="en-US" sz="1200" b="0" kern="1200" dirty="0" smtClean="0">
              <a:solidFill>
                <a:schemeClr val="tx1"/>
              </a:solidFill>
              <a:latin typeface="+mn-lt"/>
              <a:ea typeface="ＭＳ Ｐゴシック" pitchFamily="-65" charset="-128"/>
              <a:cs typeface="Arial" charset="0"/>
            </a:endParaRPr>
          </a:p>
          <a:p>
            <a:pPr>
              <a:buFont typeface="Arial" pitchFamily="34" charset="0"/>
              <a:buChar char="•"/>
            </a:pPr>
            <a:r>
              <a:rPr lang="en-US" sz="1200" b="0" kern="1200" dirty="0" smtClean="0">
                <a:solidFill>
                  <a:schemeClr val="tx1"/>
                </a:solidFill>
                <a:latin typeface="+mn-lt"/>
                <a:ea typeface="ＭＳ Ｐゴシック" pitchFamily="-65" charset="-128"/>
                <a:cs typeface="Arial" charset="0"/>
              </a:rPr>
              <a:t>Single iteration </a:t>
            </a:r>
          </a:p>
          <a:p>
            <a:pPr>
              <a:buFont typeface="Arial" pitchFamily="34" charset="0"/>
              <a:buChar char="•"/>
            </a:pPr>
            <a:r>
              <a:rPr lang="en-US" sz="1200" b="0" kern="1200" dirty="0" smtClean="0">
                <a:solidFill>
                  <a:schemeClr val="tx1"/>
                </a:solidFill>
                <a:latin typeface="+mn-lt"/>
                <a:ea typeface="ＭＳ Ｐゴシック" pitchFamily="-65" charset="-128"/>
                <a:cs typeface="Arial" charset="0"/>
              </a:rPr>
              <a:t>Showing</a:t>
            </a:r>
            <a:r>
              <a:rPr lang="en-US" sz="1200" b="0" kern="1200" baseline="0" dirty="0" smtClean="0">
                <a:solidFill>
                  <a:schemeClr val="tx1"/>
                </a:solidFill>
                <a:latin typeface="+mn-lt"/>
                <a:ea typeface="ＭＳ Ｐゴシック" pitchFamily="-65" charset="-128"/>
                <a:cs typeface="Arial" charset="0"/>
              </a:rPr>
              <a:t> </a:t>
            </a:r>
            <a:r>
              <a:rPr lang="en-US" sz="1200" b="1" kern="1200" baseline="0" dirty="0" smtClean="0">
                <a:solidFill>
                  <a:schemeClr val="tx1"/>
                </a:solidFill>
                <a:latin typeface="+mn-lt"/>
                <a:ea typeface="ＭＳ Ｐゴシック" pitchFamily="-65" charset="-128"/>
                <a:cs typeface="Arial" charset="0"/>
              </a:rPr>
              <a:t>state of the card </a:t>
            </a:r>
            <a:r>
              <a:rPr lang="en-US" sz="1200" b="0" kern="1200" baseline="0" dirty="0" smtClean="0">
                <a:solidFill>
                  <a:schemeClr val="tx1"/>
                </a:solidFill>
                <a:latin typeface="+mn-lt"/>
                <a:ea typeface="ＭＳ Ｐゴシック" pitchFamily="-65" charset="-128"/>
                <a:cs typeface="Arial" charset="0"/>
              </a:rPr>
              <a:t>[CLICK]  Ready for Analysis to Deployed</a:t>
            </a:r>
          </a:p>
          <a:p>
            <a:pPr>
              <a:buFont typeface="Arial" pitchFamily="34" charset="0"/>
              <a:buChar char="•"/>
            </a:pPr>
            <a:r>
              <a:rPr lang="en-US" sz="1200" b="0" kern="1200" baseline="0" dirty="0" smtClean="0">
                <a:solidFill>
                  <a:schemeClr val="tx1"/>
                </a:solidFill>
                <a:latin typeface="+mn-lt"/>
                <a:ea typeface="ＭＳ Ｐゴシック" pitchFamily="-65" charset="-128"/>
                <a:cs typeface="Arial" charset="0"/>
              </a:rPr>
              <a:t>Some cards in next iteration – </a:t>
            </a:r>
            <a:r>
              <a:rPr lang="en-US" sz="1200" b="1" kern="1200" baseline="0" dirty="0" smtClean="0">
                <a:solidFill>
                  <a:schemeClr val="tx1"/>
                </a:solidFill>
                <a:latin typeface="+mn-lt"/>
                <a:ea typeface="ＭＳ Ｐゴシック" pitchFamily="-65" charset="-128"/>
                <a:cs typeface="Arial" charset="0"/>
              </a:rPr>
              <a:t>Analysts typically work iterations ahead of development</a:t>
            </a:r>
          </a:p>
          <a:p>
            <a:pPr>
              <a:buFont typeface="Arial" pitchFamily="34" charset="0"/>
              <a:buChar char="•"/>
            </a:pPr>
            <a:r>
              <a:rPr lang="en-US" sz="1200" b="0" kern="1200" baseline="0" dirty="0" smtClean="0">
                <a:solidFill>
                  <a:schemeClr val="tx1"/>
                </a:solidFill>
                <a:latin typeface="+mn-lt"/>
                <a:ea typeface="ＭＳ Ｐゴシック" pitchFamily="-65" charset="-128"/>
                <a:cs typeface="Arial" charset="0"/>
              </a:rPr>
              <a:t>Clearly see the </a:t>
            </a:r>
            <a:r>
              <a:rPr lang="en-US" sz="1200" b="1" kern="1200" baseline="0" dirty="0" smtClean="0">
                <a:solidFill>
                  <a:schemeClr val="tx1"/>
                </a:solidFill>
                <a:latin typeface="+mn-lt"/>
                <a:ea typeface="ＭＳ Ｐゴシック" pitchFamily="-65" charset="-128"/>
                <a:cs typeface="Arial" charset="0"/>
              </a:rPr>
              <a:t>status of the iteration</a:t>
            </a:r>
            <a:r>
              <a:rPr lang="en-US" sz="1200" b="0" kern="1200" baseline="0" dirty="0" smtClean="0">
                <a:solidFill>
                  <a:schemeClr val="tx1"/>
                </a:solidFill>
                <a:latin typeface="+mn-lt"/>
                <a:ea typeface="ＭＳ Ｐゴシック" pitchFamily="-65" charset="-128"/>
                <a:cs typeface="Arial" charset="0"/>
              </a:rPr>
              <a:t>  [CLICK]  [CLICK]</a:t>
            </a:r>
            <a:endParaRPr lang="en-US" sz="1200" b="1" kern="1200" dirty="0" smtClean="0">
              <a:solidFill>
                <a:schemeClr val="tx1"/>
              </a:solidFill>
              <a:latin typeface="+mn-lt"/>
              <a:ea typeface="ＭＳ Ｐゴシック" pitchFamily="-65" charset="-128"/>
              <a:cs typeface="Arial" charset="0"/>
            </a:endParaRPr>
          </a:p>
          <a:p>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a:t>
            </a:r>
          </a:p>
          <a:p>
            <a:r>
              <a:rPr lang="en-US" sz="1200" b="0" kern="1200" dirty="0" smtClean="0">
                <a:solidFill>
                  <a:schemeClr val="tx1"/>
                </a:solidFill>
                <a:latin typeface="+mn-lt"/>
                <a:ea typeface="ＭＳ Ｐゴシック" pitchFamily="-65" charset="-128"/>
                <a:cs typeface="Arial" charset="0"/>
              </a:rPr>
              <a:t>We’ve talked about the card wall throughout this course.  Let’s look at it again, and an example of a card wall in Mingle.</a:t>
            </a:r>
          </a:p>
          <a:p>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[CLICK]</a:t>
            </a:r>
            <a:r>
              <a:rPr lang="en-US" sz="1200" b="0" kern="1200" baseline="0" dirty="0" smtClean="0">
                <a:solidFill>
                  <a:schemeClr val="tx1"/>
                </a:solidFill>
                <a:latin typeface="+mn-lt"/>
                <a:ea typeface="ＭＳ Ｐゴシック" pitchFamily="-65" charset="-128"/>
                <a:cs typeface="Arial" charset="0"/>
              </a:rPr>
              <a:t> It’s hard to overstate the value of the card wall. Regardless of the approach you follow – Scrum, XP, or Lean, for example – there is a card wall, and the value of it lies in its ability to communicate so clearly and completely, requiring little effort on the part of the reader.</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Here’s an example of a representation of a card wall in Mingle. As you can see, this card wall is focused on a single Iteration, covering states [CLICK] from Ready for Analysis to Deployed. In many cases, the stories in the Ready for Analysis and In Analysis states are actually being prepared for the next Iteration.  The work of Business Analysts is generally an Iteration ahead of the rest of the team, allowing them the time they need to figure out details and acceptance criteria so that the stories will be ready for the development team.</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As you can see here, it’s easy to understand the state of the work being done in an Iteration on the card wall.  For </a:t>
            </a:r>
            <a:r>
              <a:rPr lang="en-US" sz="1200" b="0" kern="1200" baseline="0" dirty="0" err="1" smtClean="0">
                <a:solidFill>
                  <a:schemeClr val="tx1"/>
                </a:solidFill>
                <a:latin typeface="+mn-lt"/>
                <a:ea typeface="ＭＳ Ｐゴシック" pitchFamily="-65" charset="-128"/>
                <a:cs typeface="Arial" charset="0"/>
              </a:rPr>
              <a:t>instance,[CLICK</a:t>
            </a:r>
            <a:r>
              <a:rPr lang="en-US" sz="1200" b="0" kern="1200" baseline="0" dirty="0" smtClean="0">
                <a:solidFill>
                  <a:schemeClr val="tx1"/>
                </a:solidFill>
                <a:latin typeface="+mn-lt"/>
                <a:ea typeface="ＭＳ Ｐゴシック" pitchFamily="-65" charset="-128"/>
                <a:cs typeface="Arial" charset="0"/>
              </a:rPr>
              <a:t>] we can see that there are a number of stories on which the work is complete that are waiting to be deployed.  At the other end, [CLICK] there are a couple of stories that are ready for development, [CLICK] a few in development, and so on.  Without even looking at the specific stories, [CLICK] we can learn a great deal about the project just by seeing the flow of work through viewing the card wall.</a:t>
            </a:r>
            <a:endParaRPr lang="en-US" sz="1200" b="0" kern="1200" dirty="0" smtClean="0">
              <a:solidFill>
                <a:schemeClr val="tx1"/>
              </a:solidFill>
              <a:latin typeface="+mn-lt"/>
              <a:ea typeface="ＭＳ Ｐゴシック" pitchFamily="-65" charset="-128"/>
              <a:cs typeface="Arial" charset="0"/>
            </a:endParaRPr>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Visibility and Communication</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1591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95390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24686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logo_black.png"/>
          <p:cNvPicPr>
            <a:picLocks noChangeAspect="1"/>
          </p:cNvPicPr>
          <p:nvPr/>
        </p:nvPicPr>
        <p:blipFill>
          <a:blip>
            <a:extLst>
              <a:ext uri="{28A0092B-C50C-407E-A947-70E740481C1C}">
                <a14:useLocalDpi xmlns:a14="http://schemas.microsoft.com/office/drawing/2010/main" val="0"/>
              </a:ext>
            </a:extLst>
          </a:blip>
          <a:stretch>
            <a:fillRect/>
          </a:stretch>
        </p:blipFill>
        <p:spPr>
          <a:xfrm>
            <a:off x="457200" y="6009524"/>
            <a:ext cx="1324887" cy="556270"/>
          </a:xfrm>
          <a:prstGeom prst="rect">
            <a:avLst/>
          </a:prstGeom>
        </p:spPr>
      </p:pic>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62065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62102394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791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66602570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5791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8130649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5791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18084185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01983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512696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Lst>
  <p:transition xmlns:p14="http://schemas.microsoft.com/office/powerpoint/2010/main" spd="slow">
    <p:fade thruBlk="1"/>
  </p:transition>
  <p:timing>
    <p:tnLst>
      <p:par>
        <p:cTn xmlns:p14="http://schemas.microsoft.com/office/powerpoint/2010/mai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6.jpeg"/><Relationship Id="rId5" Type="http://schemas.openxmlformats.org/officeDocument/2006/relationships/chart" Target="../charts/chart1.xml"/><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Visibility and</a:t>
            </a:r>
            <a:br>
              <a:rPr lang="en-US" dirty="0" smtClean="0"/>
            </a:br>
            <a:r>
              <a:rPr lang="en-US" dirty="0" smtClean="0"/>
              <a:t>Communication</a:t>
            </a:r>
            <a:endParaRPr lang="en-US" dirty="0"/>
          </a:p>
        </p:txBody>
      </p:sp>
      <p:sp>
        <p:nvSpPr>
          <p:cNvPr id="3" name="Subtitle 2"/>
          <p:cNvSpPr>
            <a:spLocks noGrp="1"/>
          </p:cNvSpPr>
          <p:nvPr>
            <p:ph type="subTitle" idx="1"/>
          </p:nvPr>
        </p:nvSpPr>
        <p:spPr/>
        <p:txBody>
          <a:bodyPr/>
          <a:lstStyle/>
          <a:p>
            <a:r>
              <a:rPr lang="en-US" dirty="0"/>
              <a:t>A Module in Agile Fundamentals</a:t>
            </a:r>
          </a:p>
          <a:p>
            <a:endParaRPr lang="en-US" dirty="0"/>
          </a:p>
        </p:txBody>
      </p:sp>
    </p:spTree>
    <p:extLst>
      <p:ext uri="{BB962C8B-B14F-4D97-AF65-F5344CB8AC3E}">
        <p14:creationId xmlns:p14="http://schemas.microsoft.com/office/powerpoint/2010/main" val="2271650323"/>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The Card Wall</a:t>
            </a:r>
            <a:endParaRPr lang="en-US" dirty="0"/>
          </a:p>
        </p:txBody>
      </p:sp>
      <p:sp>
        <p:nvSpPr>
          <p:cNvPr id="3" name="TextBox 2"/>
          <p:cNvSpPr txBox="1"/>
          <p:nvPr/>
        </p:nvSpPr>
        <p:spPr>
          <a:xfrm>
            <a:off x="2476500" y="6508750"/>
            <a:ext cx="274459" cy="40011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70481185"/>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Card Wall</a:t>
            </a:r>
            <a:endParaRPr lang="en-US" dirty="0"/>
          </a:p>
        </p:txBody>
      </p:sp>
      <p:sp>
        <p:nvSpPr>
          <p:cNvPr id="4" name="Vertical Text Placeholder 3"/>
          <p:cNvSpPr>
            <a:spLocks noGrp="1"/>
          </p:cNvSpPr>
          <p:nvPr>
            <p:ph type="body" orient="vert" sz="quarter" idx="11"/>
          </p:nvPr>
        </p:nvSpPr>
        <p:spPr/>
        <p:txBody>
          <a:bodyPr/>
          <a:lstStyle/>
          <a:p>
            <a:endParaRPr lang="en-US" dirty="0"/>
          </a:p>
        </p:txBody>
      </p:sp>
      <p:sp>
        <p:nvSpPr>
          <p:cNvPr id="5" name="Content Placeholder 4"/>
          <p:cNvSpPr txBox="1">
            <a:spLocks/>
          </p:cNvSpPr>
          <p:nvPr/>
        </p:nvSpPr>
        <p:spPr>
          <a:xfrm>
            <a:off x="1745672" y="1120578"/>
            <a:ext cx="7124592" cy="527545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endParaRPr lang="en-US" dirty="0" smtClean="0"/>
          </a:p>
          <a:p>
            <a:r>
              <a:rPr lang="en-US" dirty="0" smtClean="0"/>
              <a:t>Develop the outline of your card wall</a:t>
            </a:r>
          </a:p>
          <a:p>
            <a:r>
              <a:rPr lang="en-US" dirty="0" smtClean="0"/>
              <a:t>Put the cards for iteration 1 onto the wall</a:t>
            </a:r>
          </a:p>
          <a:p>
            <a:pPr marL="0" indent="0">
              <a:buNone/>
            </a:pPr>
            <a:endParaRPr lang="en-US" dirty="0"/>
          </a:p>
        </p:txBody>
      </p:sp>
    </p:spTree>
    <p:extLst>
      <p:ext uri="{BB962C8B-B14F-4D97-AF65-F5344CB8AC3E}">
        <p14:creationId xmlns:p14="http://schemas.microsoft.com/office/powerpoint/2010/main" val="32797758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US" dirty="0" smtClean="0"/>
              <a:t>Reporting Progress – Burn Down</a:t>
            </a:r>
            <a:endParaRPr lang="en-US" dirty="0"/>
          </a:p>
        </p:txBody>
      </p:sp>
      <p:pic>
        <p:nvPicPr>
          <p:cNvPr id="5" name="Picture 4"/>
          <p:cNvPicPr>
            <a:picLocks noChangeAspect="1"/>
          </p:cNvPicPr>
          <p:nvPr/>
        </p:nvPicPr>
        <p:blipFill>
          <a:blip r:embed="rId3"/>
          <a:stretch>
            <a:fillRect/>
          </a:stretch>
        </p:blipFill>
        <p:spPr>
          <a:xfrm>
            <a:off x="152400" y="1200150"/>
            <a:ext cx="8786265" cy="4819650"/>
          </a:xfrm>
          <a:prstGeom prst="rect">
            <a:avLst/>
          </a:prstGeom>
        </p:spPr>
      </p:pic>
      <p:sp>
        <p:nvSpPr>
          <p:cNvPr id="6" name="Left Arrow 5"/>
          <p:cNvSpPr/>
          <p:nvPr/>
        </p:nvSpPr>
        <p:spPr bwMode="auto">
          <a:xfrm>
            <a:off x="1371600" y="1600200"/>
            <a:ext cx="2362200" cy="533400"/>
          </a:xfrm>
          <a:prstGeom prst="leftArrow">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7" name="Left Arrow 6"/>
          <p:cNvSpPr/>
          <p:nvPr/>
        </p:nvSpPr>
        <p:spPr bwMode="auto">
          <a:xfrm flipH="1">
            <a:off x="5715000" y="5257800"/>
            <a:ext cx="2209800" cy="533400"/>
          </a:xfrm>
          <a:prstGeom prst="leftArrow">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3" name="Rectangle 11"/>
          <p:cNvSpPr>
            <a:spLocks noGrp="1" noChangeArrowheads="1"/>
          </p:cNvSpPr>
          <p:nvPr>
            <p:ph type="title"/>
          </p:nvPr>
        </p:nvSpPr>
        <p:spPr>
          <a:xfrm>
            <a:off x="395536" y="27060"/>
            <a:ext cx="8229600" cy="1143000"/>
          </a:xfrm>
          <a:ln/>
        </p:spPr>
        <p:txBody>
          <a:bodyPr/>
          <a:lstStyle/>
          <a:p>
            <a:r>
              <a:rPr lang="en-US" dirty="0"/>
              <a:t>Reporting </a:t>
            </a:r>
            <a:r>
              <a:rPr lang="en-US"/>
              <a:t>Progress </a:t>
            </a:r>
            <a:r>
              <a:rPr lang="en-US" smtClean="0"/>
              <a:t>– Burn</a:t>
            </a:r>
            <a:r>
              <a:rPr lang="en-US" dirty="0"/>
              <a:t>-Up</a:t>
            </a:r>
          </a:p>
        </p:txBody>
      </p:sp>
      <p:pic>
        <p:nvPicPr>
          <p:cNvPr id="392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939800"/>
            <a:ext cx="7823200"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2204" name="AutoShape 12"/>
          <p:cNvSpPr>
            <a:spLocks/>
          </p:cNvSpPr>
          <p:nvPr/>
        </p:nvSpPr>
        <p:spPr bwMode="auto">
          <a:xfrm>
            <a:off x="571500" y="2032000"/>
            <a:ext cx="1270000" cy="533400"/>
          </a:xfrm>
          <a:prstGeom prst="rightArrow">
            <a:avLst>
              <a:gd name="adj1" fmla="val 47620"/>
              <a:gd name="adj2" fmla="val 73810"/>
            </a:avLst>
          </a:prstGeom>
          <a:gradFill rotWithShape="0">
            <a:gsLst>
              <a:gs pos="0">
                <a:srgbClr val="FFFFFF"/>
              </a:gs>
              <a:gs pos="100000">
                <a:srgbClr val="F27B00"/>
              </a:gs>
            </a:gsLst>
            <a:lin ang="120000" scaled="1"/>
          </a:gradFill>
          <a:ln w="25400" cap="flat">
            <a:solidFill>
              <a:schemeClr val="tx1"/>
            </a:solidFill>
            <a:prstDash val="solid"/>
            <a:miter lim="800000"/>
            <a:headEnd type="none" w="med" len="med"/>
            <a:tailEnd type="none" w="med" len="med"/>
          </a:ln>
        </p:spPr>
        <p:txBody>
          <a:bodyPr lIns="0" tIns="0" rIns="0" bIns="0"/>
          <a:lstStyle/>
          <a:p>
            <a:pPr>
              <a:spcBef>
                <a:spcPts val="475"/>
              </a:spcBef>
              <a:buNone/>
            </a:pPr>
            <a:r>
              <a:rPr lang="en-US" sz="1000" dirty="0">
                <a:solidFill>
                  <a:srgbClr val="292929"/>
                </a:solidFill>
                <a:latin typeface="Arial Bold" charset="0"/>
                <a:ea typeface="ＭＳ Ｐゴシック" charset="0"/>
                <a:cs typeface="Arial Bold" charset="0"/>
                <a:sym typeface="Arial Bold" charset="0"/>
              </a:rPr>
              <a:t>Scope</a:t>
            </a:r>
          </a:p>
        </p:txBody>
      </p:sp>
      <p:sp>
        <p:nvSpPr>
          <p:cNvPr id="392205" name="AutoShape 13"/>
          <p:cNvSpPr>
            <a:spLocks/>
          </p:cNvSpPr>
          <p:nvPr/>
        </p:nvSpPr>
        <p:spPr bwMode="auto">
          <a:xfrm rot="5400000">
            <a:off x="2565400" y="1193800"/>
            <a:ext cx="1270000" cy="533400"/>
          </a:xfrm>
          <a:prstGeom prst="rightArrow">
            <a:avLst>
              <a:gd name="adj1" fmla="val 47620"/>
              <a:gd name="adj2" fmla="val 73810"/>
            </a:avLst>
          </a:prstGeom>
          <a:gradFill rotWithShape="0">
            <a:gsLst>
              <a:gs pos="0">
                <a:srgbClr val="F27B00"/>
              </a:gs>
              <a:gs pos="100000">
                <a:srgbClr val="FFFFFF"/>
              </a:gs>
            </a:gsLst>
            <a:lin ang="16320000" scaled="1"/>
          </a:gra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92206" name="Line 14"/>
          <p:cNvSpPr>
            <a:spLocks noChangeShapeType="1"/>
          </p:cNvSpPr>
          <p:nvPr/>
        </p:nvSpPr>
        <p:spPr bwMode="auto">
          <a:xfrm rot="10800000" flipH="1">
            <a:off x="1955800" y="3949700"/>
            <a:ext cx="6057900" cy="1270000"/>
          </a:xfrm>
          <a:prstGeom prst="line">
            <a:avLst/>
          </a:prstGeom>
          <a:noFill/>
          <a:ln w="63500" cap="rnd">
            <a:solidFill>
              <a:srgbClr val="F53F00"/>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2207" name="Line 15"/>
          <p:cNvSpPr>
            <a:spLocks noChangeShapeType="1"/>
          </p:cNvSpPr>
          <p:nvPr/>
        </p:nvSpPr>
        <p:spPr bwMode="auto">
          <a:xfrm rot="10800000" flipH="1">
            <a:off x="3683000" y="2030413"/>
            <a:ext cx="5053013" cy="2643187"/>
          </a:xfrm>
          <a:prstGeom prst="line">
            <a:avLst/>
          </a:prstGeom>
          <a:noFill/>
          <a:ln w="63500" cap="rnd">
            <a:solidFill>
              <a:srgbClr val="4A99B7"/>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2208" name="Line 16"/>
          <p:cNvSpPr>
            <a:spLocks noChangeShapeType="1"/>
          </p:cNvSpPr>
          <p:nvPr/>
        </p:nvSpPr>
        <p:spPr bwMode="auto">
          <a:xfrm rot="10800000" flipH="1">
            <a:off x="6235700" y="1968500"/>
            <a:ext cx="1917700" cy="1090613"/>
          </a:xfrm>
          <a:prstGeom prst="line">
            <a:avLst/>
          </a:prstGeom>
          <a:noFill/>
          <a:ln w="63500" cap="rnd">
            <a:solidFill>
              <a:srgbClr val="46D062"/>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2209" name="Line 17"/>
          <p:cNvSpPr>
            <a:spLocks noChangeShapeType="1"/>
          </p:cNvSpPr>
          <p:nvPr/>
        </p:nvSpPr>
        <p:spPr bwMode="auto">
          <a:xfrm rot="10800000" flipH="1">
            <a:off x="6388100" y="2030413"/>
            <a:ext cx="2667000" cy="1587"/>
          </a:xfrm>
          <a:prstGeom prst="line">
            <a:avLst/>
          </a:prstGeom>
          <a:noFill/>
          <a:ln w="63500" cap="rnd">
            <a:solidFill>
              <a:srgbClr val="D0CD59"/>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2210" name="Oval 18"/>
          <p:cNvSpPr>
            <a:spLocks/>
          </p:cNvSpPr>
          <p:nvPr/>
        </p:nvSpPr>
        <p:spPr bwMode="auto">
          <a:xfrm>
            <a:off x="8356600" y="1752600"/>
            <a:ext cx="558800" cy="558800"/>
          </a:xfrm>
          <a:prstGeom prst="ellipse">
            <a:avLst/>
          </a:prstGeom>
          <a:noFill/>
          <a:ln w="63500" cap="flat">
            <a:solidFill>
              <a:srgbClr val="F53F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2211" name="Oval 19"/>
          <p:cNvSpPr>
            <a:spLocks/>
          </p:cNvSpPr>
          <p:nvPr/>
        </p:nvSpPr>
        <p:spPr bwMode="auto">
          <a:xfrm>
            <a:off x="7874000" y="1739900"/>
            <a:ext cx="558800" cy="558800"/>
          </a:xfrm>
          <a:prstGeom prst="ellipse">
            <a:avLst/>
          </a:prstGeom>
          <a:noFill/>
          <a:ln w="63500" cap="flat">
            <a:solidFill>
              <a:srgbClr val="F53F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2212" name="AutoShape 20"/>
          <p:cNvSpPr>
            <a:spLocks/>
          </p:cNvSpPr>
          <p:nvPr/>
        </p:nvSpPr>
        <p:spPr bwMode="auto">
          <a:xfrm rot="5400000">
            <a:off x="5118100" y="1079500"/>
            <a:ext cx="1270000" cy="533400"/>
          </a:xfrm>
          <a:prstGeom prst="rightArrow">
            <a:avLst>
              <a:gd name="adj1" fmla="val 47620"/>
              <a:gd name="adj2" fmla="val 73810"/>
            </a:avLst>
          </a:prstGeom>
          <a:gradFill rotWithShape="0">
            <a:gsLst>
              <a:gs pos="0">
                <a:srgbClr val="F27B00"/>
              </a:gs>
              <a:gs pos="100000">
                <a:srgbClr val="FFFFFF"/>
              </a:gs>
            </a:gsLst>
            <a:lin ang="16320000" scaled="1"/>
          </a:gra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92213" name="AutoShape 21"/>
          <p:cNvSpPr>
            <a:spLocks/>
          </p:cNvSpPr>
          <p:nvPr/>
        </p:nvSpPr>
        <p:spPr bwMode="auto">
          <a:xfrm>
            <a:off x="571500" y="4953000"/>
            <a:ext cx="1270000" cy="533400"/>
          </a:xfrm>
          <a:prstGeom prst="rightArrow">
            <a:avLst>
              <a:gd name="adj1" fmla="val 47620"/>
              <a:gd name="adj2" fmla="val 73810"/>
            </a:avLst>
          </a:prstGeom>
          <a:gradFill rotWithShape="0">
            <a:gsLst>
              <a:gs pos="0">
                <a:srgbClr val="FFFFFF"/>
              </a:gs>
              <a:gs pos="100000">
                <a:srgbClr val="F27B00"/>
              </a:gs>
            </a:gsLst>
            <a:lin ang="120000" scaled="1"/>
          </a:gradFill>
          <a:ln w="25400" cap="flat">
            <a:solidFill>
              <a:schemeClr val="tx1"/>
            </a:solidFill>
            <a:prstDash val="solid"/>
            <a:miter lim="800000"/>
            <a:headEnd type="none" w="med" len="med"/>
            <a:tailEnd type="none" w="med" len="med"/>
          </a:ln>
        </p:spPr>
        <p:txBody>
          <a:bodyPr lIns="0" tIns="0" rIns="0" bIns="0"/>
          <a:lstStyle/>
          <a:p>
            <a:pPr>
              <a:spcBef>
                <a:spcPts val="475"/>
              </a:spcBef>
              <a:buNone/>
            </a:pPr>
            <a:r>
              <a:rPr lang="en-US" sz="1000">
                <a:solidFill>
                  <a:srgbClr val="292929"/>
                </a:solidFill>
                <a:latin typeface="Arial Bold" charset="0"/>
                <a:ea typeface="ＭＳ Ｐゴシック" charset="0"/>
                <a:cs typeface="Arial Bold" charset="0"/>
                <a:sym typeface="Arial Bold" charset="0"/>
              </a:rPr>
              <a:t>Velocity</a:t>
            </a:r>
          </a:p>
        </p:txBody>
      </p:sp>
      <p:sp>
        <p:nvSpPr>
          <p:cNvPr id="392214" name="AutoShape 22"/>
          <p:cNvSpPr>
            <a:spLocks/>
          </p:cNvSpPr>
          <p:nvPr/>
        </p:nvSpPr>
        <p:spPr bwMode="auto">
          <a:xfrm rot="5400000">
            <a:off x="2565400" y="3937000"/>
            <a:ext cx="1270000" cy="533400"/>
          </a:xfrm>
          <a:prstGeom prst="rightArrow">
            <a:avLst>
              <a:gd name="adj1" fmla="val 47620"/>
              <a:gd name="adj2" fmla="val 73810"/>
            </a:avLst>
          </a:prstGeom>
          <a:gradFill rotWithShape="0">
            <a:gsLst>
              <a:gs pos="0">
                <a:srgbClr val="F27B00"/>
              </a:gs>
              <a:gs pos="100000">
                <a:srgbClr val="FFFFFF"/>
              </a:gs>
            </a:gsLst>
            <a:lin ang="16320000" scaled="1"/>
          </a:gra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92215" name="AutoShape 23"/>
          <p:cNvSpPr>
            <a:spLocks/>
          </p:cNvSpPr>
          <p:nvPr/>
        </p:nvSpPr>
        <p:spPr bwMode="auto">
          <a:xfrm rot="5400000">
            <a:off x="4419724" y="2789188"/>
            <a:ext cx="1270000" cy="533400"/>
          </a:xfrm>
          <a:prstGeom prst="rightArrow">
            <a:avLst>
              <a:gd name="adj1" fmla="val 47620"/>
              <a:gd name="adj2" fmla="val 73810"/>
            </a:avLst>
          </a:prstGeom>
          <a:gradFill rotWithShape="0">
            <a:gsLst>
              <a:gs pos="0">
                <a:srgbClr val="F27B00"/>
              </a:gs>
              <a:gs pos="100000">
                <a:srgbClr val="FFFFFF"/>
              </a:gs>
            </a:gsLst>
            <a:lin ang="16320000" scaled="1"/>
          </a:gra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92216" name="Line 24"/>
          <p:cNvSpPr>
            <a:spLocks noChangeShapeType="1"/>
          </p:cNvSpPr>
          <p:nvPr/>
        </p:nvSpPr>
        <p:spPr bwMode="auto">
          <a:xfrm>
            <a:off x="8102600" y="990600"/>
            <a:ext cx="0" cy="4879975"/>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1795509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2204"/>
                                        </p:tgtEl>
                                        <p:attrNameLst>
                                          <p:attrName>style.visibility</p:attrName>
                                        </p:attrNameLst>
                                      </p:cBhvr>
                                      <p:to>
                                        <p:strVal val="visible"/>
                                      </p:to>
                                    </p:set>
                                    <p:animEffect transition="in" filter="wipe(left)">
                                      <p:cBhvr>
                                        <p:cTn id="7" dur="500"/>
                                        <p:tgtEl>
                                          <p:spTgt spid="392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2205"/>
                                        </p:tgtEl>
                                        <p:attrNameLst>
                                          <p:attrName>style.visibility</p:attrName>
                                        </p:attrNameLst>
                                      </p:cBhvr>
                                      <p:to>
                                        <p:strVal val="visible"/>
                                      </p:to>
                                    </p:set>
                                    <p:animEffect transition="in" filter="wipe(up)">
                                      <p:cBhvr>
                                        <p:cTn id="12" dur="500"/>
                                        <p:tgtEl>
                                          <p:spTgt spid="3922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2212"/>
                                        </p:tgtEl>
                                        <p:attrNameLst>
                                          <p:attrName>style.visibility</p:attrName>
                                        </p:attrNameLst>
                                      </p:cBhvr>
                                      <p:to>
                                        <p:strVal val="visible"/>
                                      </p:to>
                                    </p:set>
                                    <p:animEffect transition="in" filter="wipe(up)">
                                      <p:cBhvr>
                                        <p:cTn id="17" dur="500"/>
                                        <p:tgtEl>
                                          <p:spTgt spid="3922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2209"/>
                                        </p:tgtEl>
                                        <p:attrNameLst>
                                          <p:attrName>style.visibility</p:attrName>
                                        </p:attrNameLst>
                                      </p:cBhvr>
                                      <p:to>
                                        <p:strVal val="visible"/>
                                      </p:to>
                                    </p:set>
                                    <p:animEffect transition="in" filter="wipe(left)">
                                      <p:cBhvr>
                                        <p:cTn id="22" dur="500"/>
                                        <p:tgtEl>
                                          <p:spTgt spid="3922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2213"/>
                                        </p:tgtEl>
                                        <p:attrNameLst>
                                          <p:attrName>style.visibility</p:attrName>
                                        </p:attrNameLst>
                                      </p:cBhvr>
                                      <p:to>
                                        <p:strVal val="visible"/>
                                      </p:to>
                                    </p:set>
                                    <p:animEffect transition="in" filter="wipe(left)">
                                      <p:cBhvr>
                                        <p:cTn id="27" dur="500"/>
                                        <p:tgtEl>
                                          <p:spTgt spid="392213"/>
                                        </p:tgtEl>
                                      </p:cBhvr>
                                    </p:animEffect>
                                  </p:childTnLst>
                                </p:cTn>
                              </p:par>
                            </p:childTnLst>
                          </p:cTn>
                        </p:par>
                        <p:par>
                          <p:cTn id="28" fill="hold" nodeType="afterGroup">
                            <p:stCondLst>
                              <p:cond delay="500"/>
                            </p:stCondLst>
                            <p:childTnLst>
                              <p:par>
                                <p:cTn id="29" presetID="22" presetClass="exit" presetSubtype="4" fill="hold" grpId="1" nodeType="afterEffect">
                                  <p:stCondLst>
                                    <p:cond delay="0"/>
                                  </p:stCondLst>
                                  <p:childTnLst>
                                    <p:animEffect transition="out" filter="wipe(down)">
                                      <p:cBhvr>
                                        <p:cTn id="30" dur="500"/>
                                        <p:tgtEl>
                                          <p:spTgt spid="392204"/>
                                        </p:tgtEl>
                                      </p:cBhvr>
                                    </p:animEffect>
                                    <p:set>
                                      <p:cBhvr>
                                        <p:cTn id="31" dur="1" fill="hold">
                                          <p:stCondLst>
                                            <p:cond delay="499"/>
                                          </p:stCondLst>
                                        </p:cTn>
                                        <p:tgtEl>
                                          <p:spTgt spid="392204"/>
                                        </p:tgtEl>
                                        <p:attrNameLst>
                                          <p:attrName>style.visibility</p:attrName>
                                        </p:attrNameLst>
                                      </p:cBhvr>
                                      <p:to>
                                        <p:strVal val="hidden"/>
                                      </p:to>
                                    </p:set>
                                  </p:childTnLst>
                                </p:cTn>
                              </p:par>
                            </p:childTnLst>
                          </p:cTn>
                        </p:par>
                        <p:par>
                          <p:cTn id="32" fill="hold" nodeType="afterGroup">
                            <p:stCondLst>
                              <p:cond delay="1000"/>
                            </p:stCondLst>
                            <p:childTnLst>
                              <p:par>
                                <p:cTn id="33" presetID="22" presetClass="exit" presetSubtype="4" fill="hold" grpId="1" nodeType="afterEffect">
                                  <p:stCondLst>
                                    <p:cond delay="0"/>
                                  </p:stCondLst>
                                  <p:childTnLst>
                                    <p:animEffect transition="out" filter="wipe(down)">
                                      <p:cBhvr>
                                        <p:cTn id="34" dur="500"/>
                                        <p:tgtEl>
                                          <p:spTgt spid="392205"/>
                                        </p:tgtEl>
                                      </p:cBhvr>
                                    </p:animEffect>
                                    <p:set>
                                      <p:cBhvr>
                                        <p:cTn id="35" dur="1" fill="hold">
                                          <p:stCondLst>
                                            <p:cond delay="499"/>
                                          </p:stCondLst>
                                        </p:cTn>
                                        <p:tgtEl>
                                          <p:spTgt spid="392205"/>
                                        </p:tgtEl>
                                        <p:attrNameLst>
                                          <p:attrName>style.visibility</p:attrName>
                                        </p:attrNameLst>
                                      </p:cBhvr>
                                      <p:to>
                                        <p:strVal val="hidden"/>
                                      </p:to>
                                    </p:set>
                                  </p:childTnLst>
                                </p:cTn>
                              </p:par>
                            </p:childTnLst>
                          </p:cTn>
                        </p:par>
                        <p:par>
                          <p:cTn id="36" fill="hold" nodeType="afterGroup">
                            <p:stCondLst>
                              <p:cond delay="1500"/>
                            </p:stCondLst>
                            <p:childTnLst>
                              <p:par>
                                <p:cTn id="37" presetID="22" presetClass="exit" presetSubtype="4" fill="hold" grpId="1" nodeType="afterEffect">
                                  <p:stCondLst>
                                    <p:cond delay="0"/>
                                  </p:stCondLst>
                                  <p:childTnLst>
                                    <p:animEffect transition="out" filter="wipe(down)">
                                      <p:cBhvr>
                                        <p:cTn id="38" dur="500"/>
                                        <p:tgtEl>
                                          <p:spTgt spid="392212"/>
                                        </p:tgtEl>
                                      </p:cBhvr>
                                    </p:animEffect>
                                    <p:set>
                                      <p:cBhvr>
                                        <p:cTn id="39" dur="1" fill="hold">
                                          <p:stCondLst>
                                            <p:cond delay="499"/>
                                          </p:stCondLst>
                                        </p:cTn>
                                        <p:tgtEl>
                                          <p:spTgt spid="392212"/>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92214"/>
                                        </p:tgtEl>
                                        <p:attrNameLst>
                                          <p:attrName>style.visibility</p:attrName>
                                        </p:attrNameLst>
                                      </p:cBhvr>
                                      <p:to>
                                        <p:strVal val="visible"/>
                                      </p:to>
                                    </p:set>
                                    <p:animEffect transition="in" filter="wipe(up)">
                                      <p:cBhvr>
                                        <p:cTn id="44" dur="500"/>
                                        <p:tgtEl>
                                          <p:spTgt spid="392214"/>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92206"/>
                                        </p:tgtEl>
                                        <p:attrNameLst>
                                          <p:attrName>style.visibility</p:attrName>
                                        </p:attrNameLst>
                                      </p:cBhvr>
                                      <p:to>
                                        <p:strVal val="visible"/>
                                      </p:to>
                                    </p:set>
                                    <p:animEffect transition="in" filter="wipe(left)">
                                      <p:cBhvr>
                                        <p:cTn id="48" dur="500"/>
                                        <p:tgtEl>
                                          <p:spTgt spid="39220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92215"/>
                                        </p:tgtEl>
                                        <p:attrNameLst>
                                          <p:attrName>style.visibility</p:attrName>
                                        </p:attrNameLst>
                                      </p:cBhvr>
                                      <p:to>
                                        <p:strVal val="visible"/>
                                      </p:to>
                                    </p:set>
                                    <p:animEffect transition="in" filter="wipe(up)">
                                      <p:cBhvr>
                                        <p:cTn id="53" dur="500"/>
                                        <p:tgtEl>
                                          <p:spTgt spid="392215"/>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392207"/>
                                        </p:tgtEl>
                                        <p:attrNameLst>
                                          <p:attrName>style.visibility</p:attrName>
                                        </p:attrNameLst>
                                      </p:cBhvr>
                                      <p:to>
                                        <p:strVal val="visible"/>
                                      </p:to>
                                    </p:set>
                                    <p:animEffect transition="in" filter="wipe(left)">
                                      <p:cBhvr>
                                        <p:cTn id="57" dur="500"/>
                                        <p:tgtEl>
                                          <p:spTgt spid="392207"/>
                                        </p:tgtEl>
                                      </p:cBhvr>
                                    </p:animEffect>
                                  </p:childTnLst>
                                </p:cTn>
                              </p:par>
                            </p:childTnLst>
                          </p:cTn>
                        </p:par>
                        <p:par>
                          <p:cTn id="58" fill="hold" nodeType="afterGroup">
                            <p:stCondLst>
                              <p:cond delay="1000"/>
                            </p:stCondLst>
                            <p:childTnLst>
                              <p:par>
                                <p:cTn id="59" presetID="22" presetClass="entr" presetSubtype="4" fill="hold" grpId="0" nodeType="afterEffect">
                                  <p:stCondLst>
                                    <p:cond delay="0"/>
                                  </p:stCondLst>
                                  <p:childTnLst>
                                    <p:set>
                                      <p:cBhvr>
                                        <p:cTn id="60" dur="1" fill="hold">
                                          <p:stCondLst>
                                            <p:cond delay="0"/>
                                          </p:stCondLst>
                                        </p:cTn>
                                        <p:tgtEl>
                                          <p:spTgt spid="392210"/>
                                        </p:tgtEl>
                                        <p:attrNameLst>
                                          <p:attrName>style.visibility</p:attrName>
                                        </p:attrNameLst>
                                      </p:cBhvr>
                                      <p:to>
                                        <p:strVal val="visible"/>
                                      </p:to>
                                    </p:set>
                                    <p:animEffect transition="in" filter="wipe(down)">
                                      <p:cBhvr>
                                        <p:cTn id="61" dur="500"/>
                                        <p:tgtEl>
                                          <p:spTgt spid="39221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92208"/>
                                        </p:tgtEl>
                                        <p:attrNameLst>
                                          <p:attrName>style.visibility</p:attrName>
                                        </p:attrNameLst>
                                      </p:cBhvr>
                                      <p:to>
                                        <p:strVal val="visible"/>
                                      </p:to>
                                    </p:set>
                                    <p:animEffect transition="in" filter="wipe(left)">
                                      <p:cBhvr>
                                        <p:cTn id="66" dur="500"/>
                                        <p:tgtEl>
                                          <p:spTgt spid="392208"/>
                                        </p:tgtEl>
                                      </p:cBhvr>
                                    </p:animEffect>
                                  </p:childTnLst>
                                </p:cTn>
                              </p:par>
                            </p:childTnLst>
                          </p:cTn>
                        </p:par>
                        <p:par>
                          <p:cTn id="67" fill="hold" nodeType="afterGroup">
                            <p:stCondLst>
                              <p:cond delay="500"/>
                            </p:stCondLst>
                            <p:childTnLst>
                              <p:par>
                                <p:cTn id="68" presetID="22" presetClass="exit" presetSubtype="4" fill="hold" grpId="1" nodeType="afterEffect">
                                  <p:stCondLst>
                                    <p:cond delay="0"/>
                                  </p:stCondLst>
                                  <p:childTnLst>
                                    <p:animEffect transition="out" filter="wipe(down)">
                                      <p:cBhvr>
                                        <p:cTn id="69" dur="500"/>
                                        <p:tgtEl>
                                          <p:spTgt spid="392210"/>
                                        </p:tgtEl>
                                      </p:cBhvr>
                                    </p:animEffect>
                                    <p:set>
                                      <p:cBhvr>
                                        <p:cTn id="70" dur="1" fill="hold">
                                          <p:stCondLst>
                                            <p:cond delay="499"/>
                                          </p:stCondLst>
                                        </p:cTn>
                                        <p:tgtEl>
                                          <p:spTgt spid="392210"/>
                                        </p:tgtEl>
                                        <p:attrNameLst>
                                          <p:attrName>style.visibility</p:attrName>
                                        </p:attrNameLst>
                                      </p:cBhvr>
                                      <p:to>
                                        <p:strVal val="hidden"/>
                                      </p:to>
                                    </p:set>
                                  </p:childTnLst>
                                </p:cTn>
                              </p:par>
                            </p:childTnLst>
                          </p:cTn>
                        </p:par>
                        <p:par>
                          <p:cTn id="71" fill="hold" nodeType="afterGroup">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392211"/>
                                        </p:tgtEl>
                                        <p:attrNameLst>
                                          <p:attrName>style.visibility</p:attrName>
                                        </p:attrNameLst>
                                      </p:cBhvr>
                                      <p:to>
                                        <p:strVal val="visible"/>
                                      </p:to>
                                    </p:set>
                                    <p:animEffect transition="in" filter="wipe(down)">
                                      <p:cBhvr>
                                        <p:cTn id="74" dur="500"/>
                                        <p:tgtEl>
                                          <p:spTgt spid="392211"/>
                                        </p:tgtEl>
                                      </p:cBhvr>
                                    </p:animEffect>
                                  </p:childTnLst>
                                </p:cTn>
                              </p:par>
                            </p:childTnLst>
                          </p:cTn>
                        </p:par>
                        <p:par>
                          <p:cTn id="75" fill="hold" nodeType="afterGroup">
                            <p:stCondLst>
                              <p:cond delay="1500"/>
                            </p:stCondLst>
                            <p:childTnLst>
                              <p:par>
                                <p:cTn id="76" presetID="22" presetClass="entr" presetSubtype="4" fill="hold" grpId="0" nodeType="afterEffect">
                                  <p:stCondLst>
                                    <p:cond delay="0"/>
                                  </p:stCondLst>
                                  <p:childTnLst>
                                    <p:set>
                                      <p:cBhvr>
                                        <p:cTn id="77" dur="1" fill="hold">
                                          <p:stCondLst>
                                            <p:cond delay="0"/>
                                          </p:stCondLst>
                                        </p:cTn>
                                        <p:tgtEl>
                                          <p:spTgt spid="392216"/>
                                        </p:tgtEl>
                                        <p:attrNameLst>
                                          <p:attrName>style.visibility</p:attrName>
                                        </p:attrNameLst>
                                      </p:cBhvr>
                                      <p:to>
                                        <p:strVal val="visible"/>
                                      </p:to>
                                    </p:set>
                                    <p:animEffect transition="in" filter="wipe(down)">
                                      <p:cBhvr>
                                        <p:cTn id="78" dur="500"/>
                                        <p:tgtEl>
                                          <p:spTgt spid="392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04" grpId="0" animBg="1" autoUpdateAnimBg="0"/>
      <p:bldP spid="392204" grpId="1" animBg="1" autoUpdateAnimBg="0"/>
      <p:bldP spid="392205" grpId="0" animBg="1"/>
      <p:bldP spid="392205" grpId="1" animBg="1"/>
      <p:bldP spid="392206" grpId="0" animBg="1"/>
      <p:bldP spid="392207" grpId="0" animBg="1"/>
      <p:bldP spid="392208" grpId="0" animBg="1"/>
      <p:bldP spid="392209" grpId="0" animBg="1"/>
      <p:bldP spid="392210" grpId="0" animBg="1"/>
      <p:bldP spid="392210" grpId="1" animBg="1"/>
      <p:bldP spid="392211" grpId="0" animBg="1"/>
      <p:bldP spid="392212" grpId="0" animBg="1"/>
      <p:bldP spid="392212" grpId="1" animBg="1"/>
      <p:bldP spid="392213" grpId="0" animBg="1" autoUpdateAnimBg="0"/>
      <p:bldP spid="392214" grpId="0" animBg="1"/>
      <p:bldP spid="392215" grpId="0" animBg="1"/>
      <p:bldP spid="3922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Release </a:t>
            </a:r>
            <a:r>
              <a:rPr lang="en-US" dirty="0" err="1" smtClean="0"/>
              <a:t>Burnup</a:t>
            </a:r>
            <a:endParaRPr lang="en-US" dirty="0"/>
          </a:p>
        </p:txBody>
      </p:sp>
      <p:sp>
        <p:nvSpPr>
          <p:cNvPr id="4" name="Vertical Text Placeholder 3"/>
          <p:cNvSpPr>
            <a:spLocks noGrp="1"/>
          </p:cNvSpPr>
          <p:nvPr>
            <p:ph type="body" orient="vert" sz="quarter" idx="11"/>
          </p:nvPr>
        </p:nvSpPr>
        <p:spPr/>
        <p:txBody>
          <a:bodyPr/>
          <a:lstStyle/>
          <a:p>
            <a:endParaRPr lang="en-US" dirty="0"/>
          </a:p>
        </p:txBody>
      </p:sp>
      <p:sp>
        <p:nvSpPr>
          <p:cNvPr id="5" name="Content Placeholder 4"/>
          <p:cNvSpPr txBox="1">
            <a:spLocks/>
          </p:cNvSpPr>
          <p:nvPr/>
        </p:nvSpPr>
        <p:spPr>
          <a:xfrm>
            <a:off x="1745672" y="1120578"/>
            <a:ext cx="7124592" cy="527545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endParaRPr lang="en-US" dirty="0" smtClean="0"/>
          </a:p>
          <a:p>
            <a:r>
              <a:rPr lang="en-US" dirty="0" smtClean="0"/>
              <a:t>Develop an outline of a release </a:t>
            </a:r>
            <a:r>
              <a:rPr lang="en-US" dirty="0" err="1" smtClean="0"/>
              <a:t>burnup</a:t>
            </a:r>
            <a:r>
              <a:rPr lang="en-US" dirty="0" smtClean="0"/>
              <a:t> chart</a:t>
            </a:r>
          </a:p>
          <a:p>
            <a:r>
              <a:rPr lang="en-US" dirty="0" smtClean="0"/>
              <a:t>What is the total number of points in your MMF?</a:t>
            </a:r>
          </a:p>
          <a:p>
            <a:r>
              <a:rPr lang="en-US" dirty="0" smtClean="0"/>
              <a:t>How many iterations do you think you need?</a:t>
            </a:r>
          </a:p>
          <a:p>
            <a:pPr marL="0" indent="0">
              <a:buNone/>
            </a:pPr>
            <a:endParaRPr lang="en-US" dirty="0"/>
          </a:p>
        </p:txBody>
      </p:sp>
    </p:spTree>
    <p:extLst>
      <p:ext uri="{BB962C8B-B14F-4D97-AF65-F5344CB8AC3E}">
        <p14:creationId xmlns:p14="http://schemas.microsoft.com/office/powerpoint/2010/main" val="32797758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Questions?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7395554"/>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457200" y="228600"/>
            <a:ext cx="8229600" cy="655638"/>
          </a:xfrm>
        </p:spPr>
        <p:txBody>
          <a:bodyPr>
            <a:normAutofit fontScale="90000"/>
          </a:bodyPr>
          <a:lstStyle/>
          <a:p>
            <a:pPr>
              <a:defRPr/>
            </a:pPr>
            <a:r>
              <a:rPr lang="en-US" dirty="0" smtClean="0">
                <a:latin typeface="Arial" charset="0"/>
                <a:ea typeface="ＭＳ Ｐゴシック" charset="0"/>
              </a:rPr>
              <a:t>Key Agile </a:t>
            </a:r>
            <a:r>
              <a:rPr lang="en-US" dirty="0">
                <a:latin typeface="Arial" charset="0"/>
                <a:ea typeface="ＭＳ Ｐゴシック" charset="0"/>
              </a:rPr>
              <a:t>Meetings</a:t>
            </a:r>
          </a:p>
        </p:txBody>
      </p:sp>
      <p:pic>
        <p:nvPicPr>
          <p:cNvPr id="5" name="Picture 6"/>
          <p:cNvPicPr>
            <a:picLocks noChangeAspect="1" noChangeArrowheads="1"/>
          </p:cNvPicPr>
          <p:nvPr/>
        </p:nvPicPr>
        <p:blipFill>
          <a:blip r:embed="rId3" cstate="print"/>
          <a:srcRect/>
          <a:stretch>
            <a:fillRect/>
          </a:stretch>
        </p:blipFill>
        <p:spPr bwMode="auto">
          <a:xfrm>
            <a:off x="500065" y="1571613"/>
            <a:ext cx="3067082" cy="2009788"/>
          </a:xfrm>
          <a:prstGeom prst="rect">
            <a:avLst/>
          </a:prstGeom>
          <a:noFill/>
          <a:ln w="9525">
            <a:noFill/>
            <a:miter lim="800000"/>
            <a:headEnd/>
            <a:tailEnd/>
          </a:ln>
          <a:scene3d>
            <a:camera prst="perspectiveHeroicExtremeRightFacing"/>
            <a:lightRig rig="threePt" dir="t"/>
          </a:scene3d>
        </p:spPr>
      </p:pic>
      <p:sp>
        <p:nvSpPr>
          <p:cNvPr id="12" name="TextBox 11"/>
          <p:cNvSpPr txBox="1"/>
          <p:nvPr/>
        </p:nvSpPr>
        <p:spPr>
          <a:xfrm>
            <a:off x="1355010" y="3717032"/>
            <a:ext cx="2928958" cy="400110"/>
          </a:xfrm>
          <a:prstGeom prst="rect">
            <a:avLst/>
          </a:prstGeom>
          <a:noFill/>
        </p:spPr>
        <p:txBody>
          <a:bodyPr>
            <a:spAutoFit/>
            <a:scene3d>
              <a:camera prst="perspectiveHeroicExtremeRightFacing">
                <a:rot lat="1200000" lon="19200000" rev="174516"/>
              </a:camera>
              <a:lightRig rig="threePt" dir="t"/>
            </a:scene3d>
          </a:bodyPr>
          <a:lstStyle/>
          <a:p>
            <a:pPr>
              <a:buNone/>
              <a:defRPr/>
            </a:pPr>
            <a:r>
              <a:rPr lang="en-US" dirty="0" smtClean="0">
                <a:ea typeface="ＭＳ Ｐゴシック" pitchFamily="1" charset="-128"/>
                <a:cs typeface="+mn-cs"/>
              </a:rPr>
              <a:t>Showcase</a:t>
            </a:r>
            <a:endParaRPr lang="en-US" dirty="0">
              <a:ea typeface="ＭＳ Ｐゴシック" pitchFamily="1" charset="-128"/>
              <a:cs typeface="+mn-cs"/>
            </a:endParaRPr>
          </a:p>
        </p:txBody>
      </p:sp>
      <p:pic>
        <p:nvPicPr>
          <p:cNvPr id="13" name="Picture 4" descr="107_0757"/>
          <p:cNvPicPr>
            <a:picLocks noChangeAspect="1" noChangeArrowheads="1"/>
          </p:cNvPicPr>
          <p:nvPr/>
        </p:nvPicPr>
        <p:blipFill>
          <a:blip r:embed="rId4" cstate="email"/>
          <a:srcRect/>
          <a:stretch>
            <a:fillRect/>
          </a:stretch>
        </p:blipFill>
        <p:spPr bwMode="auto">
          <a:xfrm>
            <a:off x="4343400" y="1379824"/>
            <a:ext cx="2452710" cy="1977168"/>
          </a:xfrm>
          <a:prstGeom prst="rect">
            <a:avLst/>
          </a:prstGeom>
          <a:noFill/>
          <a:ln w="9525">
            <a:noFill/>
            <a:miter lim="800000"/>
            <a:headEnd/>
            <a:tailEnd/>
          </a:ln>
          <a:scene3d>
            <a:camera prst="perspectiveHeroicExtremeRightFacing"/>
            <a:lightRig rig="threePt" dir="t"/>
          </a:scene3d>
        </p:spPr>
      </p:pic>
      <p:sp>
        <p:nvSpPr>
          <p:cNvPr id="14" name="TextBox 13"/>
          <p:cNvSpPr txBox="1"/>
          <p:nvPr/>
        </p:nvSpPr>
        <p:spPr>
          <a:xfrm>
            <a:off x="6588224" y="2060848"/>
            <a:ext cx="3505200" cy="400110"/>
          </a:xfrm>
          <a:prstGeom prst="rect">
            <a:avLst/>
          </a:prstGeom>
          <a:noFill/>
        </p:spPr>
        <p:txBody>
          <a:bodyPr>
            <a:spAutoFit/>
            <a:scene3d>
              <a:camera prst="perspectiveHeroicExtremeRightFacing">
                <a:rot lat="1200000" lon="19200000" rev="174516"/>
              </a:camera>
              <a:lightRig rig="threePt" dir="t"/>
            </a:scene3d>
          </a:bodyPr>
          <a:lstStyle/>
          <a:p>
            <a:pPr>
              <a:buNone/>
              <a:defRPr/>
            </a:pPr>
            <a:r>
              <a:rPr lang="en-US" dirty="0">
                <a:ea typeface="ＭＳ Ｐゴシック" pitchFamily="1" charset="-128"/>
                <a:cs typeface="+mn-cs"/>
              </a:rPr>
              <a:t>Iteration Planning</a:t>
            </a:r>
          </a:p>
        </p:txBody>
      </p:sp>
      <p:pic>
        <p:nvPicPr>
          <p:cNvPr id="15" name="Picture 3" descr="standingup"/>
          <p:cNvPicPr>
            <a:picLocks noChangeAspect="1" noChangeArrowheads="1"/>
          </p:cNvPicPr>
          <p:nvPr/>
        </p:nvPicPr>
        <p:blipFill>
          <a:blip r:embed="rId5" cstate="email"/>
          <a:srcRect/>
          <a:stretch>
            <a:fillRect/>
          </a:stretch>
        </p:blipFill>
        <p:spPr bwMode="auto">
          <a:xfrm>
            <a:off x="6172200" y="3886200"/>
            <a:ext cx="2390148" cy="1591851"/>
          </a:xfrm>
          <a:prstGeom prst="rect">
            <a:avLst/>
          </a:prstGeom>
          <a:noFill/>
          <a:ln w="9525">
            <a:noFill/>
            <a:miter lim="800000"/>
            <a:headEnd/>
            <a:tailEnd/>
          </a:ln>
          <a:scene3d>
            <a:camera prst="perspectiveHeroicExtremeRightFacing"/>
            <a:lightRig rig="threePt" dir="t"/>
          </a:scene3d>
        </p:spPr>
      </p:pic>
      <p:sp>
        <p:nvSpPr>
          <p:cNvPr id="16" name="TextBox 15"/>
          <p:cNvSpPr txBox="1"/>
          <p:nvPr/>
        </p:nvSpPr>
        <p:spPr>
          <a:xfrm>
            <a:off x="7239000" y="5492732"/>
            <a:ext cx="1600199" cy="400110"/>
          </a:xfrm>
          <a:prstGeom prst="rect">
            <a:avLst/>
          </a:prstGeom>
          <a:noFill/>
        </p:spPr>
        <p:txBody>
          <a:bodyPr>
            <a:spAutoFit/>
            <a:scene3d>
              <a:camera prst="perspectiveHeroicExtremeRightFacing">
                <a:rot lat="1200000" lon="19200000" rev="174516"/>
              </a:camera>
              <a:lightRig rig="threePt" dir="t"/>
            </a:scene3d>
          </a:bodyPr>
          <a:lstStyle/>
          <a:p>
            <a:pPr>
              <a:buNone/>
              <a:defRPr/>
            </a:pPr>
            <a:r>
              <a:rPr lang="en-US" dirty="0">
                <a:ea typeface="ＭＳ Ｐゴシック" pitchFamily="1" charset="-128"/>
                <a:cs typeface="+mn-cs"/>
              </a:rPr>
              <a:t>Stand Ups</a:t>
            </a:r>
          </a:p>
        </p:txBody>
      </p:sp>
      <p:grpSp>
        <p:nvGrpSpPr>
          <p:cNvPr id="19" name="Group 20"/>
          <p:cNvGrpSpPr/>
          <p:nvPr/>
        </p:nvGrpSpPr>
        <p:grpSpPr>
          <a:xfrm>
            <a:off x="3048000" y="3962400"/>
            <a:ext cx="2590800" cy="1466722"/>
            <a:chOff x="5357818" y="3929066"/>
            <a:chExt cx="2357228" cy="1676266"/>
          </a:xfrm>
          <a:scene3d>
            <a:camera prst="perspectiveHeroicExtremeRightFacing"/>
            <a:lightRig rig="threePt" dir="t"/>
          </a:scene3d>
        </p:grpSpPr>
        <p:pic>
          <p:nvPicPr>
            <p:cNvPr id="20" name="Picture 19" descr="index-card.png"/>
            <p:cNvPicPr>
              <a:picLocks noChangeAspect="1"/>
            </p:cNvPicPr>
            <p:nvPr/>
          </p:nvPicPr>
          <p:blipFill>
            <a:blip r:embed="rId6" cstate="print">
              <a:lum bright="-10000" contrast="-10000"/>
            </a:blip>
            <a:stretch>
              <a:fillRect/>
            </a:stretch>
          </p:blipFill>
          <p:spPr>
            <a:xfrm>
              <a:off x="5357818" y="4143380"/>
              <a:ext cx="1714286" cy="1104762"/>
            </a:xfrm>
            <a:prstGeom prst="rect">
              <a:avLst/>
            </a:prstGeom>
          </p:spPr>
        </p:pic>
        <p:pic>
          <p:nvPicPr>
            <p:cNvPr id="21" name="Picture 20" descr="index-card.png"/>
            <p:cNvPicPr>
              <a:picLocks noChangeAspect="1"/>
            </p:cNvPicPr>
            <p:nvPr/>
          </p:nvPicPr>
          <p:blipFill>
            <a:blip r:embed="rId6" cstate="print">
              <a:lum bright="-10000" contrast="-10000"/>
            </a:blip>
            <a:stretch>
              <a:fillRect/>
            </a:stretch>
          </p:blipFill>
          <p:spPr>
            <a:xfrm>
              <a:off x="6000760" y="3929066"/>
              <a:ext cx="1714286" cy="1104762"/>
            </a:xfrm>
            <a:prstGeom prst="rect">
              <a:avLst/>
            </a:prstGeom>
          </p:spPr>
        </p:pic>
        <p:pic>
          <p:nvPicPr>
            <p:cNvPr id="22" name="Picture 21" descr="index-card.png"/>
            <p:cNvPicPr>
              <a:picLocks noChangeAspect="1"/>
            </p:cNvPicPr>
            <p:nvPr/>
          </p:nvPicPr>
          <p:blipFill>
            <a:blip r:embed="rId6" cstate="print">
              <a:lum bright="-10000" contrast="-10000"/>
            </a:blip>
            <a:stretch>
              <a:fillRect/>
            </a:stretch>
          </p:blipFill>
          <p:spPr>
            <a:xfrm>
              <a:off x="5643570" y="4500570"/>
              <a:ext cx="1714286" cy="1104762"/>
            </a:xfrm>
            <a:prstGeom prst="rect">
              <a:avLst/>
            </a:prstGeom>
          </p:spPr>
        </p:pic>
      </p:grpSp>
      <p:sp>
        <p:nvSpPr>
          <p:cNvPr id="23" name="TextBox 22"/>
          <p:cNvSpPr txBox="1"/>
          <p:nvPr/>
        </p:nvSpPr>
        <p:spPr>
          <a:xfrm>
            <a:off x="3203848" y="5733256"/>
            <a:ext cx="2304256" cy="400110"/>
          </a:xfrm>
          <a:prstGeom prst="rect">
            <a:avLst/>
          </a:prstGeom>
          <a:noFill/>
        </p:spPr>
        <p:txBody>
          <a:bodyPr wrap="square">
            <a:spAutoFit/>
            <a:scene3d>
              <a:camera prst="perspectiveHeroicExtremeRightFacing">
                <a:rot lat="1200000" lon="19200000" rev="174516"/>
              </a:camera>
              <a:lightRig rig="threePt" dir="t"/>
            </a:scene3d>
          </a:bodyPr>
          <a:lstStyle/>
          <a:p>
            <a:pPr>
              <a:buNone/>
              <a:defRPr/>
            </a:pPr>
            <a:r>
              <a:rPr lang="en-US" dirty="0">
                <a:ea typeface="ＭＳ Ｐゴシック" pitchFamily="1" charset="-128"/>
                <a:cs typeface="+mn-cs"/>
              </a:rPr>
              <a:t>Retrospectives</a:t>
            </a:r>
          </a:p>
        </p:txBody>
      </p:sp>
    </p:spTree>
    <p:extLst>
      <p:ext uri="{BB962C8B-B14F-4D97-AF65-F5344CB8AC3E}">
        <p14:creationId xmlns:p14="http://schemas.microsoft.com/office/powerpoint/2010/main" val="1466552493"/>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lstStyle/>
          <a:p>
            <a:r>
              <a:rPr lang="en-US" dirty="0" smtClean="0"/>
              <a:t>Daily Stand-Up</a:t>
            </a:r>
            <a:endParaRPr lang="en-US" dirty="0"/>
          </a:p>
        </p:txBody>
      </p:sp>
      <p:pic>
        <p:nvPicPr>
          <p:cNvPr id="6" name="Picture 5" descr="5b.jpg"/>
          <p:cNvPicPr>
            <a:picLocks noChangeAspect="1"/>
          </p:cNvPicPr>
          <p:nvPr/>
        </p:nvPicPr>
        <p:blipFill>
          <a:blip r:embed="rId3">
            <a:clrChange>
              <a:clrFrom>
                <a:srgbClr val="FFFFFF"/>
              </a:clrFrom>
              <a:clrTo>
                <a:srgbClr val="FFFFFF">
                  <a:alpha val="0"/>
                </a:srgbClr>
              </a:clrTo>
            </a:clrChange>
          </a:blip>
          <a:stretch>
            <a:fillRect/>
          </a:stretch>
        </p:blipFill>
        <p:spPr>
          <a:xfrm>
            <a:off x="0" y="609600"/>
            <a:ext cx="9144000" cy="6263816"/>
          </a:xfrm>
          <a:prstGeom prst="rect">
            <a:avLst/>
          </a:prstGeom>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1_scene.jpg"/>
          <p:cNvPicPr>
            <a:picLocks noChangeAspect="1"/>
          </p:cNvPicPr>
          <p:nvPr/>
        </p:nvPicPr>
        <p:blipFill>
          <a:blip r:embed="rId3">
            <a:clrChange>
              <a:clrFrom>
                <a:srgbClr val="FEFEFE"/>
              </a:clrFrom>
              <a:clrTo>
                <a:srgbClr val="FEFEFE">
                  <a:alpha val="0"/>
                </a:srgbClr>
              </a:clrTo>
            </a:clrChange>
          </a:blip>
          <a:stretch>
            <a:fillRect/>
          </a:stretch>
        </p:blipFill>
        <p:spPr>
          <a:xfrm>
            <a:off x="0" y="351169"/>
            <a:ext cx="9144000" cy="6506831"/>
          </a:xfrm>
          <a:prstGeom prst="rect">
            <a:avLst/>
          </a:prstGeom>
        </p:spPr>
      </p:pic>
      <p:sp>
        <p:nvSpPr>
          <p:cNvPr id="2" name="Title 1"/>
          <p:cNvSpPr>
            <a:spLocks noGrp="1"/>
          </p:cNvSpPr>
          <p:nvPr>
            <p:ph type="title"/>
          </p:nvPr>
        </p:nvSpPr>
        <p:spPr>
          <a:xfrm>
            <a:off x="467544" y="0"/>
            <a:ext cx="8229600" cy="1143000"/>
          </a:xfrm>
        </p:spPr>
        <p:txBody>
          <a:bodyPr>
            <a:normAutofit/>
          </a:bodyPr>
          <a:lstStyle/>
          <a:p>
            <a:r>
              <a:rPr lang="en-US" dirty="0" smtClean="0"/>
              <a:t>Team Room: Open Conversations</a:t>
            </a:r>
            <a:endParaRPr lang="en-US" dirty="0"/>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3408"/>
            <a:ext cx="8229600" cy="1143000"/>
          </a:xfrm>
        </p:spPr>
        <p:txBody>
          <a:bodyPr/>
          <a:lstStyle/>
          <a:p>
            <a:r>
              <a:rPr lang="en-US" dirty="0" smtClean="0"/>
              <a:t>Showcases</a:t>
            </a:r>
            <a:endParaRPr lang="en-US" dirty="0"/>
          </a:p>
        </p:txBody>
      </p:sp>
      <p:pic>
        <p:nvPicPr>
          <p:cNvPr id="5" name="Picture 4" descr="20a.jpg"/>
          <p:cNvPicPr>
            <a:picLocks noChangeAspect="1"/>
          </p:cNvPicPr>
          <p:nvPr/>
        </p:nvPicPr>
        <p:blipFill>
          <a:blip r:embed="rId3">
            <a:clrChange>
              <a:clrFrom>
                <a:srgbClr val="FFFFFF"/>
              </a:clrFrom>
              <a:clrTo>
                <a:srgbClr val="FFFFFF">
                  <a:alpha val="0"/>
                </a:srgbClr>
              </a:clrTo>
            </a:clrChange>
          </a:blip>
          <a:stretch>
            <a:fillRect/>
          </a:stretch>
        </p:blipFill>
        <p:spPr>
          <a:xfrm>
            <a:off x="-396552" y="503634"/>
            <a:ext cx="9144000" cy="6381750"/>
          </a:xfrm>
          <a:prstGeom prst="rect">
            <a:avLst/>
          </a:prstGeom>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6138446"/>
            <a:ext cx="7620000" cy="338554"/>
          </a:xfrm>
          <a:prstGeom prst="rect">
            <a:avLst/>
          </a:prstGeom>
        </p:spPr>
        <p:txBody>
          <a:bodyPr wrap="square">
            <a:spAutoFit/>
          </a:bodyPr>
          <a:lstStyle/>
          <a:p>
            <a:pPr algn="ctr">
              <a:buNone/>
            </a:pPr>
            <a:r>
              <a:rPr lang="en-US" sz="1600" i="1" dirty="0" smtClean="0">
                <a:solidFill>
                  <a:schemeClr val="bg1">
                    <a:lumMod val="50000"/>
                  </a:schemeClr>
                </a:solidFill>
              </a:rPr>
              <a:t>http://www.thekua.com/rant/wp-content/uploads/2006/03/StarTechnique.gif</a:t>
            </a:r>
            <a:endParaRPr lang="en-US" sz="1600" i="1" dirty="0">
              <a:solidFill>
                <a:schemeClr val="bg1">
                  <a:lumMod val="50000"/>
                </a:schemeClr>
              </a:solidFill>
            </a:endParaRPr>
          </a:p>
        </p:txBody>
      </p:sp>
      <p:pic>
        <p:nvPicPr>
          <p:cNvPr id="6" name="Picture 5" descr="18a.jpg"/>
          <p:cNvPicPr>
            <a:picLocks noChangeAspect="1"/>
          </p:cNvPicPr>
          <p:nvPr/>
        </p:nvPicPr>
        <p:blipFill>
          <a:blip r:embed="rId3"/>
          <a:stretch>
            <a:fillRect/>
          </a:stretch>
        </p:blipFill>
        <p:spPr>
          <a:xfrm>
            <a:off x="1219200" y="762000"/>
            <a:ext cx="6858000" cy="5264727"/>
          </a:xfrm>
          <a:prstGeom prst="rect">
            <a:avLst/>
          </a:prstGeom>
        </p:spPr>
      </p:pic>
      <p:sp>
        <p:nvSpPr>
          <p:cNvPr id="7" name="Rectangle 6"/>
          <p:cNvSpPr/>
          <p:nvPr/>
        </p:nvSpPr>
        <p:spPr>
          <a:xfrm>
            <a:off x="1828800" y="1676400"/>
            <a:ext cx="5715000" cy="3711786"/>
          </a:xfrm>
          <a:prstGeom prst="rect">
            <a:avLst/>
          </a:prstGeom>
          <a:solidFill>
            <a:srgbClr val="FFFFFF"/>
          </a:solidFill>
          <a:effectLst>
            <a:glow rad="228600">
              <a:schemeClr val="accent5">
                <a:alpha val="75000"/>
              </a:schemeClr>
            </a:glow>
          </a:effectLst>
        </p:spPr>
        <p:txBody>
          <a:bodyPr wrap="square">
            <a:spAutoFit/>
          </a:bodyPr>
          <a:lstStyle/>
          <a:p>
            <a:pPr>
              <a:buNone/>
            </a:pPr>
            <a:r>
              <a:rPr lang="en-US" sz="2800" dirty="0" smtClean="0"/>
              <a:t>“…a well-run retrospective can help members of a community understand the need for improvement, and motivate them to change how they go about their work.”</a:t>
            </a:r>
          </a:p>
          <a:p>
            <a:pPr>
              <a:buNone/>
            </a:pPr>
            <a:endParaRPr lang="en-US" sz="2800" dirty="0" smtClean="0"/>
          </a:p>
          <a:p>
            <a:pPr algn="r">
              <a:buNone/>
            </a:pPr>
            <a:r>
              <a:rPr lang="en-US" sz="2800" dirty="0" smtClean="0"/>
              <a:t>Norm </a:t>
            </a:r>
            <a:r>
              <a:rPr lang="en-US" sz="2800" dirty="0" err="1" smtClean="0"/>
              <a:t>Kerth</a:t>
            </a:r>
            <a:endParaRPr lang="en-US" sz="2800" dirty="0"/>
          </a:p>
        </p:txBody>
      </p:sp>
      <p:sp>
        <p:nvSpPr>
          <p:cNvPr id="8" name="Rectangle 7"/>
          <p:cNvSpPr/>
          <p:nvPr/>
        </p:nvSpPr>
        <p:spPr>
          <a:xfrm>
            <a:off x="1295400" y="1371600"/>
            <a:ext cx="6629400" cy="4339650"/>
          </a:xfrm>
          <a:prstGeom prst="rect">
            <a:avLst/>
          </a:prstGeom>
          <a:solidFill>
            <a:srgbClr val="FFFFFF"/>
          </a:solidFill>
          <a:effectLst>
            <a:glow rad="228600">
              <a:schemeClr val="accent5">
                <a:alpha val="75000"/>
              </a:schemeClr>
            </a:glow>
          </a:effectLst>
        </p:spPr>
        <p:txBody>
          <a:bodyPr wrap="square">
            <a:spAutoFit/>
          </a:bodyPr>
          <a:lstStyle/>
          <a:p>
            <a:pPr>
              <a:buNone/>
            </a:pPr>
            <a:r>
              <a:rPr lang="en-US" sz="3000" dirty="0" smtClean="0">
                <a:latin typeface="Calibri" pitchFamily="34" charset="0"/>
                <a:cs typeface="Calibri" pitchFamily="34" charset="0"/>
              </a:rPr>
              <a:t>“Whether you are using Agile methods or more traditional incremental or iterative development, your team has an opportunity to reflect at the end of every increment and identify changes and improvements that will increase the quality of the product and the work life of team members.”</a:t>
            </a:r>
          </a:p>
          <a:p>
            <a:pPr algn="r">
              <a:buNone/>
            </a:pPr>
            <a:r>
              <a:rPr lang="en-US" sz="3000" dirty="0" smtClean="0">
                <a:latin typeface="Calibri" pitchFamily="34" charset="0"/>
                <a:cs typeface="Calibri" pitchFamily="34" charset="0"/>
              </a:rPr>
              <a:t>Esther Derby and Diana Larsen</a:t>
            </a:r>
            <a:endParaRPr lang="en-US" sz="3000" dirty="0">
              <a:latin typeface="Calibri" pitchFamily="34" charset="0"/>
              <a:cs typeface="Calibri" pitchFamily="34" charset="0"/>
            </a:endParaRPr>
          </a:p>
        </p:txBody>
      </p:sp>
      <p:sp>
        <p:nvSpPr>
          <p:cNvPr id="5" name="Title 4"/>
          <p:cNvSpPr>
            <a:spLocks noGrp="1"/>
          </p:cNvSpPr>
          <p:nvPr>
            <p:ph type="title"/>
          </p:nvPr>
        </p:nvSpPr>
        <p:spPr>
          <a:xfrm>
            <a:off x="467544" y="-315416"/>
            <a:ext cx="8229600" cy="1143000"/>
          </a:xfrm>
        </p:spPr>
        <p:txBody>
          <a:bodyPr/>
          <a:lstStyle/>
          <a:p>
            <a:r>
              <a:rPr lang="en-US" dirty="0"/>
              <a:t>Retrospectives</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1000"/>
                                        <p:tgtEl>
                                          <p:spTgt spid="7"/>
                                        </p:tgtEl>
                                      </p:cBhvr>
                                    </p:animEffect>
                                    <p:set>
                                      <p:cBhvr>
                                        <p:cTn id="12" dur="1" fill="hold">
                                          <p:stCondLst>
                                            <p:cond delay="999"/>
                                          </p:stCondLst>
                                        </p:cTn>
                                        <p:tgtEl>
                                          <p:spTgt spid="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1000"/>
                                        <p:tgtEl>
                                          <p:spTgt spid="8"/>
                                        </p:tgtEl>
                                      </p:cBhvr>
                                    </p:animEffect>
                                    <p:set>
                                      <p:cBhvr>
                                        <p:cTn id="20"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Maintaining Visibility and Communications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71400"/>
            <a:ext cx="8229600" cy="1143000"/>
          </a:xfrm>
        </p:spPr>
        <p:txBody>
          <a:bodyPr/>
          <a:lstStyle/>
          <a:p>
            <a:pPr algn="l"/>
            <a:r>
              <a:rPr lang="en-US" dirty="0" smtClean="0"/>
              <a:t>Information Radiators</a:t>
            </a:r>
            <a:endParaRPr lang="en-US" dirty="0"/>
          </a:p>
        </p:txBody>
      </p:sp>
      <p:pic>
        <p:nvPicPr>
          <p:cNvPr id="5" name="Picture 4" descr="19a.jpg"/>
          <p:cNvPicPr>
            <a:picLocks noChangeAspect="1"/>
          </p:cNvPicPr>
          <p:nvPr/>
        </p:nvPicPr>
        <p:blipFill>
          <a:blip r:embed="rId3">
            <a:clrChange>
              <a:clrFrom>
                <a:srgbClr val="FFFFFF"/>
              </a:clrFrom>
              <a:clrTo>
                <a:srgbClr val="FFFFFF">
                  <a:alpha val="0"/>
                </a:srgbClr>
              </a:clrTo>
            </a:clrChange>
          </a:blip>
          <a:stretch>
            <a:fillRect/>
          </a:stretch>
        </p:blipFill>
        <p:spPr>
          <a:xfrm>
            <a:off x="1720158" y="0"/>
            <a:ext cx="7423842" cy="6858000"/>
          </a:xfrm>
          <a:prstGeom prst="rect">
            <a:avLst/>
          </a:prstGeom>
        </p:spPr>
      </p:pic>
      <p:pic>
        <p:nvPicPr>
          <p:cNvPr id="6" name="Picture 5" descr="11_scene.jpg"/>
          <p:cNvPicPr>
            <a:picLocks noChangeAspect="1"/>
          </p:cNvPicPr>
          <p:nvPr/>
        </p:nvPicPr>
        <p:blipFill>
          <a:blip r:embed="rId4">
            <a:clrChange>
              <a:clrFrom>
                <a:srgbClr val="FEFEFE"/>
              </a:clrFrom>
              <a:clrTo>
                <a:srgbClr val="FEFEFE">
                  <a:alpha val="0"/>
                </a:srgbClr>
              </a:clrTo>
            </a:clrChange>
          </a:blip>
          <a:stretch>
            <a:fillRect/>
          </a:stretch>
        </p:blipFill>
        <p:spPr>
          <a:xfrm>
            <a:off x="0" y="762001"/>
            <a:ext cx="3319582" cy="2362200"/>
          </a:xfrm>
          <a:prstGeom prst="rect">
            <a:avLst/>
          </a:prstGeom>
        </p:spPr>
      </p:pic>
      <p:graphicFrame>
        <p:nvGraphicFramePr>
          <p:cNvPr id="7" name="Chart 6"/>
          <p:cNvGraphicFramePr/>
          <p:nvPr/>
        </p:nvGraphicFramePr>
        <p:xfrm>
          <a:off x="1" y="3733800"/>
          <a:ext cx="3909848" cy="24384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The Card Wall</a:t>
            </a:r>
            <a:endParaRPr lang="en-US" dirty="0"/>
          </a:p>
        </p:txBody>
      </p:sp>
      <p:pic>
        <p:nvPicPr>
          <p:cNvPr id="4" name="Picture 3" descr="mingle-kanban.jpg"/>
          <p:cNvPicPr>
            <a:picLocks noChangeAspect="1"/>
          </p:cNvPicPr>
          <p:nvPr/>
        </p:nvPicPr>
        <p:blipFill>
          <a:blip r:embed="rId3"/>
          <a:stretch>
            <a:fillRect/>
          </a:stretch>
        </p:blipFill>
        <p:spPr>
          <a:xfrm>
            <a:off x="0" y="1103415"/>
            <a:ext cx="9144000" cy="4651169"/>
          </a:xfrm>
          <a:prstGeom prst="rect">
            <a:avLst/>
          </a:prstGeom>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2012 Studios .thmx</Template>
  <TotalTime>17479</TotalTime>
  <Words>3681</Words>
  <Application>Microsoft Macintosh PowerPoint</Application>
  <PresentationFormat>On-screen Show (4:3)</PresentationFormat>
  <Paragraphs>224</Paragraphs>
  <Slides>15</Slides>
  <Notes>15</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2012 Studios </vt:lpstr>
      <vt:lpstr>Visibility and Communication</vt:lpstr>
      <vt:lpstr>Key Agile Meetings</vt:lpstr>
      <vt:lpstr>Daily Stand-Up</vt:lpstr>
      <vt:lpstr>Team Room: Open Conversations</vt:lpstr>
      <vt:lpstr>Showcases</vt:lpstr>
      <vt:lpstr>Retrospectives</vt:lpstr>
      <vt:lpstr>Maintaining Visibility and Communications</vt:lpstr>
      <vt:lpstr>Information Radiators</vt:lpstr>
      <vt:lpstr>The Card Wall</vt:lpstr>
      <vt:lpstr>The Card Wall</vt:lpstr>
      <vt:lpstr>The Card Wall</vt:lpstr>
      <vt:lpstr>Reporting Progress – Burn Down</vt:lpstr>
      <vt:lpstr>Reporting Progress – Burn-Up</vt:lpstr>
      <vt:lpstr>Release Burnup</vt:lpstr>
      <vt:lpstr>Questions?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Steven List</dc:creator>
  <cp:keywords/>
  <dc:description/>
  <cp:lastModifiedBy>Luca Minudel</cp:lastModifiedBy>
  <cp:revision>295</cp:revision>
  <cp:lastPrinted>2012-09-27T20:27:59Z</cp:lastPrinted>
  <dcterms:created xsi:type="dcterms:W3CDTF">2010-11-17T11:33:21Z</dcterms:created>
  <dcterms:modified xsi:type="dcterms:W3CDTF">2014-07-11T10:22:03Z</dcterms:modified>
  <cp:category/>
</cp:coreProperties>
</file>