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5.xml" ContentType="application/vnd.openxmlformats-officedocument.presentationml.notesSlide+xml"/>
  <Override PartName="/ppt/charts/chart10.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2" r:id="rId1"/>
  </p:sldMasterIdLst>
  <p:notesMasterIdLst>
    <p:notesMasterId r:id="rId34"/>
  </p:notesMasterIdLst>
  <p:handoutMasterIdLst>
    <p:handoutMasterId r:id="rId35"/>
  </p:handoutMasterIdLst>
  <p:sldIdLst>
    <p:sldId id="383" r:id="rId2"/>
    <p:sldId id="284" r:id="rId3"/>
    <p:sldId id="315" r:id="rId4"/>
    <p:sldId id="303" r:id="rId5"/>
    <p:sldId id="386" r:id="rId6"/>
    <p:sldId id="361" r:id="rId7"/>
    <p:sldId id="331" r:id="rId8"/>
    <p:sldId id="363" r:id="rId9"/>
    <p:sldId id="364" r:id="rId10"/>
    <p:sldId id="365" r:id="rId11"/>
    <p:sldId id="366" r:id="rId12"/>
    <p:sldId id="367" r:id="rId13"/>
    <p:sldId id="319" r:id="rId14"/>
    <p:sldId id="352" r:id="rId15"/>
    <p:sldId id="346" r:id="rId16"/>
    <p:sldId id="347" r:id="rId17"/>
    <p:sldId id="354" r:id="rId18"/>
    <p:sldId id="385" r:id="rId19"/>
    <p:sldId id="334" r:id="rId20"/>
    <p:sldId id="387" r:id="rId21"/>
    <p:sldId id="377" r:id="rId22"/>
    <p:sldId id="378" r:id="rId23"/>
    <p:sldId id="379" r:id="rId24"/>
    <p:sldId id="380" r:id="rId25"/>
    <p:sldId id="381" r:id="rId26"/>
    <p:sldId id="382" r:id="rId27"/>
    <p:sldId id="335" r:id="rId28"/>
    <p:sldId id="384" r:id="rId29"/>
    <p:sldId id="329" r:id="rId30"/>
    <p:sldId id="330" r:id="rId31"/>
    <p:sldId id="375" r:id="rId32"/>
    <p:sldId id="376" r:id="rId33"/>
  </p:sldIdLst>
  <p:sldSz cx="9144000" cy="6858000" type="screen4x3"/>
  <p:notesSz cx="6858000" cy="9144000"/>
  <p:custDataLst>
    <p:tags r:id="rId37"/>
  </p:custDataLst>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clrMru>
    <a:srgbClr val="000000"/>
    <a:srgbClr val="E36ABA"/>
    <a:srgbClr val="C529AD"/>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16" autoAdjust="0"/>
  </p:normalViewPr>
  <p:slideViewPr>
    <p:cSldViewPr>
      <p:cViewPr varScale="1">
        <p:scale>
          <a:sx n="102" d="100"/>
          <a:sy n="102" d="100"/>
        </p:scale>
        <p:origin x="-78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16"/>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Macro-Enabled_Worksheet10.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Macro-Enabled_Worksheet7.xlsm"/></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8.xlsm"/></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207642196969672"/>
          <c:y val="0.0182649879161144"/>
        </c:manualLayout>
      </c:layout>
      <c:overlay val="0"/>
      <c:spPr>
        <a:noFill/>
        <a:ln w="18073">
          <a:noFill/>
        </a:ln>
      </c:spPr>
    </c:title>
    <c:autoTitleDeleted val="0"/>
    <c:plotArea>
      <c:layout>
        <c:manualLayout>
          <c:layoutTarget val="inner"/>
          <c:xMode val="edge"/>
          <c:yMode val="edge"/>
          <c:x val="0.201716738197425"/>
          <c:y val="0.297775785452561"/>
          <c:w val="0.592274678111588"/>
          <c:h val="0.455649021595073"/>
        </c:manualLayout>
      </c:layout>
      <c:lineChart>
        <c:grouping val="standard"/>
        <c:varyColors val="0"/>
        <c:ser>
          <c:idx val="0"/>
          <c:order val="0"/>
          <c:tx>
            <c:strRef>
              <c:f>Sheet1!$B$1</c:f>
              <c:strCache>
                <c:ptCount val="1"/>
                <c:pt idx="0">
                  <c:v>Test cases</c:v>
                </c:pt>
              </c:strCache>
            </c:strRef>
          </c:tx>
          <c:spPr>
            <a:ln w="18073">
              <a:solidFill>
                <a:srgbClr val="00ABEA"/>
              </a:solidFill>
              <a:prstDash val="solid"/>
            </a:ln>
          </c:spPr>
          <c:marker>
            <c:symbol val="none"/>
          </c:marker>
          <c:cat>
            <c:strRef>
              <c:f>Sheet1!$A$2:$A$6</c:f>
              <c:strCache>
                <c:ptCount val="5"/>
                <c:pt idx="0">
                  <c:v>M</c:v>
                </c:pt>
                <c:pt idx="1">
                  <c:v>T</c:v>
                </c:pt>
                <c:pt idx="2">
                  <c:v>W</c:v>
                </c:pt>
                <c:pt idx="3">
                  <c:v>Th</c:v>
                </c:pt>
                <c:pt idx="4">
                  <c:v>F</c:v>
                </c:pt>
              </c:strCache>
            </c:strRef>
          </c:cat>
          <c:val>
            <c:numRef>
              <c:f>Sheet1!$B$2:$B$6</c:f>
              <c:numCache>
                <c:formatCode>General</c:formatCode>
                <c:ptCount val="5"/>
                <c:pt idx="0">
                  <c:v>0.0</c:v>
                </c:pt>
                <c:pt idx="1">
                  <c:v>2.0</c:v>
                </c:pt>
                <c:pt idx="2">
                  <c:v>4.0</c:v>
                </c:pt>
                <c:pt idx="3">
                  <c:v>7.0</c:v>
                </c:pt>
                <c:pt idx="4">
                  <c:v>15.0</c:v>
                </c:pt>
              </c:numCache>
            </c:numRef>
          </c:val>
          <c:smooth val="0"/>
        </c:ser>
        <c:dLbls>
          <c:showLegendKey val="0"/>
          <c:showVal val="0"/>
          <c:showCatName val="0"/>
          <c:showSerName val="0"/>
          <c:showPercent val="0"/>
          <c:showBubbleSize val="0"/>
        </c:dLbls>
        <c:marker val="1"/>
        <c:smooth val="0"/>
        <c:axId val="-2060126072"/>
        <c:axId val="-2060138504"/>
      </c:lineChart>
      <c:catAx>
        <c:axId val="-2060126072"/>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60138504"/>
        <c:crosses val="autoZero"/>
        <c:auto val="1"/>
        <c:lblAlgn val="ctr"/>
        <c:lblOffset val="100"/>
        <c:tickLblSkip val="1"/>
        <c:tickMarkSkip val="1"/>
        <c:noMultiLvlLbl val="0"/>
      </c:catAx>
      <c:valAx>
        <c:axId val="-2060138504"/>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60126072"/>
        <c:crosses val="autoZero"/>
        <c:crossBetween val="midCat"/>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Business flow coverage by status</a:t>
            </a:r>
          </a:p>
        </c:rich>
      </c:tx>
      <c:layout>
        <c:manualLayout>
          <c:xMode val="edge"/>
          <c:yMode val="edge"/>
          <c:x val="0.216738197424893"/>
          <c:y val="0.0182648401826484"/>
        </c:manualLayout>
      </c:layout>
      <c:overlay val="0"/>
      <c:spPr>
        <a:noFill/>
        <a:ln w="18076">
          <a:noFill/>
        </a:ln>
      </c:spPr>
    </c:title>
    <c:autoTitleDeleted val="0"/>
    <c:plotArea>
      <c:layout>
        <c:manualLayout>
          <c:layoutTarget val="inner"/>
          <c:xMode val="edge"/>
          <c:yMode val="edge"/>
          <c:x val="0.0772532188841202"/>
          <c:y val="0.166649257450414"/>
          <c:w val="0.688841201716738"/>
          <c:h val="0.655268414233031"/>
        </c:manualLayout>
      </c:layout>
      <c:barChart>
        <c:barDir val="col"/>
        <c:grouping val="clustered"/>
        <c:varyColors val="0"/>
        <c:ser>
          <c:idx val="0"/>
          <c:order val="0"/>
          <c:tx>
            <c:strRef>
              <c:f>Sheet1!$B$1</c:f>
              <c:strCache>
                <c:ptCount val="1"/>
                <c:pt idx="0">
                  <c:v>Open</c:v>
                </c:pt>
              </c:strCache>
            </c:strRef>
          </c:tx>
          <c:spPr>
            <a:solidFill>
              <a:srgbClr val="4600A5"/>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2.0</c:v>
                </c:pt>
                <c:pt idx="1">
                  <c:v>1.0</c:v>
                </c:pt>
                <c:pt idx="2">
                  <c:v>2.0</c:v>
                </c:pt>
                <c:pt idx="3">
                  <c:v>0.0</c:v>
                </c:pt>
                <c:pt idx="4">
                  <c:v>1.0</c:v>
                </c:pt>
                <c:pt idx="5">
                  <c:v>0.0</c:v>
                </c:pt>
                <c:pt idx="6">
                  <c:v>1.0</c:v>
                </c:pt>
                <c:pt idx="7">
                  <c:v>0.0</c:v>
                </c:pt>
                <c:pt idx="8">
                  <c:v>3.0</c:v>
                </c:pt>
              </c:numCache>
            </c:numRef>
          </c:val>
        </c:ser>
        <c:ser>
          <c:idx val="1"/>
          <c:order val="1"/>
          <c:tx>
            <c:strRef>
              <c:f>Sheet1!$C$1</c:f>
              <c:strCache>
                <c:ptCount val="1"/>
                <c:pt idx="0">
                  <c:v>Fixed</c:v>
                </c:pt>
              </c:strCache>
            </c:strRef>
          </c:tx>
          <c:spPr>
            <a:solidFill>
              <a:srgbClr val="00808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Sheet1!$C$2:$C$10</c:f>
              <c:numCache>
                <c:formatCode>General</c:formatCode>
                <c:ptCount val="9"/>
                <c:pt idx="0">
                  <c:v>1.0</c:v>
                </c:pt>
                <c:pt idx="1">
                  <c:v>3.0</c:v>
                </c:pt>
                <c:pt idx="2">
                  <c:v>0.0</c:v>
                </c:pt>
                <c:pt idx="3">
                  <c:v>0.0</c:v>
                </c:pt>
                <c:pt idx="4">
                  <c:v>1.0</c:v>
                </c:pt>
                <c:pt idx="5">
                  <c:v>1.0</c:v>
                </c:pt>
                <c:pt idx="6">
                  <c:v>2.0</c:v>
                </c:pt>
                <c:pt idx="7">
                  <c:v>1.0</c:v>
                </c:pt>
                <c:pt idx="8">
                  <c:v>4.0</c:v>
                </c:pt>
              </c:numCache>
            </c:numRef>
          </c:val>
        </c:ser>
        <c:ser>
          <c:idx val="2"/>
          <c:order val="2"/>
          <c:tx>
            <c:strRef>
              <c:f>Sheet1!$D$1</c:f>
              <c:strCache>
                <c:ptCount val="1"/>
                <c:pt idx="0">
                  <c:v>Unreproducible</c:v>
                </c:pt>
              </c:strCache>
            </c:strRef>
          </c:tx>
          <c:spPr>
            <a:solidFill>
              <a:srgbClr val="FFFFFF"/>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Sheet1!$D$2:$D$10</c:f>
              <c:numCache>
                <c:formatCode>General</c:formatCode>
                <c:ptCount val="9"/>
                <c:pt idx="0">
                  <c:v>0.0</c:v>
                </c:pt>
                <c:pt idx="1">
                  <c:v>1.0</c:v>
                </c:pt>
                <c:pt idx="2">
                  <c:v>0.0</c:v>
                </c:pt>
                <c:pt idx="3">
                  <c:v>0.0</c:v>
                </c:pt>
                <c:pt idx="4">
                  <c:v>0.0</c:v>
                </c:pt>
                <c:pt idx="5">
                  <c:v>0.0</c:v>
                </c:pt>
                <c:pt idx="6">
                  <c:v>1.0</c:v>
                </c:pt>
                <c:pt idx="7">
                  <c:v>0.0</c:v>
                </c:pt>
                <c:pt idx="8">
                  <c:v>0.0</c:v>
                </c:pt>
              </c:numCache>
            </c:numRef>
          </c:val>
        </c:ser>
        <c:ser>
          <c:idx val="3"/>
          <c:order val="3"/>
          <c:tx>
            <c:strRef>
              <c:f>Sheet1!$E$1</c:f>
              <c:strCache>
                <c:ptCount val="1"/>
                <c:pt idx="0">
                  <c:v>Not a defect</c:v>
                </c:pt>
              </c:strCache>
            </c:strRef>
          </c:tx>
          <c:spPr>
            <a:solidFill>
              <a:srgbClr val="000000"/>
            </a:solidFill>
            <a:ln w="18076">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Sheet1!$E$2:$E$10</c:f>
              <c:numCache>
                <c:formatCode>General</c:formatCode>
                <c:ptCount val="9"/>
                <c:pt idx="0">
                  <c:v>0.0</c:v>
                </c:pt>
                <c:pt idx="1">
                  <c:v>0.0</c:v>
                </c:pt>
                <c:pt idx="2">
                  <c:v>0.0</c:v>
                </c:pt>
                <c:pt idx="3">
                  <c:v>0.0</c:v>
                </c:pt>
                <c:pt idx="4">
                  <c:v>1.0</c:v>
                </c:pt>
                <c:pt idx="5">
                  <c:v>0.0</c:v>
                </c:pt>
                <c:pt idx="6">
                  <c:v>1.0</c:v>
                </c:pt>
                <c:pt idx="7">
                  <c:v>0.0</c:v>
                </c:pt>
                <c:pt idx="8">
                  <c:v>0.0</c:v>
                </c:pt>
              </c:numCache>
            </c:numRef>
          </c:val>
        </c:ser>
        <c:dLbls>
          <c:showLegendKey val="0"/>
          <c:showVal val="0"/>
          <c:showCatName val="0"/>
          <c:showSerName val="0"/>
          <c:showPercent val="0"/>
          <c:showBubbleSize val="0"/>
        </c:dLbls>
        <c:gapWidth val="150"/>
        <c:axId val="2091434600"/>
        <c:axId val="2091419208"/>
      </c:barChart>
      <c:catAx>
        <c:axId val="2091434600"/>
        <c:scaling>
          <c:orientation val="minMax"/>
        </c:scaling>
        <c:delete val="0"/>
        <c:axPos val="b"/>
        <c:numFmt formatCode="General" sourceLinked="1"/>
        <c:majorTickMark val="none"/>
        <c:minorTickMark val="none"/>
        <c:tickLblPos val="low"/>
        <c:spPr>
          <a:ln w="2260">
            <a:solidFill>
              <a:srgbClr val="E55725"/>
            </a:solidFill>
            <a:prstDash val="solid"/>
          </a:ln>
        </c:spPr>
        <c:txPr>
          <a:bodyPr rot="0" vert="horz"/>
          <a:lstStyle/>
          <a:p>
            <a:pPr>
              <a:defRPr sz="783" b="0" i="0" u="none" strike="noStrike" baseline="0">
                <a:solidFill>
                  <a:srgbClr val="000000"/>
                </a:solidFill>
                <a:latin typeface="Arial"/>
                <a:ea typeface="Arial"/>
                <a:cs typeface="Arial"/>
              </a:defRPr>
            </a:pPr>
            <a:endParaRPr lang="en-US"/>
          </a:p>
        </c:txPr>
        <c:crossAx val="2091419208"/>
        <c:crosses val="autoZero"/>
        <c:auto val="1"/>
        <c:lblAlgn val="ctr"/>
        <c:lblOffset val="100"/>
        <c:tickLblSkip val="1"/>
        <c:tickMarkSkip val="1"/>
        <c:noMultiLvlLbl val="0"/>
      </c:catAx>
      <c:valAx>
        <c:axId val="2091419208"/>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91434600"/>
        <c:crosses val="autoZero"/>
        <c:crossBetween val="between"/>
      </c:valAx>
      <c:spPr>
        <a:solidFill>
          <a:srgbClr val="FFFFFF"/>
        </a:solidFill>
        <a:ln w="18076">
          <a:noFill/>
        </a:ln>
      </c:spPr>
    </c:plotArea>
    <c:legend>
      <c:legendPos val="r"/>
      <c:layout>
        <c:manualLayout>
          <c:xMode val="edge"/>
          <c:yMode val="edge"/>
          <c:x val="0.800429184549356"/>
          <c:y val="0.438356164383562"/>
          <c:w val="0.197424892703863"/>
          <c:h val="0.386856174623742"/>
        </c:manualLayout>
      </c:layout>
      <c:overlay val="0"/>
      <c:spPr>
        <a:noFill/>
        <a:ln w="18076">
          <a:noFill/>
        </a:ln>
      </c:spPr>
      <c:txPr>
        <a:bodyPr/>
        <a:lstStyle/>
        <a:p>
          <a:pPr>
            <a:defRPr sz="100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83"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154148346326164"/>
          <c:y val="0.0447548625958179"/>
        </c:manualLayout>
      </c:layout>
      <c:overlay val="0"/>
      <c:spPr>
        <a:noFill/>
        <a:ln w="18077">
          <a:noFill/>
        </a:ln>
      </c:spPr>
    </c:title>
    <c:autoTitleDeleted val="0"/>
    <c:plotArea>
      <c:layout>
        <c:manualLayout>
          <c:layoutTarget val="inner"/>
          <c:xMode val="edge"/>
          <c:yMode val="edge"/>
          <c:x val="0.133047210300429"/>
          <c:y val="0.28834249361214"/>
          <c:w val="0.669527896995708"/>
          <c:h val="0.455949522865933"/>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062203544"/>
        <c:axId val="-2062350328"/>
      </c:lineChart>
      <c:catAx>
        <c:axId val="-2062203544"/>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62350328"/>
        <c:crosses val="autoZero"/>
        <c:auto val="1"/>
        <c:lblAlgn val="ctr"/>
        <c:lblOffset val="100"/>
        <c:tickLblSkip val="1"/>
        <c:tickMarkSkip val="1"/>
        <c:noMultiLvlLbl val="0"/>
      </c:catAx>
      <c:valAx>
        <c:axId val="-2062350328"/>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62203544"/>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Failed tests</a:t>
            </a:r>
          </a:p>
        </c:rich>
      </c:tx>
      <c:layout>
        <c:manualLayout>
          <c:xMode val="edge"/>
          <c:yMode val="edge"/>
          <c:x val="0.366952789699571"/>
          <c:y val="0.0182648401826484"/>
        </c:manualLayout>
      </c:layout>
      <c:overlay val="0"/>
      <c:spPr>
        <a:noFill/>
        <a:ln w="18073">
          <a:noFill/>
        </a:ln>
      </c:spPr>
    </c:title>
    <c:autoTitleDeleted val="0"/>
    <c:plotArea>
      <c:layout>
        <c:manualLayout>
          <c:layoutTarget val="inner"/>
          <c:xMode val="edge"/>
          <c:yMode val="edge"/>
          <c:x val="0.111587982832618"/>
          <c:y val="0.452054794520548"/>
          <c:w val="0.6931330472103"/>
          <c:h val="0.315068493150685"/>
        </c:manualLayout>
      </c:layout>
      <c:barChart>
        <c:barDir val="col"/>
        <c:grouping val="clustered"/>
        <c:varyColors val="0"/>
        <c:ser>
          <c:idx val="0"/>
          <c:order val="0"/>
          <c:tx>
            <c:strRef>
              <c:f>Sheet1!$B$1</c:f>
              <c:strCache>
                <c:ptCount val="1"/>
                <c:pt idx="0">
                  <c:v>Failed tests</c:v>
                </c:pt>
              </c:strCache>
            </c:strRef>
          </c:tx>
          <c:spPr>
            <a:solidFill>
              <a:srgbClr val="4600A5"/>
            </a:solidFill>
            <a:ln w="18073">
              <a:noFill/>
            </a:ln>
          </c:spPr>
          <c:invertIfNegative val="0"/>
          <c:cat>
            <c:strRef>
              <c:f>Sheet1!$A$2:$A$10</c:f>
              <c:strCache>
                <c:ptCount val="9"/>
                <c:pt idx="0">
                  <c:v>Access</c:v>
                </c:pt>
                <c:pt idx="1">
                  <c:v>Account details</c:v>
                </c:pt>
                <c:pt idx="2">
                  <c:v>Account list</c:v>
                </c:pt>
                <c:pt idx="3">
                  <c:v>Bpay</c:v>
                </c:pt>
                <c:pt idx="4">
                  <c:v>Export</c:v>
                </c:pt>
                <c:pt idx="5">
                  <c:v>Help</c:v>
                </c:pt>
                <c:pt idx="6">
                  <c:v>SMS alerts</c:v>
                </c:pt>
                <c:pt idx="7">
                  <c:v>Splash page</c:v>
                </c:pt>
                <c:pt idx="8">
                  <c:v>Transfers</c:v>
                </c:pt>
              </c:strCache>
            </c:strRef>
          </c:cat>
          <c:val>
            <c:numRef>
              <c:f>Sheet1!$B$2:$B$10</c:f>
              <c:numCache>
                <c:formatCode>General</c:formatCode>
                <c:ptCount val="9"/>
                <c:pt idx="0">
                  <c:v>4.0</c:v>
                </c:pt>
                <c:pt idx="1">
                  <c:v>2.0</c:v>
                </c:pt>
                <c:pt idx="2">
                  <c:v>6.0</c:v>
                </c:pt>
                <c:pt idx="3">
                  <c:v>0.0</c:v>
                </c:pt>
                <c:pt idx="4">
                  <c:v>3.0</c:v>
                </c:pt>
                <c:pt idx="5">
                  <c:v>0.0</c:v>
                </c:pt>
                <c:pt idx="6">
                  <c:v>4.0</c:v>
                </c:pt>
                <c:pt idx="7">
                  <c:v>1.0</c:v>
                </c:pt>
                <c:pt idx="8">
                  <c:v>7.0</c:v>
                </c:pt>
              </c:numCache>
            </c:numRef>
          </c:val>
        </c:ser>
        <c:dLbls>
          <c:showLegendKey val="0"/>
          <c:showVal val="0"/>
          <c:showCatName val="0"/>
          <c:showSerName val="0"/>
          <c:showPercent val="0"/>
          <c:showBubbleSize val="0"/>
        </c:dLbls>
        <c:gapWidth val="150"/>
        <c:axId val="-2020336408"/>
        <c:axId val="-2109544456"/>
      </c:barChart>
      <c:catAx>
        <c:axId val="-2020336408"/>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854" b="0" i="0" u="none" strike="noStrike" baseline="0">
                <a:solidFill>
                  <a:srgbClr val="000000"/>
                </a:solidFill>
                <a:latin typeface="Arial"/>
                <a:ea typeface="Arial"/>
                <a:cs typeface="Arial"/>
              </a:defRPr>
            </a:pPr>
            <a:endParaRPr lang="en-US"/>
          </a:p>
        </c:txPr>
        <c:crossAx val="-2109544456"/>
        <c:crosses val="autoZero"/>
        <c:auto val="1"/>
        <c:lblAlgn val="ctr"/>
        <c:lblOffset val="100"/>
        <c:tickLblSkip val="2"/>
        <c:tickMarkSkip val="1"/>
        <c:noMultiLvlLbl val="0"/>
      </c:catAx>
      <c:valAx>
        <c:axId val="-2109544456"/>
        <c:scaling>
          <c:orientation val="minMax"/>
        </c:scaling>
        <c:delete val="0"/>
        <c:axPos val="l"/>
        <c:majorGridlines>
          <c:spPr>
            <a:ln w="9036">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138" b="0" i="0" u="none" strike="noStrike" baseline="0">
                <a:solidFill>
                  <a:srgbClr val="000000"/>
                </a:solidFill>
                <a:latin typeface="Arial"/>
                <a:ea typeface="Arial"/>
                <a:cs typeface="Arial"/>
              </a:defRPr>
            </a:pPr>
            <a:endParaRPr lang="en-US"/>
          </a:p>
        </c:txPr>
        <c:crossAx val="-2020336408"/>
        <c:crosses val="autoZero"/>
        <c:crossBetween val="between"/>
      </c:valAx>
      <c:spPr>
        <a:solidFill>
          <a:srgbClr val="FFFFFF"/>
        </a:solidFill>
        <a:ln w="18073">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37" b="1" i="0" u="none" strike="noStrike" baseline="0">
                <a:solidFill>
                  <a:srgbClr val="000000"/>
                </a:solidFill>
                <a:latin typeface="Arial"/>
                <a:ea typeface="Arial"/>
                <a:cs typeface="Arial"/>
              </a:defRPr>
            </a:pPr>
            <a:r>
              <a:rPr lang="en-US"/>
              <a:t>Priority</a:t>
            </a:r>
          </a:p>
        </c:rich>
      </c:tx>
      <c:layout>
        <c:manualLayout>
          <c:xMode val="edge"/>
          <c:yMode val="edge"/>
          <c:x val="0.414163090128755"/>
          <c:y val="0.0182648401826484"/>
        </c:manualLayout>
      </c:layout>
      <c:overlay val="0"/>
      <c:spPr>
        <a:noFill/>
        <a:ln w="18075">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4549356223176"/>
          <c:y val="0.383561643835616"/>
          <c:w val="0.32618025751073"/>
          <c:h val="0.593607305936073"/>
        </c:manualLayout>
      </c:layout>
      <c:pie3DChart>
        <c:varyColors val="0"/>
        <c:ser>
          <c:idx val="0"/>
          <c:order val="0"/>
          <c:tx>
            <c:strRef>
              <c:f>Sheet1!$A$2</c:f>
              <c:strCache>
                <c:ptCount val="1"/>
                <c:pt idx="0">
                  <c:v>Priority</c:v>
                </c:pt>
              </c:strCache>
            </c:strRef>
          </c:tx>
          <c:spPr>
            <a:solidFill>
              <a:srgbClr val="4600A5"/>
            </a:solidFill>
            <a:ln w="18075">
              <a:noFill/>
            </a:ln>
          </c:spPr>
          <c:dPt>
            <c:idx val="1"/>
            <c:bubble3D val="0"/>
            <c:spPr>
              <a:solidFill>
                <a:srgbClr val="008080"/>
              </a:solidFill>
              <a:ln w="18075">
                <a:noFill/>
              </a:ln>
            </c:spPr>
          </c:dPt>
          <c:dPt>
            <c:idx val="2"/>
            <c:bubble3D val="0"/>
            <c:spPr>
              <a:solidFill>
                <a:srgbClr val="FFFFFF"/>
              </a:solidFill>
              <a:ln w="18075">
                <a:noFill/>
              </a:ln>
            </c:spPr>
          </c:dPt>
          <c:dPt>
            <c:idx val="3"/>
            <c:bubble3D val="0"/>
            <c:spPr>
              <a:solidFill>
                <a:srgbClr val="000000"/>
              </a:solidFill>
              <a:ln w="18075">
                <a:noFill/>
              </a:ln>
            </c:spPr>
          </c:dPt>
          <c:dLbls>
            <c:dLbl>
              <c:idx val="0"/>
              <c:layout>
                <c:manualLayout>
                  <c:x val="-0.0257698412283644"/>
                  <c:y val="-0.12838882249671"/>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08713016003573"/>
                  <c:y val="-0.104760581832237"/>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0850489823054926"/>
                  <c:y val="-0.00696062992125996"/>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609319156971957"/>
                  <c:y val="-0.177245218063495"/>
                </c:manualLayout>
              </c:layout>
              <c:numFmt formatCode="0%" sourceLinked="0"/>
              <c:spPr>
                <a:noFill/>
                <a:ln w="18075">
                  <a:noFill/>
                </a:ln>
              </c:spPr>
              <c:txPr>
                <a:bodyPr/>
                <a:lstStyle/>
                <a:p>
                  <a:pPr>
                    <a:defRPr sz="996"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8075">
                <a:noFill/>
              </a:ln>
            </c:spPr>
            <c:txPr>
              <a:bodyPr/>
              <a:lstStyle/>
              <a:p>
                <a:pPr>
                  <a:defRPr sz="1708" b="0" i="0" u="none" strike="noStrike" baseline="0">
                    <a:solidFill>
                      <a:srgbClr val="000000"/>
                    </a:solidFill>
                    <a:latin typeface="Gill Sans"/>
                    <a:ea typeface="Gill Sans"/>
                    <a:cs typeface="Gill Sans"/>
                  </a:defRPr>
                </a:pPr>
                <a:endParaRPr lang="en-US"/>
              </a:p>
            </c:txPr>
            <c:showLegendKey val="0"/>
            <c:showVal val="0"/>
            <c:showCatName val="1"/>
            <c:showSerName val="0"/>
            <c:showPercent val="0"/>
            <c:showBubbleSize val="0"/>
            <c:showLeaderLines val="0"/>
          </c:dLbls>
          <c:cat>
            <c:strRef>
              <c:f>Sheet1!$B$1:$E$1</c:f>
              <c:strCache>
                <c:ptCount val="4"/>
                <c:pt idx="0">
                  <c:v>P1</c:v>
                </c:pt>
                <c:pt idx="1">
                  <c:v>P2</c:v>
                </c:pt>
                <c:pt idx="2">
                  <c:v>P3</c:v>
                </c:pt>
                <c:pt idx="3">
                  <c:v>P4</c:v>
                </c:pt>
              </c:strCache>
            </c:strRef>
          </c:cat>
          <c:val>
            <c:numRef>
              <c:f>Sheet1!$B$2:$E$2</c:f>
              <c:numCache>
                <c:formatCode>General</c:formatCode>
                <c:ptCount val="4"/>
                <c:pt idx="0">
                  <c:v>4.0</c:v>
                </c:pt>
                <c:pt idx="1">
                  <c:v>4.0</c:v>
                </c:pt>
                <c:pt idx="2">
                  <c:v>10.0</c:v>
                </c:pt>
                <c:pt idx="3">
                  <c:v>9.0</c:v>
                </c:pt>
              </c:numCache>
            </c:numRef>
          </c:val>
        </c:ser>
        <c:dLbls>
          <c:showLegendKey val="0"/>
          <c:showVal val="0"/>
          <c:showCatName val="0"/>
          <c:showSerName val="0"/>
          <c:showPercent val="0"/>
          <c:showBubbleSize val="0"/>
          <c:showLeaderLines val="0"/>
        </c:dLbls>
      </c:pie3DChart>
      <c:spPr>
        <a:noFill/>
        <a:ln w="18075">
          <a:noFill/>
        </a:ln>
      </c:spPr>
    </c:plotArea>
    <c:plotVisOnly val="1"/>
    <c:dispBlanksAs val="zero"/>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19" b="1" i="0" u="none" strike="noStrike" baseline="0">
                <a:solidFill>
                  <a:srgbClr val="000000"/>
                </a:solidFill>
                <a:latin typeface="Arial"/>
                <a:ea typeface="Arial"/>
                <a:cs typeface="Arial"/>
              </a:defRPr>
            </a:pPr>
            <a:r>
              <a:rPr lang="en-US"/>
              <a:t>Severity</a:t>
            </a:r>
          </a:p>
        </c:rich>
      </c:tx>
      <c:layout>
        <c:manualLayout>
          <c:xMode val="edge"/>
          <c:yMode val="edge"/>
          <c:x val="0.344709897610921"/>
          <c:y val="0.0"/>
        </c:manualLayout>
      </c:layout>
      <c:overlay val="0"/>
      <c:spPr>
        <a:noFill/>
        <a:ln w="19039">
          <a:noFill/>
        </a:ln>
      </c:spPr>
    </c:title>
    <c:autoTitleDeleted val="0"/>
    <c:view3D>
      <c:rotX val="50"/>
      <c:rotY val="0"/>
      <c:rAngAx val="0"/>
      <c:perspective val="0"/>
    </c:view3D>
    <c:floor>
      <c:thickness val="0"/>
    </c:floor>
    <c:sideWall>
      <c:thickness val="0"/>
    </c:sideWall>
    <c:backWall>
      <c:thickness val="0"/>
    </c:backWall>
    <c:plotArea>
      <c:layout>
        <c:manualLayout>
          <c:layoutTarget val="inner"/>
          <c:xMode val="edge"/>
          <c:yMode val="edge"/>
          <c:x val="0.31740614334471"/>
          <c:y val="0.380645161290322"/>
          <c:w val="0.348122866894198"/>
          <c:h val="0.561290322580645"/>
        </c:manualLayout>
      </c:layout>
      <c:pie3DChart>
        <c:varyColors val="0"/>
        <c:ser>
          <c:idx val="0"/>
          <c:order val="0"/>
          <c:tx>
            <c:strRef>
              <c:f>Sheet1!$A$2</c:f>
              <c:strCache>
                <c:ptCount val="1"/>
                <c:pt idx="0">
                  <c:v>Severity</c:v>
                </c:pt>
              </c:strCache>
            </c:strRef>
          </c:tx>
          <c:spPr>
            <a:solidFill>
              <a:srgbClr val="4600A5"/>
            </a:solidFill>
            <a:ln w="19039">
              <a:noFill/>
            </a:ln>
          </c:spPr>
          <c:dPt>
            <c:idx val="0"/>
            <c:bubble3D val="0"/>
          </c:dPt>
          <c:dPt>
            <c:idx val="1"/>
            <c:bubble3D val="0"/>
            <c:spPr>
              <a:solidFill>
                <a:srgbClr val="008080"/>
              </a:solidFill>
              <a:ln w="19039">
                <a:noFill/>
              </a:ln>
            </c:spPr>
          </c:dPt>
          <c:dPt>
            <c:idx val="2"/>
            <c:bubble3D val="0"/>
            <c:spPr>
              <a:solidFill>
                <a:srgbClr val="FFFFFF"/>
              </a:solidFill>
              <a:ln w="19039">
                <a:noFill/>
              </a:ln>
            </c:spPr>
          </c:dPt>
          <c:dPt>
            <c:idx val="3"/>
            <c:bubble3D val="0"/>
            <c:spPr>
              <a:solidFill>
                <a:srgbClr val="000000"/>
              </a:solidFill>
              <a:ln w="19039">
                <a:noFill/>
              </a:ln>
            </c:spPr>
          </c:dPt>
          <c:dLbls>
            <c:dLbl>
              <c:idx val="0"/>
              <c:layout>
                <c:manualLayout>
                  <c:x val="-0.0475705133032728"/>
                  <c:y val="-0.0486354986839258"/>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1"/>
              <c:layout>
                <c:manualLayout>
                  <c:x val="0.0495299659425836"/>
                  <c:y val="-0.0422235009476493"/>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2"/>
              <c:layout>
                <c:manualLayout>
                  <c:x val="0.0783913627670221"/>
                  <c:y val="0.0540726328703331"/>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dLbl>
              <c:idx val="3"/>
              <c:layout>
                <c:manualLayout>
                  <c:x val="-0.0810958811063465"/>
                  <c:y val="-0.047712936270097"/>
                </c:manualLayout>
              </c:layout>
              <c:numFmt formatCode="0%" sourceLinked="0"/>
              <c:spPr>
                <a:noFill/>
                <a:ln w="19039">
                  <a:noFill/>
                </a:ln>
              </c:spPr>
              <c:txPr>
                <a:bodyPr/>
                <a:lstStyle/>
                <a:p>
                  <a:pPr algn="l">
                    <a:defRPr sz="1049" b="0" i="0" u="none" strike="noStrike" baseline="0">
                      <a:solidFill>
                        <a:srgbClr val="000000"/>
                      </a:solidFill>
                      <a:latin typeface="Arial"/>
                      <a:ea typeface="Arial"/>
                      <a:cs typeface="Arial"/>
                    </a:defRPr>
                  </a:pPr>
                  <a:endParaRPr lang="en-US"/>
                </a:p>
              </c:txPr>
              <c:dLblPos val="bestFit"/>
              <c:showLegendKey val="0"/>
              <c:showVal val="0"/>
              <c:showCatName val="1"/>
              <c:showSerName val="0"/>
              <c:showPercent val="1"/>
              <c:showBubbleSize val="0"/>
            </c:dLbl>
            <c:spPr>
              <a:noFill/>
              <a:ln w="19039">
                <a:noFill/>
              </a:ln>
            </c:spPr>
            <c:txPr>
              <a:bodyPr/>
              <a:lstStyle/>
              <a:p>
                <a:pPr algn="l">
                  <a:defRPr sz="1049" b="0" i="0" u="none" strike="noStrike" baseline="0">
                    <a:solidFill>
                      <a:srgbClr val="000000"/>
                    </a:solidFill>
                    <a:latin typeface="Arial"/>
                    <a:ea typeface="Arial"/>
                    <a:cs typeface="Arial"/>
                  </a:defRPr>
                </a:pPr>
                <a:endParaRPr lang="en-US"/>
              </a:p>
            </c:txPr>
            <c:showLegendKey val="0"/>
            <c:showVal val="0"/>
            <c:showCatName val="1"/>
            <c:showSerName val="0"/>
            <c:showPercent val="0"/>
            <c:showBubbleSize val="0"/>
            <c:showLeaderLines val="0"/>
          </c:dLbls>
          <c:cat>
            <c:strRef>
              <c:f>Sheet1!$B$1:$E$1</c:f>
              <c:strCache>
                <c:ptCount val="4"/>
                <c:pt idx="0">
                  <c:v>Sev 1</c:v>
                </c:pt>
                <c:pt idx="1">
                  <c:v>Sev 2</c:v>
                </c:pt>
                <c:pt idx="2">
                  <c:v>Sev 3</c:v>
                </c:pt>
                <c:pt idx="3">
                  <c:v>Sev 4</c:v>
                </c:pt>
              </c:strCache>
            </c:strRef>
          </c:cat>
          <c:val>
            <c:numRef>
              <c:f>Sheet1!$B$2:$E$2</c:f>
              <c:numCache>
                <c:formatCode>General</c:formatCode>
                <c:ptCount val="4"/>
                <c:pt idx="0">
                  <c:v>0.0</c:v>
                </c:pt>
                <c:pt idx="1">
                  <c:v>2.0</c:v>
                </c:pt>
                <c:pt idx="2">
                  <c:v>12.0</c:v>
                </c:pt>
                <c:pt idx="3">
                  <c:v>13.0</c:v>
                </c:pt>
              </c:numCache>
            </c:numRef>
          </c:val>
        </c:ser>
        <c:dLbls>
          <c:showLegendKey val="0"/>
          <c:showVal val="0"/>
          <c:showCatName val="0"/>
          <c:showSerName val="0"/>
          <c:showPercent val="0"/>
          <c:showBubbleSize val="0"/>
          <c:showLeaderLines val="0"/>
        </c:dLbls>
      </c:pie3DChart>
      <c:spPr>
        <a:noFill/>
        <a:ln w="19039">
          <a:noFill/>
        </a:ln>
      </c:spPr>
    </c:plotArea>
    <c:plotVisOnly val="1"/>
    <c:dispBlanksAs val="zero"/>
    <c:showDLblsOverMax val="0"/>
  </c:chart>
  <c:spPr>
    <a:noFill/>
    <a:ln>
      <a:noFill/>
    </a:ln>
  </c:spPr>
  <c:txPr>
    <a:bodyPr/>
    <a:lstStyle/>
    <a:p>
      <a:pPr>
        <a:defRPr sz="1349"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Stories without test cases</a:t>
            </a:r>
          </a:p>
        </c:rich>
      </c:tx>
      <c:layout>
        <c:manualLayout>
          <c:xMode val="edge"/>
          <c:yMode val="edge"/>
          <c:x val="0.255364806866953"/>
          <c:y val="0.0182648401826484"/>
        </c:manualLayout>
      </c:layout>
      <c:overlay val="0"/>
      <c:spPr>
        <a:noFill/>
        <a:ln w="18077">
          <a:noFill/>
        </a:ln>
      </c:spPr>
    </c:title>
    <c:autoTitleDeleted val="0"/>
    <c:plotArea>
      <c:layout>
        <c:manualLayout>
          <c:layoutTarget val="inner"/>
          <c:xMode val="edge"/>
          <c:yMode val="edge"/>
          <c:x val="0.133047210300429"/>
          <c:y val="0.256554414141941"/>
          <c:w val="0.669527896995708"/>
          <c:h val="0.487737602336132"/>
        </c:manualLayout>
      </c:layout>
      <c:lineChart>
        <c:grouping val="standard"/>
        <c:varyColors val="0"/>
        <c:ser>
          <c:idx val="0"/>
          <c:order val="0"/>
          <c:tx>
            <c:strRef>
              <c:f>Sheet1!$B$1</c:f>
              <c:strCache>
                <c:ptCount val="1"/>
                <c:pt idx="0">
                  <c:v>Test cases</c:v>
                </c:pt>
              </c:strCache>
            </c:strRef>
          </c:tx>
          <c:spPr>
            <a:ln w="18077">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0.0</c:v>
                </c:pt>
                <c:pt idx="1">
                  <c:v>0.0</c:v>
                </c:pt>
                <c:pt idx="2">
                  <c:v>1.0</c:v>
                </c:pt>
                <c:pt idx="3">
                  <c:v>3.0</c:v>
                </c:pt>
                <c:pt idx="4">
                  <c:v>2.0</c:v>
                </c:pt>
              </c:numCache>
            </c:numRef>
          </c:val>
          <c:smooth val="0"/>
        </c:ser>
        <c:ser>
          <c:idx val="1"/>
          <c:order val="1"/>
          <c:tx>
            <c:strRef>
              <c:f>Sheet1!$C$1</c:f>
              <c:strCache>
                <c:ptCount val="1"/>
                <c:pt idx="0">
                  <c:v>Test cases</c:v>
                </c:pt>
              </c:strCache>
            </c:strRef>
          </c:tx>
          <c:spPr>
            <a:ln w="18077">
              <a:solidFill>
                <a:srgbClr val="900000"/>
              </a:solidFill>
              <a:prstDash val="solid"/>
            </a:ln>
          </c:spPr>
          <c:marker>
            <c:symbol val="none"/>
          </c:marker>
          <c:cat>
            <c:strRef>
              <c:f>Sheet1!$A$2:$A$6</c:f>
              <c:strCache>
                <c:ptCount val="5"/>
                <c:pt idx="0">
                  <c:v>I1</c:v>
                </c:pt>
                <c:pt idx="1">
                  <c:v>I2</c:v>
                </c:pt>
                <c:pt idx="2">
                  <c:v>I3</c:v>
                </c:pt>
                <c:pt idx="3">
                  <c:v>I4</c:v>
                </c:pt>
                <c:pt idx="4">
                  <c:v>I5</c:v>
                </c:pt>
              </c:strCache>
            </c:strRef>
          </c:cat>
          <c:val>
            <c:numRef>
              <c:f>Sheet1!$C$2:$C$6</c:f>
              <c:numCache>
                <c:formatCode>General</c:formatCode>
                <c:ptCount val="5"/>
                <c:pt idx="0">
                  <c:v>0.0</c:v>
                </c:pt>
                <c:pt idx="1">
                  <c:v>0.0</c:v>
                </c:pt>
                <c:pt idx="2">
                  <c:v>1.0</c:v>
                </c:pt>
                <c:pt idx="3">
                  <c:v>3.0</c:v>
                </c:pt>
                <c:pt idx="4">
                  <c:v>2.0</c:v>
                </c:pt>
              </c:numCache>
            </c:numRef>
          </c:val>
          <c:smooth val="0"/>
        </c:ser>
        <c:ser>
          <c:idx val="2"/>
          <c:order val="2"/>
          <c:tx>
            <c:strRef>
              <c:f>Sheet1!$D$1</c:f>
              <c:strCache>
                <c:ptCount val="1"/>
                <c:pt idx="0">
                  <c:v>Test cases</c:v>
                </c:pt>
              </c:strCache>
            </c:strRef>
          </c:tx>
          <c:spPr>
            <a:ln w="18077">
              <a:solidFill>
                <a:srgbClr val="006411"/>
              </a:solidFill>
              <a:prstDash val="solid"/>
            </a:ln>
          </c:spPr>
          <c:marker>
            <c:symbol val="none"/>
          </c:marker>
          <c:cat>
            <c:strRef>
              <c:f>Sheet1!$A$2:$A$6</c:f>
              <c:strCache>
                <c:ptCount val="5"/>
                <c:pt idx="0">
                  <c:v>I1</c:v>
                </c:pt>
                <c:pt idx="1">
                  <c:v>I2</c:v>
                </c:pt>
                <c:pt idx="2">
                  <c:v>I3</c:v>
                </c:pt>
                <c:pt idx="3">
                  <c:v>I4</c:v>
                </c:pt>
                <c:pt idx="4">
                  <c:v>I5</c:v>
                </c:pt>
              </c:strCache>
            </c:strRef>
          </c:cat>
          <c:val>
            <c:numRef>
              <c:f>Sheet1!$D$2:$D$6</c:f>
              <c:numCache>
                <c:formatCode>General</c:formatCode>
                <c:ptCount val="5"/>
                <c:pt idx="0">
                  <c:v>0.0</c:v>
                </c:pt>
                <c:pt idx="1">
                  <c:v>0.0</c:v>
                </c:pt>
                <c:pt idx="2">
                  <c:v>1.0</c:v>
                </c:pt>
                <c:pt idx="3">
                  <c:v>3.0</c:v>
                </c:pt>
                <c:pt idx="4">
                  <c:v>2.0</c:v>
                </c:pt>
              </c:numCache>
            </c:numRef>
          </c:val>
          <c:smooth val="0"/>
        </c:ser>
        <c:dLbls>
          <c:showLegendKey val="0"/>
          <c:showVal val="0"/>
          <c:showCatName val="0"/>
          <c:showSerName val="0"/>
          <c:showPercent val="0"/>
          <c:showBubbleSize val="0"/>
        </c:dLbls>
        <c:marker val="1"/>
        <c:smooth val="0"/>
        <c:axId val="-2017098952"/>
        <c:axId val="-2017338728"/>
      </c:lineChart>
      <c:catAx>
        <c:axId val="-2017098952"/>
        <c:scaling>
          <c:orientation val="minMax"/>
        </c:scaling>
        <c:delete val="0"/>
        <c:axPos val="b"/>
        <c:numFmt formatCode="General" sourceLinked="1"/>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17338728"/>
        <c:crosses val="autoZero"/>
        <c:auto val="1"/>
        <c:lblAlgn val="ctr"/>
        <c:lblOffset val="100"/>
        <c:tickLblSkip val="1"/>
        <c:tickMarkSkip val="1"/>
        <c:noMultiLvlLbl val="0"/>
      </c:catAx>
      <c:valAx>
        <c:axId val="-2017338728"/>
        <c:scaling>
          <c:orientation val="minMax"/>
        </c:scaling>
        <c:delete val="0"/>
        <c:axPos val="l"/>
        <c:majorGridlines>
          <c:spPr>
            <a:ln w="9039">
              <a:solidFill>
                <a:srgbClr val="E55725"/>
              </a:solidFill>
              <a:prstDash val="solid"/>
            </a:ln>
          </c:spPr>
        </c:majorGridlines>
        <c:numFmt formatCode="0" sourceLinked="0"/>
        <c:majorTickMark val="out"/>
        <c:minorTickMark val="none"/>
        <c:tickLblPos val="low"/>
        <c:spPr>
          <a:ln w="2260">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17098952"/>
        <c:crosses val="autoZero"/>
        <c:crossBetween val="midCat"/>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39" b="1" i="0" u="none" strike="noStrike" baseline="0">
                <a:solidFill>
                  <a:srgbClr val="000000"/>
                </a:solidFill>
                <a:latin typeface="Arial"/>
                <a:ea typeface="Arial"/>
                <a:cs typeface="Arial"/>
              </a:defRPr>
            </a:pPr>
            <a:r>
              <a:rPr lang="en-US"/>
              <a:t>Stories bouncing back to development</a:t>
            </a:r>
          </a:p>
        </c:rich>
      </c:tx>
      <c:layout>
        <c:manualLayout>
          <c:xMode val="edge"/>
          <c:yMode val="edge"/>
          <c:x val="0.175965665236051"/>
          <c:y val="0.0182648401826484"/>
        </c:manualLayout>
      </c:layout>
      <c:overlay val="0"/>
      <c:spPr>
        <a:noFill/>
        <a:ln w="18075">
          <a:noFill/>
        </a:ln>
      </c:spPr>
    </c:title>
    <c:autoTitleDeleted val="0"/>
    <c:plotArea>
      <c:layout>
        <c:manualLayout>
          <c:layoutTarget val="inner"/>
          <c:xMode val="edge"/>
          <c:yMode val="edge"/>
          <c:x val="0.0729613733905579"/>
          <c:y val="0.270257476799934"/>
          <c:w val="0.768240343347639"/>
          <c:h val="0.556226293856493"/>
        </c:manualLayout>
      </c:layout>
      <c:barChart>
        <c:barDir val="col"/>
        <c:grouping val="clustered"/>
        <c:varyColors val="0"/>
        <c:ser>
          <c:idx val="0"/>
          <c:order val="0"/>
          <c:tx>
            <c:strRef>
              <c:f>Sheet1!$B$1</c:f>
              <c:strCache>
                <c:ptCount val="1"/>
                <c:pt idx="0">
                  <c:v>Number of bounces</c:v>
                </c:pt>
              </c:strCache>
            </c:strRef>
          </c:tx>
          <c:spPr>
            <a:solidFill>
              <a:srgbClr val="4600A5"/>
            </a:solidFill>
            <a:ln w="18075">
              <a:noFill/>
            </a:ln>
          </c:spPr>
          <c:invertIfNegative val="0"/>
          <c:cat>
            <c:strRef>
              <c:f>Sheet1!$A$2:$A$6</c:f>
              <c:strCache>
                <c:ptCount val="5"/>
                <c:pt idx="0">
                  <c:v>SC15</c:v>
                </c:pt>
                <c:pt idx="1">
                  <c:v>SC32</c:v>
                </c:pt>
                <c:pt idx="2">
                  <c:v>SC78</c:v>
                </c:pt>
                <c:pt idx="3">
                  <c:v>SC67</c:v>
                </c:pt>
                <c:pt idx="4">
                  <c:v>SC05</c:v>
                </c:pt>
              </c:strCache>
            </c:strRef>
          </c:cat>
          <c:val>
            <c:numRef>
              <c:f>Sheet1!$B$2:$B$6</c:f>
              <c:numCache>
                <c:formatCode>General</c:formatCode>
                <c:ptCount val="5"/>
                <c:pt idx="0">
                  <c:v>1.0</c:v>
                </c:pt>
                <c:pt idx="1">
                  <c:v>5.0</c:v>
                </c:pt>
                <c:pt idx="2">
                  <c:v>2.0</c:v>
                </c:pt>
                <c:pt idx="3">
                  <c:v>1.0</c:v>
                </c:pt>
                <c:pt idx="4">
                  <c:v>2.0</c:v>
                </c:pt>
              </c:numCache>
            </c:numRef>
          </c:val>
        </c:ser>
        <c:dLbls>
          <c:showLegendKey val="0"/>
          <c:showVal val="0"/>
          <c:showCatName val="0"/>
          <c:showSerName val="0"/>
          <c:showPercent val="0"/>
          <c:showBubbleSize val="0"/>
        </c:dLbls>
        <c:gapWidth val="150"/>
        <c:axId val="-2017722504"/>
        <c:axId val="-2017719176"/>
      </c:barChart>
      <c:catAx>
        <c:axId val="-2017722504"/>
        <c:scaling>
          <c:orientation val="minMax"/>
        </c:scaling>
        <c:delete val="0"/>
        <c:axPos val="b"/>
        <c:numFmt formatCode="General" sourceLinked="1"/>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017719176"/>
        <c:crosses val="autoZero"/>
        <c:auto val="1"/>
        <c:lblAlgn val="ctr"/>
        <c:lblOffset val="100"/>
        <c:tickLblSkip val="1"/>
        <c:tickMarkSkip val="1"/>
        <c:noMultiLvlLbl val="0"/>
      </c:catAx>
      <c:valAx>
        <c:axId val="-2017719176"/>
        <c:scaling>
          <c:orientation val="minMax"/>
        </c:scaling>
        <c:delete val="0"/>
        <c:axPos val="l"/>
        <c:majorGridlines>
          <c:spPr>
            <a:ln w="9038">
              <a:solidFill>
                <a:srgbClr val="E55725"/>
              </a:solidFill>
              <a:prstDash val="solid"/>
            </a:ln>
          </c:spPr>
        </c:majorGridlines>
        <c:numFmt formatCode="0" sourceLinked="0"/>
        <c:majorTickMark val="none"/>
        <c:minorTickMark val="none"/>
        <c:tickLblPos val="low"/>
        <c:spPr>
          <a:ln w="2259">
            <a:solidFill>
              <a:srgbClr val="E55725"/>
            </a:solidFill>
            <a:prstDash val="solid"/>
          </a:ln>
        </c:spPr>
        <c:txPr>
          <a:bodyPr rot="0" vert="horz"/>
          <a:lstStyle/>
          <a:p>
            <a:pPr>
              <a:defRPr sz="996" b="0" i="0" u="none" strike="noStrike" baseline="0">
                <a:solidFill>
                  <a:srgbClr val="000000"/>
                </a:solidFill>
                <a:latin typeface="Arial"/>
                <a:ea typeface="Arial"/>
                <a:cs typeface="Arial"/>
              </a:defRPr>
            </a:pPr>
            <a:endParaRPr lang="en-US"/>
          </a:p>
        </c:txPr>
        <c:crossAx val="-2017722504"/>
        <c:crosses val="autoZero"/>
        <c:crossBetween val="between"/>
      </c:valAx>
      <c:spPr>
        <a:solidFill>
          <a:srgbClr val="FFFFFF"/>
        </a:solidFill>
        <a:ln w="18075">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Test cases executed</a:t>
            </a:r>
          </a:p>
        </c:rich>
      </c:tx>
      <c:layout>
        <c:manualLayout>
          <c:xMode val="edge"/>
          <c:yMode val="edge"/>
          <c:x val="0.3068669527897"/>
          <c:y val="0.0182648401826484"/>
        </c:manualLayout>
      </c:layout>
      <c:overlay val="0"/>
      <c:spPr>
        <a:noFill/>
        <a:ln w="18074">
          <a:noFill/>
        </a:ln>
      </c:spPr>
    </c:title>
    <c:autoTitleDeleted val="0"/>
    <c:plotArea>
      <c:layout>
        <c:manualLayout>
          <c:layoutTarget val="inner"/>
          <c:xMode val="edge"/>
          <c:yMode val="edge"/>
          <c:x val="0.240343347639485"/>
          <c:y val="0.235957738640131"/>
          <c:w val="0.575107296137339"/>
          <c:h val="0.517467101161457"/>
        </c:manualLayout>
      </c:layout>
      <c:lineChart>
        <c:grouping val="standard"/>
        <c:varyColors val="0"/>
        <c:ser>
          <c:idx val="0"/>
          <c:order val="0"/>
          <c:tx>
            <c:strRef>
              <c:f>Sheet1!$B$1</c:f>
              <c:strCache>
                <c:ptCount val="1"/>
                <c:pt idx="0">
                  <c:v>Test cases</c:v>
                </c:pt>
              </c:strCache>
            </c:strRef>
          </c:tx>
          <c:spPr>
            <a:ln w="18074">
              <a:solidFill>
                <a:srgbClr val="00ABEA"/>
              </a:solidFill>
              <a:prstDash val="solid"/>
            </a:ln>
          </c:spPr>
          <c:marker>
            <c:symbol val="none"/>
          </c:marker>
          <c:cat>
            <c:strRef>
              <c:f>Sheet1!$A$2:$A$6</c:f>
              <c:strCache>
                <c:ptCount val="5"/>
                <c:pt idx="0">
                  <c:v>I1</c:v>
                </c:pt>
                <c:pt idx="1">
                  <c:v>I2</c:v>
                </c:pt>
                <c:pt idx="2">
                  <c:v>I3</c:v>
                </c:pt>
                <c:pt idx="3">
                  <c:v>I4</c:v>
                </c:pt>
                <c:pt idx="4">
                  <c:v>I5</c:v>
                </c:pt>
              </c:strCache>
            </c:strRef>
          </c:cat>
          <c:val>
            <c:numRef>
              <c:f>Sheet1!$B$2:$B$6</c:f>
              <c:numCache>
                <c:formatCode>General</c:formatCode>
                <c:ptCount val="5"/>
                <c:pt idx="0">
                  <c:v>15.0</c:v>
                </c:pt>
                <c:pt idx="1">
                  <c:v>40.0</c:v>
                </c:pt>
                <c:pt idx="2">
                  <c:v>70.0</c:v>
                </c:pt>
                <c:pt idx="3">
                  <c:v>100.0</c:v>
                </c:pt>
                <c:pt idx="4">
                  <c:v>138.0</c:v>
                </c:pt>
              </c:numCache>
            </c:numRef>
          </c:val>
          <c:smooth val="0"/>
        </c:ser>
        <c:dLbls>
          <c:showLegendKey val="0"/>
          <c:showVal val="0"/>
          <c:showCatName val="0"/>
          <c:showSerName val="0"/>
          <c:showPercent val="0"/>
          <c:showBubbleSize val="0"/>
        </c:dLbls>
        <c:marker val="1"/>
        <c:smooth val="0"/>
        <c:axId val="-2042184008"/>
        <c:axId val="-2042229544"/>
      </c:lineChart>
      <c:catAx>
        <c:axId val="-2042184008"/>
        <c:scaling>
          <c:orientation val="minMax"/>
        </c:scaling>
        <c:delete val="0"/>
        <c:axPos val="b"/>
        <c:numFmt formatCode="General" sourceLinked="1"/>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42229544"/>
        <c:crosses val="autoZero"/>
        <c:auto val="1"/>
        <c:lblAlgn val="ctr"/>
        <c:lblOffset val="100"/>
        <c:tickLblSkip val="1"/>
        <c:tickMarkSkip val="1"/>
        <c:noMultiLvlLbl val="0"/>
      </c:catAx>
      <c:valAx>
        <c:axId val="-2042229544"/>
        <c:scaling>
          <c:orientation val="minMax"/>
        </c:scaling>
        <c:delete val="0"/>
        <c:axPos val="l"/>
        <c:majorGridlines>
          <c:spPr>
            <a:ln w="9037">
              <a:solidFill>
                <a:srgbClr val="E55725"/>
              </a:solidFill>
              <a:prstDash val="solid"/>
            </a:ln>
          </c:spPr>
        </c:majorGridlines>
        <c:numFmt formatCode="0" sourceLinked="0"/>
        <c:majorTickMark val="out"/>
        <c:minorTickMark val="none"/>
        <c:tickLblPos val="low"/>
        <c:spPr>
          <a:ln w="2259">
            <a:solidFill>
              <a:srgbClr val="E55725"/>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42184008"/>
        <c:crosses val="autoZero"/>
        <c:crossBetween val="midCat"/>
      </c:valAx>
      <c:spPr>
        <a:solidFill>
          <a:srgbClr val="FFFFFF"/>
        </a:solidFill>
        <a:ln w="18074">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81" b="1" i="0" u="none" strike="noStrike" baseline="0">
                <a:solidFill>
                  <a:srgbClr val="000000"/>
                </a:solidFill>
                <a:latin typeface="Arial"/>
                <a:ea typeface="Arial"/>
                <a:cs typeface="Arial"/>
              </a:defRPr>
            </a:pPr>
            <a:r>
              <a:rPr lang="en-US"/>
              <a:t>Story points in Testing</a:t>
            </a:r>
          </a:p>
        </c:rich>
      </c:tx>
      <c:layout>
        <c:manualLayout>
          <c:xMode val="edge"/>
          <c:yMode val="edge"/>
          <c:x val="0.285407725321888"/>
          <c:y val="0.0182648401826484"/>
        </c:manualLayout>
      </c:layout>
      <c:overlay val="0"/>
      <c:spPr>
        <a:noFill/>
        <a:ln w="18077">
          <a:noFill/>
        </a:ln>
      </c:spPr>
    </c:title>
    <c:autoTitleDeleted val="0"/>
    <c:plotArea>
      <c:layout>
        <c:manualLayout>
          <c:layoutTarget val="inner"/>
          <c:xMode val="edge"/>
          <c:yMode val="edge"/>
          <c:x val="0.122317596566524"/>
          <c:y val="0.21455768766029"/>
          <c:w val="0.789699570815451"/>
          <c:h val="0.506903373379768"/>
        </c:manualLayout>
      </c:layout>
      <c:barChart>
        <c:barDir val="col"/>
        <c:grouping val="clustered"/>
        <c:varyColors val="0"/>
        <c:ser>
          <c:idx val="0"/>
          <c:order val="0"/>
          <c:tx>
            <c:strRef>
              <c:f>Sheet1!$B$1</c:f>
              <c:strCache>
                <c:ptCount val="1"/>
                <c:pt idx="0">
                  <c:v>Covered</c:v>
                </c:pt>
              </c:strCache>
            </c:strRef>
          </c:tx>
          <c:spPr>
            <a:solidFill>
              <a:srgbClr val="4600A5"/>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Sheet1!$B$2:$B$6</c:f>
              <c:numCache>
                <c:formatCode>General</c:formatCode>
                <c:ptCount val="5"/>
                <c:pt idx="0">
                  <c:v>4.0</c:v>
                </c:pt>
                <c:pt idx="1">
                  <c:v>2.0</c:v>
                </c:pt>
                <c:pt idx="2">
                  <c:v>6.0</c:v>
                </c:pt>
                <c:pt idx="3">
                  <c:v>0.0</c:v>
                </c:pt>
                <c:pt idx="4">
                  <c:v>3.0</c:v>
                </c:pt>
              </c:numCache>
            </c:numRef>
          </c:val>
        </c:ser>
        <c:ser>
          <c:idx val="1"/>
          <c:order val="1"/>
          <c:tx>
            <c:strRef>
              <c:f>Sheet1!$C$1</c:f>
              <c:strCache>
                <c:ptCount val="1"/>
                <c:pt idx="0">
                  <c:v>Covered</c:v>
                </c:pt>
              </c:strCache>
            </c:strRef>
          </c:tx>
          <c:spPr>
            <a:solidFill>
              <a:srgbClr val="00808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Sheet1!$C$2:$C$6</c:f>
              <c:numCache>
                <c:formatCode>General</c:formatCode>
                <c:ptCount val="5"/>
                <c:pt idx="0">
                  <c:v>4.0</c:v>
                </c:pt>
                <c:pt idx="1">
                  <c:v>2.0</c:v>
                </c:pt>
                <c:pt idx="2">
                  <c:v>6.0</c:v>
                </c:pt>
                <c:pt idx="3">
                  <c:v>0.0</c:v>
                </c:pt>
                <c:pt idx="4">
                  <c:v>3.0</c:v>
                </c:pt>
              </c:numCache>
            </c:numRef>
          </c:val>
        </c:ser>
        <c:ser>
          <c:idx val="2"/>
          <c:order val="2"/>
          <c:tx>
            <c:strRef>
              <c:f>Sheet1!$D$1</c:f>
              <c:strCache>
                <c:ptCount val="1"/>
                <c:pt idx="0">
                  <c:v>Not covered</c:v>
                </c:pt>
              </c:strCache>
            </c:strRef>
          </c:tx>
          <c:spPr>
            <a:solidFill>
              <a:srgbClr val="FF6600"/>
            </a:solidFill>
            <a:ln w="18077">
              <a:noFill/>
            </a:ln>
          </c:spPr>
          <c:invertIfNegative val="0"/>
          <c:cat>
            <c:strRef>
              <c:f>Sheet1!$A$2:$A$6</c:f>
              <c:strCache>
                <c:ptCount val="5"/>
                <c:pt idx="0">
                  <c:v>Access</c:v>
                </c:pt>
                <c:pt idx="1">
                  <c:v>Account details</c:v>
                </c:pt>
                <c:pt idx="2">
                  <c:v>Account list</c:v>
                </c:pt>
                <c:pt idx="3">
                  <c:v>Bpay</c:v>
                </c:pt>
                <c:pt idx="4">
                  <c:v>Export</c:v>
                </c:pt>
              </c:strCache>
            </c:strRef>
          </c:cat>
          <c:val>
            <c:numRef>
              <c:f>Sheet1!$D$2:$D$6</c:f>
              <c:numCache>
                <c:formatCode>General</c:formatCode>
                <c:ptCount val="5"/>
                <c:pt idx="0">
                  <c:v>1.0</c:v>
                </c:pt>
                <c:pt idx="1">
                  <c:v>5.0</c:v>
                </c:pt>
                <c:pt idx="2">
                  <c:v>2.0</c:v>
                </c:pt>
                <c:pt idx="3">
                  <c:v>0.0</c:v>
                </c:pt>
                <c:pt idx="4">
                  <c:v>1.0</c:v>
                </c:pt>
              </c:numCache>
            </c:numRef>
          </c:val>
        </c:ser>
        <c:dLbls>
          <c:showLegendKey val="0"/>
          <c:showVal val="0"/>
          <c:showCatName val="0"/>
          <c:showSerName val="0"/>
          <c:showPercent val="0"/>
          <c:showBubbleSize val="0"/>
        </c:dLbls>
        <c:gapWidth val="150"/>
        <c:axId val="2091891736"/>
        <c:axId val="2091750088"/>
      </c:barChart>
      <c:catAx>
        <c:axId val="2091891736"/>
        <c:scaling>
          <c:orientation val="minMax"/>
        </c:scaling>
        <c:delete val="0"/>
        <c:axPos val="b"/>
        <c:numFmt formatCode="General" sourceLinked="1"/>
        <c:majorTickMark val="none"/>
        <c:minorTickMark val="none"/>
        <c:tickLblPos val="low"/>
        <c:spPr>
          <a:ln w="2260">
            <a:solidFill>
              <a:schemeClr val="tx1"/>
            </a:solidFill>
            <a:prstDash val="solid"/>
          </a:ln>
        </c:spPr>
        <c:txPr>
          <a:bodyPr rot="0" vert="horz"/>
          <a:lstStyle/>
          <a:p>
            <a:pPr>
              <a:defRPr sz="1139" b="0" i="0" u="none" strike="noStrike" baseline="0">
                <a:solidFill>
                  <a:srgbClr val="000000"/>
                </a:solidFill>
                <a:latin typeface="Arial"/>
                <a:ea typeface="Arial"/>
                <a:cs typeface="Arial"/>
              </a:defRPr>
            </a:pPr>
            <a:endParaRPr lang="en-US"/>
          </a:p>
        </c:txPr>
        <c:crossAx val="2091750088"/>
        <c:crosses val="autoZero"/>
        <c:auto val="1"/>
        <c:lblAlgn val="ctr"/>
        <c:lblOffset val="100"/>
        <c:tickLblSkip val="1"/>
        <c:tickMarkSkip val="1"/>
        <c:noMultiLvlLbl val="0"/>
      </c:catAx>
      <c:valAx>
        <c:axId val="2091750088"/>
        <c:scaling>
          <c:orientation val="minMax"/>
        </c:scaling>
        <c:delete val="0"/>
        <c:axPos val="l"/>
        <c:majorGridlines>
          <c:spPr>
            <a:ln w="9038">
              <a:solidFill>
                <a:schemeClr val="tx1"/>
              </a:solidFill>
              <a:prstDash val="solid"/>
            </a:ln>
          </c:spPr>
        </c:majorGridlines>
        <c:numFmt formatCode="0" sourceLinked="0"/>
        <c:majorTickMark val="none"/>
        <c:minorTickMark val="none"/>
        <c:tickLblPos val="low"/>
        <c:spPr>
          <a:ln w="2260">
            <a:solidFill>
              <a:srgbClr val="000000"/>
            </a:solidFill>
            <a:prstDash val="solid"/>
          </a:ln>
        </c:spPr>
        <c:txPr>
          <a:bodyPr rot="0" vert="horz"/>
          <a:lstStyle/>
          <a:p>
            <a:pPr>
              <a:defRPr sz="1281" b="0" i="0" u="none" strike="noStrike" baseline="0">
                <a:solidFill>
                  <a:srgbClr val="000000"/>
                </a:solidFill>
                <a:latin typeface="Arial"/>
                <a:ea typeface="Arial"/>
                <a:cs typeface="Arial"/>
              </a:defRPr>
            </a:pPr>
            <a:endParaRPr lang="en-US"/>
          </a:p>
        </c:txPr>
        <c:crossAx val="2091891736"/>
        <c:crosses val="autoZero"/>
        <c:crossBetween val="between"/>
      </c:valAx>
      <c:spPr>
        <a:solidFill>
          <a:srgbClr val="FFFFFF"/>
        </a:solidFill>
        <a:ln w="18077">
          <a:noFill/>
        </a:ln>
      </c:spPr>
    </c:plotArea>
    <c:plotVisOnly val="1"/>
    <c:dispBlanksAs val="gap"/>
    <c:showDLblsOverMax val="0"/>
  </c:chart>
  <c:spPr>
    <a:noFill/>
    <a:ln>
      <a:noFill/>
    </a:ln>
  </c:spPr>
  <c:txPr>
    <a:bodyPr/>
    <a:lstStyle/>
    <a:p>
      <a:pPr>
        <a:defRPr sz="1281"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r>
              <a:rPr lang="en-IN" smtClean="0"/>
              <a:t>Quality</a:t>
            </a: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354175701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r>
              <a:rPr lang="en-US" smtClean="0"/>
              <a:t>Quality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574976093"/>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Pragmatic" TargetMode="External"/><Relationship Id="rId4" Type="http://schemas.openxmlformats.org/officeDocument/2006/relationships/hyperlink" Target="http://en.wikipedia.org/wiki/Quality_(business)"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oftware_testing" TargetMode="External"/><Relationship Id="rId4" Type="http://schemas.openxmlformats.org/officeDocument/2006/relationships/hyperlink" Target="http://en.wikipedia.org/wiki/Test_design" TargetMode="External"/><Relationship Id="rId5" Type="http://schemas.openxmlformats.org/officeDocument/2006/relationships/hyperlink" Target="http://en.wikipedia.org/wiki/Creativity"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smtClean="0">
                <a:ea typeface="ＭＳ Ｐゴシック" pitchFamily="21" charset="-128"/>
                <a:cs typeface="Arial" pitchFamily="21" charset="0"/>
              </a:rPr>
              <a:t>Welcome to Quality, a</a:t>
            </a:r>
            <a:r>
              <a:rPr lang="en-US" baseline="0" dirty="0" smtClean="0">
                <a:ea typeface="ＭＳ Ｐゴシック" pitchFamily="21" charset="-128"/>
                <a:cs typeface="Arial" pitchFamily="21" charset="0"/>
              </a:rPr>
              <a:t> module in Agile Fundamentals. This module is brought to you by Twist, the testing platform from ThoughtWorks Studios.</a:t>
            </a:r>
          </a:p>
          <a:p>
            <a:pPr eaLnBrk="1" hangingPunct="1">
              <a:spcBef>
                <a:spcPct val="0"/>
              </a:spcBef>
            </a:pPr>
            <a:endParaRPr lang="en-US" baseline="0" dirty="0" smtClean="0">
              <a:ea typeface="ＭＳ Ｐゴシック" pitchFamily="21" charset="-128"/>
              <a:cs typeface="Arial" pitchFamily="21" charset="0"/>
            </a:endParaRPr>
          </a:p>
          <a:p>
            <a:pPr eaLnBrk="1" hangingPunct="1">
              <a:spcBef>
                <a:spcPct val="0"/>
              </a:spcBef>
            </a:pPr>
            <a:r>
              <a:rPr lang="en-US" baseline="0" dirty="0" smtClean="0">
                <a:ea typeface="ＭＳ Ｐゴシック" pitchFamily="21" charset="-128"/>
                <a:cs typeface="Arial" pitchFamily="21" charset="0"/>
              </a:rPr>
              <a:t>In this module, we’ll explore the concepts of Quality in Agile Software Development, when it is applied, how it is applied, and how it affects the end result.</a:t>
            </a:r>
            <a:endParaRPr lang="en-US" dirty="0" smtClean="0">
              <a:ea typeface="ＭＳ Ｐゴシック" pitchFamily="21" charset="-128"/>
              <a:cs typeface="Arial" pitchFamily="21" charset="0"/>
            </a:endParaRPr>
          </a:p>
          <a:p>
            <a:pPr eaLnBrk="1" hangingPunct="1">
              <a:spcBef>
                <a:spcPct val="0"/>
              </a:spcBef>
            </a:pPr>
            <a:endParaRPr lang="en-US" dirty="0" smtClean="0">
              <a:ea typeface="ＭＳ Ｐゴシック" pitchFamily="21" charset="-128"/>
              <a:cs typeface="Arial" pitchFamily="21"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11468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Misguided </a:t>
            </a:r>
            <a:r>
              <a:rPr lang="en-US" sz="900" b="1" dirty="0">
                <a:solidFill>
                  <a:srgbClr val="000000"/>
                </a:solidFill>
                <a:latin typeface="Arial" pitchFamily="-112" charset="0"/>
                <a:ea typeface="Arial" pitchFamily="-112" charset="0"/>
                <a:cs typeface="Arial" pitchFamily="-112" charset="0"/>
                <a:sym typeface="Arial" pitchFamily="-112" charset="0"/>
              </a:rPr>
              <a:t>metrics </a:t>
            </a:r>
            <a:r>
              <a:rPr lang="en-US" sz="900" dirty="0">
                <a:solidFill>
                  <a:srgbClr val="000000"/>
                </a:solidFill>
                <a:latin typeface="Arial" pitchFamily="-112" charset="0"/>
                <a:ea typeface="Arial" pitchFamily="-112" charset="0"/>
                <a:cs typeface="Arial" pitchFamily="-112" charset="0"/>
                <a:sym typeface="Arial" pitchFamily="-112" charset="0"/>
              </a:rPr>
              <a:t>meant developers weren’t measured on producing high quality code and testers were measured on simply finding lots of </a:t>
            </a:r>
            <a:r>
              <a:rPr lang="en-US" sz="900" dirty="0" smtClean="0">
                <a:solidFill>
                  <a:srgbClr val="000000"/>
                </a:solidFill>
                <a:latin typeface="Arial" pitchFamily="-112" charset="0"/>
                <a:ea typeface="Arial" pitchFamily="-112" charset="0"/>
                <a:cs typeface="Arial" pitchFamily="-112" charset="0"/>
                <a:sym typeface="Arial" pitchFamily="-112" charset="0"/>
              </a:rPr>
              <a:t>defects</a:t>
            </a:r>
          </a:p>
          <a:p>
            <a:pPr>
              <a:spcBef>
                <a:spcPts val="425"/>
              </a:spcBef>
              <a:buClr>
                <a:srgbClr val="000000"/>
              </a:buClr>
              <a:buFont typeface="Arial" pitchFamily="-112" charset="0"/>
              <a:buChar char="•"/>
            </a:pPr>
            <a:r>
              <a:rPr lang="en-US" sz="900" dirty="0" smtClean="0">
                <a:solidFill>
                  <a:srgbClr val="000000"/>
                </a:solidFill>
                <a:latin typeface="Arial" pitchFamily="-112" charset="0"/>
                <a:ea typeface="Arial" pitchFamily="-112" charset="0"/>
                <a:cs typeface="Arial" pitchFamily="-112" charset="0"/>
                <a:sym typeface="Arial" pitchFamily="-112" charset="0"/>
              </a:rPr>
              <a:t>Now everyone is measured on how efficiently a card works through the process.  Gets to done.</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Timing </a:t>
            </a:r>
            <a:r>
              <a:rPr lang="en-US" sz="900" b="1" dirty="0">
                <a:solidFill>
                  <a:srgbClr val="000000"/>
                </a:solidFill>
                <a:latin typeface="Arial" pitchFamily="-112" charset="0"/>
                <a:ea typeface="Arial" pitchFamily="-112" charset="0"/>
                <a:cs typeface="Arial" pitchFamily="-112" charset="0"/>
                <a:sym typeface="Arial" pitchFamily="-112" charset="0"/>
              </a:rPr>
              <a:t>of testing </a:t>
            </a:r>
            <a:r>
              <a:rPr lang="en-US" sz="900" dirty="0">
                <a:solidFill>
                  <a:srgbClr val="000000"/>
                </a:solidFill>
                <a:latin typeface="Arial" pitchFamily="-112" charset="0"/>
                <a:ea typeface="Arial" pitchFamily="-112" charset="0"/>
                <a:cs typeface="Arial" pitchFamily="-112" charset="0"/>
                <a:sym typeface="Arial" pitchFamily="-112" charset="0"/>
              </a:rPr>
              <a:t>meant testers were brought into the project too late, meaning their knowledge of the requirements was scant and the testing itself was left too late</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Schedule pressure </a:t>
            </a:r>
            <a:r>
              <a:rPr lang="en-US" sz="900" dirty="0">
                <a:solidFill>
                  <a:srgbClr val="000000"/>
                </a:solidFill>
                <a:latin typeface="Arial" pitchFamily="-112" charset="0"/>
                <a:ea typeface="Arial" pitchFamily="-112" charset="0"/>
                <a:cs typeface="Arial" pitchFamily="-112" charset="0"/>
                <a:sym typeface="Arial" pitchFamily="-112" charset="0"/>
              </a:rPr>
              <a:t>is a problem when testing is the last large task before production deployment</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Approach testing from a collaborative perspective</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Shared commitment – all roles contribute to the quality of the solution</a:t>
            </a:r>
          </a:p>
          <a:p>
            <a:pPr>
              <a:spcBef>
                <a:spcPts val="425"/>
              </a:spcBef>
              <a:buClr>
                <a:srgbClr val="000000"/>
              </a:buClr>
              <a:buFont typeface="Arial" pitchFamily="-112" charset="0"/>
              <a:buChar char="•"/>
            </a:pPr>
            <a:r>
              <a:rPr lang="en-US" sz="900" dirty="0">
                <a:solidFill>
                  <a:srgbClr val="000000"/>
                </a:solidFill>
                <a:latin typeface="Arial" pitchFamily="-112" charset="0"/>
                <a:ea typeface="Arial" pitchFamily="-112" charset="0"/>
                <a:cs typeface="Arial" pitchFamily="-112" charset="0"/>
                <a:sym typeface="Arial" pitchFamily="-112" charset="0"/>
              </a:rPr>
              <a:t>Testing moves from being a job title to a mindset of the team</a:t>
            </a: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It is not testers versus developers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Working together helps everybody on the team to improve their skills.</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Use others strengths and let team members know yours to get the best result as a team.</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No butt covering</a:t>
            </a:r>
            <a:endParaRPr lang="en-US" sz="2800" dirty="0">
              <a:solidFill>
                <a:srgbClr val="292929"/>
              </a:solidFill>
              <a:latin typeface="Arial" pitchFamily="-112" charset="0"/>
              <a:ea typeface="Arial" pitchFamily="-112" charset="0"/>
              <a:cs typeface="Arial" pitchFamily="-112" charset="0"/>
              <a:sym typeface="Arial" pitchFamily="-112" charset="0"/>
            </a:endParaRPr>
          </a:p>
          <a:p>
            <a:pPr>
              <a:spcBef>
                <a:spcPts val="425"/>
              </a:spcBef>
              <a:buClr>
                <a:srgbClr val="292929"/>
              </a:buClr>
              <a:buFont typeface="Arial" pitchFamily="-112" charset="0"/>
              <a:buChar char="•"/>
            </a:pPr>
            <a:r>
              <a:rPr lang="en-US" sz="1800" dirty="0">
                <a:solidFill>
                  <a:srgbClr val="292929"/>
                </a:solidFill>
                <a:latin typeface="Arial" pitchFamily="-112" charset="0"/>
                <a:ea typeface="Arial" pitchFamily="-112" charset="0"/>
                <a:cs typeface="Arial" pitchFamily="-112" charset="0"/>
                <a:sym typeface="Arial" pitchFamily="-112" charset="0"/>
              </a:rPr>
              <a:t>Testing tasks do not always need to be done by testers:</a:t>
            </a:r>
            <a:endParaRPr lang="en-US" sz="28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Automation support from developers</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Environment set-up and management support from sys admin</a:t>
            </a:r>
            <a:endParaRPr lang="en-US" sz="2400" dirty="0">
              <a:solidFill>
                <a:srgbClr val="292929"/>
              </a:solidFill>
              <a:latin typeface="Arial" pitchFamily="-112" charset="0"/>
              <a:ea typeface="Arial" pitchFamily="-112" charset="0"/>
              <a:cs typeface="Arial" pitchFamily="-112" charset="0"/>
              <a:sym typeface="Arial" pitchFamily="-112" charset="0"/>
            </a:endParaRPr>
          </a:p>
          <a:p>
            <a:pPr marL="742950" lvl="1" indent="-285750">
              <a:spcBef>
                <a:spcPts val="425"/>
              </a:spcBef>
              <a:buClr>
                <a:srgbClr val="6B6BCE"/>
              </a:buClr>
              <a:buFont typeface="Wingdings" pitchFamily="-112" charset="2"/>
              <a:buChar char="§"/>
            </a:pPr>
            <a:r>
              <a:rPr lang="en-US" sz="1800" dirty="0">
                <a:solidFill>
                  <a:srgbClr val="292929"/>
                </a:solidFill>
                <a:latin typeface="Arial" pitchFamily="-112" charset="0"/>
                <a:ea typeface="Arial" pitchFamily="-112" charset="0"/>
                <a:cs typeface="Arial" pitchFamily="-112" charset="0"/>
                <a:sym typeface="Arial" pitchFamily="-112" charset="0"/>
              </a:rPr>
              <a:t>End to end scenario creation from BA etc.</a:t>
            </a:r>
            <a:endParaRPr lang="en-US" sz="2400" dirty="0">
              <a:solidFill>
                <a:srgbClr val="292929"/>
              </a:solidFill>
              <a:latin typeface="Arial" pitchFamily="-112" charset="0"/>
              <a:ea typeface="Arial" pitchFamily="-112" charset="0"/>
              <a:cs typeface="Arial" pitchFamily="-112" charset="0"/>
              <a:sym typeface="Arial" pitchFamily="-112" charset="0"/>
            </a:endParaRP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t>
            </a: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Another key element to the Agile testing approach is to approach the practice from a collaborative perspective.  With a shared commitment to quality, system administrators, analysts, developers and testers all collaborate in various ways to ensure the quality of the solution being developed.  With this mindset, testing moves from being a job title to a skill which is scattered across the team based on the various strengths of the people involved.</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ln/>
        </p:spPr>
      </p:sp>
      <p:sp>
        <p:nvSpPr>
          <p:cNvPr id="214019" name="Notes Placeholder 2"/>
          <p:cNvSpPr>
            <a:spLocks noGrp="1"/>
          </p:cNvSpPr>
          <p:nvPr>
            <p:ph type="body" idx="1"/>
          </p:nvPr>
        </p:nvSpPr>
        <p:spPr>
          <a:noFill/>
          <a:ln/>
        </p:spPr>
        <p:txBody>
          <a:bodyPr/>
          <a:lstStyle/>
          <a:p>
            <a:pPr>
              <a:buFont typeface="Arial" pitchFamily="34" charset="0"/>
              <a:buNone/>
            </a:pPr>
            <a:r>
              <a:rPr lang="en-US" dirty="0" smtClean="0">
                <a:latin typeface="Arial" pitchFamily="34" charset="0"/>
              </a:rPr>
              <a:t>Discussion time……</a:t>
            </a:r>
          </a:p>
          <a:p>
            <a:pPr>
              <a:buFont typeface="Arial" pitchFamily="34" charset="0"/>
              <a:buNone/>
            </a:pPr>
            <a:endParaRPr lang="en-US" dirty="0" smtClean="0">
              <a:latin typeface="Arial" pitchFamily="34" charset="0"/>
            </a:endParaRPr>
          </a:p>
          <a:p>
            <a:pPr>
              <a:buFont typeface="Arial" pitchFamily="34" charset="0"/>
              <a:buChar char="•"/>
            </a:pPr>
            <a:r>
              <a:rPr lang="en-US" dirty="0" smtClean="0">
                <a:latin typeface="Arial" pitchFamily="34" charset="0"/>
              </a:rPr>
              <a:t>Are</a:t>
            </a:r>
            <a:r>
              <a:rPr lang="en-US" baseline="0" dirty="0" smtClean="0">
                <a:latin typeface="Arial" pitchFamily="34" charset="0"/>
              </a:rPr>
              <a:t> these rights representative of how you work as a tester today?  </a:t>
            </a:r>
          </a:p>
          <a:p>
            <a:pPr>
              <a:buFont typeface="Arial" pitchFamily="34" charset="0"/>
              <a:buChar char="•"/>
            </a:pPr>
            <a:r>
              <a:rPr lang="en-US" baseline="0" dirty="0" smtClean="0">
                <a:latin typeface="Arial" pitchFamily="34" charset="0"/>
              </a:rPr>
              <a:t>Do you get access to the customer(s) or their proxies to ask questions?</a:t>
            </a:r>
          </a:p>
          <a:p>
            <a:pPr>
              <a:buFont typeface="Arial" pitchFamily="34" charset="0"/>
              <a:buChar char="•"/>
            </a:pPr>
            <a:r>
              <a:rPr lang="en-US" baseline="0" dirty="0" smtClean="0">
                <a:latin typeface="Arial" pitchFamily="34" charset="0"/>
              </a:rPr>
              <a:t>Can you ask the developers for help in testing parts of the application?</a:t>
            </a:r>
          </a:p>
          <a:p>
            <a:pPr>
              <a:buFont typeface="Arial" pitchFamily="34" charset="0"/>
              <a:buChar char="•"/>
            </a:pPr>
            <a:r>
              <a:rPr lang="en-US" baseline="0" dirty="0" smtClean="0">
                <a:latin typeface="Arial" pitchFamily="34" charset="0"/>
              </a:rPr>
              <a:t>Do you feel you have good tool support in the testing you do, or are you aware of considerably more effective tools you could use if they were available to you?</a:t>
            </a:r>
          </a:p>
          <a:p>
            <a:pPr>
              <a:buFont typeface="Arial" pitchFamily="34" charset="0"/>
              <a:buNone/>
            </a:pPr>
            <a:r>
              <a:rPr lang="en-US" baseline="0" dirty="0" smtClean="0">
                <a:latin typeface="Arial" pitchFamily="34" charset="0"/>
              </a:rPr>
              <a:t>[CLICK]</a:t>
            </a:r>
          </a:p>
          <a:p>
            <a:pPr>
              <a:buFont typeface="Arial" pitchFamily="34" charset="0"/>
              <a:buChar char="•"/>
            </a:pPr>
            <a:r>
              <a:rPr lang="en-US" baseline="0" dirty="0" smtClean="0">
                <a:latin typeface="Arial" pitchFamily="34" charset="0"/>
              </a:rPr>
              <a:t>Do you have the ability to suggest or challenge requirements.  Should you?</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B15343F4-3819-4B8F-A35F-59F5994ADF5F}" type="slidenum">
              <a:rPr lang="en-US" smtClean="0"/>
              <a:pPr>
                <a:defRPr/>
              </a:pPr>
              <a:t>13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Once you see a green bar for your functional test suite, developer is confident about his </a:t>
            </a:r>
            <a:r>
              <a:rPr lang="en-US" dirty="0" err="1">
                <a:solidFill>
                  <a:srgbClr val="000000"/>
                </a:solidFill>
                <a:latin typeface="Calibri" pitchFamily="-106" charset="0"/>
                <a:ea typeface="Calibri" pitchFamily="-106" charset="0"/>
                <a:cs typeface="Calibri" pitchFamily="-106" charset="0"/>
                <a:sym typeface="Calibri" pitchFamily="-106" charset="0"/>
              </a:rPr>
              <a:t>checkin</a:t>
            </a:r>
            <a:endParaRPr lang="en-US" dirty="0">
              <a:solidFill>
                <a:srgbClr val="000000"/>
              </a:solidFill>
              <a:latin typeface="Calibri" pitchFamily="-106" charset="0"/>
              <a:ea typeface="Calibri" pitchFamily="-106" charset="0"/>
              <a:cs typeface="Calibri" pitchFamily="-106" charset="0"/>
              <a:sym typeface="Calibri" pitchFamily="-106" charset="0"/>
            </a:endParaRPr>
          </a:p>
          <a:p>
            <a:pPr marL="39688">
              <a:spcBef>
                <a:spcPts val="413"/>
              </a:spcBef>
            </a:pPr>
            <a:r>
              <a:rPr lang="en-US" dirty="0">
                <a:solidFill>
                  <a:srgbClr val="000000"/>
                </a:solidFill>
                <a:latin typeface="Calibri" pitchFamily="-106" charset="0"/>
                <a:ea typeface="Calibri" pitchFamily="-106" charset="0"/>
                <a:cs typeface="Calibri" pitchFamily="-106" charset="0"/>
                <a:sym typeface="Calibri" pitchFamily="-106" charset="0"/>
              </a:rPr>
              <a:t>Faster feedback is one of the pillars of agile - automation helps to achieve the same.</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latin typeface="+mn-lt"/>
                <a:ea typeface="ＭＳ Ｐゴシック" pitchFamily="-65" charset="-128"/>
                <a:cs typeface="Arial" charset="0"/>
              </a:rPr>
              <a:t>Directions:</a:t>
            </a:r>
          </a:p>
          <a:p>
            <a:r>
              <a:rPr lang="en-US" sz="1200" b="0" kern="1200" dirty="0" smtClean="0">
                <a:solidFill>
                  <a:schemeClr val="tx1"/>
                </a:solidFill>
                <a:latin typeface="+mn-lt"/>
                <a:ea typeface="ＭＳ Ｐゴシック" pitchFamily="-65" charset="-128"/>
                <a:cs typeface="Arial" charset="0"/>
              </a:rPr>
              <a:t>Start by showing the teams a balloon that you would like created. The balloon has a face made up of two round eyes, a triangular nose, and a semi circle mouth. Without any further instructions, tell the teams that they have 2 minutes to create as many of the balloons as possible, then have them bring the balloons up to be ‘accepted’. Eliminate any balloons that do not meet your criteria of ~10 inches wide, ~2 inch eyes, ~1 inch gap between eyes, ~1.5 inch high nose, and ~4.5 inch wide mouth. Very few teams will have balloons that meet the criteria.</a:t>
            </a:r>
          </a:p>
          <a:p>
            <a:r>
              <a:rPr lang="en-US" sz="1200" b="0" kern="1200" dirty="0" smtClean="0">
                <a:solidFill>
                  <a:schemeClr val="tx1"/>
                </a:solidFill>
                <a:latin typeface="+mn-lt"/>
                <a:ea typeface="ＭＳ Ｐゴシック" pitchFamily="-65" charset="-128"/>
                <a:cs typeface="Arial" charset="0"/>
              </a:rPr>
              <a:t>As you reject their work (waste), ask the teams if they’ve ever had a similar experience in software development. Before the second round, give the teams 2 minutes to discuss how they can improve for the next iteration. They should start asking more questions about the acceptance criteria, which you will happily offer. When round 2 starts, the teams will now apply the acceptance criteria to their work and some will even start building ‘test harnesses’ (e.g. paper templates for face, quick ways to measure balloon width, etc.) . The results should be better in round 2. Discuss how they changed the way they worked and what improvements they would make the next time. If needed, play one more round. This time, every team should be using a test harness and should therefore be producing balloons with much more efficiency and quality.</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18</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Transparency is extended to how to report</a:t>
            </a:r>
            <a:r>
              <a:rPr lang="en-US" baseline="0" dirty="0" smtClean="0"/>
              <a:t> on Quality.</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20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a:buNone/>
            </a:pPr>
            <a:r>
              <a:rPr lang="en-US" dirty="0" smtClean="0"/>
              <a:t>2 key principles</a:t>
            </a:r>
          </a:p>
          <a:p>
            <a:pPr marL="171450" indent="-171450">
              <a:buFont typeface="Arial"/>
              <a:buChar char="•"/>
            </a:pPr>
            <a:r>
              <a:rPr lang="en-US" dirty="0" smtClean="0"/>
              <a:t>Fit for purpose</a:t>
            </a:r>
          </a:p>
          <a:p>
            <a:pPr marL="171450" indent="-171450">
              <a:buFont typeface="Arial"/>
              <a:buChar char="•"/>
            </a:pPr>
            <a:r>
              <a:rPr lang="en-US" dirty="0" smtClean="0"/>
              <a:t>Right first time</a:t>
            </a:r>
          </a:p>
          <a:p>
            <a:pPr marL="0" indent="0">
              <a:buFont typeface="Arial"/>
              <a:buNone/>
            </a:pPr>
            <a:r>
              <a:rPr lang="en-US" dirty="0" smtClean="0"/>
              <a:t>Determined by the intended user</a:t>
            </a:r>
          </a:p>
          <a:p>
            <a:pPr marL="0" indent="0">
              <a:buFont typeface="Arial"/>
              <a:buNone/>
            </a:pPr>
            <a:endParaRPr lang="en-US" dirty="0" smtClean="0"/>
          </a:p>
          <a:p>
            <a:pPr marL="0" indent="0">
              <a:buFont typeface="Arial"/>
              <a:buNone/>
            </a:pPr>
            <a:endParaRPr lang="en-US" dirty="0" smtClean="0"/>
          </a:p>
          <a:p>
            <a:r>
              <a:rPr lang="en-US" dirty="0" smtClean="0"/>
              <a:t>-----------------------------------------------------------------------------------------------</a:t>
            </a:r>
          </a:p>
          <a:p>
            <a:r>
              <a:rPr lang="en-US" dirty="0" smtClean="0"/>
              <a:t>Once again, let’s start with some definition.</a:t>
            </a:r>
          </a:p>
          <a:p>
            <a:endParaRPr lang="en-US" dirty="0" smtClean="0"/>
          </a:p>
          <a:p>
            <a:r>
              <a:rPr lang="en-US" dirty="0" smtClean="0"/>
              <a:t>First, what is Quality in</a:t>
            </a:r>
            <a:r>
              <a:rPr lang="en-US" baseline="0" dirty="0" smtClean="0"/>
              <a:t> a business or engineering environment?</a:t>
            </a:r>
          </a:p>
          <a:p>
            <a:endParaRPr lang="en-US" baseline="0" dirty="0" smtClean="0"/>
          </a:p>
          <a:p>
            <a:r>
              <a:rPr lang="en-US" baseline="0" dirty="0" smtClean="0"/>
              <a:t>From Wikipedia, we get this definition:</a:t>
            </a:r>
          </a:p>
          <a:p>
            <a:endParaRPr lang="en-US" baseline="0" dirty="0" smtClean="0"/>
          </a:p>
          <a:p>
            <a:r>
              <a:rPr lang="en-US" b="1" dirty="0" smtClean="0"/>
              <a:t>Quality</a:t>
            </a:r>
            <a:r>
              <a:rPr lang="en-US" dirty="0" smtClean="0"/>
              <a:t> in business, engineering and manufacturing has a </a:t>
            </a:r>
            <a:r>
              <a:rPr lang="en-US" dirty="0" smtClean="0">
                <a:hlinkClick r:id="rId3" tooltip="Pragmatic"/>
              </a:rPr>
              <a:t>pragmatic</a:t>
            </a:r>
            <a:r>
              <a:rPr lang="en-US" dirty="0" smtClean="0"/>
              <a:t> interpretation as the </a:t>
            </a:r>
            <a:r>
              <a:rPr lang="en-US" i="1" dirty="0" smtClean="0"/>
              <a:t>non-inferiority</a:t>
            </a:r>
            <a:r>
              <a:rPr lang="en-US" dirty="0" smtClean="0"/>
              <a:t> or </a:t>
            </a:r>
            <a:r>
              <a:rPr lang="en-US" i="1" dirty="0" smtClean="0"/>
              <a:t>superiority</a:t>
            </a:r>
            <a:r>
              <a:rPr lang="en-US" dirty="0" smtClean="0"/>
              <a:t> of something. Quality is a perceptual, conditional and somewhat subjective attribute and may be understood differently by different people. Consumers may focus on the </a:t>
            </a:r>
            <a:r>
              <a:rPr lang="en-US" b="1" dirty="0" smtClean="0"/>
              <a:t>specification quality</a:t>
            </a:r>
            <a:r>
              <a:rPr lang="en-US" dirty="0" smtClean="0"/>
              <a:t> of a product/service, or how it compares to competitors in the marketplace. Producers might measure the </a:t>
            </a:r>
            <a:r>
              <a:rPr lang="en-US" b="1" dirty="0" smtClean="0"/>
              <a:t>conformance quality</a:t>
            </a:r>
            <a:r>
              <a:rPr lang="en-US" dirty="0" smtClean="0"/>
              <a:t>, or degree to which the product/service was produced correctly.</a:t>
            </a:r>
          </a:p>
          <a:p>
            <a:endParaRPr lang="en-US" dirty="0" smtClean="0"/>
          </a:p>
          <a:p>
            <a:r>
              <a:rPr lang="en-US" dirty="0" smtClean="0"/>
              <a:t>And also from Wikipedia, we get a</a:t>
            </a:r>
            <a:r>
              <a:rPr lang="en-US" baseline="0" dirty="0" smtClean="0"/>
              <a:t> definition of Quality Assurance:</a:t>
            </a:r>
          </a:p>
          <a:p>
            <a:endParaRPr lang="en-US" baseline="0" dirty="0" smtClean="0"/>
          </a:p>
          <a:p>
            <a:r>
              <a:rPr lang="en-US" b="1" dirty="0" smtClean="0"/>
              <a:t>Quality assurance</a:t>
            </a:r>
            <a:r>
              <a:rPr lang="en-US" dirty="0" smtClean="0"/>
              <a:t>, or </a:t>
            </a:r>
            <a:r>
              <a:rPr lang="en-US" b="1" dirty="0" smtClean="0"/>
              <a:t>QA</a:t>
            </a:r>
            <a:r>
              <a:rPr lang="en-US" dirty="0" smtClean="0"/>
              <a:t> for short, refers to planned and systematic production processes that provide confidence in a product's suitability for its intended purpose. It is a set of activities intended to ensure that products (goods and/or services) satisfy customer requirements in a systematic, reliable fashion. QA cannot absolutely guarantee the production of </a:t>
            </a:r>
            <a:r>
              <a:rPr lang="en-US" i="1" dirty="0" smtClean="0"/>
              <a:t>quality</a:t>
            </a:r>
            <a:r>
              <a:rPr lang="en-US" dirty="0" smtClean="0"/>
              <a:t> products, unfortunately, but makes this more likely.</a:t>
            </a:r>
          </a:p>
          <a:p>
            <a:endParaRPr lang="en-US" dirty="0" smtClean="0"/>
          </a:p>
          <a:p>
            <a:r>
              <a:rPr lang="en-US" dirty="0" smtClean="0"/>
              <a:t>Two key principles characterize QA: "fit for purpose" (the product should be suitable for the intended purpose) and "right first time" (mistakes should be eliminated). QA includes regulation of the </a:t>
            </a:r>
            <a:r>
              <a:rPr lang="en-US" dirty="0" smtClean="0">
                <a:hlinkClick r:id="rId4" tooltip="Quality (business)"/>
              </a:rPr>
              <a:t>quality</a:t>
            </a:r>
            <a:r>
              <a:rPr lang="en-US" dirty="0" smtClean="0"/>
              <a:t> of raw materials, assemblies, products and components; services related to production; and management, production and inspection processes.</a:t>
            </a:r>
          </a:p>
          <a:p>
            <a:endParaRPr lang="en-US" dirty="0" smtClean="0"/>
          </a:p>
          <a:p>
            <a:r>
              <a:rPr lang="en-US" dirty="0" smtClean="0"/>
              <a:t>It is important to realize also that </a:t>
            </a:r>
            <a:r>
              <a:rPr lang="en-US" i="1" dirty="0" smtClean="0"/>
              <a:t>quality</a:t>
            </a:r>
            <a:r>
              <a:rPr lang="en-US" dirty="0" smtClean="0"/>
              <a:t> is determined by the intended users, clients or customers, not by society in general: it is not the same as 'expensive' or 'high quality'. Even goods with low prices can be considered quality items if they meet a market need.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Rot="1" noChangeAspect="1" noChangeArrowheads="1"/>
          </p:cNvSpPr>
          <p:nvPr>
            <p:ph type="sldImg"/>
          </p:nvPr>
        </p:nvSpPr>
        <p:spPr>
          <a:solidFill>
            <a:srgbClr val="FFFFFF"/>
          </a:solidFill>
          <a:ln/>
        </p:spPr>
      </p:sp>
      <p:sp>
        <p:nvSpPr>
          <p:cNvPr id="8294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Reporting metrics that answer these questions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Pairing metrics with answering these questions gives more context</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Grp="1" noRot="1" noChangeAspect="1" noChangeArrowheads="1"/>
          </p:cNvSpPr>
          <p:nvPr>
            <p:ph type="sldImg"/>
          </p:nvPr>
        </p:nvSpPr>
        <p:spPr>
          <a:solidFill>
            <a:srgbClr val="FFFFFF"/>
          </a:solidFill>
          <a:ln/>
        </p:spPr>
      </p:sp>
      <p:sp>
        <p:nvSpPr>
          <p:cNvPr id="84994"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busy is testing?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This allows the IM to understand if testers need help or if testers can help somewhere else</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Burn up.  Shows the total test to be completed and what remains.</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w/out test cases may mean that the testers are behind in writing test cases or something else.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Rot="1" noChangeAspect="1" noChangeArrowheads="1"/>
          </p:cNvSpPr>
          <p:nvPr>
            <p:ph type="sldImg"/>
          </p:nvPr>
        </p:nvSpPr>
        <p:spPr>
          <a:solidFill>
            <a:srgbClr val="FFFFFF"/>
          </a:solidFill>
          <a:ln/>
        </p:spPr>
      </p:sp>
      <p:sp>
        <p:nvSpPr>
          <p:cNvPr id="87042"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Severity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How bad from a technical perspective.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Defect finder rating.</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Failed tests by functional area</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Priority of defects found.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What order defects should be fixed</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Biz, customer, product manager rating.</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a:solidFill>
            <a:srgbClr val="FFFFFF"/>
          </a:solidFill>
          <a:ln/>
        </p:spPr>
      </p:sp>
      <p:sp>
        <p:nvSpPr>
          <p:cNvPr id="89090"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bouncing back to development means that something is not right with the acceptance criteria or the dev work.</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Stories without test cases is obvious risk that functionality is not being tested.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Rot="1" noChangeAspect="1" noChangeArrowheads="1"/>
          </p:cNvSpPr>
          <p:nvPr>
            <p:ph type="sldImg"/>
          </p:nvPr>
        </p:nvSpPr>
        <p:spPr>
          <a:solidFill>
            <a:srgbClr val="FFFFFF"/>
          </a:solidFill>
          <a:ln/>
        </p:spPr>
      </p:sp>
      <p:sp>
        <p:nvSpPr>
          <p:cNvPr id="91138"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Kind of a burn up for the total project.  </a:t>
            </a:r>
          </a:p>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By functional area, how many points are in testing now.  </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Rot="1" noChangeAspect="1" noChangeArrowheads="1"/>
          </p:cNvSpPr>
          <p:nvPr>
            <p:ph type="sldImg"/>
          </p:nvPr>
        </p:nvSpPr>
        <p:spPr>
          <a:solidFill>
            <a:srgbClr val="FFFFFF"/>
          </a:solidFill>
          <a:ln/>
        </p:spPr>
      </p:sp>
      <p:sp>
        <p:nvSpPr>
          <p:cNvPr id="93186" name="Rectangle 2"/>
          <p:cNvSpPr>
            <a:spLocks noGrp="1" noChangeArrowheads="1"/>
          </p:cNvSpPr>
          <p:nvPr>
            <p:ph type="body" idx="1"/>
          </p:nvPr>
        </p:nvSpPr>
        <p:spPr>
          <a:noFill/>
        </p:spPr>
        <p:txBody>
          <a:bodyPr/>
          <a:lstStyle/>
          <a:p>
            <a:pPr eaLnBrk="1" hangingPunct="1">
              <a:spcBef>
                <a:spcPts val="425"/>
              </a:spcBef>
              <a:buClr>
                <a:srgbClr val="000000"/>
              </a:buClr>
              <a:buFontTx/>
              <a:buChar char="•"/>
            </a:pPr>
            <a:r>
              <a:rPr lang="en-US" smtClean="0">
                <a:solidFill>
                  <a:srgbClr val="000000"/>
                </a:solidFill>
                <a:latin typeface="Arial" pitchFamily="34" charset="0"/>
                <a:cs typeface="Arial" pitchFamily="34" charset="0"/>
                <a:sym typeface="Arial" pitchFamily="34" charset="0"/>
              </a:rPr>
              <a:t>Very subjective</a:t>
            </a:r>
          </a:p>
          <a:p>
            <a:pPr eaLnBrk="1" hangingPunct="1">
              <a:spcBef>
                <a:spcPts val="425"/>
              </a:spcBef>
              <a:buClr>
                <a:srgbClr val="000000"/>
              </a:buClr>
              <a:buFontTx/>
              <a:buChar char="•"/>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a:t>
            </a:r>
          </a:p>
          <a:p>
            <a:pPr eaLnBrk="1" hangingPunct="1">
              <a:spcBef>
                <a:spcPts val="425"/>
              </a:spcBef>
            </a:pPr>
            <a:r>
              <a:rPr lang="en-US" smtClean="0">
                <a:solidFill>
                  <a:srgbClr val="000000"/>
                </a:solidFill>
                <a:latin typeface="Arial" pitchFamily="34" charset="0"/>
                <a:cs typeface="Arial" pitchFamily="34" charset="0"/>
                <a:sym typeface="Arial" pitchFamily="34" charset="0"/>
              </a:rPr>
              <a:t>So hopefully we</a:t>
            </a:r>
            <a:r>
              <a:rPr lang="ja-JP" altLang="en-US" smtClean="0">
                <a:solidFill>
                  <a:srgbClr val="000000"/>
                </a:solidFill>
                <a:latin typeface="Arial" pitchFamily="34" charset="0"/>
                <a:cs typeface="Arial" pitchFamily="34" charset="0"/>
                <a:sym typeface="Arial" pitchFamily="34" charset="0"/>
              </a:rPr>
              <a:t>’</a:t>
            </a:r>
            <a:r>
              <a:rPr lang="en-US" altLang="ja-JP" smtClean="0">
                <a:solidFill>
                  <a:srgbClr val="000000"/>
                </a:solidFill>
                <a:latin typeface="Arial" pitchFamily="34" charset="0"/>
                <a:cs typeface="Arial" pitchFamily="34" charset="0"/>
                <a:sym typeface="Arial" pitchFamily="34" charset="0"/>
              </a:rPr>
              <a:t>re all of the opinion that without context metrics can paint misleading or even downright incorrect pictures of the state of the software being tested.  An alternative approach is to pair whatever metrics are being used with answers to these five questions.  Each one reports on a different aspect of the testing process and give the ability to provide the context that is so often missing from pure metric-based reporting.  </a:t>
            </a:r>
          </a:p>
          <a:p>
            <a:pPr eaLnBrk="1" hangingPunct="1">
              <a:spcBef>
                <a:spcPts val="425"/>
              </a:spcBef>
            </a:pPr>
            <a:endParaRPr lang="en-US" smtClean="0">
              <a:solidFill>
                <a:srgbClr val="000000"/>
              </a:solidFill>
              <a:latin typeface="Arial" pitchFamily="34" charset="0"/>
              <a:cs typeface="Arial" pitchFamily="34" charset="0"/>
              <a:sym typeface="Arial" pitchFamily="34" charset="0"/>
            </a:endParaRPr>
          </a:p>
          <a:p>
            <a:pPr eaLnBrk="1" hangingPunct="1">
              <a:spcBef>
                <a:spcPts val="425"/>
              </a:spcBef>
            </a:pPr>
            <a:r>
              <a:rPr lang="en-US" smtClean="0">
                <a:solidFill>
                  <a:srgbClr val="000000"/>
                </a:solidFill>
                <a:latin typeface="Arial" pitchFamily="34" charset="0"/>
                <a:cs typeface="Arial" pitchFamily="34" charset="0"/>
                <a:sym typeface="Arial" pitchFamily="34" charset="0"/>
              </a:rPr>
              <a:t>Obviously these questions will produce subjective opinions in the answers, but even this subjectivity along with frequent reporting and established trust should give a accurate representation of the testing efforts.</a:t>
            </a: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latin typeface="Arial" pitchFamily="34" charset="0"/>
              </a:rPr>
              <a:t>Elisabeth Hendrickson</a:t>
            </a:r>
          </a:p>
          <a:p>
            <a:pPr lvl="1">
              <a:buFont typeface="Arial" pitchFamily="34" charset="0"/>
              <a:buChar char="•"/>
            </a:pPr>
            <a:r>
              <a:rPr lang="en-US" dirty="0" smtClean="0">
                <a:latin typeface="Arial" pitchFamily="34" charset="0"/>
              </a:rPr>
              <a:t>Runs</a:t>
            </a:r>
            <a:r>
              <a:rPr lang="en-US" baseline="0" dirty="0" smtClean="0">
                <a:latin typeface="Arial" pitchFamily="34" charset="0"/>
              </a:rPr>
              <a:t> a company called Quality Tree Software</a:t>
            </a:r>
          </a:p>
          <a:p>
            <a:pPr lvl="1">
              <a:buFont typeface="Arial" pitchFamily="34" charset="0"/>
              <a:buChar char="•"/>
            </a:pPr>
            <a:r>
              <a:rPr lang="en-US" dirty="0" smtClean="0">
                <a:latin typeface="Arial" pitchFamily="34" charset="0"/>
              </a:rPr>
              <a:t>Started in 1997</a:t>
            </a:r>
          </a:p>
          <a:p>
            <a:pPr lvl="1">
              <a:buFont typeface="Arial" pitchFamily="34" charset="0"/>
              <a:buChar char="•"/>
            </a:pPr>
            <a:r>
              <a:rPr lang="en-US" dirty="0" smtClean="0">
                <a:latin typeface="Arial" pitchFamily="34" charset="0"/>
              </a:rPr>
              <a:t>In</a:t>
            </a:r>
            <a:r>
              <a:rPr lang="en-US" baseline="0" dirty="0" smtClean="0">
                <a:latin typeface="Arial" pitchFamily="34" charset="0"/>
              </a:rPr>
              <a:t> 2003 became active in the agile community</a:t>
            </a: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How well would your </a:t>
            </a:r>
            <a:r>
              <a:rPr lang="en-US" dirty="0" err="1" smtClean="0">
                <a:latin typeface="Arial" pitchFamily="34" charset="0"/>
              </a:rPr>
              <a:t>organisation</a:t>
            </a:r>
            <a:r>
              <a:rPr lang="en-US" dirty="0" smtClean="0">
                <a:latin typeface="Arial" pitchFamily="34" charset="0"/>
              </a:rPr>
              <a:t> react to the “not all defects need to be logged” suggestion?  Is this way of</a:t>
            </a:r>
            <a:r>
              <a:rPr lang="en-US" baseline="0" dirty="0" smtClean="0">
                <a:latin typeface="Arial" pitchFamily="34" charset="0"/>
              </a:rPr>
              <a:t> working in line with the cultural values of your employer.  </a:t>
            </a:r>
          </a:p>
          <a:p>
            <a:pPr>
              <a:buFont typeface="Arial" pitchFamily="34" charset="0"/>
              <a:buChar char="•"/>
            </a:pPr>
            <a:r>
              <a:rPr lang="en-US" baseline="0" dirty="0" smtClean="0">
                <a:latin typeface="Arial" pitchFamily="34" charset="0"/>
              </a:rPr>
              <a:t>How would your manager react?  </a:t>
            </a:r>
          </a:p>
          <a:p>
            <a:pPr>
              <a:buFont typeface="Arial" pitchFamily="34" charset="0"/>
              <a:buChar char="•"/>
            </a:pPr>
            <a:r>
              <a:rPr lang="en-US" baseline="0" dirty="0" smtClean="0">
                <a:latin typeface="Arial" pitchFamily="34" charset="0"/>
              </a:rPr>
              <a:t>Are you currently being measured, either explicitly or implicitly, on the number of defects you find?</a:t>
            </a:r>
          </a:p>
          <a:p>
            <a:pPr>
              <a:buFont typeface="Arial" pitchFamily="34" charset="0"/>
              <a:buChar char="•"/>
            </a:pPr>
            <a:r>
              <a:rPr lang="en-US" baseline="0" dirty="0" smtClean="0">
                <a:latin typeface="Arial" pitchFamily="34" charset="0"/>
              </a:rPr>
              <a:t>Finally, what would the developers think?</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17738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Minimize the cost of managing defects</a:t>
            </a:r>
          </a:p>
          <a:p>
            <a:pPr>
              <a:buFont typeface="Arial" pitchFamily="34" charset="0"/>
              <a:buChar char="•"/>
            </a:pPr>
            <a:r>
              <a:rPr lang="en-US" dirty="0" smtClean="0"/>
              <a:t>Zero</a:t>
            </a:r>
            <a:r>
              <a:rPr lang="en-US" baseline="0" dirty="0" smtClean="0"/>
              <a:t> tolerance approach to defects – fix then (during BA review).</a:t>
            </a:r>
          </a:p>
          <a:p>
            <a:pPr>
              <a:buFont typeface="Arial" pitchFamily="34" charset="0"/>
              <a:buChar char="•"/>
            </a:pPr>
            <a:r>
              <a:rPr lang="en-US" baseline="0" dirty="0" smtClean="0"/>
              <a:t>Customer may make the defect a lower priority, but tech should consider severity when agreeing to let the defect go.</a:t>
            </a:r>
          </a:p>
          <a:p>
            <a:pPr>
              <a:buFont typeface="Arial" pitchFamily="34" charset="0"/>
              <a:buNone/>
            </a:pPr>
            <a:r>
              <a:rPr lang="en-US" dirty="0" smtClean="0"/>
              <a:t>[CLICK]</a:t>
            </a:r>
          </a:p>
          <a:p>
            <a:pPr>
              <a:buFont typeface="Arial" pitchFamily="34" charset="0"/>
              <a:buChar char="•"/>
            </a:pPr>
            <a:r>
              <a:rPr lang="en-US" dirty="0" smtClean="0"/>
              <a:t>Report a defect when its found after the story was considered ‘done’.</a:t>
            </a:r>
          </a:p>
          <a:p>
            <a:pPr>
              <a:buFont typeface="Arial" pitchFamily="34" charset="0"/>
              <a:buNone/>
            </a:pPr>
            <a:r>
              <a:rPr lang="en-US" baseline="0" dirty="0" smtClean="0"/>
              <a:t>[CLICK]</a:t>
            </a:r>
          </a:p>
          <a:p>
            <a:pPr>
              <a:buFont typeface="Arial" pitchFamily="34" charset="0"/>
              <a:buNone/>
            </a:pPr>
            <a:r>
              <a:rPr lang="en-US" baseline="0" dirty="0" smtClean="0"/>
              <a:t>Question about associating defects with stories.</a:t>
            </a:r>
          </a:p>
          <a:p>
            <a:pPr>
              <a:buFont typeface="Arial" pitchFamily="34" charset="0"/>
              <a:buNone/>
            </a:pPr>
            <a:r>
              <a:rPr lang="en-US" baseline="0" dirty="0" smtClean="0"/>
              <a:t>Only if needed.  Yes, when possible.  Gives people context.</a:t>
            </a:r>
            <a:endParaRPr lang="en-US" dirty="0" smtClean="0"/>
          </a:p>
          <a:p>
            <a:endParaRPr lang="en-US" dirty="0" smtClean="0"/>
          </a:p>
          <a:p>
            <a:r>
              <a:rPr lang="en-US" dirty="0" smtClean="0"/>
              <a:t>-----------------------------------------------------------------------------------------------------------------------------------------</a:t>
            </a:r>
          </a:p>
          <a:p>
            <a:r>
              <a:rPr lang="en-US" dirty="0" smtClean="0"/>
              <a:t>For many Agile teams, the point at</a:t>
            </a:r>
            <a:r>
              <a:rPr lang="en-US" baseline="0" dirty="0" smtClean="0"/>
              <a:t> which a defect needs to be created and managed as such is when it has been found after initial testing and the story is considered to be “Done”.  Ideally, this also coincides with the end of the iteration.  The main thinking behind this approach is to take a (close to) zero tolerance approach to defects (i.e., fix then as found, before the story is completed) and to minimise the cost of managing an official defect.</a:t>
            </a:r>
          </a:p>
          <a:p>
            <a:endParaRPr lang="en-US" baseline="0" dirty="0" smtClean="0"/>
          </a:p>
          <a:p>
            <a:r>
              <a:rPr lang="en-US" baseline="0" dirty="0" smtClean="0"/>
              <a:t>At the customers’ discretion, defects may be allowed out of the iteration but the team should push back on this if the existence of these defects is causing other problems (i.e., consequential defects or confusion).</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29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Read</a:t>
            </a:r>
            <a:r>
              <a:rPr lang="en-US" baseline="0" dirty="0" smtClean="0"/>
              <a:t> through the bullets.</a:t>
            </a:r>
          </a:p>
          <a:p>
            <a:r>
              <a:rPr lang="en-US" baseline="0" dirty="0" smtClean="0"/>
              <a:t>[CLICK]</a:t>
            </a:r>
          </a:p>
          <a:p>
            <a:r>
              <a:rPr lang="en-US" baseline="0" dirty="0" smtClean="0"/>
              <a:t>Defects are typically not estimated.  Options:  a developer or set of </a:t>
            </a:r>
            <a:r>
              <a:rPr lang="en-US" baseline="0" dirty="0" err="1" smtClean="0"/>
              <a:t>devs</a:t>
            </a:r>
            <a:r>
              <a:rPr lang="en-US" baseline="0" dirty="0" smtClean="0"/>
              <a:t> are assigned to defects during an iteration.</a:t>
            </a:r>
          </a:p>
          <a:p>
            <a:r>
              <a:rPr lang="en-US" baseline="0" dirty="0" smtClean="0"/>
              <a:t>[CLICK]</a:t>
            </a:r>
          </a:p>
          <a:p>
            <a:r>
              <a:rPr lang="en-US" baseline="0" dirty="0" smtClean="0"/>
              <a:t>Yes, defects should be associated with a story when possible.  It gives context.</a:t>
            </a:r>
            <a:endParaRPr lang="en-US" dirty="0" smtClean="0"/>
          </a:p>
          <a:p>
            <a:endParaRPr lang="en-US" dirty="0" smtClean="0"/>
          </a:p>
          <a:p>
            <a:endParaRPr lang="en-US" dirty="0" smtClean="0"/>
          </a:p>
          <a:p>
            <a:r>
              <a:rPr lang="en-US" dirty="0" smtClean="0"/>
              <a:t>A defect can</a:t>
            </a:r>
            <a:r>
              <a:rPr lang="en-US" baseline="0" dirty="0" smtClean="0"/>
              <a:t> be considered to just be a requirement that has yet to be implemented… and we already have an established Agile process for working with such requirements; stories and the story wall.</a:t>
            </a:r>
            <a:endParaRPr lang="en-US" dirty="0"/>
          </a:p>
        </p:txBody>
      </p:sp>
      <p:sp>
        <p:nvSpPr>
          <p:cNvPr id="4" name="Slide Number Placeholder 3"/>
          <p:cNvSpPr>
            <a:spLocks noGrp="1"/>
          </p:cNvSpPr>
          <p:nvPr>
            <p:ph type="sldNum" sz="quarter" idx="10"/>
          </p:nvPr>
        </p:nvSpPr>
        <p:spPr/>
        <p:txBody>
          <a:bodyPr/>
          <a:lstStyle/>
          <a:p>
            <a:pPr>
              <a:defRPr/>
            </a:pPr>
            <a:fld id="{2EF1E460-7221-465E-9BBF-78D43A84FB75}" type="slidenum">
              <a:rPr lang="en-US" smtClean="0"/>
              <a:pPr>
                <a:defRPr/>
              </a:pPr>
              <a:t>30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ln/>
        </p:spPr>
      </p:sp>
      <p:sp>
        <p:nvSpPr>
          <p:cNvPr id="203779" name="Notes Placeholder 2"/>
          <p:cNvSpPr>
            <a:spLocks noGrp="1"/>
          </p:cNvSpPr>
          <p:nvPr>
            <p:ph type="body" idx="1"/>
          </p:nvPr>
        </p:nvSpPr>
        <p:spPr>
          <a:noFill/>
          <a:ln/>
        </p:spPr>
        <p:txBody>
          <a:bodyPr/>
          <a:lstStyle/>
          <a:p>
            <a:pPr>
              <a:buFont typeface="Arial" pitchFamily="34" charset="0"/>
              <a:buChar char="•"/>
            </a:pPr>
            <a:r>
              <a:rPr lang="en-US" dirty="0" smtClean="0">
                <a:latin typeface="Arial" pitchFamily="34" charset="0"/>
              </a:rPr>
              <a:t>Read through how each role contributes</a:t>
            </a:r>
            <a:r>
              <a:rPr lang="en-US" baseline="0" dirty="0" smtClean="0">
                <a:latin typeface="Arial" pitchFamily="34" charset="0"/>
              </a:rPr>
              <a:t> to quality of an application.</a:t>
            </a:r>
          </a:p>
          <a:p>
            <a:pPr>
              <a:buFont typeface="Arial" pitchFamily="34" charset="0"/>
              <a:buNone/>
            </a:pPr>
            <a:endParaRPr lang="en-US" dirty="0" smtClean="0">
              <a:latin typeface="Arial" pitchFamily="34" charset="0"/>
            </a:endParaRPr>
          </a:p>
          <a:p>
            <a:r>
              <a:rPr lang="en-US" dirty="0" smtClean="0">
                <a:latin typeface="Arial" pitchFamily="34" charset="0"/>
              </a:rPr>
              <a:t>---------------------------------------------------------------------------------------------------------------------------</a:t>
            </a:r>
          </a:p>
          <a:p>
            <a:r>
              <a:rPr lang="en-US" dirty="0" smtClean="0">
                <a:latin typeface="Arial" pitchFamily="34" charset="0"/>
              </a:rPr>
              <a:t>Of course, just</a:t>
            </a:r>
            <a:r>
              <a:rPr lang="en-US" baseline="0" dirty="0" smtClean="0">
                <a:latin typeface="Arial" pitchFamily="34" charset="0"/>
              </a:rPr>
              <a:t> stating that each person on an Agile team is responsible for overall quality doesn’t make it so.  To back up the desire for a shared commitment to quality, many of the practices that the different roles play, and perhaps even more importantly, the </a:t>
            </a:r>
            <a:r>
              <a:rPr lang="en-US" i="1" baseline="0" dirty="0" smtClean="0">
                <a:latin typeface="Arial" pitchFamily="34" charset="0"/>
              </a:rPr>
              <a:t>time that they undertake these activities</a:t>
            </a:r>
            <a:r>
              <a:rPr lang="en-US" i="0" baseline="0" dirty="0" smtClean="0">
                <a:latin typeface="Arial" pitchFamily="34" charset="0"/>
              </a:rPr>
              <a:t>, all support the desire for quality to be collectively owned.</a:t>
            </a:r>
          </a:p>
          <a:p>
            <a:endParaRPr lang="en-US" i="0" baseline="0" dirty="0" smtClean="0">
              <a:latin typeface="Arial" pitchFamily="34" charset="0"/>
            </a:endParaRPr>
          </a:p>
          <a:p>
            <a:r>
              <a:rPr lang="en-US" i="0" baseline="0" dirty="0" smtClean="0">
                <a:latin typeface="Arial" pitchFamily="34" charset="0"/>
              </a:rPr>
              <a:t>Note that for many of the roles, there are numerous other examples of a quality focus within an Agile team.</a:t>
            </a:r>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1491EB47-9AFF-4F3E-B6F5-4B767D1C80DC}" type="slidenum">
              <a:rPr lang="en-US" smtClean="0"/>
              <a:pPr>
                <a:defRPr/>
              </a:pPr>
              <a:t>3</a:t>
            </a:fld>
            <a:endParaRPr lang="en-US"/>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Experienced testers will have witnessed many or all of these smells (issues) at some point in their career, but this is by no means a definitive list of all the common testing problems that </a:t>
            </a:r>
            <a:r>
              <a:rPr lang="en-US" sz="900" i="1" dirty="0">
                <a:solidFill>
                  <a:srgbClr val="000000"/>
                </a:solidFill>
                <a:latin typeface="Arial" pitchFamily="-112" charset="0"/>
                <a:ea typeface="Arial" pitchFamily="-112" charset="0"/>
                <a:cs typeface="Arial" pitchFamily="-112" charset="0"/>
                <a:sym typeface="Arial" pitchFamily="-112" charset="0"/>
              </a:rPr>
              <a:t>could</a:t>
            </a:r>
            <a:r>
              <a:rPr lang="en-US" sz="900" dirty="0">
                <a:solidFill>
                  <a:srgbClr val="000000"/>
                </a:solidFill>
                <a:latin typeface="Arial" pitchFamily="-112" charset="0"/>
                <a:ea typeface="Arial" pitchFamily="-112" charset="0"/>
                <a:cs typeface="Arial" pitchFamily="-112" charset="0"/>
                <a:sym typeface="Arial" pitchFamily="-112" charset="0"/>
              </a:rPr>
              <a:t> happen.  Indeed, many of these smells are symptomatic of issues deeper in the team that are manifesting itself in the testing space.</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425"/>
              </a:spcBef>
            </a:pPr>
            <a:r>
              <a:rPr lang="en-US" sz="900" dirty="0">
                <a:solidFill>
                  <a:srgbClr val="000000"/>
                </a:solidFill>
                <a:latin typeface="Arial" pitchFamily="-112" charset="0"/>
                <a:ea typeface="Arial" pitchFamily="-112" charset="0"/>
                <a:cs typeface="Arial" pitchFamily="-112" charset="0"/>
                <a:sym typeface="Arial" pitchFamily="-112" charset="0"/>
              </a:rPr>
              <a:t>Effective Agile testing will often raise issues that have been previously hidden within dysfunctional teams or poorly managed projects.</a:t>
            </a:r>
          </a:p>
          <a:p>
            <a:pPr>
              <a:spcBef>
                <a:spcPts val="425"/>
              </a:spcBef>
            </a:pPr>
            <a:endParaRPr lang="en-US" sz="900" dirty="0">
              <a:solidFill>
                <a:srgbClr val="000000"/>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Long debates over whether a defect is a real defect or just a valid interpretation of the requirements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Stories continually bouncing back and forth between Dev Complete and In Testing columns on the </a:t>
            </a:r>
            <a:r>
              <a:rPr lang="en-US" sz="2000" dirty="0" err="1">
                <a:solidFill>
                  <a:srgbClr val="292929"/>
                </a:solidFill>
                <a:latin typeface="Arial" pitchFamily="-112" charset="0"/>
                <a:ea typeface="Arial" pitchFamily="-112" charset="0"/>
                <a:cs typeface="Arial" pitchFamily="-112" charset="0"/>
                <a:sym typeface="Arial" pitchFamily="-112" charset="0"/>
              </a:rPr>
              <a:t>storywall</a:t>
            </a:r>
            <a:endParaRPr lang="en-US" sz="2000" dirty="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Continuous failing of (long running) automation suite, leading to increase in regression defects</a:t>
            </a: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Accepting stories and raising </a:t>
            </a:r>
            <a:r>
              <a:rPr lang="en-US" sz="2000" dirty="0" smtClean="0">
                <a:solidFill>
                  <a:srgbClr val="292929"/>
                </a:solidFill>
                <a:latin typeface="Arial" pitchFamily="-112" charset="0"/>
                <a:ea typeface="Arial" pitchFamily="-112" charset="0"/>
                <a:cs typeface="Arial" pitchFamily="-112" charset="0"/>
                <a:sym typeface="Arial" pitchFamily="-112" charset="0"/>
              </a:rPr>
              <a:t>defects</a:t>
            </a:r>
          </a:p>
          <a:p>
            <a:pPr>
              <a:spcBef>
                <a:spcPts val="663"/>
              </a:spcBef>
              <a:buClr>
                <a:srgbClr val="7575D1"/>
              </a:buClr>
              <a:buSzPct val="150000"/>
              <a:buFont typeface="Arial" pitchFamily="-112" charset="0"/>
              <a:buChar char="•"/>
            </a:pPr>
            <a:r>
              <a:rPr lang="en-US" sz="2000" dirty="0" smtClean="0">
                <a:solidFill>
                  <a:srgbClr val="292929"/>
                </a:solidFill>
                <a:latin typeface="Arial" pitchFamily="-112" charset="0"/>
                <a:ea typeface="Arial" pitchFamily="-112" charset="0"/>
                <a:cs typeface="Arial" pitchFamily="-112" charset="0"/>
                <a:sym typeface="Arial" pitchFamily="-112" charset="0"/>
              </a:rPr>
              <a:t>Repeating same business</a:t>
            </a:r>
            <a:r>
              <a:rPr lang="en-US" sz="2000" baseline="0" dirty="0" smtClean="0">
                <a:solidFill>
                  <a:srgbClr val="292929"/>
                </a:solidFill>
                <a:latin typeface="Arial" pitchFamily="-112" charset="0"/>
                <a:ea typeface="Arial" pitchFamily="-112" charset="0"/>
                <a:cs typeface="Arial" pitchFamily="-112" charset="0"/>
                <a:sym typeface="Arial" pitchFamily="-112" charset="0"/>
              </a:rPr>
              <a:t> logic in the tests. Possible indicator that tests have not been refactored, team not doing TDD and/or that business logic is being tested in the wrong place (or multiple places). E.g., integration test that validates whether calculation works, and a GUI test does the </a:t>
            </a:r>
            <a:r>
              <a:rPr lang="en-US" sz="2000" baseline="0" smtClean="0">
                <a:solidFill>
                  <a:srgbClr val="292929"/>
                </a:solidFill>
                <a:latin typeface="Arial" pitchFamily="-112" charset="0"/>
                <a:ea typeface="Arial" pitchFamily="-112" charset="0"/>
                <a:cs typeface="Arial" pitchFamily="-112" charset="0"/>
                <a:sym typeface="Arial" pitchFamily="-112" charset="0"/>
              </a:rPr>
              <a:t>same thing.</a:t>
            </a:r>
            <a:endParaRPr lang="en-US" sz="2000" dirty="0" smtClean="0">
              <a:solidFill>
                <a:srgbClr val="292929"/>
              </a:solidFill>
              <a:latin typeface="Arial" pitchFamily="-112" charset="0"/>
              <a:ea typeface="Arial" pitchFamily="-112" charset="0"/>
              <a:cs typeface="Arial" pitchFamily="-112" charset="0"/>
              <a:sym typeface="Arial" pitchFamily="-112" charset="0"/>
            </a:endParaRPr>
          </a:p>
          <a:p>
            <a:pPr>
              <a:spcBef>
                <a:spcPts val="663"/>
              </a:spcBef>
              <a:buClr>
                <a:srgbClr val="7575D1"/>
              </a:buClr>
              <a:buSzPct val="150000"/>
              <a:buFont typeface="Arial" pitchFamily="-112" charset="0"/>
              <a:buChar char="•"/>
            </a:pPr>
            <a:r>
              <a:rPr lang="en-US" sz="2000" dirty="0">
                <a:solidFill>
                  <a:srgbClr val="292929"/>
                </a:solidFill>
                <a:latin typeface="Arial" pitchFamily="-112" charset="0"/>
                <a:ea typeface="Arial" pitchFamily="-112" charset="0"/>
                <a:cs typeface="Arial" pitchFamily="-112" charset="0"/>
                <a:sym typeface="Arial" pitchFamily="-112" charset="0"/>
              </a:rPr>
              <a:t>Only a single test case created for each acceptance </a:t>
            </a:r>
            <a:r>
              <a:rPr lang="en-US" sz="2000" dirty="0" smtClean="0">
                <a:solidFill>
                  <a:srgbClr val="292929"/>
                </a:solidFill>
                <a:latin typeface="Arial" pitchFamily="-112" charset="0"/>
                <a:ea typeface="Arial" pitchFamily="-112" charset="0"/>
                <a:cs typeface="Arial" pitchFamily="-112" charset="0"/>
                <a:sym typeface="Arial" pitchFamily="-112" charset="0"/>
              </a:rPr>
              <a:t>criterion</a:t>
            </a:r>
          </a:p>
          <a:p>
            <a:pPr>
              <a:spcBef>
                <a:spcPts val="663"/>
              </a:spcBef>
              <a:buClr>
                <a:srgbClr val="7575D1"/>
              </a:buClr>
              <a:buSzPct val="150000"/>
              <a:buFont typeface="Arial" pitchFamily="-112" charset="0"/>
              <a:buNone/>
            </a:pPr>
            <a:endParaRPr lang="en-US" sz="2000" dirty="0">
              <a:solidFill>
                <a:srgbClr val="292929"/>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37806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not define</a:t>
            </a:r>
            <a:r>
              <a:rPr lang="en-US" baseline="0" dirty="0" smtClean="0"/>
              <a:t> the different types of testing, </a:t>
            </a:r>
          </a:p>
          <a:p>
            <a:r>
              <a:rPr lang="en-US" baseline="0" dirty="0" smtClean="0"/>
              <a:t>but we’ll discuss the difference between testing in Agile and testing in the traditional sense.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Prioritize stories into Minimum Marketable Features (MMF)</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6EA9968-001F-354A-A9C8-D6F2B058879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extLst>
      <p:ext uri="{BB962C8B-B14F-4D97-AF65-F5344CB8AC3E}">
        <p14:creationId xmlns:p14="http://schemas.microsoft.com/office/powerpoint/2010/main" val="293532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Simultaneous learning, test design, test execution.</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pre-defined test cases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–starting early in the process</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Exploratory Testing - </a:t>
            </a:r>
            <a:r>
              <a:rPr sz="1800" dirty="0" smtClean="0"/>
              <a:t>is an approach to </a:t>
            </a:r>
            <a:r>
              <a:rPr sz="1800" dirty="0" smtClean="0">
                <a:hlinkClick r:id="rId3" tooltip="Software &#10;testing"/>
              </a:rPr>
              <a:t>software testing</a:t>
            </a:r>
            <a:r>
              <a:rPr sz="1800" dirty="0" smtClean="0"/>
              <a:t> that is concisely described as simultaneous learning, </a:t>
            </a:r>
            <a:r>
              <a:rPr sz="1800" dirty="0" smtClean="0">
                <a:hlinkClick r:id="rId4" tooltip="Test design"/>
              </a:rPr>
              <a:t>test design</a:t>
            </a:r>
            <a:r>
              <a:rPr sz="1800" dirty="0" smtClean="0"/>
              <a:t> and test execution.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sz="1800" dirty="0" smtClean="0"/>
              <a:t>While the software is being tested, the tester learns things that together with experience and </a:t>
            </a:r>
            <a:r>
              <a:rPr sz="1800" dirty="0" smtClean="0">
                <a:hlinkClick r:id="rId5" tooltip="Creativity"/>
              </a:rPr>
              <a:t>creativity</a:t>
            </a:r>
            <a:r>
              <a:rPr sz="1800" dirty="0" smtClean="0"/>
              <a:t> generates new good tests to run.</a:t>
            </a:r>
            <a:endParaRPr lang="en-US" sz="1800" dirty="0" smtClean="0"/>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Most valuable defects are found during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Traditional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is always done at the end of the development cycle, mostly testers will have time to execute pre-defined test cases and get very little time to do exploratory testing.</a:t>
            </a: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r>
              <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Agile – </a:t>
            </a:r>
            <a:r>
              <a:rPr kumimoji="0" lang="en-US" sz="1800" b="0"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rPr>
              <a:t>Since testing happens in parallel to development, testers have enough time to do exploratory testing. </a:t>
            </a: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a:p>
            <a:pPr marL="173038" marR="0" lvl="0" indent="-147638" algn="l" defTabSz="914400" rtl="0" eaLnBrk="1" fontAlgn="base" latinLnBrk="0" hangingPunct="1">
              <a:lnSpc>
                <a:spcPct val="100000"/>
              </a:lnSpc>
              <a:spcBef>
                <a:spcPct val="0"/>
              </a:spcBef>
              <a:spcAft>
                <a:spcPct val="0"/>
              </a:spcAft>
              <a:buClr>
                <a:srgbClr val="000000"/>
              </a:buClr>
              <a:buSzPct val="100000"/>
              <a:buFont typeface="Arial" pitchFamily="-112" charset="0"/>
              <a:buNone/>
              <a:tabLst>
                <a:tab pos="914400" algn="l"/>
                <a:tab pos="914400" algn="l"/>
                <a:tab pos="914400" algn="l"/>
                <a:tab pos="914400" algn="l"/>
              </a:tabLst>
            </a:pPr>
            <a:endParaRPr kumimoji="0" lang="en-US" sz="1800" b="1" i="0" u="none" strike="noStrike" cap="none" normalizeH="0" baseline="0" dirty="0" smtClean="0">
              <a:ln>
                <a:noFill/>
              </a:ln>
              <a:solidFill>
                <a:schemeClr val="tx1"/>
              </a:solidFill>
              <a:effectLst/>
              <a:latin typeface="Arial" pitchFamily="-112" charset="0"/>
              <a:ea typeface="ヒラギノ角ゴ ProN W3" pitchFamily="-112" charset="-128"/>
              <a:cs typeface="ヒラギノ角ゴ ProN W3" pitchFamily="-112" charset="-128"/>
              <a:sym typeface="Arial" pitchFamily="-112"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typical testing process?</a:t>
            </a:r>
          </a:p>
          <a:p>
            <a:r>
              <a:rPr lang="en-US" dirty="0" smtClean="0"/>
              <a:t>How can we collaborate on testing?</a:t>
            </a:r>
          </a:p>
          <a:p>
            <a:r>
              <a:rPr lang="en-US" dirty="0" smtClean="0"/>
              <a:t>Or really, what happens when we don</a:t>
            </a:r>
            <a:r>
              <a:rPr lang="fr-FR" dirty="0" smtClean="0"/>
              <a:t>’</a:t>
            </a:r>
            <a:r>
              <a:rPr lang="en-US" dirty="0" smtClean="0"/>
              <a:t>t collaborate?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pPr>
              <a:defRPr/>
            </a:pPr>
            <a:r>
              <a:rPr lang="en-US" smtClean="0"/>
              <a:t>Quality</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Physical separation </a:t>
            </a:r>
            <a:r>
              <a:rPr lang="en-US" sz="900" dirty="0">
                <a:solidFill>
                  <a:srgbClr val="000000"/>
                </a:solidFill>
                <a:latin typeface="Arial" pitchFamily="-112" charset="0"/>
                <a:ea typeface="Arial" pitchFamily="-112" charset="0"/>
                <a:cs typeface="Arial" pitchFamily="-112" charset="0"/>
                <a:sym typeface="Arial" pitchFamily="-112" charset="0"/>
              </a:rPr>
              <a:t>means relationships between testers and developers cannot be built up effectively</a:t>
            </a:r>
          </a:p>
          <a:p>
            <a:pPr>
              <a:spcBef>
                <a:spcPts val="425"/>
              </a:spcBef>
              <a:buClr>
                <a:srgbClr val="000000"/>
              </a:buClr>
              <a:buFont typeface="Arial" pitchFamily="-112" charset="0"/>
              <a:buChar char="•"/>
            </a:pPr>
            <a:r>
              <a:rPr lang="en-US" sz="900" b="1" dirty="0">
                <a:solidFill>
                  <a:srgbClr val="000000"/>
                </a:solidFill>
                <a:latin typeface="Arial" pitchFamily="-112" charset="0"/>
                <a:ea typeface="Arial" pitchFamily="-112" charset="0"/>
                <a:cs typeface="Arial" pitchFamily="-112" charset="0"/>
                <a:sym typeface="Arial" pitchFamily="-112" charset="0"/>
              </a:rPr>
              <a:t>Lack of face-to-face communication </a:t>
            </a:r>
            <a:r>
              <a:rPr lang="en-US" sz="900" dirty="0">
                <a:solidFill>
                  <a:srgbClr val="000000"/>
                </a:solidFill>
                <a:latin typeface="Arial" pitchFamily="-112" charset="0"/>
                <a:ea typeface="Arial" pitchFamily="-112" charset="0"/>
                <a:cs typeface="Arial" pitchFamily="-112" charset="0"/>
                <a:sym typeface="Arial" pitchFamily="-112" charset="0"/>
              </a:rPr>
              <a:t>means communication is misinterpreted (especially bug reports) and exacerbated by physical </a:t>
            </a:r>
            <a:r>
              <a:rPr lang="en-US" sz="900" dirty="0" smtClean="0">
                <a:solidFill>
                  <a:srgbClr val="000000"/>
                </a:solidFill>
                <a:latin typeface="Arial" pitchFamily="-112" charset="0"/>
                <a:ea typeface="Arial" pitchFamily="-112" charset="0"/>
                <a:cs typeface="Arial" pitchFamily="-112" charset="0"/>
                <a:sym typeface="Arial" pitchFamily="-112" charset="0"/>
              </a:rPr>
              <a:t>separation</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pPr>
              <a:spcBef>
                <a:spcPts val="425"/>
              </a:spcBef>
              <a:buClr>
                <a:srgbClr val="000000"/>
              </a:buClr>
              <a:buFont typeface="Arial" pitchFamily="-112" charset="0"/>
              <a:buChar char="•"/>
            </a:pPr>
            <a:r>
              <a:rPr lang="en-US" sz="900" b="1" dirty="0" smtClean="0">
                <a:solidFill>
                  <a:srgbClr val="000000"/>
                </a:solidFill>
                <a:latin typeface="Arial" pitchFamily="-112" charset="0"/>
                <a:ea typeface="Arial" pitchFamily="-112" charset="0"/>
                <a:cs typeface="Arial" pitchFamily="-112" charset="0"/>
                <a:sym typeface="Arial" pitchFamily="-112" charset="0"/>
              </a:rPr>
              <a:t>No </a:t>
            </a:r>
            <a:r>
              <a:rPr lang="en-US" sz="900" b="1" dirty="0">
                <a:solidFill>
                  <a:srgbClr val="000000"/>
                </a:solidFill>
                <a:latin typeface="Arial" pitchFamily="-112" charset="0"/>
                <a:ea typeface="Arial" pitchFamily="-112" charset="0"/>
                <a:cs typeface="Arial" pitchFamily="-112" charset="0"/>
                <a:sym typeface="Arial" pitchFamily="-112" charset="0"/>
              </a:rPr>
              <a:t>shared responsibility towards quality </a:t>
            </a:r>
            <a:r>
              <a:rPr lang="en-US" sz="900" dirty="0">
                <a:solidFill>
                  <a:srgbClr val="000000"/>
                </a:solidFill>
                <a:latin typeface="Arial" pitchFamily="-112" charset="0"/>
                <a:ea typeface="Arial" pitchFamily="-112" charset="0"/>
                <a:cs typeface="Arial" pitchFamily="-112" charset="0"/>
                <a:sym typeface="Arial" pitchFamily="-112" charset="0"/>
              </a:rPr>
              <a:t>means developers didn’t feel like testing was something they needed to </a:t>
            </a:r>
            <a:r>
              <a:rPr lang="en-US" sz="900" dirty="0" smtClean="0">
                <a:solidFill>
                  <a:srgbClr val="000000"/>
                </a:solidFill>
                <a:latin typeface="Arial" pitchFamily="-112" charset="0"/>
                <a:ea typeface="Arial" pitchFamily="-112" charset="0"/>
                <a:cs typeface="Arial" pitchFamily="-112" charset="0"/>
                <a:sym typeface="Arial" pitchFamily="-112" charset="0"/>
              </a:rPr>
              <a:t>do</a:t>
            </a:r>
            <a:endParaRPr lang="en-US" sz="900" dirty="0">
              <a:solidFill>
                <a:srgbClr val="000000"/>
              </a:solidFill>
              <a:latin typeface="Arial" pitchFamily="-112" charset="0"/>
              <a:ea typeface="Arial" pitchFamily="-112" charset="0"/>
              <a:cs typeface="Arial" pitchFamily="-112" charset="0"/>
              <a:sym typeface="Arial" pitchFamily="-112" charset="0"/>
            </a:endParaRPr>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Quality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IN" dirty="0"/>
          </a:p>
        </p:txBody>
      </p:sp>
      <p:sp>
        <p:nvSpPr>
          <p:cNvPr id="4" name="TextBox 3"/>
          <p:cNvSpPr txBox="1"/>
          <p:nvPr/>
        </p:nvSpPr>
        <p:spPr>
          <a:xfrm rot="16200000">
            <a:off x="-1950720" y="3048000"/>
            <a:ext cx="5303520" cy="1188720"/>
          </a:xfrm>
          <a:prstGeom prst="rect">
            <a:avLst/>
          </a:prstGeom>
          <a:solidFill>
            <a:schemeClr val="tx1"/>
          </a:solidFill>
          <a:ln w="38100" cmpd="sng">
            <a:solidFill>
              <a:srgbClr val="FF6600"/>
            </a:solidFill>
          </a:ln>
        </p:spPr>
        <p:txBody>
          <a:bodyPr wrap="square" tIns="91440" bIns="137160" rtlCol="0" anchor="ctr">
            <a:spAutoFit/>
          </a:bodyPr>
          <a:lstStyle/>
          <a:p>
            <a:r>
              <a:rPr lang="en-US" dirty="0" smtClean="0">
                <a:solidFill>
                  <a:srgbClr val="FF6600"/>
                </a:solidFill>
                <a:latin typeface="Arial Rounded MT Bold"/>
                <a:cs typeface="Arial Rounded MT Bold"/>
              </a:rPr>
              <a:t>Exercise</a:t>
            </a:r>
            <a:endParaRPr lang="en-US" dirty="0">
              <a:solidFill>
                <a:srgbClr val="FF6600"/>
              </a:solidFill>
              <a:latin typeface="Arial Rounded MT Bold"/>
              <a:cs typeface="Arial Rounded MT Bold"/>
            </a:endParaRPr>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40069745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A Module in Agile Fundamentals</a:t>
            </a:r>
            <a:endParaRPr lang="en-US" dirty="0"/>
          </a:p>
        </p:txBody>
      </p:sp>
    </p:spTree>
    <p:extLst>
      <p:ext uri="{BB962C8B-B14F-4D97-AF65-F5344CB8AC3E}">
        <p14:creationId xmlns:p14="http://schemas.microsoft.com/office/powerpoint/2010/main" val="253215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a:srcRect/>
          <a:stretch>
            <a:fillRect/>
          </a:stretch>
        </p:blipFill>
        <p:spPr bwMode="auto">
          <a:xfrm>
            <a:off x="0" y="3821360"/>
            <a:ext cx="9144000" cy="4648200"/>
          </a:xfrm>
          <a:prstGeom prst="rect">
            <a:avLst/>
          </a:prstGeom>
          <a:noFill/>
          <a:ln w="12700" cap="rnd">
            <a:noFill/>
            <a:round/>
            <a:headEnd/>
            <a:tailEnd/>
          </a:ln>
        </p:spPr>
      </p:pic>
      <p:sp>
        <p:nvSpPr>
          <p:cNvPr id="51204" name="Rectangle 4"/>
          <p:cNvSpPr>
            <a:spLocks noGrp="1" noChangeArrowheads="1"/>
          </p:cNvSpPr>
          <p:nvPr>
            <p:ph type="ctrTitle"/>
          </p:nvPr>
        </p:nvSpPr>
        <p:spPr>
          <a:xfrm>
            <a:off x="685354" y="-256504"/>
            <a:ext cx="7773293" cy="1470049"/>
          </a:xfrm>
          <a:ln/>
        </p:spPr>
        <p:txBody>
          <a:bodyPr/>
          <a:lstStyle/>
          <a:p>
            <a:r>
              <a:rPr lang="en-US" dirty="0" smtClean="0"/>
              <a:t>Misaligned metrics</a:t>
            </a:r>
          </a:p>
        </p:txBody>
      </p:sp>
      <p:sp>
        <p:nvSpPr>
          <p:cNvPr id="22" name="Subtitle 21"/>
          <p:cNvSpPr>
            <a:spLocks noGrp="1"/>
          </p:cNvSpPr>
          <p:nvPr>
            <p:ph type="subTitle" idx="1"/>
          </p:nvPr>
        </p:nvSpPr>
        <p:spPr>
          <a:xfrm>
            <a:off x="685800" y="1498848"/>
            <a:ext cx="7772400" cy="2362200"/>
          </a:xfrm>
        </p:spPr>
        <p:txBody>
          <a:bodyPr/>
          <a:lstStyle/>
          <a:p>
            <a:r>
              <a:rPr lang="en-US" dirty="0" smtClean="0"/>
              <a:t>What can you do about it?</a:t>
            </a:r>
          </a:p>
          <a:p>
            <a:r>
              <a:rPr lang="en-US" dirty="0" smtClean="0">
                <a:solidFill>
                  <a:srgbClr val="0000FF"/>
                </a:solidFill>
              </a:rPr>
              <a:t>Entire team measured by how effectively stories can be moved through the entire process, not any capability-specific steps</a:t>
            </a:r>
            <a:endParaRPr lang="en-US" dirty="0">
              <a:solidFill>
                <a:srgbClr val="0000FF"/>
              </a:solidFill>
            </a:endParaRPr>
          </a:p>
        </p:txBody>
      </p:sp>
    </p:spTree>
    <p:extLst>
      <p:ext uri="{BB962C8B-B14F-4D97-AF65-F5344CB8AC3E}">
        <p14:creationId xmlns:p14="http://schemas.microsoft.com/office/powerpoint/2010/main" val="333216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685354" y="44624"/>
            <a:ext cx="7773293" cy="1470049"/>
          </a:xfrm>
          <a:ln/>
        </p:spPr>
        <p:txBody>
          <a:bodyPr/>
          <a:lstStyle/>
          <a:p>
            <a:r>
              <a:rPr lang="en-US" dirty="0" smtClean="0"/>
              <a:t>Timing of testing.</a:t>
            </a:r>
            <a:br>
              <a:rPr lang="en-US" dirty="0" smtClean="0"/>
            </a:br>
            <a:r>
              <a:rPr lang="en-US" dirty="0" smtClean="0"/>
              <a:t>Schedule pressure.</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Testing runs in parallel with development for the entire duration of development</a:t>
            </a:r>
          </a:p>
        </p:txBody>
      </p:sp>
    </p:spTree>
    <p:extLst>
      <p:ext uri="{BB962C8B-B14F-4D97-AF65-F5344CB8AC3E}">
        <p14:creationId xmlns:p14="http://schemas.microsoft.com/office/powerpoint/2010/main" val="8414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a:ln/>
        </p:spPr>
        <p:txBody>
          <a:bodyPr/>
          <a:lstStyle/>
          <a:p>
            <a:r>
              <a:rPr lang="en-US"/>
              <a:t>Tips for collaboration</a:t>
            </a:r>
          </a:p>
        </p:txBody>
      </p:sp>
      <p:sp>
        <p:nvSpPr>
          <p:cNvPr id="53252" name="Rectangle 4"/>
          <p:cNvSpPr>
            <a:spLocks noGrp="1" noChangeArrowheads="1"/>
          </p:cNvSpPr>
          <p:nvPr>
            <p:ph idx="1"/>
          </p:nvPr>
        </p:nvSpPr>
        <p:spPr>
          <a:ln/>
        </p:spPr>
        <p:txBody>
          <a:bodyPr/>
          <a:lstStyle/>
          <a:p>
            <a:r>
              <a:rPr lang="en-US" dirty="0" smtClean="0"/>
              <a:t>Not “Us </a:t>
            </a:r>
            <a:r>
              <a:rPr lang="en-US" dirty="0"/>
              <a:t>versus </a:t>
            </a:r>
            <a:r>
              <a:rPr lang="en-US" dirty="0" smtClean="0"/>
              <a:t>Them”</a:t>
            </a:r>
            <a:endParaRPr lang="en-US" dirty="0"/>
          </a:p>
          <a:p>
            <a:r>
              <a:rPr lang="en-US" dirty="0" smtClean="0"/>
              <a:t>No </a:t>
            </a:r>
            <a:r>
              <a:rPr lang="en-US" dirty="0" smtClean="0"/>
              <a:t>excuses</a:t>
            </a:r>
            <a:endParaRPr lang="en-US" dirty="0"/>
          </a:p>
          <a:p>
            <a:r>
              <a:rPr lang="en-US" dirty="0"/>
              <a:t>Testing not just for testers!</a:t>
            </a:r>
          </a:p>
          <a:p>
            <a:pPr marL="742950" lvl="1"/>
            <a:r>
              <a:rPr lang="en-US" dirty="0"/>
              <a:t>Automation support</a:t>
            </a:r>
          </a:p>
          <a:p>
            <a:pPr marL="742950" lvl="1"/>
            <a:r>
              <a:rPr lang="en-US" dirty="0"/>
              <a:t>Environment set-up</a:t>
            </a:r>
          </a:p>
          <a:p>
            <a:pPr marL="742950" lvl="1"/>
            <a:r>
              <a:rPr lang="en-US" dirty="0"/>
              <a:t>Management support</a:t>
            </a:r>
          </a:p>
          <a:p>
            <a:pPr marL="742950" lvl="1"/>
            <a:r>
              <a:rPr lang="en-US" dirty="0"/>
              <a:t>End to end scenario creation</a:t>
            </a:r>
          </a:p>
        </p:txBody>
      </p:sp>
      <p:pic>
        <p:nvPicPr>
          <p:cNvPr id="8" name="Picture 7" descr="meeting.jpg"/>
          <p:cNvPicPr>
            <a:picLocks noChangeAspect="1"/>
          </p:cNvPicPr>
          <p:nvPr/>
        </p:nvPicPr>
        <p:blipFill>
          <a:blip r:embed="rId3">
            <a:clrChange>
              <a:clrFrom>
                <a:srgbClr val="FFFFFF"/>
              </a:clrFrom>
              <a:clrTo>
                <a:srgbClr val="FFFFFF">
                  <a:alpha val="0"/>
                </a:srgbClr>
              </a:clrTo>
            </a:clrChange>
          </a:blip>
          <a:stretch>
            <a:fillRect/>
          </a:stretch>
        </p:blipFill>
        <p:spPr>
          <a:xfrm>
            <a:off x="4081860" y="4438595"/>
            <a:ext cx="5098652" cy="2950845"/>
          </a:xfrm>
          <a:prstGeom prst="rect">
            <a:avLst/>
          </a:prstGeom>
        </p:spPr>
      </p:pic>
    </p:spTree>
    <p:extLst>
      <p:ext uri="{BB962C8B-B14F-4D97-AF65-F5344CB8AC3E}">
        <p14:creationId xmlns:p14="http://schemas.microsoft.com/office/powerpoint/2010/main" val="396509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fade">
                                      <p:cBhvr>
                                        <p:cTn id="7" dur="500"/>
                                        <p:tgtEl>
                                          <p:spTgt spid="5325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252">
                                            <p:txEl>
                                              <p:pRg st="1" end="1"/>
                                            </p:txEl>
                                          </p:spTgt>
                                        </p:tgtEl>
                                        <p:attrNameLst>
                                          <p:attrName>style.visibility</p:attrName>
                                        </p:attrNameLst>
                                      </p:cBhvr>
                                      <p:to>
                                        <p:strVal val="visible"/>
                                      </p:to>
                                    </p:set>
                                    <p:animEffect transition="in" filter="fade">
                                      <p:cBhvr>
                                        <p:cTn id="16" dur="500"/>
                                        <p:tgtEl>
                                          <p:spTgt spid="5325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3252">
                                            <p:txEl>
                                              <p:pRg st="2" end="2"/>
                                            </p:txEl>
                                          </p:spTgt>
                                        </p:tgtEl>
                                        <p:attrNameLst>
                                          <p:attrName>style.visibility</p:attrName>
                                        </p:attrNameLst>
                                      </p:cBhvr>
                                      <p:to>
                                        <p:strVal val="visible"/>
                                      </p:to>
                                    </p:set>
                                    <p:animEffect transition="in" filter="fade">
                                      <p:cBhvr>
                                        <p:cTn id="21" dur="500"/>
                                        <p:tgtEl>
                                          <p:spTgt spid="532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3252">
                                            <p:txEl>
                                              <p:pRg st="3" end="3"/>
                                            </p:txEl>
                                          </p:spTgt>
                                        </p:tgtEl>
                                        <p:attrNameLst>
                                          <p:attrName>style.visibility</p:attrName>
                                        </p:attrNameLst>
                                      </p:cBhvr>
                                      <p:to>
                                        <p:strVal val="visible"/>
                                      </p:to>
                                    </p:set>
                                    <p:animEffect transition="in" filter="fade">
                                      <p:cBhvr>
                                        <p:cTn id="26" dur="500"/>
                                        <p:tgtEl>
                                          <p:spTgt spid="5325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252">
                                            <p:txEl>
                                              <p:pRg st="4" end="4"/>
                                            </p:txEl>
                                          </p:spTgt>
                                        </p:tgtEl>
                                        <p:attrNameLst>
                                          <p:attrName>style.visibility</p:attrName>
                                        </p:attrNameLst>
                                      </p:cBhvr>
                                      <p:to>
                                        <p:strVal val="visible"/>
                                      </p:to>
                                    </p:set>
                                    <p:animEffect transition="in" filter="fade">
                                      <p:cBhvr>
                                        <p:cTn id="31" dur="500"/>
                                        <p:tgtEl>
                                          <p:spTgt spid="5325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252">
                                            <p:txEl>
                                              <p:pRg st="5" end="5"/>
                                            </p:txEl>
                                          </p:spTgt>
                                        </p:tgtEl>
                                        <p:attrNameLst>
                                          <p:attrName>style.visibility</p:attrName>
                                        </p:attrNameLst>
                                      </p:cBhvr>
                                      <p:to>
                                        <p:strVal val="visible"/>
                                      </p:to>
                                    </p:set>
                                    <p:animEffect transition="in" filter="fade">
                                      <p:cBhvr>
                                        <p:cTn id="36" dur="500"/>
                                        <p:tgtEl>
                                          <p:spTgt spid="5325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252">
                                            <p:txEl>
                                              <p:pRg st="6" end="6"/>
                                            </p:txEl>
                                          </p:spTgt>
                                        </p:tgtEl>
                                        <p:attrNameLst>
                                          <p:attrName>style.visibility</p:attrName>
                                        </p:attrNameLst>
                                      </p:cBhvr>
                                      <p:to>
                                        <p:strVal val="visible"/>
                                      </p:to>
                                    </p:set>
                                    <p:animEffect transition="in" filter="fade">
                                      <p:cBhvr>
                                        <p:cTn id="41" dur="500"/>
                                        <p:tgtEl>
                                          <p:spTgt spid="532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itle 2"/>
          <p:cNvSpPr>
            <a:spLocks noGrp="1"/>
          </p:cNvSpPr>
          <p:nvPr>
            <p:ph type="title"/>
          </p:nvPr>
        </p:nvSpPr>
        <p:spPr/>
        <p:txBody>
          <a:bodyPr/>
          <a:lstStyle/>
          <a:p>
            <a:r>
              <a:rPr lang="en-US" dirty="0" smtClean="0"/>
              <a:t>The </a:t>
            </a:r>
            <a:r>
              <a:rPr lang="en-US" dirty="0" smtClean="0"/>
              <a:t>Tester’s </a:t>
            </a:r>
            <a:r>
              <a:rPr lang="en-US" dirty="0" smtClean="0"/>
              <a:t>Bill of Rights</a:t>
            </a:r>
          </a:p>
        </p:txBody>
      </p:sp>
      <p:sp>
        <p:nvSpPr>
          <p:cNvPr id="4" name="Content Placeholder 3"/>
          <p:cNvSpPr>
            <a:spLocks noGrp="1"/>
          </p:cNvSpPr>
          <p:nvPr>
            <p:ph idx="1"/>
          </p:nvPr>
        </p:nvSpPr>
        <p:spPr/>
        <p:txBody>
          <a:bodyPr/>
          <a:lstStyle/>
          <a:p>
            <a:pPr>
              <a:buNone/>
              <a:defRPr/>
            </a:pPr>
            <a:r>
              <a:rPr lang="en-US" sz="3200" dirty="0"/>
              <a:t>You have the right to:</a:t>
            </a:r>
          </a:p>
          <a:p>
            <a:pPr>
              <a:defRPr/>
            </a:pPr>
            <a:r>
              <a:rPr lang="en-US" sz="3200" dirty="0"/>
              <a:t>Ask questions of customers and programmers and receive timely answers</a:t>
            </a:r>
          </a:p>
          <a:p>
            <a:pPr>
              <a:defRPr/>
            </a:pPr>
            <a:r>
              <a:rPr lang="en-US" sz="3200" dirty="0" smtClean="0"/>
              <a:t>Bring </a:t>
            </a:r>
            <a:r>
              <a:rPr lang="en-US" sz="3200" dirty="0"/>
              <a:t>up issues related to quality and process at any time</a:t>
            </a:r>
          </a:p>
          <a:p>
            <a:pPr>
              <a:defRPr/>
            </a:pPr>
            <a:r>
              <a:rPr lang="en-US" sz="3200" dirty="0" smtClean="0"/>
              <a:t>Ask </a:t>
            </a:r>
            <a:r>
              <a:rPr lang="en-US" sz="3200" dirty="0"/>
              <a:t>for and receive help from anyone on the project team, including programmers, managers, and customers</a:t>
            </a:r>
          </a:p>
          <a:p>
            <a:pPr>
              <a:defRPr/>
            </a:pPr>
            <a:r>
              <a:rPr lang="en-US" sz="3200" dirty="0"/>
              <a:t>The tools you need to do your job in a timely manner</a:t>
            </a:r>
          </a:p>
          <a:p>
            <a:endParaRPr lang="en-US" dirty="0"/>
          </a:p>
        </p:txBody>
      </p:sp>
      <p:sp>
        <p:nvSpPr>
          <p:cNvPr id="6" name="TextBox 5"/>
          <p:cNvSpPr txBox="1"/>
          <p:nvPr/>
        </p:nvSpPr>
        <p:spPr>
          <a:xfrm>
            <a:off x="3491880" y="6093296"/>
            <a:ext cx="5426935" cy="400110"/>
          </a:xfrm>
          <a:prstGeom prst="rect">
            <a:avLst/>
          </a:prstGeom>
          <a:noFill/>
        </p:spPr>
        <p:txBody>
          <a:bodyPr wrap="none">
            <a:spAutoFit/>
          </a:bodyPr>
          <a:lstStyle/>
          <a:p>
            <a:pPr>
              <a:buNone/>
              <a:defRPr/>
            </a:pPr>
            <a:r>
              <a:rPr lang="en-US" dirty="0">
                <a:effectLst>
                  <a:glow rad="228600">
                    <a:schemeClr val="accent1">
                      <a:satMod val="175000"/>
                      <a:alpha val="40000"/>
                    </a:schemeClr>
                  </a:glow>
                </a:effectLst>
              </a:rPr>
              <a:t>“Testing Extreme Programming” – Lisa Crispin</a:t>
            </a:r>
          </a:p>
        </p:txBody>
      </p:sp>
      <p:sp>
        <p:nvSpPr>
          <p:cNvPr id="9" name="Oval Callout 8"/>
          <p:cNvSpPr/>
          <p:nvPr/>
        </p:nvSpPr>
        <p:spPr>
          <a:xfrm>
            <a:off x="5724128" y="649883"/>
            <a:ext cx="3456384" cy="1338957"/>
          </a:xfrm>
          <a:prstGeom prst="wedgeEllipseCallout">
            <a:avLst>
              <a:gd name="adj1" fmla="val -67930"/>
              <a:gd name="adj2" fmla="val 26915"/>
            </a:avLst>
          </a:prstGeom>
        </p:spPr>
        <p:style>
          <a:lnRef idx="2">
            <a:schemeClr val="dk1"/>
          </a:lnRef>
          <a:fillRef idx="1">
            <a:schemeClr val="lt1"/>
          </a:fillRef>
          <a:effectRef idx="0">
            <a:schemeClr val="dk1"/>
          </a:effectRef>
          <a:fontRef idx="minor">
            <a:schemeClr val="dk1"/>
          </a:fontRef>
        </p:style>
        <p:txBody>
          <a:bodyPr anchor="ctr"/>
          <a:lstStyle/>
          <a:p>
            <a:pPr>
              <a:buNone/>
              <a:defRPr/>
            </a:pPr>
            <a:r>
              <a:rPr lang="en-US" b="1" i="1" dirty="0">
                <a:latin typeface="Calibri"/>
                <a:cs typeface="Calibri"/>
              </a:rPr>
              <a:t>And what about the right to suggest and challenge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Automation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a:ln/>
        </p:spPr>
        <p:txBody>
          <a:bodyPr/>
          <a:lstStyle/>
          <a:p>
            <a:r>
              <a:rPr lang="en-US" dirty="0" smtClean="0"/>
              <a:t>Why automation is important?</a:t>
            </a:r>
            <a:endParaRPr lang="en-US" dirty="0"/>
          </a:p>
        </p:txBody>
      </p:sp>
      <p:sp>
        <p:nvSpPr>
          <p:cNvPr id="2" name="Content Placeholder 1"/>
          <p:cNvSpPr>
            <a:spLocks noGrp="1"/>
          </p:cNvSpPr>
          <p:nvPr>
            <p:ph idx="1"/>
          </p:nvPr>
        </p:nvSpPr>
        <p:spPr/>
        <p:txBody>
          <a:bodyPr/>
          <a:lstStyle/>
          <a:p>
            <a:r>
              <a:rPr lang="en-US" dirty="0"/>
              <a:t>For faster feedback</a:t>
            </a:r>
          </a:p>
          <a:p>
            <a:r>
              <a:rPr lang="en-US" dirty="0"/>
              <a:t>Gives confidence to the development team</a:t>
            </a:r>
          </a:p>
          <a:p>
            <a:r>
              <a:rPr lang="en-US" dirty="0"/>
              <a:t>Testing a rapidly changing application manually is next to impossible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a:ln/>
        </p:spPr>
        <p:txBody>
          <a:bodyPr/>
          <a:lstStyle/>
          <a:p>
            <a:r>
              <a:rPr lang="en-US" dirty="0"/>
              <a:t>Automation in </a:t>
            </a:r>
            <a:r>
              <a:rPr lang="en-US" dirty="0" smtClean="0"/>
              <a:t>an Agile team</a:t>
            </a:r>
            <a:endParaRPr lang="en-US" dirty="0"/>
          </a:p>
        </p:txBody>
      </p:sp>
      <p:sp>
        <p:nvSpPr>
          <p:cNvPr id="2" name="Content Placeholder 1"/>
          <p:cNvSpPr>
            <a:spLocks noGrp="1"/>
          </p:cNvSpPr>
          <p:nvPr>
            <p:ph idx="1"/>
          </p:nvPr>
        </p:nvSpPr>
        <p:spPr/>
        <p:txBody>
          <a:bodyPr/>
          <a:lstStyle/>
          <a:p>
            <a:pPr marL="0" indent="0">
              <a:buNone/>
            </a:pPr>
            <a:r>
              <a:rPr lang="en-US" b="1" dirty="0" smtClean="0"/>
              <a:t>What </a:t>
            </a:r>
            <a:r>
              <a:rPr lang="en-US" b="1" dirty="0"/>
              <a:t>is different?</a:t>
            </a:r>
          </a:p>
          <a:p>
            <a:r>
              <a:rPr lang="en-US" dirty="0"/>
              <a:t>Automation happens parallel to development</a:t>
            </a:r>
          </a:p>
          <a:p>
            <a:r>
              <a:rPr lang="en-US" dirty="0"/>
              <a:t>Automate acceptance tests, more than end-to-end tests (in general)</a:t>
            </a:r>
          </a:p>
          <a:p>
            <a:r>
              <a:rPr lang="en-US" dirty="0"/>
              <a:t>Automated tests form a regression test suite and is executed in CI to give faster feedback</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title"/>
          </p:nvPr>
        </p:nvSpPr>
        <p:spPr>
          <a:ln/>
        </p:spPr>
        <p:txBody>
          <a:bodyPr/>
          <a:lstStyle/>
          <a:p>
            <a:r>
              <a:rPr lang="en-US" dirty="0"/>
              <a:t>How much to automate?</a:t>
            </a:r>
          </a:p>
        </p:txBody>
      </p:sp>
      <p:sp>
        <p:nvSpPr>
          <p:cNvPr id="2" name="Content Placeholder 1"/>
          <p:cNvSpPr>
            <a:spLocks noGrp="1"/>
          </p:cNvSpPr>
          <p:nvPr>
            <p:ph idx="1"/>
          </p:nvPr>
        </p:nvSpPr>
        <p:spPr/>
        <p:txBody>
          <a:bodyPr/>
          <a:lstStyle/>
          <a:p>
            <a:endParaRPr lang="en-US" dirty="0"/>
          </a:p>
        </p:txBody>
      </p:sp>
      <p:pic>
        <p:nvPicPr>
          <p:cNvPr id="20" name="Picture 19"/>
          <p:cNvPicPr>
            <a:picLocks noChangeAspect="1"/>
          </p:cNvPicPr>
          <p:nvPr/>
        </p:nvPicPr>
        <p:blipFill>
          <a:blip r:embed="rId3"/>
          <a:stretch>
            <a:fillRect/>
          </a:stretch>
        </p:blipFill>
        <p:spPr>
          <a:xfrm>
            <a:off x="1765300" y="2273300"/>
            <a:ext cx="5613400" cy="412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99 Test Balloons</a:t>
            </a:r>
            <a:endParaRPr lang="en-US" dirty="0"/>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dirty="0"/>
              <a:t>Divide into groups of 4 per group</a:t>
            </a:r>
          </a:p>
          <a:p>
            <a:r>
              <a:rPr lang="en-US" dirty="0" smtClean="0"/>
              <a:t>Create as many balloons that look like the example balloon as you can in 2 minutes</a:t>
            </a:r>
          </a:p>
          <a:p>
            <a:pPr marL="0" indent="0">
              <a:buNone/>
            </a:pPr>
            <a:endParaRPr lang="en-US" dirty="0"/>
          </a:p>
          <a:p>
            <a:r>
              <a:rPr lang="en-US" dirty="0"/>
              <a:t>Have fun!</a:t>
            </a:r>
          </a:p>
        </p:txBody>
      </p:sp>
    </p:spTree>
    <p:extLst>
      <p:ext uri="{BB962C8B-B14F-4D97-AF65-F5344CB8AC3E}">
        <p14:creationId xmlns:p14="http://schemas.microsoft.com/office/powerpoint/2010/main" val="1246617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Metrics</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Go back to your pair (or triplet) where you described different types of testing.</a:t>
            </a:r>
          </a:p>
          <a:p>
            <a:r>
              <a:rPr lang="en-US" dirty="0" smtClean="0"/>
              <a:t>On the back of each card, explain or show how you measure this testing method.</a:t>
            </a:r>
          </a:p>
          <a:p>
            <a:r>
              <a:rPr lang="en-US" dirty="0" smtClean="0"/>
              <a:t>What outcome are you trying to measure?</a:t>
            </a:r>
          </a:p>
          <a:p>
            <a:r>
              <a:rPr lang="en-US" dirty="0" smtClean="0"/>
              <a:t>Be prepared to share.</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pPr eaLnBrk="1" hangingPunct="1">
              <a:defRPr/>
            </a:pPr>
            <a:r>
              <a:rPr lang="en-US" dirty="0" smtClean="0"/>
              <a:t>Metrics and reporting: goals</a:t>
            </a:r>
          </a:p>
        </p:txBody>
      </p:sp>
      <p:grpSp>
        <p:nvGrpSpPr>
          <p:cNvPr id="2" name="Group 5"/>
          <p:cNvGrpSpPr>
            <a:grpSpLocks/>
          </p:cNvGrpSpPr>
          <p:nvPr/>
        </p:nvGrpSpPr>
        <p:grpSpPr bwMode="auto">
          <a:xfrm>
            <a:off x="369888" y="1055688"/>
            <a:ext cx="8420100" cy="2667000"/>
            <a:chOff x="0" y="0"/>
            <a:chExt cx="5304" cy="1679"/>
          </a:xfrm>
        </p:grpSpPr>
        <p:sp>
          <p:nvSpPr>
            <p:cNvPr id="11271" name="Rectangle 6"/>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1272" name="Rectangle 7"/>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1273" name="Rectangle 8"/>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1274" name="Rectangle 9"/>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1275" name="Rectangle 10"/>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1276" name="Rectangle 11"/>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1175825762"/>
              </p:ext>
            </p:extLst>
          </p:nvPr>
        </p:nvGraphicFramePr>
        <p:xfrm>
          <a:off x="1352550" y="3889375"/>
          <a:ext cx="3071813" cy="2565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261692961"/>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3321"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3322"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busy</a:t>
              </a:r>
              <a:r>
                <a:rPr lang="en-US" sz="2100" dirty="0">
                  <a:solidFill>
                    <a:schemeClr val="tx1"/>
                  </a:solidFill>
                  <a:latin typeface="Calibri" pitchFamily="34" charset="0"/>
                  <a:ea typeface="MS PGothic" pitchFamily="34" charset="-128"/>
                  <a:sym typeface="Calibri" pitchFamily="34" charset="0"/>
                </a:rPr>
                <a:t> is Testing?</a:t>
              </a:r>
            </a:p>
          </p:txBody>
        </p:sp>
        <p:sp>
          <p:nvSpPr>
            <p:cNvPr id="13323"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3324"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3325"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3326"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pPr eaLnBrk="1" hangingPunct="1">
              <a:defRPr/>
            </a:pPr>
            <a:r>
              <a:rPr lang="en-US" dirty="0" smtClean="0"/>
              <a:t>Metrics and reporting: goals</a:t>
            </a:r>
          </a:p>
        </p:txBody>
      </p:sp>
      <p:graphicFrame>
        <p:nvGraphicFramePr>
          <p:cNvPr id="5" name="Object 5"/>
          <p:cNvGraphicFramePr>
            <a:graphicFrameLocks/>
          </p:cNvGraphicFramePr>
          <p:nvPr>
            <p:extLst>
              <p:ext uri="{D42A27DB-BD31-4B8C-83A1-F6EECF244321}">
                <p14:modId xmlns:p14="http://schemas.microsoft.com/office/powerpoint/2010/main" val="3579010257"/>
              </p:ext>
            </p:extLst>
          </p:nvPr>
        </p:nvGraphicFramePr>
        <p:xfrm>
          <a:off x="3222625" y="4311650"/>
          <a:ext cx="3414713" cy="213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3770785952"/>
              </p:ext>
            </p:extLst>
          </p:nvPr>
        </p:nvGraphicFramePr>
        <p:xfrm>
          <a:off x="5891089" y="4149080"/>
          <a:ext cx="3252911" cy="22300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Object 7"/>
          <p:cNvGraphicFramePr>
            <a:graphicFrameLocks/>
          </p:cNvGraphicFramePr>
          <p:nvPr>
            <p:extLst>
              <p:ext uri="{D42A27DB-BD31-4B8C-83A1-F6EECF244321}">
                <p14:modId xmlns:p14="http://schemas.microsoft.com/office/powerpoint/2010/main" val="485986406"/>
              </p:ext>
            </p:extLst>
          </p:nvPr>
        </p:nvGraphicFramePr>
        <p:xfrm>
          <a:off x="0" y="4221088"/>
          <a:ext cx="3333576" cy="2037432"/>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8"/>
          <p:cNvGrpSpPr>
            <a:grpSpLocks/>
          </p:cNvGrpSpPr>
          <p:nvPr/>
        </p:nvGrpSpPr>
        <p:grpSpPr bwMode="auto">
          <a:xfrm>
            <a:off x="369888" y="1055688"/>
            <a:ext cx="8420100" cy="2667000"/>
            <a:chOff x="0" y="0"/>
            <a:chExt cx="5304" cy="1679"/>
          </a:xfrm>
        </p:grpSpPr>
        <p:sp>
          <p:nvSpPr>
            <p:cNvPr id="15370" name="Rectangle 9"/>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5371" name="Rectangle 10"/>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5372" name="Rectangle 11"/>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a:t>
              </a:r>
              <a:r>
                <a:rPr lang="en-US" sz="2100" dirty="0">
                  <a:solidFill>
                    <a:schemeClr val="tx1"/>
                  </a:solidFill>
                  <a:latin typeface="Calibri Bold" charset="0"/>
                  <a:ea typeface="MS PGothic" pitchFamily="34" charset="-128"/>
                  <a:sym typeface="Calibri Bold" charset="0"/>
                </a:rPr>
                <a:t>quality</a:t>
              </a:r>
              <a:r>
                <a:rPr lang="en-US" sz="2100" dirty="0">
                  <a:solidFill>
                    <a:schemeClr val="tx1"/>
                  </a:solidFill>
                  <a:latin typeface="Calibri" pitchFamily="34" charset="0"/>
                  <a:ea typeface="MS PGothic" pitchFamily="34" charset="-128"/>
                  <a:sym typeface="Calibri" pitchFamily="34" charset="0"/>
                </a:rPr>
                <a:t> of the software?</a:t>
              </a:r>
            </a:p>
          </p:txBody>
        </p:sp>
        <p:sp>
          <p:nvSpPr>
            <p:cNvPr id="15373" name="Rectangle 12"/>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5374" name="Rectangle 13"/>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5375" name="Rectangle 14"/>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4" name="Object 5"/>
          <p:cNvGraphicFramePr>
            <a:graphicFrameLocks/>
          </p:cNvGraphicFramePr>
          <p:nvPr>
            <p:extLst>
              <p:ext uri="{D42A27DB-BD31-4B8C-83A1-F6EECF244321}">
                <p14:modId xmlns:p14="http://schemas.microsoft.com/office/powerpoint/2010/main" val="2055090540"/>
              </p:ext>
            </p:extLst>
          </p:nvPr>
        </p:nvGraphicFramePr>
        <p:xfrm>
          <a:off x="4999038" y="3960813"/>
          <a:ext cx="3262312" cy="239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6"/>
          <p:cNvGraphicFramePr>
            <a:graphicFrameLocks/>
          </p:cNvGraphicFramePr>
          <p:nvPr>
            <p:extLst>
              <p:ext uri="{D42A27DB-BD31-4B8C-83A1-F6EECF244321}">
                <p14:modId xmlns:p14="http://schemas.microsoft.com/office/powerpoint/2010/main" val="1189071283"/>
              </p:ext>
            </p:extLst>
          </p:nvPr>
        </p:nvGraphicFramePr>
        <p:xfrm>
          <a:off x="434975" y="3846513"/>
          <a:ext cx="3897313" cy="245268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7417"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7418"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7419"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7420"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the level of </a:t>
              </a:r>
              <a:r>
                <a:rPr lang="en-US" sz="2100" dirty="0">
                  <a:solidFill>
                    <a:schemeClr val="tx1"/>
                  </a:solidFill>
                  <a:latin typeface="Calibri Bold" charset="0"/>
                  <a:ea typeface="MS PGothic" pitchFamily="34" charset="-128"/>
                  <a:sym typeface="Calibri Bold" charset="0"/>
                </a:rPr>
                <a:t>risk</a:t>
              </a:r>
              <a:r>
                <a:rPr lang="en-US" sz="2100" dirty="0">
                  <a:solidFill>
                    <a:schemeClr val="tx1"/>
                  </a:solidFill>
                  <a:latin typeface="Calibri" pitchFamily="34" charset="0"/>
                  <a:ea typeface="MS PGothic" pitchFamily="34" charset="-128"/>
                  <a:sym typeface="Calibri" pitchFamily="34" charset="0"/>
                </a:rPr>
                <a:t> in the software?</a:t>
              </a:r>
            </a:p>
          </p:txBody>
        </p:sp>
        <p:sp>
          <p:nvSpPr>
            <p:cNvPr id="17421"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17422"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774269745"/>
              </p:ext>
            </p:extLst>
          </p:nvPr>
        </p:nvGraphicFramePr>
        <p:xfrm>
          <a:off x="574675" y="3861048"/>
          <a:ext cx="3637285" cy="26588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6"/>
          <p:cNvGraphicFramePr>
            <a:graphicFrameLocks/>
          </p:cNvGraphicFramePr>
          <p:nvPr>
            <p:extLst>
              <p:ext uri="{D42A27DB-BD31-4B8C-83A1-F6EECF244321}">
                <p14:modId xmlns:p14="http://schemas.microsoft.com/office/powerpoint/2010/main" val="4163110665"/>
              </p:ext>
            </p:extLst>
          </p:nvPr>
        </p:nvGraphicFramePr>
        <p:xfrm>
          <a:off x="4583113" y="3933056"/>
          <a:ext cx="4165351" cy="2542357"/>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7"/>
          <p:cNvGrpSpPr>
            <a:grpSpLocks/>
          </p:cNvGrpSpPr>
          <p:nvPr/>
        </p:nvGrpSpPr>
        <p:grpSpPr bwMode="auto">
          <a:xfrm>
            <a:off x="369888" y="1055688"/>
            <a:ext cx="8420100" cy="2667000"/>
            <a:chOff x="0" y="0"/>
            <a:chExt cx="5304" cy="1679"/>
          </a:xfrm>
        </p:grpSpPr>
        <p:sp>
          <p:nvSpPr>
            <p:cNvPr id="19465" name="Rectangle 8"/>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19466" name="Rectangle 9"/>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19467" name="Rectangle 10"/>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19468" name="Rectangle 11"/>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19469" name="Rectangle 12"/>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What is our </a:t>
              </a:r>
              <a:r>
                <a:rPr lang="en-US" sz="2100" dirty="0">
                  <a:solidFill>
                    <a:schemeClr val="tx1"/>
                  </a:solidFill>
                  <a:latin typeface="Calibri Bold" charset="0"/>
                  <a:ea typeface="MS PGothic" pitchFamily="34" charset="-128"/>
                  <a:sym typeface="Calibri Bold" charset="0"/>
                </a:rPr>
                <a:t>progress</a:t>
              </a:r>
              <a:r>
                <a:rPr lang="en-US" sz="2100" dirty="0">
                  <a:solidFill>
                    <a:schemeClr val="tx1"/>
                  </a:solidFill>
                  <a:latin typeface="Calibri" pitchFamily="34" charset="0"/>
                  <a:ea typeface="MS PGothic" pitchFamily="34" charset="-128"/>
                  <a:sym typeface="Calibri" pitchFamily="34" charset="0"/>
                </a:rPr>
                <a:t>?</a:t>
              </a:r>
            </a:p>
          </p:txBody>
        </p:sp>
        <p:sp>
          <p:nvSpPr>
            <p:cNvPr id="19470" name="Rectangle 13"/>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good</a:t>
              </a:r>
              <a:r>
                <a:rPr lang="en-US" sz="2100" dirty="0">
                  <a:solidFill>
                    <a:srgbClr val="B3B3B3"/>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defRPr/>
            </a:pPr>
            <a:r>
              <a:rPr lang="en-US" smtClean="0"/>
              <a:t>Metrics and reporting: goals</a:t>
            </a:r>
          </a:p>
        </p:txBody>
      </p:sp>
      <p:graphicFrame>
        <p:nvGraphicFramePr>
          <p:cNvPr id="3" name="Object 5"/>
          <p:cNvGraphicFramePr>
            <a:graphicFrameLocks/>
          </p:cNvGraphicFramePr>
          <p:nvPr>
            <p:extLst>
              <p:ext uri="{D42A27DB-BD31-4B8C-83A1-F6EECF244321}">
                <p14:modId xmlns:p14="http://schemas.microsoft.com/office/powerpoint/2010/main" val="4164956980"/>
              </p:ext>
            </p:extLst>
          </p:nvPr>
        </p:nvGraphicFramePr>
        <p:xfrm>
          <a:off x="1125538" y="3948113"/>
          <a:ext cx="7334894" cy="250825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6"/>
          <p:cNvGrpSpPr>
            <a:grpSpLocks/>
          </p:cNvGrpSpPr>
          <p:nvPr/>
        </p:nvGrpSpPr>
        <p:grpSpPr bwMode="auto">
          <a:xfrm>
            <a:off x="369888" y="1055688"/>
            <a:ext cx="8420100" cy="2667000"/>
            <a:chOff x="0" y="0"/>
            <a:chExt cx="5304" cy="1679"/>
          </a:xfrm>
        </p:grpSpPr>
        <p:sp>
          <p:nvSpPr>
            <p:cNvPr id="21512" name="Rectangle 7"/>
            <p:cNvSpPr>
              <a:spLocks/>
            </p:cNvSpPr>
            <p:nvPr/>
          </p:nvSpPr>
          <p:spPr bwMode="auto">
            <a:xfrm>
              <a:off x="0" y="0"/>
              <a:ext cx="5303" cy="532"/>
            </a:xfrm>
            <a:prstGeom prst="rect">
              <a:avLst/>
            </a:prstGeom>
            <a:solidFill>
              <a:srgbClr val="A8CACD"/>
            </a:solidFill>
            <a:ln w="12700" cap="rnd">
              <a:noFill/>
              <a:round/>
              <a:headEnd/>
              <a:tailEnd/>
            </a:ln>
          </p:spPr>
          <p:txBody>
            <a:bodyPr lIns="0" tIns="0" rIns="0" bIns="0" anchor="ctr"/>
            <a:lstStyle/>
            <a:p>
              <a:pPr>
                <a:buNone/>
              </a:pPr>
              <a:r>
                <a:rPr lang="en-US" sz="3600" dirty="0" smtClean="0">
                  <a:solidFill>
                    <a:schemeClr val="tx1"/>
                  </a:solidFill>
                  <a:latin typeface="Calibri" pitchFamily="34" charset="0"/>
                  <a:ea typeface="MS PGothic" pitchFamily="34" charset="-128"/>
                  <a:cs typeface="Calibri" pitchFamily="34" charset="0"/>
                  <a:sym typeface="Arial" pitchFamily="34" charset="0"/>
                </a:rPr>
                <a:t> Answer </a:t>
              </a:r>
              <a:r>
                <a:rPr lang="en-US" sz="3600" dirty="0">
                  <a:solidFill>
                    <a:schemeClr val="tx1"/>
                  </a:solidFill>
                  <a:latin typeface="Calibri" pitchFamily="34" charset="0"/>
                  <a:ea typeface="MS PGothic" pitchFamily="34" charset="-128"/>
                  <a:cs typeface="Calibri" pitchFamily="34" charset="0"/>
                  <a:sym typeface="Arial" pitchFamily="34" charset="0"/>
                </a:rPr>
                <a:t>these questions</a:t>
              </a:r>
            </a:p>
          </p:txBody>
        </p:sp>
        <p:sp>
          <p:nvSpPr>
            <p:cNvPr id="21513" name="Rectangle 8"/>
            <p:cNvSpPr>
              <a:spLocks/>
            </p:cNvSpPr>
            <p:nvPr/>
          </p:nvSpPr>
          <p:spPr bwMode="auto">
            <a:xfrm>
              <a:off x="0" y="542"/>
              <a:ext cx="1048"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How </a:t>
              </a:r>
              <a:r>
                <a:rPr lang="en-US" sz="2100" dirty="0">
                  <a:solidFill>
                    <a:srgbClr val="B3B3B3"/>
                  </a:solidFill>
                  <a:latin typeface="Calibri Bold" charset="0"/>
                  <a:ea typeface="MS PGothic" pitchFamily="34" charset="-128"/>
                  <a:sym typeface="Calibri Bold" charset="0"/>
                </a:rPr>
                <a:t>busy</a:t>
              </a:r>
              <a:r>
                <a:rPr lang="en-US" sz="2100" dirty="0">
                  <a:solidFill>
                    <a:srgbClr val="B3B3B3"/>
                  </a:solidFill>
                  <a:latin typeface="Calibri" pitchFamily="34" charset="0"/>
                  <a:ea typeface="MS PGothic" pitchFamily="34" charset="-128"/>
                  <a:sym typeface="Calibri" pitchFamily="34" charset="0"/>
                </a:rPr>
                <a:t> is Testing?</a:t>
              </a:r>
            </a:p>
          </p:txBody>
        </p:sp>
        <p:sp>
          <p:nvSpPr>
            <p:cNvPr id="21514" name="Rectangle 9"/>
            <p:cNvSpPr>
              <a:spLocks/>
            </p:cNvSpPr>
            <p:nvPr/>
          </p:nvSpPr>
          <p:spPr bwMode="auto">
            <a:xfrm>
              <a:off x="1063"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a:t>
              </a:r>
              <a:r>
                <a:rPr lang="en-US" sz="2100" dirty="0">
                  <a:solidFill>
                    <a:srgbClr val="B3B3B3"/>
                  </a:solidFill>
                  <a:latin typeface="Calibri Bold" charset="0"/>
                  <a:ea typeface="MS PGothic" pitchFamily="34" charset="-128"/>
                  <a:sym typeface="Calibri Bold" charset="0"/>
                </a:rPr>
                <a:t>quality</a:t>
              </a:r>
              <a:r>
                <a:rPr lang="en-US" sz="2100" dirty="0">
                  <a:solidFill>
                    <a:srgbClr val="B3B3B3"/>
                  </a:solidFill>
                  <a:latin typeface="Calibri" pitchFamily="34" charset="0"/>
                  <a:ea typeface="MS PGothic" pitchFamily="34" charset="-128"/>
                  <a:sym typeface="Calibri" pitchFamily="34" charset="0"/>
                </a:rPr>
                <a:t> of the software?</a:t>
              </a:r>
            </a:p>
          </p:txBody>
        </p:sp>
        <p:sp>
          <p:nvSpPr>
            <p:cNvPr id="21515" name="Rectangle 10"/>
            <p:cNvSpPr>
              <a:spLocks/>
            </p:cNvSpPr>
            <p:nvPr/>
          </p:nvSpPr>
          <p:spPr bwMode="auto">
            <a:xfrm>
              <a:off x="2127"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the level of </a:t>
              </a:r>
              <a:r>
                <a:rPr lang="en-US" sz="2100" dirty="0">
                  <a:solidFill>
                    <a:srgbClr val="B3B3B3"/>
                  </a:solidFill>
                  <a:latin typeface="Calibri Bold" charset="0"/>
                  <a:ea typeface="MS PGothic" pitchFamily="34" charset="-128"/>
                  <a:sym typeface="Calibri Bold" charset="0"/>
                </a:rPr>
                <a:t>risk</a:t>
              </a:r>
              <a:r>
                <a:rPr lang="en-US" sz="2100" dirty="0">
                  <a:solidFill>
                    <a:srgbClr val="B3B3B3"/>
                  </a:solidFill>
                  <a:latin typeface="Calibri" pitchFamily="34" charset="0"/>
                  <a:ea typeface="MS PGothic" pitchFamily="34" charset="-128"/>
                  <a:sym typeface="Calibri" pitchFamily="34" charset="0"/>
                </a:rPr>
                <a:t> in the software?</a:t>
              </a:r>
            </a:p>
          </p:txBody>
        </p:sp>
        <p:sp>
          <p:nvSpPr>
            <p:cNvPr id="21516" name="Rectangle 11"/>
            <p:cNvSpPr>
              <a:spLocks/>
            </p:cNvSpPr>
            <p:nvPr/>
          </p:nvSpPr>
          <p:spPr bwMode="auto">
            <a:xfrm>
              <a:off x="3191"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rgbClr val="B3B3B3"/>
                  </a:solidFill>
                  <a:latin typeface="Calibri" pitchFamily="34" charset="0"/>
                  <a:ea typeface="MS PGothic" pitchFamily="34" charset="-128"/>
                  <a:sym typeface="Calibri" pitchFamily="34" charset="0"/>
                </a:rPr>
                <a:t>What is our </a:t>
              </a:r>
              <a:r>
                <a:rPr lang="en-US" sz="2100" dirty="0">
                  <a:solidFill>
                    <a:srgbClr val="B3B3B3"/>
                  </a:solidFill>
                  <a:latin typeface="Calibri Bold" charset="0"/>
                  <a:ea typeface="MS PGothic" pitchFamily="34" charset="-128"/>
                  <a:sym typeface="Calibri Bold" charset="0"/>
                </a:rPr>
                <a:t>progress</a:t>
              </a:r>
              <a:r>
                <a:rPr lang="en-US" sz="2100" dirty="0">
                  <a:solidFill>
                    <a:srgbClr val="B3B3B3"/>
                  </a:solidFill>
                  <a:latin typeface="Calibri" pitchFamily="34" charset="0"/>
                  <a:ea typeface="MS PGothic" pitchFamily="34" charset="-128"/>
                  <a:sym typeface="Calibri" pitchFamily="34" charset="0"/>
                </a:rPr>
                <a:t>?</a:t>
              </a:r>
            </a:p>
          </p:txBody>
        </p:sp>
        <p:sp>
          <p:nvSpPr>
            <p:cNvPr id="21517" name="Rectangle 12"/>
            <p:cNvSpPr>
              <a:spLocks/>
            </p:cNvSpPr>
            <p:nvPr/>
          </p:nvSpPr>
          <p:spPr bwMode="auto">
            <a:xfrm>
              <a:off x="4255" y="542"/>
              <a:ext cx="1049" cy="1137"/>
            </a:xfrm>
            <a:prstGeom prst="rect">
              <a:avLst/>
            </a:prstGeom>
            <a:solidFill>
              <a:srgbClr val="BBE0E3"/>
            </a:solidFill>
            <a:ln w="25400">
              <a:solidFill>
                <a:srgbClr val="FFFFFF"/>
              </a:solidFill>
              <a:round/>
              <a:headEnd/>
              <a:tailEnd/>
            </a:ln>
          </p:spPr>
          <p:txBody>
            <a:bodyPr lIns="114300" tIns="114300" rIns="114300" bIns="114300" anchor="ctr"/>
            <a:lstStyle/>
            <a:p>
              <a:pPr>
                <a:buNone/>
              </a:pPr>
              <a:r>
                <a:rPr lang="en-US" sz="2100" dirty="0">
                  <a:solidFill>
                    <a:schemeClr val="tx1"/>
                  </a:solidFill>
                  <a:latin typeface="Calibri" pitchFamily="34" charset="0"/>
                  <a:ea typeface="MS PGothic" pitchFamily="34" charset="-128"/>
                  <a:sym typeface="Calibri" pitchFamily="34" charset="0"/>
                </a:rPr>
                <a:t>How </a:t>
              </a:r>
              <a:r>
                <a:rPr lang="en-US" sz="2100" dirty="0">
                  <a:solidFill>
                    <a:schemeClr val="tx1"/>
                  </a:solidFill>
                  <a:latin typeface="Calibri Bold" charset="0"/>
                  <a:ea typeface="MS PGothic" pitchFamily="34" charset="-128"/>
                  <a:sym typeface="Calibri Bold" charset="0"/>
                </a:rPr>
                <a:t>good</a:t>
              </a:r>
              <a:r>
                <a:rPr lang="en-US" sz="2100" dirty="0">
                  <a:solidFill>
                    <a:schemeClr val="tx1"/>
                  </a:solidFill>
                  <a:latin typeface="Calibri" pitchFamily="34" charset="0"/>
                  <a:ea typeface="MS PGothic" pitchFamily="34" charset="-128"/>
                  <a:sym typeface="Calibri" pitchFamily="34" charset="0"/>
                </a:rPr>
                <a:t> is our testing?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
        <p:nvSpPr>
          <p:cNvPr id="3" name="Content Placeholder 2"/>
          <p:cNvSpPr>
            <a:spLocks noGrp="1"/>
          </p:cNvSpPr>
          <p:nvPr>
            <p:ph idx="1"/>
          </p:nvPr>
        </p:nvSpPr>
        <p:spPr/>
        <p:txBody>
          <a:bodyPr/>
          <a:lstStyle/>
          <a:p>
            <a:pPr marL="0" indent="0">
              <a:buNone/>
            </a:pPr>
            <a:r>
              <a:rPr lang="en-US" dirty="0"/>
              <a:t>“A defect is behavior in a ‘Done’ story that violates valid expectations of the [Customer]”</a:t>
            </a:r>
          </a:p>
          <a:p>
            <a:pPr marL="0" indent="0" algn="r">
              <a:buNone/>
            </a:pPr>
            <a:r>
              <a:rPr lang="en-US" dirty="0"/>
              <a:t>Elisabeth </a:t>
            </a:r>
            <a:r>
              <a:rPr lang="en-US" dirty="0" smtClean="0"/>
              <a:t>Hendrickson</a:t>
            </a:r>
          </a:p>
          <a:p>
            <a:r>
              <a:rPr lang="en-US" dirty="0"/>
              <a:t>Not all defects need to be logged.</a:t>
            </a:r>
          </a:p>
          <a:p>
            <a:r>
              <a:rPr lang="en-US" dirty="0"/>
              <a:t>Only capture defects if they wont be fixed right away.</a:t>
            </a:r>
          </a:p>
          <a:p>
            <a:r>
              <a:rPr lang="en-US" dirty="0"/>
              <a:t>You want developers to feel comfortable showing you something that is not complete to get some guidance.</a:t>
            </a:r>
          </a:p>
          <a:p>
            <a:endParaRPr lang="en-US" dirty="0" smtClean="0"/>
          </a:p>
          <a:p>
            <a:endParaRPr lang="en-US" dirty="0"/>
          </a:p>
        </p:txBody>
      </p:sp>
      <p:pic>
        <p:nvPicPr>
          <p:cNvPr id="4" name="Picture 6"/>
          <p:cNvPicPr>
            <a:picLocks noChangeAspect="1" noChangeArrowheads="1"/>
          </p:cNvPicPr>
          <p:nvPr/>
        </p:nvPicPr>
        <p:blipFill>
          <a:blip r:embed="rId3"/>
          <a:srcRect/>
          <a:stretch>
            <a:fillRect/>
          </a:stretch>
        </p:blipFill>
        <p:spPr bwMode="auto">
          <a:xfrm rot="5327672">
            <a:off x="7058372" y="4908897"/>
            <a:ext cx="2176463" cy="2022475"/>
          </a:xfrm>
          <a:prstGeom prst="rect">
            <a:avLst/>
          </a:prstGeom>
          <a:noFill/>
          <a:ln w="12700" cap="flat">
            <a:noFill/>
            <a:miter lim="800000"/>
            <a:headEnd/>
            <a:tailEnd/>
          </a:ln>
        </p:spPr>
      </p:pic>
    </p:spTree>
    <p:extLst>
      <p:ext uri="{BB962C8B-B14F-4D97-AF65-F5344CB8AC3E}">
        <p14:creationId xmlns:p14="http://schemas.microsoft.com/office/powerpoint/2010/main" val="36380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When to raise a defect</a:t>
            </a:r>
            <a:endParaRPr lang="en-US" dirty="0"/>
          </a:p>
        </p:txBody>
      </p:sp>
      <p:grpSp>
        <p:nvGrpSpPr>
          <p:cNvPr id="2" name="Group 6"/>
          <p:cNvGrpSpPr/>
          <p:nvPr/>
        </p:nvGrpSpPr>
        <p:grpSpPr>
          <a:xfrm rot="180000">
            <a:off x="30899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6" name="Rectangle 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a:t>
              </a:r>
              <a:endParaRPr lang="en-US" b="1" dirty="0">
                <a:solidFill>
                  <a:schemeClr val="tx1"/>
                </a:solidFill>
                <a:latin typeface="Comic Sans MS" pitchFamily="66" charset="0"/>
              </a:endParaRPr>
            </a:p>
          </p:txBody>
        </p:sp>
        <p:cxnSp>
          <p:nvCxnSpPr>
            <p:cNvPr id="7" name="Straight Connector 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 name="Group 7"/>
          <p:cNvGrpSpPr/>
          <p:nvPr/>
        </p:nvGrpSpPr>
        <p:grpSpPr>
          <a:xfrm rot="180000">
            <a:off x="747768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Done</a:t>
              </a:r>
              <a:endParaRPr lang="en-US"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11"/>
          <p:cNvGrpSpPr/>
          <p:nvPr/>
        </p:nvGrpSpPr>
        <p:grpSpPr>
          <a:xfrm rot="180000">
            <a:off x="2341673"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2" name="Rectangle 11"/>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Dev</a:t>
              </a:r>
              <a:endParaRPr lang="en-US" b="1" dirty="0">
                <a:solidFill>
                  <a:schemeClr val="tx1"/>
                </a:solidFill>
                <a:latin typeface="Comic Sans MS" pitchFamily="66" charset="0"/>
              </a:endParaRPr>
            </a:p>
          </p:txBody>
        </p:sp>
        <p:cxnSp>
          <p:nvCxnSpPr>
            <p:cNvPr id="13" name="Straight Connector 1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4"/>
          <p:cNvGrpSpPr/>
          <p:nvPr/>
        </p:nvGrpSpPr>
        <p:grpSpPr>
          <a:xfrm rot="-120000">
            <a:off x="4056185"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5" name="Rectangle 14"/>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Ready for Test</a:t>
              </a:r>
              <a:endParaRPr lang="en-US" b="1" dirty="0">
                <a:solidFill>
                  <a:schemeClr val="tx1"/>
                </a:solidFill>
                <a:latin typeface="Comic Sans MS" pitchFamily="66" charset="0"/>
              </a:endParaRPr>
            </a:p>
          </p:txBody>
        </p:sp>
        <p:cxnSp>
          <p:nvCxnSpPr>
            <p:cNvPr id="16" name="Straight Connector 1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7"/>
          <p:cNvGrpSpPr/>
          <p:nvPr/>
        </p:nvGrpSpPr>
        <p:grpSpPr>
          <a:xfrm rot="-120000">
            <a:off x="5770697" y="1038729"/>
            <a:ext cx="1500198" cy="928694"/>
            <a:chOff x="1643042" y="2571744"/>
            <a:chExt cx="1500198" cy="928694"/>
          </a:xfrm>
          <a:effectLst>
            <a:outerShdw blurRad="279400" dist="50800" dir="5400000" sx="1000" sy="1000" algn="ctr" rotWithShape="0">
              <a:srgbClr val="000000">
                <a:alpha val="43137"/>
              </a:srgbClr>
            </a:outerShdw>
          </a:effectLst>
        </p:grpSpPr>
        <p:sp>
          <p:nvSpPr>
            <p:cNvPr id="18" name="Rectangle 17"/>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In Test</a:t>
              </a:r>
              <a:endParaRPr lang="en-US" b="1" dirty="0">
                <a:solidFill>
                  <a:schemeClr val="tx1"/>
                </a:solidFill>
                <a:latin typeface="Comic Sans MS" pitchFamily="66" charset="0"/>
              </a:endParaRPr>
            </a:p>
          </p:txBody>
        </p:sp>
        <p:cxnSp>
          <p:nvCxnSpPr>
            <p:cNvPr id="19" name="Straight Connector 18"/>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20"/>
          <p:cNvGrpSpPr/>
          <p:nvPr/>
        </p:nvGrpSpPr>
        <p:grpSpPr>
          <a:xfrm rot="180000">
            <a:off x="335249" y="2201975"/>
            <a:ext cx="1500198" cy="928694"/>
            <a:chOff x="1643042" y="2571744"/>
            <a:chExt cx="1500198" cy="928694"/>
          </a:xfrm>
          <a:effectLst>
            <a:outerShdw blurRad="279400" dist="50800" dir="5400000" sx="1000" sy="1000" algn="ctr" rotWithShape="0">
              <a:srgbClr val="000000">
                <a:alpha val="43137"/>
              </a:srgbClr>
            </a:outerShdw>
          </a:effectLst>
        </p:grpSpPr>
        <p:sp>
          <p:nvSpPr>
            <p:cNvPr id="21" name="Rectangle 2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2" name="Straight Connector 2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7" name="Group 29"/>
          <p:cNvGrpSpPr/>
          <p:nvPr/>
        </p:nvGrpSpPr>
        <p:grpSpPr>
          <a:xfrm rot="-60000">
            <a:off x="2326388" y="2227574"/>
            <a:ext cx="1500198" cy="928694"/>
            <a:chOff x="1643042" y="2571744"/>
            <a:chExt cx="1500198" cy="928694"/>
          </a:xfrm>
          <a:effectLst>
            <a:outerShdw blurRad="279400" dist="50800" dir="5400000" sx="1000" sy="1000" algn="ctr" rotWithShape="0">
              <a:srgbClr val="000000">
                <a:alpha val="43137"/>
              </a:srgbClr>
            </a:outerShdw>
          </a:effectLst>
        </p:grpSpPr>
        <p:sp>
          <p:nvSpPr>
            <p:cNvPr id="24" name="Rectangle 23"/>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25" name="Straight Connector 24"/>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0" name="Group 32"/>
          <p:cNvGrpSpPr/>
          <p:nvPr/>
        </p:nvGrpSpPr>
        <p:grpSpPr>
          <a:xfrm rot="-60000">
            <a:off x="5896445" y="3370583"/>
            <a:ext cx="1500198" cy="928694"/>
            <a:chOff x="1643042" y="2571744"/>
            <a:chExt cx="1500198" cy="928694"/>
          </a:xfrm>
          <a:effectLst>
            <a:outerShdw blurRad="279400" dist="50800" dir="5400000" sx="1000" sy="1000" algn="ctr" rotWithShape="0">
              <a:srgbClr val="000000">
                <a:alpha val="43137"/>
              </a:srgbClr>
            </a:outerShdw>
          </a:effectLst>
        </p:grpSpPr>
        <p:sp>
          <p:nvSpPr>
            <p:cNvPr id="27" name="Rectangle 26"/>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H</a:t>
              </a:r>
              <a:endParaRPr lang="en-US" b="1" dirty="0">
                <a:solidFill>
                  <a:schemeClr val="tx1"/>
                </a:solidFill>
                <a:latin typeface="Comic Sans MS" pitchFamily="66" charset="0"/>
              </a:endParaRPr>
            </a:p>
          </p:txBody>
        </p:sp>
        <p:cxnSp>
          <p:nvCxnSpPr>
            <p:cNvPr id="28" name="Straight Connector 27"/>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3" name="Group 35"/>
          <p:cNvGrpSpPr/>
          <p:nvPr/>
        </p:nvGrpSpPr>
        <p:grpSpPr>
          <a:xfrm rot="180000">
            <a:off x="3888420" y="3344982"/>
            <a:ext cx="1500198" cy="928694"/>
            <a:chOff x="1643042" y="2571744"/>
            <a:chExt cx="1500198" cy="928694"/>
          </a:xfrm>
          <a:effectLst>
            <a:outerShdw blurRad="279400" dist="50800" dir="5400000" sx="1000" sy="1000" algn="ctr" rotWithShape="0">
              <a:srgbClr val="000000">
                <a:alpha val="43137"/>
              </a:srgbClr>
            </a:outerShdw>
          </a:effectLst>
        </p:grpSpPr>
        <p:sp>
          <p:nvSpPr>
            <p:cNvPr id="30" name="Rectangle 2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G</a:t>
              </a:r>
              <a:endParaRPr lang="en-US" b="1" dirty="0">
                <a:solidFill>
                  <a:schemeClr val="tx1"/>
                </a:solidFill>
                <a:latin typeface="Comic Sans MS" pitchFamily="66" charset="0"/>
              </a:endParaRPr>
            </a:p>
          </p:txBody>
        </p:sp>
        <p:cxnSp>
          <p:nvCxnSpPr>
            <p:cNvPr id="31" name="Straight Connector 3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6" name="Group 38"/>
          <p:cNvGrpSpPr/>
          <p:nvPr/>
        </p:nvGrpSpPr>
        <p:grpSpPr>
          <a:xfrm rot="180000">
            <a:off x="5968324" y="4467753"/>
            <a:ext cx="1500198" cy="928694"/>
            <a:chOff x="1643042" y="2571744"/>
            <a:chExt cx="1500198" cy="928694"/>
          </a:xfrm>
          <a:effectLst>
            <a:outerShdw blurRad="279400" dist="50800" dir="5400000" sx="1000" sy="1000" algn="ctr" rotWithShape="0">
              <a:srgbClr val="000000">
                <a:alpha val="43137"/>
              </a:srgbClr>
            </a:outerShdw>
          </a:effectLst>
        </p:grpSpPr>
        <p:sp>
          <p:nvSpPr>
            <p:cNvPr id="33" name="Rectangle 3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34" name="Straight Connector 3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9" name="Group 41"/>
          <p:cNvGrpSpPr/>
          <p:nvPr/>
        </p:nvGrpSpPr>
        <p:grpSpPr>
          <a:xfrm rot="180000">
            <a:off x="5881159"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6" name="Rectangle 3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37" name="Straight Connector 3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2" name="Group 44"/>
          <p:cNvGrpSpPr/>
          <p:nvPr/>
        </p:nvGrpSpPr>
        <p:grpSpPr>
          <a:xfrm rot="180000">
            <a:off x="4023728" y="2253175"/>
            <a:ext cx="1500198" cy="928694"/>
            <a:chOff x="1643042" y="2571744"/>
            <a:chExt cx="1500198" cy="928694"/>
          </a:xfrm>
          <a:effectLst>
            <a:outerShdw blurRad="279400" dist="50800" dir="5400000" sx="1000" sy="1000" algn="ctr" rotWithShape="0">
              <a:srgbClr val="000000">
                <a:alpha val="43137"/>
              </a:srgbClr>
            </a:outerShdw>
          </a:effectLst>
        </p:grpSpPr>
        <p:sp>
          <p:nvSpPr>
            <p:cNvPr id="39" name="Rectangle 3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0" name="Straight Connector 3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5" name="Group 47"/>
          <p:cNvGrpSpPr/>
          <p:nvPr/>
        </p:nvGrpSpPr>
        <p:grpSpPr>
          <a:xfrm rot="-60000">
            <a:off x="5896444" y="5448088"/>
            <a:ext cx="1500198" cy="928694"/>
            <a:chOff x="1643042" y="2571744"/>
            <a:chExt cx="1500198" cy="928694"/>
          </a:xfrm>
          <a:effectLst>
            <a:outerShdw blurRad="279400" dist="50800" dir="5400000" sx="1000" sy="1000" algn="ctr" rotWithShape="0">
              <a:srgbClr val="000000">
                <a:alpha val="43137"/>
              </a:srgbClr>
            </a:outerShdw>
          </a:effectLst>
        </p:grpSpPr>
        <p:sp>
          <p:nvSpPr>
            <p:cNvPr id="42" name="Rectangle 4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43" name="Straight Connector 4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AutoShape 22"/>
          <p:cNvSpPr>
            <a:spLocks noChangeArrowheads="1"/>
          </p:cNvSpPr>
          <p:nvPr/>
        </p:nvSpPr>
        <p:spPr bwMode="auto">
          <a:xfrm>
            <a:off x="2143108" y="4350409"/>
            <a:ext cx="3449983" cy="2012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Push story back but do not create defect</a:t>
            </a:r>
          </a:p>
          <a:p>
            <a:pPr>
              <a:buNone/>
            </a:pPr>
            <a:r>
              <a:rPr lang="en-US" sz="1600" i="1" dirty="0" smtClean="0"/>
              <a:t>or</a:t>
            </a:r>
          </a:p>
          <a:p>
            <a:r>
              <a:rPr lang="en-US" sz="1600" dirty="0" smtClean="0"/>
              <a:t>For minor issues create defect </a:t>
            </a:r>
          </a:p>
          <a:p>
            <a:pPr>
              <a:buNone/>
            </a:pPr>
            <a:r>
              <a:rPr lang="en-US" sz="1600" dirty="0" smtClean="0"/>
              <a:t>and let story pass (if business agree)</a:t>
            </a:r>
          </a:p>
        </p:txBody>
      </p:sp>
      <p:sp>
        <p:nvSpPr>
          <p:cNvPr id="46" name="AutoShape 24"/>
          <p:cNvSpPr>
            <a:spLocks noChangeArrowheads="1"/>
          </p:cNvSpPr>
          <p:nvPr/>
        </p:nvSpPr>
        <p:spPr bwMode="auto">
          <a:xfrm>
            <a:off x="6564577" y="5035722"/>
            <a:ext cx="2388358" cy="11264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a:buNone/>
            </a:pPr>
            <a:r>
              <a:rPr lang="en-US" sz="1600" b="1" i="1" dirty="0" smtClean="0"/>
              <a:t>Found a problem here?</a:t>
            </a:r>
          </a:p>
          <a:p>
            <a:r>
              <a:rPr lang="en-US" sz="1600" dirty="0" smtClean="0"/>
              <a:t>Raise and track the defect</a:t>
            </a:r>
          </a:p>
        </p:txBody>
      </p:sp>
      <p:cxnSp>
        <p:nvCxnSpPr>
          <p:cNvPr id="48" name="Straight Arrow Connector 47"/>
          <p:cNvCxnSpPr>
            <a:stCxn id="44" idx="0"/>
            <a:endCxn id="12" idx="2"/>
          </p:cNvCxnSpPr>
          <p:nvPr/>
        </p:nvCxnSpPr>
        <p:spPr>
          <a:xfrm rot="16200000" flipV="1">
            <a:off x="2275974" y="2758283"/>
            <a:ext cx="2383622" cy="800630"/>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4" idx="0"/>
            <a:endCxn id="15" idx="2"/>
          </p:cNvCxnSpPr>
          <p:nvPr/>
        </p:nvCxnSpPr>
        <p:spPr>
          <a:xfrm rot="5400000" flipH="1" flipV="1">
            <a:off x="3153660" y="2681581"/>
            <a:ext cx="2383269" cy="954389"/>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4" idx="0"/>
            <a:endCxn id="18" idx="2"/>
          </p:cNvCxnSpPr>
          <p:nvPr/>
        </p:nvCxnSpPr>
        <p:spPr>
          <a:xfrm rot="5400000" flipH="1" flipV="1">
            <a:off x="4010916" y="1824325"/>
            <a:ext cx="2383269" cy="2668901"/>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6" idx="0"/>
            <a:endCxn id="9" idx="2"/>
          </p:cNvCxnSpPr>
          <p:nvPr/>
        </p:nvCxnSpPr>
        <p:spPr>
          <a:xfrm rot="5400000" flipH="1" flipV="1">
            <a:off x="6446651" y="3278893"/>
            <a:ext cx="3068935" cy="444724"/>
          </a:xfrm>
          <a:prstGeom prst="straightConnector1">
            <a:avLst/>
          </a:prstGeom>
          <a:ln w="76200">
            <a:solidFill>
              <a:schemeClr val="bg1">
                <a:lumMod val="65000"/>
              </a:schemeClr>
            </a:solidFill>
            <a:prstDash val="sysDash"/>
            <a:headEnd type="non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pPr eaLnBrk="1" hangingPunct="1"/>
            <a:r>
              <a:rPr lang="en-US" dirty="0" smtClean="0"/>
              <a:t>How we focus on quality</a:t>
            </a:r>
          </a:p>
        </p:txBody>
      </p:sp>
      <p:sp>
        <p:nvSpPr>
          <p:cNvPr id="26" name="Rectangular Callout 25"/>
          <p:cNvSpPr/>
          <p:nvPr/>
        </p:nvSpPr>
        <p:spPr>
          <a:xfrm>
            <a:off x="5240338" y="1133475"/>
            <a:ext cx="2143125" cy="1146175"/>
          </a:xfrm>
          <a:prstGeom prst="wedgeRectCallout">
            <a:avLst>
              <a:gd name="adj1" fmla="val -48221"/>
              <a:gd name="adj2" fmla="val 77976"/>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automate the application of quality metrics against the codebase</a:t>
            </a:r>
          </a:p>
        </p:txBody>
      </p:sp>
      <p:sp>
        <p:nvSpPr>
          <p:cNvPr id="27" name="Rectangular Callout 26"/>
          <p:cNvSpPr/>
          <p:nvPr/>
        </p:nvSpPr>
        <p:spPr>
          <a:xfrm>
            <a:off x="5965825" y="2473325"/>
            <a:ext cx="2143125" cy="1146175"/>
          </a:xfrm>
          <a:prstGeom prst="wedgeRectCallout">
            <a:avLst>
              <a:gd name="adj1" fmla="val -61597"/>
              <a:gd name="adj2" fmla="val 4464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insist on being involved early in the project to ensure infrastructure requirements are captured</a:t>
            </a:r>
          </a:p>
        </p:txBody>
      </p:sp>
      <p:sp>
        <p:nvSpPr>
          <p:cNvPr id="28" name="Rectangular Callout 27"/>
          <p:cNvSpPr/>
          <p:nvPr/>
        </p:nvSpPr>
        <p:spPr>
          <a:xfrm>
            <a:off x="6118225" y="3811588"/>
            <a:ext cx="2143125" cy="1147762"/>
          </a:xfrm>
          <a:prstGeom prst="wedgeRectCallout">
            <a:avLst>
              <a:gd name="adj1" fmla="val -74972"/>
              <a:gd name="adj2" fmla="val 654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myself available frequently to see work in progress development </a:t>
            </a:r>
          </a:p>
        </p:txBody>
      </p:sp>
      <p:sp>
        <p:nvSpPr>
          <p:cNvPr id="29" name="Rectangular Callout 28"/>
          <p:cNvSpPr/>
          <p:nvPr/>
        </p:nvSpPr>
        <p:spPr>
          <a:xfrm>
            <a:off x="5673725" y="5210196"/>
            <a:ext cx="2141538" cy="1147762"/>
          </a:xfrm>
          <a:prstGeom prst="wedgeRectCallout">
            <a:avLst>
              <a:gd name="adj1" fmla="val -95354"/>
              <a:gd name="adj2" fmla="val -47023"/>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don’t write a line of production code without an automated test around it</a:t>
            </a:r>
          </a:p>
        </p:txBody>
      </p:sp>
      <p:sp>
        <p:nvSpPr>
          <p:cNvPr id="30" name="Rectangular Callout 29"/>
          <p:cNvSpPr/>
          <p:nvPr/>
        </p:nvSpPr>
        <p:spPr>
          <a:xfrm>
            <a:off x="1498600" y="5273685"/>
            <a:ext cx="2143125" cy="1146175"/>
          </a:xfrm>
          <a:prstGeom prst="wedgeRectCallout">
            <a:avLst>
              <a:gd name="adj1" fmla="val 37767"/>
              <a:gd name="adj2" fmla="val -74404"/>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validate my design with working code, not pretty pictures</a:t>
            </a:r>
          </a:p>
        </p:txBody>
      </p:sp>
      <p:sp>
        <p:nvSpPr>
          <p:cNvPr id="31" name="Rectangular Callout 30"/>
          <p:cNvSpPr/>
          <p:nvPr/>
        </p:nvSpPr>
        <p:spPr>
          <a:xfrm>
            <a:off x="214297" y="4006860"/>
            <a:ext cx="2143125" cy="1146175"/>
          </a:xfrm>
          <a:prstGeom prst="wedgeRectCallout">
            <a:avLst>
              <a:gd name="adj1" fmla="val 75984"/>
              <a:gd name="adj2" fmla="val -32737"/>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solidFill>
                  <a:srgbClr val="000000"/>
                </a:solidFill>
                <a:cs typeface="Arial" pitchFamily="34" charset="0"/>
              </a:rPr>
              <a:t>I work with team members to catch defects early, or prevent them happening at all</a:t>
            </a:r>
          </a:p>
        </p:txBody>
      </p:sp>
      <p:sp>
        <p:nvSpPr>
          <p:cNvPr id="32" name="Rectangular Callout 31"/>
          <p:cNvSpPr/>
          <p:nvPr/>
        </p:nvSpPr>
        <p:spPr>
          <a:xfrm>
            <a:off x="152400" y="2657485"/>
            <a:ext cx="2143125" cy="1146175"/>
          </a:xfrm>
          <a:prstGeom prst="wedgeRectCallout">
            <a:avLst>
              <a:gd name="adj1" fmla="val 65156"/>
              <a:gd name="adj2" fmla="val 4168"/>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ensure acceptance criteria are created for all stories</a:t>
            </a:r>
          </a:p>
        </p:txBody>
      </p:sp>
      <p:sp>
        <p:nvSpPr>
          <p:cNvPr id="33" name="Rectangular Callout 32"/>
          <p:cNvSpPr/>
          <p:nvPr/>
        </p:nvSpPr>
        <p:spPr>
          <a:xfrm>
            <a:off x="1355725" y="1336685"/>
            <a:ext cx="2143125" cy="1146175"/>
          </a:xfrm>
          <a:prstGeom prst="wedgeRectCallout">
            <a:avLst>
              <a:gd name="adj1" fmla="val 68341"/>
              <a:gd name="adj2" fmla="val 38692"/>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buNone/>
              <a:defRPr/>
            </a:pPr>
            <a:r>
              <a:rPr lang="en-US" sz="1400" dirty="0"/>
              <a:t>I make sure resources are being used to address the most pressing issues for the team</a:t>
            </a:r>
          </a:p>
        </p:txBody>
      </p:sp>
      <p:grpSp>
        <p:nvGrpSpPr>
          <p:cNvPr id="22" name="Group 21"/>
          <p:cNvGrpSpPr/>
          <p:nvPr/>
        </p:nvGrpSpPr>
        <p:grpSpPr>
          <a:xfrm>
            <a:off x="2714612" y="2357430"/>
            <a:ext cx="3054350" cy="2890838"/>
            <a:chOff x="2794000" y="2305050"/>
            <a:chExt cx="3054350" cy="2890838"/>
          </a:xfrm>
        </p:grpSpPr>
        <p:sp>
          <p:nvSpPr>
            <p:cNvPr id="23" name="Oval 22"/>
            <p:cNvSpPr/>
            <p:nvPr/>
          </p:nvSpPr>
          <p:spPr>
            <a:xfrm>
              <a:off x="2794000" y="2305050"/>
              <a:ext cx="3054350" cy="289083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None/>
                <a:defRPr/>
              </a:pPr>
              <a:r>
                <a:rPr lang="en-AU" dirty="0">
                  <a:solidFill>
                    <a:srgbClr val="000000"/>
                  </a:solidFill>
                </a:rPr>
                <a:t>Core </a:t>
              </a:r>
            </a:p>
            <a:p>
              <a:pPr algn="ctr" fontAlgn="auto">
                <a:spcBef>
                  <a:spcPts val="0"/>
                </a:spcBef>
                <a:spcAft>
                  <a:spcPts val="0"/>
                </a:spcAft>
                <a:buNone/>
                <a:defRPr/>
              </a:pPr>
              <a:r>
                <a:rPr lang="en-AU" dirty="0">
                  <a:solidFill>
                    <a:srgbClr val="000000"/>
                  </a:solidFill>
                </a:rPr>
                <a:t>Team</a:t>
              </a:r>
            </a:p>
          </p:txBody>
        </p:sp>
        <p:sp>
          <p:nvSpPr>
            <p:cNvPr id="25" name="Oval 24"/>
            <p:cNvSpPr>
              <a:spLocks noChangeAspect="1"/>
            </p:cNvSpPr>
            <p:nvPr/>
          </p:nvSpPr>
          <p:spPr>
            <a:xfrm>
              <a:off x="3651256" y="2406649"/>
              <a:ext cx="785818" cy="723558"/>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I</a:t>
              </a:r>
              <a:r>
                <a:rPr lang="en-AU" sz="1050" dirty="0" smtClean="0">
                  <a:solidFill>
                    <a:srgbClr val="000000"/>
                  </a:solidFill>
                </a:rPr>
                <a:t>teration </a:t>
              </a:r>
              <a:r>
                <a:rPr lang="en-AU" sz="1050" dirty="0">
                  <a:solidFill>
                    <a:srgbClr val="000000"/>
                  </a:solidFill>
                </a:rPr>
                <a:t>Manager</a:t>
              </a:r>
            </a:p>
          </p:txBody>
        </p:sp>
        <p:sp>
          <p:nvSpPr>
            <p:cNvPr id="34" name="Oval 33"/>
            <p:cNvSpPr/>
            <p:nvPr/>
          </p:nvSpPr>
          <p:spPr>
            <a:xfrm>
              <a:off x="4508512" y="2549525"/>
              <a:ext cx="706438" cy="714375"/>
            </a:xfrm>
            <a:prstGeom prst="ellipse">
              <a:avLst/>
            </a:prstGeom>
            <a:solidFill>
              <a:schemeClr val="bg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1050" dirty="0">
                  <a:solidFill>
                    <a:srgbClr val="000000"/>
                  </a:solidFill>
                </a:rPr>
                <a:t>Tech</a:t>
              </a:r>
            </a:p>
            <a:p>
              <a:pPr algn="ctr" fontAlgn="auto">
                <a:spcBef>
                  <a:spcPts val="0"/>
                </a:spcBef>
                <a:spcAft>
                  <a:spcPts val="0"/>
                </a:spcAft>
                <a:buNone/>
                <a:defRPr/>
              </a:pPr>
              <a:r>
                <a:rPr lang="en-AU" sz="1050" dirty="0">
                  <a:solidFill>
                    <a:srgbClr val="000000"/>
                  </a:solidFill>
                </a:rPr>
                <a:t>lead</a:t>
              </a:r>
            </a:p>
          </p:txBody>
        </p:sp>
        <p:sp>
          <p:nvSpPr>
            <p:cNvPr id="35" name="Oval 34"/>
            <p:cNvSpPr/>
            <p:nvPr/>
          </p:nvSpPr>
          <p:spPr>
            <a:xfrm>
              <a:off x="5026020" y="3192467"/>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Infra. Lead</a:t>
              </a:r>
            </a:p>
          </p:txBody>
        </p:sp>
        <p:sp>
          <p:nvSpPr>
            <p:cNvPr id="36" name="Oval 35"/>
            <p:cNvSpPr/>
            <p:nvPr/>
          </p:nvSpPr>
          <p:spPr>
            <a:xfrm>
              <a:off x="4873644" y="3978285"/>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 SME</a:t>
              </a:r>
            </a:p>
          </p:txBody>
        </p:sp>
        <p:sp>
          <p:nvSpPr>
            <p:cNvPr id="37" name="Oval 36"/>
            <p:cNvSpPr>
              <a:spLocks noChangeAspect="1"/>
            </p:cNvSpPr>
            <p:nvPr/>
          </p:nvSpPr>
          <p:spPr>
            <a:xfrm>
              <a:off x="4191000" y="4411669"/>
              <a:ext cx="741363" cy="7508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Software</a:t>
              </a:r>
            </a:p>
            <a:p>
              <a:pPr algn="ctr" fontAlgn="auto">
                <a:spcBef>
                  <a:spcPts val="0"/>
                </a:spcBef>
                <a:spcAft>
                  <a:spcPts val="0"/>
                </a:spcAft>
                <a:buNone/>
                <a:defRPr/>
              </a:pPr>
              <a:r>
                <a:rPr lang="en-AU" sz="900" dirty="0">
                  <a:solidFill>
                    <a:srgbClr val="000000"/>
                  </a:solidFill>
                </a:rPr>
                <a:t>Engineer</a:t>
              </a:r>
            </a:p>
          </p:txBody>
        </p:sp>
        <p:sp>
          <p:nvSpPr>
            <p:cNvPr id="38" name="Oval 37"/>
            <p:cNvSpPr>
              <a:spLocks noChangeAspect="1"/>
            </p:cNvSpPr>
            <p:nvPr/>
          </p:nvSpPr>
          <p:spPr>
            <a:xfrm>
              <a:off x="3357554" y="4286256"/>
              <a:ext cx="755650" cy="76358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Architect</a:t>
              </a:r>
            </a:p>
          </p:txBody>
        </p:sp>
        <p:sp>
          <p:nvSpPr>
            <p:cNvPr id="39" name="Oval 38"/>
            <p:cNvSpPr/>
            <p:nvPr/>
          </p:nvSpPr>
          <p:spPr>
            <a:xfrm>
              <a:off x="2933700" y="3714752"/>
              <a:ext cx="706438"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Tester</a:t>
              </a:r>
            </a:p>
          </p:txBody>
        </p:sp>
        <p:sp>
          <p:nvSpPr>
            <p:cNvPr id="40" name="Oval 39"/>
            <p:cNvSpPr/>
            <p:nvPr/>
          </p:nvSpPr>
          <p:spPr>
            <a:xfrm>
              <a:off x="3016257" y="2947997"/>
              <a:ext cx="706437" cy="7143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anchor="ctr"/>
            <a:lstStyle/>
            <a:p>
              <a:pPr algn="ctr" fontAlgn="auto">
                <a:spcBef>
                  <a:spcPts val="0"/>
                </a:spcBef>
                <a:spcAft>
                  <a:spcPts val="0"/>
                </a:spcAft>
                <a:buNone/>
                <a:defRPr/>
              </a:pPr>
              <a:r>
                <a:rPr lang="en-AU" sz="900" dirty="0">
                  <a:solidFill>
                    <a:srgbClr val="000000"/>
                  </a:solidFill>
                </a:rPr>
                <a:t>Business Analyst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Defect management</a:t>
            </a:r>
            <a:endParaRPr lang="en-US" dirty="0"/>
          </a:p>
        </p:txBody>
      </p:sp>
      <p:sp>
        <p:nvSpPr>
          <p:cNvPr id="7" name="Content Placeholder 6"/>
          <p:cNvSpPr>
            <a:spLocks noGrp="1"/>
          </p:cNvSpPr>
          <p:nvPr>
            <p:ph idx="1"/>
          </p:nvPr>
        </p:nvSpPr>
        <p:spPr/>
        <p:txBody>
          <a:bodyPr/>
          <a:lstStyle/>
          <a:p>
            <a:r>
              <a:rPr lang="en-US" dirty="0"/>
              <a:t>Appears on </a:t>
            </a:r>
            <a:r>
              <a:rPr lang="en-US" dirty="0" smtClean="0"/>
              <a:t>story-wall </a:t>
            </a:r>
            <a:r>
              <a:rPr lang="en-US" dirty="0"/>
              <a:t>as separate card</a:t>
            </a:r>
          </a:p>
          <a:p>
            <a:r>
              <a:rPr lang="en-US" dirty="0"/>
              <a:t>Prioritized by business over new functionality</a:t>
            </a:r>
          </a:p>
          <a:p>
            <a:r>
              <a:rPr lang="en-US" dirty="0"/>
              <a:t>Categorized as per </a:t>
            </a:r>
            <a:r>
              <a:rPr lang="en-US" dirty="0" smtClean="0"/>
              <a:t>usual</a:t>
            </a:r>
          </a:p>
          <a:p>
            <a:endParaRPr lang="en-US" dirty="0"/>
          </a:p>
          <a:p>
            <a:r>
              <a:rPr lang="en-US" dirty="0" smtClean="0"/>
              <a:t>Should defects be estimated?</a:t>
            </a:r>
          </a:p>
          <a:p>
            <a:r>
              <a:rPr lang="en-US" dirty="0" smtClean="0"/>
              <a:t>When raising a defect should you associate it with a story?</a:t>
            </a:r>
            <a:endParaRPr lang="en-US" dirty="0"/>
          </a:p>
          <a:p>
            <a:endParaRPr lang="en-US" dirty="0"/>
          </a:p>
        </p:txBody>
      </p:sp>
      <p:pic>
        <p:nvPicPr>
          <p:cNvPr id="8" name="Picture 6"/>
          <p:cNvPicPr>
            <a:picLocks noChangeAspect="1" noChangeArrowheads="1"/>
          </p:cNvPicPr>
          <p:nvPr/>
        </p:nvPicPr>
        <p:blipFill>
          <a:blip r:embed="rId3"/>
          <a:srcRect/>
          <a:stretch>
            <a:fillRect/>
          </a:stretch>
        </p:blipFill>
        <p:spPr bwMode="auto">
          <a:xfrm rot="5327672">
            <a:off x="6749924" y="4332833"/>
            <a:ext cx="2176463" cy="2022475"/>
          </a:xfrm>
          <a:prstGeom prst="rect">
            <a:avLst/>
          </a:prstGeom>
          <a:noFill/>
          <a:ln w="12700" cap="flat">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title"/>
          </p:nvPr>
        </p:nvSpPr>
        <p:spPr>
          <a:ln/>
        </p:spPr>
        <p:txBody>
          <a:bodyPr/>
          <a:lstStyle/>
          <a:p>
            <a:r>
              <a:rPr lang="en-US" dirty="0"/>
              <a:t>Common testing issues/smells</a:t>
            </a:r>
          </a:p>
        </p:txBody>
      </p:sp>
      <p:sp>
        <p:nvSpPr>
          <p:cNvPr id="99332" name="Rectangle 4"/>
          <p:cNvSpPr>
            <a:spLocks noGrp="1" noChangeArrowheads="1"/>
          </p:cNvSpPr>
          <p:nvPr>
            <p:ph idx="1"/>
          </p:nvPr>
        </p:nvSpPr>
        <p:spPr>
          <a:ln/>
        </p:spPr>
        <p:txBody>
          <a:bodyPr/>
          <a:lstStyle/>
          <a:p>
            <a:r>
              <a:rPr lang="en-US" dirty="0"/>
              <a:t>Is it really a</a:t>
            </a:r>
            <a:r>
              <a:rPr lang="en-US" dirty="0" smtClean="0"/>
              <a:t> defect?</a:t>
            </a:r>
            <a:endParaRPr lang="en-US" dirty="0"/>
          </a:p>
          <a:p>
            <a:r>
              <a:rPr lang="en-US" dirty="0"/>
              <a:t>Bouncing</a:t>
            </a:r>
            <a:r>
              <a:rPr lang="en-US" dirty="0" smtClean="0"/>
              <a:t> defects</a:t>
            </a:r>
          </a:p>
          <a:p>
            <a:r>
              <a:rPr lang="en-US" dirty="0"/>
              <a:t>Automation failures</a:t>
            </a:r>
          </a:p>
          <a:p>
            <a:r>
              <a:rPr lang="en-US" dirty="0"/>
              <a:t>Accepting stories, then raising </a:t>
            </a:r>
            <a:r>
              <a:rPr lang="en-US" dirty="0" smtClean="0"/>
              <a:t>defects</a:t>
            </a:r>
          </a:p>
          <a:p>
            <a:r>
              <a:rPr lang="en-US" dirty="0" smtClean="0"/>
              <a:t>Repeating business logic in tests</a:t>
            </a:r>
          </a:p>
        </p:txBody>
      </p:sp>
      <p:pic>
        <p:nvPicPr>
          <p:cNvPr id="993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38800" y="3743907"/>
            <a:ext cx="3390900" cy="3114092"/>
          </a:xfrm>
          <a:prstGeom prst="rect">
            <a:avLst/>
          </a:prstGeom>
          <a:noFill/>
          <a:ln w="12700" cap="flat">
            <a:noFill/>
            <a:miter lim="800000"/>
            <a:headEnd/>
            <a:tailEnd/>
          </a:ln>
        </p:spPr>
      </p:pic>
    </p:spTree>
    <p:extLst>
      <p:ext uri="{BB962C8B-B14F-4D97-AF65-F5344CB8AC3E}">
        <p14:creationId xmlns:p14="http://schemas.microsoft.com/office/powerpoint/2010/main" val="39338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fade">
                                      <p:cBhvr>
                                        <p:cTn id="7" dur="10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0" presetClass="entr" presetSubtype="0" fill="hold" grpId="0" nodeType="clickEffect">
                                  <p:stCondLst>
                                    <p:cond delay="0"/>
                                  </p:stCondLst>
                                  <p:childTnLst>
                                    <p:set>
                                      <p:cBhvr>
                                        <p:cTn id="11" dur="1" fill="hold">
                                          <p:stCondLst>
                                            <p:cond delay="499"/>
                                          </p:stCondLst>
                                        </p:cTn>
                                        <p:tgtEl>
                                          <p:spTgt spid="9933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entr" presetSubtype="0" fill="hold" grpId="0" nodeType="clickEffect">
                                  <p:stCondLst>
                                    <p:cond delay="0"/>
                                  </p:stCondLst>
                                  <p:childTnLst>
                                    <p:set>
                                      <p:cBhvr>
                                        <p:cTn id="15" dur="1" fill="hold">
                                          <p:stCondLst>
                                            <p:cond delay="499"/>
                                          </p:stCondLst>
                                        </p:cTn>
                                        <p:tgtEl>
                                          <p:spTgt spid="9933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entr" presetSubtype="0" fill="hold" grpId="0" nodeType="clickEffect">
                                  <p:stCondLst>
                                    <p:cond delay="0"/>
                                  </p:stCondLst>
                                  <p:childTnLst>
                                    <p:set>
                                      <p:cBhvr>
                                        <p:cTn id="19" dur="1" fill="hold">
                                          <p:stCondLst>
                                            <p:cond delay="499"/>
                                          </p:stCondLst>
                                        </p:cTn>
                                        <p:tgtEl>
                                          <p:spTgt spid="9933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entr" presetSubtype="0" fill="hold" grpId="0" nodeType="clickEffect">
                                  <p:stCondLst>
                                    <p:cond delay="0"/>
                                  </p:stCondLst>
                                  <p:childTnLst>
                                    <p:set>
                                      <p:cBhvr>
                                        <p:cTn id="23" dur="1" fill="hold">
                                          <p:stCondLst>
                                            <p:cond delay="499"/>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828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testing</a:t>
            </a:r>
            <a:endParaRPr lang="en-US" dirty="0"/>
          </a:p>
        </p:txBody>
      </p:sp>
      <p:sp>
        <p:nvSpPr>
          <p:cNvPr id="4" name="Vertical Text Placeholder 3"/>
          <p:cNvSpPr>
            <a:spLocks noGrp="1"/>
          </p:cNvSpPr>
          <p:nvPr>
            <p:ph type="body" orient="vert" sz="quarter" idx="11"/>
          </p:nvPr>
        </p:nvSpPr>
        <p:spPr/>
        <p:txBody>
          <a:bodyPr/>
          <a:lstStyle/>
          <a:p>
            <a:endParaRPr lang="en-US" dirty="0"/>
          </a:p>
        </p:txBody>
      </p:sp>
      <p:sp>
        <p:nvSpPr>
          <p:cNvPr id="5" name="Content Placeholder 4"/>
          <p:cNvSpPr txBox="1">
            <a:spLocks/>
          </p:cNvSpPr>
          <p:nvPr/>
        </p:nvSpPr>
        <p:spPr>
          <a:xfrm>
            <a:off x="1745672" y="1120578"/>
            <a:ext cx="7124592" cy="527545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endParaRPr lang="en-US" dirty="0" smtClean="0"/>
          </a:p>
          <a:p>
            <a:r>
              <a:rPr lang="en-US" dirty="0" smtClean="0"/>
              <a:t>What types of testing do you do now?</a:t>
            </a:r>
          </a:p>
          <a:p>
            <a:r>
              <a:rPr lang="en-US" dirty="0" smtClean="0"/>
              <a:t>Why do you do these types of testing?</a:t>
            </a:r>
          </a:p>
          <a:p>
            <a:r>
              <a:rPr lang="en-US" dirty="0" smtClean="0"/>
              <a:t>Write each type of test on an index card along with a description of this test.</a:t>
            </a:r>
          </a:p>
          <a:p>
            <a:r>
              <a:rPr lang="en-US" dirty="0" smtClean="0"/>
              <a:t>Be ready to share with the group.</a:t>
            </a:r>
          </a:p>
          <a:p>
            <a:pPr marL="0" indent="0">
              <a:buNone/>
            </a:pPr>
            <a:endParaRPr lang="en-US" dirty="0"/>
          </a:p>
        </p:txBody>
      </p:sp>
    </p:spTree>
    <p:extLst>
      <p:ext uri="{BB962C8B-B14F-4D97-AF65-F5344CB8AC3E}">
        <p14:creationId xmlns:p14="http://schemas.microsoft.com/office/powerpoint/2010/main" val="3279775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3" name="Content Placeholder 2"/>
          <p:cNvSpPr>
            <a:spLocks noGrp="1"/>
          </p:cNvSpPr>
          <p:nvPr>
            <p:ph idx="1"/>
          </p:nvPr>
        </p:nvSpPr>
        <p:spPr/>
        <p:txBody>
          <a:bodyPr/>
          <a:lstStyle/>
          <a:p>
            <a:r>
              <a:rPr lang="en-US" dirty="0" smtClean="0"/>
              <a:t>Unit Testing</a:t>
            </a:r>
          </a:p>
          <a:p>
            <a:r>
              <a:rPr lang="en-US" dirty="0" smtClean="0"/>
              <a:t>Acceptance Testing</a:t>
            </a:r>
          </a:p>
          <a:p>
            <a:r>
              <a:rPr lang="en-US" dirty="0" smtClean="0"/>
              <a:t>System Integration Testing</a:t>
            </a:r>
          </a:p>
          <a:p>
            <a:r>
              <a:rPr lang="en-US" dirty="0" smtClean="0"/>
              <a:t>User Acceptance Testing (UAT)</a:t>
            </a:r>
          </a:p>
          <a:p>
            <a:r>
              <a:rPr lang="en-US" dirty="0" smtClean="0"/>
              <a:t>Regression Testing</a:t>
            </a:r>
          </a:p>
          <a:p>
            <a:r>
              <a:rPr lang="en-US" dirty="0" smtClean="0"/>
              <a:t>Exploratory Testing</a:t>
            </a:r>
            <a:endParaRPr lang="en-US" dirty="0"/>
          </a:p>
        </p:txBody>
      </p:sp>
    </p:spTree>
    <p:extLst>
      <p:ext uri="{BB962C8B-B14F-4D97-AF65-F5344CB8AC3E}">
        <p14:creationId xmlns:p14="http://schemas.microsoft.com/office/powerpoint/2010/main" val="8636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gFu-01-OA-color-9_scene.jpg"/>
          <p:cNvPicPr>
            <a:picLocks noChangeAspect="1"/>
          </p:cNvPicPr>
          <p:nvPr/>
        </p:nvPicPr>
        <p:blipFill>
          <a:blip r:embed="rId3"/>
          <a:stretch>
            <a:fillRect/>
          </a:stretch>
        </p:blipFill>
        <p:spPr>
          <a:xfrm>
            <a:off x="4716016" y="3634850"/>
            <a:ext cx="4427984" cy="322315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Physical separation / Lack of face-to-face communication</a:t>
            </a:r>
          </a:p>
        </p:txBody>
      </p:sp>
      <p:sp>
        <p:nvSpPr>
          <p:cNvPr id="22" name="Subtitle 21"/>
          <p:cNvSpPr>
            <a:spLocks noGrp="1"/>
          </p:cNvSpPr>
          <p:nvPr>
            <p:ph type="subTitle" idx="1"/>
          </p:nvPr>
        </p:nvSpPr>
        <p:spPr>
          <a:xfrm>
            <a:off x="728690" y="1495614"/>
            <a:ext cx="7772400" cy="2362200"/>
          </a:xfrm>
        </p:spPr>
        <p:txBody>
          <a:bodyPr/>
          <a:lstStyle/>
          <a:p>
            <a:r>
              <a:rPr lang="en-US" dirty="0" smtClean="0"/>
              <a:t>What can you do about it?</a:t>
            </a:r>
          </a:p>
          <a:p>
            <a:r>
              <a:rPr lang="en-US" dirty="0" smtClean="0">
                <a:solidFill>
                  <a:srgbClr val="0000FF"/>
                </a:solidFill>
              </a:rPr>
              <a:t>Integrate all capabilities into single collocated team, using conversation (e.g., </a:t>
            </a:r>
            <a:r>
              <a:rPr lang="en-US" dirty="0" err="1" smtClean="0">
                <a:solidFill>
                  <a:srgbClr val="0000FF"/>
                </a:solidFill>
              </a:rPr>
              <a:t>standups</a:t>
            </a:r>
            <a:r>
              <a:rPr lang="en-US" dirty="0" smtClean="0">
                <a:solidFill>
                  <a:srgbClr val="0000FF"/>
                </a:solidFill>
              </a:rPr>
              <a:t>) and shared </a:t>
            </a:r>
            <a:r>
              <a:rPr lang="en-US" dirty="0" err="1" smtClean="0">
                <a:solidFill>
                  <a:srgbClr val="0000FF"/>
                </a:solidFill>
              </a:rPr>
              <a:t>storywall</a:t>
            </a:r>
            <a:r>
              <a:rPr lang="en-US" dirty="0" smtClean="0">
                <a:solidFill>
                  <a:srgbClr val="0000FF"/>
                </a:solidFill>
              </a:rPr>
              <a:t> to show status of testing</a:t>
            </a:r>
            <a:endParaRPr lang="en-US" dirty="0">
              <a:solidFill>
                <a:srgbClr val="0000FF"/>
              </a:solidFill>
            </a:endParaRPr>
          </a:p>
        </p:txBody>
      </p:sp>
    </p:spTree>
    <p:extLst>
      <p:ext uri="{BB962C8B-B14F-4D97-AF65-F5344CB8AC3E}">
        <p14:creationId xmlns:p14="http://schemas.microsoft.com/office/powerpoint/2010/main" val="23108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gFu-04-Q-11b-3.jpg"/>
          <p:cNvPicPr>
            <a:picLocks noChangeAspect="1"/>
          </p:cNvPicPr>
          <p:nvPr/>
        </p:nvPicPr>
        <p:blipFill>
          <a:blip r:embed="rId3"/>
          <a:stretch>
            <a:fillRect/>
          </a:stretch>
        </p:blipFill>
        <p:spPr>
          <a:xfrm>
            <a:off x="5307012" y="3151584"/>
            <a:ext cx="3873500" cy="3733800"/>
          </a:xfrm>
          <a:prstGeom prst="rect">
            <a:avLst/>
          </a:prstGeom>
        </p:spPr>
      </p:pic>
      <p:sp>
        <p:nvSpPr>
          <p:cNvPr id="51204" name="Rectangle 4"/>
          <p:cNvSpPr>
            <a:spLocks noGrp="1" noChangeArrowheads="1"/>
          </p:cNvSpPr>
          <p:nvPr>
            <p:ph type="ctrTitle"/>
          </p:nvPr>
        </p:nvSpPr>
        <p:spPr>
          <a:xfrm>
            <a:off x="685354" y="44624"/>
            <a:ext cx="7773293" cy="1470049"/>
          </a:xfrm>
          <a:ln/>
        </p:spPr>
        <p:txBody>
          <a:bodyPr/>
          <a:lstStyle/>
          <a:p>
            <a:r>
              <a:rPr lang="en-US" dirty="0" smtClean="0"/>
              <a:t>No shared responsibility towards quality</a:t>
            </a:r>
          </a:p>
        </p:txBody>
      </p:sp>
      <p:sp>
        <p:nvSpPr>
          <p:cNvPr id="22" name="Subtitle 21"/>
          <p:cNvSpPr>
            <a:spLocks noGrp="1"/>
          </p:cNvSpPr>
          <p:nvPr>
            <p:ph type="subTitle" idx="1"/>
          </p:nvPr>
        </p:nvSpPr>
        <p:spPr>
          <a:xfrm>
            <a:off x="685800" y="1799976"/>
            <a:ext cx="7772400" cy="2362200"/>
          </a:xfrm>
        </p:spPr>
        <p:txBody>
          <a:bodyPr/>
          <a:lstStyle/>
          <a:p>
            <a:r>
              <a:rPr lang="en-US" dirty="0" smtClean="0"/>
              <a:t>What can you do about it?</a:t>
            </a:r>
          </a:p>
          <a:p>
            <a:r>
              <a:rPr lang="en-US" dirty="0" smtClean="0">
                <a:solidFill>
                  <a:srgbClr val="0000FF"/>
                </a:solidFill>
              </a:rPr>
              <a:t>Heavy emphasis on developer testing of stories during development</a:t>
            </a:r>
          </a:p>
        </p:txBody>
      </p:sp>
    </p:spTree>
    <p:extLst>
      <p:ext uri="{BB962C8B-B14F-4D97-AF65-F5344CB8AC3E}">
        <p14:creationId xmlns:p14="http://schemas.microsoft.com/office/powerpoint/2010/main" val="289690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2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9232</TotalTime>
  <Words>5208</Words>
  <Application>Microsoft Macintosh PowerPoint</Application>
  <PresentationFormat>On-screen Show (4:3)</PresentationFormat>
  <Paragraphs>423</Paragraphs>
  <Slides>32</Slides>
  <Notes>31</Notes>
  <HiddenSlides>9</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studios-training-solutions</vt:lpstr>
      <vt:lpstr>Quality</vt:lpstr>
      <vt:lpstr>What is Quality?</vt:lpstr>
      <vt:lpstr>How we focus on quality</vt:lpstr>
      <vt:lpstr>Types of Testing</vt:lpstr>
      <vt:lpstr>Types of testing</vt:lpstr>
      <vt:lpstr>Types of Testing</vt:lpstr>
      <vt:lpstr>Collaboration</vt:lpstr>
      <vt:lpstr>Physical separation / Lack of face-to-face communication</vt:lpstr>
      <vt:lpstr>No shared responsibility towards quality</vt:lpstr>
      <vt:lpstr>Misaligned metrics</vt:lpstr>
      <vt:lpstr>Timing of testing. Schedule pressure.</vt:lpstr>
      <vt:lpstr>Tips for collaboration</vt:lpstr>
      <vt:lpstr>The Tester’s Bill of Rights</vt:lpstr>
      <vt:lpstr>Agile Automation</vt:lpstr>
      <vt:lpstr>Why automation is important?</vt:lpstr>
      <vt:lpstr>Automation in an Agile team</vt:lpstr>
      <vt:lpstr>How much to automate?</vt:lpstr>
      <vt:lpstr>99 Test Balloons</vt:lpstr>
      <vt:lpstr>Metrics</vt:lpstr>
      <vt:lpstr>Testing Metrics</vt:lpstr>
      <vt:lpstr>Metrics and reporting: goals</vt:lpstr>
      <vt:lpstr>Metrics and reporting: goals</vt:lpstr>
      <vt:lpstr>Metrics and reporting: goals</vt:lpstr>
      <vt:lpstr>Metrics and reporting: goals</vt:lpstr>
      <vt:lpstr>Metrics and reporting: goals</vt:lpstr>
      <vt:lpstr>Metrics and reporting: goals</vt:lpstr>
      <vt:lpstr>Defects</vt:lpstr>
      <vt:lpstr>Defects</vt:lpstr>
      <vt:lpstr>When to raise a defect</vt:lpstr>
      <vt:lpstr>Defect management</vt:lpstr>
      <vt:lpstr>Common testing issues/smells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List</dc:creator>
  <cp:lastModifiedBy>Thought Works</cp:lastModifiedBy>
  <cp:revision>163</cp:revision>
  <cp:lastPrinted>2012-09-27T20:30:26Z</cp:lastPrinted>
  <dcterms:created xsi:type="dcterms:W3CDTF">2010-07-12T20:24:33Z</dcterms:created>
  <dcterms:modified xsi:type="dcterms:W3CDTF">2013-05-01T20:28:21Z</dcterms:modified>
</cp:coreProperties>
</file>