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notesSlides/notesSlide14.xml" ContentType="application/vnd.openxmlformats-officedocument.presentationml.notesSlide+xml"/>
  <Override PartName="/ppt/tags/tag27.xml" ContentType="application/vnd.openxmlformats-officedocument.presentationml.tags+xml"/>
  <Override PartName="/docProps/custom.xml" ContentType="application/vnd.openxmlformats-officedocument.custom-propertie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25.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tags/tag17.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slideLayouts/slideLayout10.xml" ContentType="application/vnd.openxmlformats-officedocument.presentationml.slideLayout+xml"/>
  <Default Extension="tiff" ContentType="image/tiff"/>
  <Override PartName="/ppt/notesSlides/notesSlide8.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1"/>
  </p:sldMasterIdLst>
  <p:notesMasterIdLst>
    <p:notesMasterId r:id="rId18"/>
  </p:notesMasterIdLst>
  <p:handoutMasterIdLst>
    <p:handoutMasterId r:id="rId19"/>
  </p:handoutMasterIdLst>
  <p:sldIdLst>
    <p:sldId id="323" r:id="rId2"/>
    <p:sldId id="257" r:id="rId3"/>
    <p:sldId id="325" r:id="rId4"/>
    <p:sldId id="327" r:id="rId5"/>
    <p:sldId id="328" r:id="rId6"/>
    <p:sldId id="329" r:id="rId7"/>
    <p:sldId id="331" r:id="rId8"/>
    <p:sldId id="330" r:id="rId9"/>
    <p:sldId id="332" r:id="rId10"/>
    <p:sldId id="289" r:id="rId11"/>
    <p:sldId id="313" r:id="rId12"/>
    <p:sldId id="260" r:id="rId13"/>
    <p:sldId id="265" r:id="rId14"/>
    <p:sldId id="306" r:id="rId15"/>
    <p:sldId id="307" r:id="rId16"/>
    <p:sldId id="322" r:id="rId17"/>
  </p:sldIdLst>
  <p:sldSz cx="9144000" cy="6858000" type="screen4x3"/>
  <p:notesSz cx="6858000" cy="9144000"/>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hiddenSlides="1" scaleToFitPaper="1"/>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66FF"/>
    <a:srgbClr val="3333FF"/>
    <a:srgbClr val="0000FF"/>
    <a:srgbClr val="000099"/>
    <a:srgbClr val="FFA86A"/>
    <a:srgbClr val="FFE49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706" autoAdjust="0"/>
  </p:normalViewPr>
  <p:slideViewPr>
    <p:cSldViewPr snapToObjects="1">
      <p:cViewPr>
        <p:scale>
          <a:sx n="50" d="100"/>
          <a:sy n="50" d="100"/>
        </p:scale>
        <p:origin x="-533"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EFE421-BA63-944A-9C5E-17934035529B}" type="datetimeFigureOut">
              <a:rPr lang="en-US" smtClean="0"/>
              <a:pPr/>
              <a:t>1/26/2012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7AAC150-6A3F-9541-B204-3792F6D65904}" type="slidenum">
              <a:rPr lang="en-US" smtClean="0"/>
              <a:pPr/>
              <a:t>‹#›</a:t>
            </a:fld>
            <a:endParaRPr lang="en-US"/>
          </a:p>
        </p:txBody>
      </p:sp>
    </p:spTree>
    <p:extLst>
      <p:ext uri="{BB962C8B-B14F-4D97-AF65-F5344CB8AC3E}">
        <p14:creationId xmlns:p14="http://schemas.microsoft.com/office/powerpoint/2010/main" xmlns="" val="17209715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7B2899-0B75-F041-AFE8-4C1E5D184665}" type="datetimeFigureOut">
              <a:rPr lang="en-US" smtClean="0"/>
              <a:pPr/>
              <a:t>1/26/2012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07EA33-3176-1746-8E4D-64F50ED202CE}" type="slidenum">
              <a:rPr lang="en-US" smtClean="0"/>
              <a:pPr/>
              <a:t>‹#›</a:t>
            </a:fld>
            <a:endParaRPr lang="en-US"/>
          </a:p>
        </p:txBody>
      </p:sp>
    </p:spTree>
    <p:extLst>
      <p:ext uri="{BB962C8B-B14F-4D97-AF65-F5344CB8AC3E}">
        <p14:creationId xmlns:p14="http://schemas.microsoft.com/office/powerpoint/2010/main" xmlns="" val="333201131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and welcome to The Origins of Agile Software Development, a module in Agile Fundamentals. This module is brought to you by ThoughtWorks Studios, makers of Mingle, Cruise, and Twist.</a:t>
            </a: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1</a:t>
            </a:fld>
            <a:endParaRPr lang="en-US"/>
          </a:p>
        </p:txBody>
      </p:sp>
    </p:spTree>
    <p:extLst>
      <p:ext uri="{BB962C8B-B14F-4D97-AF65-F5344CB8AC3E}">
        <p14:creationId xmlns:p14="http://schemas.microsoft.com/office/powerpoint/2010/main" xmlns="" val="3294860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lots of books on the subject of agile development, and you may want to reads some</a:t>
            </a:r>
            <a:r>
              <a:rPr lang="en-US" baseline="0" dirty="0" smtClean="0"/>
              <a:t> of them for yourself.</a:t>
            </a:r>
            <a:endParaRPr lang="en-US" dirty="0" smtClean="0"/>
          </a:p>
          <a:p>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720E6992-6E0E-5F4E-B05A-FEF04BEADA27}" type="slidenum">
              <a:rPr lang="en-US">
                <a:latin typeface="Arial" pitchFamily="-107" charset="0"/>
              </a:rPr>
              <a:pPr/>
              <a:t>11</a:t>
            </a:fld>
            <a:endParaRPr lang="en-US">
              <a:latin typeface="Arial" pitchFamily="-107" charset="0"/>
            </a:endParaRPr>
          </a:p>
        </p:txBody>
      </p:sp>
      <p:sp>
        <p:nvSpPr>
          <p:cNvPr id="128003" name="Rectangle 2"/>
          <p:cNvSpPr>
            <a:spLocks noGrp="1" noRot="1" noChangeAspect="1" noChangeArrowheads="1" noTextEdit="1"/>
          </p:cNvSpPr>
          <p:nvPr>
            <p:ph type="sldImg"/>
          </p:nvPr>
        </p:nvSpPr>
        <p:spPr>
          <a:xfrm>
            <a:off x="1136650" y="703263"/>
            <a:ext cx="4586288" cy="3440112"/>
          </a:xfrm>
          <a:ln/>
        </p:spPr>
      </p:sp>
      <p:sp>
        <p:nvSpPr>
          <p:cNvPr id="128004" name="Rectangle 3"/>
          <p:cNvSpPr>
            <a:spLocks noGrp="1" noChangeArrowheads="1"/>
          </p:cNvSpPr>
          <p:nvPr>
            <p:ph type="body" idx="1"/>
          </p:nvPr>
        </p:nvSpPr>
        <p:spPr>
          <a:xfrm>
            <a:off x="924029" y="4354956"/>
            <a:ext cx="5009943" cy="4073889"/>
          </a:xfrm>
          <a:noFill/>
          <a:ln/>
        </p:spPr>
        <p:txBody>
          <a:bodyPr/>
          <a:lstStyle/>
          <a:p>
            <a:endParaRPr lang="en-US" dirty="0" smtClean="0"/>
          </a:p>
          <a:p>
            <a:pPr eaLnBrk="1" hangingPunct="1"/>
            <a:r>
              <a:rPr lang="en-US" dirty="0" smtClean="0">
                <a:latin typeface="Arial" pitchFamily="-107" charset="0"/>
              </a:rPr>
              <a:t>Now for a little bit of fun. You each have a worksheet</a:t>
            </a:r>
            <a:r>
              <a:rPr lang="en-US" baseline="0" dirty="0" smtClean="0">
                <a:latin typeface="Arial" pitchFamily="-107" charset="0"/>
              </a:rPr>
              <a:t> that contains the key concepts that make up the Manifesto.  There’s a template on those worksheets, showing how the ideas go together. Let’s take a few minutes to see if we can figure out what the signers of the Manifesto had in mind.</a:t>
            </a:r>
          </a:p>
          <a:p>
            <a:pPr eaLnBrk="1" hangingPunct="1"/>
            <a:endParaRPr lang="en-US" baseline="0" dirty="0" smtClean="0">
              <a:latin typeface="Arial" pitchFamily="-107" charset="0"/>
            </a:endParaRPr>
          </a:p>
          <a:p>
            <a:pPr marL="182880"/>
            <a:r>
              <a:rPr lang="en-GB" sz="1200" b="1" i="1" kern="1200" dirty="0" smtClean="0">
                <a:solidFill>
                  <a:schemeClr val="tx1"/>
                </a:solidFill>
                <a:latin typeface="+mn-lt"/>
                <a:ea typeface="+mn-ea"/>
                <a:cs typeface="+mn-cs"/>
              </a:rPr>
              <a:t>Building the Agile Manifesto</a:t>
            </a:r>
            <a:endParaRPr lang="en-US" sz="1200" b="1" i="1" kern="1200" dirty="0" smtClean="0">
              <a:solidFill>
                <a:schemeClr val="tx1"/>
              </a:solidFill>
              <a:latin typeface="+mn-lt"/>
              <a:ea typeface="+mn-ea"/>
              <a:cs typeface="+mn-cs"/>
            </a:endParaRPr>
          </a:p>
          <a:p>
            <a:pPr marL="182880"/>
            <a:r>
              <a:rPr lang="en-GB" sz="1200" i="1" kern="1200" dirty="0" smtClean="0">
                <a:solidFill>
                  <a:schemeClr val="tx1"/>
                </a:solidFill>
                <a:latin typeface="+mn-lt"/>
                <a:ea typeface="+mn-ea"/>
                <a:cs typeface="+mn-cs"/>
              </a:rPr>
              <a:t>Don't just simply present the agile manifesto. The students will learn more if they have an opportunity to build it. Ensure that your flip chart has the four empty slots for all the statements as well.</a:t>
            </a:r>
          </a:p>
          <a:p>
            <a:pPr marL="182880"/>
            <a:endParaRPr lang="en-US" sz="1200" i="1" kern="1200" dirty="0" smtClean="0">
              <a:solidFill>
                <a:schemeClr val="tx1"/>
              </a:solidFill>
              <a:latin typeface="+mn-lt"/>
              <a:ea typeface="+mn-ea"/>
              <a:cs typeface="+mn-cs"/>
            </a:endParaRPr>
          </a:p>
          <a:p>
            <a:pPr marL="182880"/>
            <a:r>
              <a:rPr lang="en-GB" sz="1200" i="1" kern="1200" dirty="0" smtClean="0">
                <a:solidFill>
                  <a:schemeClr val="tx1"/>
                </a:solidFill>
                <a:latin typeface="+mn-lt"/>
                <a:ea typeface="+mn-ea"/>
                <a:cs typeface="+mn-cs"/>
              </a:rPr>
              <a:t>Hand out copies of the empty Agile Manifesto (see Student's Handout). Feel free to ask students to work together in pairs or individually. Explain the manifesto is used as a guide for values and that everything on the list is important and we're trying to understand what factors might influence the decisions we make. </a:t>
            </a:r>
          </a:p>
          <a:p>
            <a:pPr marL="182880"/>
            <a:endParaRPr lang="en-US" sz="1200" i="1" kern="1200" dirty="0" smtClean="0">
              <a:solidFill>
                <a:schemeClr val="tx1"/>
              </a:solidFill>
              <a:latin typeface="+mn-lt"/>
              <a:ea typeface="+mn-ea"/>
              <a:cs typeface="+mn-cs"/>
            </a:endParaRPr>
          </a:p>
          <a:p>
            <a:pPr marL="182880"/>
            <a:r>
              <a:rPr lang="en-GB" sz="1200" i="1" kern="1200" dirty="0" smtClean="0">
                <a:solidFill>
                  <a:schemeClr val="tx1"/>
                </a:solidFill>
                <a:latin typeface="+mn-lt"/>
                <a:ea typeface="+mn-ea"/>
                <a:cs typeface="+mn-cs"/>
              </a:rPr>
              <a:t>Give them five minutes to fill out their form. Build up the manifesto based on everyone's input and discuss why one item appears on one side, and why they are trade offs. </a:t>
            </a:r>
            <a:endParaRPr lang="en-US" sz="1200" i="1" kern="1200" dirty="0" smtClean="0">
              <a:solidFill>
                <a:schemeClr val="tx1"/>
              </a:solidFill>
              <a:latin typeface="+mn-lt"/>
              <a:ea typeface="+mn-ea"/>
              <a:cs typeface="+mn-cs"/>
            </a:endParaRPr>
          </a:p>
          <a:p>
            <a:pPr eaLnBrk="1" hangingPunct="1"/>
            <a:endParaRPr lang="en-US" dirty="0">
              <a:latin typeface="Arial" pitchFamily="-107"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 typeface="Arial" pitchFamily="34" charset="0"/>
              <a:buChar char="•"/>
            </a:pPr>
            <a:r>
              <a:rPr lang="en-US" dirty="0" smtClean="0">
                <a:latin typeface="Arial" pitchFamily="-107" charset="0"/>
              </a:rPr>
              <a:t>What do</a:t>
            </a:r>
            <a:r>
              <a:rPr lang="en-US" baseline="0" dirty="0" smtClean="0">
                <a:latin typeface="Arial" pitchFamily="-107" charset="0"/>
              </a:rPr>
              <a:t> these ideas mean to us?</a:t>
            </a:r>
          </a:p>
          <a:p>
            <a:pPr eaLnBrk="1" hangingPunct="1">
              <a:buFont typeface="Arial" pitchFamily="34" charset="0"/>
              <a:buChar char="•"/>
            </a:pPr>
            <a:r>
              <a:rPr lang="en-US" baseline="0" dirty="0" smtClean="0">
                <a:latin typeface="Arial" pitchFamily="-107" charset="0"/>
              </a:rPr>
              <a:t>Something </a:t>
            </a:r>
            <a:r>
              <a:rPr lang="en-US" b="1" baseline="0" dirty="0" smtClean="0">
                <a:latin typeface="Arial" pitchFamily="-107" charset="0"/>
              </a:rPr>
              <a:t>over</a:t>
            </a:r>
            <a:r>
              <a:rPr lang="en-US" b="0" baseline="0" dirty="0" smtClean="0">
                <a:latin typeface="Arial" pitchFamily="-107" charset="0"/>
              </a:rPr>
              <a:t> something else</a:t>
            </a:r>
          </a:p>
          <a:p>
            <a:pPr eaLnBrk="1" hangingPunct="1">
              <a:buFont typeface="Arial" pitchFamily="34" charset="0"/>
              <a:buChar char="•"/>
            </a:pPr>
            <a:r>
              <a:rPr lang="en-US" b="1" baseline="0" dirty="0" smtClean="0">
                <a:latin typeface="Arial" pitchFamily="-107" charset="0"/>
              </a:rPr>
              <a:t>Not </a:t>
            </a:r>
            <a:r>
              <a:rPr lang="en-US" b="0" baseline="0" dirty="0" smtClean="0">
                <a:latin typeface="Arial" pitchFamily="-107" charset="0"/>
              </a:rPr>
              <a:t>instead of</a:t>
            </a:r>
          </a:p>
          <a:p>
            <a:pPr eaLnBrk="1" hangingPunct="1">
              <a:buFont typeface="Arial" pitchFamily="34" charset="0"/>
              <a:buChar char="•"/>
            </a:pPr>
            <a:r>
              <a:rPr lang="en-US" b="0" baseline="0" dirty="0" smtClean="0">
                <a:latin typeface="Arial" pitchFamily="-107" charset="0"/>
              </a:rPr>
              <a:t>Both sides have value</a:t>
            </a:r>
          </a:p>
          <a:p>
            <a:pPr eaLnBrk="1" hangingPunct="1">
              <a:buFont typeface="Arial" pitchFamily="34" charset="0"/>
              <a:buChar char="•"/>
            </a:pPr>
            <a:r>
              <a:rPr lang="en-US" b="0" baseline="0" dirty="0" smtClean="0">
                <a:latin typeface="Arial" pitchFamily="-107" charset="0"/>
              </a:rPr>
              <a:t>Items on the right have value  BUT</a:t>
            </a:r>
          </a:p>
          <a:p>
            <a:pPr eaLnBrk="1" hangingPunct="1">
              <a:buFont typeface="Arial" pitchFamily="34" charset="0"/>
              <a:buChar char="•"/>
            </a:pPr>
            <a:r>
              <a:rPr lang="en-US" b="0" baseline="0" dirty="0" smtClean="0">
                <a:latin typeface="Arial" pitchFamily="-107" charset="0"/>
              </a:rPr>
              <a:t>We value the left items more</a:t>
            </a:r>
            <a:endParaRPr lang="en-US" b="1" dirty="0" smtClean="0">
              <a:latin typeface="Arial" pitchFamily="-107" charset="0"/>
            </a:endParaRPr>
          </a:p>
          <a:p>
            <a:pPr eaLnBrk="1" hangingPunct="1"/>
            <a:endParaRPr lang="en-US" dirty="0" smtClean="0">
              <a:latin typeface="Arial" pitchFamily="-107" charset="0"/>
            </a:endParaRPr>
          </a:p>
          <a:p>
            <a:pPr eaLnBrk="1" hangingPunct="1"/>
            <a:endParaRPr lang="en-US" dirty="0" smtClean="0">
              <a:latin typeface="Arial" pitchFamily="-107" charset="0"/>
            </a:endParaRPr>
          </a:p>
          <a:p>
            <a:pPr eaLnBrk="1" hangingPunct="1"/>
            <a:r>
              <a:rPr lang="en-US" dirty="0" smtClean="0">
                <a:latin typeface="Arial" pitchFamily="-107" charset="0"/>
              </a:rPr>
              <a:t>-------------------------------------------------------------------------------</a:t>
            </a:r>
          </a:p>
          <a:p>
            <a:pPr eaLnBrk="1" hangingPunct="1"/>
            <a:r>
              <a:rPr lang="en-US" dirty="0" smtClean="0">
                <a:latin typeface="Arial" pitchFamily="-107" charset="0"/>
              </a:rPr>
              <a:t>Let’s talk for a few minutes about the four key ideas these folks wrote into the Agile Manifesto, and what they mean to us.</a:t>
            </a:r>
          </a:p>
          <a:p>
            <a:pPr eaLnBrk="1" hangingPunct="1"/>
            <a:endParaRPr lang="en-US" dirty="0" smtClean="0">
              <a:latin typeface="Arial" pitchFamily="-107" charset="0"/>
            </a:endParaRPr>
          </a:p>
          <a:p>
            <a:pPr eaLnBrk="1" hangingPunct="1"/>
            <a:r>
              <a:rPr lang="en-US" dirty="0" smtClean="0">
                <a:latin typeface="Arial" pitchFamily="-107" charset="0"/>
              </a:rPr>
              <a:t>First, we’ll consider the wording.  Note that every one of these is phrased as something over something else. That’s not instead of or is better than. No, it’s over. That means that both sides of the statement have value, and that the folks who authored the Manifesto were expressing a preference for one over the other.</a:t>
            </a:r>
          </a:p>
          <a:p>
            <a:pPr eaLnBrk="1" hangingPunct="1"/>
            <a:endParaRPr lang="en-US" dirty="0" smtClean="0">
              <a:latin typeface="Arial" pitchFamily="-107" charset="0"/>
            </a:endParaRPr>
          </a:p>
          <a:p>
            <a:pPr eaLnBrk="1" hangingPunct="1"/>
            <a:r>
              <a:rPr lang="en-US" dirty="0" smtClean="0">
                <a:latin typeface="Arial" pitchFamily="-107" charset="0"/>
              </a:rPr>
              <a:t>In fact, what you don’t see on this illustration is the sentence that comes after the four points in the manifesto: “That is, while there is value in the items on the right, we value the items on the left more. “</a:t>
            </a:r>
          </a:p>
          <a:p>
            <a:pPr eaLnBrk="1" hangingPunct="1"/>
            <a:endParaRPr lang="en-US" dirty="0" smtClean="0">
              <a:latin typeface="Arial" pitchFamily="-107" charset="0"/>
            </a:endParaRPr>
          </a:p>
          <a:p>
            <a:pPr eaLnBrk="1" hangingPunct="1"/>
            <a:r>
              <a:rPr lang="en-US" dirty="0" smtClean="0">
                <a:latin typeface="Arial" pitchFamily="-107" charset="0"/>
              </a:rPr>
              <a:t>Now let’s look at them one by one…</a:t>
            </a:r>
          </a:p>
        </p:txBody>
      </p:sp>
      <p:sp>
        <p:nvSpPr>
          <p:cNvPr id="4" name="Slide Number Placeholder 3"/>
          <p:cNvSpPr>
            <a:spLocks noGrp="1"/>
          </p:cNvSpPr>
          <p:nvPr>
            <p:ph type="sldNum" sz="quarter" idx="10"/>
          </p:nvPr>
        </p:nvSpPr>
        <p:spPr/>
        <p:txBody>
          <a:bodyPr/>
          <a:lstStyle/>
          <a:p>
            <a:fld id="{FE07EA33-3176-1746-8E4D-64F50ED202CE}"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dirty="0" smtClean="0"/>
              <a:t>Discussion:</a:t>
            </a:r>
          </a:p>
          <a:p>
            <a:r>
              <a:rPr lang="en-US" i="0" dirty="0" smtClean="0"/>
              <a:t>How do you feel about getting out of your cubicles</a:t>
            </a:r>
            <a:r>
              <a:rPr lang="en-US" i="0" baseline="0" dirty="0" smtClean="0"/>
              <a:t> and moving to a </a:t>
            </a:r>
            <a:r>
              <a:rPr lang="en-US" i="0" baseline="0" dirty="0" err="1" smtClean="0"/>
              <a:t>teamroom</a:t>
            </a:r>
            <a:r>
              <a:rPr lang="en-US" i="0" baseline="0" dirty="0" smtClean="0"/>
              <a:t> environment?</a:t>
            </a:r>
            <a:endParaRPr lang="en-US" i="0" dirty="0" smtClean="0"/>
          </a:p>
        </p:txBody>
      </p:sp>
      <p:sp>
        <p:nvSpPr>
          <p:cNvPr id="4" name="Slide Number Placeholder 3"/>
          <p:cNvSpPr>
            <a:spLocks noGrp="1"/>
          </p:cNvSpPr>
          <p:nvPr>
            <p:ph type="sldNum" sz="quarter" idx="10"/>
          </p:nvPr>
        </p:nvSpPr>
        <p:spPr/>
        <p:txBody>
          <a:bodyPr/>
          <a:lstStyle/>
          <a:p>
            <a:fld id="{FE07EA33-3176-1746-8E4D-64F50ED202CE}"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i="0" dirty="0" smtClean="0"/>
              <a:t>Instead of getting up to find someone</a:t>
            </a:r>
          </a:p>
          <a:p>
            <a:pPr>
              <a:buFont typeface="Arial" pitchFamily="34" charset="0"/>
              <a:buChar char="•"/>
            </a:pPr>
            <a:r>
              <a:rPr lang="en-US" i="0" dirty="0" smtClean="0"/>
              <a:t>Losing time and context</a:t>
            </a:r>
          </a:p>
          <a:p>
            <a:pPr>
              <a:buFont typeface="Arial" pitchFamily="34" charset="0"/>
              <a:buNone/>
            </a:pPr>
            <a:r>
              <a:rPr lang="en-US" i="0" dirty="0" smtClean="0"/>
              <a:t>[CLICK]</a:t>
            </a:r>
          </a:p>
          <a:p>
            <a:endParaRPr lang="en-US" i="0" dirty="0" smtClean="0"/>
          </a:p>
          <a:p>
            <a:endParaRPr lang="en-US" i="0" dirty="0" smtClean="0"/>
          </a:p>
          <a:p>
            <a:r>
              <a:rPr lang="en-US" i="0" dirty="0" smtClean="0"/>
              <a:t>Consider our previous example, where I have to get up, walk around, find someone to answer a question, go back to my office or cubicle, remember what they said…  Well, there’s a lot of time and knowledge lost, and productivity is not very high. What if, when I wanted to ask someone a question, they were right there in the room with me? What if I could just ask, immediately use the answer, ask clarifying questions, all without leaving my work space?</a:t>
            </a:r>
            <a:endParaRPr lang="en-US" i="0" baseline="0" dirty="0" smtClean="0"/>
          </a:p>
        </p:txBody>
      </p:sp>
      <p:sp>
        <p:nvSpPr>
          <p:cNvPr id="4" name="Slide Number Placeholder 3"/>
          <p:cNvSpPr>
            <a:spLocks noGrp="1"/>
          </p:cNvSpPr>
          <p:nvPr>
            <p:ph type="sldNum" sz="quarter" idx="10"/>
          </p:nvPr>
        </p:nvSpPr>
        <p:spPr/>
        <p:txBody>
          <a:bodyPr/>
          <a:lstStyle/>
          <a:p>
            <a:fld id="{FE07EA33-3176-1746-8E4D-64F50ED202CE}"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i="0" dirty="0" smtClean="0"/>
              <a:t>I just pick</a:t>
            </a:r>
            <a:r>
              <a:rPr lang="en-US" i="0" baseline="0" dirty="0" smtClean="0"/>
              <a:t> my head up and ask the question</a:t>
            </a:r>
          </a:p>
          <a:p>
            <a:pPr lvl="1">
              <a:buFont typeface="Arial" pitchFamily="34" charset="0"/>
              <a:buChar char="•"/>
            </a:pPr>
            <a:r>
              <a:rPr lang="en-US" i="0" dirty="0" smtClean="0"/>
              <a:t>Get an answer</a:t>
            </a:r>
          </a:p>
          <a:p>
            <a:pPr lvl="1">
              <a:buFont typeface="Arial" pitchFamily="34" charset="0"/>
              <a:buChar char="•"/>
            </a:pPr>
            <a:r>
              <a:rPr lang="en-US" i="0" dirty="0" smtClean="0"/>
              <a:t>Follow up</a:t>
            </a:r>
            <a:r>
              <a:rPr lang="en-US" i="0" baseline="0" dirty="0" smtClean="0"/>
              <a:t> question</a:t>
            </a:r>
          </a:p>
          <a:p>
            <a:pPr lvl="1">
              <a:buFont typeface="Arial" pitchFamily="34" charset="0"/>
              <a:buChar char="•"/>
            </a:pPr>
            <a:r>
              <a:rPr lang="en-US" i="0" baseline="0" dirty="0" smtClean="0"/>
              <a:t>Back to work</a:t>
            </a:r>
          </a:p>
          <a:p>
            <a:pPr lvl="1">
              <a:buFont typeface="Arial" pitchFamily="34" charset="0"/>
              <a:buChar char="•"/>
            </a:pPr>
            <a:r>
              <a:rPr lang="en-US" i="0" baseline="0" dirty="0" smtClean="0"/>
              <a:t>Productivity goes up</a:t>
            </a:r>
          </a:p>
          <a:p>
            <a:pPr lvl="1">
              <a:buFont typeface="Arial" pitchFamily="34" charset="0"/>
              <a:buChar char="•"/>
            </a:pPr>
            <a:r>
              <a:rPr lang="en-US" i="0" baseline="0" dirty="0" smtClean="0"/>
              <a:t>Quality goes up</a:t>
            </a:r>
          </a:p>
          <a:p>
            <a:pPr lvl="1">
              <a:buFont typeface="Arial" pitchFamily="34" charset="0"/>
              <a:buChar char="•"/>
            </a:pPr>
            <a:r>
              <a:rPr lang="en-US" i="0" baseline="0" dirty="0" smtClean="0"/>
              <a:t>Time goes down</a:t>
            </a:r>
            <a:endParaRPr lang="en-US" i="0" dirty="0" smtClean="0"/>
          </a:p>
          <a:p>
            <a:pPr>
              <a:buFont typeface="Arial" pitchFamily="34" charset="0"/>
              <a:buChar char="•"/>
            </a:pPr>
            <a:r>
              <a:rPr lang="en-US" i="0" dirty="0" smtClean="0"/>
              <a:t>What</a:t>
            </a:r>
            <a:r>
              <a:rPr lang="en-US" i="0" baseline="0" dirty="0" smtClean="0"/>
              <a:t> about code reviews?</a:t>
            </a:r>
          </a:p>
          <a:p>
            <a:pPr lvl="1">
              <a:buFont typeface="Arial" pitchFamily="34" charset="0"/>
              <a:buChar char="•"/>
            </a:pPr>
            <a:r>
              <a:rPr lang="en-US" i="0" baseline="0" dirty="0" smtClean="0"/>
              <a:t>Long after the code was written, tested</a:t>
            </a:r>
          </a:p>
          <a:p>
            <a:pPr lvl="1">
              <a:buFont typeface="Arial" pitchFamily="34" charset="0"/>
              <a:buChar char="•"/>
            </a:pPr>
            <a:r>
              <a:rPr lang="en-US" i="0" dirty="0" smtClean="0"/>
              <a:t>Change was resisted</a:t>
            </a:r>
          </a:p>
          <a:p>
            <a:pPr lvl="1">
              <a:buFont typeface="Arial" pitchFamily="34" charset="0"/>
              <a:buChar char="•"/>
            </a:pPr>
            <a:r>
              <a:rPr lang="en-US" i="0" dirty="0" smtClean="0"/>
              <a:t>Feedback taken as criticism</a:t>
            </a:r>
          </a:p>
          <a:p>
            <a:pPr lvl="0">
              <a:buFont typeface="Arial" pitchFamily="34" charset="0"/>
              <a:buChar char="•"/>
            </a:pPr>
            <a:r>
              <a:rPr lang="en-US" i="0" dirty="0" smtClean="0"/>
              <a:t>What if my reviewer was working with me?</a:t>
            </a:r>
          </a:p>
          <a:p>
            <a:pPr lvl="1">
              <a:buFont typeface="Arial" pitchFamily="34" charset="0"/>
              <a:buChar char="•"/>
            </a:pPr>
            <a:r>
              <a:rPr lang="en-US" i="0" dirty="0" smtClean="0"/>
              <a:t>Talking to me while I code</a:t>
            </a:r>
          </a:p>
          <a:p>
            <a:pPr lvl="1">
              <a:buFont typeface="Arial" pitchFamily="34" charset="0"/>
              <a:buChar char="•"/>
            </a:pPr>
            <a:r>
              <a:rPr lang="en-US" i="0" dirty="0" smtClean="0"/>
              <a:t>Pairing with me</a:t>
            </a:r>
          </a:p>
          <a:p>
            <a:endParaRPr lang="en-US" i="0" dirty="0" smtClean="0"/>
          </a:p>
          <a:p>
            <a:r>
              <a:rPr lang="en-US" i="0" dirty="0" smtClean="0"/>
              <a:t>-------------------------------------------------------------------------------------------------------------------------</a:t>
            </a:r>
          </a:p>
          <a:p>
            <a:r>
              <a:rPr lang="en-US" i="0" dirty="0" smtClean="0"/>
              <a:t>The answer is that productivity goes up, the quality of the work goes up, and the time it takes goes down.</a:t>
            </a:r>
          </a:p>
          <a:p>
            <a:endParaRPr lang="en-US" i="0" dirty="0" smtClean="0"/>
          </a:p>
          <a:p>
            <a:r>
              <a:rPr lang="en-US" i="0" dirty="0" smtClean="0"/>
              <a:t>Now, let’s look at another part of this. In the old days (yes, we’re still talking about times as recent as yesterday), code reviews were a separate process, conducted with some degree of formality.  They usually took place after I’d written and tested my code, when I thought I was done, and when I thought I was ready to move on. Because we had to schedule and arrange and plan the time, code reviews frequently took place some significant time after I thought I was done.  Changes were resisted, and feedback was always taken as criticism.</a:t>
            </a:r>
          </a:p>
          <a:p>
            <a:endParaRPr lang="en-US" i="0" dirty="0" smtClean="0"/>
          </a:p>
          <a:p>
            <a:r>
              <a:rPr lang="en-US" i="0" dirty="0" smtClean="0"/>
              <a:t>What if code reviews were happening in real time?  What if my reviewer was actually sitting right next to me, talking to me about my code, the decisions I’m making, and so on, as I’m writing my code?  And what if we changed roles periodically?  This is Pair Programming, and is another outcome from the C3 project, and a core practice in XP.</a:t>
            </a:r>
          </a:p>
        </p:txBody>
      </p:sp>
      <p:sp>
        <p:nvSpPr>
          <p:cNvPr id="4" name="Slide Number Placeholder 3"/>
          <p:cNvSpPr>
            <a:spLocks noGrp="1"/>
          </p:cNvSpPr>
          <p:nvPr>
            <p:ph type="sldNum" sz="quarter" idx="10"/>
          </p:nvPr>
        </p:nvSpPr>
        <p:spPr/>
        <p:txBody>
          <a:bodyPr/>
          <a:lstStyle/>
          <a:p>
            <a:fld id="{FE07EA33-3176-1746-8E4D-64F50ED202CE}"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we’ve done……</a:t>
            </a:r>
          </a:p>
          <a:p>
            <a:endParaRPr lang="en-US" dirty="0" smtClean="0"/>
          </a:p>
          <a:p>
            <a:pPr>
              <a:buFont typeface="Arial" pitchFamily="34" charset="0"/>
              <a:buChar char="•"/>
            </a:pPr>
            <a:r>
              <a:rPr lang="en-US" dirty="0" smtClean="0"/>
              <a:t>Seen how best</a:t>
            </a:r>
            <a:r>
              <a:rPr lang="en-US" baseline="0" dirty="0" smtClean="0"/>
              <a:t> practices address traditional project challenges</a:t>
            </a:r>
          </a:p>
          <a:p>
            <a:pPr>
              <a:buFont typeface="Arial" pitchFamily="34" charset="0"/>
              <a:buChar char="•"/>
            </a:pPr>
            <a:r>
              <a:rPr lang="en-US" baseline="0" dirty="0" smtClean="0"/>
              <a:t>Learned the process</a:t>
            </a:r>
          </a:p>
          <a:p>
            <a:pPr>
              <a:buFont typeface="Arial" pitchFamily="34" charset="0"/>
              <a:buChar char="•"/>
            </a:pPr>
            <a:r>
              <a:rPr lang="en-US" baseline="0" dirty="0" smtClean="0"/>
              <a:t>Met the team</a:t>
            </a:r>
          </a:p>
          <a:p>
            <a:pPr>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5DAA5BAC-51FB-844E-AD6B-CB25B17312AE}"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beginning</a:t>
            </a:r>
          </a:p>
          <a:p>
            <a:pPr lvl="1">
              <a:buFont typeface="Arial" pitchFamily="34" charset="0"/>
              <a:buChar char="•"/>
            </a:pPr>
            <a:r>
              <a:rPr lang="en-US" dirty="0" smtClean="0"/>
              <a:t>Offices, cubicles,</a:t>
            </a:r>
            <a:r>
              <a:rPr lang="en-US" baseline="0" dirty="0" smtClean="0"/>
              <a:t> isolation</a:t>
            </a:r>
          </a:p>
          <a:p>
            <a:pPr lvl="1">
              <a:buFont typeface="Arial" pitchFamily="34" charset="0"/>
              <a:buChar char="•"/>
            </a:pPr>
            <a:r>
              <a:rPr lang="en-US" baseline="0" dirty="0" smtClean="0"/>
              <a:t>Strict hierarchy of roles – architects, designers, users, programmers, testers, PMs, BA, Build masters, tech writers</a:t>
            </a:r>
          </a:p>
          <a:p>
            <a:pPr lvl="1">
              <a:buFont typeface="Arial" pitchFamily="34" charset="0"/>
              <a:buChar char="•"/>
            </a:pPr>
            <a:r>
              <a:rPr lang="en-US" baseline="0" dirty="0" smtClean="0"/>
              <a:t>Rare to see crossover of specialties</a:t>
            </a:r>
          </a:p>
          <a:p>
            <a:pPr lvl="1">
              <a:buFont typeface="Arial" pitchFamily="34" charset="0"/>
              <a:buChar char="•"/>
            </a:pPr>
            <a:r>
              <a:rPr lang="en-US" baseline="0" dirty="0" smtClean="0"/>
              <a:t>Projects done in phases/stages.</a:t>
            </a:r>
          </a:p>
          <a:p>
            <a:pPr lvl="1">
              <a:buFont typeface="Arial" pitchFamily="34" charset="0"/>
              <a:buChar char="•"/>
            </a:pPr>
            <a:r>
              <a:rPr lang="en-US" baseline="0" dirty="0" smtClean="0"/>
              <a:t>One phase could not begin until the other was completed</a:t>
            </a:r>
          </a:p>
          <a:p>
            <a:pPr lvl="0"/>
            <a:r>
              <a:rPr lang="en-US" baseline="0" dirty="0" smtClean="0"/>
              <a:t>[CLICK]</a:t>
            </a:r>
          </a:p>
          <a:p>
            <a:pPr lvl="0"/>
            <a:endParaRPr lang="en-US" dirty="0" smtClean="0"/>
          </a:p>
          <a:p>
            <a:r>
              <a:rPr lang="en-US" dirty="0" smtClean="0"/>
              <a:t>-------------------------------------------------------------------------------------------------------------</a:t>
            </a:r>
          </a:p>
          <a:p>
            <a:r>
              <a:rPr lang="en-US" dirty="0" smtClean="0"/>
              <a:t>In the beginning, there were offices and cubicles and isolation and darkness. Those who created program code lived within a strict hierarchy, and were known as Architects, Designers, Users, Programmers, Testers, Project Managers, Build Masters, and Technical Writers. It was the rare individual who could cross over from one area of specialty to another.  Growing into a more senior role, having more responsibility, required lengthy periods of apprenticeship and hardship. This was a system known as “Waterfall”. Projects were done in “phases” or “stages”, and no phase could begin until the preceding phase was done.</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Imagine that you were a tester, back in those days. You’d spend weeks or months reading the specs, planning, organizing your thoughts, all in the service of being able to start your “real” work when the architects, designers, and programmers were done with their jobs. You didn’t really talk to the others all that much, because they had their heads down, busily doing their jobs in their phases.  Interruptions were not welcome.</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order to accomplish anything requiring more than one person, a meeting would be called. People arrived late and unprepared.  Resenting meetings, some people paid little attention and hurried to escape.  Fortunately, back in those days, there were no notebook computers or </a:t>
            </a:r>
            <a:r>
              <a:rPr lang="en-US" dirty="0" err="1" smtClean="0"/>
              <a:t>iPhones</a:t>
            </a:r>
            <a:r>
              <a:rPr lang="en-US" dirty="0" smtClean="0"/>
              <a:t>, so those forced to attend meetings had nothing to distract them.  Meetings tended to be focused around passivity – a presenter presented, and everyone else tried to stay awake.  The ideas of participation and collaboration tended to be marginalized.</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Imagine the times: massive computer terminals, hardwired to mainframes and “super-microcomputers”, running proprietary operating systems or UNIX. No PCs or Macs, no notebooks, no monitors and ergonomic keyboards, no mice. And no Internet! Truly the Dark Ages.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From the second slide: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Analysts</a:t>
            </a:r>
          </a:p>
          <a:p>
            <a:pPr lvl="1">
              <a:buFont typeface="Arial" pitchFamily="34" charset="0"/>
              <a:buChar char="•"/>
            </a:pPr>
            <a:r>
              <a:rPr lang="en-US" dirty="0" smtClean="0"/>
              <a:t>Spent weeks or months creating detailed specifications for an</a:t>
            </a:r>
            <a:r>
              <a:rPr lang="en-US" baseline="0" dirty="0" smtClean="0"/>
              <a:t> entire system</a:t>
            </a:r>
            <a:endParaRPr lang="en-US" dirty="0" smtClean="0"/>
          </a:p>
          <a:p>
            <a:pPr lvl="0">
              <a:buFont typeface="Arial" pitchFamily="34" charset="0"/>
              <a:buNone/>
            </a:pPr>
            <a:r>
              <a:rPr lang="en-US" dirty="0" smtClean="0"/>
              <a:t>Developers </a:t>
            </a:r>
          </a:p>
          <a:p>
            <a:pPr lvl="1">
              <a:buFont typeface="Arial" pitchFamily="34" charset="0"/>
              <a:buChar char="•"/>
            </a:pPr>
            <a:r>
              <a:rPr lang="en-US" dirty="0" smtClean="0"/>
              <a:t>Individually</a:t>
            </a:r>
            <a:r>
              <a:rPr lang="en-US" baseline="0" dirty="0" smtClean="0"/>
              <a:t> estimated portions of the application</a:t>
            </a:r>
          </a:p>
          <a:p>
            <a:pPr lvl="0">
              <a:buFont typeface="Arial" pitchFamily="34" charset="0"/>
              <a:buNone/>
            </a:pPr>
            <a:r>
              <a:rPr lang="en-US" baseline="0" dirty="0" smtClean="0"/>
              <a:t>PMs</a:t>
            </a:r>
            <a:endParaRPr lang="en-US" dirty="0" smtClean="0"/>
          </a:p>
          <a:p>
            <a:pPr lvl="1">
              <a:buFont typeface="Arial" pitchFamily="34" charset="0"/>
              <a:buChar char="•"/>
            </a:pPr>
            <a:r>
              <a:rPr lang="en-US" dirty="0" smtClean="0"/>
              <a:t>Planning</a:t>
            </a:r>
            <a:r>
              <a:rPr lang="en-US" baseline="0" dirty="0" smtClean="0"/>
              <a:t> to the nth detail</a:t>
            </a:r>
          </a:p>
          <a:p>
            <a:pPr lvl="0">
              <a:buFont typeface="Arial" pitchFamily="34" charset="0"/>
              <a:buNone/>
            </a:pPr>
            <a:endParaRPr lang="en-US" baseline="0" dirty="0" smtClean="0"/>
          </a:p>
          <a:p>
            <a:pPr lvl="0">
              <a:buFont typeface="Arial" pitchFamily="34" charset="0"/>
              <a:buNone/>
            </a:pPr>
            <a:r>
              <a:rPr lang="en-US" baseline="0" dirty="0" smtClean="0"/>
              <a:t>From the third slide:</a:t>
            </a:r>
          </a:p>
          <a:p>
            <a:r>
              <a:rPr lang="en-US" dirty="0" smtClean="0"/>
              <a:t>Testers</a:t>
            </a:r>
          </a:p>
          <a:p>
            <a:pPr lvl="1">
              <a:buFont typeface="Arial" pitchFamily="34" charset="0"/>
              <a:buChar char="•"/>
            </a:pPr>
            <a:r>
              <a:rPr lang="en-US" dirty="0" smtClean="0"/>
              <a:t>Spent weeks or months reading specs</a:t>
            </a:r>
          </a:p>
          <a:p>
            <a:pPr lvl="1">
              <a:buFont typeface="Arial" pitchFamily="34" charset="0"/>
              <a:buChar char="•"/>
            </a:pPr>
            <a:r>
              <a:rPr lang="en-US" dirty="0" smtClean="0"/>
              <a:t>Planning, organizing</a:t>
            </a:r>
            <a:r>
              <a:rPr lang="en-US" baseline="0" dirty="0" smtClean="0"/>
              <a:t> your thoughts</a:t>
            </a:r>
          </a:p>
          <a:p>
            <a:pPr lvl="1">
              <a:buFont typeface="Arial" pitchFamily="34" charset="0"/>
              <a:buChar char="•"/>
            </a:pPr>
            <a:r>
              <a:rPr lang="en-US" baseline="0" dirty="0" smtClean="0"/>
              <a:t>So you could start when the architects, designers, developers were done</a:t>
            </a:r>
          </a:p>
          <a:p>
            <a:pPr lvl="1">
              <a:buFont typeface="Arial" pitchFamily="34" charset="0"/>
              <a:buChar char="•"/>
            </a:pPr>
            <a:r>
              <a:rPr lang="en-US" baseline="0" dirty="0" smtClean="0"/>
              <a:t>Heads down development</a:t>
            </a:r>
          </a:p>
          <a:p>
            <a:pPr lvl="1">
              <a:buFont typeface="Arial" pitchFamily="34" charset="0"/>
              <a:buChar char="•"/>
            </a:pPr>
            <a:r>
              <a:rPr lang="en-US" baseline="0" dirty="0" smtClean="0"/>
              <a:t>No talking to others regularly</a:t>
            </a:r>
          </a:p>
          <a:p>
            <a:pPr lvl="1">
              <a:buFont typeface="Arial" pitchFamily="34" charset="0"/>
              <a:buChar char="•"/>
            </a:pPr>
            <a:r>
              <a:rPr lang="en-US" baseline="0" dirty="0" smtClean="0"/>
              <a:t>Interruptions not welcome</a:t>
            </a:r>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[CLICK]</a:t>
            </a:r>
          </a:p>
          <a:p>
            <a:endParaRPr lang="en-US" dirty="0" smtClean="0"/>
          </a:p>
          <a:p>
            <a:r>
              <a:rPr lang="en-US" dirty="0" smtClean="0"/>
              <a:t>-------------------------------------------------------------------------------------------------------------</a:t>
            </a:r>
          </a:p>
          <a:p>
            <a:endParaRPr lang="en-US" dirty="0" smtClean="0"/>
          </a:p>
          <a:p>
            <a:r>
              <a:rPr lang="en-US" dirty="0" smtClean="0"/>
              <a:t>Imagine that you were a tester, back in those days. You’d spend weeks or months reading the specs, planning, organizing your thoughts, all in the service of being able to start your “real” work when the architects, designers, and programmers were done with their jobs. You didn’t really talk to the others all that much, because they had their heads down, busily doing their jobs in their phases.  Interruptions were not welcome.</a:t>
            </a:r>
          </a:p>
          <a:p>
            <a:pPr lvl="0">
              <a:buFont typeface="Arial" pitchFamily="34" charset="0"/>
              <a:buNone/>
            </a:pPr>
            <a:endParaRPr lang="en-US" baseline="0" dirty="0" smtClean="0"/>
          </a:p>
          <a:p>
            <a:pPr lvl="0">
              <a:buFont typeface="Arial" pitchFamily="34" charset="0"/>
              <a:buNone/>
            </a:pPr>
            <a:endParaRPr lang="en-US" baseline="0" dirty="0" smtClean="0"/>
          </a:p>
          <a:p>
            <a:pPr lvl="0">
              <a:buFont typeface="Arial" pitchFamily="34" charset="0"/>
              <a:buNone/>
            </a:pPr>
            <a:r>
              <a:rPr lang="en-US" baseline="0" dirty="0" smtClean="0"/>
              <a:t>From fourth slide:</a:t>
            </a:r>
          </a:p>
          <a:p>
            <a:pPr lvl="0">
              <a:buFont typeface="Arial" pitchFamily="34" charset="0"/>
              <a:buNone/>
            </a:pPr>
            <a:endParaRPr lang="en-US" baseline="0" dirty="0" smtClean="0"/>
          </a:p>
          <a:p>
            <a:pPr>
              <a:buFont typeface="Arial" pitchFamily="34" charset="0"/>
              <a:buChar char="•"/>
            </a:pPr>
            <a:r>
              <a:rPr lang="en-US" dirty="0" smtClean="0"/>
              <a:t>Meetings</a:t>
            </a:r>
            <a:r>
              <a:rPr lang="en-US" baseline="0" dirty="0" smtClean="0"/>
              <a:t> required to resolve issues, answer questions</a:t>
            </a:r>
          </a:p>
          <a:p>
            <a:pPr>
              <a:buFont typeface="Arial" pitchFamily="34" charset="0"/>
              <a:buChar char="•"/>
            </a:pPr>
            <a:r>
              <a:rPr lang="en-US" baseline="0" dirty="0" smtClean="0"/>
              <a:t>People arrive late</a:t>
            </a:r>
          </a:p>
          <a:p>
            <a:pPr>
              <a:buFont typeface="Arial" pitchFamily="34" charset="0"/>
              <a:buChar char="•"/>
            </a:pPr>
            <a:r>
              <a:rPr lang="en-US" baseline="0" dirty="0" smtClean="0"/>
              <a:t>Not focused</a:t>
            </a:r>
          </a:p>
          <a:p>
            <a:pPr>
              <a:buFont typeface="Arial" pitchFamily="34" charset="0"/>
              <a:buChar char="•"/>
            </a:pPr>
            <a:r>
              <a:rPr lang="en-US" baseline="0" dirty="0" smtClean="0"/>
              <a:t>No </a:t>
            </a:r>
            <a:r>
              <a:rPr lang="en-US" baseline="0" dirty="0" err="1" smtClean="0"/>
              <a:t>iphones</a:t>
            </a:r>
            <a:r>
              <a:rPr lang="en-US" baseline="0" dirty="0" smtClean="0"/>
              <a:t> or laptops to distract back then</a:t>
            </a:r>
          </a:p>
          <a:p>
            <a:pPr>
              <a:buFont typeface="Arial" pitchFamily="34" charset="0"/>
              <a:buChar char="•"/>
            </a:pPr>
            <a:r>
              <a:rPr lang="en-US" baseline="0" dirty="0" smtClean="0"/>
              <a:t>Passive meetings – presenter, listeners</a:t>
            </a:r>
          </a:p>
          <a:p>
            <a:pPr>
              <a:buFont typeface="Arial" pitchFamily="34" charset="0"/>
              <a:buChar char="•"/>
            </a:pPr>
            <a:r>
              <a:rPr lang="en-US" baseline="0" dirty="0" smtClean="0"/>
              <a:t>Little collaboration, participation</a:t>
            </a:r>
          </a:p>
          <a:p>
            <a:pPr>
              <a:buFont typeface="Arial" pitchFamily="34" charset="0"/>
              <a:buChar char="•"/>
            </a:pPr>
            <a:r>
              <a:rPr lang="en-US" baseline="0" dirty="0" smtClean="0"/>
              <a:t>Exaggerating to make a point</a:t>
            </a:r>
            <a:endParaRPr lang="en-US" dirty="0" smtClean="0"/>
          </a:p>
          <a:p>
            <a:pPr lvl="0">
              <a:buFont typeface="Arial" pitchFamily="34" charset="0"/>
              <a:buNone/>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Lots of different flavors of Agile, and we will take a look at a few of them very quickly (these are just a few)</a:t>
            </a: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Kent </a:t>
            </a:r>
            <a:r>
              <a:rPr lang="en-US" dirty="0" err="1" smtClean="0"/>
              <a:t>Schwaber</a:t>
            </a:r>
            <a:r>
              <a:rPr lang="en-US" dirty="0" smtClean="0"/>
              <a:t> developed in the late 1990’s</a:t>
            </a:r>
          </a:p>
          <a:p>
            <a:r>
              <a:rPr lang="en-US" dirty="0" smtClean="0"/>
              <a:t>Approach to plan, monitor, and manage projects</a:t>
            </a:r>
          </a:p>
          <a:p>
            <a:r>
              <a:rPr lang="en-US" dirty="0" smtClean="0"/>
              <a:t>Widely used</a:t>
            </a: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Kent Beck, also developed in late 1990’s</a:t>
            </a:r>
          </a:p>
          <a:p>
            <a:r>
              <a:rPr lang="en-US" dirty="0" smtClean="0"/>
              <a:t>Primarily developer focused, although</a:t>
            </a:r>
            <a:r>
              <a:rPr lang="en-US" baseline="0" dirty="0" smtClean="0"/>
              <a:t> it shares many of the same beliefs as scrum for team dynamics and planning</a:t>
            </a:r>
          </a:p>
          <a:p>
            <a:r>
              <a:rPr lang="en-US" baseline="0" dirty="0" smtClean="0"/>
              <a:t>Also widely used</a:t>
            </a:r>
          </a:p>
          <a:p>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Alistair Cockburn</a:t>
            </a:r>
          </a:p>
          <a:p>
            <a:r>
              <a:rPr lang="en-US" dirty="0" smtClean="0"/>
              <a:t>For n</a:t>
            </a:r>
            <a:r>
              <a:rPr lang="en-US" baseline="0" dirty="0" smtClean="0"/>
              <a:t>on-critical, small-team, focused and dedicated development</a:t>
            </a:r>
          </a:p>
          <a:p>
            <a:r>
              <a:rPr lang="en-US" dirty="0" smtClean="0"/>
              <a:t>Focuses on team dynamics, individual “belonging”, experimentation, allows failure</a:t>
            </a:r>
          </a:p>
          <a:p>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Mary </a:t>
            </a:r>
            <a:r>
              <a:rPr lang="en-US" dirty="0" err="1" smtClean="0"/>
              <a:t>Poppendiek</a:t>
            </a:r>
            <a:r>
              <a:rPr lang="en-US" dirty="0" smtClean="0"/>
              <a:t> (“pop – en – dike”)</a:t>
            </a:r>
          </a:p>
          <a:p>
            <a:r>
              <a:rPr lang="en-US" dirty="0" smtClean="0"/>
              <a:t>Grew out of manufacturing, primarily the Toyota Production System</a:t>
            </a:r>
          </a:p>
          <a:p>
            <a:r>
              <a:rPr lang="en-US" dirty="0" smtClean="0"/>
              <a:t>Focuses on eliminating waste throughout</a:t>
            </a:r>
            <a:r>
              <a:rPr lang="en-US" baseline="0" dirty="0" smtClean="0"/>
              <a:t> the entire process, while building-in quality</a:t>
            </a:r>
          </a:p>
          <a:p>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combine the best elements of all agile approaches, so when we talk about “agile” it can mean a range of things. </a:t>
            </a:r>
          </a:p>
          <a:p>
            <a:r>
              <a:rPr lang="en-US" dirty="0" smtClean="0"/>
              <a:t>But the focus is always</a:t>
            </a:r>
            <a:r>
              <a:rPr lang="en-US" baseline="0" dirty="0" smtClean="0"/>
              <a:t> the same – delivering business value effectively and quickly</a:t>
            </a:r>
          </a:p>
          <a:p>
            <a:r>
              <a:rPr lang="en-US" baseline="0" dirty="0" smtClean="0"/>
              <a:t>Don’t be fooled into thinking that if you do all the things on the right that you are agile – if you are not delivering business value, you have lost the plot.</a:t>
            </a: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will learn how to organize, start, and execute a project using agile, using those techniques and approaches that are most useful here, rather than being focused on any single agile methodology.</a:t>
            </a:r>
          </a:p>
          <a:p>
            <a:r>
              <a:rPr lang="en-US" baseline="0" dirty="0" smtClean="0"/>
              <a:t>Need to be pragmatic, practical, and discover what works best</a:t>
            </a:r>
          </a:p>
        </p:txBody>
      </p:sp>
      <p:sp>
        <p:nvSpPr>
          <p:cNvPr id="4" name="Slide Number Placeholder 3"/>
          <p:cNvSpPr>
            <a:spLocks noGrp="1"/>
          </p:cNvSpPr>
          <p:nvPr>
            <p:ph type="sldNum" sz="quarter" idx="10"/>
          </p:nvPr>
        </p:nvSpPr>
        <p:spPr/>
        <p:txBody>
          <a:bodyPr/>
          <a:lstStyle/>
          <a:p>
            <a:fld id="{FE07EA33-3176-1746-8E4D-64F50ED202CE}"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0"/>
            <a:ext cx="8412480" cy="839391"/>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3000" baseline="0">
                <a:latin typeface="Calibri"/>
                <a:cs typeface="Calibri"/>
              </a:defRPr>
            </a:lvl1pPr>
            <a:lvl2pPr>
              <a:defRPr sz="2800">
                <a:latin typeface="Calibri"/>
                <a:cs typeface="Calibri"/>
              </a:defRPr>
            </a:lvl2pPr>
            <a:lvl3pPr>
              <a:defRPr sz="2400">
                <a:latin typeface="Calibri"/>
                <a:cs typeface="Calibri"/>
              </a:defRPr>
            </a:lvl3pPr>
            <a:lvl4pPr>
              <a:defRPr sz="2000">
                <a:latin typeface="Calibri"/>
                <a:cs typeface="Calibri"/>
              </a:defRPr>
            </a:lvl4pPr>
            <a:lvl5pPr>
              <a:defRPr sz="2000">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2093501617"/>
      </p:ext>
    </p:extLst>
  </p:cSld>
  <p:clrMapOvr>
    <a:masterClrMapping/>
  </p:clrMapOvr>
  <p:transition spd="slow">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Exerci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smtClean="0"/>
              <a:t>Click to edit Master title style</a:t>
            </a:r>
            <a:endParaRPr lang="en-IN" dirty="0"/>
          </a:p>
        </p:txBody>
      </p:sp>
      <p:sp>
        <p:nvSpPr>
          <p:cNvPr id="4" name="TextBox 3"/>
          <p:cNvSpPr txBox="1"/>
          <p:nvPr/>
        </p:nvSpPr>
        <p:spPr>
          <a:xfrm rot="16200000">
            <a:off x="-1950720" y="3157612"/>
            <a:ext cx="5303520" cy="969496"/>
          </a:xfrm>
          <a:prstGeom prst="rect">
            <a:avLst/>
          </a:prstGeom>
          <a:solidFill>
            <a:schemeClr val="tx1"/>
          </a:solidFill>
          <a:ln w="38100" cmpd="sng">
            <a:solidFill>
              <a:srgbClr val="FF6600"/>
            </a:solidFill>
          </a:ln>
        </p:spPr>
        <p:txBody>
          <a:bodyPr wrap="square" tIns="91440" bIns="137160" rtlCol="0" anchor="ctr">
            <a:spAutoFit/>
          </a:bodyPr>
          <a:lstStyle/>
          <a:p>
            <a:pPr algn="ctr"/>
            <a:r>
              <a:rPr lang="en-US" sz="4800" dirty="0" smtClean="0">
                <a:solidFill>
                  <a:srgbClr val="FF6600"/>
                </a:solidFill>
                <a:latin typeface="Calibri" pitchFamily="34" charset="0"/>
                <a:cs typeface="Calibri" pitchFamily="34" charset="0"/>
              </a:rPr>
              <a:t>Exercise</a:t>
            </a:r>
            <a:endParaRPr lang="en-US" sz="4800" dirty="0">
              <a:solidFill>
                <a:srgbClr val="FF6600"/>
              </a:solidFill>
              <a:latin typeface="Calibri" pitchFamily="34" charset="0"/>
              <a:cs typeface="Calibri" pitchFamily="34" charset="0"/>
            </a:endParaRPr>
          </a:p>
        </p:txBody>
      </p:sp>
    </p:spTree>
    <p:extLst>
      <p:ext uri="{BB962C8B-B14F-4D97-AF65-F5344CB8AC3E}">
        <p14:creationId xmlns:p14="http://schemas.microsoft.com/office/powerpoint/2010/main" xmlns="" val="1303637621"/>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Blank back, text slid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vert="horz" wrap="square" lIns="182880" tIns="91440" rIns="182880" bIns="91440" numCol="1" anchor="ctr" anchorCtr="0" compatLnSpc="1">
            <a:prstTxWarp prst="textNoShape">
              <a:avLst/>
            </a:prstTxWarp>
          </a:bodyPr>
          <a:lstStyle>
            <a:lvl1pPr algn="ctr" rtl="0" eaLnBrk="1" fontAlgn="base" hangingPunct="1">
              <a:spcBef>
                <a:spcPct val="0"/>
              </a:spcBef>
              <a:spcAft>
                <a:spcPct val="0"/>
              </a:spcAft>
              <a:defRPr lang="en-US" sz="4000" b="1" baseline="0">
                <a:solidFill>
                  <a:srgbClr val="F15A22"/>
                </a:solidFill>
                <a:effectLst>
                  <a:outerShdw sx="1000" sy="1000" algn="ctr" rotWithShape="0">
                    <a:srgbClr val="000000"/>
                  </a:outerShdw>
                </a:effectLst>
                <a:latin typeface="+mj-lt"/>
                <a:ea typeface="Arial" pitchFamily="21" charset="0"/>
                <a:cs typeface="+mj-cs"/>
              </a:defRPr>
            </a:lvl1pPr>
          </a:lstStyle>
          <a:p>
            <a:r>
              <a:rPr lang="en-US" smtClean="0"/>
              <a:t>Click to edit Master title style</a:t>
            </a:r>
            <a:endParaRPr lang="en-US" dirty="0"/>
          </a:p>
        </p:txBody>
      </p:sp>
      <p:sp>
        <p:nvSpPr>
          <p:cNvPr id="4" name="TextBox 3"/>
          <p:cNvSpPr txBox="1"/>
          <p:nvPr/>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
        <p:nvSpPr>
          <p:cNvPr id="6" name="Text Placeholder 5"/>
          <p:cNvSpPr>
            <a:spLocks noGrp="1"/>
          </p:cNvSpPr>
          <p:nvPr>
            <p:ph type="body" sz="quarter" idx="11"/>
          </p:nvPr>
        </p:nvSpPr>
        <p:spPr>
          <a:xfrm>
            <a:off x="228600" y="1143000"/>
            <a:ext cx="8686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med">
    <p:fade/>
  </p:transition>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No Background, 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lIns="182880" tIns="91440" rIns="182880" bIns="91440"/>
          <a:lstStyle/>
          <a:p>
            <a:r>
              <a:rPr lang="en-US" smtClean="0"/>
              <a:t>Click to edit Master title style</a:t>
            </a:r>
            <a:endParaRPr lang="en-US"/>
          </a:p>
        </p:txBody>
      </p:sp>
      <p:sp>
        <p:nvSpPr>
          <p:cNvPr id="3" name="Slide Number Placeholder 2"/>
          <p:cNvSpPr>
            <a:spLocks noGrp="1"/>
          </p:cNvSpPr>
          <p:nvPr>
            <p:ph type="sldNum" sz="quarter" idx="10"/>
          </p:nvPr>
        </p:nvSpPr>
        <p:spPr>
          <a:xfrm>
            <a:off x="6781800" y="6472238"/>
            <a:ext cx="2133600" cy="188912"/>
          </a:xfrm>
          <a:prstGeom prst="rect">
            <a:avLst/>
          </a:prstGeom>
        </p:spPr>
        <p:txBody>
          <a:bodyPr/>
          <a:lstStyle/>
          <a:p>
            <a:fld id="{DBF93456-1E22-C641-A4C5-062692281B3E}" type="slidenum">
              <a:rPr lang="en-US" smtClean="0"/>
              <a:pPr/>
              <a:t>‹#›</a:t>
            </a:fld>
            <a:endParaRPr lang="en-US" sz="1000"/>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narrower">
    <p:spTree>
      <p:nvGrpSpPr>
        <p:cNvPr id="1" name=""/>
        <p:cNvGrpSpPr/>
        <p:nvPr/>
      </p:nvGrpSpPr>
      <p:grpSpPr>
        <a:xfrm>
          <a:off x="0" y="0"/>
          <a:ext cx="0" cy="0"/>
          <a:chOff x="0" y="0"/>
          <a:chExt cx="0" cy="0"/>
        </a:xfrm>
      </p:grpSpPr>
      <p:sp>
        <p:nvSpPr>
          <p:cNvPr id="2" name="Title 1"/>
          <p:cNvSpPr>
            <a:spLocks noGrp="1"/>
          </p:cNvSpPr>
          <p:nvPr>
            <p:ph type="title"/>
          </p:nvPr>
        </p:nvSpPr>
        <p:spPr>
          <a:xfrm>
            <a:off x="365760" y="0"/>
            <a:ext cx="8412480" cy="839391"/>
          </a:xfrm>
        </p:spPr>
        <p:txBody>
          <a:bodyPr/>
          <a:lstStyle>
            <a:lvl1pPr>
              <a:defRPr baseline="0"/>
            </a:lvl1pPr>
          </a:lstStyle>
          <a:p>
            <a:r>
              <a:rPr lang="en-US" smtClean="0"/>
              <a:t>Click to edit Master title style</a:t>
            </a:r>
            <a:endParaRPr lang="en-US" dirty="0"/>
          </a:p>
        </p:txBody>
      </p:sp>
      <p:sp>
        <p:nvSpPr>
          <p:cNvPr id="3" name="Content Placeholder 2"/>
          <p:cNvSpPr>
            <a:spLocks noGrp="1"/>
          </p:cNvSpPr>
          <p:nvPr>
            <p:ph idx="1"/>
          </p:nvPr>
        </p:nvSpPr>
        <p:spPr>
          <a:xfrm>
            <a:off x="609601" y="996777"/>
            <a:ext cx="5791199" cy="5232797"/>
          </a:xfrm>
        </p:spPr>
        <p:txBody>
          <a:bodyPr/>
          <a:lstStyle>
            <a:lvl1pPr>
              <a:defRPr sz="3000" baseline="0">
                <a:latin typeface="Calibri"/>
                <a:cs typeface="Calibri"/>
              </a:defRPr>
            </a:lvl1pPr>
            <a:lvl2pPr>
              <a:defRPr sz="2800">
                <a:latin typeface="Calibri"/>
                <a:cs typeface="Calibri"/>
              </a:defRPr>
            </a:lvl2pPr>
            <a:lvl3pPr>
              <a:defRPr sz="2400">
                <a:latin typeface="Calibri"/>
                <a:cs typeface="Calibri"/>
              </a:defRPr>
            </a:lvl3pPr>
            <a:lvl4pPr>
              <a:defRPr sz="2000">
                <a:latin typeface="Calibri"/>
                <a:cs typeface="Calibri"/>
              </a:defRPr>
            </a:lvl4pPr>
            <a:lvl5pPr>
              <a:defRPr sz="2000">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1969048060"/>
      </p:ext>
    </p:extLst>
  </p:cSld>
  <p:clrMapOvr>
    <a:masterClrMapping/>
  </p:clrMapOvr>
  <p:transition/>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xmlns="" val="59154515"/>
      </p:ext>
    </p:extLst>
  </p:cSld>
  <p:clrMapOvr>
    <a:masterClrMapping/>
  </p:clrMapOvr>
  <p:transition spd="slow">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97162400"/>
      </p:ext>
    </p:extLst>
  </p:cSld>
  <p:clrMapOvr>
    <a:masterClrMapping/>
  </p:clrMapOvr>
  <p:transition spd="slow">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blank background">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lvl1pPr>
              <a:defRPr sz="4000" baseline="0"/>
            </a:lvl1pPr>
          </a:lstStyle>
          <a:p>
            <a:r>
              <a:rPr lang="en-US" smtClean="0"/>
              <a:t>Click to edit Master title style</a:t>
            </a:r>
            <a:endParaRPr lang="en-US" dirty="0"/>
          </a:p>
        </p:txBody>
      </p:sp>
      <p:sp>
        <p:nvSpPr>
          <p:cNvPr id="3" name="Subtitle 2"/>
          <p:cNvSpPr>
            <a:spLocks noGrp="1"/>
          </p:cNvSpPr>
          <p:nvPr>
            <p:ph type="subTitle" idx="1"/>
          </p:nvPr>
        </p:nvSpPr>
        <p:spPr>
          <a:xfrm>
            <a:off x="1371824" y="3886647"/>
            <a:ext cx="6400354" cy="1752451"/>
          </a:xfrm>
        </p:spPr>
        <p:txBody>
          <a:bodyPr/>
          <a:lstStyle>
            <a:lvl1pPr marL="0" indent="0" algn="ctr">
              <a:buNone/>
              <a:defRPr sz="3200">
                <a:latin typeface="Calibri"/>
                <a:cs typeface="Calibri"/>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xmlns="" val="2654744799"/>
      </p:ext>
    </p:extLst>
  </p:cSld>
  <p:clrMapOvr>
    <a:masterClrMapping/>
  </p:clrMapOvr>
  <p:transition/>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1828801"/>
            <a:ext cx="8412480" cy="2820590"/>
          </a:xfrm>
          <a:solidFill>
            <a:schemeClr val="bg1"/>
          </a:solidFill>
        </p:spPr>
        <p:txBody>
          <a:bodyPr/>
          <a:lstStyle>
            <a:lvl1pPr>
              <a:defRPr sz="7200"/>
            </a:lvl1pPr>
          </a:lstStyle>
          <a:p>
            <a:r>
              <a:rPr lang="en-US" smtClean="0"/>
              <a:t>Click to edit Master title style</a:t>
            </a:r>
            <a:endParaRPr lang="en-US" dirty="0"/>
          </a:p>
        </p:txBody>
      </p:sp>
      <p:cxnSp>
        <p:nvCxnSpPr>
          <p:cNvPr id="5" name="Straight Connector 4"/>
          <p:cNvCxnSpPr/>
          <p:nvPr/>
        </p:nvCxnSpPr>
        <p:spPr bwMode="auto">
          <a:xfrm>
            <a:off x="0" y="1752600"/>
            <a:ext cx="9144000" cy="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a:off x="0" y="4724400"/>
            <a:ext cx="9144000" cy="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xmlns="" val="1348066980"/>
      </p:ext>
    </p:extLst>
  </p:cSld>
  <p:clrMapOvr>
    <a:masterClrMapping/>
  </p:clrMapOvr>
  <p:transition/>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studios background">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42218" y="361652"/>
            <a:ext cx="1615157" cy="3415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chemeClr val="tx1"/>
                </a:solidFill>
                <a:miter lim="800000"/>
                <a:headEnd/>
                <a:tailEnd/>
              </a14:hiddenLine>
            </a:ext>
          </a:extLst>
        </p:spPr>
      </p:pic>
      <p:sp>
        <p:nvSpPr>
          <p:cNvPr id="2" name="Title 1"/>
          <p:cNvSpPr>
            <a:spLocks noGrp="1"/>
          </p:cNvSpPr>
          <p:nvPr>
            <p:ph type="ctrTitle"/>
          </p:nvPr>
        </p:nvSpPr>
        <p:spPr>
          <a:xfrm>
            <a:off x="685354" y="2130848"/>
            <a:ext cx="7773293" cy="1470049"/>
          </a:xfrm>
        </p:spPr>
        <p:txBody>
          <a:bodyPr/>
          <a:lstStyle>
            <a:lvl1pPr>
              <a:defRPr sz="4000" baseline="0"/>
            </a:lvl1pPr>
          </a:lstStyle>
          <a:p>
            <a:r>
              <a:rPr lang="en-US" smtClean="0"/>
              <a:t>Click to edit Master title style</a:t>
            </a:r>
            <a:endParaRPr lang="en-US" dirty="0"/>
          </a:p>
        </p:txBody>
      </p:sp>
      <p:sp>
        <p:nvSpPr>
          <p:cNvPr id="3" name="Subtitle 2"/>
          <p:cNvSpPr>
            <a:spLocks noGrp="1"/>
          </p:cNvSpPr>
          <p:nvPr>
            <p:ph type="subTitle" idx="1"/>
          </p:nvPr>
        </p:nvSpPr>
        <p:spPr>
          <a:xfrm>
            <a:off x="1371824" y="3886647"/>
            <a:ext cx="6400354" cy="1752451"/>
          </a:xfrm>
        </p:spPr>
        <p:txBody>
          <a:bodyPr/>
          <a:lstStyle>
            <a:lvl1pPr marL="0" indent="0" algn="ctr">
              <a:buNone/>
              <a:defRPr sz="3200">
                <a:latin typeface="Calibri"/>
                <a:cs typeface="Calibri"/>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xmlns="" val="3395015974"/>
      </p:ext>
    </p:extLst>
  </p:cSld>
  <p:clrMapOvr>
    <a:masterClrMapping/>
  </p:clrMapOvr>
  <p:transition/>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0"/>
            <a:ext cx="8412480" cy="839391"/>
          </a:xfrm>
        </p:spPr>
        <p:txBody>
          <a:bodyPr/>
          <a:lstStyle>
            <a:lvl1pPr>
              <a:defRPr sz="4000" baseline="0"/>
            </a:lvl1pPr>
          </a:lstStyle>
          <a:p>
            <a:r>
              <a:rPr lang="en-US" smtClean="0"/>
              <a:t>Click to edit Master title style</a:t>
            </a:r>
            <a:endParaRPr lang="en-US" dirty="0"/>
          </a:p>
        </p:txBody>
      </p:sp>
      <p:sp>
        <p:nvSpPr>
          <p:cNvPr id="3" name="Content Placeholder 2"/>
          <p:cNvSpPr>
            <a:spLocks noGrp="1"/>
          </p:cNvSpPr>
          <p:nvPr>
            <p:ph sz="half" idx="1"/>
          </p:nvPr>
        </p:nvSpPr>
        <p:spPr>
          <a:xfrm>
            <a:off x="333748" y="996777"/>
            <a:ext cx="4188023" cy="5232797"/>
          </a:xfrm>
        </p:spPr>
        <p:txBody>
          <a:bodyPr/>
          <a:lstStyle>
            <a:lvl1pPr>
              <a:defRPr sz="2800" baseline="0">
                <a:latin typeface="Calibri"/>
                <a:cs typeface="Calibri"/>
              </a:defRPr>
            </a:lvl1pPr>
            <a:lvl2pPr>
              <a:defRPr sz="2000">
                <a:latin typeface="Calibri"/>
                <a:cs typeface="Calibri"/>
              </a:defRPr>
            </a:lvl2pPr>
            <a:lvl3pPr>
              <a:defRPr sz="1800">
                <a:latin typeface="Calibri"/>
                <a:cs typeface="Calibri"/>
              </a:defRPr>
            </a:lvl3pPr>
            <a:lvl4pPr>
              <a:defRPr sz="1800">
                <a:latin typeface="Calibri"/>
                <a:cs typeface="Calibri"/>
              </a:defRPr>
            </a:lvl4pPr>
            <a:lvl5pPr>
              <a:defRPr sz="1800">
                <a:latin typeface="Calibri"/>
                <a:cs typeface="Calibri"/>
              </a:defRPr>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8927" y="996777"/>
            <a:ext cx="4188023" cy="5232797"/>
          </a:xfrm>
          <a:noFill/>
          <a:ln>
            <a:noFill/>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26788" tIns="26788" rIns="26788" bIns="26788" numCol="1" anchor="t" anchorCtr="0" compatLnSpc="1">
            <a:prstTxWarp prst="textNoShape">
              <a:avLst/>
            </a:prstTxWarp>
          </a:bodyPr>
          <a:lstStyle>
            <a:lvl1pPr>
              <a:defRPr lang="en-US" sz="2800" baseline="0" dirty="0" smtClean="0">
                <a:latin typeface="Calibri"/>
                <a:cs typeface="Calibri"/>
              </a:defRPr>
            </a:lvl1pPr>
            <a:lvl2pPr>
              <a:defRPr lang="en-US" sz="2000" dirty="0" smtClean="0">
                <a:latin typeface="Calibri"/>
                <a:cs typeface="Calibri"/>
              </a:defRPr>
            </a:lvl2pPr>
            <a:lvl3pPr>
              <a:defRPr lang="en-US" sz="1800" dirty="0" smtClean="0">
                <a:latin typeface="Calibri"/>
                <a:cs typeface="Calibri"/>
              </a:defRPr>
            </a:lvl3pPr>
            <a:lvl4pPr>
              <a:defRPr lang="en-US" sz="1800" dirty="0" smtClean="0">
                <a:latin typeface="Calibri"/>
                <a:cs typeface="Calibri"/>
              </a:defRPr>
            </a:lvl4pPr>
            <a:lvl5pPr>
              <a:defRPr lang="en-US" sz="1800" dirty="0">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3377734057"/>
      </p:ext>
    </p:extLst>
  </p:cSld>
  <p:clrMapOvr>
    <a:masterClrMapping/>
  </p:clrMapOvr>
  <p:transition spd="slow">
    <p:fade thruBlk="1"/>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8594" y="10280"/>
            <a:ext cx="8764488" cy="675520"/>
          </a:xfrm>
        </p:spPr>
        <p:txBody>
          <a:bodyPr/>
          <a:lstStyle>
            <a:lvl1pPr>
              <a:defRPr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8595" y="750094"/>
            <a:ext cx="4318620" cy="703548"/>
          </a:xfrm>
        </p:spPr>
        <p:txBody>
          <a:bodyPr lIns="64291" rIns="64291" bIns="57862" anchor="b"/>
          <a:lstStyle>
            <a:lvl1pPr marL="0" indent="0">
              <a:buNone/>
              <a:defRPr sz="2800" b="1" i="0" baseline="0">
                <a:latin typeface="Calibri"/>
                <a:cs typeface="Calibri"/>
              </a:defRPr>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178595" y="1515437"/>
            <a:ext cx="4318620" cy="4860360"/>
          </a:xfrm>
        </p:spPr>
        <p:txBody>
          <a:bodyPr lIns="64291" tIns="57862" rIns="64291" bIns="57862"/>
          <a:lstStyle>
            <a:lvl1pPr>
              <a:defRPr sz="2400">
                <a:latin typeface="Calibri"/>
                <a:cs typeface="Calibri"/>
              </a:defRPr>
            </a:lvl1pPr>
            <a:lvl2pPr>
              <a:defRPr sz="2000">
                <a:latin typeface="Calibri"/>
                <a:cs typeface="Calibri"/>
              </a:defRPr>
            </a:lvl2pPr>
            <a:lvl3pPr>
              <a:defRPr sz="1800">
                <a:latin typeface="Calibri"/>
                <a:cs typeface="Calibri"/>
              </a:defRPr>
            </a:lvl3pPr>
            <a:lvl4pPr>
              <a:defRPr sz="1800">
                <a:latin typeface="Calibri"/>
                <a:cs typeface="Calibri"/>
              </a:defRPr>
            </a:lvl4pPr>
            <a:lvl5pPr>
              <a:defRPr sz="1800">
                <a:latin typeface="Calibri"/>
                <a:cs typeface="Calibri"/>
              </a:defRPr>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4554" y="750094"/>
            <a:ext cx="4267274" cy="703548"/>
          </a:xfrm>
          <a:noFill/>
          <a:ln>
            <a:noFill/>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4291" tIns="26788" rIns="64291" bIns="57862" numCol="1" anchor="b" anchorCtr="0" compatLnSpc="1">
            <a:prstTxWarp prst="textNoShape">
              <a:avLst/>
            </a:prstTxWarp>
          </a:bodyPr>
          <a:lstStyle>
            <a:lvl1pPr>
              <a:defRPr lang="en-US" sz="2800" b="1" i="0" baseline="0" dirty="0" smtClean="0">
                <a:latin typeface="Calibri"/>
                <a:cs typeface="Calibri"/>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4644554" y="1515437"/>
            <a:ext cx="4267274" cy="4860360"/>
          </a:xfrm>
          <a:noFill/>
          <a:ln>
            <a:noFill/>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4291" tIns="57862" rIns="64291" bIns="57862" numCol="1" anchor="t" anchorCtr="0" compatLnSpc="1">
            <a:prstTxWarp prst="textNoShape">
              <a:avLst/>
            </a:prstTxWarp>
          </a:bodyPr>
          <a:lstStyle>
            <a:lvl1pPr>
              <a:defRPr lang="en-US" sz="2400" dirty="0" smtClean="0">
                <a:latin typeface="Calibri"/>
                <a:cs typeface="Calibri"/>
              </a:defRPr>
            </a:lvl1pPr>
            <a:lvl2pPr>
              <a:defRPr lang="en-US" sz="2000" dirty="0" smtClean="0">
                <a:latin typeface="Calibri"/>
                <a:cs typeface="Calibri"/>
              </a:defRPr>
            </a:lvl2pPr>
            <a:lvl3pPr>
              <a:defRPr lang="en-US" sz="1800" dirty="0" smtClean="0">
                <a:latin typeface="Calibri"/>
                <a:cs typeface="Calibri"/>
              </a:defRPr>
            </a:lvl3pPr>
            <a:lvl4pPr>
              <a:defRPr lang="en-US" sz="1800" dirty="0" smtClean="0">
                <a:latin typeface="Calibri"/>
                <a:cs typeface="Calibri"/>
              </a:defRPr>
            </a:lvl4pPr>
            <a:lvl5pPr>
              <a:defRPr lang="en-US" sz="1800" dirty="0">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3334301936"/>
      </p:ext>
    </p:extLst>
  </p:cSld>
  <p:clrMapOvr>
    <a:masterClrMapping/>
  </p:clrMapOvr>
  <p:transition spd="slow">
    <p:fade thruBlk="1"/>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365760" y="0"/>
            <a:ext cx="8412480" cy="83939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26788" tIns="26788" rIns="26788" bIns="26788" numCol="1" anchor="ctr" anchorCtr="0" compatLnSpc="1">
            <a:prstTxWarp prst="textNoShape">
              <a:avLst/>
            </a:prstTxWarp>
          </a:bodyPr>
          <a:lstStyle/>
          <a:p>
            <a:pPr lvl="0"/>
            <a:r>
              <a:rPr lang="en-US" smtClean="0">
                <a:sym typeface="Arial Bold" charset="0"/>
              </a:rPr>
              <a:t>Click to edit Master title style</a:t>
            </a:r>
            <a:endParaRPr lang="en-US" dirty="0">
              <a:sym typeface="Arial Bold" charset="0"/>
            </a:endParaRPr>
          </a:p>
        </p:txBody>
      </p:sp>
      <p:sp>
        <p:nvSpPr>
          <p:cNvPr id="3074" name="Rectangle 2"/>
          <p:cNvSpPr>
            <a:spLocks noGrp="1" noChangeArrowheads="1"/>
          </p:cNvSpPr>
          <p:nvPr>
            <p:ph type="body" idx="1"/>
          </p:nvPr>
        </p:nvSpPr>
        <p:spPr bwMode="auto">
          <a:xfrm>
            <a:off x="609601" y="996777"/>
            <a:ext cx="7953746" cy="52327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26788" tIns="26788" rIns="26788" bIns="26788" numCol="1" anchor="t" anchorCtr="0" compatLnSpc="1">
            <a:prstTxWarp prst="textNoShape">
              <a:avLst/>
            </a:prstTxWarp>
          </a:bodyPr>
          <a:lstStyle/>
          <a:p>
            <a:pPr lvl="0"/>
            <a:r>
              <a:rPr lang="en-US" smtClean="0">
                <a:sym typeface="Arial" charset="0"/>
              </a:rPr>
              <a:t>Click to edit Master text styles</a:t>
            </a:r>
          </a:p>
          <a:p>
            <a:pPr lvl="1"/>
            <a:r>
              <a:rPr lang="en-US" smtClean="0">
                <a:sym typeface="Arial" charset="0"/>
              </a:rPr>
              <a:t>Second level</a:t>
            </a:r>
          </a:p>
          <a:p>
            <a:pPr lvl="2"/>
            <a:r>
              <a:rPr lang="en-US" smtClean="0">
                <a:sym typeface="Arial" charset="0"/>
              </a:rPr>
              <a:t>Third level</a:t>
            </a:r>
          </a:p>
          <a:p>
            <a:pPr lvl="3"/>
            <a:r>
              <a:rPr lang="en-US" smtClean="0">
                <a:sym typeface="Arial" charset="0"/>
              </a:rPr>
              <a:t>Fourth level</a:t>
            </a:r>
          </a:p>
          <a:p>
            <a:pPr lvl="4"/>
            <a:r>
              <a:rPr lang="en-US" smtClean="0">
                <a:sym typeface="Arial" charset="0"/>
              </a:rPr>
              <a:t>Fifth level</a:t>
            </a:r>
            <a:endParaRPr lang="en-US" dirty="0">
              <a:sym typeface="Arial" charset="0"/>
            </a:endParaRPr>
          </a:p>
        </p:txBody>
      </p:sp>
      <p:pic>
        <p:nvPicPr>
          <p:cNvPr id="2" name="Picture 1" descr="studios_logo.png"/>
          <p:cNvPicPr>
            <a:picLocks noChangeAspect="1"/>
          </p:cNvPicPr>
          <p:nvPr/>
        </p:nvPicPr>
        <p:blipFill>
          <a:blip r:embed="rId14">
            <a:extLst>
              <a:ext uri="{28A0092B-C50C-407E-A947-70E740481C1C}">
                <a14:useLocalDpi xmlns:a14="http://schemas.microsoft.com/office/drawing/2010/main" xmlns="" val="0"/>
              </a:ext>
            </a:extLst>
          </a:blip>
          <a:stretch>
            <a:fillRect/>
          </a:stretch>
        </p:blipFill>
        <p:spPr>
          <a:xfrm>
            <a:off x="285750" y="6482953"/>
            <a:ext cx="1144353" cy="248586"/>
          </a:xfrm>
          <a:prstGeom prst="rect">
            <a:avLst/>
          </a:prstGeom>
        </p:spPr>
      </p:pic>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Lst>
  <p:transition spd="slow">
    <p:fade thruBlk="1"/>
  </p:transition>
  <p:timing>
    <p:tnLst>
      <p:par>
        <p:cTn id="1" dur="indefinite" restart="never" nodeType="tmRoot"/>
      </p:par>
    </p:tnLst>
  </p:timing>
  <p:hf hdr="0" ftr="0" dt="0"/>
  <p:txStyles>
    <p:titleStyle>
      <a:lvl1pPr algn="ctr" rtl="0" eaLnBrk="1" fontAlgn="base" hangingPunct="1">
        <a:spcBef>
          <a:spcPct val="0"/>
        </a:spcBef>
        <a:spcAft>
          <a:spcPct val="0"/>
        </a:spcAft>
        <a:defRPr sz="4000" b="1" i="0" baseline="0">
          <a:solidFill>
            <a:srgbClr val="F15A22"/>
          </a:solidFill>
          <a:latin typeface="Calibri"/>
          <a:ea typeface="+mj-ea"/>
          <a:cs typeface="Calibri"/>
          <a:sym typeface="Arial Bold" charset="0"/>
        </a:defRPr>
      </a:lvl1pPr>
      <a:lvl2pPr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2pPr>
      <a:lvl3pPr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3pPr>
      <a:lvl4pPr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4pPr>
      <a:lvl5pPr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5pPr>
      <a:lvl6pPr marL="321457"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6pPr>
      <a:lvl7pPr marL="642915"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7pPr>
      <a:lvl8pPr marL="964372"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8pPr>
      <a:lvl9pPr marL="1285829"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9pPr>
    </p:titleStyle>
    <p:bodyStyle>
      <a:lvl1pPr marL="338138" indent="-338138" algn="l" rtl="0" eaLnBrk="1" fontAlgn="base" hangingPunct="1">
        <a:spcBef>
          <a:spcPts val="703"/>
        </a:spcBef>
        <a:spcAft>
          <a:spcPct val="0"/>
        </a:spcAft>
        <a:buClr>
          <a:srgbClr val="7575D1"/>
        </a:buClr>
        <a:buSzPct val="150000"/>
        <a:buFont typeface="Arial" charset="0"/>
        <a:buChar char="•"/>
        <a:defRPr sz="2800" baseline="0">
          <a:solidFill>
            <a:srgbClr val="292929"/>
          </a:solidFill>
          <a:latin typeface="+mn-lt"/>
          <a:ea typeface="+mn-ea"/>
          <a:cs typeface="+mn-cs"/>
          <a:sym typeface="Arial" charset="0"/>
        </a:defRPr>
      </a:lvl1pPr>
      <a:lvl2pPr marL="495580" indent="-200911" algn="l" rtl="0" eaLnBrk="1" fontAlgn="base" hangingPunct="1">
        <a:spcBef>
          <a:spcPts val="562"/>
        </a:spcBef>
        <a:spcAft>
          <a:spcPct val="0"/>
        </a:spcAft>
        <a:buClr>
          <a:srgbClr val="6B6BCE"/>
        </a:buClr>
        <a:buSzPct val="100000"/>
        <a:buFont typeface="Wingdings" charset="0"/>
        <a:buChar char="§"/>
        <a:defRPr sz="2400">
          <a:solidFill>
            <a:srgbClr val="292929"/>
          </a:solidFill>
          <a:latin typeface="+mn-lt"/>
          <a:ea typeface="+mn-ea"/>
          <a:cs typeface="+mn-cs"/>
          <a:sym typeface="Arial" charset="0"/>
        </a:defRPr>
      </a:lvl2pPr>
      <a:lvl3pPr marL="776855" indent="-160729" algn="l" rtl="0" eaLnBrk="1" fontAlgn="base" hangingPunct="1">
        <a:spcBef>
          <a:spcPts val="492"/>
        </a:spcBef>
        <a:spcAft>
          <a:spcPct val="0"/>
        </a:spcAft>
        <a:buClr>
          <a:srgbClr val="6B6BCE"/>
        </a:buClr>
        <a:buSzPct val="100000"/>
        <a:buFont typeface="Arial"/>
        <a:buChar char="•"/>
        <a:defRPr sz="2000">
          <a:solidFill>
            <a:srgbClr val="292929"/>
          </a:solidFill>
          <a:latin typeface="+mn-lt"/>
          <a:ea typeface="+mn-ea"/>
          <a:cs typeface="+mn-cs"/>
          <a:sym typeface="Arial" charset="0"/>
        </a:defRPr>
      </a:lvl3pPr>
      <a:lvl4pPr marL="1098313" indent="-160729" algn="l" rtl="0" eaLnBrk="1" fontAlgn="base" hangingPunct="1">
        <a:spcBef>
          <a:spcPts val="352"/>
        </a:spcBef>
        <a:spcAft>
          <a:spcPct val="0"/>
        </a:spcAft>
        <a:buClr>
          <a:srgbClr val="9C9CDE"/>
        </a:buClr>
        <a:buSzPct val="100000"/>
        <a:buFont typeface="Wingdings" charset="2"/>
        <a:buChar char="§"/>
        <a:defRPr sz="1500">
          <a:solidFill>
            <a:srgbClr val="292929"/>
          </a:solidFill>
          <a:latin typeface="+mn-lt"/>
          <a:ea typeface="+mn-ea"/>
          <a:cs typeface="+mn-cs"/>
          <a:sym typeface="Arial" charset="0"/>
        </a:defRPr>
      </a:lvl4pPr>
      <a:lvl5pPr marL="1419770" indent="-160729" algn="l" rtl="0" eaLnBrk="1" fontAlgn="base" hangingPunct="1">
        <a:spcBef>
          <a:spcPts val="352"/>
        </a:spcBef>
        <a:spcAft>
          <a:spcPct val="0"/>
        </a:spcAft>
        <a:buClr>
          <a:srgbClr val="9C9CDE"/>
        </a:buClr>
        <a:buSzPct val="100000"/>
        <a:buFont typeface="Arial"/>
        <a:buChar char="•"/>
        <a:defRPr sz="1500">
          <a:solidFill>
            <a:srgbClr val="292929"/>
          </a:solidFill>
          <a:latin typeface="+mn-lt"/>
          <a:ea typeface="+mn-ea"/>
          <a:cs typeface="+mn-cs"/>
          <a:sym typeface="Arial" charset="0"/>
        </a:defRPr>
      </a:lvl5pPr>
      <a:lvl6pPr marL="1741227"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6pPr>
      <a:lvl7pPr marL="2062684"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7pPr>
      <a:lvl8pPr marL="2384142"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8pPr>
      <a:lvl9pPr marL="2705599"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8.jpeg"/><Relationship Id="rId18" Type="http://schemas.openxmlformats.org/officeDocument/2006/relationships/image" Target="../media/image17.png"/><Relationship Id="rId3" Type="http://schemas.openxmlformats.org/officeDocument/2006/relationships/tags" Target="../tags/tag12.xml"/><Relationship Id="rId21" Type="http://schemas.openxmlformats.org/officeDocument/2006/relationships/image" Target="../media/image20.jpeg"/><Relationship Id="rId7" Type="http://schemas.openxmlformats.org/officeDocument/2006/relationships/tags" Target="../tags/tag16.xml"/><Relationship Id="rId12" Type="http://schemas.openxmlformats.org/officeDocument/2006/relationships/notesSlide" Target="../notesSlides/notesSlide10.xml"/><Relationship Id="rId17" Type="http://schemas.openxmlformats.org/officeDocument/2006/relationships/image" Target="../media/image11.jpeg"/><Relationship Id="rId25" Type="http://schemas.openxmlformats.org/officeDocument/2006/relationships/image" Target="../media/image24.png"/><Relationship Id="rId2" Type="http://schemas.openxmlformats.org/officeDocument/2006/relationships/tags" Target="../tags/tag11.xml"/><Relationship Id="rId16" Type="http://schemas.openxmlformats.org/officeDocument/2006/relationships/image" Target="../media/image16.jpeg"/><Relationship Id="rId20" Type="http://schemas.openxmlformats.org/officeDocument/2006/relationships/image" Target="../media/image19.jpeg"/><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slideLayout" Target="../slideLayouts/slideLayout12.xml"/><Relationship Id="rId24" Type="http://schemas.openxmlformats.org/officeDocument/2006/relationships/image" Target="../media/image23.jpeg"/><Relationship Id="rId5" Type="http://schemas.openxmlformats.org/officeDocument/2006/relationships/tags" Target="../tags/tag14.xml"/><Relationship Id="rId15" Type="http://schemas.openxmlformats.org/officeDocument/2006/relationships/image" Target="../media/image7.jpeg"/><Relationship Id="rId23" Type="http://schemas.openxmlformats.org/officeDocument/2006/relationships/image" Target="../media/image22.jpeg"/><Relationship Id="rId10" Type="http://schemas.openxmlformats.org/officeDocument/2006/relationships/tags" Target="../tags/tag19.xml"/><Relationship Id="rId19" Type="http://schemas.openxmlformats.org/officeDocument/2006/relationships/image" Target="../media/image18.png"/><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image" Target="../media/image15.jpeg"/><Relationship Id="rId22"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21.x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5.jpe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25.jpeg"/><Relationship Id="rId5" Type="http://schemas.openxmlformats.org/officeDocument/2006/relationships/notesSlide" Target="../notesSlides/notesSlide13.xml"/><Relationship Id="rId4"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26.jpe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27.jpe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hyperlink" Target="02-Agile-Core.pptx"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5.jpe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7.jpeg"/><Relationship Id="rId5" Type="http://schemas.openxmlformats.org/officeDocument/2006/relationships/image" Target="../media/image6.tiff"/><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9.tiff"/><Relationship Id="rId5" Type="http://schemas.openxmlformats.org/officeDocument/2006/relationships/image" Target="../media/image8.jpe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8.xml"/><Relationship Id="rId5" Type="http://schemas.openxmlformats.org/officeDocument/2006/relationships/image" Target="../media/image11.jpeg"/><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9.xml"/><Relationship Id="rId5" Type="http://schemas.openxmlformats.org/officeDocument/2006/relationships/image" Target="../media/image4.jpe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Origins of Agile Software </a:t>
            </a:r>
            <a:r>
              <a:rPr lang="en-US" dirty="0" smtClean="0"/>
              <a:t>Development</a:t>
            </a:r>
            <a:endParaRPr lang="en-US" dirty="0"/>
          </a:p>
        </p:txBody>
      </p:sp>
      <p:sp>
        <p:nvSpPr>
          <p:cNvPr id="3" name="Subtitle 2"/>
          <p:cNvSpPr>
            <a:spLocks noGrp="1"/>
          </p:cNvSpPr>
          <p:nvPr>
            <p:ph type="subTitle" idx="1"/>
          </p:nvPr>
        </p:nvSpPr>
        <p:spPr/>
        <p:txBody>
          <a:bodyPr/>
          <a:lstStyle/>
          <a:p>
            <a:r>
              <a:rPr lang="en-US" dirty="0"/>
              <a:t>A Module in Agile </a:t>
            </a:r>
            <a:r>
              <a:rPr lang="en-US" dirty="0" smtClean="0"/>
              <a:t>Fundamentals</a:t>
            </a:r>
            <a:endParaRPr lang="en-US" dirty="0"/>
          </a:p>
        </p:txBody>
      </p:sp>
    </p:spTree>
    <p:extLst>
      <p:ext uri="{BB962C8B-B14F-4D97-AF65-F5344CB8AC3E}">
        <p14:creationId xmlns:p14="http://schemas.microsoft.com/office/powerpoint/2010/main" xmlns="" val="380486479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xtreme_programming_explained_cover.jpg"/>
          <p:cNvPicPr>
            <a:picLocks noChangeAspect="1"/>
          </p:cNvPicPr>
          <p:nvPr>
            <p:custDataLst>
              <p:tags r:id="rId2"/>
            </p:custDataLst>
          </p:nvPr>
        </p:nvPicPr>
        <p:blipFill>
          <a:blip r:embed="rId13">
            <a:clrChange>
              <a:clrFrom>
                <a:srgbClr val="FFFFFF"/>
              </a:clrFrom>
              <a:clrTo>
                <a:srgbClr val="FFFFFF">
                  <a:alpha val="0"/>
                </a:srgbClr>
              </a:clrTo>
            </a:clrChange>
          </a:blip>
          <a:stretch>
            <a:fillRect/>
          </a:stretch>
        </p:blipFill>
        <p:spPr>
          <a:xfrm>
            <a:off x="-108520" y="44624"/>
            <a:ext cx="1862088" cy="1862088"/>
          </a:xfrm>
          <a:prstGeom prst="rect">
            <a:avLst/>
          </a:prstGeom>
        </p:spPr>
      </p:pic>
      <p:pic>
        <p:nvPicPr>
          <p:cNvPr id="6" name="Picture 5" descr="extreme_programming_installed_cover.jpg"/>
          <p:cNvPicPr>
            <a:picLocks noChangeAspect="1"/>
          </p:cNvPicPr>
          <p:nvPr>
            <p:custDataLst>
              <p:tags r:id="rId3"/>
            </p:custDataLst>
          </p:nvPr>
        </p:nvPicPr>
        <p:blipFill>
          <a:blip r:embed="rId14"/>
          <a:stretch>
            <a:fillRect/>
          </a:stretch>
        </p:blipFill>
        <p:spPr>
          <a:xfrm rot="20495345">
            <a:off x="1978189" y="276433"/>
            <a:ext cx="1300269" cy="1633138"/>
          </a:xfrm>
          <a:prstGeom prst="rect">
            <a:avLst/>
          </a:prstGeom>
          <a:effectLst>
            <a:outerShdw blurRad="50800" dist="38100" dir="2700000">
              <a:srgbClr val="000000">
                <a:alpha val="43000"/>
              </a:srgbClr>
            </a:outerShdw>
          </a:effectLst>
        </p:spPr>
      </p:pic>
      <p:pic>
        <p:nvPicPr>
          <p:cNvPr id="7" name="Picture 6" descr="Agile Software Development with Scrum cover.jpg"/>
          <p:cNvPicPr>
            <a:picLocks noChangeAspect="1"/>
          </p:cNvPicPr>
          <p:nvPr>
            <p:custDataLst>
              <p:tags r:id="rId4"/>
            </p:custDataLst>
          </p:nvPr>
        </p:nvPicPr>
        <p:blipFill>
          <a:blip r:embed="rId15">
            <a:clrChange>
              <a:clrFrom>
                <a:srgbClr val="FFFFFF"/>
              </a:clrFrom>
              <a:clrTo>
                <a:srgbClr val="FFFFFF">
                  <a:alpha val="0"/>
                </a:srgbClr>
              </a:clrTo>
            </a:clrChange>
          </a:blip>
          <a:stretch>
            <a:fillRect/>
          </a:stretch>
        </p:blipFill>
        <p:spPr>
          <a:xfrm rot="507251">
            <a:off x="5247519" y="2567669"/>
            <a:ext cx="1671681" cy="1671681"/>
          </a:xfrm>
          <a:prstGeom prst="rect">
            <a:avLst/>
          </a:prstGeom>
          <a:effectLst>
            <a:outerShdw blurRad="50800" dist="38100" dir="2700000">
              <a:srgbClr val="000000">
                <a:alpha val="43000"/>
              </a:srgbClr>
            </a:outerShdw>
          </a:effectLst>
        </p:spPr>
      </p:pic>
      <p:pic>
        <p:nvPicPr>
          <p:cNvPr id="8" name="Picture 7" descr="agile-software_development_cockburn.jpg"/>
          <p:cNvPicPr>
            <a:picLocks noChangeAspect="1"/>
          </p:cNvPicPr>
          <p:nvPr>
            <p:custDataLst>
              <p:tags r:id="rId5"/>
            </p:custDataLst>
          </p:nvPr>
        </p:nvPicPr>
        <p:blipFill>
          <a:blip r:embed="rId16">
            <a:clrChange>
              <a:clrFrom>
                <a:srgbClr val="FFFFFF"/>
              </a:clrFrom>
              <a:clrTo>
                <a:srgbClr val="FFFFFF">
                  <a:alpha val="0"/>
                </a:srgbClr>
              </a:clrTo>
            </a:clrChange>
          </a:blip>
          <a:stretch>
            <a:fillRect/>
          </a:stretch>
        </p:blipFill>
        <p:spPr>
          <a:xfrm>
            <a:off x="748834" y="4439910"/>
            <a:ext cx="1707443" cy="1707443"/>
          </a:xfrm>
          <a:prstGeom prst="rect">
            <a:avLst/>
          </a:prstGeom>
        </p:spPr>
      </p:pic>
      <p:pic>
        <p:nvPicPr>
          <p:cNvPr id="9" name="Picture 8" descr="crystal_clear_cover.jpg"/>
          <p:cNvPicPr>
            <a:picLocks noChangeAspect="1"/>
          </p:cNvPicPr>
          <p:nvPr>
            <p:custDataLst>
              <p:tags r:id="rId6"/>
            </p:custDataLst>
          </p:nvPr>
        </p:nvPicPr>
        <p:blipFill>
          <a:blip r:embed="rId17">
            <a:clrChange>
              <a:clrFrom>
                <a:srgbClr val="FFFFFF"/>
              </a:clrFrom>
              <a:clrTo>
                <a:srgbClr val="FFFFFF">
                  <a:alpha val="0"/>
                </a:srgbClr>
              </a:clrTo>
            </a:clrChange>
          </a:blip>
          <a:stretch>
            <a:fillRect/>
          </a:stretch>
        </p:blipFill>
        <p:spPr>
          <a:xfrm>
            <a:off x="2123807" y="2480673"/>
            <a:ext cx="1670122" cy="1670122"/>
          </a:xfrm>
          <a:prstGeom prst="rect">
            <a:avLst/>
          </a:prstGeom>
        </p:spPr>
      </p:pic>
      <p:pic>
        <p:nvPicPr>
          <p:cNvPr id="23555" name="Picture 3"/>
          <p:cNvPicPr>
            <a:picLocks noChangeAspect="1" noChangeArrowheads="1"/>
          </p:cNvPicPr>
          <p:nvPr/>
        </p:nvPicPr>
        <p:blipFill>
          <a:blip r:embed="rId18"/>
          <a:srcRect l="13048" t="12667" r="22952"/>
          <a:stretch>
            <a:fillRect/>
          </a:stretch>
        </p:blipFill>
        <p:spPr bwMode="auto">
          <a:xfrm>
            <a:off x="3793929" y="2708920"/>
            <a:ext cx="1204933" cy="1644232"/>
          </a:xfrm>
          <a:prstGeom prst="rect">
            <a:avLst/>
          </a:prstGeom>
          <a:noFill/>
          <a:ln w="9525">
            <a:noFill/>
            <a:miter lim="800000"/>
            <a:headEnd/>
            <a:tailEnd/>
          </a:ln>
        </p:spPr>
      </p:pic>
      <p:pic>
        <p:nvPicPr>
          <p:cNvPr id="23556" name="Picture 4"/>
          <p:cNvPicPr>
            <a:picLocks noChangeAspect="1" noChangeArrowheads="1"/>
          </p:cNvPicPr>
          <p:nvPr/>
        </p:nvPicPr>
        <p:blipFill>
          <a:blip r:embed="rId19"/>
          <a:srcRect l="13809" t="13048" r="21429"/>
          <a:stretch>
            <a:fillRect/>
          </a:stretch>
        </p:blipFill>
        <p:spPr bwMode="auto">
          <a:xfrm>
            <a:off x="5133716" y="4439910"/>
            <a:ext cx="1317312" cy="1768684"/>
          </a:xfrm>
          <a:prstGeom prst="rect">
            <a:avLst/>
          </a:prstGeom>
          <a:noFill/>
          <a:ln w="9525">
            <a:noFill/>
            <a:miter lim="800000"/>
            <a:headEnd/>
            <a:tailEnd/>
          </a:ln>
        </p:spPr>
      </p:pic>
      <p:pic>
        <p:nvPicPr>
          <p:cNvPr id="12" name="Picture 11" descr="patterns_of_enterprise_application_architecture_cover.jpg"/>
          <p:cNvPicPr>
            <a:picLocks noChangeAspect="1"/>
          </p:cNvPicPr>
          <p:nvPr>
            <p:custDataLst>
              <p:tags r:id="rId7"/>
            </p:custDataLst>
          </p:nvPr>
        </p:nvPicPr>
        <p:blipFill>
          <a:blip r:embed="rId20"/>
          <a:stretch>
            <a:fillRect/>
          </a:stretch>
        </p:blipFill>
        <p:spPr>
          <a:xfrm rot="20927907">
            <a:off x="289753" y="2385921"/>
            <a:ext cx="1398826" cy="1753267"/>
          </a:xfrm>
          <a:prstGeom prst="rect">
            <a:avLst/>
          </a:prstGeom>
          <a:effectLst>
            <a:outerShdw blurRad="50800" dist="38100" dir="2700000">
              <a:srgbClr val="000000">
                <a:alpha val="43000"/>
              </a:srgbClr>
            </a:outerShdw>
          </a:effectLst>
        </p:spPr>
      </p:pic>
      <p:pic>
        <p:nvPicPr>
          <p:cNvPr id="13" name="Picture 12" descr="analysis_patterns_cover.jpg"/>
          <p:cNvPicPr>
            <a:picLocks noChangeAspect="1"/>
          </p:cNvPicPr>
          <p:nvPr>
            <p:custDataLst>
              <p:tags r:id="rId8"/>
            </p:custDataLst>
          </p:nvPr>
        </p:nvPicPr>
        <p:blipFill>
          <a:blip r:embed="rId21"/>
          <a:stretch>
            <a:fillRect/>
          </a:stretch>
        </p:blipFill>
        <p:spPr>
          <a:xfrm rot="630274">
            <a:off x="7511264" y="2708475"/>
            <a:ext cx="1446313" cy="1828139"/>
          </a:xfrm>
          <a:prstGeom prst="rect">
            <a:avLst/>
          </a:prstGeom>
          <a:effectLst>
            <a:outerShdw blurRad="50800" dist="38100" dir="2700000">
              <a:srgbClr val="000000">
                <a:alpha val="43000"/>
              </a:srgbClr>
            </a:outerShdw>
          </a:effectLst>
        </p:spPr>
      </p:pic>
      <p:pic>
        <p:nvPicPr>
          <p:cNvPr id="23557" name="Picture 5"/>
          <p:cNvPicPr>
            <a:picLocks noChangeAspect="1" noChangeArrowheads="1"/>
          </p:cNvPicPr>
          <p:nvPr/>
        </p:nvPicPr>
        <p:blipFill>
          <a:blip r:embed="rId22"/>
          <a:srcRect l="13809" t="15714" r="22191"/>
          <a:stretch>
            <a:fillRect/>
          </a:stretch>
        </p:blipFill>
        <p:spPr bwMode="auto">
          <a:xfrm>
            <a:off x="3058662" y="4597674"/>
            <a:ext cx="1470534" cy="1936640"/>
          </a:xfrm>
          <a:prstGeom prst="rect">
            <a:avLst/>
          </a:prstGeom>
          <a:noFill/>
          <a:ln w="9525">
            <a:noFill/>
            <a:miter lim="800000"/>
            <a:headEnd/>
            <a:tailEnd/>
          </a:ln>
        </p:spPr>
      </p:pic>
      <p:pic>
        <p:nvPicPr>
          <p:cNvPr id="16" name="Picture 15" descr="pragmatic-programmer_cover.jpg"/>
          <p:cNvPicPr>
            <a:picLocks noChangeAspect="1"/>
          </p:cNvPicPr>
          <p:nvPr>
            <p:custDataLst>
              <p:tags r:id="rId9"/>
            </p:custDataLst>
          </p:nvPr>
        </p:nvPicPr>
        <p:blipFill>
          <a:blip r:embed="rId23"/>
          <a:stretch>
            <a:fillRect/>
          </a:stretch>
        </p:blipFill>
        <p:spPr>
          <a:xfrm rot="643542">
            <a:off x="6621471" y="373175"/>
            <a:ext cx="1568044" cy="1978871"/>
          </a:xfrm>
          <a:prstGeom prst="rect">
            <a:avLst/>
          </a:prstGeom>
          <a:effectLst>
            <a:outerShdw blurRad="50800" dist="38100" dir="2700000">
              <a:srgbClr val="000000">
                <a:alpha val="43000"/>
              </a:srgbClr>
            </a:outerShdw>
          </a:effectLst>
        </p:spPr>
      </p:pic>
      <p:pic>
        <p:nvPicPr>
          <p:cNvPr id="17" name="Picture 16" descr="agile_software_development_3ps_cover.jpg"/>
          <p:cNvPicPr>
            <a:picLocks noChangeAspect="1"/>
          </p:cNvPicPr>
          <p:nvPr>
            <p:custDataLst>
              <p:tags r:id="rId10"/>
            </p:custDataLst>
          </p:nvPr>
        </p:nvPicPr>
        <p:blipFill>
          <a:blip r:embed="rId24">
            <a:clrChange>
              <a:clrFrom>
                <a:srgbClr val="FFFFFF"/>
              </a:clrFrom>
              <a:clrTo>
                <a:srgbClr val="FFFFFF">
                  <a:alpha val="0"/>
                </a:srgbClr>
              </a:clrTo>
            </a:clrChange>
            <a:alphaModFix/>
          </a:blip>
          <a:stretch>
            <a:fillRect/>
          </a:stretch>
        </p:blipFill>
        <p:spPr>
          <a:xfrm>
            <a:off x="3963814" y="244550"/>
            <a:ext cx="1828558" cy="1828558"/>
          </a:xfrm>
          <a:prstGeom prst="rect">
            <a:avLst/>
          </a:prstGeom>
          <a:effectLst>
            <a:outerShdw blurRad="50800" dist="38100" dir="2700000">
              <a:srgbClr val="000000">
                <a:alpha val="43000"/>
              </a:srgbClr>
            </a:outerShdw>
          </a:effectLst>
        </p:spPr>
      </p:pic>
      <p:pic>
        <p:nvPicPr>
          <p:cNvPr id="23558" name="Picture 6"/>
          <p:cNvPicPr>
            <a:picLocks noChangeAspect="1" noChangeArrowheads="1"/>
          </p:cNvPicPr>
          <p:nvPr/>
        </p:nvPicPr>
        <p:blipFill>
          <a:blip r:embed="rId25"/>
          <a:srcRect l="14800" t="15333" r="23333"/>
          <a:stretch>
            <a:fillRect/>
          </a:stretch>
        </p:blipFill>
        <p:spPr bwMode="auto">
          <a:xfrm rot="188395">
            <a:off x="6964179" y="4633163"/>
            <a:ext cx="1346330" cy="1842499"/>
          </a:xfrm>
          <a:prstGeom prst="rect">
            <a:avLst/>
          </a:prstGeom>
          <a:noFill/>
          <a:ln w="9525">
            <a:noFill/>
            <a:miter lim="800000"/>
            <a:headEnd/>
            <a:tailEnd/>
          </a:ln>
        </p:spPr>
      </p:pic>
    </p:spTree>
    <p:custDataLst>
      <p:tags r:id="rId1"/>
    </p:custDataLst>
  </p:cSld>
  <p:clrMapOvr>
    <a:masterClrMapping/>
  </p:clrMapOvr>
  <p:transition spd="slow">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Agile Manifesto</a:t>
            </a:r>
          </a:p>
        </p:txBody>
      </p:sp>
      <p:sp>
        <p:nvSpPr>
          <p:cNvPr id="43" name="AutoShape 3"/>
          <p:cNvSpPr>
            <a:spLocks noChangeArrowheads="1"/>
          </p:cNvSpPr>
          <p:nvPr/>
        </p:nvSpPr>
        <p:spPr bwMode="gray">
          <a:xfrm>
            <a:off x="1328737" y="5638800"/>
            <a:ext cx="2300287" cy="685800"/>
          </a:xfrm>
          <a:prstGeom prst="roundRect">
            <a:avLst>
              <a:gd name="adj" fmla="val 16667"/>
            </a:avLst>
          </a:prstGeom>
          <a:solidFill>
            <a:srgbClr val="FFA86A"/>
          </a:solidFill>
          <a:ln w="15875">
            <a:solidFill>
              <a:srgbClr val="CCFFFF"/>
            </a:solidFill>
            <a:round/>
            <a:headEnd/>
            <a:tailEnd/>
          </a:ln>
        </p:spPr>
        <p:txBody>
          <a:bodyPr anchor="ctr">
            <a:prstTxWarp prst="textNoShape">
              <a:avLst/>
            </a:prstTxWarp>
          </a:bodyPr>
          <a:lstStyle/>
          <a:p>
            <a:pPr defTabSz="114300"/>
            <a:r>
              <a:rPr lang="en-US" sz="1400" b="1">
                <a:solidFill>
                  <a:srgbClr val="000099"/>
                </a:solidFill>
                <a:latin typeface="Tahoma" pitchFamily="-107" charset="0"/>
              </a:rPr>
              <a:t>Responding to Change</a:t>
            </a:r>
          </a:p>
        </p:txBody>
      </p:sp>
      <p:sp>
        <p:nvSpPr>
          <p:cNvPr id="44" name="AutoShape 4"/>
          <p:cNvSpPr>
            <a:spLocks noChangeArrowheads="1"/>
          </p:cNvSpPr>
          <p:nvPr/>
        </p:nvSpPr>
        <p:spPr bwMode="gray">
          <a:xfrm>
            <a:off x="1214437" y="1371600"/>
            <a:ext cx="2376487" cy="685800"/>
          </a:xfrm>
          <a:prstGeom prst="roundRect">
            <a:avLst>
              <a:gd name="adj" fmla="val 16667"/>
            </a:avLst>
          </a:prstGeom>
          <a:solidFill>
            <a:srgbClr val="FFA86A"/>
          </a:solidFill>
          <a:ln w="15875">
            <a:solidFill>
              <a:srgbClr val="CCFFFF"/>
            </a:solidFill>
            <a:round/>
            <a:headEnd/>
            <a:tailEnd/>
          </a:ln>
        </p:spPr>
        <p:txBody>
          <a:bodyPr anchor="ctr">
            <a:prstTxWarp prst="textNoShape">
              <a:avLst/>
            </a:prstTxWarp>
          </a:bodyPr>
          <a:lstStyle/>
          <a:p>
            <a:pPr defTabSz="114300"/>
            <a:r>
              <a:rPr lang="en-US" sz="1400" b="1">
                <a:solidFill>
                  <a:srgbClr val="000099"/>
                </a:solidFill>
                <a:latin typeface="Tahoma" pitchFamily="-107" charset="0"/>
              </a:rPr>
              <a:t>Following a Plan</a:t>
            </a:r>
          </a:p>
        </p:txBody>
      </p:sp>
      <p:sp>
        <p:nvSpPr>
          <p:cNvPr id="45" name="AutoShape 9"/>
          <p:cNvSpPr>
            <a:spLocks noChangeArrowheads="1"/>
          </p:cNvSpPr>
          <p:nvPr/>
        </p:nvSpPr>
        <p:spPr bwMode="gray">
          <a:xfrm>
            <a:off x="6615112" y="4953000"/>
            <a:ext cx="2300288" cy="685800"/>
          </a:xfrm>
          <a:prstGeom prst="roundRect">
            <a:avLst>
              <a:gd name="adj" fmla="val 16667"/>
            </a:avLst>
          </a:prstGeom>
          <a:solidFill>
            <a:srgbClr val="FFA86A"/>
          </a:solidFill>
          <a:ln w="15875">
            <a:solidFill>
              <a:srgbClr val="CCFFFF"/>
            </a:solidFill>
            <a:round/>
            <a:headEnd/>
            <a:tailEnd/>
          </a:ln>
        </p:spPr>
        <p:txBody>
          <a:bodyPr anchor="ctr">
            <a:prstTxWarp prst="textNoShape">
              <a:avLst/>
            </a:prstTxWarp>
          </a:bodyPr>
          <a:lstStyle/>
          <a:p>
            <a:pPr defTabSz="114300"/>
            <a:r>
              <a:rPr lang="en-US" sz="1400" b="1">
                <a:solidFill>
                  <a:srgbClr val="000099"/>
                </a:solidFill>
                <a:latin typeface="Tahoma" pitchFamily="-107" charset="0"/>
              </a:rPr>
              <a:t>Customer Collaboration</a:t>
            </a:r>
          </a:p>
        </p:txBody>
      </p:sp>
      <p:sp>
        <p:nvSpPr>
          <p:cNvPr id="46" name="AutoShape 13"/>
          <p:cNvSpPr>
            <a:spLocks noChangeArrowheads="1"/>
          </p:cNvSpPr>
          <p:nvPr/>
        </p:nvSpPr>
        <p:spPr bwMode="gray">
          <a:xfrm>
            <a:off x="2402680" y="2895600"/>
            <a:ext cx="2376488" cy="685800"/>
          </a:xfrm>
          <a:prstGeom prst="roundRect">
            <a:avLst>
              <a:gd name="adj" fmla="val 16667"/>
            </a:avLst>
          </a:prstGeom>
          <a:solidFill>
            <a:srgbClr val="FFA86A"/>
          </a:solidFill>
          <a:ln w="15875">
            <a:solidFill>
              <a:srgbClr val="CCFFFF"/>
            </a:solidFill>
            <a:round/>
            <a:headEnd/>
            <a:tailEnd/>
          </a:ln>
        </p:spPr>
        <p:txBody>
          <a:bodyPr anchor="ctr">
            <a:prstTxWarp prst="textNoShape">
              <a:avLst/>
            </a:prstTxWarp>
          </a:bodyPr>
          <a:lstStyle/>
          <a:p>
            <a:pPr defTabSz="114300"/>
            <a:r>
              <a:rPr lang="en-US" sz="1400" b="1">
                <a:solidFill>
                  <a:srgbClr val="000099"/>
                </a:solidFill>
                <a:latin typeface="Tahoma" pitchFamily="-107" charset="0"/>
              </a:rPr>
              <a:t>Contract Negotiation</a:t>
            </a:r>
          </a:p>
        </p:txBody>
      </p:sp>
      <p:sp>
        <p:nvSpPr>
          <p:cNvPr id="47" name="AutoShape 18"/>
          <p:cNvSpPr>
            <a:spLocks noChangeArrowheads="1"/>
          </p:cNvSpPr>
          <p:nvPr/>
        </p:nvSpPr>
        <p:spPr bwMode="gray">
          <a:xfrm>
            <a:off x="3751262" y="4610100"/>
            <a:ext cx="2300288" cy="685800"/>
          </a:xfrm>
          <a:prstGeom prst="roundRect">
            <a:avLst>
              <a:gd name="adj" fmla="val 16667"/>
            </a:avLst>
          </a:prstGeom>
          <a:solidFill>
            <a:srgbClr val="FFA86A"/>
          </a:solidFill>
          <a:ln w="15875">
            <a:solidFill>
              <a:srgbClr val="CCFFFF"/>
            </a:solidFill>
            <a:round/>
            <a:headEnd/>
            <a:tailEnd/>
          </a:ln>
        </p:spPr>
        <p:txBody>
          <a:bodyPr anchor="ctr">
            <a:prstTxWarp prst="textNoShape">
              <a:avLst/>
            </a:prstTxWarp>
          </a:bodyPr>
          <a:lstStyle/>
          <a:p>
            <a:pPr defTabSz="114300"/>
            <a:r>
              <a:rPr lang="en-US" sz="1400" b="1" dirty="0" smtClean="0">
                <a:solidFill>
                  <a:srgbClr val="000099"/>
                </a:solidFill>
                <a:latin typeface="Tahoma" pitchFamily="-107" charset="0"/>
              </a:rPr>
              <a:t>Individuals </a:t>
            </a:r>
            <a:r>
              <a:rPr lang="en-US" sz="1400" b="1" dirty="0">
                <a:solidFill>
                  <a:srgbClr val="000099"/>
                </a:solidFill>
                <a:latin typeface="Tahoma" pitchFamily="-107" charset="0"/>
              </a:rPr>
              <a:t>and Interactions</a:t>
            </a:r>
          </a:p>
        </p:txBody>
      </p:sp>
      <p:sp>
        <p:nvSpPr>
          <p:cNvPr id="48" name="AutoShape 20"/>
          <p:cNvSpPr>
            <a:spLocks noChangeArrowheads="1"/>
          </p:cNvSpPr>
          <p:nvPr/>
        </p:nvSpPr>
        <p:spPr bwMode="gray">
          <a:xfrm>
            <a:off x="6051550" y="1905000"/>
            <a:ext cx="2376488" cy="685800"/>
          </a:xfrm>
          <a:prstGeom prst="roundRect">
            <a:avLst>
              <a:gd name="adj" fmla="val 16667"/>
            </a:avLst>
          </a:prstGeom>
          <a:solidFill>
            <a:srgbClr val="FFA86A"/>
          </a:solidFill>
          <a:ln w="15875">
            <a:solidFill>
              <a:srgbClr val="CCFFFF"/>
            </a:solidFill>
            <a:round/>
            <a:headEnd/>
            <a:tailEnd/>
          </a:ln>
        </p:spPr>
        <p:txBody>
          <a:bodyPr anchor="ctr">
            <a:prstTxWarp prst="textNoShape">
              <a:avLst/>
            </a:prstTxWarp>
          </a:bodyPr>
          <a:lstStyle/>
          <a:p>
            <a:pPr defTabSz="114300"/>
            <a:r>
              <a:rPr lang="en-US" sz="1400" b="1" dirty="0" smtClean="0">
                <a:solidFill>
                  <a:srgbClr val="000099"/>
                </a:solidFill>
                <a:latin typeface="Tahoma" pitchFamily="-107" charset="0"/>
              </a:rPr>
              <a:t>Processes </a:t>
            </a:r>
            <a:r>
              <a:rPr lang="en-US" sz="1400" b="1" dirty="0">
                <a:solidFill>
                  <a:srgbClr val="000099"/>
                </a:solidFill>
                <a:latin typeface="Tahoma" pitchFamily="-107" charset="0"/>
              </a:rPr>
              <a:t>and Tools</a:t>
            </a:r>
          </a:p>
        </p:txBody>
      </p:sp>
      <p:sp>
        <p:nvSpPr>
          <p:cNvPr id="49" name="AutoShape 23"/>
          <p:cNvSpPr>
            <a:spLocks noChangeArrowheads="1"/>
          </p:cNvSpPr>
          <p:nvPr/>
        </p:nvSpPr>
        <p:spPr bwMode="gray">
          <a:xfrm>
            <a:off x="5464968" y="3238500"/>
            <a:ext cx="2300288" cy="685800"/>
          </a:xfrm>
          <a:prstGeom prst="roundRect">
            <a:avLst>
              <a:gd name="adj" fmla="val 16667"/>
            </a:avLst>
          </a:prstGeom>
          <a:solidFill>
            <a:srgbClr val="FFA86A"/>
          </a:solidFill>
          <a:ln w="15875">
            <a:solidFill>
              <a:srgbClr val="CCFFFF"/>
            </a:solidFill>
            <a:round/>
            <a:headEnd/>
            <a:tailEnd/>
          </a:ln>
        </p:spPr>
        <p:txBody>
          <a:bodyPr anchor="ctr">
            <a:prstTxWarp prst="textNoShape">
              <a:avLst/>
            </a:prstTxWarp>
          </a:bodyPr>
          <a:lstStyle/>
          <a:p>
            <a:pPr defTabSz="114300"/>
            <a:r>
              <a:rPr lang="en-US" sz="1400" b="1" dirty="0">
                <a:solidFill>
                  <a:srgbClr val="000099"/>
                </a:solidFill>
                <a:latin typeface="Tahoma" pitchFamily="-107" charset="0"/>
              </a:rPr>
              <a:t>Working Software</a:t>
            </a:r>
          </a:p>
        </p:txBody>
      </p:sp>
      <p:sp>
        <p:nvSpPr>
          <p:cNvPr id="50" name="AutoShape 25"/>
          <p:cNvSpPr>
            <a:spLocks noChangeArrowheads="1"/>
          </p:cNvSpPr>
          <p:nvPr/>
        </p:nvSpPr>
        <p:spPr bwMode="gray">
          <a:xfrm>
            <a:off x="703262" y="4267200"/>
            <a:ext cx="2376488" cy="685800"/>
          </a:xfrm>
          <a:prstGeom prst="roundRect">
            <a:avLst>
              <a:gd name="adj" fmla="val 16667"/>
            </a:avLst>
          </a:prstGeom>
          <a:solidFill>
            <a:srgbClr val="FFA86A"/>
          </a:solidFill>
          <a:ln w="15875">
            <a:solidFill>
              <a:srgbClr val="CCFFFF"/>
            </a:solidFill>
            <a:round/>
            <a:headEnd/>
            <a:tailEnd/>
          </a:ln>
        </p:spPr>
        <p:txBody>
          <a:bodyPr anchor="ctr">
            <a:prstTxWarp prst="textNoShape">
              <a:avLst/>
            </a:prstTxWarp>
          </a:bodyPr>
          <a:lstStyle/>
          <a:p>
            <a:pPr defTabSz="114300"/>
            <a:r>
              <a:rPr lang="en-US" sz="1400" b="1" dirty="0">
                <a:solidFill>
                  <a:srgbClr val="000099"/>
                </a:solidFill>
                <a:latin typeface="Tahoma" pitchFamily="-107" charset="0"/>
              </a:rPr>
              <a:t>Comprehensive Documentation</a:t>
            </a:r>
          </a:p>
        </p:txBody>
      </p:sp>
    </p:spTree>
    <p:custDataLst>
      <p:tags r:id="rId1"/>
    </p:custData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dissolve">
                                      <p:cBhvr>
                                        <p:cTn id="11" dur="500"/>
                                        <p:tgtEl>
                                          <p:spTgt spid="45"/>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dissolve">
                                      <p:cBhvr>
                                        <p:cTn id="15" dur="500"/>
                                        <p:tgtEl>
                                          <p:spTgt spid="44"/>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dissolve">
                                      <p:cBhvr>
                                        <p:cTn id="19" dur="500"/>
                                        <p:tgtEl>
                                          <p:spTgt spid="43"/>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dissolve">
                                      <p:cBhvr>
                                        <p:cTn id="23" dur="500"/>
                                        <p:tgtEl>
                                          <p:spTgt spid="48"/>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dissolve">
                                      <p:cBhvr>
                                        <p:cTn id="27" dur="500"/>
                                        <p:tgtEl>
                                          <p:spTgt spid="49"/>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dissolve">
                                      <p:cBhvr>
                                        <p:cTn id="31" dur="500"/>
                                        <p:tgtEl>
                                          <p:spTgt spid="46"/>
                                        </p:tgtEl>
                                      </p:cBhvr>
                                    </p:animEffect>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dissolve">
                                      <p:cBhvr>
                                        <p:cTn id="3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46" grpId="0" animBg="1"/>
      <p:bldP spid="47" grpId="0" animBg="1"/>
      <p:bldP spid="48" grpId="0" animBg="1"/>
      <p:bldP spid="49" grpId="0" animBg="1"/>
      <p:bldP spid="50"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descr="new_manifesto.pdf"/>
          <p:cNvPicPr>
            <a:picLocks noChangeAspect="1"/>
          </p:cNvPicPr>
          <p:nvPr/>
        </p:nvPicPr>
        <p:blipFill>
          <a:blip r:embed="rId4">
            <a:alphaModFix amt="19000"/>
          </a:blip>
          <a:stretch>
            <a:fillRect/>
          </a:stretch>
        </p:blipFill>
        <p:spPr>
          <a:xfrm>
            <a:off x="0" y="0"/>
            <a:ext cx="9144000" cy="6531429"/>
          </a:xfrm>
          <a:prstGeom prst="rect">
            <a:avLst/>
          </a:prstGeom>
        </p:spPr>
      </p:pic>
      <p:pic>
        <p:nvPicPr>
          <p:cNvPr id="6" name="Picture 5" descr="new_manifesto.pdf"/>
          <p:cNvPicPr>
            <a:picLocks noChangeAspect="1"/>
          </p:cNvPicPr>
          <p:nvPr/>
        </p:nvPicPr>
        <p:blipFill>
          <a:blip r:embed="rId4"/>
          <a:stretch>
            <a:fillRect/>
          </a:stretch>
        </p:blipFill>
        <p:spPr>
          <a:xfrm>
            <a:off x="0" y="0"/>
            <a:ext cx="9144000" cy="6531429"/>
          </a:xfrm>
          <a:prstGeom prst="rect">
            <a:avLst/>
          </a:prstGeom>
        </p:spPr>
      </p:pic>
    </p:spTree>
    <p:custDataLst>
      <p:tags r:id="rId1"/>
    </p:custDataLst>
  </p:cSld>
  <p:clrMapOvr>
    <a:masterClrMapping/>
  </p:clrMapOvr>
  <p:transition spd="slow">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9_scene.jpg"/>
          <p:cNvPicPr>
            <a:picLocks noChangeAspect="1"/>
          </p:cNvPicPr>
          <p:nvPr>
            <p:custDataLst>
              <p:tags r:id="rId2"/>
            </p:custDataLst>
          </p:nvPr>
        </p:nvPicPr>
        <p:blipFill>
          <a:blip r:embed="rId6"/>
          <a:stretch>
            <a:fillRect/>
          </a:stretch>
        </p:blipFill>
        <p:spPr>
          <a:xfrm>
            <a:off x="-348147" y="0"/>
            <a:ext cx="9492148" cy="6909379"/>
          </a:xfrm>
          <a:prstGeom prst="rect">
            <a:avLst/>
          </a:prstGeom>
        </p:spPr>
      </p:pic>
      <p:pic>
        <p:nvPicPr>
          <p:cNvPr id="4" name="Picture 3" descr="1_scene.jpg"/>
          <p:cNvPicPr>
            <a:picLocks noChangeAspect="1"/>
          </p:cNvPicPr>
          <p:nvPr>
            <p:custDataLst>
              <p:tags r:id="rId3"/>
            </p:custDataLst>
          </p:nvPr>
        </p:nvPicPr>
        <p:blipFill>
          <a:blip r:embed="rId7"/>
          <a:stretch>
            <a:fillRect/>
          </a:stretch>
        </p:blipFill>
        <p:spPr>
          <a:xfrm>
            <a:off x="-457200" y="0"/>
            <a:ext cx="9591675" cy="6858000"/>
          </a:xfrm>
          <a:prstGeom prst="rect">
            <a:avLst/>
          </a:prstGeom>
        </p:spPr>
      </p:pic>
    </p:spTree>
    <p:custDataLst>
      <p:tags r:id="rId1"/>
    </p:custData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0" presetClass="exit" presetSubtype="0" fill="hold" nodeType="withEffect">
                                  <p:stCondLst>
                                    <p:cond delay="0"/>
                                  </p:stCondLst>
                                  <p:childTnLst>
                                    <p:animEffect transition="out" filter="fade">
                                      <p:cBhvr>
                                        <p:cTn id="8" dur="500"/>
                                        <p:tgtEl>
                                          <p:spTgt spid="4"/>
                                        </p:tgtEl>
                                      </p:cBhvr>
                                    </p:animEffect>
                                    <p:set>
                                      <p:cBhvr>
                                        <p:cTn id="9"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10_strip.jpg"/>
          <p:cNvPicPr>
            <a:picLocks noChangeAspect="1"/>
          </p:cNvPicPr>
          <p:nvPr>
            <p:custDataLst>
              <p:tags r:id="rId2"/>
            </p:custDataLst>
          </p:nvPr>
        </p:nvPicPr>
        <p:blipFill>
          <a:blip r:embed="rId5"/>
          <a:stretch>
            <a:fillRect/>
          </a:stretch>
        </p:blipFill>
        <p:spPr>
          <a:xfrm>
            <a:off x="0" y="728485"/>
            <a:ext cx="9144000" cy="5672315"/>
          </a:xfrm>
          <a:prstGeom prst="rect">
            <a:avLst/>
          </a:prstGeom>
        </p:spPr>
      </p:pic>
    </p:spTree>
    <p:custDataLst>
      <p:tags r:id="rId1"/>
    </p:custData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11_scene.jpg"/>
          <p:cNvPicPr>
            <a:picLocks noChangeAspect="1"/>
          </p:cNvPicPr>
          <p:nvPr>
            <p:custDataLst>
              <p:tags r:id="rId2"/>
            </p:custDataLst>
          </p:nvPr>
        </p:nvPicPr>
        <p:blipFill>
          <a:blip r:embed="rId5"/>
          <a:stretch>
            <a:fillRect/>
          </a:stretch>
        </p:blipFill>
        <p:spPr>
          <a:xfrm>
            <a:off x="0" y="351169"/>
            <a:ext cx="9144000" cy="6506831"/>
          </a:xfrm>
          <a:prstGeom prst="rect">
            <a:avLst/>
          </a:prstGeom>
        </p:spPr>
      </p:pic>
    </p:spTree>
    <p:custDataLst>
      <p:tags r:id="rId1"/>
    </p:custData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Questions?</a:t>
            </a:r>
            <a:endParaRPr lang="en-US" dirty="0"/>
          </a:p>
        </p:txBody>
      </p:sp>
      <p:sp>
        <p:nvSpPr>
          <p:cNvPr id="2" name="Subtitle 1"/>
          <p:cNvSpPr>
            <a:spLocks noGrp="1"/>
          </p:cNvSpPr>
          <p:nvPr>
            <p:ph type="subTitle" idx="1"/>
          </p:nvPr>
        </p:nvSpPr>
        <p:spPr/>
        <p:txBody>
          <a:bodyPr/>
          <a:lstStyle/>
          <a:p>
            <a:r>
              <a:rPr lang="en-US" dirty="0" smtClean="0">
                <a:hlinkClick r:id="rId3" action="ppaction://hlinkpres?slideindex=1&amp;slidetitle="/>
              </a:rPr>
              <a:t>Agile Core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8" name="Picture 7" descr="1_scene.jpg"/>
          <p:cNvPicPr>
            <a:picLocks noChangeAspect="1"/>
          </p:cNvPicPr>
          <p:nvPr>
            <p:custDataLst>
              <p:tags r:id="rId2"/>
            </p:custDataLst>
          </p:nvPr>
        </p:nvPicPr>
        <p:blipFill>
          <a:blip r:embed="rId5"/>
          <a:stretch>
            <a:fillRect/>
          </a:stretch>
        </p:blipFill>
        <p:spPr>
          <a:xfrm>
            <a:off x="-371475" y="0"/>
            <a:ext cx="9591675" cy="6858000"/>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p:spPr>
        <p:txBody>
          <a:bodyPr/>
          <a:lstStyle/>
          <a:p>
            <a:r>
              <a:rPr lang="en-US" dirty="0" smtClean="0">
                <a:effectLst/>
              </a:rPr>
              <a:t>What Flavor of Agile?</a:t>
            </a:r>
            <a:endParaRPr lang="en-US" dirty="0">
              <a:effectLst/>
            </a:endParaRPr>
          </a:p>
        </p:txBody>
      </p:sp>
      <p:sp>
        <p:nvSpPr>
          <p:cNvPr id="5" name="Text Placeholder 4"/>
          <p:cNvSpPr>
            <a:spLocks noGrp="1"/>
          </p:cNvSpPr>
          <p:nvPr>
            <p:ph type="body" sz="quarter" idx="11"/>
          </p:nvPr>
        </p:nvSpPr>
        <p:spPr/>
        <p:txBody>
          <a:bodyPr/>
          <a:lstStyle/>
          <a:p>
            <a:r>
              <a:rPr lang="en-US" dirty="0" smtClean="0"/>
              <a:t>Scrum</a:t>
            </a:r>
          </a:p>
          <a:p>
            <a:r>
              <a:rPr lang="en-US" dirty="0" smtClean="0"/>
              <a:t>Crystal Clear</a:t>
            </a:r>
          </a:p>
          <a:p>
            <a:r>
              <a:rPr lang="en-US" dirty="0" smtClean="0"/>
              <a:t>Extreme Programming (XP)</a:t>
            </a:r>
          </a:p>
          <a:p>
            <a:r>
              <a:rPr lang="en-US" dirty="0" smtClean="0"/>
              <a:t>Adaptive Software Development</a:t>
            </a:r>
          </a:p>
          <a:p>
            <a:r>
              <a:rPr lang="en-US" dirty="0" smtClean="0"/>
              <a:t>Feature Driven Development</a:t>
            </a:r>
          </a:p>
          <a:p>
            <a:r>
              <a:rPr lang="en-US" dirty="0" smtClean="0"/>
              <a:t>Dynamic Systems Development Method (DSDM)</a:t>
            </a:r>
          </a:p>
          <a:p>
            <a:r>
              <a:rPr lang="en-US" dirty="0" smtClean="0"/>
              <a:t>Lean Software Development</a:t>
            </a:r>
            <a:endParaRPr lang="en-US" dirty="0"/>
          </a:p>
        </p:txBody>
      </p:sp>
      <p:sp>
        <p:nvSpPr>
          <p:cNvPr id="3" name="Slide Number Placeholder 2"/>
          <p:cNvSpPr>
            <a:spLocks noGrp="1"/>
          </p:cNvSpPr>
          <p:nvPr>
            <p:ph type="sldNum" sz="quarter" idx="4294967295"/>
          </p:nvPr>
        </p:nvSpPr>
        <p:spPr>
          <a:xfrm>
            <a:off x="7010400" y="6472238"/>
            <a:ext cx="2133600" cy="188912"/>
          </a:xfrm>
          <a:prstGeom prst="rect">
            <a:avLst/>
          </a:prstGeom>
        </p:spPr>
        <p:txBody>
          <a:bodyPr/>
          <a:lstStyle/>
          <a:p>
            <a:fld id="{DBF93456-1E22-C641-A4C5-062692281B3E}" type="slidenum">
              <a:rPr lang="en-US" smtClean="0"/>
              <a:pPr/>
              <a:t>3</a:t>
            </a:fld>
            <a:endParaRPr lang="en-US" sz="1000"/>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Scrum</a:t>
            </a:r>
            <a:endParaRPr lang="en-US" dirty="0"/>
          </a:p>
        </p:txBody>
      </p:sp>
      <p:sp>
        <p:nvSpPr>
          <p:cNvPr id="5" name="Content Placeholder 4"/>
          <p:cNvSpPr>
            <a:spLocks noGrp="1"/>
          </p:cNvSpPr>
          <p:nvPr>
            <p:ph idx="1"/>
          </p:nvPr>
        </p:nvSpPr>
        <p:spPr/>
        <p:txBody>
          <a:bodyPr/>
          <a:lstStyle/>
          <a:p>
            <a:r>
              <a:rPr lang="en-US" dirty="0" smtClean="0"/>
              <a:t>Primarily a project management method</a:t>
            </a:r>
          </a:p>
          <a:p>
            <a:pPr lvl="1"/>
            <a:r>
              <a:rPr lang="en-US" dirty="0" smtClean="0"/>
              <a:t>Project planning</a:t>
            </a:r>
          </a:p>
          <a:p>
            <a:pPr lvl="1"/>
            <a:r>
              <a:rPr lang="en-US" dirty="0" smtClean="0"/>
              <a:t>Release planning</a:t>
            </a:r>
          </a:p>
          <a:p>
            <a:pPr lvl="1"/>
            <a:r>
              <a:rPr lang="en-US" dirty="0" smtClean="0"/>
              <a:t>User Stories</a:t>
            </a:r>
          </a:p>
          <a:p>
            <a:pPr lvl="1"/>
            <a:r>
              <a:rPr lang="en-US" dirty="0" smtClean="0"/>
              <a:t>Daily stand-up</a:t>
            </a:r>
          </a:p>
          <a:p>
            <a:pPr lvl="1"/>
            <a:r>
              <a:rPr lang="en-US" dirty="0" smtClean="0"/>
              <a:t>Story points</a:t>
            </a:r>
          </a:p>
          <a:p>
            <a:pPr lvl="1"/>
            <a:r>
              <a:rPr lang="en-US" dirty="0" smtClean="0"/>
              <a:t>Velocity</a:t>
            </a:r>
            <a:endParaRPr lang="en-US" dirty="0"/>
          </a:p>
        </p:txBody>
      </p:sp>
      <p:pic>
        <p:nvPicPr>
          <p:cNvPr id="6" name="Picture 5" descr="ken_schwaber_scrum.tif"/>
          <p:cNvPicPr>
            <a:picLocks noChangeAspect="1"/>
          </p:cNvPicPr>
          <p:nvPr>
            <p:custDataLst>
              <p:tags r:id="rId1"/>
            </p:custDataLst>
          </p:nvPr>
        </p:nvPicPr>
        <p:blipFill>
          <a:blip r:embed="rId5">
            <a:clrChange>
              <a:clrFrom>
                <a:srgbClr val="FFFFFF"/>
              </a:clrFrom>
              <a:clrTo>
                <a:srgbClr val="FFFFFF">
                  <a:alpha val="0"/>
                </a:srgbClr>
              </a:clrTo>
            </a:clrChange>
          </a:blip>
          <a:stretch>
            <a:fillRect/>
          </a:stretch>
        </p:blipFill>
        <p:spPr>
          <a:xfrm>
            <a:off x="7592797" y="0"/>
            <a:ext cx="1443699" cy="2899791"/>
          </a:xfrm>
          <a:prstGeom prst="rect">
            <a:avLst/>
          </a:prstGeom>
        </p:spPr>
      </p:pic>
      <p:pic>
        <p:nvPicPr>
          <p:cNvPr id="7" name="Picture 6" descr="Agile Software Development with Scrum cover.jpg"/>
          <p:cNvPicPr>
            <a:picLocks noChangeAspect="1"/>
          </p:cNvPicPr>
          <p:nvPr>
            <p:custDataLst>
              <p:tags r:id="rId2"/>
            </p:custDataLst>
          </p:nvPr>
        </p:nvPicPr>
        <p:blipFill>
          <a:blip r:embed="rId6"/>
          <a:stretch>
            <a:fillRect/>
          </a:stretch>
        </p:blipFill>
        <p:spPr>
          <a:xfrm>
            <a:off x="7236297" y="4833665"/>
            <a:ext cx="1907704" cy="1907704"/>
          </a:xfrm>
          <a:prstGeom prst="rect">
            <a:avLst/>
          </a:prstGeom>
        </p:spPr>
      </p:pic>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Extreme Programming (XP)</a:t>
            </a:r>
            <a:endParaRPr lang="en-US" dirty="0"/>
          </a:p>
        </p:txBody>
      </p:sp>
      <p:sp>
        <p:nvSpPr>
          <p:cNvPr id="4" name="Content Placeholder 3"/>
          <p:cNvSpPr>
            <a:spLocks noGrp="1"/>
          </p:cNvSpPr>
          <p:nvPr>
            <p:ph idx="1"/>
          </p:nvPr>
        </p:nvSpPr>
        <p:spPr/>
        <p:txBody>
          <a:bodyPr/>
          <a:lstStyle/>
          <a:p>
            <a:r>
              <a:rPr lang="en-US" dirty="0" smtClean="0"/>
              <a:t>Primarily a developer-centric approach</a:t>
            </a:r>
          </a:p>
          <a:p>
            <a:pPr lvl="1"/>
            <a:r>
              <a:rPr lang="en-US" dirty="0" smtClean="0"/>
              <a:t>Test Driven Development (TDD)</a:t>
            </a:r>
          </a:p>
          <a:p>
            <a:pPr lvl="1"/>
            <a:r>
              <a:rPr lang="en-US" dirty="0" smtClean="0"/>
              <a:t>Unit tests</a:t>
            </a:r>
          </a:p>
          <a:p>
            <a:pPr lvl="1"/>
            <a:r>
              <a:rPr lang="en-US" dirty="0" smtClean="0"/>
              <a:t>Pairing</a:t>
            </a:r>
          </a:p>
          <a:p>
            <a:pPr lvl="1"/>
            <a:r>
              <a:rPr lang="en-US" dirty="0" smtClean="0"/>
              <a:t>Continuous Integration (CI)</a:t>
            </a:r>
          </a:p>
          <a:p>
            <a:pPr lvl="1"/>
            <a:r>
              <a:rPr lang="en-US" dirty="0" smtClean="0"/>
              <a:t>Refactoring</a:t>
            </a:r>
            <a:endParaRPr lang="en-US" dirty="0"/>
          </a:p>
        </p:txBody>
      </p:sp>
      <p:pic>
        <p:nvPicPr>
          <p:cNvPr id="5" name="Picture 4" descr="extreme_programming_explained_cover.jpg"/>
          <p:cNvPicPr>
            <a:picLocks noChangeAspect="1"/>
          </p:cNvPicPr>
          <p:nvPr>
            <p:custDataLst>
              <p:tags r:id="rId1"/>
            </p:custDataLst>
          </p:nvPr>
        </p:nvPicPr>
        <p:blipFill>
          <a:blip r:embed="rId5">
            <a:clrChange>
              <a:clrFrom>
                <a:srgbClr val="FFFFFF"/>
              </a:clrFrom>
              <a:clrTo>
                <a:srgbClr val="FFFFFF">
                  <a:alpha val="0"/>
                </a:srgbClr>
              </a:clrTo>
            </a:clrChange>
          </a:blip>
          <a:stretch>
            <a:fillRect/>
          </a:stretch>
        </p:blipFill>
        <p:spPr>
          <a:xfrm>
            <a:off x="7236296" y="4869160"/>
            <a:ext cx="1907704" cy="1907704"/>
          </a:xfrm>
          <a:prstGeom prst="rect">
            <a:avLst/>
          </a:prstGeom>
        </p:spPr>
      </p:pic>
      <p:pic>
        <p:nvPicPr>
          <p:cNvPr id="6" name="Picture 5" descr="kent_beck_xp.tif"/>
          <p:cNvPicPr>
            <a:picLocks noChangeAspect="1"/>
          </p:cNvPicPr>
          <p:nvPr>
            <p:custDataLst>
              <p:tags r:id="rId2"/>
            </p:custDataLst>
          </p:nvPr>
        </p:nvPicPr>
        <p:blipFill>
          <a:blip r:embed="rId6">
            <a:clrChange>
              <a:clrFrom>
                <a:srgbClr val="FFFFFF"/>
              </a:clrFrom>
              <a:clrTo>
                <a:srgbClr val="FFFFFF">
                  <a:alpha val="0"/>
                </a:srgbClr>
              </a:clrTo>
            </a:clrChange>
          </a:blip>
          <a:stretch>
            <a:fillRect/>
          </a:stretch>
        </p:blipFill>
        <p:spPr>
          <a:xfrm>
            <a:off x="7706175" y="304800"/>
            <a:ext cx="1072065" cy="2753866"/>
          </a:xfrm>
          <a:prstGeom prst="rect">
            <a:avLst/>
          </a:prstGeom>
        </p:spPr>
      </p:pic>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Crystal Clear</a:t>
            </a:r>
            <a:endParaRPr lang="en-US" dirty="0"/>
          </a:p>
        </p:txBody>
      </p:sp>
      <p:sp>
        <p:nvSpPr>
          <p:cNvPr id="4" name="Content Placeholder 3"/>
          <p:cNvSpPr>
            <a:spLocks noGrp="1"/>
          </p:cNvSpPr>
          <p:nvPr>
            <p:ph idx="1"/>
          </p:nvPr>
        </p:nvSpPr>
        <p:spPr/>
        <p:txBody>
          <a:bodyPr/>
          <a:lstStyle/>
          <a:p>
            <a:r>
              <a:rPr lang="en-US" dirty="0" smtClean="0"/>
              <a:t>Focuses on people, not methods or artifacts</a:t>
            </a:r>
          </a:p>
          <a:p>
            <a:pPr lvl="1"/>
            <a:r>
              <a:rPr lang="en-US" dirty="0" smtClean="0"/>
              <a:t>Teams of 6 to 8</a:t>
            </a:r>
          </a:p>
          <a:p>
            <a:pPr lvl="1"/>
            <a:r>
              <a:rPr lang="en-US" dirty="0" smtClean="0"/>
              <a:t>Co-location</a:t>
            </a:r>
          </a:p>
          <a:p>
            <a:pPr lvl="1"/>
            <a:r>
              <a:rPr lang="en-US" dirty="0" smtClean="0"/>
              <a:t>Reflective improvement</a:t>
            </a:r>
          </a:p>
          <a:p>
            <a:pPr lvl="1"/>
            <a:r>
              <a:rPr lang="en-US" dirty="0" smtClean="0"/>
              <a:t>Team safety</a:t>
            </a:r>
          </a:p>
          <a:p>
            <a:pPr lvl="1"/>
            <a:r>
              <a:rPr lang="en-US" dirty="0" smtClean="0"/>
              <a:t>Singular focus</a:t>
            </a:r>
          </a:p>
          <a:p>
            <a:pPr lvl="1"/>
            <a:endParaRPr lang="en-US" dirty="0"/>
          </a:p>
        </p:txBody>
      </p:sp>
      <p:pic>
        <p:nvPicPr>
          <p:cNvPr id="5" name="Picture 4" descr="new_manifesto.pdf"/>
          <p:cNvPicPr>
            <a:picLocks noChangeAspect="1"/>
          </p:cNvPicPr>
          <p:nvPr/>
        </p:nvPicPr>
        <p:blipFill>
          <a:blip r:embed="rId4"/>
          <a:srcRect l="40556" t="61320" r="49537" b="4622"/>
          <a:stretch>
            <a:fillRect/>
          </a:stretch>
        </p:blipFill>
        <p:spPr>
          <a:xfrm>
            <a:off x="7971754" y="0"/>
            <a:ext cx="1044559" cy="2564904"/>
          </a:xfrm>
          <a:prstGeom prst="rect">
            <a:avLst/>
          </a:prstGeom>
        </p:spPr>
      </p:pic>
      <p:pic>
        <p:nvPicPr>
          <p:cNvPr id="6" name="Picture 5" descr="crystal_clear_cover.jpg"/>
          <p:cNvPicPr>
            <a:picLocks noChangeAspect="1"/>
          </p:cNvPicPr>
          <p:nvPr>
            <p:custDataLst>
              <p:tags r:id="rId1"/>
            </p:custDataLst>
          </p:nvPr>
        </p:nvPicPr>
        <p:blipFill>
          <a:blip r:embed="rId5">
            <a:clrChange>
              <a:clrFrom>
                <a:srgbClr val="FFFFFF"/>
              </a:clrFrom>
              <a:clrTo>
                <a:srgbClr val="FFFFFF">
                  <a:alpha val="0"/>
                </a:srgbClr>
              </a:clrTo>
            </a:clrChange>
          </a:blip>
          <a:stretch>
            <a:fillRect/>
          </a:stretch>
        </p:blipFill>
        <p:spPr>
          <a:xfrm>
            <a:off x="7380312" y="5033242"/>
            <a:ext cx="1728192" cy="1728192"/>
          </a:xfrm>
          <a:prstGeom prst="rect">
            <a:avLst/>
          </a:prstGeom>
        </p:spPr>
      </p:pic>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5"/>
                                        </p:tgtEl>
                                      </p:cBhvr>
                                    </p:animEffect>
                                    <p:set>
                                      <p:cBhvr>
                                        <p:cTn id="7"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Lean Software Development</a:t>
            </a:r>
            <a:endParaRPr lang="en-US" dirty="0"/>
          </a:p>
        </p:txBody>
      </p:sp>
      <p:sp>
        <p:nvSpPr>
          <p:cNvPr id="4" name="Content Placeholder 3"/>
          <p:cNvSpPr>
            <a:spLocks noGrp="1"/>
          </p:cNvSpPr>
          <p:nvPr>
            <p:ph idx="1"/>
          </p:nvPr>
        </p:nvSpPr>
        <p:spPr/>
        <p:txBody>
          <a:bodyPr/>
          <a:lstStyle/>
          <a:p>
            <a:r>
              <a:rPr lang="en-US" dirty="0" smtClean="0"/>
              <a:t>Optimize the whole</a:t>
            </a:r>
          </a:p>
          <a:p>
            <a:r>
              <a:rPr lang="en-US" dirty="0" smtClean="0"/>
              <a:t>Eliminate waste</a:t>
            </a:r>
          </a:p>
          <a:p>
            <a:r>
              <a:rPr lang="en-US" dirty="0" smtClean="0"/>
              <a:t>Build quality in</a:t>
            </a:r>
          </a:p>
          <a:p>
            <a:r>
              <a:rPr lang="en-US" dirty="0" smtClean="0"/>
              <a:t>Learn constantly</a:t>
            </a:r>
          </a:p>
          <a:p>
            <a:r>
              <a:rPr lang="en-US" dirty="0" smtClean="0"/>
              <a:t>Deliver fast</a:t>
            </a:r>
          </a:p>
          <a:p>
            <a:r>
              <a:rPr lang="en-US" dirty="0" smtClean="0"/>
              <a:t>Engage everybody</a:t>
            </a:r>
          </a:p>
          <a:p>
            <a:r>
              <a:rPr lang="en-US" dirty="0" smtClean="0"/>
              <a:t>Keep getting better</a:t>
            </a:r>
            <a:endParaRPr lang="en-US" dirty="0"/>
          </a:p>
        </p:txBody>
      </p:sp>
      <p:pic>
        <p:nvPicPr>
          <p:cNvPr id="22530" name="Picture 2"/>
          <p:cNvPicPr>
            <a:picLocks noChangeAspect="1" noChangeArrowheads="1"/>
          </p:cNvPicPr>
          <p:nvPr/>
        </p:nvPicPr>
        <p:blipFill>
          <a:blip r:embed="rId3"/>
          <a:srcRect/>
          <a:stretch>
            <a:fillRect/>
          </a:stretch>
        </p:blipFill>
        <p:spPr bwMode="auto">
          <a:xfrm>
            <a:off x="7577035" y="4803204"/>
            <a:ext cx="1459461" cy="1938164"/>
          </a:xfrm>
          <a:prstGeom prst="rect">
            <a:avLst/>
          </a:prstGeom>
          <a:noFill/>
          <a:ln w="9525">
            <a:noFill/>
            <a:miter lim="800000"/>
            <a:headEnd/>
            <a:tailEnd/>
          </a:ln>
        </p:spPr>
      </p:pic>
      <p:pic>
        <p:nvPicPr>
          <p:cNvPr id="22531" name="Picture 3"/>
          <p:cNvPicPr>
            <a:picLocks noChangeAspect="1" noChangeArrowheads="1"/>
          </p:cNvPicPr>
          <p:nvPr/>
        </p:nvPicPr>
        <p:blipFill>
          <a:blip r:embed="rId4"/>
          <a:srcRect/>
          <a:stretch>
            <a:fillRect/>
          </a:stretch>
        </p:blipFill>
        <p:spPr bwMode="auto">
          <a:xfrm>
            <a:off x="7241982" y="620688"/>
            <a:ext cx="1536258" cy="1618853"/>
          </a:xfrm>
          <a:prstGeom prst="rect">
            <a:avLst/>
          </a:prstGeom>
          <a:noFill/>
          <a:ln w="9525">
            <a:noFill/>
            <a:miter lim="800000"/>
            <a:headEnd/>
            <a:tailEnd/>
          </a:ln>
        </p:spPr>
      </p:pic>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4648200" y="1779811"/>
            <a:ext cx="1863725" cy="360363"/>
          </a:xfrm>
          <a:prstGeom prst="rect">
            <a:avLst/>
          </a:prstGeom>
          <a:noFill/>
          <a:ln w="9525">
            <a:noFill/>
            <a:miter lim="800000"/>
            <a:headEnd/>
            <a:tailEnd/>
          </a:ln>
        </p:spPr>
        <p:txBody>
          <a:bodyPr lIns="82296" tIns="41148" rIns="82296" bIns="41148">
            <a:spAutoFit/>
          </a:bodyPr>
          <a:lstStyle/>
          <a:p>
            <a:r>
              <a:rPr lang="en-US" dirty="0">
                <a:solidFill>
                  <a:srgbClr val="3333FF"/>
                </a:solidFill>
              </a:rPr>
              <a:t>Training</a:t>
            </a:r>
          </a:p>
        </p:txBody>
      </p:sp>
      <p:sp>
        <p:nvSpPr>
          <p:cNvPr id="9" name="TextBox 8"/>
          <p:cNvSpPr txBox="1">
            <a:spLocks noChangeArrowheads="1"/>
          </p:cNvSpPr>
          <p:nvPr/>
        </p:nvSpPr>
        <p:spPr bwMode="auto">
          <a:xfrm>
            <a:off x="4648200" y="2313211"/>
            <a:ext cx="1863725" cy="360363"/>
          </a:xfrm>
          <a:prstGeom prst="rect">
            <a:avLst/>
          </a:prstGeom>
          <a:noFill/>
          <a:ln w="9525">
            <a:noFill/>
            <a:miter lim="800000"/>
            <a:headEnd/>
            <a:tailEnd/>
          </a:ln>
        </p:spPr>
        <p:txBody>
          <a:bodyPr lIns="82296" tIns="41148" rIns="82296" bIns="41148">
            <a:spAutoFit/>
          </a:bodyPr>
          <a:lstStyle/>
          <a:p>
            <a:r>
              <a:rPr lang="en-US" dirty="0">
                <a:solidFill>
                  <a:srgbClr val="3333FF"/>
                </a:solidFill>
              </a:rPr>
              <a:t>Project kick-off</a:t>
            </a:r>
          </a:p>
        </p:txBody>
      </p:sp>
      <p:sp>
        <p:nvSpPr>
          <p:cNvPr id="10" name="TextBox 9"/>
          <p:cNvSpPr txBox="1">
            <a:spLocks noChangeArrowheads="1"/>
          </p:cNvSpPr>
          <p:nvPr/>
        </p:nvSpPr>
        <p:spPr bwMode="auto">
          <a:xfrm>
            <a:off x="4648200" y="2922811"/>
            <a:ext cx="2087563" cy="360362"/>
          </a:xfrm>
          <a:prstGeom prst="rect">
            <a:avLst/>
          </a:prstGeom>
          <a:noFill/>
          <a:ln w="9525">
            <a:noFill/>
            <a:miter lim="800000"/>
            <a:headEnd/>
            <a:tailEnd/>
          </a:ln>
        </p:spPr>
        <p:txBody>
          <a:bodyPr lIns="82296" tIns="41148" rIns="82296" bIns="41148">
            <a:spAutoFit/>
          </a:bodyPr>
          <a:lstStyle/>
          <a:p>
            <a:r>
              <a:rPr lang="en-US" dirty="0">
                <a:solidFill>
                  <a:srgbClr val="3333FF"/>
                </a:solidFill>
              </a:rPr>
              <a:t>Release planning</a:t>
            </a:r>
          </a:p>
        </p:txBody>
      </p:sp>
      <p:sp>
        <p:nvSpPr>
          <p:cNvPr id="11" name="TextBox 10"/>
          <p:cNvSpPr txBox="1">
            <a:spLocks noChangeArrowheads="1"/>
          </p:cNvSpPr>
          <p:nvPr/>
        </p:nvSpPr>
        <p:spPr bwMode="auto">
          <a:xfrm>
            <a:off x="4648200" y="3505424"/>
            <a:ext cx="1714500" cy="636587"/>
          </a:xfrm>
          <a:prstGeom prst="rect">
            <a:avLst/>
          </a:prstGeom>
          <a:noFill/>
          <a:ln w="9525">
            <a:noFill/>
            <a:miter lim="800000"/>
            <a:headEnd/>
            <a:tailEnd/>
          </a:ln>
        </p:spPr>
        <p:txBody>
          <a:bodyPr lIns="82296" tIns="41148" rIns="82296" bIns="41148">
            <a:spAutoFit/>
          </a:bodyPr>
          <a:lstStyle/>
          <a:p>
            <a:r>
              <a:rPr lang="en-US" dirty="0">
                <a:solidFill>
                  <a:srgbClr val="3333FF"/>
                </a:solidFill>
              </a:rPr>
              <a:t>Iteration planning</a:t>
            </a:r>
          </a:p>
        </p:txBody>
      </p:sp>
      <p:sp>
        <p:nvSpPr>
          <p:cNvPr id="12" name="TextBox 11"/>
          <p:cNvSpPr txBox="1">
            <a:spLocks noChangeArrowheads="1"/>
          </p:cNvSpPr>
          <p:nvPr/>
        </p:nvSpPr>
        <p:spPr bwMode="auto">
          <a:xfrm>
            <a:off x="4648200" y="4370611"/>
            <a:ext cx="1714500" cy="360362"/>
          </a:xfrm>
          <a:prstGeom prst="rect">
            <a:avLst/>
          </a:prstGeom>
          <a:noFill/>
          <a:ln w="9525">
            <a:noFill/>
            <a:miter lim="800000"/>
            <a:headEnd/>
            <a:tailEnd/>
          </a:ln>
        </p:spPr>
        <p:txBody>
          <a:bodyPr lIns="82296" tIns="41148" rIns="82296" bIns="41148">
            <a:spAutoFit/>
          </a:bodyPr>
          <a:lstStyle/>
          <a:p>
            <a:r>
              <a:rPr lang="en-US" dirty="0">
                <a:solidFill>
                  <a:srgbClr val="3333FF"/>
                </a:solidFill>
              </a:rPr>
              <a:t>Daily stand-up</a:t>
            </a:r>
          </a:p>
        </p:txBody>
      </p:sp>
      <p:sp>
        <p:nvSpPr>
          <p:cNvPr id="13" name="TextBox 12"/>
          <p:cNvSpPr txBox="1">
            <a:spLocks noChangeArrowheads="1"/>
          </p:cNvSpPr>
          <p:nvPr/>
        </p:nvSpPr>
        <p:spPr bwMode="auto">
          <a:xfrm>
            <a:off x="4610100" y="4980211"/>
            <a:ext cx="1714500" cy="360362"/>
          </a:xfrm>
          <a:prstGeom prst="rect">
            <a:avLst/>
          </a:prstGeom>
          <a:noFill/>
          <a:ln w="9525">
            <a:noFill/>
            <a:miter lim="800000"/>
            <a:headEnd/>
            <a:tailEnd/>
          </a:ln>
        </p:spPr>
        <p:txBody>
          <a:bodyPr lIns="82296" tIns="41148" rIns="82296" bIns="41148">
            <a:spAutoFit/>
          </a:bodyPr>
          <a:lstStyle/>
          <a:p>
            <a:r>
              <a:rPr lang="en-US" dirty="0">
                <a:solidFill>
                  <a:srgbClr val="3333FF"/>
                </a:solidFill>
              </a:rPr>
              <a:t>Review / demo</a:t>
            </a:r>
          </a:p>
        </p:txBody>
      </p:sp>
      <p:sp>
        <p:nvSpPr>
          <p:cNvPr id="14" name="TextBox 13"/>
          <p:cNvSpPr txBox="1">
            <a:spLocks noChangeArrowheads="1"/>
          </p:cNvSpPr>
          <p:nvPr/>
        </p:nvSpPr>
        <p:spPr bwMode="auto">
          <a:xfrm>
            <a:off x="4610100" y="5534249"/>
            <a:ext cx="1639888" cy="360362"/>
          </a:xfrm>
          <a:prstGeom prst="rect">
            <a:avLst/>
          </a:prstGeom>
          <a:noFill/>
          <a:ln w="9525">
            <a:noFill/>
            <a:miter lim="800000"/>
            <a:headEnd/>
            <a:tailEnd/>
          </a:ln>
        </p:spPr>
        <p:txBody>
          <a:bodyPr lIns="82296" tIns="41148" rIns="82296" bIns="41148">
            <a:spAutoFit/>
          </a:bodyPr>
          <a:lstStyle/>
          <a:p>
            <a:r>
              <a:rPr lang="en-US" dirty="0">
                <a:solidFill>
                  <a:srgbClr val="3333FF"/>
                </a:solidFill>
              </a:rPr>
              <a:t>Retrospective</a:t>
            </a:r>
          </a:p>
        </p:txBody>
      </p:sp>
      <p:sp>
        <p:nvSpPr>
          <p:cNvPr id="15" name="TextBox 14"/>
          <p:cNvSpPr txBox="1">
            <a:spLocks noChangeArrowheads="1"/>
          </p:cNvSpPr>
          <p:nvPr/>
        </p:nvSpPr>
        <p:spPr bwMode="auto">
          <a:xfrm>
            <a:off x="2514600" y="2122711"/>
            <a:ext cx="2057400" cy="636588"/>
          </a:xfrm>
          <a:prstGeom prst="rect">
            <a:avLst/>
          </a:prstGeom>
          <a:noFill/>
          <a:ln w="9525">
            <a:noFill/>
            <a:miter lim="800000"/>
            <a:headEnd/>
            <a:tailEnd/>
          </a:ln>
        </p:spPr>
        <p:txBody>
          <a:bodyPr lIns="82296" tIns="41148" rIns="82296" bIns="41148">
            <a:spAutoFit/>
          </a:bodyPr>
          <a:lstStyle/>
          <a:p>
            <a:r>
              <a:rPr lang="en-US" b="1" dirty="0">
                <a:solidFill>
                  <a:srgbClr val="0000FF"/>
                </a:solidFill>
              </a:rPr>
              <a:t>Short feedback loops</a:t>
            </a:r>
          </a:p>
        </p:txBody>
      </p:sp>
      <p:sp>
        <p:nvSpPr>
          <p:cNvPr id="17" name="TextBox 16"/>
          <p:cNvSpPr txBox="1">
            <a:spLocks noChangeArrowheads="1"/>
          </p:cNvSpPr>
          <p:nvPr/>
        </p:nvSpPr>
        <p:spPr bwMode="auto">
          <a:xfrm>
            <a:off x="2506662" y="3206974"/>
            <a:ext cx="1989138" cy="638175"/>
          </a:xfrm>
          <a:prstGeom prst="rect">
            <a:avLst/>
          </a:prstGeom>
          <a:noFill/>
          <a:ln w="9525">
            <a:noFill/>
            <a:miter lim="800000"/>
            <a:headEnd/>
            <a:tailEnd/>
          </a:ln>
        </p:spPr>
        <p:txBody>
          <a:bodyPr lIns="82296" tIns="41148" rIns="82296" bIns="41148">
            <a:spAutoFit/>
          </a:bodyPr>
          <a:lstStyle/>
          <a:p>
            <a:r>
              <a:rPr lang="en-US" b="1">
                <a:solidFill>
                  <a:srgbClr val="0000FF"/>
                </a:solidFill>
              </a:rPr>
              <a:t>Inspect and adapt</a:t>
            </a:r>
          </a:p>
        </p:txBody>
      </p:sp>
      <p:sp>
        <p:nvSpPr>
          <p:cNvPr id="18" name="TextBox 17"/>
          <p:cNvSpPr txBox="1">
            <a:spLocks noChangeArrowheads="1"/>
          </p:cNvSpPr>
          <p:nvPr/>
        </p:nvSpPr>
        <p:spPr bwMode="auto">
          <a:xfrm>
            <a:off x="2520950" y="4043586"/>
            <a:ext cx="1898650" cy="636588"/>
          </a:xfrm>
          <a:prstGeom prst="rect">
            <a:avLst/>
          </a:prstGeom>
          <a:noFill/>
          <a:ln w="9525">
            <a:noFill/>
            <a:miter lim="800000"/>
            <a:headEnd/>
            <a:tailEnd/>
          </a:ln>
        </p:spPr>
        <p:txBody>
          <a:bodyPr wrap="square" lIns="82296" tIns="41148" rIns="82296" bIns="41148">
            <a:spAutoFit/>
          </a:bodyPr>
          <a:lstStyle/>
          <a:p>
            <a:r>
              <a:rPr lang="en-US" b="1" dirty="0">
                <a:solidFill>
                  <a:srgbClr val="0000FF"/>
                </a:solidFill>
              </a:rPr>
              <a:t>Collaboration and teamwork</a:t>
            </a:r>
          </a:p>
        </p:txBody>
      </p:sp>
      <p:sp>
        <p:nvSpPr>
          <p:cNvPr id="16396" name="TextBox 18"/>
          <p:cNvSpPr txBox="1">
            <a:spLocks noChangeArrowheads="1"/>
          </p:cNvSpPr>
          <p:nvPr/>
        </p:nvSpPr>
        <p:spPr bwMode="auto">
          <a:xfrm>
            <a:off x="204788" y="2259236"/>
            <a:ext cx="2309812" cy="2114425"/>
          </a:xfrm>
          <a:prstGeom prst="rect">
            <a:avLst/>
          </a:prstGeom>
          <a:noFill/>
          <a:ln w="9525">
            <a:noFill/>
            <a:miter lim="800000"/>
            <a:headEnd/>
            <a:tailEnd/>
          </a:ln>
        </p:spPr>
        <p:txBody>
          <a:bodyPr lIns="82296" tIns="41148" rIns="82296" bIns="41148">
            <a:spAutoFit/>
          </a:bodyPr>
          <a:lstStyle/>
          <a:p>
            <a:r>
              <a:rPr lang="en-US" sz="2200" b="1" dirty="0">
                <a:solidFill>
                  <a:srgbClr val="000099"/>
                </a:solidFill>
              </a:rPr>
              <a:t>Deliver high-value, high-quality working software </a:t>
            </a:r>
            <a:r>
              <a:rPr lang="en-US" sz="2200" b="1" dirty="0" smtClean="0">
                <a:solidFill>
                  <a:srgbClr val="000099"/>
                </a:solidFill>
              </a:rPr>
              <a:t>quickly and </a:t>
            </a:r>
            <a:r>
              <a:rPr lang="en-US" sz="2200" b="1" dirty="0" smtClean="0">
                <a:solidFill>
                  <a:srgbClr val="000099"/>
                </a:solidFill>
              </a:rPr>
              <a:t>frequently</a:t>
            </a:r>
            <a:endParaRPr lang="en-US" sz="2200" b="1" dirty="0">
              <a:solidFill>
                <a:srgbClr val="000099"/>
              </a:solidFill>
            </a:endParaRPr>
          </a:p>
        </p:txBody>
      </p:sp>
      <p:sp>
        <p:nvSpPr>
          <p:cNvPr id="21" name="TextBox 20"/>
          <p:cNvSpPr txBox="1">
            <a:spLocks noChangeArrowheads="1"/>
          </p:cNvSpPr>
          <p:nvPr/>
        </p:nvSpPr>
        <p:spPr bwMode="auto">
          <a:xfrm rot="-610544">
            <a:off x="6595117" y="1583304"/>
            <a:ext cx="1820181" cy="360099"/>
          </a:xfrm>
          <a:prstGeom prst="rect">
            <a:avLst/>
          </a:prstGeom>
          <a:noFill/>
          <a:ln w="9525">
            <a:noFill/>
            <a:miter lim="800000"/>
            <a:headEnd/>
            <a:tailEnd/>
          </a:ln>
        </p:spPr>
        <p:txBody>
          <a:bodyPr wrap="square" lIns="82296" tIns="41148" rIns="82296" bIns="41148">
            <a:spAutoFit/>
          </a:bodyPr>
          <a:lstStyle/>
          <a:p>
            <a:r>
              <a:rPr lang="en-US" i="1" dirty="0">
                <a:solidFill>
                  <a:srgbClr val="0066FF"/>
                </a:solidFill>
                <a:latin typeface="Lucida Calligraphy" pitchFamily="66" charset="0"/>
              </a:rPr>
              <a:t>User stories</a:t>
            </a:r>
          </a:p>
        </p:txBody>
      </p:sp>
      <p:sp>
        <p:nvSpPr>
          <p:cNvPr id="22" name="TextBox 21"/>
          <p:cNvSpPr txBox="1">
            <a:spLocks noChangeArrowheads="1"/>
          </p:cNvSpPr>
          <p:nvPr/>
        </p:nvSpPr>
        <p:spPr bwMode="auto">
          <a:xfrm rot="-743487">
            <a:off x="6523428" y="2239561"/>
            <a:ext cx="1877871" cy="360099"/>
          </a:xfrm>
          <a:prstGeom prst="rect">
            <a:avLst/>
          </a:prstGeom>
          <a:noFill/>
          <a:ln w="9525">
            <a:noFill/>
            <a:miter lim="800000"/>
            <a:headEnd/>
            <a:tailEnd/>
          </a:ln>
        </p:spPr>
        <p:txBody>
          <a:bodyPr wrap="square" lIns="82296" tIns="41148" rIns="82296" bIns="41148">
            <a:spAutoFit/>
          </a:bodyPr>
          <a:lstStyle/>
          <a:p>
            <a:r>
              <a:rPr lang="en-US" i="1" dirty="0">
                <a:solidFill>
                  <a:srgbClr val="0066FF"/>
                </a:solidFill>
                <a:latin typeface="Lucida Calligraphy" pitchFamily="66" charset="0"/>
              </a:rPr>
              <a:t>Task cards</a:t>
            </a:r>
          </a:p>
        </p:txBody>
      </p:sp>
      <p:sp>
        <p:nvSpPr>
          <p:cNvPr id="23" name="TextBox 22"/>
          <p:cNvSpPr txBox="1">
            <a:spLocks noChangeArrowheads="1"/>
          </p:cNvSpPr>
          <p:nvPr/>
        </p:nvSpPr>
        <p:spPr bwMode="auto">
          <a:xfrm>
            <a:off x="6934200" y="1196752"/>
            <a:ext cx="1584212" cy="360363"/>
          </a:xfrm>
          <a:prstGeom prst="rect">
            <a:avLst/>
          </a:prstGeom>
          <a:noFill/>
          <a:ln w="9525">
            <a:noFill/>
            <a:miter lim="800000"/>
            <a:headEnd/>
            <a:tailEnd/>
          </a:ln>
        </p:spPr>
        <p:txBody>
          <a:bodyPr wrap="square" lIns="82296" tIns="41148" rIns="82296" bIns="41148">
            <a:spAutoFit/>
          </a:bodyPr>
          <a:lstStyle/>
          <a:p>
            <a:r>
              <a:rPr lang="en-US" i="1" dirty="0">
                <a:solidFill>
                  <a:srgbClr val="0066FF"/>
                </a:solidFill>
                <a:latin typeface="Lucida Calligraphy" pitchFamily="66" charset="0"/>
              </a:rPr>
              <a:t>Iterations</a:t>
            </a:r>
          </a:p>
        </p:txBody>
      </p:sp>
      <p:sp>
        <p:nvSpPr>
          <p:cNvPr id="24" name="TextBox 23"/>
          <p:cNvSpPr txBox="1">
            <a:spLocks noChangeArrowheads="1"/>
          </p:cNvSpPr>
          <p:nvPr/>
        </p:nvSpPr>
        <p:spPr bwMode="auto">
          <a:xfrm rot="639246">
            <a:off x="7334176" y="2565038"/>
            <a:ext cx="1646238" cy="358775"/>
          </a:xfrm>
          <a:prstGeom prst="rect">
            <a:avLst/>
          </a:prstGeom>
          <a:noFill/>
          <a:ln w="9525">
            <a:noFill/>
            <a:miter lim="800000"/>
            <a:headEnd/>
            <a:tailEnd/>
          </a:ln>
        </p:spPr>
        <p:txBody>
          <a:bodyPr lIns="82296" tIns="41148" rIns="82296" bIns="41148">
            <a:spAutoFit/>
          </a:bodyPr>
          <a:lstStyle/>
          <a:p>
            <a:r>
              <a:rPr lang="en-US" i="1" dirty="0">
                <a:solidFill>
                  <a:srgbClr val="0066FF"/>
                </a:solidFill>
                <a:latin typeface="Lucida Calligraphy" pitchFamily="66" charset="0"/>
              </a:rPr>
              <a:t>Story board</a:t>
            </a:r>
          </a:p>
        </p:txBody>
      </p:sp>
      <p:sp>
        <p:nvSpPr>
          <p:cNvPr id="26" name="TextBox 25"/>
          <p:cNvSpPr txBox="1">
            <a:spLocks noChangeArrowheads="1"/>
          </p:cNvSpPr>
          <p:nvPr/>
        </p:nvSpPr>
        <p:spPr bwMode="auto">
          <a:xfrm rot="-720449">
            <a:off x="6542088" y="2717577"/>
            <a:ext cx="1508125" cy="636588"/>
          </a:xfrm>
          <a:prstGeom prst="rect">
            <a:avLst/>
          </a:prstGeom>
          <a:noFill/>
          <a:ln w="9525">
            <a:noFill/>
            <a:miter lim="800000"/>
            <a:headEnd/>
            <a:tailEnd/>
          </a:ln>
        </p:spPr>
        <p:txBody>
          <a:bodyPr lIns="82296" tIns="41148" rIns="82296" bIns="41148">
            <a:spAutoFit/>
          </a:bodyPr>
          <a:lstStyle/>
          <a:p>
            <a:r>
              <a:rPr lang="en-US" i="1">
                <a:solidFill>
                  <a:srgbClr val="0066FF"/>
                </a:solidFill>
                <a:latin typeface="Lucida Calligraphy" pitchFamily="66" charset="0"/>
              </a:rPr>
              <a:t>Burn chart</a:t>
            </a:r>
          </a:p>
        </p:txBody>
      </p:sp>
      <p:sp>
        <p:nvSpPr>
          <p:cNvPr id="27" name="TextBox 26"/>
          <p:cNvSpPr txBox="1">
            <a:spLocks noChangeArrowheads="1"/>
          </p:cNvSpPr>
          <p:nvPr/>
        </p:nvSpPr>
        <p:spPr bwMode="auto">
          <a:xfrm rot="782489">
            <a:off x="6792913" y="4125410"/>
            <a:ext cx="1782762" cy="636588"/>
          </a:xfrm>
          <a:prstGeom prst="rect">
            <a:avLst/>
          </a:prstGeom>
          <a:noFill/>
          <a:ln w="9525">
            <a:noFill/>
            <a:miter lim="800000"/>
            <a:headEnd/>
            <a:tailEnd/>
          </a:ln>
        </p:spPr>
        <p:txBody>
          <a:bodyPr lIns="82296" tIns="41148" rIns="82296" bIns="41148">
            <a:spAutoFit/>
          </a:bodyPr>
          <a:lstStyle/>
          <a:p>
            <a:r>
              <a:rPr lang="en-US" i="1">
                <a:solidFill>
                  <a:srgbClr val="0066FF"/>
                </a:solidFill>
                <a:latin typeface="Lucida Calligraphy" pitchFamily="66" charset="0"/>
              </a:rPr>
              <a:t>Planning poker</a:t>
            </a:r>
          </a:p>
        </p:txBody>
      </p:sp>
      <p:sp>
        <p:nvSpPr>
          <p:cNvPr id="28" name="TextBox 27"/>
          <p:cNvSpPr txBox="1">
            <a:spLocks noChangeArrowheads="1"/>
          </p:cNvSpPr>
          <p:nvPr/>
        </p:nvSpPr>
        <p:spPr bwMode="auto">
          <a:xfrm>
            <a:off x="6629400" y="4996948"/>
            <a:ext cx="1782763" cy="360362"/>
          </a:xfrm>
          <a:prstGeom prst="rect">
            <a:avLst/>
          </a:prstGeom>
          <a:noFill/>
          <a:ln w="9525">
            <a:noFill/>
            <a:miter lim="800000"/>
            <a:headEnd/>
            <a:tailEnd/>
          </a:ln>
        </p:spPr>
        <p:txBody>
          <a:bodyPr lIns="82296" tIns="41148" rIns="82296" bIns="41148">
            <a:spAutoFit/>
          </a:bodyPr>
          <a:lstStyle/>
          <a:p>
            <a:r>
              <a:rPr lang="en-US" i="1">
                <a:solidFill>
                  <a:srgbClr val="0066FF"/>
                </a:solidFill>
                <a:latin typeface="Lucida Calligraphy" pitchFamily="66" charset="0"/>
              </a:rPr>
              <a:t>Pairing</a:t>
            </a:r>
          </a:p>
        </p:txBody>
      </p:sp>
      <p:sp>
        <p:nvSpPr>
          <p:cNvPr id="29" name="TextBox 28"/>
          <p:cNvSpPr txBox="1">
            <a:spLocks noChangeArrowheads="1"/>
          </p:cNvSpPr>
          <p:nvPr/>
        </p:nvSpPr>
        <p:spPr bwMode="auto">
          <a:xfrm rot="-979211">
            <a:off x="7112000" y="5136648"/>
            <a:ext cx="1920875" cy="360362"/>
          </a:xfrm>
          <a:prstGeom prst="rect">
            <a:avLst/>
          </a:prstGeom>
          <a:noFill/>
          <a:ln w="9525">
            <a:noFill/>
            <a:miter lim="800000"/>
            <a:headEnd/>
            <a:tailEnd/>
          </a:ln>
        </p:spPr>
        <p:txBody>
          <a:bodyPr lIns="82296" tIns="41148" rIns="82296" bIns="41148">
            <a:spAutoFit/>
          </a:bodyPr>
          <a:lstStyle/>
          <a:p>
            <a:r>
              <a:rPr lang="en-US" i="1">
                <a:solidFill>
                  <a:srgbClr val="0066FF"/>
                </a:solidFill>
                <a:latin typeface="Lucida Calligraphy" pitchFamily="66" charset="0"/>
              </a:rPr>
              <a:t>Unit tests</a:t>
            </a:r>
          </a:p>
        </p:txBody>
      </p:sp>
      <p:sp>
        <p:nvSpPr>
          <p:cNvPr id="30" name="TextBox 29"/>
          <p:cNvSpPr txBox="1">
            <a:spLocks noChangeArrowheads="1"/>
          </p:cNvSpPr>
          <p:nvPr/>
        </p:nvSpPr>
        <p:spPr bwMode="auto">
          <a:xfrm rot="-598366">
            <a:off x="7415213" y="5889123"/>
            <a:ext cx="1714500" cy="636587"/>
          </a:xfrm>
          <a:prstGeom prst="rect">
            <a:avLst/>
          </a:prstGeom>
          <a:noFill/>
          <a:ln w="9525">
            <a:noFill/>
            <a:miter lim="800000"/>
            <a:headEnd/>
            <a:tailEnd/>
          </a:ln>
        </p:spPr>
        <p:txBody>
          <a:bodyPr lIns="82296" tIns="41148" rIns="82296" bIns="41148">
            <a:spAutoFit/>
          </a:bodyPr>
          <a:lstStyle/>
          <a:p>
            <a:r>
              <a:rPr lang="en-US" i="1" dirty="0">
                <a:solidFill>
                  <a:srgbClr val="0066FF"/>
                </a:solidFill>
                <a:latin typeface="Lucida Calligraphy" pitchFamily="66" charset="0"/>
              </a:rPr>
              <a:t>Continuous integration</a:t>
            </a:r>
          </a:p>
        </p:txBody>
      </p:sp>
      <p:sp>
        <p:nvSpPr>
          <p:cNvPr id="33" name="TextBox 32"/>
          <p:cNvSpPr txBox="1">
            <a:spLocks noChangeArrowheads="1"/>
          </p:cNvSpPr>
          <p:nvPr/>
        </p:nvSpPr>
        <p:spPr bwMode="auto">
          <a:xfrm rot="20390915">
            <a:off x="7439761" y="2984512"/>
            <a:ext cx="1644650" cy="638175"/>
          </a:xfrm>
          <a:prstGeom prst="rect">
            <a:avLst/>
          </a:prstGeom>
          <a:noFill/>
          <a:ln w="9525">
            <a:noFill/>
            <a:miter lim="800000"/>
            <a:headEnd/>
            <a:tailEnd/>
          </a:ln>
        </p:spPr>
        <p:txBody>
          <a:bodyPr lIns="82296" tIns="41148" rIns="82296" bIns="41148">
            <a:spAutoFit/>
          </a:bodyPr>
          <a:lstStyle/>
          <a:p>
            <a:r>
              <a:rPr lang="en-US" i="1" dirty="0">
                <a:solidFill>
                  <a:srgbClr val="0066FF"/>
                </a:solidFill>
                <a:latin typeface="Lucida Calligraphy" pitchFamily="66" charset="0"/>
              </a:rPr>
              <a:t>Grooming the backlog</a:t>
            </a:r>
          </a:p>
        </p:txBody>
      </p:sp>
      <p:sp>
        <p:nvSpPr>
          <p:cNvPr id="34" name="TextBox 33"/>
          <p:cNvSpPr txBox="1">
            <a:spLocks noChangeArrowheads="1"/>
          </p:cNvSpPr>
          <p:nvPr/>
        </p:nvSpPr>
        <p:spPr bwMode="auto">
          <a:xfrm rot="-815988">
            <a:off x="6971872" y="4446334"/>
            <a:ext cx="2359462" cy="360099"/>
          </a:xfrm>
          <a:prstGeom prst="rect">
            <a:avLst/>
          </a:prstGeom>
          <a:noFill/>
          <a:ln w="9525">
            <a:noFill/>
            <a:miter lim="800000"/>
            <a:headEnd/>
            <a:tailEnd/>
          </a:ln>
        </p:spPr>
        <p:txBody>
          <a:bodyPr wrap="square" lIns="82296" tIns="41148" rIns="82296" bIns="41148">
            <a:spAutoFit/>
          </a:bodyPr>
          <a:lstStyle/>
          <a:p>
            <a:r>
              <a:rPr lang="en-US" i="1" dirty="0">
                <a:solidFill>
                  <a:srgbClr val="0066FF"/>
                </a:solidFill>
                <a:latin typeface="Lucida Calligraphy" pitchFamily="66" charset="0"/>
              </a:rPr>
              <a:t>Done-done-done</a:t>
            </a:r>
          </a:p>
        </p:txBody>
      </p:sp>
      <p:sp>
        <p:nvSpPr>
          <p:cNvPr id="35" name="TextBox 34"/>
          <p:cNvSpPr txBox="1">
            <a:spLocks noChangeArrowheads="1"/>
          </p:cNvSpPr>
          <p:nvPr/>
        </p:nvSpPr>
        <p:spPr bwMode="auto">
          <a:xfrm rot="21359320">
            <a:off x="6632255" y="5658905"/>
            <a:ext cx="1617204" cy="360099"/>
          </a:xfrm>
          <a:prstGeom prst="rect">
            <a:avLst/>
          </a:prstGeom>
          <a:noFill/>
          <a:ln w="9525">
            <a:noFill/>
            <a:miter lim="800000"/>
            <a:headEnd/>
            <a:tailEnd/>
          </a:ln>
        </p:spPr>
        <p:txBody>
          <a:bodyPr wrap="square" lIns="82296" tIns="41148" rIns="82296" bIns="41148">
            <a:spAutoFit/>
          </a:bodyPr>
          <a:lstStyle/>
          <a:p>
            <a:r>
              <a:rPr lang="en-US" i="1" dirty="0">
                <a:solidFill>
                  <a:srgbClr val="0066FF"/>
                </a:solidFill>
                <a:latin typeface="Lucida Calligraphy" pitchFamily="66" charset="0"/>
              </a:rPr>
              <a:t>Participate</a:t>
            </a:r>
          </a:p>
        </p:txBody>
      </p:sp>
      <p:sp>
        <p:nvSpPr>
          <p:cNvPr id="36" name="TextBox 35"/>
          <p:cNvSpPr txBox="1">
            <a:spLocks noChangeArrowheads="1"/>
          </p:cNvSpPr>
          <p:nvPr/>
        </p:nvSpPr>
        <p:spPr bwMode="auto">
          <a:xfrm>
            <a:off x="2174553" y="836712"/>
            <a:ext cx="2245047" cy="421654"/>
          </a:xfrm>
          <a:prstGeom prst="rect">
            <a:avLst/>
          </a:prstGeom>
          <a:noFill/>
          <a:ln w="9525">
            <a:noFill/>
            <a:miter lim="800000"/>
            <a:headEnd/>
            <a:tailEnd/>
          </a:ln>
        </p:spPr>
        <p:txBody>
          <a:bodyPr wrap="square" lIns="82296" tIns="41148" rIns="82296" bIns="41148">
            <a:spAutoFit/>
          </a:bodyPr>
          <a:lstStyle/>
          <a:p>
            <a:r>
              <a:rPr lang="en-US" sz="2200" b="1" dirty="0" smtClean="0">
                <a:solidFill>
                  <a:srgbClr val="0000FF"/>
                </a:solidFill>
                <a:latin typeface="Bodoni MT Black" pitchFamily="18" charset="0"/>
              </a:rPr>
              <a:t>Fundamentals</a:t>
            </a:r>
            <a:endParaRPr lang="en-US" sz="2200" b="1" dirty="0">
              <a:solidFill>
                <a:srgbClr val="0000FF"/>
              </a:solidFill>
              <a:latin typeface="Bodoni MT Black" pitchFamily="18" charset="0"/>
            </a:endParaRPr>
          </a:p>
        </p:txBody>
      </p:sp>
      <p:sp>
        <p:nvSpPr>
          <p:cNvPr id="37" name="TextBox 36"/>
          <p:cNvSpPr txBox="1">
            <a:spLocks noChangeArrowheads="1"/>
          </p:cNvSpPr>
          <p:nvPr/>
        </p:nvSpPr>
        <p:spPr bwMode="auto">
          <a:xfrm>
            <a:off x="4495800" y="836712"/>
            <a:ext cx="1851025" cy="422275"/>
          </a:xfrm>
          <a:prstGeom prst="rect">
            <a:avLst/>
          </a:prstGeom>
          <a:noFill/>
          <a:ln w="9525">
            <a:noFill/>
            <a:miter lim="800000"/>
            <a:headEnd/>
            <a:tailEnd/>
          </a:ln>
        </p:spPr>
        <p:txBody>
          <a:bodyPr lIns="82296" tIns="41148" rIns="82296" bIns="41148">
            <a:spAutoFit/>
          </a:bodyPr>
          <a:lstStyle/>
          <a:p>
            <a:r>
              <a:rPr lang="en-US" sz="2200" b="1" dirty="0">
                <a:solidFill>
                  <a:srgbClr val="3333FF"/>
                </a:solidFill>
                <a:latin typeface="Bodoni MT Black" pitchFamily="18" charset="0"/>
              </a:rPr>
              <a:t>Ceremonies</a:t>
            </a:r>
          </a:p>
        </p:txBody>
      </p:sp>
      <p:sp>
        <p:nvSpPr>
          <p:cNvPr id="38" name="TextBox 37"/>
          <p:cNvSpPr txBox="1">
            <a:spLocks noChangeArrowheads="1"/>
          </p:cNvSpPr>
          <p:nvPr/>
        </p:nvSpPr>
        <p:spPr bwMode="auto">
          <a:xfrm>
            <a:off x="6781800" y="836712"/>
            <a:ext cx="1852613" cy="422275"/>
          </a:xfrm>
          <a:prstGeom prst="rect">
            <a:avLst/>
          </a:prstGeom>
          <a:noFill/>
          <a:ln w="9525">
            <a:noFill/>
            <a:miter lim="800000"/>
            <a:headEnd/>
            <a:tailEnd/>
          </a:ln>
        </p:spPr>
        <p:txBody>
          <a:bodyPr lIns="82296" tIns="41148" rIns="82296" bIns="41148">
            <a:spAutoFit/>
          </a:bodyPr>
          <a:lstStyle/>
          <a:p>
            <a:r>
              <a:rPr lang="en-US" sz="2200" b="1" dirty="0">
                <a:solidFill>
                  <a:srgbClr val="0066FF"/>
                </a:solidFill>
                <a:latin typeface="Bodoni MT Black" pitchFamily="18" charset="0"/>
              </a:rPr>
              <a:t>Techniques</a:t>
            </a:r>
          </a:p>
        </p:txBody>
      </p:sp>
      <p:sp>
        <p:nvSpPr>
          <p:cNvPr id="16413" name="Title 41"/>
          <p:cNvSpPr>
            <a:spLocks noGrp="1"/>
          </p:cNvSpPr>
          <p:nvPr>
            <p:ph type="title"/>
          </p:nvPr>
        </p:nvSpPr>
        <p:spPr/>
        <p:txBody>
          <a:bodyPr/>
          <a:lstStyle/>
          <a:p>
            <a:r>
              <a:rPr lang="en-US" dirty="0" smtClean="0"/>
              <a:t>So What?</a:t>
            </a:r>
            <a:endParaRPr lang="en-US" dirty="0" smtClean="0"/>
          </a:p>
        </p:txBody>
      </p:sp>
      <p:sp>
        <p:nvSpPr>
          <p:cNvPr id="31" name="TextBox 30"/>
          <p:cNvSpPr txBox="1">
            <a:spLocks noChangeArrowheads="1"/>
          </p:cNvSpPr>
          <p:nvPr/>
        </p:nvSpPr>
        <p:spPr bwMode="auto">
          <a:xfrm rot="268686">
            <a:off x="7418110" y="1872737"/>
            <a:ext cx="1714500" cy="358775"/>
          </a:xfrm>
          <a:prstGeom prst="rect">
            <a:avLst/>
          </a:prstGeom>
          <a:noFill/>
          <a:ln w="9525">
            <a:noFill/>
            <a:miter lim="800000"/>
            <a:headEnd/>
            <a:tailEnd/>
          </a:ln>
        </p:spPr>
        <p:txBody>
          <a:bodyPr lIns="82296" tIns="41148" rIns="82296" bIns="41148">
            <a:spAutoFit/>
          </a:bodyPr>
          <a:lstStyle/>
          <a:p>
            <a:r>
              <a:rPr lang="en-US" i="1" dirty="0">
                <a:solidFill>
                  <a:srgbClr val="0066FF"/>
                </a:solidFill>
                <a:latin typeface="Lucida Calligraphy" pitchFamily="66" charset="0"/>
              </a:rPr>
              <a:t>Co-location</a:t>
            </a:r>
          </a:p>
        </p:txBody>
      </p:sp>
      <p:sp>
        <p:nvSpPr>
          <p:cNvPr id="32" name="TextBox 31"/>
          <p:cNvSpPr txBox="1">
            <a:spLocks noChangeArrowheads="1"/>
          </p:cNvSpPr>
          <p:nvPr/>
        </p:nvSpPr>
        <p:spPr bwMode="auto">
          <a:xfrm rot="198628">
            <a:off x="7561819" y="3753570"/>
            <a:ext cx="1236816" cy="360099"/>
          </a:xfrm>
          <a:prstGeom prst="rect">
            <a:avLst/>
          </a:prstGeom>
          <a:noFill/>
          <a:ln w="9525">
            <a:noFill/>
            <a:miter lim="800000"/>
            <a:headEnd/>
            <a:tailEnd/>
          </a:ln>
        </p:spPr>
        <p:txBody>
          <a:bodyPr wrap="square" lIns="82296" tIns="41148" rIns="82296" bIns="41148">
            <a:spAutoFit/>
          </a:bodyPr>
          <a:lstStyle/>
          <a:p>
            <a:r>
              <a:rPr lang="en-US" i="1" dirty="0" smtClean="0">
                <a:solidFill>
                  <a:srgbClr val="0066FF"/>
                </a:solidFill>
                <a:latin typeface="Lucida Calligraphy" pitchFamily="66" charset="0"/>
              </a:rPr>
              <a:t>TDD</a:t>
            </a:r>
            <a:endParaRPr lang="en-US" i="1" dirty="0">
              <a:solidFill>
                <a:srgbClr val="0066FF"/>
              </a:solidFill>
              <a:latin typeface="Lucida Calligraphy" pitchFamily="66" charset="0"/>
            </a:endParaRPr>
          </a:p>
        </p:txBody>
      </p:sp>
      <p:sp>
        <p:nvSpPr>
          <p:cNvPr id="39" name="TextBox 38"/>
          <p:cNvSpPr txBox="1">
            <a:spLocks noChangeArrowheads="1"/>
          </p:cNvSpPr>
          <p:nvPr/>
        </p:nvSpPr>
        <p:spPr bwMode="auto">
          <a:xfrm>
            <a:off x="323528" y="836712"/>
            <a:ext cx="1851025" cy="422275"/>
          </a:xfrm>
          <a:prstGeom prst="rect">
            <a:avLst/>
          </a:prstGeom>
          <a:noFill/>
          <a:ln w="9525">
            <a:noFill/>
            <a:miter lim="800000"/>
            <a:headEnd/>
            <a:tailEnd/>
          </a:ln>
        </p:spPr>
        <p:txBody>
          <a:bodyPr lIns="82296" tIns="41148" rIns="82296" bIns="41148">
            <a:spAutoFit/>
          </a:bodyPr>
          <a:lstStyle/>
          <a:p>
            <a:r>
              <a:rPr lang="en-US" sz="2200" b="1" dirty="0" smtClean="0">
                <a:solidFill>
                  <a:srgbClr val="000099"/>
                </a:solidFill>
                <a:latin typeface="Bodoni MT Black" pitchFamily="18" charset="0"/>
              </a:rPr>
              <a:t>Goal</a:t>
            </a:r>
            <a:endParaRPr lang="en-US" sz="2200" b="1" dirty="0">
              <a:solidFill>
                <a:srgbClr val="000099"/>
              </a:solidFill>
              <a:latin typeface="Bodoni MT Black" pitchFamily="18" charset="0"/>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500"/>
                                        <p:tgtEl>
                                          <p:spTgt spid="1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left)">
                                      <p:cBhvr>
                                        <p:cTn id="16" dur="500"/>
                                        <p:tgtEl>
                                          <p:spTgt spid="3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500"/>
                                        <p:tgtEl>
                                          <p:spTgt spid="1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wipe(left)">
                                      <p:cBhvr>
                                        <p:cTn id="42" dur="5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left)">
                                      <p:cBhvr>
                                        <p:cTn id="50" dur="500"/>
                                        <p:tgtEl>
                                          <p:spTgt spid="22"/>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left)">
                                      <p:cBhvr>
                                        <p:cTn id="53" dur="500"/>
                                        <p:tgtEl>
                                          <p:spTgt spid="23"/>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left)">
                                      <p:cBhvr>
                                        <p:cTn id="56" dur="500"/>
                                        <p:tgtEl>
                                          <p:spTgt spid="24"/>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wipe(left)">
                                      <p:cBhvr>
                                        <p:cTn id="59" dur="500"/>
                                        <p:tgtEl>
                                          <p:spTgt spid="26"/>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wipe(left)">
                                      <p:cBhvr>
                                        <p:cTn id="62" dur="500"/>
                                        <p:tgtEl>
                                          <p:spTgt spid="27"/>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left)">
                                      <p:cBhvr>
                                        <p:cTn id="65" dur="500"/>
                                        <p:tgtEl>
                                          <p:spTgt spid="28"/>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wipe(left)">
                                      <p:cBhvr>
                                        <p:cTn id="68" dur="500"/>
                                        <p:tgtEl>
                                          <p:spTgt spid="29"/>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wipe(left)">
                                      <p:cBhvr>
                                        <p:cTn id="71" dur="500"/>
                                        <p:tgtEl>
                                          <p:spTgt spid="30"/>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wipe(left)">
                                      <p:cBhvr>
                                        <p:cTn id="74" dur="500"/>
                                        <p:tgtEl>
                                          <p:spTgt spid="33"/>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left)">
                                      <p:cBhvr>
                                        <p:cTn id="77" dur="500"/>
                                        <p:tgtEl>
                                          <p:spTgt spid="34"/>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wipe(left)">
                                      <p:cBhvr>
                                        <p:cTn id="80" dur="500"/>
                                        <p:tgtEl>
                                          <p:spTgt spid="35"/>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38"/>
                                        </p:tgtEl>
                                        <p:attrNameLst>
                                          <p:attrName>style.visibility</p:attrName>
                                        </p:attrNameLst>
                                      </p:cBhvr>
                                      <p:to>
                                        <p:strVal val="visible"/>
                                      </p:to>
                                    </p:set>
                                    <p:animEffect transition="in" filter="wipe(left)">
                                      <p:cBhvr>
                                        <p:cTn id="83" dur="500"/>
                                        <p:tgtEl>
                                          <p:spTgt spid="38"/>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wipe(left)">
                                      <p:cBhvr>
                                        <p:cTn id="86" dur="500"/>
                                        <p:tgtEl>
                                          <p:spTgt spid="31"/>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wipe(left)">
                                      <p:cBhvr>
                                        <p:cTn id="89" dur="500"/>
                                        <p:tgtEl>
                                          <p:spTgt spid="32"/>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39"/>
                                        </p:tgtEl>
                                        <p:attrNameLst>
                                          <p:attrName>style.visibility</p:attrName>
                                        </p:attrNameLst>
                                      </p:cBhvr>
                                      <p:to>
                                        <p:strVal val="visible"/>
                                      </p:to>
                                    </p:set>
                                    <p:animEffect transition="in" filter="wipe(left)">
                                      <p:cBhvr>
                                        <p:cTn id="9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P spid="13" grpId="0"/>
      <p:bldP spid="14" grpId="0"/>
      <p:bldP spid="15" grpId="0"/>
      <p:bldP spid="17" grpId="0"/>
      <p:bldP spid="18" grpId="0"/>
      <p:bldP spid="21" grpId="0"/>
      <p:bldP spid="22" grpId="0"/>
      <p:bldP spid="23" grpId="0"/>
      <p:bldP spid="24" grpId="0"/>
      <p:bldP spid="26" grpId="0"/>
      <p:bldP spid="27" grpId="0"/>
      <p:bldP spid="28" grpId="0"/>
      <p:bldP spid="29" grpId="0"/>
      <p:bldP spid="30" grpId="0"/>
      <p:bldP spid="33" grpId="0"/>
      <p:bldP spid="34" grpId="0"/>
      <p:bldP spid="35" grpId="0"/>
      <p:bldP spid="36" grpId="0"/>
      <p:bldP spid="37" grpId="0"/>
      <p:bldP spid="38" grpId="0"/>
      <p:bldP spid="31" grpId="0"/>
      <p:bldP spid="32" grpId="0"/>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13_scene.jpg"/>
          <p:cNvPicPr>
            <a:picLocks noChangeAspect="1"/>
          </p:cNvPicPr>
          <p:nvPr>
            <p:custDataLst>
              <p:tags r:id="rId1"/>
            </p:custDataLst>
          </p:nvPr>
        </p:nvPicPr>
        <p:blipFill>
          <a:blip r:embed="rId4">
            <a:lum bright="70000" contrast="-48000"/>
          </a:blip>
          <a:stretch>
            <a:fillRect/>
          </a:stretch>
        </p:blipFill>
        <p:spPr>
          <a:xfrm>
            <a:off x="0" y="924418"/>
            <a:ext cx="9144000" cy="5009163"/>
          </a:xfrm>
          <a:prstGeom prst="rect">
            <a:avLst/>
          </a:prstGeom>
          <a:blipFill>
            <a:blip r:embed="rId5">
              <a:lum bright="70000" contrast="-48000"/>
            </a:blip>
            <a:tile tx="0" ty="0" sx="100000" sy="100000" flip="none" algn="tl"/>
          </a:blipFill>
        </p:spPr>
      </p:pic>
      <p:sp>
        <p:nvSpPr>
          <p:cNvPr id="4" name="Title 3"/>
          <p:cNvSpPr>
            <a:spLocks noGrp="1"/>
          </p:cNvSpPr>
          <p:nvPr>
            <p:ph type="title"/>
          </p:nvPr>
        </p:nvSpPr>
        <p:spPr/>
        <p:txBody>
          <a:bodyPr/>
          <a:lstStyle/>
          <a:p>
            <a:r>
              <a:rPr lang="en-US" dirty="0" smtClean="0"/>
              <a:t>We Are Going to Look at:</a:t>
            </a:r>
            <a:endParaRPr lang="en-US" dirty="0"/>
          </a:p>
        </p:txBody>
      </p:sp>
      <p:sp>
        <p:nvSpPr>
          <p:cNvPr id="5" name="Content Placeholder 4"/>
          <p:cNvSpPr>
            <a:spLocks noGrp="1"/>
          </p:cNvSpPr>
          <p:nvPr>
            <p:ph idx="1"/>
          </p:nvPr>
        </p:nvSpPr>
        <p:spPr/>
        <p:txBody>
          <a:bodyPr/>
          <a:lstStyle/>
          <a:p>
            <a:r>
              <a:rPr lang="en-US" dirty="0" smtClean="0"/>
              <a:t>Planning – project, release, and iteration (sprint)</a:t>
            </a:r>
          </a:p>
          <a:p>
            <a:r>
              <a:rPr lang="en-US" dirty="0" smtClean="0"/>
              <a:t>Metrics</a:t>
            </a:r>
          </a:p>
          <a:p>
            <a:r>
              <a:rPr lang="en-US" dirty="0" smtClean="0"/>
              <a:t>Pairing</a:t>
            </a:r>
          </a:p>
          <a:p>
            <a:r>
              <a:rPr lang="en-US" dirty="0" smtClean="0"/>
              <a:t>Quality</a:t>
            </a:r>
          </a:p>
          <a:p>
            <a:r>
              <a:rPr lang="en-US" dirty="0" smtClean="0"/>
              <a:t>The team and its organization</a:t>
            </a:r>
          </a:p>
          <a:p>
            <a:r>
              <a:rPr lang="en-US" dirty="0" smtClean="0"/>
              <a:t>Executing through iterations (sprints)</a:t>
            </a:r>
          </a:p>
          <a:p>
            <a:endParaRPr lang="en-US" dirty="0"/>
          </a:p>
        </p:txBody>
      </p:sp>
    </p:spTree>
  </p:cSld>
  <p:clrMapOvr>
    <a:masterClrMapping/>
  </p:clrMapOvr>
  <p:transition spd="slow">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ART_ENCODE_TYPE" val="0"/>
  <p:tag name="ART_ENCODE_INDEX" val="1"/>
  <p:tag name="ARTICULATE_PRESENTER_VERSION" val="6"/>
  <p:tag name="AO_COMPLETION_THRESHOLD" val="50"/>
  <p:tag name="AO_COMPLETION_METHOD" val="VIEW"/>
  <p:tag name="ARTICULATE_PUBLISH_PATH" val="U:\agile_workshops\course_modules\agile_fundamentals\01-Origins-Of-Agile\articulate"/>
  <p:tag name="PUBLISH_TITLE" val="The Origins of Agile Software Development"/>
  <p:tag name="ARTICULATE_LOGO" val="(None selected)"/>
  <p:tag name="ARTICULATE_PRESENTER" val="(None selected)"/>
  <p:tag name="ARTICULATE_PRESENTER_GUID" val="9869030842"/>
  <p:tag name="ARTICULATE_LMS" val="0"/>
  <p:tag name="ARTICULATE_TEMPLATE" val="Corporate Communications"/>
  <p:tag name="ARTICULATE_TEMPLATE_GUID" val="1a000000-6000-0000-b000-000000000001"/>
  <p:tag name="LMS_PUBLISH" val="Yes"/>
  <p:tag name="PRESENTER_PREVIEW_MODE" val="0"/>
  <p:tag name="PRESENTER_PREVIEW_START" val="1"/>
  <p:tag name="LMS_PROTOCOL_METHOD" val="SCORM"/>
  <p:tag name="LMS_PROTOCOL_VERSION" val="1.2"/>
  <p:tag name="AO_COMPLETION_TITLE" val="The Origins of Agile Software Development"/>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5430dddb-4c5f-4574-8015-650b03087bfe"/>
  <p:tag name="ARTICULATE_SLIDE_NAV" val="20"/>
</p:tagLst>
</file>

<file path=ppt/tags/tag1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7.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8.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9.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3cb08406-42ce-47f4-8570-4201203ea2d9"/>
  <p:tag name="AUDIO_ID" val="257"/>
  <p:tag name="ELAPSEDTIME" val="43.5"/>
  <p:tag name="ANNOTATION_COUNT" val="0"/>
  <p:tag name="ARTICULATE_SLIDE_NAV" val="2"/>
</p:tagLst>
</file>

<file path=ppt/tags/tag20.xml><?xml version="1.0" encoding="utf-8"?>
<p:tagLst xmlns:a="http://schemas.openxmlformats.org/drawingml/2006/main" xmlns:r="http://schemas.openxmlformats.org/officeDocument/2006/relationships" xmlns:p="http://schemas.openxmlformats.org/presentationml/2006/main">
  <p:tag name="NAME" val="Lofid69bc4e7-7131-468d-bafd-084556de969b"/>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a7631285-ba0b-4863-8f87-243b79b70b18"/>
  <p:tag name="ARTICULATE_SLIDE_NAV" val="37"/>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db00d6e3-27c1-4069-ae89-3f5b1f98d297"/>
  <p:tag name="ARTICULATE_SLIDE_NAV" val="42"/>
</p:tagLst>
</file>

<file path=ppt/tags/tag2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DMINI~1\LOCALS~1\Temp\articulate\presenter\imgtemp\fpgVcSeI_files\slide0001_image001.jpg"/>
</p:tagLst>
</file>

<file path=ppt/tags/tag2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DMINI~1\LOCALS~1\Temp\articulate\presenter\imgtemp\qeB4hsKS_files\slide0001_image001.jpg"/>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b768d19c-0620-4bf3-8381-2eafefd99832"/>
  <p:tag name="ARTICULATE_SLIDE_NAV" val="45"/>
</p:tagLst>
</file>

<file path=ppt/tags/tag2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DMINI~1\LOCALS~1\Temp\articulate\presenter\imgtemp\j3Fg10FQ_files\slide0001_image001.jpg"/>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a27e6611-9a48-45c9-83cd-a6b28998c14b"/>
  <p:tag name="ARTICULATE_SLIDE_NAV" val="46"/>
</p:tagLst>
</file>

<file path=ppt/tags/tag2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DMINI~1\LOCALS~1\Temp\articulate\presenter\imgtemp\pklsgfkt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DMINI~1\LOCALS~1\Temp\articulate\presenter\imgtemp\qeB4hsKS_files\slide0001_image001.jpg"/>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DMINI~1\LOCALS~1\Temp\articulate\presenter\imgtemp\g0WxKCnk_files\slide0001_image001.jpg"/>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DMINI~1\LOCALS~1\Temp\articulate\presenter\imgtemp\S5Vm2yIJ_files\slide0001_image001.jpg"/>
</p:tagLst>
</file>

<file path=ppt/theme/theme1.xml><?xml version="1.0" encoding="utf-8"?>
<a:theme xmlns:a="http://schemas.openxmlformats.org/drawingml/2006/main" name="studios-training-solutions">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Blank - Title and Content">
      <a:majorFont>
        <a:latin typeface="Arial Bold"/>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lank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ThoughtWorks Studios new.thmx</Template>
  <TotalTime>4853</TotalTime>
  <Words>1976</Words>
  <Application>Microsoft Office PowerPoint</Application>
  <PresentationFormat>On-screen Show (4:3)</PresentationFormat>
  <Paragraphs>235</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studios-training-solutions</vt:lpstr>
      <vt:lpstr>The Origins of Agile Software Development</vt:lpstr>
      <vt:lpstr>Slide 2</vt:lpstr>
      <vt:lpstr>What Flavor of Agile?</vt:lpstr>
      <vt:lpstr>Scrum</vt:lpstr>
      <vt:lpstr>Extreme Programming (XP)</vt:lpstr>
      <vt:lpstr>Crystal Clear</vt:lpstr>
      <vt:lpstr>Lean Software Development</vt:lpstr>
      <vt:lpstr>So What?</vt:lpstr>
      <vt:lpstr>We Are Going to Look at:</vt:lpstr>
      <vt:lpstr>Slide 10</vt:lpstr>
      <vt:lpstr>The Agile Manifesto</vt:lpstr>
      <vt:lpstr>Slide 12</vt:lpstr>
      <vt:lpstr>Slide 13</vt:lpstr>
      <vt:lpstr>Slide 14</vt:lpstr>
      <vt:lpstr>Slide 15</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Origins of Agile</dc:title>
  <dc:creator>Steven List</dc:creator>
  <cp:lastModifiedBy>pellarby</cp:lastModifiedBy>
  <cp:revision>160</cp:revision>
  <dcterms:created xsi:type="dcterms:W3CDTF">2010-05-02T11:15:33Z</dcterms:created>
  <dcterms:modified xsi:type="dcterms:W3CDTF">2012-01-26T15:52:17Z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01-Origins of Agile for Recording</vt:lpwstr>
  </property>
  <property fmtid="{D5CDD505-2E9C-101B-9397-08002B2CF9AE}" pid="4" name="ArticulateGUID">
    <vt:lpwstr>AE0F7B07-A7BD-40BD-B456-F641DF940B29</vt:lpwstr>
  </property>
  <property fmtid="{D5CDD505-2E9C-101B-9397-08002B2CF9AE}" pid="5" name="ArticulateProjectFull">
    <vt:lpwstr>C:\Documents and Settings\Administrator\My Documents\agile_fundamentals\01-Origins of Agile for Recording.ppta</vt:lpwstr>
  </property>
</Properties>
</file>