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9"/>
  </p:notesMasterIdLst>
  <p:sldIdLst>
    <p:sldId id="258" r:id="rId5"/>
    <p:sldId id="256" r:id="rId6"/>
    <p:sldId id="257" r:id="rId7"/>
    <p:sldId id="264" r:id="rId8"/>
    <p:sldId id="260" r:id="rId9"/>
    <p:sldId id="269" r:id="rId10"/>
    <p:sldId id="266" r:id="rId11"/>
    <p:sldId id="267" r:id="rId12"/>
    <p:sldId id="259" r:id="rId13"/>
    <p:sldId id="272" r:id="rId14"/>
    <p:sldId id="265" r:id="rId15"/>
    <p:sldId id="268" r:id="rId16"/>
    <p:sldId id="270" r:id="rId17"/>
    <p:sldId id="271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E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>
        <p:scale>
          <a:sx n="201" d="100"/>
          <a:sy n="201" d="100"/>
        </p:scale>
        <p:origin x="2240" y="10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sreddy:Documents:Morrisons:Delivery:Project%20tracker:Morrisons_Planning___Tracking-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Planning</a:t>
            </a:r>
            <a:r>
              <a:rPr lang="en-US" sz="1400" baseline="0"/>
              <a:t> &amp; Tracking Burn-Up Chart</a:t>
            </a:r>
            <a:endParaRPr lang="en-US" sz="1400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0751667579218161"/>
          <c:y val="0.0293851717902351"/>
          <c:w val="0.735659361909231"/>
          <c:h val="0.816124289843516"/>
        </c:manualLayout>
      </c:layout>
      <c:lineChart>
        <c:grouping val="standard"/>
        <c:varyColors val="0"/>
        <c:ser>
          <c:idx val="0"/>
          <c:order val="0"/>
          <c:tx>
            <c:v>Planned Burn Up</c:v>
          </c:tx>
          <c:spPr>
            <a:ln>
              <a:solidFill>
                <a:schemeClr val="accent1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numRef>
              <c:f>'Planning &amp; Tracking'!$C$28:$U$28</c:f>
              <c:numCache>
                <c:formatCode>d\-mmm</c:formatCode>
                <c:ptCount val="19"/>
                <c:pt idx="0">
                  <c:v>41012.0</c:v>
                </c:pt>
                <c:pt idx="1">
                  <c:v>41026.0</c:v>
                </c:pt>
                <c:pt idx="2">
                  <c:v>41040.0</c:v>
                </c:pt>
                <c:pt idx="3">
                  <c:v>41054.0</c:v>
                </c:pt>
                <c:pt idx="4">
                  <c:v>41068.0</c:v>
                </c:pt>
                <c:pt idx="5">
                  <c:v>41082.0</c:v>
                </c:pt>
                <c:pt idx="6">
                  <c:v>41096.0</c:v>
                </c:pt>
                <c:pt idx="7">
                  <c:v>41110.0</c:v>
                </c:pt>
                <c:pt idx="8">
                  <c:v>41124.0</c:v>
                </c:pt>
                <c:pt idx="9">
                  <c:v>41138.0</c:v>
                </c:pt>
                <c:pt idx="10">
                  <c:v>41152.0</c:v>
                </c:pt>
                <c:pt idx="11">
                  <c:v>41166.0</c:v>
                </c:pt>
                <c:pt idx="12">
                  <c:v>41180.0</c:v>
                </c:pt>
                <c:pt idx="13">
                  <c:v>41194.0</c:v>
                </c:pt>
                <c:pt idx="14">
                  <c:v>41208.0</c:v>
                </c:pt>
                <c:pt idx="15">
                  <c:v>41222.0</c:v>
                </c:pt>
                <c:pt idx="16">
                  <c:v>41236.0</c:v>
                </c:pt>
                <c:pt idx="17">
                  <c:v>41250.0</c:v>
                </c:pt>
                <c:pt idx="18">
                  <c:v>41264.0</c:v>
                </c:pt>
              </c:numCache>
            </c:numRef>
          </c:cat>
          <c:val>
            <c:numRef>
              <c:f>'Planning &amp; Tracking'!$C$24:$U$24</c:f>
              <c:numCache>
                <c:formatCode>0</c:formatCode>
                <c:ptCount val="19"/>
                <c:pt idx="0">
                  <c:v>0.0</c:v>
                </c:pt>
                <c:pt idx="1">
                  <c:v>8.0</c:v>
                </c:pt>
                <c:pt idx="2">
                  <c:v>24.0</c:v>
                </c:pt>
                <c:pt idx="3">
                  <c:v>40.0</c:v>
                </c:pt>
                <c:pt idx="4">
                  <c:v>56.0</c:v>
                </c:pt>
                <c:pt idx="5">
                  <c:v>77.0</c:v>
                </c:pt>
                <c:pt idx="6">
                  <c:v>99.0</c:v>
                </c:pt>
                <c:pt idx="7">
                  <c:v>123.0</c:v>
                </c:pt>
                <c:pt idx="8">
                  <c:v>159.0</c:v>
                </c:pt>
                <c:pt idx="9">
                  <c:v>198.0</c:v>
                </c:pt>
                <c:pt idx="10">
                  <c:v>208.0</c:v>
                </c:pt>
                <c:pt idx="11">
                  <c:v>222.0</c:v>
                </c:pt>
                <c:pt idx="12">
                  <c:v>255.0</c:v>
                </c:pt>
                <c:pt idx="13">
                  <c:v>288.0</c:v>
                </c:pt>
                <c:pt idx="14">
                  <c:v>321.0</c:v>
                </c:pt>
                <c:pt idx="15">
                  <c:v>354.0</c:v>
                </c:pt>
                <c:pt idx="16">
                  <c:v>387.0</c:v>
                </c:pt>
                <c:pt idx="17">
                  <c:v>420.0</c:v>
                </c:pt>
                <c:pt idx="18">
                  <c:v>453.0</c:v>
                </c:pt>
              </c:numCache>
            </c:numRef>
          </c:val>
          <c:smooth val="0"/>
        </c:ser>
        <c:ser>
          <c:idx val="5"/>
          <c:order val="1"/>
          <c:tx>
            <c:v>Total Scope</c:v>
          </c:tx>
          <c:spPr>
            <a:ln w="12700">
              <a:prstDash val="dash"/>
            </a:ln>
          </c:spPr>
          <c:marker>
            <c:symbol val="none"/>
          </c:marker>
          <c:cat>
            <c:numRef>
              <c:f>'Planning &amp; Tracking'!$C$28:$U$28</c:f>
              <c:numCache>
                <c:formatCode>d\-mmm</c:formatCode>
                <c:ptCount val="19"/>
                <c:pt idx="0">
                  <c:v>41012.0</c:v>
                </c:pt>
                <c:pt idx="1">
                  <c:v>41026.0</c:v>
                </c:pt>
                <c:pt idx="2">
                  <c:v>41040.0</c:v>
                </c:pt>
                <c:pt idx="3">
                  <c:v>41054.0</c:v>
                </c:pt>
                <c:pt idx="4">
                  <c:v>41068.0</c:v>
                </c:pt>
                <c:pt idx="5">
                  <c:v>41082.0</c:v>
                </c:pt>
                <c:pt idx="6">
                  <c:v>41096.0</c:v>
                </c:pt>
                <c:pt idx="7">
                  <c:v>41110.0</c:v>
                </c:pt>
                <c:pt idx="8">
                  <c:v>41124.0</c:v>
                </c:pt>
                <c:pt idx="9">
                  <c:v>41138.0</c:v>
                </c:pt>
                <c:pt idx="10">
                  <c:v>41152.0</c:v>
                </c:pt>
                <c:pt idx="11">
                  <c:v>41166.0</c:v>
                </c:pt>
                <c:pt idx="12">
                  <c:v>41180.0</c:v>
                </c:pt>
                <c:pt idx="13">
                  <c:v>41194.0</c:v>
                </c:pt>
                <c:pt idx="14">
                  <c:v>41208.0</c:v>
                </c:pt>
                <c:pt idx="15">
                  <c:v>41222.0</c:v>
                </c:pt>
                <c:pt idx="16">
                  <c:v>41236.0</c:v>
                </c:pt>
                <c:pt idx="17">
                  <c:v>41250.0</c:v>
                </c:pt>
                <c:pt idx="18">
                  <c:v>41264.0</c:v>
                </c:pt>
              </c:numCache>
            </c:numRef>
          </c:cat>
          <c:val>
            <c:numRef>
              <c:f>'Planning &amp; Tracking'!$C$49:$U$49</c:f>
              <c:numCache>
                <c:formatCode>General</c:formatCode>
                <c:ptCount val="19"/>
                <c:pt idx="0">
                  <c:v>298.0</c:v>
                </c:pt>
                <c:pt idx="1">
                  <c:v>298.0</c:v>
                </c:pt>
                <c:pt idx="2">
                  <c:v>363.0</c:v>
                </c:pt>
                <c:pt idx="3">
                  <c:v>309.0</c:v>
                </c:pt>
                <c:pt idx="4">
                  <c:v>296.0</c:v>
                </c:pt>
                <c:pt idx="5">
                  <c:v>264.0</c:v>
                </c:pt>
                <c:pt idx="6">
                  <c:v>264.0</c:v>
                </c:pt>
                <c:pt idx="7">
                  <c:v>264.0</c:v>
                </c:pt>
                <c:pt idx="8">
                  <c:v>264.0</c:v>
                </c:pt>
                <c:pt idx="9">
                  <c:v>264.0</c:v>
                </c:pt>
                <c:pt idx="10">
                  <c:v>264.0</c:v>
                </c:pt>
                <c:pt idx="11">
                  <c:v>334.0</c:v>
                </c:pt>
                <c:pt idx="12">
                  <c:v>334.0</c:v>
                </c:pt>
                <c:pt idx="13">
                  <c:v>334.0</c:v>
                </c:pt>
                <c:pt idx="14">
                  <c:v>334.0</c:v>
                </c:pt>
                <c:pt idx="15">
                  <c:v>334.0</c:v>
                </c:pt>
                <c:pt idx="16">
                  <c:v>334.0</c:v>
                </c:pt>
                <c:pt idx="17">
                  <c:v>334.0</c:v>
                </c:pt>
                <c:pt idx="18">
                  <c:v>334.0</c:v>
                </c:pt>
              </c:numCache>
            </c:numRef>
          </c:val>
          <c:smooth val="0"/>
        </c:ser>
        <c:ser>
          <c:idx val="6"/>
          <c:order val="2"/>
          <c:tx>
            <c:v>Actual Burn Up</c:v>
          </c:tx>
          <c:spPr>
            <a:ln>
              <a:solidFill>
                <a:srgbClr val="4DB40D"/>
              </a:solidFill>
            </a:ln>
          </c:spPr>
          <c:marker>
            <c:symbol val="none"/>
          </c:marker>
          <c:cat>
            <c:numRef>
              <c:f>'Planning &amp; Tracking'!$C$28:$U$28</c:f>
              <c:numCache>
                <c:formatCode>d\-mmm</c:formatCode>
                <c:ptCount val="19"/>
                <c:pt idx="0">
                  <c:v>41012.0</c:v>
                </c:pt>
                <c:pt idx="1">
                  <c:v>41026.0</c:v>
                </c:pt>
                <c:pt idx="2">
                  <c:v>41040.0</c:v>
                </c:pt>
                <c:pt idx="3">
                  <c:v>41054.0</c:v>
                </c:pt>
                <c:pt idx="4">
                  <c:v>41068.0</c:v>
                </c:pt>
                <c:pt idx="5">
                  <c:v>41082.0</c:v>
                </c:pt>
                <c:pt idx="6">
                  <c:v>41096.0</c:v>
                </c:pt>
                <c:pt idx="7">
                  <c:v>41110.0</c:v>
                </c:pt>
                <c:pt idx="8">
                  <c:v>41124.0</c:v>
                </c:pt>
                <c:pt idx="9">
                  <c:v>41138.0</c:v>
                </c:pt>
                <c:pt idx="10">
                  <c:v>41152.0</c:v>
                </c:pt>
                <c:pt idx="11">
                  <c:v>41166.0</c:v>
                </c:pt>
                <c:pt idx="12">
                  <c:v>41180.0</c:v>
                </c:pt>
                <c:pt idx="13">
                  <c:v>41194.0</c:v>
                </c:pt>
                <c:pt idx="14">
                  <c:v>41208.0</c:v>
                </c:pt>
                <c:pt idx="15">
                  <c:v>41222.0</c:v>
                </c:pt>
                <c:pt idx="16">
                  <c:v>41236.0</c:v>
                </c:pt>
                <c:pt idx="17">
                  <c:v>41250.0</c:v>
                </c:pt>
                <c:pt idx="18">
                  <c:v>41264.0</c:v>
                </c:pt>
              </c:numCache>
            </c:numRef>
          </c:cat>
          <c:val>
            <c:numRef>
              <c:f>'Planning &amp; Tracking'!$C$23:$Q$23</c:f>
              <c:numCache>
                <c:formatCode>General</c:formatCode>
                <c:ptCount val="15"/>
                <c:pt idx="0">
                  <c:v>0.0</c:v>
                </c:pt>
                <c:pt idx="1">
                  <c:v>8.0</c:v>
                </c:pt>
                <c:pt idx="2">
                  <c:v>24.0</c:v>
                </c:pt>
                <c:pt idx="3">
                  <c:v>40.0</c:v>
                </c:pt>
                <c:pt idx="4">
                  <c:v>56.0</c:v>
                </c:pt>
                <c:pt idx="5">
                  <c:v>77.0</c:v>
                </c:pt>
                <c:pt idx="6">
                  <c:v>99.0</c:v>
                </c:pt>
                <c:pt idx="7">
                  <c:v>123.0</c:v>
                </c:pt>
                <c:pt idx="8">
                  <c:v>159.0</c:v>
                </c:pt>
                <c:pt idx="9">
                  <c:v>198.0</c:v>
                </c:pt>
                <c:pt idx="10">
                  <c:v>208.0</c:v>
                </c:pt>
                <c:pt idx="11">
                  <c:v>222.0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8968776"/>
        <c:axId val="-2078974520"/>
      </c:lineChart>
      <c:dateAx>
        <c:axId val="-2078968776"/>
        <c:scaling>
          <c:orientation val="minMax"/>
          <c:max val="41239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End</a:t>
                </a:r>
                <a:r>
                  <a:rPr lang="en-US" baseline="0"/>
                  <a:t> of iteration date</a:t>
                </a:r>
                <a:endParaRPr lang="en-US"/>
              </a:p>
            </c:rich>
          </c:tx>
          <c:layout/>
          <c:overlay val="0"/>
        </c:title>
        <c:numFmt formatCode="d\-mmm" sourceLinked="1"/>
        <c:majorTickMark val="out"/>
        <c:minorTickMark val="none"/>
        <c:tickLblPos val="nextTo"/>
        <c:crossAx val="-2078974520"/>
        <c:crosses val="autoZero"/>
        <c:auto val="1"/>
        <c:lblOffset val="100"/>
        <c:baseTimeUnit val="days"/>
      </c:dateAx>
      <c:valAx>
        <c:axId val="-2078974520"/>
        <c:scaling>
          <c:orientation val="minMax"/>
          <c:min val="0.0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Points</a:t>
                </a:r>
              </a:p>
            </c:rich>
          </c:tx>
          <c:layout/>
          <c:overlay val="0"/>
        </c:title>
        <c:numFmt formatCode="0" sourceLinked="1"/>
        <c:majorTickMark val="out"/>
        <c:minorTickMark val="none"/>
        <c:tickLblPos val="nextTo"/>
        <c:crossAx val="-20789687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FD5AA-74B0-7C47-9E1B-43CDE9E6F0A6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29582-6D30-0342-965E-E3FE56544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2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 Everything </a:t>
            </a:r>
            <a:r>
              <a:rPr lang="en-US" smtClean="0"/>
              <a:t>Up Front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29582-6D30-0342-965E-E3FE56544F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6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10/10/13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438899" y="129133"/>
            <a:ext cx="2625636" cy="926500"/>
            <a:chOff x="6438899" y="129133"/>
            <a:chExt cx="2625636" cy="926500"/>
          </a:xfrm>
        </p:grpSpPr>
        <p:pic>
          <p:nvPicPr>
            <p:cNvPr id="3" name="Picture 2" descr="TW Logo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65900" y="165489"/>
              <a:ext cx="2443606" cy="382114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6438899" y="539136"/>
              <a:ext cx="2607733" cy="516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519329" y="129133"/>
              <a:ext cx="63501" cy="516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001034" y="129133"/>
              <a:ext cx="63501" cy="516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101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75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The problem with software projects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10" y="1335051"/>
            <a:ext cx="7260227" cy="333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1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054" y="547260"/>
            <a:ext cx="3310282" cy="10490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405" y="1829195"/>
            <a:ext cx="3310282" cy="10490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08913" y="1601827"/>
            <a:ext cx="2377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badi MT Condensed Extra Bold"/>
                <a:cs typeface="Abadi MT Condensed Extra Bold"/>
              </a:rPr>
              <a:t>Product Team B</a:t>
            </a:r>
            <a:endParaRPr lang="en-US" sz="1100" dirty="0">
              <a:latin typeface="Abadi MT Condensed Extra Bold"/>
              <a:cs typeface="Abadi MT Condensed Extra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05127" y="319670"/>
            <a:ext cx="2377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badi MT Condensed Extra Bold"/>
                <a:cs typeface="Abadi MT Condensed Extra Bold"/>
              </a:rPr>
              <a:t>Product Team A</a:t>
            </a:r>
            <a:endParaRPr lang="en-US" sz="1100" dirty="0">
              <a:latin typeface="Abadi MT Condensed Extra Bold"/>
              <a:cs typeface="Abadi MT Condensed Extra Bold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04" y="109362"/>
            <a:ext cx="2621226" cy="13813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7273" y="142592"/>
            <a:ext cx="237703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badi MT Condensed Extra Bold"/>
                <a:cs typeface="Abadi MT Condensed Extra Bold"/>
              </a:rPr>
              <a:t>Enterprise Architecture</a:t>
            </a:r>
            <a:endParaRPr lang="en-US" sz="1100" dirty="0">
              <a:latin typeface="Abadi MT Condensed Extra Bold"/>
              <a:cs typeface="Abadi MT Condensed Extra Bold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277466" y="3355043"/>
            <a:ext cx="3310282" cy="1445582"/>
            <a:chOff x="3114514" y="525637"/>
            <a:chExt cx="3310282" cy="1445582"/>
          </a:xfrm>
        </p:grpSpPr>
        <p:sp>
          <p:nvSpPr>
            <p:cNvPr id="11" name="Rectangle 10"/>
            <p:cNvSpPr/>
            <p:nvPr/>
          </p:nvSpPr>
          <p:spPr>
            <a:xfrm>
              <a:off x="3114514" y="802962"/>
              <a:ext cx="3310282" cy="11682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05802" y="525637"/>
              <a:ext cx="2377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Abadi MT Condensed Extra Bold"/>
                  <a:cs typeface="Abadi MT Condensed Extra Bold"/>
                </a:rPr>
                <a:t>XYZ Corp</a:t>
              </a:r>
              <a:endParaRPr lang="en-US" sz="1100" dirty="0"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13622" y="936697"/>
              <a:ext cx="363644" cy="260533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AFFE4"/>
                </a:gs>
              </a:gsLst>
              <a:lin ang="3060000" scaled="0"/>
            </a:gradFill>
            <a:ln>
              <a:noFill/>
            </a:ln>
            <a:effectLst>
              <a:outerShdw blurRad="71755" dist="381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08282" y="1111777"/>
              <a:ext cx="363644" cy="260533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AFFE4"/>
                </a:gs>
              </a:gsLst>
              <a:lin ang="3060000" scaled="0"/>
            </a:gradFill>
            <a:ln>
              <a:noFill/>
            </a:ln>
            <a:effectLst>
              <a:outerShdw blurRad="71755" dist="381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5282" y="1270537"/>
              <a:ext cx="363644" cy="260533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AFFE4"/>
                </a:gs>
              </a:gsLst>
              <a:lin ang="3060000" scaled="0"/>
            </a:gradFill>
            <a:ln>
              <a:noFill/>
            </a:ln>
            <a:effectLst>
              <a:outerShdw blurRad="71755" dist="381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42282" y="1440637"/>
              <a:ext cx="363644" cy="260533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AFFE4"/>
                </a:gs>
              </a:gsLst>
              <a:lin ang="3060000" scaled="0"/>
            </a:gradFill>
            <a:ln>
              <a:noFill/>
            </a:ln>
            <a:effectLst>
              <a:outerShdw blurRad="71755" dist="381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09282" y="1588057"/>
              <a:ext cx="363644" cy="260533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AFFE4"/>
                </a:gs>
              </a:gsLst>
              <a:lin ang="3060000" scaled="0"/>
            </a:gradFill>
            <a:ln>
              <a:noFill/>
            </a:ln>
            <a:effectLst>
              <a:outerShdw blurRad="71755" dist="381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Elbow Connector 56"/>
            <p:cNvCxnSpPr>
              <a:stCxn id="13" idx="3"/>
              <a:endCxn id="14" idx="1"/>
            </p:cNvCxnSpPr>
            <p:nvPr/>
          </p:nvCxnSpPr>
          <p:spPr>
            <a:xfrm>
              <a:off x="3777266" y="1066964"/>
              <a:ext cx="231016" cy="17508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56"/>
            <p:cNvCxnSpPr>
              <a:stCxn id="14" idx="3"/>
              <a:endCxn id="15" idx="1"/>
            </p:cNvCxnSpPr>
            <p:nvPr/>
          </p:nvCxnSpPr>
          <p:spPr>
            <a:xfrm>
              <a:off x="4371926" y="1242044"/>
              <a:ext cx="203356" cy="15876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56"/>
            <p:cNvCxnSpPr>
              <a:stCxn id="15" idx="3"/>
              <a:endCxn id="16" idx="1"/>
            </p:cNvCxnSpPr>
            <p:nvPr/>
          </p:nvCxnSpPr>
          <p:spPr>
            <a:xfrm>
              <a:off x="4938926" y="1400804"/>
              <a:ext cx="203356" cy="17010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56"/>
            <p:cNvCxnSpPr>
              <a:stCxn id="16" idx="3"/>
              <a:endCxn id="17" idx="1"/>
            </p:cNvCxnSpPr>
            <p:nvPr/>
          </p:nvCxnSpPr>
          <p:spPr>
            <a:xfrm>
              <a:off x="5505926" y="1570904"/>
              <a:ext cx="203356" cy="14742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 descr="yellow-staff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756" y="1078423"/>
            <a:ext cx="1095697" cy="127242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135756" y="2260125"/>
            <a:ext cx="109569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badi MT Condensed Extra Bold"/>
                <a:cs typeface="Abadi MT Condensed Extra Bold"/>
              </a:rPr>
              <a:t>Customer</a:t>
            </a:r>
            <a:endParaRPr lang="en-US" sz="1100" dirty="0">
              <a:latin typeface="Abadi MT Condensed Extra Bold"/>
              <a:cs typeface="Abadi MT Condensed Extra Bold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376665" y="1078423"/>
            <a:ext cx="63435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red-staff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43" y="2120321"/>
            <a:ext cx="766205" cy="89492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133" y="1924649"/>
            <a:ext cx="375696" cy="445055"/>
          </a:xfrm>
          <a:prstGeom prst="rect">
            <a:avLst/>
          </a:prstGeom>
        </p:spPr>
      </p:pic>
      <p:sp>
        <p:nvSpPr>
          <p:cNvPr id="27" name="Cloud Callout 26"/>
          <p:cNvSpPr/>
          <p:nvPr/>
        </p:nvSpPr>
        <p:spPr>
          <a:xfrm>
            <a:off x="1113402" y="1817287"/>
            <a:ext cx="1256568" cy="658298"/>
          </a:xfrm>
          <a:prstGeom prst="cloudCallout">
            <a:avLst>
              <a:gd name="adj1" fmla="val -55143"/>
              <a:gd name="adj2" fmla="val 5896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08000" rIns="0"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Abadi MT Condensed Light"/>
                <a:cs typeface="Abadi MT Condensed Light"/>
              </a:rPr>
              <a:t>We need a single view</a:t>
            </a:r>
          </a:p>
          <a:p>
            <a:pPr algn="ctr"/>
            <a:r>
              <a:rPr lang="en-US" sz="1100" dirty="0" smtClean="0">
                <a:solidFill>
                  <a:srgbClr val="000000"/>
                </a:solidFill>
                <a:latin typeface="Abadi MT Condensed Light"/>
                <a:cs typeface="Abadi MT Condensed Light"/>
              </a:rPr>
              <a:t>of the customer</a:t>
            </a:r>
            <a:endParaRPr lang="en-US" sz="1100" dirty="0">
              <a:solidFill>
                <a:srgbClr val="000000"/>
              </a:solidFill>
              <a:latin typeface="Abadi MT Condensed Light"/>
              <a:cs typeface="Abadi MT Condensed Light"/>
            </a:endParaRPr>
          </a:p>
        </p:txBody>
      </p:sp>
      <p:cxnSp>
        <p:nvCxnSpPr>
          <p:cNvPr id="28" name="Elbow Connector 27"/>
          <p:cNvCxnSpPr>
            <a:stCxn id="23" idx="2"/>
            <a:endCxn id="5" idx="1"/>
          </p:cNvCxnSpPr>
          <p:nvPr/>
        </p:nvCxnSpPr>
        <p:spPr>
          <a:xfrm rot="5400000" flipH="1">
            <a:off x="5393503" y="231633"/>
            <a:ext cx="168004" cy="4412200"/>
          </a:xfrm>
          <a:prstGeom prst="bentConnector4">
            <a:avLst>
              <a:gd name="adj1" fmla="val -348285"/>
              <a:gd name="adj2" fmla="val 105181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2" idx="0"/>
            <a:endCxn id="4" idx="1"/>
          </p:cNvCxnSpPr>
          <p:nvPr/>
        </p:nvCxnSpPr>
        <p:spPr>
          <a:xfrm rot="16200000" flipV="1">
            <a:off x="5471017" y="-1134166"/>
            <a:ext cx="6627" cy="4418551"/>
          </a:xfrm>
          <a:prstGeom prst="bentConnector4">
            <a:avLst>
              <a:gd name="adj1" fmla="val 11464660"/>
              <a:gd name="adj2" fmla="val 105174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376665" y="2521735"/>
            <a:ext cx="63435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643109" y="2086301"/>
            <a:ext cx="63435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945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2800"/>
            <a:ext cx="9144000" cy="350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32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77" y="779326"/>
            <a:ext cx="4268555" cy="40822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879" y="876300"/>
            <a:ext cx="4768915" cy="178666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426" y="-4990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Technical Portfolio </a:t>
            </a:r>
            <a:r>
              <a:rPr lang="en-US" sz="3600" dirty="0" err="1" smtClean="0"/>
              <a:t>Mgmt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87157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3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‘Business’ Portfolio </a:t>
            </a:r>
            <a:r>
              <a:rPr lang="en-US" sz="3600" dirty="0" err="1" smtClean="0"/>
              <a:t>Mgmt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1" y="1365834"/>
            <a:ext cx="4287996" cy="25184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753" y="1524579"/>
            <a:ext cx="4190880" cy="294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7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10577" y="961121"/>
            <a:ext cx="4260396" cy="78091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you think you need upfront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750" y="1064100"/>
            <a:ext cx="1295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Agile</a:t>
            </a:r>
            <a:endParaRPr lang="en-US" sz="28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291750" y="3027182"/>
            <a:ext cx="5779220" cy="1107996"/>
            <a:chOff x="291750" y="3027182"/>
            <a:chExt cx="5779220" cy="1107996"/>
          </a:xfrm>
        </p:grpSpPr>
        <p:sp>
          <p:nvSpPr>
            <p:cNvPr id="10" name="TextBox 9"/>
            <p:cNvSpPr txBox="1"/>
            <p:nvPr/>
          </p:nvSpPr>
          <p:spPr>
            <a:xfrm>
              <a:off x="291750" y="3027182"/>
              <a:ext cx="139456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Big Everything Up-Front</a:t>
              </a:r>
              <a:endParaRPr lang="en-US" sz="2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10574" y="3027182"/>
              <a:ext cx="4260396" cy="78091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070973" y="3027182"/>
            <a:ext cx="1295705" cy="780911"/>
            <a:chOff x="6070973" y="3027182"/>
            <a:chExt cx="1295705" cy="780911"/>
          </a:xfrm>
        </p:grpSpPr>
        <p:sp>
          <p:nvSpPr>
            <p:cNvPr id="15" name="Rectangle 14"/>
            <p:cNvSpPr/>
            <p:nvPr/>
          </p:nvSpPr>
          <p:spPr>
            <a:xfrm>
              <a:off x="6070973" y="3027182"/>
              <a:ext cx="1295705" cy="78091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83461" y="3128103"/>
              <a:ext cx="918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  <a:r>
                <a:rPr lang="en-US" sz="3200" dirty="0" smtClean="0"/>
                <a:t>0%</a:t>
              </a:r>
              <a:endParaRPr lang="en-US" sz="32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366678" y="3027182"/>
            <a:ext cx="971883" cy="780911"/>
            <a:chOff x="7366678" y="3027182"/>
            <a:chExt cx="971883" cy="780911"/>
          </a:xfrm>
        </p:grpSpPr>
        <p:sp>
          <p:nvSpPr>
            <p:cNvPr id="19" name="Rectangle 18"/>
            <p:cNvSpPr/>
            <p:nvPr/>
          </p:nvSpPr>
          <p:spPr>
            <a:xfrm>
              <a:off x="7366678" y="3027182"/>
              <a:ext cx="971883" cy="78091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85126" y="3128103"/>
              <a:ext cx="918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20%</a:t>
              </a:r>
              <a:endParaRPr lang="en-US" sz="3200" dirty="0"/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6070973" y="293936"/>
            <a:ext cx="0" cy="38155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810574" y="305232"/>
            <a:ext cx="0" cy="38155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549142" y="3027182"/>
            <a:ext cx="2521828" cy="780911"/>
            <a:chOff x="3549142" y="3027182"/>
            <a:chExt cx="2521828" cy="780911"/>
          </a:xfrm>
        </p:grpSpPr>
        <p:sp>
          <p:nvSpPr>
            <p:cNvPr id="31" name="Rectangle 30"/>
            <p:cNvSpPr/>
            <p:nvPr/>
          </p:nvSpPr>
          <p:spPr>
            <a:xfrm>
              <a:off x="3549142" y="3027182"/>
              <a:ext cx="2521828" cy="78091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15229" y="3121548"/>
              <a:ext cx="918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00000"/>
                  </a:solidFill>
                </a:rPr>
                <a:t>60%</a:t>
              </a:r>
              <a:endParaRPr lang="en-US" sz="3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810574" y="4248617"/>
            <a:ext cx="4260399" cy="769441"/>
            <a:chOff x="1810574" y="4248617"/>
            <a:chExt cx="4260399" cy="769441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1810574" y="4673600"/>
              <a:ext cx="4260399" cy="8467"/>
            </a:xfrm>
            <a:prstGeom prst="line">
              <a:avLst/>
            </a:prstGeom>
            <a:ln w="76200" cmpd="sng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47395" y="4445731"/>
              <a:ext cx="472672" cy="47267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934267" y="4248617"/>
              <a:ext cx="54154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£</a:t>
              </a:r>
              <a:endPara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716354" y="1862172"/>
            <a:ext cx="3599171" cy="2621450"/>
            <a:chOff x="2716354" y="1862172"/>
            <a:chExt cx="3599171" cy="2621450"/>
          </a:xfrm>
        </p:grpSpPr>
        <p:sp>
          <p:nvSpPr>
            <p:cNvPr id="13" name="Up Arrow 12"/>
            <p:cNvSpPr/>
            <p:nvPr/>
          </p:nvSpPr>
          <p:spPr>
            <a:xfrm>
              <a:off x="2716354" y="1862172"/>
              <a:ext cx="489105" cy="446235"/>
            </a:xfrm>
            <a:prstGeom prst="upArrow">
              <a:avLst/>
            </a:prstGeom>
            <a:gradFill>
              <a:gsLst>
                <a:gs pos="35000">
                  <a:schemeClr val="accent3"/>
                </a:gs>
                <a:gs pos="0">
                  <a:schemeClr val="accent3">
                    <a:lumMod val="40000"/>
                    <a:lumOff val="60000"/>
                  </a:schemeClr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8" name="Up Arrow 37"/>
            <p:cNvSpPr/>
            <p:nvPr/>
          </p:nvSpPr>
          <p:spPr>
            <a:xfrm>
              <a:off x="5826420" y="4037387"/>
              <a:ext cx="489105" cy="446235"/>
            </a:xfrm>
            <a:prstGeom prst="upArrow">
              <a:avLst/>
            </a:prstGeom>
            <a:gradFill>
              <a:gsLst>
                <a:gs pos="35000">
                  <a:schemeClr val="accent3"/>
                </a:gs>
                <a:gs pos="0">
                  <a:schemeClr val="accent3">
                    <a:lumMod val="40000"/>
                    <a:lumOff val="60000"/>
                  </a:schemeClr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810577" y="887720"/>
            <a:ext cx="1750499" cy="854312"/>
            <a:chOff x="1810577" y="887720"/>
            <a:chExt cx="1750499" cy="854312"/>
          </a:xfrm>
        </p:grpSpPr>
        <p:grpSp>
          <p:nvGrpSpPr>
            <p:cNvPr id="44" name="Group 43"/>
            <p:cNvGrpSpPr/>
            <p:nvPr/>
          </p:nvGrpSpPr>
          <p:grpSpPr>
            <a:xfrm>
              <a:off x="1810577" y="887720"/>
              <a:ext cx="1750499" cy="854312"/>
              <a:chOff x="1810577" y="887720"/>
              <a:chExt cx="1750499" cy="85431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810577" y="961121"/>
                <a:ext cx="1750499" cy="78091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222458" y="887720"/>
                <a:ext cx="918155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solidFill>
                      <a:srgbClr val="000000"/>
                    </a:solidFill>
                  </a:rPr>
                  <a:t>40%</a:t>
                </a:r>
                <a:endParaRPr lang="en-US" sz="32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887452" y="1393353"/>
              <a:ext cx="15599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What was valuable</a:t>
              </a:r>
              <a:endParaRPr lang="en-US" sz="11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442232" y="920180"/>
            <a:ext cx="1559943" cy="821094"/>
            <a:chOff x="3442232" y="1022538"/>
            <a:chExt cx="1559943" cy="821094"/>
          </a:xfrm>
        </p:grpSpPr>
        <p:grpSp>
          <p:nvGrpSpPr>
            <p:cNvPr id="45" name="Group 44"/>
            <p:cNvGrpSpPr/>
            <p:nvPr/>
          </p:nvGrpSpPr>
          <p:grpSpPr>
            <a:xfrm>
              <a:off x="3561073" y="1022538"/>
              <a:ext cx="1295705" cy="821094"/>
              <a:chOff x="3561073" y="920938"/>
              <a:chExt cx="1295705" cy="82109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1073" y="961121"/>
                <a:ext cx="1295705" cy="78091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773561" y="920938"/>
                <a:ext cx="918155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3</a:t>
                </a:r>
                <a:r>
                  <a:rPr lang="en-US" sz="3200" dirty="0" smtClean="0"/>
                  <a:t>0%</a:t>
                </a:r>
                <a:endParaRPr lang="en-US" sz="3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3442232" y="1545753"/>
              <a:ext cx="15599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New </a:t>
              </a:r>
              <a:r>
                <a:rPr lang="en-US" sz="1100" dirty="0" err="1" smtClean="0"/>
                <a:t>req’s</a:t>
              </a:r>
              <a:r>
                <a:rPr lang="en-US" sz="1100" dirty="0" smtClean="0"/>
                <a:t> added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7912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1629" y="1434822"/>
            <a:ext cx="4656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Building the right thing      +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262064" y="1434822"/>
            <a:ext cx="3763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Building it right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76300" y="2120900"/>
            <a:ext cx="41783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Iterative Approach (feedback loops)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Continuous Delivery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On-site Customer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Collocated / Cross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unctional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eams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Showcases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Retrospectives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Big Visible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harts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 Planning</a:t>
            </a:r>
          </a:p>
          <a:p>
            <a:r>
              <a:rPr lang="en-US" dirty="0" smtClean="0"/>
              <a:t>Working software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4464" y="2120900"/>
            <a:ext cx="2857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Continuous Integration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Refactoring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Automated Testing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 Driven Development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Pair Programming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Collective Code Ownership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Daily stand-ups</a:t>
            </a: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…plus many more!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420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111041"/>
              </p:ext>
            </p:extLst>
          </p:nvPr>
        </p:nvGraphicFramePr>
        <p:xfrm>
          <a:off x="253999" y="254001"/>
          <a:ext cx="8683037" cy="4465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459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693190" y="1243445"/>
            <a:ext cx="6832423" cy="3570737"/>
            <a:chOff x="367722" y="1469826"/>
            <a:chExt cx="2947177" cy="1731149"/>
          </a:xfrm>
        </p:grpSpPr>
        <p:pic>
          <p:nvPicPr>
            <p:cNvPr id="4" name="Picture 3" descr="green line.eps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663" y="2995001"/>
              <a:ext cx="2728360" cy="111125"/>
            </a:xfrm>
            <a:prstGeom prst="rect">
              <a:avLst/>
            </a:prstGeom>
          </p:spPr>
        </p:pic>
        <p:pic>
          <p:nvPicPr>
            <p:cNvPr id="5" name="Picture 4" descr="green line.eps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263947" y="2360335"/>
              <a:ext cx="1570154" cy="111125"/>
            </a:xfrm>
            <a:prstGeom prst="rect">
              <a:avLst/>
            </a:prstGeom>
          </p:spPr>
        </p:pic>
        <p:pic>
          <p:nvPicPr>
            <p:cNvPr id="22" name="Picture 21" descr="green line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91014">
              <a:off x="367722" y="2197557"/>
              <a:ext cx="2927694" cy="300708"/>
            </a:xfrm>
            <a:prstGeom prst="rect">
              <a:avLst/>
            </a:prstGeom>
          </p:spPr>
        </p:pic>
        <p:cxnSp>
          <p:nvCxnSpPr>
            <p:cNvPr id="24" name="Straight Connector 23"/>
            <p:cNvCxnSpPr/>
            <p:nvPr/>
          </p:nvCxnSpPr>
          <p:spPr>
            <a:xfrm flipV="1">
              <a:off x="576693" y="2705085"/>
              <a:ext cx="2427050" cy="4409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79153" y="2125508"/>
              <a:ext cx="2427050" cy="4409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511239" y="2812295"/>
              <a:ext cx="6899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Marydale"/>
                  <a:cs typeface="Marydale"/>
                </a:rPr>
                <a:t>MVP</a:t>
              </a:r>
              <a:endParaRPr lang="en-US" sz="1200" dirty="0">
                <a:latin typeface="Marydale"/>
                <a:cs typeface="Marydale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11239" y="2346422"/>
              <a:ext cx="6899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Marydale"/>
                  <a:cs typeface="Marydale"/>
                </a:rPr>
                <a:t>Added</a:t>
              </a:r>
            </a:p>
            <a:p>
              <a:pPr algn="ctr"/>
              <a:r>
                <a:rPr lang="en-US" sz="1200" dirty="0" smtClean="0">
                  <a:latin typeface="Marydale"/>
                  <a:cs typeface="Marydale"/>
                </a:rPr>
                <a:t>Value</a:t>
              </a:r>
              <a:endParaRPr lang="en-US" sz="1200" dirty="0">
                <a:latin typeface="Marydale"/>
                <a:cs typeface="Marydale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25048" y="1789386"/>
              <a:ext cx="10348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Marydale"/>
                  <a:cs typeface="Marydale"/>
                </a:rPr>
                <a:t>Diminishing Returns</a:t>
              </a:r>
              <a:endParaRPr lang="en-US" sz="1200" dirty="0">
                <a:latin typeface="Marydale"/>
                <a:cs typeface="Marydale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15023" y="1469826"/>
              <a:ext cx="2998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Marydale"/>
                  <a:cs typeface="Marydale"/>
                </a:rPr>
                <a:t>£</a:t>
              </a:r>
              <a:endParaRPr lang="en-US" sz="1400" dirty="0">
                <a:latin typeface="Marydale"/>
                <a:cs typeface="Marydale"/>
              </a:endParaRP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Building the initial platform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11638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778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Product Lifecycle – Business As Usual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822" y="1463659"/>
            <a:ext cx="5753138" cy="28073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2154297"/>
            <a:ext cx="1702740" cy="9407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Inception</a:t>
            </a:r>
          </a:p>
        </p:txBody>
      </p:sp>
    </p:spTree>
    <p:extLst>
      <p:ext uri="{BB962C8B-B14F-4D97-AF65-F5344CB8AC3E}">
        <p14:creationId xmlns:p14="http://schemas.microsoft.com/office/powerpoint/2010/main" val="3731531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800"/>
            <a:ext cx="9144000" cy="325793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3464" y="82778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Waterfall Org Structure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28136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929" y="886596"/>
            <a:ext cx="4946698" cy="4105272"/>
          </a:xfrm>
          <a:prstGeom prst="rect">
            <a:avLst/>
          </a:prstGeom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343464" y="82778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Agile Org Structure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14650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38899" y="129133"/>
            <a:ext cx="2625636" cy="926500"/>
            <a:chOff x="6438899" y="129133"/>
            <a:chExt cx="2625636" cy="926500"/>
          </a:xfrm>
        </p:grpSpPr>
        <p:pic>
          <p:nvPicPr>
            <p:cNvPr id="5" name="Picture 4" descr="TW Logo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65900" y="165489"/>
              <a:ext cx="2443606" cy="382114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6438899" y="539136"/>
              <a:ext cx="2607733" cy="516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519329" y="129133"/>
              <a:ext cx="63501" cy="516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001034" y="129133"/>
              <a:ext cx="63501" cy="516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84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47603</TotalTime>
  <Words>162</Words>
  <Application>Microsoft Macintosh PowerPoint</Application>
  <PresentationFormat>On-screen Show (16:9)</PresentationFormat>
  <Paragraphs>57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Agile 101</vt:lpstr>
      <vt:lpstr>PowerPoint Presentation</vt:lpstr>
      <vt:lpstr>PowerPoint Presentation</vt:lpstr>
      <vt:lpstr>PowerPoint Presentation</vt:lpstr>
      <vt:lpstr>Building the initial platform</vt:lpstr>
      <vt:lpstr>Product Lifecycle – Business As Usual</vt:lpstr>
      <vt:lpstr>Waterfall Org Structure</vt:lpstr>
      <vt:lpstr>PowerPoint Presentation</vt:lpstr>
      <vt:lpstr>Thank You!</vt:lpstr>
      <vt:lpstr>The problem with software projects</vt:lpstr>
      <vt:lpstr>PowerPoint Presentation</vt:lpstr>
      <vt:lpstr>PowerPoint Presentation</vt:lpstr>
      <vt:lpstr>Technical Portfolio Mgmt</vt:lpstr>
      <vt:lpstr>‘Business’ Portfolio Mgmt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Thought Works</cp:lastModifiedBy>
  <cp:revision>90</cp:revision>
  <dcterms:created xsi:type="dcterms:W3CDTF">2010-04-12T23:12:02Z</dcterms:created>
  <dcterms:modified xsi:type="dcterms:W3CDTF">2013-10-10T08:43:34Z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