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10"/>
  </p:notesMasterIdLst>
  <p:handoutMasterIdLst>
    <p:handoutMasterId r:id="rId11"/>
  </p:handoutMasterIdLst>
  <p:sldIdLst>
    <p:sldId id="284" r:id="rId2"/>
    <p:sldId id="278" r:id="rId3"/>
    <p:sldId id="280" r:id="rId4"/>
    <p:sldId id="275" r:id="rId5"/>
    <p:sldId id="283" r:id="rId6"/>
    <p:sldId id="276" r:id="rId7"/>
    <p:sldId id="279" r:id="rId8"/>
    <p:sldId id="287" r:id="rId9"/>
  </p:sldIdLst>
  <p:sldSz cx="9144000" cy="6858000" type="screen4x3"/>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hiddenSlides="1"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86A"/>
    <a:srgbClr val="FFE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10" autoAdjust="0"/>
  </p:normalViewPr>
  <p:slideViewPr>
    <p:cSldViewPr snapToObjects="1">
      <p:cViewPr varScale="1">
        <p:scale>
          <a:sx n="81" d="100"/>
          <a:sy n="81" d="100"/>
        </p:scale>
        <p:origin x="-18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tags" Target="tags/tag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EFE421-BA63-944A-9C5E-17934035529B}" type="datetimeFigureOut">
              <a:rPr lang="en-US" smtClean="0"/>
              <a:pPr/>
              <a:t>2/22/12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AAC150-6A3F-9541-B204-3792F6D65904}" type="slidenum">
              <a:rPr lang="en-US" smtClean="0"/>
              <a:pPr/>
              <a:t>‹#›</a:t>
            </a:fld>
            <a:endParaRPr lang="en-US"/>
          </a:p>
        </p:txBody>
      </p:sp>
    </p:spTree>
    <p:extLst>
      <p:ext uri="{BB962C8B-B14F-4D97-AF65-F5344CB8AC3E}">
        <p14:creationId xmlns:p14="http://schemas.microsoft.com/office/powerpoint/2010/main" val="9929958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B2899-0B75-F041-AFE8-4C1E5D184665}" type="datetimeFigureOut">
              <a:rPr lang="en-US" smtClean="0"/>
              <a:pPr/>
              <a:t>2/22/12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7EA33-3176-1746-8E4D-64F50ED202CE}" type="slidenum">
              <a:rPr lang="en-US" smtClean="0"/>
              <a:pPr/>
              <a:t>‹#›</a:t>
            </a:fld>
            <a:endParaRPr lang="en-US"/>
          </a:p>
        </p:txBody>
      </p:sp>
    </p:spTree>
    <p:extLst>
      <p:ext uri="{BB962C8B-B14F-4D97-AF65-F5344CB8AC3E}">
        <p14:creationId xmlns:p14="http://schemas.microsoft.com/office/powerpoint/2010/main" val="20781615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Hello, and welcome to The Origins of Agile Software Development, a module in Agile Fundamentals. This module is brought to you by ThoughtWorks Studios, makers of Mingle, Go, and Twist.</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Tree>
    <p:extLst>
      <p:ext uri="{BB962C8B-B14F-4D97-AF65-F5344CB8AC3E}">
        <p14:creationId xmlns:p14="http://schemas.microsoft.com/office/powerpoint/2010/main" val="336736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TIMING:</a:t>
            </a:r>
            <a:endParaRPr lang="en-US" baseline="0" dirty="0" smtClean="0"/>
          </a:p>
          <a:p>
            <a:endParaRPr lang="en-US" baseline="0" dirty="0" smtClean="0"/>
          </a:p>
          <a:p>
            <a:r>
              <a:rPr lang="en-US" baseline="0" dirty="0" smtClean="0"/>
              <a:t>Introductions: &lt; 5 minutes</a:t>
            </a:r>
          </a:p>
          <a:p>
            <a:r>
              <a:rPr lang="en-US" baseline="0" dirty="0" smtClean="0"/>
              <a:t>Group Juggle: 5 – 8 minutes</a:t>
            </a:r>
            <a:endParaRPr lang="en-US" dirty="0" smtClean="0"/>
          </a:p>
          <a:p>
            <a:endParaRPr lang="en-US" dirty="0" smtClean="0"/>
          </a:p>
          <a:p>
            <a:r>
              <a:rPr lang="en-US" dirty="0" smtClean="0"/>
              <a:t>Follow introductions with Group Juggle…</a:t>
            </a:r>
          </a:p>
          <a:p>
            <a:endParaRPr lang="en-US" dirty="0" smtClean="0"/>
          </a:p>
          <a:p>
            <a:r>
              <a:rPr lang="en-US" dirty="0" smtClean="0"/>
              <a:t>http://</a:t>
            </a:r>
            <a:r>
              <a:rPr lang="en-US" dirty="0" err="1" smtClean="0"/>
              <a:t>wilderdom.com/games/descriptions/GroupJuggle.html</a:t>
            </a:r>
            <a:endParaRPr lang="en-US" dirty="0" smtClean="0"/>
          </a:p>
          <a:p>
            <a:endParaRPr lang="en-US" dirty="0" smtClean="0"/>
          </a:p>
          <a:p>
            <a:r>
              <a:rPr lang="en-US" b="1" dirty="0" smtClean="0"/>
              <a:t>Group Juggle</a:t>
            </a:r>
          </a:p>
          <a:p>
            <a:pPr>
              <a:buFont typeface="Arial"/>
              <a:buChar char="•"/>
            </a:pPr>
            <a:r>
              <a:rPr lang="en-US" dirty="0" smtClean="0"/>
              <a:t>Fun way to start working together. </a:t>
            </a:r>
          </a:p>
          <a:p>
            <a:pPr>
              <a:buFont typeface="Arial"/>
              <a:buChar char="•"/>
            </a:pPr>
            <a:r>
              <a:rPr lang="en-US" dirty="0" smtClean="0"/>
              <a:t>Can be used to learn names and develop a sense of interconnectedness.  </a:t>
            </a:r>
          </a:p>
          <a:p>
            <a:pPr>
              <a:buFont typeface="Arial"/>
              <a:buChar char="•"/>
            </a:pPr>
            <a:r>
              <a:rPr lang="en-US" dirty="0" smtClean="0"/>
              <a:t>Stand in a circle, toss a ball to someone, using his/her name, and they in turn toss it to someone else, using the next person's name. </a:t>
            </a:r>
          </a:p>
          <a:p>
            <a:pPr>
              <a:buFont typeface="Arial"/>
              <a:buChar char="•"/>
            </a:pPr>
            <a:r>
              <a:rPr lang="en-US" dirty="0" smtClean="0"/>
              <a:t>Keep it going, then more balls are introduced and it starts gets crazy. </a:t>
            </a:r>
          </a:p>
          <a:p>
            <a:pPr>
              <a:buFont typeface="Arial"/>
              <a:buNone/>
            </a:pPr>
            <a:endParaRPr lang="en-US" dirty="0" smtClean="0"/>
          </a:p>
          <a:p>
            <a:r>
              <a:rPr lang="en-US" b="1" dirty="0" smtClean="0"/>
              <a:t>How to Run a Group Juggle Session</a:t>
            </a:r>
          </a:p>
          <a:p>
            <a:endParaRPr lang="en-US" dirty="0" smtClean="0"/>
          </a:p>
          <a:p>
            <a:r>
              <a:rPr lang="en-US" b="1" dirty="0" smtClean="0"/>
              <a:t>Set up &amp; instructions for 1st round of group juggling</a:t>
            </a:r>
          </a:p>
          <a:p>
            <a:pPr>
              <a:buFont typeface="Arial"/>
              <a:buChar char="•"/>
            </a:pPr>
            <a:r>
              <a:rPr lang="en-US" dirty="0" smtClean="0"/>
              <a:t>Arrange participants in a circle, not too close, not too far from one another</a:t>
            </a:r>
          </a:p>
          <a:p>
            <a:pPr>
              <a:buFont typeface="Arial"/>
              <a:buChar char="•"/>
            </a:pPr>
            <a:r>
              <a:rPr lang="en-US" dirty="0" smtClean="0"/>
              <a:t>Include yourself in the circle</a:t>
            </a:r>
          </a:p>
          <a:p>
            <a:pPr>
              <a:buFont typeface="Arial"/>
              <a:buChar char="•"/>
            </a:pPr>
            <a:r>
              <a:rPr lang="en-US" dirty="0" smtClean="0"/>
              <a:t>Explain that you are going to throw a ball to someone - pick someone out &amp; ask their name, then say </a:t>
            </a:r>
          </a:p>
          <a:p>
            <a:pPr>
              <a:buFont typeface="Arial"/>
              <a:buChar char="•"/>
            </a:pPr>
            <a:r>
              <a:rPr lang="en-US" dirty="0" smtClean="0"/>
              <a:t>"Hi Freddy, my name is James...here you go!" </a:t>
            </a:r>
            <a:br>
              <a:rPr lang="en-US" dirty="0" smtClean="0"/>
            </a:br>
            <a:r>
              <a:rPr lang="en-US" dirty="0" smtClean="0"/>
              <a:t>[underarm throw a ball to Freddy]</a:t>
            </a:r>
          </a:p>
          <a:p>
            <a:pPr>
              <a:buFont typeface="Arial"/>
              <a:buChar char="•"/>
            </a:pPr>
            <a:r>
              <a:rPr lang="en-US" dirty="0" smtClean="0"/>
              <a:t>Freddy then says </a:t>
            </a:r>
            <a:br>
              <a:rPr lang="en-US" dirty="0" smtClean="0"/>
            </a:br>
            <a:r>
              <a:rPr lang="en-US" dirty="0" smtClean="0"/>
              <a:t>"Thank you James", picks someone and says </a:t>
            </a:r>
            <a:br>
              <a:rPr lang="en-US" dirty="0" smtClean="0"/>
            </a:br>
            <a:r>
              <a:rPr lang="en-US" dirty="0" smtClean="0"/>
              <a:t>"Hi X, my name is Freddy...here you go!" [throw]....they say</a:t>
            </a:r>
            <a:br>
              <a:rPr lang="en-US" dirty="0" smtClean="0"/>
            </a:br>
            <a:r>
              <a:rPr lang="en-US" dirty="0" smtClean="0"/>
              <a:t>"Thank you, Freddy] and on we go.</a:t>
            </a:r>
          </a:p>
          <a:p>
            <a:pPr>
              <a:buFont typeface="Arial"/>
              <a:buChar char="•"/>
            </a:pPr>
            <a:r>
              <a:rPr lang="en-US" b="1" dirty="0" smtClean="0"/>
              <a:t>If you're not trying to learn names, skip the naming part &amp; just throw!</a:t>
            </a:r>
          </a:p>
          <a:p>
            <a:pPr>
              <a:buFont typeface="Arial"/>
              <a:buChar char="•"/>
            </a:pPr>
            <a:r>
              <a:rPr lang="en-US" dirty="0" smtClean="0"/>
              <a:t>The challenge from here is simply to get the ball thrown around to everyone in the circle, and finally back to the trainer.</a:t>
            </a:r>
          </a:p>
          <a:p>
            <a:pPr>
              <a:buFont typeface="Arial"/>
              <a:buNone/>
            </a:pPr>
            <a:endParaRPr lang="en-US" dirty="0" smtClean="0"/>
          </a:p>
          <a:p>
            <a:r>
              <a:rPr lang="en-US" b="1" dirty="0" smtClean="0"/>
              <a:t>2nd round of group juggling</a:t>
            </a:r>
          </a:p>
          <a:p>
            <a:pPr>
              <a:buFont typeface="Arial"/>
              <a:buChar char="•"/>
            </a:pPr>
            <a:r>
              <a:rPr lang="en-US" dirty="0" smtClean="0"/>
              <a:t>I then say, "Right, well done, now let's see if we can that again - making sure we use the same order, and using each other's names.  Remember to say the name of the person you are throwing to, and thank the person, by name, for throwing it to you, OK?"</a:t>
            </a:r>
          </a:p>
          <a:p>
            <a:pPr>
              <a:buFont typeface="Arial"/>
              <a:buChar char="•"/>
            </a:pPr>
            <a:r>
              <a:rPr lang="en-US" dirty="0" smtClean="0"/>
              <a:t>On the second round, most people will be challenged to remember who to throw it to, and the two names!  Take it slow, help the group out, so that each person has a successful second round.</a:t>
            </a:r>
          </a:p>
          <a:p>
            <a:pPr>
              <a:buFont typeface="Arial"/>
              <a:buNone/>
            </a:pPr>
            <a:endParaRPr lang="en-US" dirty="0" smtClean="0"/>
          </a:p>
          <a:p>
            <a:r>
              <a:rPr lang="en-US" b="1" dirty="0" smtClean="0"/>
              <a:t>3rd round of group juggling</a:t>
            </a:r>
          </a:p>
          <a:p>
            <a:pPr>
              <a:buFont typeface="Arial"/>
              <a:buChar char="•"/>
            </a:pPr>
            <a:r>
              <a:rPr lang="en-US" dirty="0" smtClean="0"/>
              <a:t>I then say, "Good, so how about we do it again, but this time, let's let's see how fast we can do it, OK?  Here we go...Hi Freddy, my name is James...." [throw]</a:t>
            </a:r>
          </a:p>
          <a:p>
            <a:pPr>
              <a:buFont typeface="Arial"/>
              <a:buChar char="•"/>
            </a:pPr>
            <a:r>
              <a:rPr lang="en-US" dirty="0" smtClean="0"/>
              <a:t>It will go pretty fast this time, and the group will probably feel quite pleased with themselves.</a:t>
            </a:r>
          </a:p>
          <a:p>
            <a:pPr>
              <a:buFont typeface="Arial"/>
              <a:buNone/>
            </a:pPr>
            <a:endParaRPr lang="en-US" dirty="0" smtClean="0"/>
          </a:p>
          <a:p>
            <a:r>
              <a:rPr lang="en-US" b="1" dirty="0" smtClean="0"/>
              <a:t>4th round of group juggling - introducing more balls</a:t>
            </a:r>
          </a:p>
          <a:p>
            <a:pPr>
              <a:buFont typeface="Arial"/>
              <a:buChar char="•"/>
            </a:pPr>
            <a:r>
              <a:rPr lang="en-US" dirty="0" smtClean="0"/>
              <a:t>I then say, "That's great, but I think you can do faster than that.  Come on, let's see how we can really go..." [I then throw and say the name with super fast enthusiasm to set the tone!]</a:t>
            </a:r>
          </a:p>
          <a:p>
            <a:pPr>
              <a:buFont typeface="Arial"/>
              <a:buChar char="•"/>
            </a:pPr>
            <a:r>
              <a:rPr lang="en-US" dirty="0" smtClean="0"/>
              <a:t>After the first ball has passed through a few hands, I take a 2nd ball out of my pocket (surprise!), and casually, but earnestly say "Hi Freddy...." [throw].  </a:t>
            </a:r>
          </a:p>
          <a:p>
            <a:pPr>
              <a:buFont typeface="Arial"/>
              <a:buChar char="•"/>
            </a:pPr>
            <a:r>
              <a:rPr lang="en-US" dirty="0" smtClean="0"/>
              <a:t>By now everyone is so well trained, the 2nd ball will automatically keep going, and there will be a detectable sense of challenge/excitement.</a:t>
            </a:r>
          </a:p>
          <a:p>
            <a:pPr>
              <a:buFont typeface="Arial"/>
              <a:buChar char="•"/>
            </a:pPr>
            <a:r>
              <a:rPr lang="en-US" dirty="0" smtClean="0"/>
              <a:t>After a bit, I introduce a 3rd and 4th ball, up to about 6 balls.</a:t>
            </a:r>
          </a:p>
          <a:p>
            <a:pPr>
              <a:buFont typeface="Arial"/>
              <a:buChar char="•"/>
            </a:pPr>
            <a:r>
              <a:rPr lang="en-US" dirty="0" smtClean="0"/>
              <a:t>Usually I let 4 to 6 balls be juggled for a while (note the balls will be coming back again to the trainer - just keep them going).  A group of 12 adults can usually handle 4 to 6 quite well.  </a:t>
            </a:r>
          </a:p>
          <a:p>
            <a:pPr>
              <a:buFont typeface="Arial"/>
              <a:buChar char="•"/>
            </a:pPr>
            <a:r>
              <a:rPr lang="en-US" dirty="0" smtClean="0"/>
              <a:t>If I'm feeling conservative, I just let the group have the success of doing this number of balls, and collect them in when that seems to have been achieved.  </a:t>
            </a:r>
          </a:p>
          <a:p>
            <a:pPr>
              <a:buFont typeface="Arial"/>
              <a:buChar char="•"/>
            </a:pPr>
            <a:r>
              <a:rPr lang="en-US" dirty="0" smtClean="0"/>
              <a:t>But usually, once the group seems competent at 4 to 6 balls I gradually then introduce an unmanageable number of balls into the juggle &amp; maybe also weird objects (e.g., kids soft toys) which all gets crazy, fun, out of control, etc. and ends in a hilarious shambles.</a:t>
            </a:r>
          </a:p>
          <a:p>
            <a:pPr>
              <a:buFont typeface="Arial"/>
              <a:buChar char="•"/>
            </a:pPr>
            <a:r>
              <a:rPr lang="en-US" dirty="0" smtClean="0"/>
              <a:t>Generally doesn't require debriefing.</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TIMING: &lt;= 2 minutes</a:t>
            </a:r>
          </a:p>
          <a:p>
            <a:endParaRPr lang="en-US" dirty="0" smtClean="0"/>
          </a:p>
          <a:p>
            <a:r>
              <a:rPr lang="en-US" dirty="0" smtClean="0"/>
              <a:t>Just a sentence or two about each topic</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Capture</a:t>
            </a:r>
            <a:r>
              <a:rPr lang="en-US" baseline="0" dirty="0" smtClean="0"/>
              <a:t> hopes and concerns </a:t>
            </a:r>
            <a:r>
              <a:rPr lang="en-US" baseline="0" smtClean="0"/>
              <a:t>about both the </a:t>
            </a:r>
            <a:r>
              <a:rPr lang="en-US" baseline="0" dirty="0" smtClean="0"/>
              <a:t>course and the organization’s adoption of Agile.</a:t>
            </a:r>
            <a:endParaRPr lang="en-US" dirty="0" smtClean="0"/>
          </a:p>
          <a:p>
            <a:endParaRPr lang="en-US" dirty="0" smtClean="0"/>
          </a:p>
          <a:p>
            <a:r>
              <a:rPr lang="en-US" dirty="0" smtClean="0"/>
              <a:t>TIMING: 3 – 5 minutes</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http://blog.tastycupcakes.com/2009/06/process-doodle/</a:t>
            </a:r>
          </a:p>
          <a:p>
            <a:endParaRPr lang="en-US" dirty="0" smtClean="0"/>
          </a:p>
          <a:p>
            <a:r>
              <a:rPr lang="en-US" b="1" dirty="0" smtClean="0"/>
              <a:t>Process Doodle </a:t>
            </a:r>
          </a:p>
          <a:p>
            <a:r>
              <a:rPr lang="en-US" dirty="0" smtClean="0"/>
              <a:t>By Michael McCullough, on June 20th, 2009</a:t>
            </a:r>
          </a:p>
          <a:p>
            <a:endParaRPr lang="en-US" dirty="0" smtClean="0"/>
          </a:p>
          <a:p>
            <a:r>
              <a:rPr lang="en-US" b="1" dirty="0" smtClean="0"/>
              <a:t>Timing:</a:t>
            </a:r>
            <a:r>
              <a:rPr lang="en-US" dirty="0" smtClean="0"/>
              <a:t> 20 </a:t>
            </a:r>
            <a:r>
              <a:rPr lang="en-US" dirty="0" err="1" smtClean="0"/>
              <a:t>mins</a:t>
            </a:r>
            <a:endParaRPr lang="en-US" dirty="0" smtClean="0"/>
          </a:p>
          <a:p>
            <a:endParaRPr lang="en-US" dirty="0" smtClean="0"/>
          </a:p>
          <a:p>
            <a:r>
              <a:rPr lang="en-US" b="1" dirty="0" smtClean="0"/>
              <a:t>Ingredients:</a:t>
            </a:r>
            <a:endParaRPr lang="en-US" dirty="0" smtClean="0"/>
          </a:p>
          <a:p>
            <a:pPr>
              <a:buFont typeface="Arial"/>
              <a:buChar char="•"/>
            </a:pPr>
            <a:r>
              <a:rPr lang="en-US" dirty="0" smtClean="0"/>
              <a:t>Whiteboards and/or flip-charts</a:t>
            </a:r>
          </a:p>
          <a:p>
            <a:pPr>
              <a:buFont typeface="Arial"/>
              <a:buChar char="•"/>
            </a:pPr>
            <a:r>
              <a:rPr lang="en-US" dirty="0" smtClean="0"/>
              <a:t>Markers</a:t>
            </a:r>
          </a:p>
          <a:p>
            <a:endParaRPr lang="en-US" dirty="0" smtClean="0"/>
          </a:p>
          <a:p>
            <a:r>
              <a:rPr lang="en-US" b="1" dirty="0" smtClean="0"/>
              <a:t>Directions:</a:t>
            </a:r>
            <a:endParaRPr lang="en-US" dirty="0" smtClean="0"/>
          </a:p>
          <a:p>
            <a:r>
              <a:rPr lang="en-US" dirty="0" smtClean="0"/>
              <a:t>Divide the participants in to groups and ask them to graphically represent their current development process. Have them think about roles, artifacts produced, and challenges. Invite them to be creative and to not worry about using any formal notation (UML, Gantt Charts, RUP, etc.). Ask them not to use people’s names, or to criticize personalities.</a:t>
            </a:r>
          </a:p>
          <a:p>
            <a:endParaRPr lang="en-US" dirty="0" smtClean="0"/>
          </a:p>
          <a:p>
            <a:r>
              <a:rPr lang="en-US" dirty="0" smtClean="0"/>
              <a:t>Each team will then then present their creation to the whole group.</a:t>
            </a:r>
          </a:p>
          <a:p>
            <a:endParaRPr lang="en-US" dirty="0" smtClean="0"/>
          </a:p>
          <a:p>
            <a:r>
              <a:rPr lang="en-US" b="1" dirty="0" smtClean="0"/>
              <a:t>Learning Points:</a:t>
            </a:r>
            <a:endParaRPr lang="en-US" dirty="0" smtClean="0"/>
          </a:p>
          <a:p>
            <a:pPr>
              <a:buFont typeface="Arial"/>
              <a:buChar char="•"/>
            </a:pPr>
            <a:r>
              <a:rPr lang="en-US" dirty="0" smtClean="0"/>
              <a:t>This is an interesting and fun way for a facilitator to gain visibility in to what is working and what the challenges are in an organization’s current process.</a:t>
            </a:r>
          </a:p>
          <a:p>
            <a:pPr>
              <a:buFont typeface="Arial"/>
              <a:buChar char="•"/>
            </a:pPr>
            <a:r>
              <a:rPr lang="en-US" dirty="0" smtClean="0"/>
              <a:t>This exercise also creates more transparency within a team, by giving people a chance to see how others characterize the process.</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Thank you for joining us for The Origins of Agile Software Development, a module in Agile Fundamentals. The next module in the series is The Origins</a:t>
            </a:r>
            <a:r>
              <a:rPr lang="en-US" baseline="0" dirty="0" smtClean="0"/>
              <a:t> of Agile</a:t>
            </a:r>
            <a:r>
              <a:rPr lang="en-US" dirty="0" smtClean="0"/>
              <a:t>, in which we’ll look at the evolution of agile</a:t>
            </a:r>
            <a:r>
              <a:rPr lang="en-US" baseline="0" dirty="0" smtClean="0"/>
              <a:t> methodologies.</a:t>
            </a:r>
            <a:endParaRPr lang="en-US" dirty="0" smtClean="0"/>
          </a:p>
          <a:p>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5016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smtClean="0"/>
              <a:t>Click to edit Master title style</a:t>
            </a:r>
            <a:endParaRPr lang="en-IN" dirty="0"/>
          </a:p>
        </p:txBody>
      </p:sp>
      <p:sp>
        <p:nvSpPr>
          <p:cNvPr id="4" name="TextBox 3"/>
          <p:cNvSpPr txBox="1"/>
          <p:nvPr/>
        </p:nvSpPr>
        <p:spPr>
          <a:xfrm rot="16200000">
            <a:off x="-1950720" y="3157612"/>
            <a:ext cx="5303520" cy="969496"/>
          </a:xfrm>
          <a:prstGeom prst="rect">
            <a:avLst/>
          </a:prstGeom>
          <a:solidFill>
            <a:schemeClr val="tx1"/>
          </a:solidFill>
          <a:ln w="38100" cmpd="sng">
            <a:solidFill>
              <a:srgbClr val="FF6600"/>
            </a:solidFill>
          </a:ln>
        </p:spPr>
        <p:txBody>
          <a:bodyPr wrap="square" tIns="91440" bIns="137160" rtlCol="0" anchor="ctr">
            <a:spAutoFit/>
          </a:bodyPr>
          <a:lstStyle/>
          <a:p>
            <a:pPr algn="ctr"/>
            <a:r>
              <a:rPr lang="en-US" sz="4800" dirty="0" smtClean="0">
                <a:solidFill>
                  <a:srgbClr val="FF6600"/>
                </a:solidFill>
                <a:latin typeface="Calibri" pitchFamily="34" charset="0"/>
                <a:cs typeface="Calibri" pitchFamily="34" charset="0"/>
              </a:rPr>
              <a:t>Exercise</a:t>
            </a:r>
            <a:endParaRPr lang="en-US" sz="4800" dirty="0">
              <a:solidFill>
                <a:srgbClr val="FF6600"/>
              </a:solidFill>
              <a:latin typeface="Calibri" pitchFamily="34" charset="0"/>
              <a:cs typeface="Calibri" pitchFamily="34" charset="0"/>
            </a:endParaRPr>
          </a:p>
        </p:txBody>
      </p:sp>
    </p:spTree>
    <p:extLst>
      <p:ext uri="{BB962C8B-B14F-4D97-AF65-F5344CB8AC3E}">
        <p14:creationId xmlns:p14="http://schemas.microsoft.com/office/powerpoint/2010/main" val="1303637621"/>
      </p:ext>
    </p:extLst>
  </p:cSld>
  <p:clrMapOvr>
    <a:masterClrMapping/>
  </p:clrMapOvr>
  <p:timing>
    <p:tnLst>
      <p:par>
        <p:cTn xmlns:p14="http://schemas.microsoft.com/office/powerpoint/2010/mai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narrower">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baseline="0"/>
            </a:lvl1pPr>
          </a:lstStyle>
          <a:p>
            <a:r>
              <a:rPr lang="en-US" smtClean="0"/>
              <a:t>Click to edit Master title style</a:t>
            </a:r>
            <a:endParaRPr lang="en-US" dirty="0"/>
          </a:p>
        </p:txBody>
      </p:sp>
      <p:sp>
        <p:nvSpPr>
          <p:cNvPr id="3" name="Content Placeholder 2"/>
          <p:cNvSpPr>
            <a:spLocks noGrp="1"/>
          </p:cNvSpPr>
          <p:nvPr>
            <p:ph idx="1"/>
          </p:nvPr>
        </p:nvSpPr>
        <p:spPr>
          <a:xfrm>
            <a:off x="609601" y="996777"/>
            <a:ext cx="5791199" cy="5232797"/>
          </a:xfrm>
        </p:spPr>
        <p:txBody>
          <a:bodyPr/>
          <a:lstStyle>
            <a:lvl1pPr>
              <a:defRPr sz="3000" baseline="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904806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154515"/>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162400"/>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blank backgroun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654744799"/>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4806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tudios backgroun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18" y="361652"/>
            <a:ext cx="1615157" cy="34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2" name="Title 1"/>
          <p:cNvSpPr>
            <a:spLocks noGrp="1"/>
          </p:cNvSpPr>
          <p:nvPr>
            <p:ph type="ctrTitle"/>
          </p:nvPr>
        </p:nvSpPr>
        <p:spPr>
          <a:xfrm>
            <a:off x="685354" y="2130848"/>
            <a:ext cx="7773293" cy="1470049"/>
          </a:xfrm>
        </p:spPr>
        <p:txBody>
          <a:bodyPr/>
          <a:lstStyle>
            <a:lvl1pPr>
              <a:defRPr sz="4000" baseline="0"/>
            </a:lvl1pPr>
          </a:lstStyle>
          <a:p>
            <a:r>
              <a:rPr lang="en-US" smtClean="0"/>
              <a:t>Click to edit Master title style</a:t>
            </a:r>
            <a:endParaRPr lang="en-US" dirty="0"/>
          </a:p>
        </p:txBody>
      </p:sp>
      <p:sp>
        <p:nvSpPr>
          <p:cNvPr id="3" name="Subtitle 2"/>
          <p:cNvSpPr>
            <a:spLocks noGrp="1"/>
          </p:cNvSpPr>
          <p:nvPr>
            <p:ph type="subTitle" idx="1"/>
          </p:nvPr>
        </p:nvSpPr>
        <p:spPr>
          <a:xfrm>
            <a:off x="1371824" y="3886647"/>
            <a:ext cx="6400354" cy="1752451"/>
          </a:xfrm>
        </p:spPr>
        <p:txBody>
          <a:bodyPr/>
          <a:lstStyle>
            <a:lvl1pPr marL="0" indent="0" algn="ctr">
              <a:buNone/>
              <a:defRPr sz="3200">
                <a:latin typeface="Calibri"/>
                <a:cs typeface="Calibri"/>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95015974"/>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0"/>
            <a:ext cx="8412480" cy="839391"/>
          </a:xfrm>
        </p:spPr>
        <p:txBody>
          <a:bodyPr/>
          <a:lstStyle>
            <a:lvl1pPr>
              <a:defRPr sz="4000" baseline="0"/>
            </a:lvl1pPr>
          </a:lstStyle>
          <a:p>
            <a:r>
              <a:rPr lang="en-US" smtClean="0"/>
              <a:t>Click to edit Master title style</a:t>
            </a:r>
            <a:endParaRPr lang="en-US" dirty="0"/>
          </a:p>
        </p:txBody>
      </p:sp>
      <p:sp>
        <p:nvSpPr>
          <p:cNvPr id="3" name="Content Placeholder 2"/>
          <p:cNvSpPr>
            <a:spLocks noGrp="1"/>
          </p:cNvSpPr>
          <p:nvPr>
            <p:ph sz="half" idx="1"/>
          </p:nvPr>
        </p:nvSpPr>
        <p:spPr>
          <a:xfrm>
            <a:off x="333748" y="996777"/>
            <a:ext cx="4188023" cy="5232797"/>
          </a:xfrm>
        </p:spPr>
        <p:txBody>
          <a:bodyPr/>
          <a:lstStyle>
            <a:lvl1pPr>
              <a:defRPr sz="2800" baseline="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8927" y="996777"/>
            <a:ext cx="4188023" cy="5232797"/>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26788" tIns="26788" rIns="26788" bIns="26788" numCol="1" anchor="t" anchorCtr="0" compatLnSpc="1">
            <a:prstTxWarp prst="textNoShape">
              <a:avLst/>
            </a:prstTxWarp>
          </a:bodyPr>
          <a:lstStyle>
            <a:lvl1pPr>
              <a:defRPr lang="en-US" sz="2800" baseline="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773405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8594" y="10280"/>
            <a:ext cx="8764488" cy="675520"/>
          </a:xfrm>
        </p:spPr>
        <p:txBody>
          <a:bodyPr/>
          <a:lstStyle>
            <a:lvl1pPr>
              <a:defRPr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8595" y="750094"/>
            <a:ext cx="4318620" cy="703548"/>
          </a:xfrm>
        </p:spPr>
        <p:txBody>
          <a:bodyPr lIns="64291" rIns="64291" bIns="57862" anchor="b"/>
          <a:lstStyle>
            <a:lvl1pPr marL="0" indent="0">
              <a:buNone/>
              <a:defRPr sz="2800" b="1" i="0" baseline="0">
                <a:latin typeface="Calibri"/>
                <a:cs typeface="Calibri"/>
              </a:defRPr>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78595" y="1515437"/>
            <a:ext cx="4318620" cy="4860360"/>
          </a:xfrm>
        </p:spPr>
        <p:txBody>
          <a:bodyPr lIns="64291" tIns="57862" rIns="64291" bIns="57862"/>
          <a:lstStyle>
            <a:lvl1pPr>
              <a:defRPr sz="2400">
                <a:latin typeface="Calibri"/>
                <a:cs typeface="Calibri"/>
              </a:defRPr>
            </a:lvl1pPr>
            <a:lvl2pPr>
              <a:defRPr sz="2000">
                <a:latin typeface="Calibri"/>
                <a:cs typeface="Calibri"/>
              </a:defRPr>
            </a:lvl2pPr>
            <a:lvl3pPr>
              <a:defRPr sz="1800">
                <a:latin typeface="Calibri"/>
                <a:cs typeface="Calibri"/>
              </a:defRPr>
            </a:lvl3pPr>
            <a:lvl4pPr>
              <a:defRPr sz="1800">
                <a:latin typeface="Calibri"/>
                <a:cs typeface="Calibri"/>
              </a:defRPr>
            </a:lvl4pPr>
            <a:lvl5pPr>
              <a:defRPr sz="1800">
                <a:latin typeface="Calibri"/>
                <a:cs typeface="Calibri"/>
              </a:defRPr>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554" y="750094"/>
            <a:ext cx="4267274" cy="703548"/>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26788" rIns="64291" bIns="57862" numCol="1" anchor="b" anchorCtr="0" compatLnSpc="1">
            <a:prstTxWarp prst="textNoShape">
              <a:avLst/>
            </a:prstTxWarp>
          </a:bodyPr>
          <a:lstStyle>
            <a:lvl1pPr>
              <a:defRPr lang="en-US" sz="2800" b="1" i="0" baseline="0" dirty="0" smtClean="0">
                <a:latin typeface="Calibri"/>
                <a:cs typeface="Calibri"/>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4554" y="1515437"/>
            <a:ext cx="4267274" cy="4860360"/>
          </a:xfrm>
          <a:noFill/>
          <a:ln>
            <a:no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4291" tIns="57862" rIns="64291" bIns="57862" numCol="1" anchor="t" anchorCtr="0" compatLnSpc="1">
            <a:prstTxWarp prst="textNoShape">
              <a:avLst/>
            </a:prstTxWarp>
          </a:bodyPr>
          <a:lstStyle>
            <a:lvl1pPr>
              <a:defRPr lang="en-US" sz="2400" dirty="0" smtClean="0">
                <a:latin typeface="Calibri"/>
                <a:cs typeface="Calibri"/>
              </a:defRPr>
            </a:lvl1pPr>
            <a:lvl2pPr>
              <a:defRPr lang="en-US" sz="2000" dirty="0" smtClean="0">
                <a:latin typeface="Calibri"/>
                <a:cs typeface="Calibri"/>
              </a:defRPr>
            </a:lvl2pPr>
            <a:lvl3pPr>
              <a:defRPr lang="en-US" sz="1800" dirty="0" smtClean="0">
                <a:latin typeface="Calibri"/>
                <a:cs typeface="Calibri"/>
              </a:defRPr>
            </a:lvl3pPr>
            <a:lvl4pPr>
              <a:defRPr lang="en-US" sz="1800" dirty="0" smtClean="0">
                <a:latin typeface="Calibri"/>
                <a:cs typeface="Calibri"/>
              </a:defRPr>
            </a:lvl4pPr>
            <a:lvl5pPr>
              <a:defRPr lang="en-US" sz="1800" dirty="0">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4301936"/>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65760" y="0"/>
            <a:ext cx="8412480" cy="839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ma14="http://schemas.microsoft.com/office/mac/drawingml/2011/main" val="1"/>
            </a:ext>
          </a:extLst>
        </p:spPr>
        <p:txBody>
          <a:bodyPr vert="horz" wrap="square" lIns="26788" tIns="26788" rIns="26788" bIns="26788" numCol="1" anchor="ctr" anchorCtr="0" compatLnSpc="1">
            <a:prstTxWarp prst="textNoShape">
              <a:avLst/>
            </a:prstTxWarp>
          </a:bodyPr>
          <a:lstStyle/>
          <a:p>
            <a:pPr lvl="0"/>
            <a:r>
              <a:rPr lang="en-US" smtClean="0">
                <a:sym typeface="Arial Bold" charset="0"/>
              </a:rPr>
              <a:t>Click to edit Master title style</a:t>
            </a:r>
            <a:endParaRPr lang="en-US" dirty="0">
              <a:sym typeface="Arial Bold" charset="0"/>
            </a:endParaRPr>
          </a:p>
        </p:txBody>
      </p:sp>
      <p:sp>
        <p:nvSpPr>
          <p:cNvPr id="3074" name="Rectangle 2"/>
          <p:cNvSpPr>
            <a:spLocks noGrp="1" noChangeArrowheads="1"/>
          </p:cNvSpPr>
          <p:nvPr>
            <p:ph type="body" idx="1"/>
          </p:nvPr>
        </p:nvSpPr>
        <p:spPr bwMode="auto">
          <a:xfrm>
            <a:off x="609601" y="996777"/>
            <a:ext cx="7953746" cy="52327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26788" tIns="26788" rIns="26788" bIns="26788"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endParaRPr lang="en-US" dirty="0">
              <a:sym typeface="Arial" charset="0"/>
            </a:endParaRPr>
          </a:p>
        </p:txBody>
      </p:sp>
      <p:pic>
        <p:nvPicPr>
          <p:cNvPr id="2" name="Picture 1" descr="studios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750" y="6482953"/>
            <a:ext cx="1144353" cy="24858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xmlns:p14="http://schemas.microsoft.com/office/powerpoint/2010/main" spd="slow">
    <p:fade thruBlk="1"/>
  </p:transition>
  <p:timing>
    <p:tnLst>
      <p:par>
        <p:cTn xmlns:p14="http://schemas.microsoft.com/office/powerpoint/2010/main" id="1" dur="indefinite" restart="never" nodeType="tmRoot"/>
      </p:par>
    </p:tnLst>
  </p:timing>
  <p:hf hdr="0" ftr="0" dt="0"/>
  <p:txStyles>
    <p:titleStyle>
      <a:lvl1pPr algn="ctr" rtl="0" eaLnBrk="1" fontAlgn="base" hangingPunct="1">
        <a:spcBef>
          <a:spcPct val="0"/>
        </a:spcBef>
        <a:spcAft>
          <a:spcPct val="0"/>
        </a:spcAft>
        <a:defRPr sz="4000" b="1" i="0" baseline="0">
          <a:solidFill>
            <a:srgbClr val="F15A22"/>
          </a:solidFill>
          <a:latin typeface="Calibri"/>
          <a:ea typeface="+mj-ea"/>
          <a:cs typeface="Calibri"/>
          <a:sym typeface="Arial Bold" charset="0"/>
        </a:defRPr>
      </a:lvl1pPr>
      <a:lvl2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2pPr>
      <a:lvl3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3pPr>
      <a:lvl4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4pPr>
      <a:lvl5pPr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5pPr>
      <a:lvl6pPr marL="321457"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6pPr>
      <a:lvl7pPr marL="642915"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7pPr>
      <a:lvl8pPr marL="964372"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8pPr>
      <a:lvl9pPr marL="1285829" algn="ctr" rtl="0" eaLnBrk="1" fontAlgn="base" hangingPunct="1">
        <a:spcBef>
          <a:spcPct val="0"/>
        </a:spcBef>
        <a:spcAft>
          <a:spcPct val="0"/>
        </a:spcAft>
        <a:defRPr sz="3100">
          <a:solidFill>
            <a:srgbClr val="F15A22"/>
          </a:solidFill>
          <a:latin typeface="Arial Bold" charset="0"/>
          <a:ea typeface="ヒラギノ角ゴ ProN W6" charset="0"/>
          <a:cs typeface="ヒラギノ角ゴ ProN W6" charset="0"/>
          <a:sym typeface="Arial Bold" charset="0"/>
        </a:defRPr>
      </a:lvl9pPr>
    </p:titleStyle>
    <p:bodyStyle>
      <a:lvl1pPr marL="338138" indent="-338138" algn="l" rtl="0" eaLnBrk="1" fontAlgn="base" hangingPunct="1">
        <a:spcBef>
          <a:spcPts val="703"/>
        </a:spcBef>
        <a:spcAft>
          <a:spcPct val="0"/>
        </a:spcAft>
        <a:buClr>
          <a:srgbClr val="7575D1"/>
        </a:buClr>
        <a:buSzPct val="150000"/>
        <a:buFont typeface="Arial" charset="0"/>
        <a:buChar char="•"/>
        <a:defRPr sz="2800" baseline="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p:bodyStyle>
    <p:otherStyle>
      <a:defPPr>
        <a:defRPr lang="en-US"/>
      </a:defPPr>
      <a:lvl1pPr marL="0" algn="l" defTabSz="321457" rtl="0" eaLnBrk="1" latinLnBrk="0" hangingPunct="1">
        <a:defRPr sz="1300" kern="1200">
          <a:solidFill>
            <a:schemeClr val="tx1"/>
          </a:solidFill>
          <a:latin typeface="+mn-lt"/>
          <a:ea typeface="+mn-ea"/>
          <a:cs typeface="+mn-cs"/>
        </a:defRPr>
      </a:lvl1pPr>
      <a:lvl2pPr marL="321457" algn="l" defTabSz="321457" rtl="0" eaLnBrk="1" latinLnBrk="0" hangingPunct="1">
        <a:defRPr sz="1300" kern="1200">
          <a:solidFill>
            <a:schemeClr val="tx1"/>
          </a:solidFill>
          <a:latin typeface="+mn-lt"/>
          <a:ea typeface="+mn-ea"/>
          <a:cs typeface="+mn-cs"/>
        </a:defRPr>
      </a:lvl2pPr>
      <a:lvl3pPr marL="642915" algn="l" defTabSz="321457" rtl="0" eaLnBrk="1" latinLnBrk="0" hangingPunct="1">
        <a:defRPr sz="1300" kern="1200">
          <a:solidFill>
            <a:schemeClr val="tx1"/>
          </a:solidFill>
          <a:latin typeface="+mn-lt"/>
          <a:ea typeface="+mn-ea"/>
          <a:cs typeface="+mn-cs"/>
        </a:defRPr>
      </a:lvl3pPr>
      <a:lvl4pPr marL="964372" algn="l" defTabSz="321457" rtl="0" eaLnBrk="1" latinLnBrk="0" hangingPunct="1">
        <a:defRPr sz="1300" kern="1200">
          <a:solidFill>
            <a:schemeClr val="tx1"/>
          </a:solidFill>
          <a:latin typeface="+mn-lt"/>
          <a:ea typeface="+mn-ea"/>
          <a:cs typeface="+mn-cs"/>
        </a:defRPr>
      </a:lvl4pPr>
      <a:lvl5pPr marL="1285829" algn="l" defTabSz="321457" rtl="0" eaLnBrk="1" latinLnBrk="0" hangingPunct="1">
        <a:defRPr sz="1300" kern="1200">
          <a:solidFill>
            <a:schemeClr val="tx1"/>
          </a:solidFill>
          <a:latin typeface="+mn-lt"/>
          <a:ea typeface="+mn-ea"/>
          <a:cs typeface="+mn-cs"/>
        </a:defRPr>
      </a:lvl5pPr>
      <a:lvl6pPr marL="1607287" algn="l" defTabSz="321457" rtl="0" eaLnBrk="1" latinLnBrk="0" hangingPunct="1">
        <a:defRPr sz="1300" kern="1200">
          <a:solidFill>
            <a:schemeClr val="tx1"/>
          </a:solidFill>
          <a:latin typeface="+mn-lt"/>
          <a:ea typeface="+mn-ea"/>
          <a:cs typeface="+mn-cs"/>
        </a:defRPr>
      </a:lvl6pPr>
      <a:lvl7pPr marL="1928744" algn="l" defTabSz="321457" rtl="0" eaLnBrk="1" latinLnBrk="0" hangingPunct="1">
        <a:defRPr sz="1300" kern="1200">
          <a:solidFill>
            <a:schemeClr val="tx1"/>
          </a:solidFill>
          <a:latin typeface="+mn-lt"/>
          <a:ea typeface="+mn-ea"/>
          <a:cs typeface="+mn-cs"/>
        </a:defRPr>
      </a:lvl7pPr>
      <a:lvl8pPr marL="2250201" algn="l" defTabSz="321457" rtl="0" eaLnBrk="1" latinLnBrk="0" hangingPunct="1">
        <a:defRPr sz="1300" kern="1200">
          <a:solidFill>
            <a:schemeClr val="tx1"/>
          </a:solidFill>
          <a:latin typeface="+mn-lt"/>
          <a:ea typeface="+mn-ea"/>
          <a:cs typeface="+mn-cs"/>
        </a:defRPr>
      </a:lvl8pPr>
      <a:lvl9pPr marL="2571659" algn="l" defTabSz="321457"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a:t>
            </a:r>
            <a:r>
              <a:rPr lang="en-US" dirty="0" smtClean="0"/>
              <a:t>Fundamentals</a:t>
            </a:r>
            <a:endParaRPr lang="en-US" dirty="0"/>
          </a:p>
        </p:txBody>
      </p:sp>
      <p:sp>
        <p:nvSpPr>
          <p:cNvPr id="3" name="Subtitle 2"/>
          <p:cNvSpPr>
            <a:spLocks noGrp="1"/>
          </p:cNvSpPr>
          <p:nvPr>
            <p:ph type="subTitle" idx="1"/>
          </p:nvPr>
        </p:nvSpPr>
        <p:spPr/>
        <p:txBody>
          <a:bodyPr/>
          <a:lstStyle/>
          <a:p>
            <a:r>
              <a:rPr lang="en-US" dirty="0"/>
              <a:t>A Course from ThoughtWorks Studios</a:t>
            </a:r>
          </a:p>
        </p:txBody>
      </p:sp>
      <p:sp>
        <p:nvSpPr>
          <p:cNvPr id="4" name="Rectangle 12"/>
          <p:cNvSpPr>
            <a:spLocks noChangeArrowheads="1"/>
          </p:cNvSpPr>
          <p:nvPr/>
        </p:nvSpPr>
        <p:spPr bwMode="auto">
          <a:xfrm>
            <a:off x="1828800" y="5943600"/>
            <a:ext cx="579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dirty="0">
                <a:latin typeface="Calibri" pitchFamily="34" charset="0"/>
                <a:cs typeface="Calibri" pitchFamily="34" charset="0"/>
              </a:rPr>
              <a:t>CONFIDENTIAL AND RESTRICTED. </a:t>
            </a:r>
          </a:p>
          <a:p>
            <a:pPr algn="ctr"/>
            <a:r>
              <a:rPr lang="en-US" sz="1200" dirty="0">
                <a:latin typeface="Calibri" pitchFamily="34" charset="0"/>
                <a:cs typeface="Calibri" pitchFamily="34" charset="0"/>
              </a:rPr>
              <a:t>These materials are for the sole use of the individuals to whom they were delivered, and any further copying or distribution is prohibited.</a:t>
            </a:r>
          </a:p>
        </p:txBody>
      </p:sp>
    </p:spTree>
    <p:extLst>
      <p:ext uri="{BB962C8B-B14F-4D97-AF65-F5344CB8AC3E}">
        <p14:creationId xmlns:p14="http://schemas.microsoft.com/office/powerpoint/2010/main" val="25509710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Introductions</a:t>
            </a:r>
            <a:endParaRPr lang="en-US" dirty="0"/>
          </a:p>
        </p:txBody>
      </p:sp>
      <p:sp>
        <p:nvSpPr>
          <p:cNvPr id="8" name="Content Placeholder 7"/>
          <p:cNvSpPr>
            <a:spLocks noGrp="1"/>
          </p:cNvSpPr>
          <p:nvPr>
            <p:ph idx="1"/>
          </p:nvPr>
        </p:nvSpPr>
        <p:spPr/>
        <p:txBody>
          <a:bodyPr/>
          <a:lstStyle/>
          <a:p>
            <a:r>
              <a:rPr lang="en-US" dirty="0"/>
              <a:t>Who are you?</a:t>
            </a:r>
          </a:p>
          <a:p>
            <a:r>
              <a:rPr lang="en-US" dirty="0"/>
              <a:t>What do you do?</a:t>
            </a:r>
          </a:p>
          <a:p>
            <a:r>
              <a:rPr lang="en-US" dirty="0"/>
              <a:t>Why are you here?</a:t>
            </a:r>
          </a:p>
          <a:p>
            <a:pPr marL="0" indent="0">
              <a:buNone/>
            </a:pPr>
            <a:endParaRPr lang="en-US" dirty="0" smtClean="0"/>
          </a:p>
          <a:p>
            <a:pPr marL="0" indent="0">
              <a:buNone/>
            </a:pPr>
            <a:r>
              <a:rPr lang="en-US" dirty="0" smtClean="0"/>
              <a:t>All </a:t>
            </a:r>
            <a:r>
              <a:rPr lang="en-US" dirty="0"/>
              <a:t>in 30 seconds or less.</a:t>
            </a:r>
          </a:p>
          <a:p>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Housekeeping</a:t>
            </a:r>
            <a:endParaRPr lang="en-US" dirty="0"/>
          </a:p>
        </p:txBody>
      </p:sp>
      <p:sp>
        <p:nvSpPr>
          <p:cNvPr id="9" name="Content Placeholder 8"/>
          <p:cNvSpPr>
            <a:spLocks noGrp="1"/>
          </p:cNvSpPr>
          <p:nvPr>
            <p:ph idx="1"/>
          </p:nvPr>
        </p:nvSpPr>
        <p:spPr/>
        <p:txBody>
          <a:bodyPr/>
          <a:lstStyle/>
          <a:p>
            <a:r>
              <a:rPr lang="en-US" dirty="0" smtClean="0"/>
              <a:t>Mobile phones </a:t>
            </a:r>
          </a:p>
          <a:p>
            <a:r>
              <a:rPr lang="en-US" dirty="0" smtClean="0"/>
              <a:t>Laptops</a:t>
            </a:r>
          </a:p>
          <a:p>
            <a:r>
              <a:rPr lang="en-US" dirty="0" smtClean="0"/>
              <a:t>Break times</a:t>
            </a:r>
          </a:p>
          <a:p>
            <a:r>
              <a:rPr lang="en-US" dirty="0" smtClean="0"/>
              <a:t>Restrooms</a:t>
            </a:r>
          </a:p>
          <a:p>
            <a:r>
              <a:rPr lang="en-US" dirty="0" smtClean="0"/>
              <a:t>Emergencies</a:t>
            </a:r>
          </a:p>
          <a:p>
            <a:endParaRPr lang="en-US" dirty="0"/>
          </a:p>
        </p:txBody>
      </p:sp>
      <p:pic>
        <p:nvPicPr>
          <p:cNvPr id="6" name="Picture 5" descr="meeting.jpg"/>
          <p:cNvPicPr>
            <a:picLocks noChangeAspect="1"/>
          </p:cNvPicPr>
          <p:nvPr/>
        </p:nvPicPr>
        <p:blipFill>
          <a:blip r:embed="rId2"/>
          <a:stretch>
            <a:fillRect/>
          </a:stretch>
        </p:blipFill>
        <p:spPr>
          <a:xfrm>
            <a:off x="3505200" y="3505200"/>
            <a:ext cx="5334000" cy="3087053"/>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coming up…</a:t>
            </a:r>
            <a:endParaRPr lang="en-US" dirty="0"/>
          </a:p>
        </p:txBody>
      </p:sp>
      <p:sp>
        <p:nvSpPr>
          <p:cNvPr id="5" name="Content Placeholder 4"/>
          <p:cNvSpPr>
            <a:spLocks noGrp="1"/>
          </p:cNvSpPr>
          <p:nvPr>
            <p:ph idx="1"/>
          </p:nvPr>
        </p:nvSpPr>
        <p:spPr/>
        <p:txBody>
          <a:bodyPr/>
          <a:lstStyle/>
          <a:p>
            <a:r>
              <a:rPr lang="en-US" dirty="0" smtClean="0"/>
              <a:t>Origins of Agile</a:t>
            </a:r>
          </a:p>
          <a:p>
            <a:r>
              <a:rPr lang="en-US" dirty="0" smtClean="0"/>
              <a:t>Agile Core Practices</a:t>
            </a:r>
          </a:p>
          <a:p>
            <a:r>
              <a:rPr lang="en-US" dirty="0" smtClean="0"/>
              <a:t>Development Practices</a:t>
            </a:r>
          </a:p>
          <a:p>
            <a:r>
              <a:rPr lang="en-US" dirty="0" smtClean="0"/>
              <a:t>Quality</a:t>
            </a:r>
          </a:p>
          <a:p>
            <a:r>
              <a:rPr lang="en-US" dirty="0" smtClean="0"/>
              <a:t>Planning and Managing a Project</a:t>
            </a: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Setting</a:t>
            </a:r>
            <a:endParaRPr lang="en-US" dirty="0"/>
          </a:p>
        </p:txBody>
      </p:sp>
      <p:sp>
        <p:nvSpPr>
          <p:cNvPr id="3" name="Content Placeholder 2"/>
          <p:cNvSpPr>
            <a:spLocks noGrp="1"/>
          </p:cNvSpPr>
          <p:nvPr>
            <p:ph idx="1"/>
          </p:nvPr>
        </p:nvSpPr>
        <p:spPr/>
        <p:txBody>
          <a:bodyPr/>
          <a:lstStyle/>
          <a:p>
            <a:r>
              <a:rPr lang="en-US" dirty="0" smtClean="0"/>
              <a:t>We will review a lot of concepts, practices and ideas for a </a:t>
            </a:r>
            <a:r>
              <a:rPr lang="en-US" b="1" dirty="0" smtClean="0"/>
              <a:t>shared knowledge of Agile vocabulary</a:t>
            </a:r>
            <a:r>
              <a:rPr lang="en-US" dirty="0" smtClean="0"/>
              <a:t>.</a:t>
            </a:r>
          </a:p>
          <a:p>
            <a:r>
              <a:rPr lang="en-US" dirty="0" smtClean="0"/>
              <a:t>This is </a:t>
            </a:r>
            <a:r>
              <a:rPr lang="en-US" b="1" dirty="0" smtClean="0"/>
              <a:t>not a custom class </a:t>
            </a:r>
            <a:r>
              <a:rPr lang="en-US" dirty="0" smtClean="0"/>
              <a:t>for your organization.</a:t>
            </a:r>
          </a:p>
          <a:p>
            <a:r>
              <a:rPr lang="en-US" dirty="0" smtClean="0"/>
              <a:t>We will try to address various </a:t>
            </a:r>
            <a:r>
              <a:rPr lang="en-US" b="1" dirty="0" smtClean="0"/>
              <a:t>scenarios</a:t>
            </a:r>
            <a:r>
              <a:rPr lang="en-US" dirty="0" smtClean="0"/>
              <a:t> for implementation of these practices, but some are </a:t>
            </a:r>
            <a:r>
              <a:rPr lang="en-US" b="1" dirty="0" smtClean="0"/>
              <a:t>too complex to get into</a:t>
            </a:r>
            <a:r>
              <a:rPr lang="en-US" dirty="0" smtClean="0"/>
              <a:t>.</a:t>
            </a:r>
          </a:p>
          <a:p>
            <a:r>
              <a:rPr lang="en-US" dirty="0" smtClean="0"/>
              <a:t>Your next steps are to </a:t>
            </a:r>
            <a:r>
              <a:rPr lang="en-US" b="1" dirty="0" smtClean="0"/>
              <a:t>create an adoption plan </a:t>
            </a:r>
            <a:r>
              <a:rPr lang="en-US" dirty="0" smtClean="0"/>
              <a:t>outlining which practices will be adopted, when and how.</a:t>
            </a:r>
          </a:p>
          <a:p>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5" name="Content Placeholder 4"/>
          <p:cNvSpPr>
            <a:spLocks noGrp="1"/>
          </p:cNvSpPr>
          <p:nvPr>
            <p:ph sz="half" idx="4294967295"/>
          </p:nvPr>
        </p:nvSpPr>
        <p:spPr>
          <a:xfrm>
            <a:off x="0" y="1371600"/>
            <a:ext cx="4038600" cy="5081588"/>
          </a:xfrm>
        </p:spPr>
        <p:txBody>
          <a:bodyPr/>
          <a:lstStyle/>
          <a:p>
            <a:pPr algn="ctr">
              <a:buNone/>
            </a:pPr>
            <a:r>
              <a:rPr lang="en-US" dirty="0" smtClean="0"/>
              <a:t>Hopes</a:t>
            </a:r>
            <a:endParaRPr lang="en-US" dirty="0"/>
          </a:p>
        </p:txBody>
      </p:sp>
      <p:sp>
        <p:nvSpPr>
          <p:cNvPr id="6" name="Content Placeholder 5"/>
          <p:cNvSpPr>
            <a:spLocks noGrp="1"/>
          </p:cNvSpPr>
          <p:nvPr>
            <p:ph sz="half" idx="4294967295"/>
          </p:nvPr>
        </p:nvSpPr>
        <p:spPr>
          <a:xfrm>
            <a:off x="5105400" y="1371600"/>
            <a:ext cx="4038600" cy="5081588"/>
          </a:xfrm>
        </p:spPr>
        <p:txBody>
          <a:bodyPr/>
          <a:lstStyle/>
          <a:p>
            <a:pPr algn="ctr">
              <a:buNone/>
            </a:pPr>
            <a:r>
              <a:rPr lang="en-US" dirty="0" smtClean="0"/>
              <a:t>Concerns</a:t>
            </a:r>
            <a:endParaRPr lang="en-US" dirty="0"/>
          </a:p>
        </p:txBody>
      </p:sp>
      <p:pic>
        <p:nvPicPr>
          <p:cNvPr id="7" name="Picture 6" descr="brother-in-law2_happy.jpg"/>
          <p:cNvPicPr>
            <a:picLocks noChangeAspect="1"/>
          </p:cNvPicPr>
          <p:nvPr/>
        </p:nvPicPr>
        <p:blipFill>
          <a:blip r:embed="rId3">
            <a:clrChange>
              <a:clrFrom>
                <a:srgbClr val="FFFFFF"/>
              </a:clrFrom>
              <a:clrTo>
                <a:srgbClr val="FFFFFF">
                  <a:alpha val="0"/>
                </a:srgbClr>
              </a:clrTo>
            </a:clrChange>
          </a:blip>
          <a:stretch>
            <a:fillRect/>
          </a:stretch>
        </p:blipFill>
        <p:spPr>
          <a:xfrm>
            <a:off x="1757298" y="2262188"/>
            <a:ext cx="2124206" cy="4191000"/>
          </a:xfrm>
          <a:prstGeom prst="rect">
            <a:avLst/>
          </a:prstGeom>
          <a:effectLst>
            <a:outerShdw blurRad="50800" dist="38100" dir="2700000">
              <a:srgbClr val="000000">
                <a:alpha val="43000"/>
              </a:srgbClr>
            </a:outerShdw>
          </a:effectLst>
        </p:spPr>
      </p:pic>
      <p:pic>
        <p:nvPicPr>
          <p:cNvPr id="8" name="Picture 7" descr="brother-in-law1_concerned_trimmed.jpg"/>
          <p:cNvPicPr>
            <a:picLocks noChangeAspect="1"/>
          </p:cNvPicPr>
          <p:nvPr/>
        </p:nvPicPr>
        <p:blipFill>
          <a:blip r:embed="rId4">
            <a:clrChange>
              <a:clrFrom>
                <a:srgbClr val="FFFFFF"/>
              </a:clrFrom>
              <a:clrTo>
                <a:srgbClr val="FFFFFF">
                  <a:alpha val="0"/>
                </a:srgbClr>
              </a:clrTo>
            </a:clrChange>
          </a:blip>
          <a:stretch>
            <a:fillRect/>
          </a:stretch>
        </p:blipFill>
        <p:spPr>
          <a:xfrm>
            <a:off x="6467286" y="2262188"/>
            <a:ext cx="1305114" cy="4191000"/>
          </a:xfrm>
          <a:prstGeom prst="rect">
            <a:avLst/>
          </a:prstGeom>
          <a:effectLst>
            <a:outerShdw blurRad="50800" dist="38100" dir="2700000">
              <a:srgbClr val="000000">
                <a:alpha val="43000"/>
              </a:srgbClr>
            </a:outerShdw>
          </a:effectLst>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Process Doodle</a:t>
            </a:r>
            <a:endParaRPr lang="en-US" dirty="0"/>
          </a:p>
        </p:txBody>
      </p:sp>
      <p:sp>
        <p:nvSpPr>
          <p:cNvPr id="7" name="Content Placeholder 6"/>
          <p:cNvSpPr>
            <a:spLocks noGrp="1"/>
          </p:cNvSpPr>
          <p:nvPr>
            <p:ph idx="4294967295"/>
          </p:nvPr>
        </p:nvSpPr>
        <p:spPr>
          <a:xfrm>
            <a:off x="1419225" y="996950"/>
            <a:ext cx="7572375" cy="5232400"/>
          </a:xfrm>
        </p:spPr>
        <p:txBody>
          <a:bodyPr/>
          <a:lstStyle/>
          <a:p>
            <a:r>
              <a:rPr lang="en-US" dirty="0" smtClean="0"/>
              <a:t>Divide into groups of 4 per group</a:t>
            </a:r>
          </a:p>
          <a:p>
            <a:r>
              <a:rPr lang="en-US" dirty="0" smtClean="0"/>
              <a:t>Using materials, graphically represent your current development process.</a:t>
            </a:r>
          </a:p>
          <a:p>
            <a:pPr lvl="1"/>
            <a:r>
              <a:rPr lang="en-US" dirty="0" smtClean="0"/>
              <a:t>Roles</a:t>
            </a:r>
          </a:p>
          <a:p>
            <a:pPr lvl="1"/>
            <a:r>
              <a:rPr lang="en-US" dirty="0" smtClean="0"/>
              <a:t>Artifacts</a:t>
            </a:r>
          </a:p>
          <a:p>
            <a:pPr lvl="1"/>
            <a:r>
              <a:rPr lang="en-US" dirty="0" smtClean="0"/>
              <a:t>Challenges</a:t>
            </a:r>
          </a:p>
          <a:p>
            <a:r>
              <a:rPr lang="en-US" dirty="0" smtClean="0"/>
              <a:t>Do not use people’s names</a:t>
            </a:r>
          </a:p>
          <a:p>
            <a:r>
              <a:rPr lang="en-US" dirty="0" smtClean="0"/>
              <a:t>No criticism</a:t>
            </a:r>
          </a:p>
          <a:p>
            <a:r>
              <a:rPr lang="en-US" dirty="0" smtClean="0"/>
              <a:t>Have fun!</a:t>
            </a:r>
            <a:endParaRPr lang="en-US" dirty="0"/>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p:txBody>
          <a:bodyPr/>
          <a:lstStyle/>
          <a:p>
            <a:r>
              <a:rPr lang="en-US" smtClean="0">
                <a:latin typeface="Calibri" pitchFamily="34" charset="0"/>
                <a:cs typeface="Calibri" pitchFamily="34" charset="0"/>
              </a:rPr>
              <a:t>Questions?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39058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ARTICULATE_PRESENTER_VERSION" val="6"/>
  <p:tag name="AO_COMPLETION_THRESHOLD" val="50"/>
  <p:tag name="AO_COMPLETION_METHOD" val="VIEW"/>
  <p:tag name="ARTICULATE_PUBLISH_PATH" val="U:\agile_workshops\course_modules\agile_fundamentals\01-Origins-Of-Agile\articulate"/>
  <p:tag name="PUBLISH_TITLE" val="The Origins of Agile Software Development"/>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AO_COMPLETION_TITLE" val="The Origins of Agile Software Development"/>
  <p:tag name="ARTICULATE_PROJECT_OPEN" val="0"/>
</p:tagLst>
</file>

<file path=ppt/theme/theme1.xml><?xml version="1.0" encoding="utf-8"?>
<a:theme xmlns:a="http://schemas.openxmlformats.org/drawingml/2006/main" name="studios-training-solution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lank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ThoughtWorks Studios new.thmx</Template>
  <TotalTime>4963</TotalTime>
  <Words>547</Words>
  <Application>Microsoft Macintosh PowerPoint</Application>
  <PresentationFormat>On-screen Show (4:3)</PresentationFormat>
  <Paragraphs>115</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studios-training-solutions</vt:lpstr>
      <vt:lpstr>Agile Fundamentals</vt:lpstr>
      <vt:lpstr>Introductions</vt:lpstr>
      <vt:lpstr>Housekeeping</vt:lpstr>
      <vt:lpstr>What’s coming up…</vt:lpstr>
      <vt:lpstr>Expectation Setting</vt:lpstr>
      <vt:lpstr>Why are we here?</vt:lpstr>
      <vt:lpstr>Process Doodle</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of Agile</dc:title>
  <dc:creator>Steven List</dc:creator>
  <cp:lastModifiedBy>Patti M</cp:lastModifiedBy>
  <cp:revision>139</cp:revision>
  <dcterms:created xsi:type="dcterms:W3CDTF">2010-09-09T06:52:56Z</dcterms:created>
  <dcterms:modified xsi:type="dcterms:W3CDTF">2012-02-23T03:38:56Z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01-Origins of Agile for Recording</vt:lpwstr>
  </property>
  <property fmtid="{D5CDD505-2E9C-101B-9397-08002B2CF9AE}" pid="4" name="ArticulateGUID">
    <vt:lpwstr>AE0F7B07-A7BD-40BD-B456-F641DF940B29</vt:lpwstr>
  </property>
  <property fmtid="{D5CDD505-2E9C-101B-9397-08002B2CF9AE}" pid="5" name="ArticulateProjectFull">
    <vt:lpwstr>C:\Documents and Settings\Administrator\My Documents\agile_fundamentals\01-Origins of Agile for Recording.ppta</vt:lpwstr>
  </property>
</Properties>
</file>