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1" r:id="rId1"/>
  </p:sldMasterIdLst>
  <p:notesMasterIdLst>
    <p:notesMasterId r:id="rId59"/>
  </p:notesMasterIdLst>
  <p:handoutMasterIdLst>
    <p:handoutMasterId r:id="rId60"/>
  </p:handoutMasterIdLst>
  <p:sldIdLst>
    <p:sldId id="395" r:id="rId2"/>
    <p:sldId id="285" r:id="rId3"/>
    <p:sldId id="360" r:id="rId4"/>
    <p:sldId id="340" r:id="rId5"/>
    <p:sldId id="361" r:id="rId6"/>
    <p:sldId id="341" r:id="rId7"/>
    <p:sldId id="359" r:id="rId8"/>
    <p:sldId id="336" r:id="rId9"/>
    <p:sldId id="291" r:id="rId10"/>
    <p:sldId id="292" r:id="rId11"/>
    <p:sldId id="337" r:id="rId12"/>
    <p:sldId id="339" r:id="rId13"/>
    <p:sldId id="357" r:id="rId14"/>
    <p:sldId id="368" r:id="rId15"/>
    <p:sldId id="369" r:id="rId16"/>
    <p:sldId id="370" r:id="rId17"/>
    <p:sldId id="371" r:id="rId18"/>
    <p:sldId id="372" r:id="rId19"/>
    <p:sldId id="373" r:id="rId20"/>
    <p:sldId id="374" r:id="rId21"/>
    <p:sldId id="376" r:id="rId22"/>
    <p:sldId id="342" r:id="rId23"/>
    <p:sldId id="293" r:id="rId24"/>
    <p:sldId id="294" r:id="rId25"/>
    <p:sldId id="343" r:id="rId26"/>
    <p:sldId id="295" r:id="rId27"/>
    <p:sldId id="296" r:id="rId28"/>
    <p:sldId id="297" r:id="rId29"/>
    <p:sldId id="397" r:id="rId30"/>
    <p:sldId id="394" r:id="rId31"/>
    <p:sldId id="399" r:id="rId32"/>
    <p:sldId id="355" r:id="rId33"/>
    <p:sldId id="344" r:id="rId34"/>
    <p:sldId id="363" r:id="rId35"/>
    <p:sldId id="367" r:id="rId36"/>
    <p:sldId id="301" r:id="rId37"/>
    <p:sldId id="365" r:id="rId38"/>
    <p:sldId id="386" r:id="rId39"/>
    <p:sldId id="305" r:id="rId40"/>
    <p:sldId id="378" r:id="rId41"/>
    <p:sldId id="381" r:id="rId42"/>
    <p:sldId id="350" r:id="rId43"/>
    <p:sldId id="389" r:id="rId44"/>
    <p:sldId id="400" r:id="rId45"/>
    <p:sldId id="401" r:id="rId46"/>
    <p:sldId id="402" r:id="rId47"/>
    <p:sldId id="403" r:id="rId48"/>
    <p:sldId id="327" r:id="rId49"/>
    <p:sldId id="328" r:id="rId50"/>
    <p:sldId id="329" r:id="rId51"/>
    <p:sldId id="330" r:id="rId52"/>
    <p:sldId id="331" r:id="rId53"/>
    <p:sldId id="332" r:id="rId54"/>
    <p:sldId id="333" r:id="rId55"/>
    <p:sldId id="334" r:id="rId56"/>
    <p:sldId id="335" r:id="rId57"/>
    <p:sldId id="393" r:id="rId58"/>
  </p:sldIdLst>
  <p:sldSz cx="9144000" cy="6858000" type="screen4x3"/>
  <p:notesSz cx="6858000" cy="9144000"/>
  <p:custDataLst>
    <p:tags r:id="rId62"/>
  </p:custDataLst>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C112"/>
    <a:srgbClr val="F15A22"/>
    <a:srgbClr val="F1FAFD"/>
    <a:srgbClr val="E9F7FB"/>
    <a:srgbClr val="E55725"/>
    <a:srgbClr val="BDE6F2"/>
    <a:srgbClr val="292929"/>
    <a:srgbClr val="5F5F5F"/>
    <a:srgbClr val="FA9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671" autoAdjust="0"/>
  </p:normalViewPr>
  <p:slideViewPr>
    <p:cSldViewPr>
      <p:cViewPr varScale="1">
        <p:scale>
          <a:sx n="118" d="100"/>
          <a:sy n="118" d="100"/>
        </p:scale>
        <p:origin x="-1296"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608"/>
    </p:cViewPr>
  </p:sorterViewPr>
  <p:notesViewPr>
    <p:cSldViewPr>
      <p:cViewPr varScale="1">
        <p:scale>
          <a:sx n="70" d="100"/>
          <a:sy n="70" d="100"/>
        </p:scale>
        <p:origin x="-25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tags" Target="tags/tag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167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r>
              <a:rPr lang="en-IN" smtClean="0"/>
              <a:t>Agile Engineering Practices</a:t>
            </a:r>
            <a:endParaRPr lang="en-IN"/>
          </a:p>
        </p:txBody>
      </p:sp>
      <p:sp>
        <p:nvSpPr>
          <p:cNvPr id="167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15110215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r>
              <a:rPr lang="en-US" smtClean="0"/>
              <a:t>Agile Engineering Practices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3697811524"/>
      </p:ext>
    </p:extLst>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blogs.agilefaqs.com/2010/06/13/pair-programming-public-demo/" TargetMode="External"/><Relationship Id="rId4" Type="http://schemas.openxmlformats.org/officeDocument/2006/relationships/hyperlink" Target="http://processpeoplepods.blogspot.com/search/label/Pair%20Programming" TargetMode="External"/><Relationship Id="rId5" Type="http://schemas.openxmlformats.org/officeDocument/2006/relationships/hyperlink" Target="http://en.wikipedia.org/wiki/University_of_Utah" TargetMode="External"/><Relationship Id="rId6" Type="http://schemas.openxmlformats.org/officeDocument/2006/relationships/hyperlink" Target="http://en.wikipedia.org/wiki/Pair_programming%23cite_note-ijhcs-6" TargetMode="External"/><Relationship Id="rId7" Type="http://schemas.openxmlformats.org/officeDocument/2006/relationships/hyperlink" Target="http://en.wikipedia.org/wiki/Pair_programming%23cite_note-Arisholm_2007_65.E2.80.9386-7" TargetMode="External"/><Relationship Id="rId8" Type="http://schemas.openxmlformats.org/officeDocument/2006/relationships/hyperlink" Target="http://en.wikipedia.org/wiki/Pair_programming%23cite_note-15" TargetMode="External"/><Relationship Id="rId9" Type="http://schemas.openxmlformats.org/officeDocument/2006/relationships/hyperlink" Target="http://en.wikipedia.org/wiki/Pair_programming%23cite_note-16" TargetMode="External"/><Relationship Id="rId10" Type="http://schemas.openxmlformats.org/officeDocument/2006/relationships/hyperlink" Target="http://en.wikipedia.org/wiki/Pair_programming%23cite_note-17" TargetMode="External"/><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blogs.agilefaqs.com/2010/06/13/pair-programming-public-demo/" TargetMode="External"/><Relationship Id="rId4" Type="http://schemas.openxmlformats.org/officeDocument/2006/relationships/hyperlink" Target="http://processpeoplepods.blogspot.com/search/label/Pair%20Programming" TargetMode="External"/><Relationship Id="rId5" Type="http://schemas.openxmlformats.org/officeDocument/2006/relationships/hyperlink" Target="http://en.wikipedia.org/wiki/University_of_Utah" TargetMode="External"/><Relationship Id="rId6" Type="http://schemas.openxmlformats.org/officeDocument/2006/relationships/hyperlink" Target="http://en.wikipedia.org/wiki/Pair_programming%23cite_note-ijhcs-6" TargetMode="External"/><Relationship Id="rId7" Type="http://schemas.openxmlformats.org/officeDocument/2006/relationships/hyperlink" Target="http://en.wikipedia.org/wiki/Pair_programming%23cite_note-Arisholm_2007_65.E2.80.9386-7" TargetMode="External"/><Relationship Id="rId8" Type="http://schemas.openxmlformats.org/officeDocument/2006/relationships/hyperlink" Target="http://en.wikipedia.org/wiki/Pair_programming%23cite_note-15" TargetMode="External"/><Relationship Id="rId9" Type="http://schemas.openxmlformats.org/officeDocument/2006/relationships/hyperlink" Target="http://en.wikipedia.org/wiki/Pair_programming%23cite_note-16" TargetMode="External"/><Relationship Id="rId10" Type="http://schemas.openxmlformats.org/officeDocument/2006/relationships/hyperlink" Target="http://en.wikipedia.org/wiki/Pair_programming%23cite_note-17"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 Id="rId3" Type="http://schemas.openxmlformats.org/officeDocument/2006/relationships/hyperlink" Target="http://www.martinfowler.com/articles/continuousIntegration.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smtClean="0">
                <a:ea typeface="ＭＳ Ｐゴシック" pitchFamily="21" charset="-128"/>
                <a:cs typeface="Arial" pitchFamily="21" charset="0"/>
              </a:rPr>
              <a:t>Welcome to Agile Development Practices, a module in Agile Fundamentals. This module is brought to you by ThoughtWorks Studios, makers of Cruise, Twist,</a:t>
            </a:r>
            <a:r>
              <a:rPr lang="en-US" baseline="0" dirty="0" smtClean="0">
                <a:ea typeface="ＭＳ Ｐゴシック" pitchFamily="21" charset="-128"/>
                <a:cs typeface="Arial" pitchFamily="21" charset="0"/>
              </a:rPr>
              <a:t> and Mingle.</a:t>
            </a:r>
          </a:p>
          <a:p>
            <a:pPr eaLnBrk="1" hangingPunct="1">
              <a:spcBef>
                <a:spcPct val="0"/>
              </a:spcBef>
            </a:pPr>
            <a:endParaRPr lang="en-US" baseline="0" dirty="0" smtClean="0">
              <a:ea typeface="ＭＳ Ｐゴシック" pitchFamily="21" charset="-128"/>
              <a:cs typeface="Arial" pitchFamily="21" charset="0"/>
            </a:endParaRPr>
          </a:p>
          <a:p>
            <a:pPr eaLnBrk="1" hangingPunct="1">
              <a:spcBef>
                <a:spcPct val="0"/>
              </a:spcBef>
            </a:pPr>
            <a:r>
              <a:rPr lang="en-US" baseline="0" dirty="0" smtClean="0">
                <a:ea typeface="ＭＳ Ｐゴシック" pitchFamily="21" charset="-128"/>
                <a:cs typeface="Arial" pitchFamily="21" charset="0"/>
              </a:rPr>
              <a:t>In this module, we’ll explore the practices that ThoughtWorks considers the essential elements of Agile Development Team practices.</a:t>
            </a:r>
            <a:endParaRPr lang="en-US" dirty="0" smtClean="0">
              <a:ea typeface="ＭＳ Ｐゴシック" pitchFamily="21" charset="-128"/>
              <a:cs typeface="Arial" pitchFamily="21" charset="0"/>
            </a:endParaRP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extLst>
      <p:ext uri="{BB962C8B-B14F-4D97-AF65-F5344CB8AC3E}">
        <p14:creationId xmlns:p14="http://schemas.microsoft.com/office/powerpoint/2010/main" val="4203136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Now the test passes.</a:t>
            </a:r>
          </a:p>
          <a:p>
            <a:pPr>
              <a:buFont typeface="Arial" pitchFamily="34" charset="0"/>
              <a:buChar char="•"/>
            </a:pPr>
            <a:r>
              <a:rPr lang="en-US" dirty="0" smtClean="0"/>
              <a:t>And the test is part of the build process</a:t>
            </a:r>
            <a:r>
              <a:rPr lang="en-US" baseline="0" dirty="0" smtClean="0"/>
              <a:t>.  Constantly rerunning the test every time a build is run.</a:t>
            </a:r>
          </a:p>
          <a:p>
            <a:pPr>
              <a:buFont typeface="Arial" pitchFamily="34" charset="0"/>
              <a:buNone/>
            </a:pPr>
            <a:endParaRPr lang="en-US" dirty="0" smtClean="0"/>
          </a:p>
          <a:p>
            <a:r>
              <a:rPr lang="en-US" dirty="0" smtClean="0"/>
              <a:t>----------------------------------------------------------------</a:t>
            </a:r>
          </a:p>
          <a:p>
            <a:r>
              <a:rPr lang="en-US" dirty="0" smtClean="0"/>
              <a:t>And pass it does! Yes, it’s that simple.</a:t>
            </a:r>
            <a:r>
              <a:rPr lang="en-US" baseline="0" dirty="0" smtClean="0"/>
              <a:t>  At least so far.</a:t>
            </a:r>
          </a:p>
          <a:p>
            <a:endParaRPr lang="en-US" baseline="0" dirty="0" smtClean="0"/>
          </a:p>
          <a:p>
            <a:r>
              <a:rPr lang="en-US" baseline="0" dirty="0" smtClean="0"/>
              <a:t>Determine what it is you are going to create by writing a test, then develop something that passes the test.  It shouldn’t do anything more than it needs to to pass that test, however.</a:t>
            </a:r>
          </a:p>
          <a:p>
            <a:endParaRPr lang="en-US" baseline="0" dirty="0" smtClean="0"/>
          </a:p>
          <a:p>
            <a:r>
              <a:rPr lang="en-US" baseline="0" dirty="0" smtClean="0"/>
              <a:t>And that’s what our hero has here.</a:t>
            </a:r>
          </a:p>
          <a:p>
            <a:endParaRPr lang="en-US" baseline="0" dirty="0" smtClean="0"/>
          </a:p>
          <a:p>
            <a:r>
              <a:rPr lang="en-US" baseline="0" dirty="0" smtClean="0"/>
              <a:t>Of course, while the test has passed, he looks at what he’s done and realizes that it’s not ideal.  It’s not even particularly good. It works, but what if…</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 new requirement is received.</a:t>
            </a:r>
          </a:p>
          <a:p>
            <a:pPr>
              <a:buFont typeface="Arial" pitchFamily="34" charset="0"/>
              <a:buChar char="•"/>
            </a:pPr>
            <a:r>
              <a:rPr lang="en-US" dirty="0" smtClean="0"/>
              <a:t>Protect</a:t>
            </a:r>
            <a:r>
              <a:rPr lang="en-US" baseline="0" dirty="0" smtClean="0"/>
              <a:t> my feet from falling objects.</a:t>
            </a:r>
          </a:p>
          <a:p>
            <a:pPr>
              <a:buFont typeface="Arial" pitchFamily="34" charset="0"/>
              <a:buChar char="•"/>
            </a:pPr>
            <a:r>
              <a:rPr lang="en-US" baseline="0" dirty="0" smtClean="0"/>
              <a:t>New code is added to accommodate this requirement.</a:t>
            </a:r>
          </a:p>
          <a:p>
            <a:pPr>
              <a:buFont typeface="Arial" pitchFamily="34" charset="0"/>
              <a:buChar char="•"/>
            </a:pPr>
            <a:r>
              <a:rPr lang="en-US" baseline="0" dirty="0" smtClean="0"/>
              <a:t>Again, write the test first.</a:t>
            </a:r>
          </a:p>
          <a:p>
            <a:pPr lvl="1">
              <a:buFont typeface="Arial" pitchFamily="34" charset="0"/>
              <a:buChar char="•"/>
            </a:pPr>
            <a:r>
              <a:rPr lang="en-US" baseline="0" dirty="0" smtClean="0"/>
              <a:t>Commit to unit testing by writing the test first</a:t>
            </a:r>
          </a:p>
          <a:p>
            <a:pPr lvl="1">
              <a:buFont typeface="Arial" pitchFamily="34" charset="0"/>
              <a:buChar char="•"/>
            </a:pPr>
            <a:r>
              <a:rPr lang="en-US" baseline="0" dirty="0" smtClean="0"/>
              <a:t>Restrict development to only that to pass the test.  And any existing tests.</a:t>
            </a:r>
          </a:p>
          <a:p>
            <a:pPr lvl="1">
              <a:buFont typeface="Arial" pitchFamily="34" charset="0"/>
              <a:buChar char="•"/>
            </a:pPr>
            <a:r>
              <a:rPr lang="en-US" baseline="0" dirty="0" smtClean="0"/>
              <a:t>Know exactly when we are done.</a:t>
            </a:r>
            <a:endParaRPr lang="en-US" dirty="0" smtClean="0"/>
          </a:p>
          <a:p>
            <a:endParaRPr lang="en-US" dirty="0" smtClean="0"/>
          </a:p>
          <a:p>
            <a:r>
              <a:rPr lang="en-US" dirty="0" smtClean="0"/>
              <a:t>--------------------------------------------------------------------------------------------------------------------------------------------</a:t>
            </a:r>
          </a:p>
          <a:p>
            <a:r>
              <a:rPr lang="en-US" dirty="0" smtClean="0"/>
              <a:t>We do it again. We identify another requirement,</a:t>
            </a:r>
            <a:r>
              <a:rPr lang="en-US" baseline="0" dirty="0" smtClean="0"/>
              <a:t> which we represent with another test. This will lead us to doing more development, reviewing what we’ve got, and maybe doing some refactoring.</a:t>
            </a:r>
          </a:p>
          <a:p>
            <a:endParaRPr lang="en-US" baseline="0" dirty="0" smtClean="0"/>
          </a:p>
          <a:p>
            <a:r>
              <a:rPr lang="en-US" baseline="0" dirty="0" smtClean="0"/>
              <a:t>What’s important in all of this, however, is that we start with the test. There are several different points of value in this:</a:t>
            </a:r>
          </a:p>
          <a:p>
            <a:endParaRPr lang="en-US" baseline="0" dirty="0" smtClean="0"/>
          </a:p>
          <a:p>
            <a:r>
              <a:rPr lang="en-US" baseline="0" dirty="0" smtClean="0"/>
              <a:t>We commit to unit testing everything we do, because we write the test first.</a:t>
            </a:r>
          </a:p>
          <a:p>
            <a:endParaRPr lang="en-US" baseline="0" dirty="0" smtClean="0"/>
          </a:p>
          <a:p>
            <a:r>
              <a:rPr lang="en-US" baseline="0" dirty="0" smtClean="0"/>
              <a:t>We restrict ourselves to writing only the code we need to satisfy the test, and any existing tests. This keeps our code clean, because we’re not adding stuff that “we might need later.” We don’t consider later, we only consider the now.</a:t>
            </a:r>
          </a:p>
          <a:p>
            <a:endParaRPr lang="en-US" baseline="0" dirty="0" smtClean="0"/>
          </a:p>
          <a:p>
            <a:r>
              <a:rPr lang="en-US" baseline="0" dirty="0" smtClean="0"/>
              <a:t>Because we start with the test, we know when we’re done – the test has passed! There’s no question about it, since it’s simple and clear.</a:t>
            </a:r>
          </a:p>
          <a:p>
            <a:endParaRPr lang="en-US" baseline="0" dirty="0" smtClean="0"/>
          </a:p>
          <a:p>
            <a:r>
              <a:rPr lang="en-US" baseline="0" dirty="0" smtClean="0"/>
              <a:t>First, write the test. Then, write the code. When the test passes, you’re done.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b="1" dirty="0" smtClean="0"/>
          </a:p>
          <a:p>
            <a:r>
              <a:rPr lang="en-US" b="0" dirty="0" smtClean="0"/>
              <a:t>What are the benefits of doing TDD?</a:t>
            </a:r>
          </a:p>
          <a:p>
            <a:endParaRPr lang="en-US" b="0" dirty="0" smtClean="0"/>
          </a:p>
          <a:p>
            <a:pPr>
              <a:buFontTx/>
              <a:buChar char="•"/>
            </a:pPr>
            <a:r>
              <a:rPr lang="en-US" b="0" dirty="0" smtClean="0"/>
              <a:t>All</a:t>
            </a:r>
            <a:r>
              <a:rPr lang="en-US" b="0" baseline="0" dirty="0" smtClean="0"/>
              <a:t> code is testable by definition!</a:t>
            </a:r>
          </a:p>
          <a:p>
            <a:pPr>
              <a:buFontTx/>
              <a:buChar char="•"/>
            </a:pPr>
            <a:r>
              <a:rPr lang="en-US" b="0" baseline="0" dirty="0" smtClean="0"/>
              <a:t>In order to test any module in isolation you must decouple it, so TDD forces you to decouple modules.</a:t>
            </a:r>
          </a:p>
          <a:p>
            <a:pPr>
              <a:buFontTx/>
              <a:buChar char="•"/>
            </a:pPr>
            <a:r>
              <a:rPr lang="en-US" b="0" baseline="0" dirty="0" smtClean="0"/>
              <a:t>This forces you to make better designs.</a:t>
            </a:r>
          </a:p>
          <a:p>
            <a:pPr>
              <a:buFontTx/>
              <a:buChar char="•"/>
            </a:pPr>
            <a:r>
              <a:rPr lang="en-US" b="0" baseline="0" dirty="0" smtClean="0"/>
              <a:t>The Law of </a:t>
            </a:r>
            <a:r>
              <a:rPr lang="en-US" b="0" baseline="0" smtClean="0"/>
              <a:t>Diminishing Returns</a:t>
            </a:r>
          </a:p>
          <a:p>
            <a:pPr>
              <a:buFontTx/>
              <a:buChar char="•"/>
            </a:pPr>
            <a:endParaRPr lang="en-US" b="0" baseline="0" dirty="0" smtClean="0"/>
          </a:p>
          <a:p>
            <a:pPr>
              <a:buFontTx/>
              <a:buNone/>
            </a:pPr>
            <a:r>
              <a:rPr lang="en-US" b="0" baseline="0" dirty="0" smtClean="0"/>
              <a:t>This is why many actually consider TDD to be a DESIGN practice and not a Development Practice.</a:t>
            </a:r>
            <a:endParaRPr lang="en-US" b="0" dirty="0" smtClean="0"/>
          </a:p>
          <a:p>
            <a:endParaRPr lang="en-US" dirty="0" smtClean="0"/>
          </a:p>
          <a:p>
            <a:r>
              <a:rPr lang="en-US" sz="1200" kern="1200" dirty="0" smtClean="0">
                <a:solidFill>
                  <a:schemeClr val="tx1"/>
                </a:solidFill>
                <a:latin typeface="+mn-lt"/>
                <a:ea typeface="ＭＳ Ｐゴシック" pitchFamily="-65" charset="-128"/>
                <a:cs typeface="Arial" charset="0"/>
              </a:rPr>
              <a:t>“When you follow the three rules of TDD, all your code will be testable by definition! And another word for "testable" is "decoupled". In order to test a module in isolation, you must decouple it. So TDD forces you to decouple modules. Indeed, if you follow the three rules, you will find yourself doing much more decoupling than you may be used to. This forces you to create better, less coupled, designs”</a:t>
            </a:r>
            <a:endParaRPr lang="en-US" dirty="0" smtClean="0"/>
          </a:p>
          <a:p>
            <a:endParaRPr lang="en-US" dirty="0" smtClean="0"/>
          </a:p>
          <a:p>
            <a:endParaRPr lang="en-US" dirty="0" smtClean="0"/>
          </a:p>
          <a:p>
            <a:endParaRPr lang="en-US" dirty="0" smtClean="0"/>
          </a:p>
          <a:p>
            <a:r>
              <a:rPr lang="en-US" dirty="0" smtClean="0"/>
              <a:t>http://</a:t>
            </a:r>
            <a:r>
              <a:rPr lang="en-US" dirty="0" err="1" smtClean="0"/>
              <a:t>butunclebob.com/ArticleS.UncleBob.TheThreeRulesOfTdd</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Let’s start with</a:t>
            </a:r>
            <a:r>
              <a:rPr lang="en-US" baseline="0" dirty="0" smtClean="0"/>
              <a:t> something fun:  Common arguments against pair programming….</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we’ve</a:t>
            </a:r>
            <a:r>
              <a:rPr lang="en-US" baseline="0" dirty="0" smtClean="0"/>
              <a:t> talked about Test-Driven Development, it’s time to talk about Development.  That is, the work you do to pass tests and deliver value.</a:t>
            </a:r>
          </a:p>
          <a:p>
            <a:endParaRPr lang="en-US" baseline="0" dirty="0" smtClean="0"/>
          </a:p>
          <a:p>
            <a:r>
              <a:rPr lang="en-US" baseline="0" dirty="0" smtClean="0"/>
              <a:t>First, of course, we’ll look at the Waterfall way.</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sz="1200" kern="1200" dirty="0" smtClean="0">
                <a:solidFill>
                  <a:schemeClr val="tx1"/>
                </a:solidFill>
                <a:latin typeface="+mn-lt"/>
                <a:ea typeface="ＭＳ Ｐゴシック" pitchFamily="-65" charset="-128"/>
                <a:cs typeface="Arial" charset="0"/>
              </a:rPr>
              <a:t>We sit down, confident of our ability.</a:t>
            </a:r>
          </a:p>
          <a:p>
            <a:pPr lvl="0">
              <a:buFont typeface="Arial" pitchFamily="34" charset="0"/>
              <a:buChar char="•"/>
            </a:pPr>
            <a:r>
              <a:rPr lang="en-US" sz="1200" kern="1200" dirty="0" smtClean="0">
                <a:solidFill>
                  <a:schemeClr val="tx1"/>
                </a:solidFill>
                <a:latin typeface="+mn-lt"/>
                <a:ea typeface="ＭＳ Ｐゴシック" pitchFamily="-65" charset="-128"/>
                <a:cs typeface="Arial" charset="0"/>
              </a:rPr>
              <a:t>We read</a:t>
            </a:r>
            <a:r>
              <a:rPr lang="en-US" sz="1200" kern="1200" baseline="0" dirty="0" smtClean="0">
                <a:solidFill>
                  <a:schemeClr val="tx1"/>
                </a:solidFill>
                <a:latin typeface="+mn-lt"/>
                <a:ea typeface="ＭＳ Ｐゴシック" pitchFamily="-65" charset="-128"/>
                <a:cs typeface="Arial" charset="0"/>
              </a:rPr>
              <a:t> the instructions, follow them carefully.</a:t>
            </a:r>
          </a:p>
          <a:p>
            <a:pPr lvl="0">
              <a:buFont typeface="Arial" pitchFamily="34" charset="0"/>
              <a:buChar char="•"/>
            </a:pPr>
            <a:r>
              <a:rPr lang="en-US" sz="1200" kern="1200" baseline="0" dirty="0" smtClean="0">
                <a:solidFill>
                  <a:schemeClr val="tx1"/>
                </a:solidFill>
                <a:latin typeface="+mn-lt"/>
                <a:ea typeface="ＭＳ Ｐゴシック" pitchFamily="-65" charset="-128"/>
                <a:cs typeface="Arial" charset="0"/>
              </a:rPr>
              <a:t>At some point we realize we’ve put widget A into slot 1 as we were told, but we put it in BACKWARDS.</a:t>
            </a:r>
          </a:p>
          <a:p>
            <a:pPr lvl="0">
              <a:buFont typeface="Arial" pitchFamily="34" charset="0"/>
              <a:buChar char="•"/>
            </a:pPr>
            <a:r>
              <a:rPr lang="en-US" sz="1200" kern="1200" baseline="0" dirty="0" smtClean="0">
                <a:solidFill>
                  <a:schemeClr val="tx1"/>
                </a:solidFill>
                <a:latin typeface="+mn-lt"/>
                <a:ea typeface="ＭＳ Ｐゴシック" pitchFamily="-65" charset="-128"/>
                <a:cs typeface="Arial" charset="0"/>
              </a:rPr>
              <a:t>Take it apart to reverse widget A</a:t>
            </a:r>
            <a:endParaRPr lang="en-US" sz="1200" kern="1200" dirty="0" smtClean="0">
              <a:solidFill>
                <a:schemeClr val="tx1"/>
              </a:solidFill>
              <a:latin typeface="+mn-lt"/>
              <a:ea typeface="ＭＳ Ｐゴシック" pitchFamily="-65" charset="-128"/>
              <a:cs typeface="Arial" charset="0"/>
            </a:endParaRPr>
          </a:p>
          <a:p>
            <a:pPr lvl="0"/>
            <a:endParaRPr lang="en-US" sz="1200" kern="1200" dirty="0" smtClean="0">
              <a:solidFill>
                <a:schemeClr val="tx1"/>
              </a:solidFill>
              <a:latin typeface="+mn-lt"/>
              <a:ea typeface="ＭＳ Ｐゴシック" pitchFamily="-65" charset="-128"/>
              <a:cs typeface="Arial" charset="0"/>
            </a:endParaRPr>
          </a:p>
          <a:p>
            <a:pPr lvl="0"/>
            <a:endParaRPr lang="en-US" sz="1200" kern="1200" dirty="0" smtClean="0">
              <a:solidFill>
                <a:schemeClr val="tx1"/>
              </a:solidFill>
              <a:latin typeface="+mn-lt"/>
              <a:ea typeface="ＭＳ Ｐゴシック" pitchFamily="-65" charset="-128"/>
              <a:cs typeface="Arial" charset="0"/>
            </a:endParaRPr>
          </a:p>
          <a:p>
            <a:pPr lvl="0"/>
            <a:endParaRPr lang="en-US" sz="1200" kern="1200" dirty="0" smtClean="0">
              <a:solidFill>
                <a:schemeClr val="tx1"/>
              </a:solidFill>
              <a:latin typeface="+mn-lt"/>
              <a:ea typeface="ＭＳ Ｐゴシック" pitchFamily="-65" charset="-128"/>
              <a:cs typeface="Arial" charset="0"/>
            </a:endParaRPr>
          </a:p>
          <a:p>
            <a:pPr lvl="0"/>
            <a:r>
              <a:rPr lang="en-US" sz="1200" kern="1200" dirty="0" smtClean="0">
                <a:solidFill>
                  <a:schemeClr val="tx1"/>
                </a:solidFill>
                <a:latin typeface="+mn-lt"/>
                <a:ea typeface="ＭＳ Ｐゴシック" pitchFamily="-65" charset="-128"/>
                <a:cs typeface="Arial" charset="0"/>
              </a:rPr>
              <a:t>Let’s </a:t>
            </a:r>
            <a:r>
              <a:rPr lang="en-US" sz="1200" kern="1200" baseline="0" dirty="0" smtClean="0">
                <a:solidFill>
                  <a:schemeClr val="tx1"/>
                </a:solidFill>
                <a:latin typeface="+mn-lt"/>
                <a:ea typeface="ＭＳ Ｐゴシック" pitchFamily="-65" charset="-128"/>
                <a:cs typeface="Arial" charset="0"/>
              </a:rPr>
              <a:t>consider the classic approach. For those of you who are parents, or who have ever bought anything that says that dreaded phrase “some assembly required” – this example is for you!</a:t>
            </a:r>
          </a:p>
          <a:p>
            <a:pPr lvl="0"/>
            <a:endParaRPr lang="en-US" sz="1200" kern="1200" baseline="0" dirty="0" smtClean="0">
              <a:solidFill>
                <a:schemeClr val="tx1"/>
              </a:solidFill>
              <a:latin typeface="+mn-lt"/>
              <a:ea typeface="ＭＳ Ｐゴシック" pitchFamily="-65" charset="-128"/>
              <a:cs typeface="Arial" charset="0"/>
            </a:endParaRPr>
          </a:p>
          <a:p>
            <a:pPr lvl="0"/>
            <a:r>
              <a:rPr lang="en-US" sz="1200" kern="1200" baseline="0" dirty="0" smtClean="0">
                <a:solidFill>
                  <a:schemeClr val="tx1"/>
                </a:solidFill>
                <a:latin typeface="+mn-lt"/>
                <a:ea typeface="ＭＳ Ｐゴシック" pitchFamily="-65" charset="-128"/>
                <a:cs typeface="Arial" charset="0"/>
              </a:rPr>
              <a:t>Most of us have had the same kinds of experiences. We sit down, confident of our ability to put the thing together. We read the instructions, and we follow them very, very carefully. And, at some point, we realize that we’ve put widget A into slot B, just as we were supposed to, but we put it in BACKWARDS! And now we have to take the thing apart far enough to reverse widget A. And then we get to put it all together again.  Sigh.</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b="0" kern="1200" dirty="0" smtClean="0">
                <a:solidFill>
                  <a:schemeClr val="tx1"/>
                </a:solidFill>
                <a:latin typeface="+mn-lt"/>
                <a:ea typeface="ＭＳ Ｐゴシック" pitchFamily="-65" charset="-128"/>
                <a:cs typeface="Arial" charset="0"/>
              </a:rPr>
              <a:t>Or we get to the end,</a:t>
            </a:r>
            <a:r>
              <a:rPr lang="en-US" sz="1200" b="0" kern="1200" baseline="0" dirty="0" smtClean="0">
                <a:solidFill>
                  <a:schemeClr val="tx1"/>
                </a:solidFill>
                <a:latin typeface="+mn-lt"/>
                <a:ea typeface="ＭＳ Ｐゴシック" pitchFamily="-65" charset="-128"/>
                <a:cs typeface="Arial" charset="0"/>
              </a:rPr>
              <a:t> but it just doesn’t look right.</a:t>
            </a:r>
          </a:p>
          <a:p>
            <a:pPr>
              <a:buFont typeface="Arial" pitchFamily="34" charset="0"/>
              <a:buChar char="•"/>
            </a:pPr>
            <a:r>
              <a:rPr lang="en-US" sz="1200" b="0" kern="1200" baseline="0" dirty="0" smtClean="0">
                <a:solidFill>
                  <a:schemeClr val="tx1"/>
                </a:solidFill>
                <a:latin typeface="+mn-lt"/>
                <a:ea typeface="ＭＳ Ｐゴシック" pitchFamily="-65" charset="-128"/>
                <a:cs typeface="Arial" charset="0"/>
              </a:rPr>
              <a:t>How can we avoid this?</a:t>
            </a:r>
          </a:p>
          <a:p>
            <a:pPr>
              <a:buFont typeface="Arial" pitchFamily="34" charset="0"/>
              <a:buNone/>
            </a:pPr>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a:t>
            </a:r>
          </a:p>
          <a:p>
            <a:r>
              <a:rPr lang="en-US" sz="1200" b="0" kern="1200" dirty="0" smtClean="0">
                <a:solidFill>
                  <a:schemeClr val="tx1"/>
                </a:solidFill>
                <a:latin typeface="+mn-lt"/>
                <a:ea typeface="ＭＳ Ｐゴシック" pitchFamily="-65" charset="-128"/>
                <a:cs typeface="Arial" charset="0"/>
              </a:rPr>
              <a:t>Or</a:t>
            </a:r>
            <a:r>
              <a:rPr lang="en-US" sz="1200" b="0" kern="1200" baseline="0" dirty="0" smtClean="0">
                <a:solidFill>
                  <a:schemeClr val="tx1"/>
                </a:solidFill>
                <a:latin typeface="+mn-lt"/>
                <a:ea typeface="ＭＳ Ｐゴシック" pitchFamily="-65" charset="-128"/>
                <a:cs typeface="Arial" charset="0"/>
              </a:rPr>
              <a:t> we get all the way to the end, only to find that we’ve somehow managed to put it all together, but it doesn’t look anything like the picture.</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Why does this happen?  How can we avoid it?</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Maybe…</a:t>
            </a:r>
            <a:endParaRPr lang="en-US" b="0"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In the module The Origins of Agile Software Development, we talked about Kent Beck and how he came up with Extreme Programming. At that time, we mentioned pairing.</a:t>
            </a:r>
            <a:r>
              <a:rPr lang="en-US" baseline="0" dirty="0" smtClean="0"/>
              <a:t>  Let’s look at pairing in a little more detail now.</a:t>
            </a: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Here’s a</a:t>
            </a:r>
            <a:r>
              <a:rPr lang="en-US" sz="1200" b="0" kern="1200" baseline="0" dirty="0" smtClean="0">
                <a:solidFill>
                  <a:schemeClr val="tx1"/>
                </a:solidFill>
                <a:latin typeface="+mn-lt"/>
                <a:ea typeface="ＭＳ Ｐゴシック" pitchFamily="-65" charset="-128"/>
                <a:cs typeface="Arial" charset="0"/>
              </a:rPr>
              <a:t> definition:</a:t>
            </a:r>
          </a:p>
          <a:p>
            <a:endParaRPr lang="en-US" sz="1200" b="0" kern="1200" dirty="0" smtClean="0">
              <a:solidFill>
                <a:schemeClr val="tx1"/>
              </a:solidFill>
              <a:latin typeface="+mn-lt"/>
              <a:ea typeface="ＭＳ Ｐゴシック" pitchFamily="-65" charset="-128"/>
              <a:cs typeface="Arial" charset="0"/>
            </a:endParaRPr>
          </a:p>
          <a:p>
            <a:r>
              <a:rPr lang="en-US" sz="1200" kern="1200" dirty="0" smtClean="0">
                <a:solidFill>
                  <a:schemeClr val="tx1"/>
                </a:solidFill>
                <a:latin typeface="+mn-lt"/>
                <a:ea typeface="ＭＳ Ｐゴシック" pitchFamily="-65" charset="-128"/>
                <a:cs typeface="Arial" charset="0"/>
              </a:rPr>
              <a:t>“Pair programming is a software development technique in which two programmers work together at one work station. One types in code while the other reviews each line of code as it's typed in. The person typing is called the driver. The person reviewing the code is called the observer or navigator. The two programmers switch roles periodically.</a:t>
            </a:r>
            <a:endParaRPr lang="en-US" sz="1800" kern="1200" dirty="0" smtClean="0">
              <a:solidFill>
                <a:schemeClr val="tx1"/>
              </a:solidFill>
              <a:latin typeface="+mn-lt"/>
              <a:ea typeface="ＭＳ Ｐゴシック" pitchFamily="-65" charset="-128"/>
              <a:cs typeface="Arial" charset="0"/>
            </a:endParaRPr>
          </a:p>
          <a:p>
            <a:r>
              <a:rPr lang="en-US" sz="1200" kern="1200" dirty="0" smtClean="0">
                <a:solidFill>
                  <a:schemeClr val="tx1"/>
                </a:solidFill>
                <a:latin typeface="+mn-lt"/>
                <a:ea typeface="ＭＳ Ｐゴシック" pitchFamily="-65" charset="-128"/>
                <a:cs typeface="Arial" charset="0"/>
              </a:rPr>
              <a:t>“While reviewing, the observer also considers the strategic direction of the work, coming up with ideas for improvements and likely future problems to address. This frees the driver to focus all of his or her attention on the "tactical" aspects of completing the current task, using the observer as a safety net and guide.”</a:t>
            </a:r>
            <a:endParaRPr lang="en-US" sz="1800" kern="1200" dirty="0" smtClean="0">
              <a:solidFill>
                <a:schemeClr val="tx1"/>
              </a:solidFill>
              <a:latin typeface="+mn-lt"/>
              <a:ea typeface="ＭＳ Ｐゴシック" pitchFamily="-65" charset="-128"/>
              <a:cs typeface="Arial" charset="0"/>
            </a:endParaRPr>
          </a:p>
          <a:p>
            <a:endParaRPr lang="en-US" sz="1200" i="1" kern="1200" dirty="0" smtClean="0">
              <a:solidFill>
                <a:schemeClr val="tx1"/>
              </a:solidFill>
              <a:latin typeface="+mn-lt"/>
              <a:ea typeface="ＭＳ Ｐゴシック" pitchFamily="-65" charset="-128"/>
              <a:cs typeface="Arial" charset="0"/>
            </a:endParaRPr>
          </a:p>
          <a:p>
            <a:r>
              <a:rPr lang="en-US" sz="1200" i="1" kern="1200" dirty="0" smtClean="0">
                <a:solidFill>
                  <a:schemeClr val="tx1"/>
                </a:solidFill>
                <a:latin typeface="+mn-lt"/>
                <a:ea typeface="ＭＳ Ｐゴシック" pitchFamily="-65" charset="-128"/>
                <a:cs typeface="Arial" charset="0"/>
              </a:rPr>
              <a:t>http://</a:t>
            </a:r>
            <a:r>
              <a:rPr lang="en-US" sz="1200" i="1" kern="1200" dirty="0" err="1" smtClean="0">
                <a:solidFill>
                  <a:schemeClr val="tx1"/>
                </a:solidFill>
                <a:latin typeface="+mn-lt"/>
                <a:ea typeface="ＭＳ Ｐゴシック" pitchFamily="-65" charset="-128"/>
                <a:cs typeface="Arial" charset="0"/>
              </a:rPr>
              <a:t>en.wikipedia.org/wiki/Pair_programming</a:t>
            </a:r>
            <a:endParaRPr lang="en-US" sz="1800" i="1" kern="1200" dirty="0" smtClean="0">
              <a:solidFill>
                <a:schemeClr val="tx1"/>
              </a:solidFill>
              <a:latin typeface="+mn-lt"/>
              <a:ea typeface="ＭＳ Ｐゴシック" pitchFamily="-65" charset="-128"/>
              <a:cs typeface="Arial" charset="0"/>
            </a:endParaRPr>
          </a:p>
          <a:p>
            <a:pPr lvl="0"/>
            <a:endParaRPr lang="en-US" sz="1200" kern="1200" dirty="0" smtClean="0">
              <a:solidFill>
                <a:schemeClr val="tx1"/>
              </a:solidFill>
              <a:latin typeface="+mn-lt"/>
              <a:ea typeface="ＭＳ Ｐゴシック" pitchFamily="-65" charset="-128"/>
              <a:cs typeface="Arial" charset="0"/>
            </a:endParaRPr>
          </a:p>
          <a:p>
            <a:pPr lvl="0"/>
            <a:r>
              <a:rPr lang="en-US" sz="1200" kern="1200" dirty="0" smtClean="0">
                <a:solidFill>
                  <a:schemeClr val="tx1"/>
                </a:solidFill>
                <a:latin typeface="+mn-lt"/>
                <a:ea typeface="ＭＳ Ｐゴシック" pitchFamily="-65" charset="-128"/>
                <a:cs typeface="Arial" charset="0"/>
              </a:rPr>
              <a:t>Two of everything is better than one – minds, (pairs of) hands, (pairs of) eyes.</a:t>
            </a:r>
          </a:p>
          <a:p>
            <a:pPr lvl="0"/>
            <a:endParaRPr lang="en-US" sz="1200" kern="1200" dirty="0" smtClean="0">
              <a:solidFill>
                <a:schemeClr val="tx1"/>
              </a:solidFill>
              <a:latin typeface="+mn-lt"/>
              <a:ea typeface="ＭＳ Ｐゴシック" pitchFamily="-65" charset="-128"/>
              <a:cs typeface="Arial" charset="0"/>
            </a:endParaRPr>
          </a:p>
          <a:p>
            <a:pPr lvl="0"/>
            <a:r>
              <a:rPr lang="en-US" sz="1200" kern="1200" dirty="0" smtClean="0">
                <a:solidFill>
                  <a:schemeClr val="tx1"/>
                </a:solidFill>
                <a:latin typeface="+mn-lt"/>
                <a:ea typeface="ＭＳ Ｐゴシック" pitchFamily="-65" charset="-128"/>
                <a:cs typeface="Arial" charset="0"/>
              </a:rPr>
              <a:t>Let’s see why…</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a:t>
            </a:r>
            <a:r>
              <a:rPr lang="en-US" baseline="0" dirty="0" smtClean="0"/>
              <a:t> believe that having 2 people working together produces better results.</a:t>
            </a:r>
          </a:p>
          <a:p>
            <a:pPr>
              <a:buFont typeface="Arial" pitchFamily="34" charset="0"/>
              <a:buChar char="•"/>
            </a:pPr>
            <a:r>
              <a:rPr lang="en-US" baseline="0" dirty="0" smtClean="0"/>
              <a:t>Better means…</a:t>
            </a:r>
          </a:p>
          <a:p>
            <a:pPr lvl="1">
              <a:buFont typeface="Arial" pitchFamily="34" charset="0"/>
              <a:buChar char="•"/>
            </a:pPr>
            <a:r>
              <a:rPr lang="en-US" baseline="0" dirty="0" smtClean="0"/>
              <a:t>Fewer defects</a:t>
            </a:r>
          </a:p>
          <a:p>
            <a:pPr lvl="1">
              <a:buFont typeface="Arial" pitchFamily="34" charset="0"/>
              <a:buChar char="•"/>
            </a:pPr>
            <a:r>
              <a:rPr lang="en-US" baseline="0" dirty="0" smtClean="0"/>
              <a:t>Less rework</a:t>
            </a:r>
          </a:p>
          <a:p>
            <a:pPr lvl="1">
              <a:buFont typeface="Arial" pitchFamily="34" charset="0"/>
              <a:buChar char="•"/>
            </a:pPr>
            <a:r>
              <a:rPr lang="en-US" baseline="0" dirty="0" smtClean="0"/>
              <a:t>More creativity</a:t>
            </a:r>
          </a:p>
          <a:p>
            <a:pPr lvl="1">
              <a:buFont typeface="Arial" pitchFamily="34" charset="0"/>
              <a:buChar char="•"/>
            </a:pPr>
            <a:r>
              <a:rPr lang="en-US" baseline="0" dirty="0" smtClean="0"/>
              <a:t>Easier to maintain</a:t>
            </a:r>
          </a:p>
          <a:p>
            <a:pPr lvl="0">
              <a:buFont typeface="Arial" pitchFamily="34" charset="0"/>
              <a:buChar char="•"/>
            </a:pPr>
            <a:r>
              <a:rPr lang="en-US" baseline="0" dirty="0" smtClean="0"/>
              <a:t>Sitting side by side</a:t>
            </a:r>
          </a:p>
          <a:p>
            <a:pPr lvl="0">
              <a:buFont typeface="Arial" pitchFamily="34" charset="0"/>
              <a:buChar char="•"/>
            </a:pPr>
            <a:r>
              <a:rPr lang="en-US" baseline="0" dirty="0" smtClean="0"/>
              <a:t>Working on one piece of code</a:t>
            </a:r>
          </a:p>
          <a:p>
            <a:pPr lvl="1">
              <a:buFont typeface="Arial" pitchFamily="34" charset="0"/>
              <a:buChar char="•"/>
            </a:pPr>
            <a:r>
              <a:rPr lang="en-US" baseline="0" dirty="0" smtClean="0"/>
              <a:t>One is the driver – hands on the keyboard and mouse</a:t>
            </a:r>
          </a:p>
          <a:p>
            <a:pPr lvl="1">
              <a:buFont typeface="Arial" pitchFamily="34" charset="0"/>
              <a:buChar char="•"/>
            </a:pPr>
            <a:r>
              <a:rPr lang="en-US" baseline="0" dirty="0" smtClean="0"/>
              <a:t>Two is navigating, doing code review, asking questions, maybe doing research</a:t>
            </a:r>
          </a:p>
          <a:p>
            <a:pPr lvl="1">
              <a:buFont typeface="Arial" pitchFamily="34" charset="0"/>
              <a:buChar char="•"/>
            </a:pPr>
            <a:r>
              <a:rPr lang="en-US" baseline="0" dirty="0" smtClean="0"/>
              <a:t>Change roles periodically</a:t>
            </a:r>
            <a:endParaRPr lang="en-US" dirty="0" smtClean="0"/>
          </a:p>
          <a:p>
            <a:pPr>
              <a:buFont typeface="Arial" pitchFamily="34" charset="0"/>
              <a:buChar char="•"/>
            </a:pPr>
            <a:r>
              <a:rPr lang="en-US" dirty="0" smtClean="0"/>
              <a:t>Instead of being </a:t>
            </a:r>
            <a:r>
              <a:rPr lang="en-US" b="1" dirty="0" smtClean="0"/>
              <a:t>distracting</a:t>
            </a:r>
            <a:r>
              <a:rPr lang="en-US" baseline="0" dirty="0" smtClean="0"/>
              <a:t>, it turns out to be helpful, useful</a:t>
            </a:r>
          </a:p>
          <a:p>
            <a:pPr>
              <a:buFont typeface="Arial" pitchFamily="34" charset="0"/>
              <a:buNone/>
            </a:pPr>
            <a:endParaRPr lang="en-US" dirty="0" smtClean="0"/>
          </a:p>
          <a:p>
            <a:r>
              <a:rPr lang="en-US" dirty="0" smtClean="0"/>
              <a:t>-----------------------------------------------------------------------------------------------</a:t>
            </a:r>
          </a:p>
          <a:p>
            <a:r>
              <a:rPr lang="en-US" dirty="0" smtClean="0"/>
              <a:t>Unlike in our classical approach, in Agile we believe that having two people working</a:t>
            </a:r>
            <a:r>
              <a:rPr lang="en-US" baseline="0" dirty="0" smtClean="0"/>
              <a:t> together produces better results.  That is, by “better” we mean that there will be fewer defects, less rework, more creativity, and the results will be easier to maintain.</a:t>
            </a:r>
          </a:p>
          <a:p>
            <a:endParaRPr lang="en-US" baseline="0" dirty="0" smtClean="0"/>
          </a:p>
          <a:p>
            <a:r>
              <a:rPr lang="en-US" baseline="0" dirty="0" smtClean="0"/>
              <a:t>So in actual practice, pairing would say that there are two people sitting side by side, working on one piece of code together. One – as it said in the definition – is the driver, with hands on keyboard and mouse. The other will be navigating – doing real-time code review, asking questions, maybe doing a little research on the side.  They will be bouncing ideas off each other. They will change roles periodically.</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By switching roles, </a:t>
            </a:r>
          </a:p>
          <a:p>
            <a:pPr lvl="1">
              <a:buFont typeface="Arial" pitchFamily="34" charset="0"/>
              <a:buChar char="•"/>
            </a:pPr>
            <a:r>
              <a:rPr lang="en-US" dirty="0" smtClean="0"/>
              <a:t>they stay fresh,</a:t>
            </a:r>
            <a:r>
              <a:rPr lang="en-US" baseline="0" dirty="0" smtClean="0"/>
              <a:t> </a:t>
            </a:r>
          </a:p>
          <a:p>
            <a:pPr lvl="1">
              <a:buFont typeface="Arial" pitchFamily="34" charset="0"/>
              <a:buChar char="•"/>
            </a:pPr>
            <a:r>
              <a:rPr lang="en-US" baseline="0" dirty="0" smtClean="0"/>
              <a:t>check each other’s work and </a:t>
            </a:r>
          </a:p>
          <a:p>
            <a:pPr lvl="1">
              <a:buFont typeface="Arial" pitchFamily="34" charset="0"/>
              <a:buChar char="•"/>
            </a:pPr>
            <a:r>
              <a:rPr lang="en-US" baseline="0" dirty="0" smtClean="0"/>
              <a:t>get done faster</a:t>
            </a:r>
            <a:endParaRPr lang="en-US" dirty="0" smtClean="0"/>
          </a:p>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Instead of </a:t>
            </a:r>
            <a:r>
              <a:rPr lang="en-US" b="1" baseline="0" dirty="0" smtClean="0"/>
              <a:t>low morale</a:t>
            </a:r>
            <a:r>
              <a:rPr lang="en-US" b="0" baseline="0" dirty="0" smtClean="0"/>
              <a:t>, you get collaboration, quality and camaraderie</a:t>
            </a:r>
          </a:p>
          <a:p>
            <a:pPr>
              <a:buFont typeface="Arial" pitchFamily="34" charset="0"/>
              <a:buChar char="•"/>
            </a:pPr>
            <a:r>
              <a:rPr lang="en-US" dirty="0" smtClean="0"/>
              <a:t>Let’s talk about quality</a:t>
            </a:r>
          </a:p>
          <a:p>
            <a:pPr>
              <a:buFont typeface="Arial" pitchFamily="34" charset="0"/>
              <a:buChar char="•"/>
            </a:pPr>
            <a:r>
              <a:rPr lang="en-US" dirty="0" smtClean="0"/>
              <a:t>2 heads are better than 1 – solution is likely to be better</a:t>
            </a:r>
          </a:p>
          <a:p>
            <a:pPr>
              <a:buFont typeface="Arial" pitchFamily="34" charset="0"/>
              <a:buChar char="•"/>
            </a:pPr>
            <a:r>
              <a:rPr lang="en-US" dirty="0" smtClean="0"/>
              <a:t>Will see the problem AS</a:t>
            </a:r>
            <a:r>
              <a:rPr lang="en-US" baseline="0" dirty="0" smtClean="0"/>
              <a:t> IT HAPPENS.  If they are paying attention.</a:t>
            </a:r>
          </a:p>
          <a:p>
            <a:pPr>
              <a:buFont typeface="Arial" pitchFamily="34" charset="0"/>
              <a:buChar char="•"/>
            </a:pPr>
            <a:endParaRPr lang="en-US" dirty="0" smtClean="0"/>
          </a:p>
          <a:p>
            <a:r>
              <a:rPr lang="en-US" dirty="0" smtClean="0"/>
              <a:t>--------------------------------------------------------------------------------------------------------------------------</a:t>
            </a:r>
          </a:p>
          <a:p>
            <a:r>
              <a:rPr lang="en-US" dirty="0" smtClean="0"/>
              <a:t>The driver</a:t>
            </a:r>
            <a:r>
              <a:rPr lang="en-US" baseline="0" dirty="0" smtClean="0"/>
              <a:t> becomes the navigator and the navigator becomes the driver. Between the two of them, they manage to stay reasonably fresh, to check each other’s work, and to get done faster.</a:t>
            </a:r>
          </a:p>
          <a:p>
            <a:endParaRPr lang="en-US" baseline="0" dirty="0" smtClean="0"/>
          </a:p>
          <a:p>
            <a:r>
              <a:rPr lang="en-US" baseline="0" dirty="0" smtClean="0"/>
              <a:t>Yes, faster.</a:t>
            </a:r>
          </a:p>
          <a:p>
            <a:endParaRPr lang="en-US" baseline="0" dirty="0" smtClean="0"/>
          </a:p>
          <a:p>
            <a:r>
              <a:rPr lang="en-US" baseline="0" dirty="0" smtClean="0"/>
              <a:t>But let’s get back to fewer defects. We’re all familiar with the adage “two heads are better than one.” This means that having two people thinking about the same problem is likely to produce a better solution than one working alone.</a:t>
            </a:r>
          </a:p>
          <a:p>
            <a:endParaRPr lang="en-US" baseline="0" dirty="0" smtClean="0"/>
          </a:p>
          <a:p>
            <a:r>
              <a:rPr lang="en-US" baseline="0" dirty="0" smtClean="0"/>
              <a:t>After all, if one of us is looking at the directions, and the other is putting the thing together, the odds are in our favor that the one looking at the directions and the pictures will notice that widget A is in slot B the wrong way AS IT HAPPENS.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b="0" kern="1200" dirty="0" smtClean="0">
                <a:solidFill>
                  <a:schemeClr val="tx1"/>
                </a:solidFill>
                <a:latin typeface="+mn-lt"/>
                <a:ea typeface="ＭＳ Ｐゴシック" pitchFamily="-65" charset="-128"/>
                <a:cs typeface="Arial" charset="0"/>
              </a:rPr>
              <a:t>Software Craftsmanship movement</a:t>
            </a:r>
          </a:p>
          <a:p>
            <a:pPr marL="171450" indent="-171450">
              <a:buFont typeface="Arial"/>
              <a:buChar char="•"/>
            </a:pPr>
            <a:r>
              <a:rPr lang="en-US" sz="1200" b="0" kern="1200" dirty="0" smtClean="0">
                <a:solidFill>
                  <a:schemeClr val="tx1"/>
                </a:solidFill>
                <a:latin typeface="+mn-lt"/>
                <a:ea typeface="ＭＳ Ｐゴシック" pitchFamily="-65" charset="-128"/>
                <a:cs typeface="Arial" charset="0"/>
              </a:rPr>
              <a:t>Requires certain skills and disciplines to do it well</a:t>
            </a:r>
          </a:p>
          <a:p>
            <a:pPr marL="171450" indent="-171450">
              <a:buFont typeface="Arial"/>
              <a:buChar char="•"/>
            </a:pPr>
            <a:r>
              <a:rPr lang="en-US" sz="1200" b="0" kern="1200" dirty="0" smtClean="0">
                <a:solidFill>
                  <a:schemeClr val="tx1"/>
                </a:solidFill>
                <a:latin typeface="+mn-lt"/>
                <a:ea typeface="ＭＳ Ｐゴシック" pitchFamily="-65" charset="-128"/>
                <a:cs typeface="Arial" charset="0"/>
              </a:rPr>
              <a:t>Agile has some best practices as well</a:t>
            </a:r>
          </a:p>
          <a:p>
            <a:endParaRPr lang="en-US" sz="1200" b="0" kern="1200" dirty="0" smtClean="0">
              <a:solidFill>
                <a:schemeClr val="tx1"/>
              </a:solidFill>
              <a:latin typeface="+mn-lt"/>
              <a:ea typeface="ＭＳ Ｐゴシック" pitchFamily="-65" charset="-128"/>
              <a:cs typeface="Arial" charset="0"/>
            </a:endParaRP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a:t>
            </a: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Some of you may</a:t>
            </a:r>
            <a:r>
              <a:rPr lang="en-US" sz="1200" b="0" kern="1200" baseline="0" dirty="0" smtClean="0">
                <a:solidFill>
                  <a:schemeClr val="tx1"/>
                </a:solidFill>
                <a:latin typeface="+mn-lt"/>
                <a:ea typeface="ＭＳ Ｐゴシック" pitchFamily="-65" charset="-128"/>
                <a:cs typeface="Arial" charset="0"/>
              </a:rPr>
              <a:t> have heard of the Software Craftsmanship movement. Whether you believe that software development is a craft, a profession, an art, or magic, what’s important to think about is that in most cases, software development – like any skilled activity – requires certain disciplines and skills to do it well.</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In the Agile world, there are a number of practices that have become best practices, as they are likely to contribute to successfully building, deploying, and maintaining software.</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Let’s begin with one of the hardest for most developers to adopt: test-driven development, or TDD.</a:t>
            </a:r>
            <a:endParaRPr lang="en-US" b="0"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Now</a:t>
            </a:r>
            <a:r>
              <a:rPr lang="en-US" baseline="0" dirty="0" smtClean="0"/>
              <a:t> let’s get back to faster.</a:t>
            </a:r>
          </a:p>
          <a:p>
            <a:pPr>
              <a:buFont typeface="Arial" pitchFamily="34" charset="0"/>
              <a:buChar char="•"/>
            </a:pPr>
            <a:r>
              <a:rPr lang="en-US" baseline="0" dirty="0" smtClean="0"/>
              <a:t>2 people doing the work of one?</a:t>
            </a:r>
          </a:p>
          <a:p>
            <a:pPr>
              <a:buFont typeface="Arial" pitchFamily="34" charset="0"/>
              <a:buChar char="•"/>
            </a:pPr>
            <a:r>
              <a:rPr lang="en-US" baseline="0" dirty="0" smtClean="0"/>
              <a:t>Cost me 2x as much?</a:t>
            </a:r>
          </a:p>
          <a:p>
            <a:pPr>
              <a:buFont typeface="Arial" pitchFamily="34" charset="0"/>
              <a:buChar char="•"/>
            </a:pPr>
            <a:r>
              <a:rPr lang="en-US" baseline="0" dirty="0" smtClean="0"/>
              <a:t>No to both.</a:t>
            </a:r>
          </a:p>
          <a:p>
            <a:pPr>
              <a:buFont typeface="Arial" pitchFamily="34" charset="0"/>
              <a:buChar char="•"/>
            </a:pPr>
            <a:r>
              <a:rPr lang="en-US" baseline="0" dirty="0" smtClean="0"/>
              <a:t>Let’s take a bigger, longer view of the challenge.</a:t>
            </a:r>
          </a:p>
          <a:p>
            <a:r>
              <a:rPr lang="en-US" baseline="0" dirty="0" smtClean="0"/>
              <a:t>-----------------------------------------------------------------------------------------------------------------------</a:t>
            </a:r>
          </a:p>
          <a:p>
            <a:endParaRPr lang="en-US" baseline="0" dirty="0" smtClean="0"/>
          </a:p>
          <a:p>
            <a:r>
              <a:rPr lang="en-US" baseline="0" dirty="0" smtClean="0"/>
              <a:t>We hear repeatedly “but doesn’t that mean that I have two people doing the work of one? Doesn’t’ that mean that it will cost me twice as much, or take twice as long, to get the same thing done?”</a:t>
            </a:r>
          </a:p>
          <a:p>
            <a:endParaRPr lang="en-US" baseline="0" dirty="0" smtClean="0"/>
          </a:p>
          <a:p>
            <a:r>
              <a:rPr lang="en-US" baseline="0" dirty="0" smtClean="0"/>
              <a:t>There are two answers to that, and both of them are “no”.</a:t>
            </a:r>
          </a:p>
          <a:p>
            <a:endParaRPr lang="en-US" baseline="0" dirty="0" smtClean="0"/>
          </a:p>
          <a:p>
            <a:r>
              <a:rPr lang="en-US" baseline="0" dirty="0" smtClean="0"/>
              <a:t>In order to understand the answer, you have to take a bigger and longer view of the challenge.</a:t>
            </a:r>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spcAft>
                <a:spcPts val="1707"/>
              </a:spcAft>
              <a:defRPr/>
            </a:pPr>
            <a:r>
              <a:rPr lang="en-US" dirty="0" smtClean="0"/>
              <a:t>These studies show a couple of key things:</a:t>
            </a:r>
          </a:p>
          <a:p>
            <a:pPr>
              <a:spcAft>
                <a:spcPts val="1707"/>
              </a:spcAft>
              <a:defRPr/>
            </a:pPr>
            <a:r>
              <a:rPr lang="en-US" dirty="0" smtClean="0"/>
              <a:t>Pair programmers are only 15% slower than two independent </a:t>
            </a:r>
          </a:p>
          <a:p>
            <a:pPr>
              <a:spcAft>
                <a:spcPts val="1707"/>
              </a:spcAft>
              <a:defRPr/>
            </a:pPr>
            <a:r>
              <a:rPr lang="en-US" dirty="0" smtClean="0"/>
              <a:t>Improved </a:t>
            </a:r>
            <a:r>
              <a:rPr lang="en-US" dirty="0" err="1" smtClean="0"/>
              <a:t>correctedness</a:t>
            </a:r>
            <a:endParaRPr lang="en-US" dirty="0" smtClean="0"/>
          </a:p>
          <a:p>
            <a:pPr>
              <a:spcAft>
                <a:spcPts val="1707"/>
              </a:spcAft>
              <a:defRPr/>
            </a:pPr>
            <a:r>
              <a:rPr lang="en-US" dirty="0" smtClean="0"/>
              <a:t>Novice</a:t>
            </a:r>
            <a:r>
              <a:rPr lang="en-US" baseline="0" dirty="0" smtClean="0"/>
              <a:t> to experience</a:t>
            </a:r>
          </a:p>
          <a:p>
            <a:pPr>
              <a:spcAft>
                <a:spcPts val="1707"/>
              </a:spcAft>
              <a:defRPr/>
            </a:pPr>
            <a:r>
              <a:rPr lang="en-US" baseline="0" dirty="0" smtClean="0"/>
              <a:t>Complexity of task.</a:t>
            </a:r>
          </a:p>
          <a:p>
            <a:pPr>
              <a:spcAft>
                <a:spcPts val="1707"/>
              </a:spcAft>
              <a:defRPr/>
            </a:pPr>
            <a:endParaRPr lang="en-US" dirty="0" smtClean="0"/>
          </a:p>
          <a:p>
            <a:pPr>
              <a:spcAft>
                <a:spcPts val="1707"/>
              </a:spcAft>
              <a:defRPr/>
            </a:pPr>
            <a:r>
              <a:rPr lang="en-US" dirty="0" smtClean="0"/>
              <a:t>Public demo - </a:t>
            </a:r>
            <a:r>
              <a:rPr lang="en-US" dirty="0" smtClean="0">
                <a:hlinkClick r:id="rId3"/>
              </a:rPr>
              <a:t>http://blogs.agilefaqs.com/2010/06/13/pair-programming-public-demo/</a:t>
            </a:r>
            <a:endParaRPr lang="en-US" dirty="0" smtClean="0"/>
          </a:p>
          <a:p>
            <a:pPr>
              <a:spcAft>
                <a:spcPts val="2560"/>
              </a:spcAft>
              <a:defRPr/>
            </a:pPr>
            <a:r>
              <a:rPr lang="en-US" dirty="0" smtClean="0"/>
              <a:t>Blog by Fred George - </a:t>
            </a:r>
            <a:r>
              <a:rPr lang="en-US" dirty="0" smtClean="0">
                <a:hlinkClick r:id="rId4"/>
              </a:rPr>
              <a:t>http://processpeoplepods.blogspot.com/search/label/Pair%20Programming</a:t>
            </a:r>
            <a:endParaRPr lang="en-US" dirty="0" smtClean="0"/>
          </a:p>
          <a:p>
            <a:pPr>
              <a:defRPr/>
            </a:pPr>
            <a:r>
              <a:rPr lang="en-US" i="1" dirty="0" smtClean="0"/>
              <a:t>Based on a survey </a:t>
            </a:r>
          </a:p>
          <a:p>
            <a:pPr marL="325115" indent="-325115">
              <a:defRPr/>
            </a:pPr>
            <a:r>
              <a:rPr lang="en-US" dirty="0" smtClean="0"/>
              <a:t>100% agreed that they had more confidence in their solution than when they program alone</a:t>
            </a:r>
          </a:p>
          <a:p>
            <a:pPr marL="325115" indent="-325115">
              <a:defRPr/>
            </a:pPr>
            <a:r>
              <a:rPr lang="en-US" dirty="0" smtClean="0"/>
              <a:t>96% agreed that they enjoy their job more than when programming alone</a:t>
            </a:r>
          </a:p>
          <a:p>
            <a:pPr>
              <a:buFont typeface="Arial"/>
              <a:buChar char="•"/>
              <a:defRPr/>
            </a:pPr>
            <a:r>
              <a:rPr lang="en-US" dirty="0" smtClean="0"/>
              <a:t>Laurie Williams of the </a:t>
            </a:r>
            <a:r>
              <a:rPr lang="en-US" dirty="0" smtClean="0">
                <a:hlinkClick r:id="rId5" tooltip="University&#10; of Utah"/>
              </a:rPr>
              <a:t>University of Utah</a:t>
            </a:r>
            <a:r>
              <a:rPr lang="en-US" dirty="0" smtClean="0"/>
              <a:t> in Salt Lake City has shown that paired programmers are only 15% slower than two independent individual programmers, but produce 15% fewer bugs</a:t>
            </a:r>
          </a:p>
          <a:p>
            <a:pPr>
              <a:buFont typeface="Arial"/>
              <a:buChar char="•"/>
              <a:defRPr/>
            </a:pPr>
            <a:r>
              <a:rPr lang="en-US" dirty="0" smtClean="0"/>
              <a:t>The Williams et al. 2000 study showed an improvement in correctness of around 15% and 20 to 40% decrease in time, but between a 15 and 60% increase in effort. </a:t>
            </a:r>
          </a:p>
          <a:p>
            <a:pPr>
              <a:buFont typeface="Arial"/>
              <a:buChar char="•"/>
              <a:defRPr/>
            </a:pPr>
            <a:r>
              <a:rPr lang="en-US" dirty="0" smtClean="0"/>
              <a:t>Williams et al. 2000 also cites an earlier study (</a:t>
            </a:r>
            <a:r>
              <a:rPr lang="en-US" dirty="0" err="1" smtClean="0"/>
              <a:t>Nosek</a:t>
            </a:r>
            <a:r>
              <a:rPr lang="en-US" dirty="0" smtClean="0"/>
              <a:t> 1998) which also had a 40% decrease in time for a 60% increase in effort.</a:t>
            </a:r>
          </a:p>
          <a:p>
            <a:pPr>
              <a:buFont typeface="Arial"/>
              <a:buChar char="•"/>
              <a:defRPr/>
            </a:pPr>
            <a:r>
              <a:rPr lang="en-US" dirty="0" smtClean="0"/>
              <a:t>A study (</a:t>
            </a:r>
            <a:r>
              <a:rPr lang="en-US" dirty="0" err="1" smtClean="0"/>
              <a:t>Lui</a:t>
            </a:r>
            <a:r>
              <a:rPr lang="en-US" dirty="0" smtClean="0"/>
              <a:t> 2006) presents a rigorous scientific experiment in which novice–novice pairs against novice solos experience significantly greater productivity gains than expert–expert pairs against expert solos.</a:t>
            </a:r>
            <a:r>
              <a:rPr lang="en-US" baseline="30000" dirty="0" smtClean="0">
                <a:hlinkClick r:id="rId6"/>
              </a:rPr>
              <a:t>[</a:t>
            </a:r>
            <a:endParaRPr lang="en-US" baseline="30000" dirty="0" smtClean="0"/>
          </a:p>
          <a:p>
            <a:pPr>
              <a:buFont typeface="Arial"/>
              <a:buChar char="•"/>
              <a:defRPr/>
            </a:pPr>
            <a:r>
              <a:rPr lang="en-US" dirty="0" smtClean="0"/>
              <a:t>A larger recent study (</a:t>
            </a:r>
            <a:r>
              <a:rPr lang="en-US" dirty="0" err="1" smtClean="0"/>
              <a:t>Arisholm</a:t>
            </a:r>
            <a:r>
              <a:rPr lang="en-US" dirty="0" smtClean="0"/>
              <a:t> et al. 2007) had 48% increase in correctness for complex systems, but no significant difference in time, whilst simple systems had 20% decrease in time, but no significant difference in correctness. Overall there was no general reduction in time or increase in correctness, but an overall 84% increase in effort.</a:t>
            </a:r>
            <a:r>
              <a:rPr lang="en-US" baseline="30000" dirty="0" smtClean="0">
                <a:hlinkClick r:id="rId7"/>
              </a:rPr>
              <a:t>[8]</a:t>
            </a:r>
            <a:r>
              <a:rPr lang="en-US" baseline="30000" dirty="0" smtClean="0">
                <a:hlinkClick r:id="rId8"/>
              </a:rPr>
              <a:t>[16]</a:t>
            </a:r>
            <a:endParaRPr lang="en-US" dirty="0" smtClean="0"/>
          </a:p>
          <a:p>
            <a:pPr>
              <a:buFont typeface="Arial"/>
              <a:buChar char="•"/>
              <a:defRPr/>
            </a:pPr>
            <a:r>
              <a:rPr lang="en-US" dirty="0" err="1" smtClean="0"/>
              <a:t>Lui</a:t>
            </a:r>
            <a:r>
              <a:rPr lang="en-US" dirty="0" smtClean="0"/>
              <a:t>, Chan, and </a:t>
            </a:r>
            <a:r>
              <a:rPr lang="en-US" dirty="0" err="1" smtClean="0"/>
              <a:t>Nosek</a:t>
            </a:r>
            <a:r>
              <a:rPr lang="en-US" dirty="0" smtClean="0"/>
              <a:t> (2008) shows that pair programming outperforms for design tasks.</a:t>
            </a:r>
            <a:r>
              <a:rPr lang="en-US" baseline="30000" dirty="0" smtClean="0">
                <a:hlinkClick r:id="rId9"/>
              </a:rPr>
              <a:t>[17]</a:t>
            </a:r>
            <a:endParaRPr lang="en-US" dirty="0" smtClean="0"/>
          </a:p>
          <a:p>
            <a:pPr>
              <a:buFont typeface="Arial"/>
              <a:buChar char="•"/>
              <a:defRPr/>
            </a:pPr>
            <a:r>
              <a:rPr lang="en-US" dirty="0" smtClean="0"/>
              <a:t>A full-scale meta-analysis of pair programming experimental studies, from before or during 2007, (</a:t>
            </a:r>
            <a:r>
              <a:rPr lang="en-US" dirty="0" err="1" smtClean="0"/>
              <a:t>Hannay</a:t>
            </a:r>
            <a:r>
              <a:rPr lang="en-US" dirty="0" smtClean="0"/>
              <a:t> et al. 2009) confirms "that you cannot expect faster and better and cheaper". Higher quality for complex tasks costs higher effort, reduced duration for simpler tasks comes with noticeably lower quality - the meta-analysis "suggests that pair programming is not uniformly beneficial or effective".</a:t>
            </a:r>
            <a:r>
              <a:rPr lang="en-US" baseline="30000" dirty="0" smtClean="0">
                <a:hlinkClick r:id="rId10"/>
              </a:rPr>
              <a:t>[18]</a:t>
            </a:r>
            <a:endParaRPr lang="en-US" dirty="0" smtClean="0"/>
          </a:p>
          <a:p>
            <a:pPr>
              <a:defRPr/>
            </a:pPr>
            <a:endParaRPr lang="en-US" dirty="0" smtClean="0"/>
          </a:p>
          <a:p>
            <a:pPr marL="325115" indent="-325115">
              <a:defRPr/>
            </a:pPr>
            <a:endParaRPr lang="en-US" dirty="0" smtClean="0"/>
          </a:p>
          <a:p>
            <a:pPr>
              <a:defRPr/>
            </a:pPr>
            <a:endParaRPr lang="en-US" dirty="0"/>
          </a:p>
        </p:txBody>
      </p:sp>
      <p:sp>
        <p:nvSpPr>
          <p:cNvPr id="2" name="Date Placeholder 1"/>
          <p:cNvSpPr>
            <a:spLocks noGrp="1"/>
          </p:cNvSpPr>
          <p:nvPr>
            <p:ph type="dt" idx="10"/>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spcAft>
                <a:spcPts val="1707"/>
              </a:spcAft>
              <a:defRPr/>
            </a:pPr>
            <a:r>
              <a:rPr lang="en-US" dirty="0" smtClean="0"/>
              <a:t>Improved </a:t>
            </a:r>
            <a:r>
              <a:rPr lang="en-US" dirty="0" err="1" smtClean="0"/>
              <a:t>correctedness</a:t>
            </a:r>
            <a:endParaRPr lang="en-US" dirty="0" smtClean="0"/>
          </a:p>
          <a:p>
            <a:pPr>
              <a:spcAft>
                <a:spcPts val="1707"/>
              </a:spcAft>
              <a:defRPr/>
            </a:pPr>
            <a:r>
              <a:rPr lang="en-US" dirty="0" smtClean="0"/>
              <a:t>Novice to experience</a:t>
            </a:r>
          </a:p>
          <a:p>
            <a:pPr>
              <a:spcAft>
                <a:spcPts val="1707"/>
              </a:spcAft>
              <a:defRPr/>
            </a:pPr>
            <a:r>
              <a:rPr lang="en-US" dirty="0" smtClean="0"/>
              <a:t>Complexity of task.</a:t>
            </a:r>
          </a:p>
          <a:p>
            <a:pPr>
              <a:spcAft>
                <a:spcPts val="1707"/>
              </a:spcAft>
              <a:defRPr/>
            </a:pPr>
            <a:endParaRPr lang="en-US" dirty="0" smtClean="0"/>
          </a:p>
          <a:p>
            <a:pPr>
              <a:spcAft>
                <a:spcPts val="1707"/>
              </a:spcAft>
              <a:defRPr/>
            </a:pPr>
            <a:r>
              <a:rPr lang="en-US" dirty="0" smtClean="0"/>
              <a:t>Public demo - </a:t>
            </a:r>
            <a:r>
              <a:rPr lang="en-US" dirty="0" smtClean="0">
                <a:hlinkClick r:id="rId3"/>
              </a:rPr>
              <a:t>http://blogs.agilefaqs.com/2010/06/13/pair-programming-public-demo/</a:t>
            </a:r>
            <a:endParaRPr lang="en-US" dirty="0" smtClean="0"/>
          </a:p>
          <a:p>
            <a:pPr>
              <a:spcAft>
                <a:spcPts val="2560"/>
              </a:spcAft>
              <a:defRPr/>
            </a:pPr>
            <a:r>
              <a:rPr lang="en-US" dirty="0" smtClean="0"/>
              <a:t>Blog by Fred George - </a:t>
            </a:r>
            <a:r>
              <a:rPr lang="en-US" dirty="0" smtClean="0">
                <a:hlinkClick r:id="rId4"/>
              </a:rPr>
              <a:t>http://processpeoplepods.blogspot.com/search/label/Pair%20Programming</a:t>
            </a:r>
            <a:endParaRPr lang="en-US" dirty="0" smtClean="0"/>
          </a:p>
          <a:p>
            <a:pPr>
              <a:defRPr/>
            </a:pPr>
            <a:r>
              <a:rPr lang="en-US" i="1" dirty="0" smtClean="0"/>
              <a:t>Based on a survey </a:t>
            </a:r>
          </a:p>
          <a:p>
            <a:pPr marL="325115" indent="-325115">
              <a:defRPr/>
            </a:pPr>
            <a:r>
              <a:rPr lang="en-US" dirty="0" smtClean="0"/>
              <a:t>100% agreed that they had more confidence in their solution than when they program alone</a:t>
            </a:r>
          </a:p>
          <a:p>
            <a:pPr marL="325115" indent="-325115">
              <a:defRPr/>
            </a:pPr>
            <a:r>
              <a:rPr lang="en-US" dirty="0" smtClean="0"/>
              <a:t>96% agreed that they enjoy their job more than when programming alone</a:t>
            </a:r>
          </a:p>
          <a:p>
            <a:pPr>
              <a:buFont typeface="Arial"/>
              <a:buChar char="•"/>
              <a:defRPr/>
            </a:pPr>
            <a:r>
              <a:rPr lang="en-US" dirty="0" smtClean="0"/>
              <a:t>Laurie Williams of the </a:t>
            </a:r>
            <a:r>
              <a:rPr lang="en-US" dirty="0" smtClean="0">
                <a:hlinkClick r:id="rId5" tooltip="University&#10; of Utah"/>
              </a:rPr>
              <a:t>University of Utah</a:t>
            </a:r>
            <a:r>
              <a:rPr lang="en-US" dirty="0" smtClean="0"/>
              <a:t> in Salt Lake City has shown that paired programmers are only 15% slower than two independent individual programmers, but produce 15% fewer bugs</a:t>
            </a:r>
          </a:p>
          <a:p>
            <a:pPr>
              <a:buFont typeface="Arial"/>
              <a:buChar char="•"/>
              <a:defRPr/>
            </a:pPr>
            <a:r>
              <a:rPr lang="en-US" dirty="0" smtClean="0"/>
              <a:t>The Williams et al. 2000 study showed an improvement in correctness of around 15% and 20 to 40% decrease in time, but between a 15 and 60% increase in effort. </a:t>
            </a:r>
          </a:p>
          <a:p>
            <a:pPr>
              <a:buFont typeface="Arial"/>
              <a:buChar char="•"/>
              <a:defRPr/>
            </a:pPr>
            <a:r>
              <a:rPr lang="en-US" dirty="0" smtClean="0"/>
              <a:t>Williams et al. 2000 also cites an earlier study (</a:t>
            </a:r>
            <a:r>
              <a:rPr lang="en-US" dirty="0" err="1" smtClean="0"/>
              <a:t>Nosek</a:t>
            </a:r>
            <a:r>
              <a:rPr lang="en-US" dirty="0" smtClean="0"/>
              <a:t> 1998) which also had a 40% decrease in time for a 60% increase in effort.</a:t>
            </a:r>
          </a:p>
          <a:p>
            <a:pPr>
              <a:buFont typeface="Arial"/>
              <a:buChar char="•"/>
              <a:defRPr/>
            </a:pPr>
            <a:r>
              <a:rPr lang="en-US" dirty="0" smtClean="0"/>
              <a:t>A study (</a:t>
            </a:r>
            <a:r>
              <a:rPr lang="en-US" dirty="0" err="1" smtClean="0"/>
              <a:t>Lui</a:t>
            </a:r>
            <a:r>
              <a:rPr lang="en-US" dirty="0" smtClean="0"/>
              <a:t> 2006) presents a rigorous scientific experiment in which novice–novice pairs against novice solos experience significantly greater productivity gains than expert–expert pairs against expert solos.</a:t>
            </a:r>
            <a:r>
              <a:rPr lang="en-US" baseline="30000" dirty="0" smtClean="0">
                <a:hlinkClick r:id="rId6"/>
              </a:rPr>
              <a:t>[</a:t>
            </a:r>
            <a:endParaRPr lang="en-US" baseline="30000" dirty="0" smtClean="0"/>
          </a:p>
          <a:p>
            <a:pPr>
              <a:buFont typeface="Arial"/>
              <a:buChar char="•"/>
              <a:defRPr/>
            </a:pPr>
            <a:r>
              <a:rPr lang="en-US" dirty="0" smtClean="0"/>
              <a:t>A larger recent study (</a:t>
            </a:r>
            <a:r>
              <a:rPr lang="en-US" dirty="0" err="1" smtClean="0"/>
              <a:t>Arisholm</a:t>
            </a:r>
            <a:r>
              <a:rPr lang="en-US" dirty="0" smtClean="0"/>
              <a:t> et al. 2007) had 48% increase in correctness for complex systems, but no significant difference in time, whilst simple systems had 20% decrease in time, but no significant difference in correctness. Overall there was no general reduction in time or increase in correctness, but an overall 84% increase in effort.</a:t>
            </a:r>
            <a:r>
              <a:rPr lang="en-US" baseline="30000" dirty="0" smtClean="0">
                <a:hlinkClick r:id="rId7"/>
              </a:rPr>
              <a:t>[8]</a:t>
            </a:r>
            <a:r>
              <a:rPr lang="en-US" baseline="30000" dirty="0" smtClean="0">
                <a:hlinkClick r:id="rId8"/>
              </a:rPr>
              <a:t>[16]</a:t>
            </a:r>
            <a:endParaRPr lang="en-US" dirty="0" smtClean="0"/>
          </a:p>
          <a:p>
            <a:pPr>
              <a:buFont typeface="Arial"/>
              <a:buChar char="•"/>
              <a:defRPr/>
            </a:pPr>
            <a:r>
              <a:rPr lang="en-US" dirty="0" err="1" smtClean="0"/>
              <a:t>Lui</a:t>
            </a:r>
            <a:r>
              <a:rPr lang="en-US" dirty="0" smtClean="0"/>
              <a:t>, Chan, and </a:t>
            </a:r>
            <a:r>
              <a:rPr lang="en-US" dirty="0" err="1" smtClean="0"/>
              <a:t>Nosek</a:t>
            </a:r>
            <a:r>
              <a:rPr lang="en-US" dirty="0" smtClean="0"/>
              <a:t> (2008) shows that pair programming outperforms for design tasks.</a:t>
            </a:r>
            <a:r>
              <a:rPr lang="en-US" baseline="30000" dirty="0" smtClean="0">
                <a:hlinkClick r:id="rId9"/>
              </a:rPr>
              <a:t>[17]</a:t>
            </a:r>
            <a:endParaRPr lang="en-US" dirty="0" smtClean="0"/>
          </a:p>
          <a:p>
            <a:pPr>
              <a:buFont typeface="Arial"/>
              <a:buChar char="•"/>
              <a:defRPr/>
            </a:pPr>
            <a:r>
              <a:rPr lang="en-US" dirty="0" smtClean="0"/>
              <a:t>A full-scale meta-analysis of pair programming experimental studies, from before or during 2007, (</a:t>
            </a:r>
            <a:r>
              <a:rPr lang="en-US" dirty="0" err="1" smtClean="0"/>
              <a:t>Hannay</a:t>
            </a:r>
            <a:r>
              <a:rPr lang="en-US" dirty="0" smtClean="0"/>
              <a:t> et al. 2009) confirms "that you cannot expect faster and better and cheaper". Higher quality for complex tasks costs higher effort, reduced duration for simpler tasks comes with noticeably lower quality - the meta-analysis "suggests that pair programming is not uniformly beneficial or effective".</a:t>
            </a:r>
            <a:r>
              <a:rPr lang="en-US" baseline="30000" dirty="0" smtClean="0">
                <a:hlinkClick r:id="rId10"/>
              </a:rPr>
              <a:t>[18]</a:t>
            </a:r>
            <a:endParaRPr lang="en-US" dirty="0" smtClean="0"/>
          </a:p>
          <a:p>
            <a:pPr>
              <a:defRPr/>
            </a:pPr>
            <a:endParaRPr lang="en-US" dirty="0" smtClean="0"/>
          </a:p>
          <a:p>
            <a:pPr marL="325115" indent="-325115">
              <a:defRPr/>
            </a:pPr>
            <a:endParaRPr lang="en-US" dirty="0" smtClean="0"/>
          </a:p>
          <a:p>
            <a:pPr>
              <a:defRPr/>
            </a:pPr>
            <a:endParaRPr lang="en-US" dirty="0"/>
          </a:p>
        </p:txBody>
      </p:sp>
      <p:sp>
        <p:nvSpPr>
          <p:cNvPr id="2" name="Date Placeholder 1"/>
          <p:cNvSpPr>
            <a:spLocks noGrp="1"/>
          </p:cNvSpPr>
          <p:nvPr>
            <p:ph type="dt" idx="10"/>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Prioritize stories into Minimum Marketable Features (MMF)</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6EA9968-001F-354A-A9C8-D6F2B058879E}" type="slidenum">
              <a:rPr lang="en-US" smtClean="0"/>
              <a:pPr/>
              <a:t>31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extLst>
      <p:ext uri="{BB962C8B-B14F-4D97-AF65-F5344CB8AC3E}">
        <p14:creationId xmlns:p14="http://schemas.microsoft.com/office/powerpoint/2010/main" val="2935323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Team smells</a:t>
            </a:r>
          </a:p>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Someone with headphones</a:t>
            </a:r>
          </a:p>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May not be a smell, but worth investigating</a:t>
            </a:r>
          </a:p>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Same pair all the time</a:t>
            </a:r>
          </a:p>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Regular issues with one BA’s stories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a:t>
            </a:r>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Let’s also consider a different form of smell – team smells. Imagine that you have a collocated team. As you walk into the team room, you notice that one member of the team has headphones on and is bopping along to some music that only they can hear. Everyone seems happy, most of the team is pairing, work is getting done, and yet…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That team member with the headphones on is a team smell.  Why?  One of the keys to success on an agile team is ongoing communication and osmotic learning. Osmotic learning is the learning that takes place when conversations and discussions are going on, and I learn just by overhearing.  And, of course, I may hear something that stimulates me to jump in and contribute. The team dynamics on Agile teams are exciting, because there’s so much communication going on.</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So if you have a team member with headphones on, they’re disconnected from the rest of the team, isolated from any osmotic learning, and not contributing to the life of the team.</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It’s not NECESSARILY a bad thing. But as with any smell, it’s worth investigating.</a:t>
            </a:r>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32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800" i="1" kern="1200" dirty="0" smtClean="0">
              <a:solidFill>
                <a:schemeClr val="tx1"/>
              </a:solidFill>
              <a:latin typeface="+mn-lt"/>
              <a:ea typeface="ＭＳ Ｐゴシック" pitchFamily="-65" charset="-128"/>
              <a:cs typeface="Arial" charset="0"/>
            </a:endParaRPr>
          </a:p>
        </p:txBody>
      </p:sp>
      <p:sp>
        <p:nvSpPr>
          <p:cNvPr id="4" name="Slide Number Placeholder 3"/>
          <p:cNvSpPr>
            <a:spLocks noGrp="1"/>
          </p:cNvSpPr>
          <p:nvPr>
            <p:ph type="sldNum" sz="quarter" idx="10"/>
          </p:nvPr>
        </p:nvSpPr>
        <p:spPr/>
        <p:txBody>
          <a:bodyPr/>
          <a:lstStyle/>
          <a:p>
            <a:fld id="{C91E950B-F458-354F-BE3A-215FB82C404C}" type="slidenum">
              <a:rPr lang="en-US" smtClean="0"/>
              <a:pPr/>
              <a:t>33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348F6B4-A4E1-AA43-8C0C-354C2CB6F309}" type="slidenum">
              <a:rPr lang="en-US"/>
              <a:pPr/>
              <a:t>34</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1" dirty="0" smtClean="0">
                <a:solidFill>
                  <a:schemeClr val="tx1"/>
                </a:solidFill>
              </a:rPr>
              <a:t>A series of </a:t>
            </a:r>
            <a:r>
              <a:rPr lang="en-US" sz="1200" b="1" i="1" dirty="0" smtClean="0">
                <a:solidFill>
                  <a:schemeClr val="tx1"/>
                </a:solidFill>
              </a:rPr>
              <a:t>small</a:t>
            </a:r>
            <a:r>
              <a:rPr lang="en-US" sz="1200" b="1" dirty="0" smtClean="0">
                <a:solidFill>
                  <a:schemeClr val="tx1"/>
                </a:solidFill>
              </a:rPr>
              <a:t> steps, each of which changes the program’s internal structure without changing its external behavior</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1" dirty="0" smtClean="0">
              <a:solidFill>
                <a:schemeClr val="tx1"/>
              </a:solidFill>
            </a:endParaRPr>
          </a:p>
          <a:p>
            <a:r>
              <a:rPr lang="en-US" dirty="0" smtClean="0"/>
              <a:t>Verify no change in external behavior by</a:t>
            </a:r>
          </a:p>
          <a:p>
            <a:pPr lvl="1"/>
            <a:r>
              <a:rPr lang="en-US" dirty="0" smtClean="0"/>
              <a:t>Testing</a:t>
            </a:r>
          </a:p>
          <a:p>
            <a:pPr lvl="1"/>
            <a:r>
              <a:rPr lang="en-US" dirty="0" smtClean="0"/>
              <a:t>Being very, very careful</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1" dirty="0" smtClean="0">
              <a:solidFill>
                <a:schemeClr val="tx1"/>
              </a:solidFill>
            </a:endParaRPr>
          </a:p>
          <a:p>
            <a:pPr eaLnBrk="1" hangingPunct="1"/>
            <a:endParaRPr lang="en-US" dirty="0">
              <a:latin typeface="Verdana" pitchFamily="25" charset="0"/>
              <a:ea typeface="ＭＳ Ｐゴシック" pitchFamily="25" charset="-128"/>
              <a:cs typeface="ＭＳ Ｐゴシック" pitchFamily="25" charset="-128"/>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ＭＳ Ｐゴシック" pitchFamily="-65" charset="-128"/>
                <a:cs typeface="Arial" charset="0"/>
              </a:rPr>
              <a:t>Refactoring is about making it cleaner, more understandable, more maintainable.</a:t>
            </a:r>
          </a:p>
          <a:p>
            <a:pPr lvl="0"/>
            <a:endParaRPr lang="en-US" sz="1200" kern="1200" dirty="0" smtClean="0">
              <a:solidFill>
                <a:schemeClr val="tx1"/>
              </a:solidFill>
              <a:latin typeface="+mn-lt"/>
              <a:ea typeface="ＭＳ Ｐゴシック" pitchFamily="-65" charset="-128"/>
              <a:cs typeface="Arial" charset="0"/>
            </a:endParaRPr>
          </a:p>
          <a:p>
            <a:pPr lvl="0"/>
            <a:r>
              <a:rPr lang="en-US" sz="1200" kern="1200" dirty="0" smtClean="0">
                <a:solidFill>
                  <a:schemeClr val="tx1"/>
                </a:solidFill>
                <a:latin typeface="+mn-lt"/>
                <a:ea typeface="ＭＳ Ｐゴシック" pitchFamily="-65" charset="-128"/>
                <a:cs typeface="Arial" charset="0"/>
              </a:rPr>
              <a:t>Classically,</a:t>
            </a:r>
            <a:r>
              <a:rPr lang="en-US" sz="1200" kern="1200" baseline="0" dirty="0" smtClean="0">
                <a:solidFill>
                  <a:schemeClr val="tx1"/>
                </a:solidFill>
                <a:latin typeface="+mn-lt"/>
                <a:ea typeface="ＭＳ Ｐゴシック" pitchFamily="-65" charset="-128"/>
                <a:cs typeface="Arial" charset="0"/>
              </a:rPr>
              <a:t> software grows and grows, accreting more layers and complication and </a:t>
            </a:r>
            <a:r>
              <a:rPr lang="en-US" sz="1200" kern="1200" baseline="0" dirty="0" err="1" smtClean="0">
                <a:solidFill>
                  <a:schemeClr val="tx1"/>
                </a:solidFill>
                <a:latin typeface="+mn-lt"/>
                <a:ea typeface="ＭＳ Ｐゴシック" pitchFamily="-65" charset="-128"/>
                <a:cs typeface="Arial" charset="0"/>
              </a:rPr>
              <a:t>cruft</a:t>
            </a:r>
            <a:r>
              <a:rPr lang="en-US" sz="1200" kern="1200" baseline="0" dirty="0" smtClean="0">
                <a:solidFill>
                  <a:schemeClr val="tx1"/>
                </a:solidFill>
                <a:latin typeface="+mn-lt"/>
                <a:ea typeface="ＭＳ Ｐゴシック" pitchFamily="-65" charset="-128"/>
                <a:cs typeface="Arial" charset="0"/>
              </a:rPr>
              <a:t> as time goes on. This is sometimes referred to as </a:t>
            </a:r>
            <a:r>
              <a:rPr lang="en-US" sz="1200" kern="1200" baseline="0" dirty="0" err="1" smtClean="0">
                <a:solidFill>
                  <a:schemeClr val="tx1"/>
                </a:solidFill>
                <a:latin typeface="+mn-lt"/>
                <a:ea typeface="ＭＳ Ｐゴシック" pitchFamily="-65" charset="-128"/>
                <a:cs typeface="Arial" charset="0"/>
              </a:rPr>
              <a:t>topsy</a:t>
            </a:r>
            <a:r>
              <a:rPr lang="en-US" sz="1200" kern="1200" baseline="0" dirty="0" smtClean="0">
                <a:solidFill>
                  <a:schemeClr val="tx1"/>
                </a:solidFill>
                <a:latin typeface="+mn-lt"/>
                <a:ea typeface="ＭＳ Ｐゴシック" pitchFamily="-65" charset="-128"/>
                <a:cs typeface="Arial" charset="0"/>
              </a:rPr>
              <a:t>-ware, from the character </a:t>
            </a:r>
            <a:r>
              <a:rPr lang="en-US" b="1" dirty="0" err="1" smtClean="0"/>
              <a:t>Topsy</a:t>
            </a:r>
            <a:r>
              <a:rPr lang="en-US" dirty="0" smtClean="0"/>
              <a:t>, A "ragamuffin" young slave girl in the novel “Uncle Tom’s Cabin”. When asked if she knows who made her, she professes ignorance of both God and a mother, saying "I </a:t>
            </a:r>
            <a:r>
              <a:rPr lang="en-US" dirty="0" err="1" smtClean="0"/>
              <a:t>s'pect</a:t>
            </a:r>
            <a:r>
              <a:rPr lang="en-US" dirty="0" smtClean="0"/>
              <a:t> I </a:t>
            </a:r>
            <a:r>
              <a:rPr lang="en-US" dirty="0" err="1" smtClean="0"/>
              <a:t>growed</a:t>
            </a:r>
            <a:r>
              <a:rPr lang="en-US" dirty="0" smtClean="0"/>
              <a:t>. Don't think nobody never made me.”</a:t>
            </a:r>
          </a:p>
          <a:p>
            <a:pPr lvl="0"/>
            <a:endParaRPr lang="en-US" dirty="0" smtClean="0"/>
          </a:p>
          <a:p>
            <a:pPr lvl="0"/>
            <a:r>
              <a:rPr lang="en-US" dirty="0" smtClean="0"/>
              <a:t>Too much software just </a:t>
            </a:r>
            <a:r>
              <a:rPr lang="en-US" dirty="0" err="1" smtClean="0"/>
              <a:t>growed</a:t>
            </a:r>
            <a:r>
              <a:rPr lang="en-US" dirty="0" smtClean="0"/>
              <a:t>.</a:t>
            </a:r>
          </a:p>
          <a:p>
            <a:pPr lvl="0"/>
            <a:endParaRPr lang="en-US" dirty="0" smtClean="0"/>
          </a:p>
          <a:p>
            <a:pPr lvl="0"/>
            <a:r>
              <a:rPr lang="en-US" dirty="0" smtClean="0"/>
              <a:t>In nautical</a:t>
            </a:r>
            <a:r>
              <a:rPr lang="en-US" baseline="0" dirty="0" smtClean="0"/>
              <a:t> terms, the accretion might be thought of as barnacles, and refactoring as the process of scraping off the barnacles so that the boat can flow smoothly through the water.</a:t>
            </a:r>
          </a:p>
          <a:p>
            <a:pPr lvl="0"/>
            <a:endParaRPr lang="en-US" baseline="0" dirty="0" smtClean="0"/>
          </a:p>
          <a:p>
            <a:pPr lvl="0"/>
            <a:r>
              <a:rPr lang="en-US" baseline="0" dirty="0" smtClean="0"/>
              <a:t>Consider the process in front of you.  What is its purpose?  It seems to be intended to get the ball from the Start at point A to the End at </a:t>
            </a:r>
            <a:r>
              <a:rPr lang="en-US" baseline="0" dirty="0" err="1" smtClean="0"/>
              <a:t>poing</a:t>
            </a:r>
            <a:r>
              <a:rPr lang="en-US" baseline="0" dirty="0" smtClean="0"/>
              <a:t> G, right?  Simple.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20D7E-93A0-3645-83E2-27EE54F6FA46}" type="slidenum">
              <a:rPr lang="en-US"/>
              <a:pPr/>
              <a:t>37</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dirty="0" smtClean="0"/>
              <a:t>To make room for new functionality</a:t>
            </a:r>
          </a:p>
          <a:p>
            <a:pPr lvl="1"/>
            <a:r>
              <a:rPr lang="en-US" dirty="0" smtClean="0"/>
              <a:t>Getting ready for structural change</a:t>
            </a:r>
          </a:p>
          <a:p>
            <a:r>
              <a:rPr lang="en-US" dirty="0" smtClean="0"/>
              <a:t>To make the program easier to change</a:t>
            </a:r>
          </a:p>
          <a:p>
            <a:pPr lvl="1"/>
            <a:r>
              <a:rPr lang="en-US" dirty="0" smtClean="0"/>
              <a:t>Remove duplication</a:t>
            </a:r>
          </a:p>
          <a:p>
            <a:pPr lvl="1"/>
            <a:r>
              <a:rPr lang="en-US" dirty="0" smtClean="0"/>
              <a:t>Put behavior in the right place</a:t>
            </a:r>
          </a:p>
          <a:p>
            <a:r>
              <a:rPr lang="en-US" dirty="0" smtClean="0"/>
              <a:t>To make the software easier to understand</a:t>
            </a:r>
          </a:p>
          <a:p>
            <a:pPr lvl="1"/>
            <a:r>
              <a:rPr lang="en-US" dirty="0" smtClean="0"/>
              <a:t>Express intent</a:t>
            </a:r>
          </a:p>
          <a:p>
            <a:pPr lvl="1"/>
            <a:r>
              <a:rPr lang="en-US" dirty="0" smtClean="0"/>
              <a:t>Understand unfamiliar code</a:t>
            </a:r>
          </a:p>
          <a:p>
            <a:r>
              <a:rPr lang="en-US" dirty="0" smtClean="0"/>
              <a:t>To “Fix broken windows”</a:t>
            </a:r>
          </a:p>
          <a:p>
            <a:pPr lvl="1"/>
            <a:r>
              <a:rPr lang="en-US" dirty="0" smtClean="0"/>
              <a:t>The Pragmatic Programmers</a:t>
            </a:r>
          </a:p>
          <a:p>
            <a:r>
              <a:rPr lang="en-US" dirty="0" smtClean="0"/>
              <a:t>A broken window.</a:t>
            </a:r>
          </a:p>
          <a:p>
            <a:r>
              <a:rPr lang="en-US" dirty="0" smtClean="0"/>
              <a:t>One broken window, left unrepaired for any substantial length of time, instills in the inhabitants of the building a sense of abandonment—a sense that the powers that be don’t care about the building. So another window gets broken. People start littering. Graffiti appears. Serious structural damage begins. In a relatively short space of time, the building becomes damaged beyond the owner’s desire to fix it, and the sense of abandonment becomes reality.</a:t>
            </a:r>
          </a:p>
          <a:p>
            <a:endParaRPr lang="en-US" dirty="0"/>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Agile teams avoid</a:t>
            </a:r>
            <a:r>
              <a:rPr lang="en-US" baseline="0" dirty="0" smtClean="0"/>
              <a:t> </a:t>
            </a:r>
            <a:r>
              <a:rPr lang="en-US" i="1" baseline="0" dirty="0" smtClean="0"/>
              <a:t>personal code ownership</a:t>
            </a:r>
            <a:r>
              <a:rPr lang="en-US" b="0" i="0" baseline="0" dirty="0" smtClean="0"/>
              <a:t> and encourage </a:t>
            </a:r>
            <a:r>
              <a:rPr lang="en-US" b="0" i="1" baseline="0" dirty="0" smtClean="0"/>
              <a:t>team ownership</a:t>
            </a:r>
            <a:r>
              <a:rPr lang="en-US" b="0" i="0" baseline="0" dirty="0" smtClean="0"/>
              <a:t>.</a:t>
            </a:r>
          </a:p>
          <a:p>
            <a:pPr>
              <a:buFont typeface="Arial" pitchFamily="34" charset="0"/>
              <a:buChar char="•"/>
            </a:pPr>
            <a:r>
              <a:rPr lang="en-US" b="0" i="0" baseline="0" dirty="0" smtClean="0"/>
              <a:t>Not my code</a:t>
            </a:r>
          </a:p>
          <a:p>
            <a:pPr>
              <a:buFont typeface="Arial" pitchFamily="34" charset="0"/>
              <a:buChar char="•"/>
            </a:pPr>
            <a:r>
              <a:rPr lang="en-US" b="0" i="0" baseline="0" dirty="0" smtClean="0"/>
              <a:t>Not your code</a:t>
            </a:r>
          </a:p>
          <a:p>
            <a:pPr>
              <a:buFont typeface="Arial" pitchFamily="34" charset="0"/>
              <a:buChar char="•"/>
            </a:pPr>
            <a:r>
              <a:rPr lang="en-US" b="0" i="0" baseline="0" dirty="0" smtClean="0"/>
              <a:t>Part of a product we are building as a team</a:t>
            </a:r>
          </a:p>
          <a:p>
            <a:pPr>
              <a:buFont typeface="Arial" pitchFamily="34" charset="0"/>
              <a:buChar char="•"/>
            </a:pPr>
            <a:r>
              <a:rPr lang="en-US" b="0" i="0" baseline="0" dirty="0" smtClean="0"/>
              <a:t>Each has a responsibility</a:t>
            </a:r>
          </a:p>
          <a:p>
            <a:pPr>
              <a:buFont typeface="Arial" pitchFamily="34" charset="0"/>
              <a:buChar char="•"/>
            </a:pPr>
            <a:r>
              <a:rPr lang="en-US" b="0" i="0" baseline="0" dirty="0" smtClean="0"/>
              <a:t>To produce code easy for others to figure out and work on</a:t>
            </a:r>
          </a:p>
          <a:p>
            <a:pPr>
              <a:buFont typeface="Arial" pitchFamily="34" charset="0"/>
              <a:buChar char="•"/>
            </a:pPr>
            <a:r>
              <a:rPr lang="en-US" b="0" i="0" baseline="0" dirty="0" smtClean="0"/>
              <a:t>We do focus on </a:t>
            </a:r>
            <a:r>
              <a:rPr lang="en-US" b="0" i="1" baseline="0" dirty="0" smtClean="0"/>
              <a:t>personal commitment</a:t>
            </a:r>
            <a:endParaRPr lang="en-US" b="0" i="0" baseline="0" dirty="0" smtClean="0"/>
          </a:p>
          <a:p>
            <a:pPr>
              <a:buFont typeface="Arial" pitchFamily="34" charset="0"/>
              <a:buNone/>
            </a:pPr>
            <a:endParaRPr lang="en-US" dirty="0" smtClean="0"/>
          </a:p>
          <a:p>
            <a:endParaRPr lang="en-US" dirty="0" smtClean="0"/>
          </a:p>
          <a:p>
            <a:r>
              <a:rPr lang="en-US" dirty="0" smtClean="0"/>
              <a:t>-------------------------------------------------------------------------------------------------</a:t>
            </a:r>
          </a:p>
          <a:p>
            <a:r>
              <a:rPr lang="en-US" dirty="0" smtClean="0"/>
              <a:t>That last point deserves a little extra attention.</a:t>
            </a:r>
          </a:p>
          <a:p>
            <a:endParaRPr lang="en-US" dirty="0" smtClean="0"/>
          </a:p>
          <a:p>
            <a:r>
              <a:rPr lang="en-US" dirty="0" smtClean="0"/>
              <a:t>On Agile teams, we avoid </a:t>
            </a:r>
            <a:r>
              <a:rPr lang="en-US" i="1" dirty="0" smtClean="0"/>
              <a:t>personal ownership</a:t>
            </a:r>
            <a:r>
              <a:rPr lang="en-US" i="0" baseline="0" dirty="0" smtClean="0"/>
              <a:t> and encourage </a:t>
            </a:r>
            <a:r>
              <a:rPr lang="en-US" i="1" baseline="0" dirty="0" smtClean="0"/>
              <a:t>team ownership</a:t>
            </a:r>
            <a:r>
              <a:rPr lang="en-US" i="0" baseline="0" dirty="0" smtClean="0"/>
              <a:t>. That means that the code I write is not </a:t>
            </a:r>
            <a:r>
              <a:rPr lang="en-US" i="1" baseline="0" dirty="0" smtClean="0"/>
              <a:t>my</a:t>
            </a:r>
            <a:r>
              <a:rPr lang="en-US" i="0" baseline="0" dirty="0" smtClean="0"/>
              <a:t> code.  It’s just code that I wrote as part of our team effort to produce something.  And it means that the code </a:t>
            </a:r>
            <a:r>
              <a:rPr lang="en-US" i="1" baseline="0" dirty="0" smtClean="0"/>
              <a:t>you</a:t>
            </a:r>
            <a:r>
              <a:rPr lang="en-US" i="0" baseline="0" dirty="0" smtClean="0"/>
              <a:t> wrote is not </a:t>
            </a:r>
            <a:r>
              <a:rPr lang="en-US" i="1" baseline="0" dirty="0" smtClean="0"/>
              <a:t>your</a:t>
            </a:r>
            <a:r>
              <a:rPr lang="en-US" i="0" baseline="0" dirty="0" smtClean="0"/>
              <a:t> code, but code that is part of the product we’re building that we all own.</a:t>
            </a:r>
          </a:p>
          <a:p>
            <a:endParaRPr lang="en-US" i="0" baseline="0" dirty="0" smtClean="0"/>
          </a:p>
          <a:p>
            <a:r>
              <a:rPr lang="en-US" i="0" baseline="0" dirty="0" smtClean="0"/>
              <a:t>Each of us commits to trying to produce code that is easy for others to figure out and work on.</a:t>
            </a:r>
          </a:p>
          <a:p>
            <a:endParaRPr lang="en-US" i="0" baseline="0" dirty="0" smtClean="0"/>
          </a:p>
          <a:p>
            <a:r>
              <a:rPr lang="en-US" i="0" baseline="0" dirty="0" smtClean="0"/>
              <a:t>So while we avoid personal ownership and focus on team ownership, we also focus on personal commitment as well as team commitment.</a:t>
            </a:r>
          </a:p>
          <a:p>
            <a:endParaRPr lang="en-US" i="0" baseline="0" dirty="0" smtClean="0"/>
          </a:p>
          <a:p>
            <a:r>
              <a:rPr lang="en-US" i="0" baseline="0" dirty="0" smtClean="0"/>
              <a:t>To paraphrase Mr. Spock of Star Trek fame, </a:t>
            </a:r>
            <a:r>
              <a:rPr lang="en-US" dirty="0" smtClean="0"/>
              <a:t>The Ownership of the Many Must Outweigh the Ownership of the Few or the One, but the</a:t>
            </a:r>
            <a:r>
              <a:rPr lang="en-US" baseline="0" dirty="0" smtClean="0"/>
              <a:t> commitment of the one is necessary for the commitment of the many.</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begin by looking at a</a:t>
            </a:r>
            <a:r>
              <a:rPr lang="en-US" baseline="0" dirty="0" smtClean="0"/>
              <a:t> little project in the Waterfall way</a:t>
            </a:r>
            <a:r>
              <a:rPr lang="en-US" dirty="0" smtClean="0"/>
              <a:t>,</a:t>
            </a:r>
            <a:r>
              <a:rPr lang="en-US" baseline="0" dirty="0" smtClean="0"/>
              <a:t> and see the results of doing it the “traditional” way.</a:t>
            </a:r>
          </a:p>
          <a:p>
            <a:endParaRPr lang="en-US" baseline="0" dirty="0" smtClean="0"/>
          </a:p>
          <a:p>
            <a:r>
              <a:rPr lang="en-US" baseline="0" dirty="0" smtClean="0"/>
              <a:t>And for those of you who have been through the first two modules, this one is a little bit different…</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6DA5-3BB2-0A41-AE24-9241E6EE6F3C}" type="slidenum">
              <a:rPr lang="en-US"/>
              <a:pPr/>
              <a:t>40</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r>
              <a:rPr lang="en-US" dirty="0" smtClean="0"/>
              <a:t>You should not need permission to refactor</a:t>
            </a:r>
          </a:p>
          <a:p>
            <a:pPr lvl="1">
              <a:buFont typeface="Arial" pitchFamily="34" charset="0"/>
              <a:buChar char="•"/>
            </a:pPr>
            <a:r>
              <a:rPr lang="en-US" dirty="0" smtClean="0"/>
              <a:t>it is a key part of modern software development practice</a:t>
            </a:r>
          </a:p>
          <a:p>
            <a:pPr lvl="1">
              <a:buFont typeface="Arial" pitchFamily="34" charset="0"/>
              <a:buChar char="•"/>
            </a:pPr>
            <a:r>
              <a:rPr lang="en-US" dirty="0" smtClean="0"/>
              <a:t>you don't need to tell your manager</a:t>
            </a:r>
          </a:p>
          <a:p>
            <a:pPr lvl="1"/>
            <a:endParaRPr lang="en-US" dirty="0" smtClean="0"/>
          </a:p>
          <a:p>
            <a:r>
              <a:rPr lang="en-US" dirty="0" smtClean="0"/>
              <a:t>Large scale refactoring/redesign decisions should be owned by the whole team</a:t>
            </a:r>
          </a:p>
          <a:p>
            <a:pPr lvl="1">
              <a:buFont typeface="Arial" pitchFamily="34" charset="0"/>
              <a:buChar char="•"/>
            </a:pPr>
            <a:r>
              <a:rPr lang="en-US" dirty="0" smtClean="0"/>
              <a:t>redesign requires courage</a:t>
            </a:r>
          </a:p>
          <a:p>
            <a:pPr lvl="1">
              <a:buFont typeface="Arial" pitchFamily="34" charset="0"/>
              <a:buChar char="•"/>
            </a:pPr>
            <a:r>
              <a:rPr lang="en-US" dirty="0" smtClean="0"/>
              <a:t>discuss with the entire team </a:t>
            </a:r>
          </a:p>
          <a:p>
            <a:pPr lvl="1">
              <a:buFont typeface="Arial" pitchFamily="34" charset="0"/>
              <a:buChar char="•"/>
            </a:pPr>
            <a:r>
              <a:rPr lang="en-US" dirty="0" smtClean="0"/>
              <a:t>the team needs to have a shared ownership and a common understanding of what needs to be done</a:t>
            </a:r>
          </a:p>
          <a:p>
            <a:endParaRPr lang="en-US" dirty="0"/>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223C3D-8FED-EB4F-BCFD-B65E7F82CACD}" type="slidenum">
              <a:rPr lang="en-US"/>
              <a:pPr/>
              <a:t>41</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r>
              <a:rPr lang="en-US" dirty="0" smtClean="0"/>
              <a:t>Encourage refactoring culture</a:t>
            </a:r>
          </a:p>
          <a:p>
            <a:pPr lvl="1">
              <a:buFont typeface="Arial" pitchFamily="34" charset="0"/>
              <a:buChar char="•"/>
            </a:pPr>
            <a:r>
              <a:rPr lang="en-US" dirty="0" smtClean="0"/>
              <a:t>Nobody gets things right first time</a:t>
            </a:r>
          </a:p>
          <a:p>
            <a:pPr lvl="1">
              <a:buFont typeface="Arial" pitchFamily="34" charset="0"/>
              <a:buChar char="•"/>
            </a:pPr>
            <a:r>
              <a:rPr lang="en-US" dirty="0" smtClean="0"/>
              <a:t>Refactoring is forward progress</a:t>
            </a:r>
          </a:p>
          <a:p>
            <a:r>
              <a:rPr lang="en-US" dirty="0" smtClean="0"/>
              <a:t>Provide sound testing base</a:t>
            </a:r>
          </a:p>
          <a:p>
            <a:pPr lvl="1">
              <a:buFont typeface="Arial" pitchFamily="34" charset="0"/>
              <a:buChar char="•"/>
            </a:pPr>
            <a:r>
              <a:rPr lang="en-US" dirty="0" smtClean="0"/>
              <a:t>Tests are essential for refactoring</a:t>
            </a:r>
          </a:p>
          <a:p>
            <a:pPr lvl="1">
              <a:buFont typeface="Arial" pitchFamily="34" charset="0"/>
              <a:buChar char="•"/>
            </a:pPr>
            <a:r>
              <a:rPr lang="en-US" dirty="0" smtClean="0"/>
              <a:t>Build system and run tests continually</a:t>
            </a:r>
          </a:p>
          <a:p>
            <a:r>
              <a:rPr lang="en-US" dirty="0" smtClean="0"/>
              <a:t>Shared Code Ownership</a:t>
            </a:r>
          </a:p>
          <a:p>
            <a:pPr lvl="1">
              <a:buFont typeface="Arial" pitchFamily="34" charset="0"/>
              <a:buChar char="•"/>
            </a:pPr>
            <a:r>
              <a:rPr lang="en-US" dirty="0" smtClean="0"/>
              <a:t>You should be free to refactor any part of the system</a:t>
            </a:r>
          </a:p>
          <a:p>
            <a:endParaRPr lang="en-US" dirty="0"/>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ＭＳ Ｐゴシック" pitchFamily="-65" charset="-128"/>
                <a:cs typeface="Arial" charset="0"/>
              </a:rPr>
              <a:t>An approach</a:t>
            </a:r>
            <a:r>
              <a:rPr lang="en-US" sz="1200" kern="1200" baseline="0" dirty="0" smtClean="0">
                <a:solidFill>
                  <a:schemeClr val="tx1"/>
                </a:solidFill>
                <a:latin typeface="+mn-lt"/>
                <a:ea typeface="ＭＳ Ｐゴシック" pitchFamily="-65" charset="-128"/>
                <a:cs typeface="Arial" charset="0"/>
              </a:rPr>
              <a:t> that has been adopted successfully on Agile teams, and is making its way onto teams of all kinds, is Continuous Integration. This is a term that was originally described in a blog post by [CLICK] Martin Fowler in September of 2000.</a:t>
            </a:r>
          </a:p>
          <a:p>
            <a:endParaRPr lang="en-US" sz="1200" kern="1200" dirty="0" smtClean="0">
              <a:solidFill>
                <a:schemeClr val="tx1"/>
              </a:solidFill>
              <a:latin typeface="+mn-lt"/>
              <a:ea typeface="ＭＳ Ｐゴシック" pitchFamily="-65" charset="-128"/>
              <a:cs typeface="Arial" charset="0"/>
            </a:endParaRPr>
          </a:p>
          <a:p>
            <a:r>
              <a:rPr lang="en-US" sz="1200" kern="1200" dirty="0" smtClean="0">
                <a:solidFill>
                  <a:schemeClr val="tx1"/>
                </a:solidFill>
                <a:latin typeface="+mn-lt"/>
                <a:ea typeface="ＭＳ Ｐゴシック" pitchFamily="-65" charset="-128"/>
                <a:cs typeface="Arial" charset="0"/>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a:t>
            </a:r>
          </a:p>
          <a:p>
            <a:endParaRPr lang="en-US" sz="1800" kern="1200" dirty="0" smtClean="0">
              <a:solidFill>
                <a:schemeClr val="tx1"/>
              </a:solidFill>
              <a:latin typeface="+mn-lt"/>
              <a:ea typeface="ＭＳ Ｐゴシック" pitchFamily="-65" charset="-128"/>
              <a:cs typeface="Arial" charset="0"/>
            </a:endParaRPr>
          </a:p>
          <a:p>
            <a:r>
              <a:rPr lang="en-US" sz="1200" i="1" u="none" strike="noStrike" kern="1200" dirty="0" smtClean="0">
                <a:solidFill>
                  <a:schemeClr val="tx1"/>
                </a:solidFill>
                <a:latin typeface="+mn-lt"/>
                <a:ea typeface="ＭＳ Ｐゴシック" pitchFamily="-65" charset="-128"/>
                <a:cs typeface="Arial" charset="0"/>
                <a:hlinkClick r:id="rId3"/>
              </a:rPr>
              <a:t>http://www.martinfowler.com/articles/continuousIntegration.html</a:t>
            </a:r>
            <a:endParaRPr lang="en-US" sz="1800" i="1" kern="1200" dirty="0" smtClean="0">
              <a:solidFill>
                <a:schemeClr val="tx1"/>
              </a:solidFill>
              <a:latin typeface="+mn-lt"/>
              <a:ea typeface="ＭＳ Ｐゴシック" pitchFamily="-65" charset="-128"/>
              <a:cs typeface="Arial" charset="0"/>
            </a:endParaRPr>
          </a:p>
        </p:txBody>
      </p:sp>
      <p:sp>
        <p:nvSpPr>
          <p:cNvPr id="4" name="Slide Number Placeholder 3"/>
          <p:cNvSpPr>
            <a:spLocks noGrp="1"/>
          </p:cNvSpPr>
          <p:nvPr>
            <p:ph type="sldNum" sz="quarter" idx="10"/>
          </p:nvPr>
        </p:nvSpPr>
        <p:spPr/>
        <p:txBody>
          <a:bodyPr/>
          <a:lstStyle/>
          <a:p>
            <a:fld id="{C91E950B-F458-354F-BE3A-215FB82C404C}" type="slidenum">
              <a:rPr lang="en-US" smtClean="0"/>
              <a:pPr/>
              <a:t>42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the slide.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1"/>
          <p:cNvSpPr>
            <a:spLocks noChangeArrowheads="1"/>
          </p:cNvSpPr>
          <p:nvPr>
            <p:ph type="sldImg"/>
          </p:nvPr>
        </p:nvSpPr>
        <p:spPr>
          <a:solidFill>
            <a:srgbClr val="FFFFFF"/>
          </a:solidFill>
          <a:ln/>
        </p:spPr>
      </p:sp>
      <p:sp>
        <p:nvSpPr>
          <p:cNvPr id="209922"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Helvetica" charset="0"/>
                <a:ea typeface="ＭＳ Ｐゴシック" charset="0"/>
                <a:cs typeface="Helvetica" charset="0"/>
                <a:sym typeface="Helvetica" charset="0"/>
              </a:rPr>
              <a:t>Each project or subsystem working in isolation from the others.</a:t>
            </a:r>
          </a:p>
          <a:p>
            <a:pPr eaLnBrk="1" hangingPunct="1"/>
            <a:r>
              <a:rPr lang="en-US">
                <a:latin typeface="Helvetica" charset="0"/>
                <a:ea typeface="ＭＳ Ｐゴシック" charset="0"/>
                <a:cs typeface="Helvetica" charset="0"/>
                <a:sym typeface="Helvetica" charset="0"/>
              </a:rPr>
              <a:t>Some communication, but not enough.  </a:t>
            </a:r>
          </a:p>
          <a:p>
            <a:pPr eaLnBrk="1" hangingPunct="1"/>
            <a:r>
              <a:rPr lang="en-US">
                <a:latin typeface="Helvetica" charset="0"/>
                <a:ea typeface="ＭＳ Ｐゴシック" charset="0"/>
                <a:cs typeface="Helvetica" charset="0"/>
                <a:sym typeface="Helvetica" charset="0"/>
              </a:rPr>
              <a:t>Limited to integration specific discussions.</a:t>
            </a:r>
          </a:p>
          <a:p>
            <a:pPr eaLnBrk="1" hangingPunct="1"/>
            <a:r>
              <a:rPr lang="en-US">
                <a:latin typeface="Helvetica" charset="0"/>
                <a:ea typeface="ＭＳ Ｐゴシック" charset="0"/>
                <a:cs typeface="Helvetica" charset="0"/>
                <a:sym typeface="Helvetica" charset="0"/>
              </a:rPr>
              <a:t>Tested loosely until the parts are integrated as a whole.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1"/>
          <p:cNvSpPr>
            <a:spLocks noChangeArrowheads="1"/>
          </p:cNvSpPr>
          <p:nvPr>
            <p:ph type="sldImg"/>
          </p:nvPr>
        </p:nvSpPr>
        <p:spPr>
          <a:solidFill>
            <a:srgbClr val="FFFFFF"/>
          </a:solidFill>
          <a:ln/>
        </p:spPr>
      </p:sp>
      <p:sp>
        <p:nvSpPr>
          <p:cNvPr id="211970"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Helvetica" charset="0"/>
                <a:ea typeface="ＭＳ Ｐゴシック" charset="0"/>
                <a:cs typeface="Helvetica" charset="0"/>
                <a:sym typeface="Helvetica" charset="0"/>
              </a:rPr>
              <a:t>Of course, there are problems with this.  They can be as simple as getting the data type wrong for an argument, and as complex as transformations that are applied to data within one subsystem that make it incompatible with another.</a:t>
            </a:r>
          </a:p>
          <a:p>
            <a:pPr eaLnBrk="1" hangingPunct="1"/>
            <a:endParaRPr lang="en-US">
              <a:latin typeface="Helvetica" charset="0"/>
              <a:ea typeface="ＭＳ Ｐゴシック" charset="0"/>
              <a:cs typeface="Helvetica" charset="0"/>
              <a:sym typeface="Helvetica" charset="0"/>
            </a:endParaRPr>
          </a:p>
          <a:p>
            <a:pPr eaLnBrk="1" hangingPunct="1"/>
            <a:r>
              <a:rPr lang="en-US">
                <a:latin typeface="Helvetica" charset="0"/>
                <a:ea typeface="ＭＳ Ｐゴシック" charset="0"/>
                <a:cs typeface="Helvetica" charset="0"/>
                <a:sym typeface="Helvetica" charset="0"/>
              </a:rPr>
              <a:t>The biggest problem, of course, is that the teams do ALL the work before ever trying to bring things together.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1"/>
          <p:cNvSpPr>
            <a:spLocks noChangeArrowheads="1"/>
          </p:cNvSpPr>
          <p:nvPr>
            <p:ph type="sldImg"/>
          </p:nvPr>
        </p:nvSpPr>
        <p:spPr>
          <a:solidFill>
            <a:srgbClr val="FFFFFF"/>
          </a:solidFill>
          <a:ln/>
        </p:spPr>
      </p:sp>
      <p:sp>
        <p:nvSpPr>
          <p:cNvPr id="214018"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Helvetica" charset="0"/>
              <a:ea typeface="ＭＳ Ｐゴシック" charset="0"/>
              <a:cs typeface="Helvetica" charset="0"/>
              <a:sym typeface="Helvetica" charset="0"/>
            </a:endParaRPr>
          </a:p>
          <a:p>
            <a:pPr eaLnBrk="1" hangingPunct="1"/>
            <a:endParaRPr lang="en-US">
              <a:latin typeface="Helvetica" charset="0"/>
              <a:ea typeface="ＭＳ Ｐゴシック" charset="0"/>
              <a:cs typeface="Helvetica" charset="0"/>
              <a:sym typeface="Helvetica" charset="0"/>
            </a:endParaRPr>
          </a:p>
          <a:p>
            <a:pPr eaLnBrk="1" hangingPunct="1"/>
            <a:r>
              <a:rPr lang="en-US">
                <a:latin typeface="Helvetica" charset="0"/>
                <a:ea typeface="ＭＳ Ｐゴシック" charset="0"/>
                <a:cs typeface="Helvetica" charset="0"/>
                <a:sym typeface="Helvetica" charset="0"/>
              </a:rPr>
              <a:t>Which means that we have the same problem we had when we talked about pairing and catching defects early: rework.</a:t>
            </a:r>
          </a:p>
          <a:p>
            <a:pPr eaLnBrk="1" hangingPunct="1"/>
            <a:endParaRPr lang="en-US">
              <a:latin typeface="Helvetica" charset="0"/>
              <a:ea typeface="ＭＳ Ｐゴシック" charset="0"/>
              <a:cs typeface="Helvetica" charset="0"/>
              <a:sym typeface="Helvetica" charset="0"/>
            </a:endParaRPr>
          </a:p>
          <a:p>
            <a:pPr eaLnBrk="1" hangingPunct="1"/>
            <a:r>
              <a:rPr lang="en-US">
                <a:latin typeface="Helvetica" charset="0"/>
                <a:ea typeface="ＭＳ Ｐゴシック" charset="0"/>
                <a:cs typeface="Helvetica" charset="0"/>
                <a:sym typeface="Helvetica" charset="0"/>
              </a:rPr>
              <a:t>When you</a:t>
            </a:r>
            <a:r>
              <a:rPr lang="ja-JP" altLang="en-US">
                <a:latin typeface="Helvetica" charset="0"/>
                <a:ea typeface="ＭＳ Ｐゴシック" charset="0"/>
                <a:cs typeface="Helvetica" charset="0"/>
                <a:sym typeface="Helvetica" charset="0"/>
              </a:rPr>
              <a:t>’</a:t>
            </a:r>
            <a:r>
              <a:rPr lang="en-US" altLang="ja-JP">
                <a:latin typeface="Helvetica" charset="0"/>
                <a:ea typeface="ＭＳ Ｐゴシック" charset="0"/>
                <a:cs typeface="Helvetica" charset="0"/>
                <a:sym typeface="Helvetica" charset="0"/>
              </a:rPr>
              <a:t>ve built the whole thing, and then have to go back and figure out where the problems are and who should fix which and how, well, it just gets complicated and costly and time-consuming.</a:t>
            </a:r>
            <a:endParaRPr lang="en-US">
              <a:latin typeface="Helvetica" charset="0"/>
              <a:ea typeface="ＭＳ Ｐゴシック" charset="0"/>
              <a:cs typeface="Helvetica" charset="0"/>
              <a:sym typeface="Helvetica"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1"/>
          <p:cNvSpPr>
            <a:spLocks noChangeArrowheads="1"/>
          </p:cNvSpPr>
          <p:nvPr>
            <p:ph type="sldImg"/>
          </p:nvPr>
        </p:nvSpPr>
        <p:spPr>
          <a:solidFill>
            <a:srgbClr val="FFFFFF"/>
          </a:solidFill>
          <a:ln/>
        </p:spPr>
      </p:sp>
      <p:sp>
        <p:nvSpPr>
          <p:cNvPr id="216066"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Helvetica" charset="0"/>
                <a:ea typeface="ＭＳ Ｐゴシック" charset="0"/>
                <a:cs typeface="Helvetica" charset="0"/>
                <a:sym typeface="Helvetica" charset="0"/>
              </a:rPr>
              <a:t>Ultimately, the team may meet with success. But along the way, the pain is shared by everyone.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We’ve got</a:t>
            </a:r>
            <a:r>
              <a:rPr lang="en-US" baseline="0" dirty="0" smtClean="0"/>
              <a:t> separate teams working on separate parts</a:t>
            </a:r>
          </a:p>
          <a:p>
            <a:pPr>
              <a:buFont typeface="Arial" pitchFamily="34" charset="0"/>
              <a:buChar char="•"/>
            </a:pPr>
            <a:r>
              <a:rPr lang="en-US" baseline="0" dirty="0" smtClean="0"/>
              <a:t>We may be able to rotate personnel, but maybe not</a:t>
            </a:r>
          </a:p>
          <a:p>
            <a:pPr>
              <a:buFont typeface="Arial" pitchFamily="34" charset="0"/>
              <a:buChar char="•"/>
            </a:pPr>
            <a:endParaRPr lang="en-US" dirty="0" smtClean="0"/>
          </a:p>
          <a:p>
            <a:r>
              <a:rPr lang="en-US" dirty="0" smtClean="0"/>
              <a:t>------------------------------------------------------------------------------------------------------------------</a:t>
            </a:r>
          </a:p>
          <a:p>
            <a:r>
              <a:rPr lang="en-US" dirty="0" smtClean="0"/>
              <a:t>Let’s consider the same scenario</a:t>
            </a:r>
            <a:r>
              <a:rPr lang="en-US" baseline="0" dirty="0" smtClean="0"/>
              <a:t> we discussed a minute ago.</a:t>
            </a:r>
          </a:p>
          <a:p>
            <a:endParaRPr lang="en-US" baseline="0" dirty="0" smtClean="0"/>
          </a:p>
          <a:p>
            <a:r>
              <a:rPr lang="en-US" baseline="0" dirty="0" smtClean="0"/>
              <a:t>We have separate teams, each of which is working on a piece – a class, a subsystem, a system, whatever it is – that is intended to connect and work with the other parts.</a:t>
            </a:r>
          </a:p>
          <a:p>
            <a:endParaRPr lang="en-US" baseline="0" dirty="0" smtClean="0"/>
          </a:p>
          <a:p>
            <a:r>
              <a:rPr lang="en-US" baseline="0" dirty="0" smtClean="0"/>
              <a:t>There’s really no functional alternative to having focused teams.  While it’s possible to rotate personnel between teams, it’s likely that the disruption would be too great to justify the practice.</a:t>
            </a:r>
          </a:p>
          <a:p>
            <a:endParaRPr lang="en-US" baseline="0" dirty="0" smtClean="0"/>
          </a:p>
          <a:p>
            <a:r>
              <a:rPr lang="en-US" baseline="0" dirty="0" smtClean="0"/>
              <a:t>So we’ve got separate teams working on separate parts.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Continuous Integration incorporates short cycles to identify</a:t>
            </a:r>
            <a:r>
              <a:rPr lang="en-US" baseline="0" dirty="0" smtClean="0"/>
              <a:t> issues early</a:t>
            </a:r>
          </a:p>
          <a:p>
            <a:pPr>
              <a:buFont typeface="Arial" pitchFamily="34" charset="0"/>
              <a:buChar char="•"/>
            </a:pPr>
            <a:r>
              <a:rPr lang="en-US" baseline="0" dirty="0" smtClean="0"/>
              <a:t>Failing fast, fail early does not mean we want to fail</a:t>
            </a:r>
          </a:p>
          <a:p>
            <a:pPr>
              <a:buFont typeface="Arial" pitchFamily="34" charset="0"/>
              <a:buChar char="•"/>
            </a:pPr>
            <a:r>
              <a:rPr lang="en-US" baseline="0" dirty="0" smtClean="0"/>
              <a:t>It means find the failures as early as possible to reduce cost</a:t>
            </a:r>
          </a:p>
          <a:p>
            <a:pPr>
              <a:buFont typeface="Arial" pitchFamily="34" charset="0"/>
              <a:buChar char="•"/>
            </a:pPr>
            <a:r>
              <a:rPr lang="en-US" baseline="0" dirty="0" smtClean="0"/>
              <a:t>A joke in </a:t>
            </a:r>
            <a:r>
              <a:rPr lang="en-US" baseline="0" dirty="0" err="1" smtClean="0"/>
              <a:t>chicago</a:t>
            </a:r>
            <a:r>
              <a:rPr lang="en-US" baseline="0" dirty="0" smtClean="0"/>
              <a:t> on election days is “Vote early, vote often”.    Integrate early, Integrate often.</a:t>
            </a:r>
          </a:p>
          <a:p>
            <a:pPr>
              <a:buFont typeface="Arial" pitchFamily="34" charset="0"/>
              <a:buChar char="•"/>
            </a:pPr>
            <a:endParaRPr lang="en-US" dirty="0" smtClean="0"/>
          </a:p>
          <a:p>
            <a:endParaRPr lang="en-US" dirty="0" smtClean="0"/>
          </a:p>
          <a:p>
            <a:endParaRPr lang="en-US" dirty="0" smtClean="0"/>
          </a:p>
          <a:p>
            <a:r>
              <a:rPr lang="en-US" dirty="0" smtClean="0"/>
              <a:t>The big difference with Continuous Integration is that we incorporate</a:t>
            </a:r>
            <a:r>
              <a:rPr lang="en-US" baseline="0" dirty="0" smtClean="0"/>
              <a:t> short cycles so that we can identify issues as early as possible.</a:t>
            </a:r>
          </a:p>
          <a:p>
            <a:endParaRPr lang="en-US" baseline="0" dirty="0" smtClean="0"/>
          </a:p>
          <a:p>
            <a:r>
              <a:rPr lang="en-US" baseline="0" dirty="0" smtClean="0"/>
              <a:t>In the Agile world, we talk about failing fast or failing early. This is sometimes misunderstood to mean that we are hoping to fail or planning to fail. That’s not so. What we are doing is acknowledging that failures will occur, and hoping to find them as soon as possible to minimize their total impact.</a:t>
            </a:r>
          </a:p>
          <a:p>
            <a:endParaRPr lang="en-US" baseline="0" dirty="0" smtClean="0"/>
          </a:p>
          <a:p>
            <a:r>
              <a:rPr lang="en-US" baseline="0" dirty="0" smtClean="0"/>
              <a:t>One of the most important tools in this approach is continuous integration.</a:t>
            </a:r>
          </a:p>
          <a:p>
            <a:endParaRPr lang="en-US" baseline="0" dirty="0" smtClean="0"/>
          </a:p>
          <a:p>
            <a:r>
              <a:rPr lang="en-US" baseline="0" dirty="0" smtClean="0"/>
              <a:t>At regular – and short – intervals, we bring everything together to see if what we’ve done so far all works well together. </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chemeClr val="accent1">
                    <a:lumMod val="50000"/>
                  </a:schemeClr>
                </a:solidFill>
              </a:rPr>
              <a:t>Read the definition.</a:t>
            </a:r>
          </a:p>
          <a:p>
            <a:endParaRPr lang="en-US" dirty="0" smtClean="0"/>
          </a:p>
          <a:p>
            <a:pPr>
              <a:buFont typeface="Arial"/>
              <a:buChar char="•"/>
            </a:pPr>
            <a:r>
              <a:rPr lang="en-US" dirty="0" smtClean="0"/>
              <a:t>Is usually done by developers</a:t>
            </a:r>
          </a:p>
          <a:p>
            <a:pPr>
              <a:buFont typeface="Arial"/>
              <a:buChar char="•"/>
            </a:pPr>
            <a:r>
              <a:rPr lang="en-US" dirty="0" smtClean="0"/>
              <a:t>Improves quality</a:t>
            </a:r>
          </a:p>
          <a:p>
            <a:pPr>
              <a:buFont typeface="Arial"/>
              <a:buChar char="•"/>
            </a:pPr>
            <a:r>
              <a:rPr lang="en-US" dirty="0" smtClean="0"/>
              <a:t>Facilitates changes</a:t>
            </a:r>
          </a:p>
          <a:p>
            <a:pPr>
              <a:buFont typeface="Arial"/>
              <a:buChar char="•"/>
            </a:pPr>
            <a:r>
              <a:rPr lang="en-US" dirty="0" smtClean="0"/>
              <a:t>Simplifies integration</a:t>
            </a:r>
          </a:p>
          <a:p>
            <a:pPr>
              <a:buFont typeface="Arial"/>
              <a:buChar char="•"/>
            </a:pPr>
            <a:r>
              <a:rPr lang="en-US" dirty="0" smtClean="0"/>
              <a:t>Enables automation</a:t>
            </a:r>
          </a:p>
          <a:p>
            <a:pPr>
              <a:buFont typeface="Arial"/>
              <a:buChar char="•"/>
            </a:pPr>
            <a:r>
              <a:rPr lang="en-US" dirty="0" smtClean="0"/>
              <a:t>Provides effective system documentation. </a:t>
            </a:r>
          </a:p>
          <a:p>
            <a:pPr>
              <a:buFont typeface="Arial"/>
              <a:buChar char="•"/>
            </a:pPr>
            <a:r>
              <a:rPr lang="en-US" dirty="0" smtClean="0"/>
              <a:t>Makes your life simpler</a:t>
            </a:r>
          </a:p>
          <a:p>
            <a:pPr>
              <a:buFont typeface="Arial"/>
              <a:buChar char="•"/>
            </a:pPr>
            <a:r>
              <a:rPr lang="en-US" dirty="0" smtClean="0"/>
              <a:t>Assures</a:t>
            </a:r>
            <a:r>
              <a:rPr lang="en-US" baseline="0" dirty="0" smtClean="0"/>
              <a:t> that you have build the thing right (not necessarily the right thing)</a:t>
            </a:r>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Check and test regularly</a:t>
            </a:r>
          </a:p>
          <a:p>
            <a:pPr>
              <a:buFont typeface="Arial" pitchFamily="34" charset="0"/>
              <a:buChar char="•"/>
            </a:pPr>
            <a:r>
              <a:rPr lang="en-US" dirty="0" smtClean="0"/>
              <a:t>CI processes may run every</a:t>
            </a:r>
            <a:r>
              <a:rPr lang="en-US" baseline="0" dirty="0" smtClean="0"/>
              <a:t> time someone checks in code</a:t>
            </a:r>
          </a:p>
          <a:p>
            <a:pPr>
              <a:buFont typeface="Arial" pitchFamily="34" charset="0"/>
              <a:buChar char="•"/>
            </a:pPr>
            <a:r>
              <a:rPr lang="en-US" baseline="0" dirty="0" smtClean="0"/>
              <a:t>Full suite of tests run against the code </a:t>
            </a:r>
          </a:p>
          <a:p>
            <a:pPr>
              <a:buFont typeface="Arial" pitchFamily="34" charset="0"/>
              <a:buChar char="•"/>
            </a:pPr>
            <a:r>
              <a:rPr lang="en-US" baseline="0" dirty="0" smtClean="0"/>
              <a:t>Remember TDD</a:t>
            </a:r>
          </a:p>
          <a:p>
            <a:pPr>
              <a:buFont typeface="Arial" pitchFamily="34" charset="0"/>
              <a:buChar char="•"/>
            </a:pPr>
            <a:r>
              <a:rPr lang="en-US" baseline="0" dirty="0" smtClean="0"/>
              <a:t>Builds take too long.   There are ways to address this.  </a:t>
            </a:r>
            <a:endParaRPr lang="en-US" dirty="0" smtClean="0"/>
          </a:p>
          <a:p>
            <a:endParaRPr lang="en-US" dirty="0" smtClean="0"/>
          </a:p>
          <a:p>
            <a:endParaRPr lang="en-US" dirty="0" smtClean="0"/>
          </a:p>
          <a:p>
            <a:r>
              <a:rPr lang="en-US" dirty="0" smtClean="0"/>
              <a:t>Rather than waiting until we’re all</a:t>
            </a:r>
            <a:r>
              <a:rPr lang="en-US" baseline="0" dirty="0" smtClean="0"/>
              <a:t> done – or at least, we THINK we’re all done – we do our checking and testing and integrating on a regular basis.</a:t>
            </a:r>
          </a:p>
          <a:p>
            <a:endParaRPr lang="en-US" baseline="0" dirty="0" smtClean="0"/>
          </a:p>
          <a:p>
            <a:r>
              <a:rPr lang="en-US" baseline="0" dirty="0" smtClean="0"/>
              <a:t>In fact, depending on your circumstances, it’s pretty common for development teams to set up the continuous integration process to run every time someone checks in code.  That means that a full suite of tests is run against the code every time someone makes a change.</a:t>
            </a:r>
          </a:p>
          <a:p>
            <a:endParaRPr lang="en-US" baseline="0" dirty="0" smtClean="0"/>
          </a:p>
          <a:p>
            <a:r>
              <a:rPr lang="en-US" baseline="0" dirty="0" smtClean="0"/>
              <a:t>Don’t forget about our earlier discussion of Test-Driven Development. We embrace the practice of writing tests for all of our development, so that test base grows every time code is checked in too.</a:t>
            </a:r>
          </a:p>
          <a:p>
            <a:endParaRPr lang="en-US" baseline="0" dirty="0" smtClean="0"/>
          </a:p>
          <a:p>
            <a:r>
              <a:rPr lang="en-US" baseline="0" dirty="0" smtClean="0"/>
              <a:t>Of course, at some point, it starts to take too long to run ALL the tests every time someone checks in code.  There are solutions to this, which are beyond the scope of this module. Suffice it to say that others have run into this problem, and have taken steps to address them.  In fact, Cruise, the continuous integration server from ThoughtWorks Studios, was specifically designed to address this from day one.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Plan,</a:t>
            </a:r>
            <a:r>
              <a:rPr lang="en-US" baseline="0" dirty="0" smtClean="0"/>
              <a:t> Do, Check, Act continuously</a:t>
            </a:r>
          </a:p>
          <a:p>
            <a:pPr>
              <a:buFont typeface="Arial" pitchFamily="34" charset="0"/>
              <a:buNone/>
            </a:pPr>
            <a:endParaRPr lang="en-US" dirty="0" smtClean="0"/>
          </a:p>
          <a:p>
            <a:r>
              <a:rPr lang="en-US" dirty="0" smtClean="0"/>
              <a:t>------------------------------------------------------------------------------------------------</a:t>
            </a:r>
          </a:p>
          <a:p>
            <a:r>
              <a:rPr lang="en-US" dirty="0" smtClean="0"/>
              <a:t>By embracing continuous integration – compiling,</a:t>
            </a:r>
            <a:r>
              <a:rPr lang="en-US" baseline="0" dirty="0" smtClean="0"/>
              <a:t> linking, loading, testing, and deploying – on an ongoing basis, we have a much better chance of failing early and finding and fixing problems </a:t>
            </a:r>
            <a:r>
              <a:rPr lang="en-US" i="1" baseline="0" dirty="0" smtClean="0"/>
              <a:t>when the cost is at its lowest</a:t>
            </a:r>
            <a:r>
              <a:rPr lang="en-US" i="0" baseline="0" dirty="0" smtClean="0"/>
              <a:t>.</a:t>
            </a:r>
          </a:p>
          <a:p>
            <a:endParaRPr lang="en-US" i="0" baseline="0" dirty="0" smtClean="0"/>
          </a:p>
          <a:p>
            <a:r>
              <a:rPr lang="en-US" i="0" baseline="0" dirty="0" smtClean="0"/>
              <a:t>As we follow the PDCA (remember that that stands for Plan, Do, Check, Act) cycle, we are continuously finding and fixing problems, and responding to situations close to when they occur.</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cycle of rapid and timely feedback allows us to make changes and corrections early.</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because we do this on an ongoing basis…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Working software</a:t>
            </a:r>
            <a:r>
              <a:rPr lang="en-US" baseline="0" dirty="0" smtClean="0"/>
              <a:t> at the end of each iteration.</a:t>
            </a:r>
          </a:p>
          <a:p>
            <a:pPr>
              <a:buFont typeface="Arial" pitchFamily="34" charset="0"/>
              <a:buChar char="•"/>
            </a:pPr>
            <a:endParaRPr lang="en-US" dirty="0" smtClean="0"/>
          </a:p>
          <a:p>
            <a:endParaRPr lang="en-US" dirty="0" smtClean="0"/>
          </a:p>
          <a:p>
            <a:endParaRPr lang="en-US" dirty="0" smtClean="0"/>
          </a:p>
          <a:p>
            <a:r>
              <a:rPr lang="en-US" dirty="0" smtClean="0"/>
              <a:t>We are checking for and finding problems much earlier, so that we are fulfilling one of the principles of Agile: working software at the end of each iteration.</a:t>
            </a:r>
            <a:r>
              <a:rPr lang="en-US" baseline="0" dirty="0" smtClean="0"/>
              <a:t> Rather than waiting months or years to be able to see </a:t>
            </a:r>
            <a:r>
              <a:rPr lang="en-US" i="1" baseline="0" dirty="0" smtClean="0"/>
              <a:t>and use</a:t>
            </a:r>
            <a:r>
              <a:rPr lang="en-US" i="0" baseline="0" dirty="0" smtClean="0"/>
              <a:t> the software under development, we are using continuous integration to make sure that all of our parts work, and that they work together.</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by using a combination of </a:t>
            </a:r>
            <a:r>
              <a:rPr lang="en-US" b="1" dirty="0" smtClean="0"/>
              <a:t>regression tests </a:t>
            </a:r>
            <a:r>
              <a:rPr lang="en-US" dirty="0" smtClean="0"/>
              <a:t>and </a:t>
            </a:r>
            <a:r>
              <a:rPr lang="en-US" b="1" dirty="0" smtClean="0"/>
              <a:t>deployment testing</a:t>
            </a:r>
            <a:r>
              <a:rPr lang="en-US" dirty="0" smtClean="0"/>
              <a:t>, we get away from the common developer assertion that “it works on MY box!”</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we’re testing on a build server – or maybe on multiple servers – and testing the deployment as we go, we reduce the number of surprises we receive at the end.</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we’ve done……</a:t>
            </a:r>
          </a:p>
          <a:p>
            <a:endParaRPr lang="en-US" dirty="0" smtClean="0"/>
          </a:p>
          <a:p>
            <a:pPr>
              <a:buFont typeface="Arial" pitchFamily="34" charset="0"/>
              <a:buChar char="•"/>
            </a:pPr>
            <a:r>
              <a:rPr lang="en-US" dirty="0" smtClean="0"/>
              <a:t>Seen how best</a:t>
            </a:r>
            <a:r>
              <a:rPr lang="en-US" baseline="0" dirty="0" smtClean="0"/>
              <a:t> practices address traditional project challenges</a:t>
            </a:r>
          </a:p>
          <a:p>
            <a:pPr>
              <a:buFont typeface="Arial" pitchFamily="34" charset="0"/>
              <a:buChar char="•"/>
            </a:pPr>
            <a:r>
              <a:rPr lang="en-US" baseline="0" dirty="0" smtClean="0"/>
              <a:t>Learned the process</a:t>
            </a:r>
          </a:p>
          <a:p>
            <a:pPr>
              <a:buFont typeface="Arial" pitchFamily="34" charset="0"/>
              <a:buChar char="•"/>
            </a:pPr>
            <a:r>
              <a:rPr lang="en-US" baseline="0" dirty="0" smtClean="0"/>
              <a:t>Met the team</a:t>
            </a:r>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5DAA5BAC-51FB-844E-AD6B-CB25B17312AE}" type="slidenum">
              <a:rPr lang="en-US" smtClean="0"/>
              <a:pPr/>
              <a:t>57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 consider how we’d proceed in an Agile world, considering Test</a:t>
            </a:r>
            <a:r>
              <a:rPr lang="en-US" baseline="0" dirty="0" smtClean="0"/>
              <a:t>-Driven Development. The key aspect of Test-Driven Development is that the test is created BEFORE the development work is done, hence the name “test first” or “test-driven development”.</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Read the slide.</a:t>
            </a:r>
          </a:p>
          <a:p>
            <a:endParaRPr lang="en-US" dirty="0" smtClean="0"/>
          </a:p>
          <a:p>
            <a:pPr>
              <a:buFont typeface="Arial" pitchFamily="34" charset="0"/>
              <a:buChar char="•"/>
            </a:pPr>
            <a:r>
              <a:rPr lang="en-US" dirty="0" smtClean="0"/>
              <a:t>Small successful, tested steps.</a:t>
            </a:r>
          </a:p>
          <a:p>
            <a:pPr>
              <a:buFont typeface="Arial" pitchFamily="34" charset="0"/>
              <a:buChar char="•"/>
            </a:pPr>
            <a:r>
              <a:rPr lang="en-US" dirty="0" smtClean="0"/>
              <a:t>Do the simplest thing that could possibly work.</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Hero is walking and</a:t>
            </a:r>
            <a:r>
              <a:rPr lang="en-US" baseline="0" dirty="0" smtClean="0"/>
              <a:t> stubs his toe.</a:t>
            </a:r>
          </a:p>
          <a:p>
            <a:pPr>
              <a:buFont typeface="Arial" pitchFamily="34" charset="0"/>
              <a:buChar char="•"/>
            </a:pPr>
            <a:r>
              <a:rPr lang="en-US" baseline="0" dirty="0" smtClean="0"/>
              <a:t>Has an idea of somehow protecting his feet.</a:t>
            </a:r>
          </a:p>
          <a:p>
            <a:pPr>
              <a:buFont typeface="Arial" pitchFamily="34" charset="0"/>
              <a:buChar char="•"/>
            </a:pPr>
            <a:r>
              <a:rPr lang="en-US" baseline="0" dirty="0" smtClean="0"/>
              <a:t>Comes up with a story - “As a walker, I want my feet protected from loose stones, so that I will have fewer bruises on my feet.”</a:t>
            </a:r>
            <a:endParaRPr lang="en-US" dirty="0" smtClean="0"/>
          </a:p>
          <a:p>
            <a:endParaRPr lang="en-US" dirty="0" smtClean="0"/>
          </a:p>
          <a:p>
            <a:r>
              <a:rPr lang="en-US" dirty="0" smtClean="0"/>
              <a:t>---------------------------------------------------------------------------------------------------------------------</a:t>
            </a:r>
          </a:p>
          <a:p>
            <a:r>
              <a:rPr lang="en-US" dirty="0" smtClean="0"/>
              <a:t>One day, our hero is walking along and stubs his toe on a rock. He identifies a need – he needs to stop stubbing his toes!</a:t>
            </a:r>
          </a:p>
          <a:p>
            <a:endParaRPr lang="en-US" dirty="0" smtClean="0"/>
          </a:p>
          <a:p>
            <a:r>
              <a:rPr lang="en-US" dirty="0" smtClean="0"/>
              <a:t>The need leads</a:t>
            </a:r>
            <a:r>
              <a:rPr lang="en-US" baseline="0" dirty="0" smtClean="0"/>
              <a:t> to an idea – the idea of covering his feet somehow, so he won’t stub his toes any more.</a:t>
            </a:r>
          </a:p>
          <a:p>
            <a:endParaRPr lang="en-US" baseline="0" dirty="0" smtClean="0"/>
          </a:p>
          <a:p>
            <a:r>
              <a:rPr lang="en-US" baseline="0" dirty="0" smtClean="0"/>
              <a:t>In our last module, we talked about user stories a bit. In this case, the story might be something like “As a walker, I want my feet protected from loose stones, so that I will have fewer bruises on my feet.”</a:t>
            </a:r>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1</a:t>
            </a:r>
            <a:r>
              <a:rPr lang="en-US" baseline="30000" dirty="0" smtClean="0"/>
              <a:t>st</a:t>
            </a:r>
            <a:r>
              <a:rPr lang="en-US" dirty="0" smtClean="0"/>
              <a:t> the hero writes a test.</a:t>
            </a:r>
            <a:r>
              <a:rPr lang="en-US" baseline="0" dirty="0" smtClean="0"/>
              <a:t> When I walk on stones, my feet don’t hurt.”</a:t>
            </a:r>
          </a:p>
          <a:p>
            <a:pPr>
              <a:buFont typeface="Arial" pitchFamily="34" charset="0"/>
              <a:buChar char="•"/>
            </a:pPr>
            <a:r>
              <a:rPr lang="en-US" baseline="0" dirty="0" smtClean="0"/>
              <a:t>He executes the test.</a:t>
            </a:r>
          </a:p>
          <a:p>
            <a:pPr>
              <a:buFont typeface="Arial" pitchFamily="34" charset="0"/>
              <a:buChar char="•"/>
            </a:pPr>
            <a:r>
              <a:rPr lang="en-US" baseline="0" dirty="0" smtClean="0"/>
              <a:t>The test fails.</a:t>
            </a:r>
          </a:p>
          <a:p>
            <a:pPr>
              <a:buFont typeface="Arial" pitchFamily="34" charset="0"/>
              <a:buNone/>
            </a:pPr>
            <a:endParaRPr lang="en-US" dirty="0" smtClean="0"/>
          </a:p>
          <a:p>
            <a:r>
              <a:rPr lang="en-US" dirty="0" smtClean="0"/>
              <a:t>-----------------------------------------------------------------------------------------------</a:t>
            </a:r>
          </a:p>
          <a:p>
            <a:r>
              <a:rPr lang="en-US" dirty="0" smtClean="0"/>
              <a:t>Unlike in our waterfall version, the first thing</a:t>
            </a:r>
            <a:r>
              <a:rPr lang="en-US" baseline="0" dirty="0" smtClean="0"/>
              <a:t> our hero does is to write the test.</a:t>
            </a:r>
          </a:p>
          <a:p>
            <a:endParaRPr lang="en-US" baseline="0" dirty="0" smtClean="0"/>
          </a:p>
          <a:p>
            <a:r>
              <a:rPr lang="en-US" baseline="0" dirty="0" smtClean="0"/>
              <a:t>His test says “When I walk on stones, my feet don’t hurt.”</a:t>
            </a:r>
          </a:p>
          <a:p>
            <a:endParaRPr lang="en-US" baseline="0" dirty="0" smtClean="0"/>
          </a:p>
          <a:p>
            <a:r>
              <a:rPr lang="en-US" baseline="0" dirty="0" smtClean="0"/>
              <a:t>Then he executes the test.</a:t>
            </a:r>
          </a:p>
          <a:p>
            <a:endParaRPr lang="en-US" baseline="0" dirty="0" smtClean="0"/>
          </a:p>
          <a:p>
            <a:r>
              <a:rPr lang="en-US" baseline="0" dirty="0" smtClean="0"/>
              <a:t>The results?  OW! </a:t>
            </a:r>
            <a:r>
              <a:rPr lang="en-US" baseline="0" dirty="0" err="1" smtClean="0">
                <a:sym typeface="Wingdings"/>
              </a:rPr>
              <a:t></a:t>
            </a:r>
            <a:endParaRPr lang="en-US" baseline="0" dirty="0" smtClean="0">
              <a:sym typeface="Wingdings"/>
            </a:endParaRPr>
          </a:p>
          <a:p>
            <a:endParaRPr lang="en-US" baseline="0" dirty="0" smtClean="0">
              <a:sym typeface="Wingdings"/>
            </a:endParaRPr>
          </a:p>
          <a:p>
            <a:r>
              <a:rPr lang="en-US" baseline="0" dirty="0" smtClean="0">
                <a:sym typeface="Wingdings"/>
              </a:rPr>
              <a:t>So here we have a very specific test that addresses a very specific need, and determines what will be developed.</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Hero</a:t>
            </a:r>
            <a:r>
              <a:rPr lang="en-US" baseline="0" dirty="0" smtClean="0"/>
              <a:t> develops to get the test to pass.</a:t>
            </a:r>
          </a:p>
          <a:p>
            <a:pPr>
              <a:buFont typeface="Arial" pitchFamily="34" charset="0"/>
              <a:buChar char="•"/>
            </a:pPr>
            <a:r>
              <a:rPr lang="en-US" baseline="0" dirty="0" smtClean="0"/>
              <a:t>Most simple design to get the test to pass.  Walk on stones without hurting his feet.</a:t>
            </a:r>
          </a:p>
          <a:p>
            <a:pPr>
              <a:buFont typeface="Arial" pitchFamily="34" charset="0"/>
              <a:buChar char="•"/>
            </a:pPr>
            <a:r>
              <a:rPr lang="en-US" baseline="0" dirty="0" smtClean="0"/>
              <a:t>Doesn’t address HOW.  Just the result.</a:t>
            </a:r>
          </a:p>
          <a:p>
            <a:pPr>
              <a:buFont typeface="Arial" pitchFamily="34" charset="0"/>
              <a:buChar char="•"/>
            </a:pPr>
            <a:r>
              <a:rPr lang="en-US" baseline="0" dirty="0" smtClean="0"/>
              <a:t>Develops to the result.</a:t>
            </a:r>
          </a:p>
          <a:p>
            <a:pPr>
              <a:buFont typeface="Arial" pitchFamily="34" charset="0"/>
              <a:buChar char="•"/>
            </a:pPr>
            <a:endParaRPr lang="en-US" dirty="0" smtClean="0"/>
          </a:p>
          <a:p>
            <a:r>
              <a:rPr lang="en-US" dirty="0" smtClean="0"/>
              <a:t>-----------------------------------------------------------------------------------------</a:t>
            </a:r>
          </a:p>
          <a:p>
            <a:r>
              <a:rPr lang="en-US" dirty="0" smtClean="0"/>
              <a:t>During development, our hero has only one goal in</a:t>
            </a:r>
            <a:r>
              <a:rPr lang="en-US" baseline="0" dirty="0" smtClean="0"/>
              <a:t> mind – to get the test to pass.</a:t>
            </a:r>
          </a:p>
          <a:p>
            <a:endParaRPr lang="en-US" baseline="0" dirty="0" smtClean="0"/>
          </a:p>
          <a:p>
            <a:r>
              <a:rPr lang="en-US" baseline="0" dirty="0" smtClean="0"/>
              <a:t>That’s it. He wants to make that one, simpler, clear test pass.</a:t>
            </a:r>
          </a:p>
          <a:p>
            <a:endParaRPr lang="en-US" baseline="0" dirty="0" smtClean="0"/>
          </a:p>
          <a:p>
            <a:r>
              <a:rPr lang="en-US" baseline="0" dirty="0" smtClean="0"/>
              <a:t>So all he needs is something that will allow him to walk on stones without getting his feet hurt.</a:t>
            </a:r>
          </a:p>
          <a:p>
            <a:endParaRPr lang="en-US" baseline="0" dirty="0" smtClean="0"/>
          </a:p>
          <a:p>
            <a:r>
              <a:rPr lang="en-US" baseline="0" dirty="0" smtClean="0"/>
              <a:t>Notice that the test does not say HOW to pass. It just says what the results must be.</a:t>
            </a:r>
          </a:p>
          <a:p>
            <a:endParaRPr lang="en-US" baseline="0" dirty="0" smtClean="0"/>
          </a:p>
          <a:p>
            <a:r>
              <a:rPr lang="en-US" baseline="0" dirty="0" smtClean="0"/>
              <a:t>Off he goes, doing development with the intent of getting the test to pass.</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5016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4000" b="1" baseline="0">
                <a:solidFill>
                  <a:srgbClr val="F15A22"/>
                </a:solidFill>
                <a:effectLst>
                  <a:outerShdw sx="1000" sy="1000" algn="ctr" rotWithShape="0">
                    <a:srgbClr val="000000"/>
                  </a:outerShdw>
                </a:effectLst>
                <a:latin typeface="+mj-lt"/>
                <a:ea typeface="Arial" pitchFamily="21" charset="0"/>
                <a:cs typeface="+mj-cs"/>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lIns="182880" tIns="91440" rIns="182880" bIns="91440"/>
          <a:lstStyle/>
          <a:p>
            <a:r>
              <a:rPr lang="en-US" smtClean="0"/>
              <a:t>Click to edit Master title style</a:t>
            </a:r>
            <a:endParaRPr lang="en-US"/>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p:spPr>
        <p:txBody>
          <a:bodyPr lIns="182880" tIns="91440" rIns="182880" bIns="91440"/>
          <a:lstStyle>
            <a:lvl1pPr algn="ctr">
              <a:defRPr sz="4800">
                <a:effectLst>
                  <a:outerShdw blurRad="50800" dist="25400" dir="2700000">
                    <a:srgbClr val="000000">
                      <a:alpha val="40000"/>
                    </a:srgbClr>
                  </a:outerShdw>
                </a:effectLst>
                <a:latin typeface="Hobo Std"/>
                <a:cs typeface="Hobo Std"/>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
        <p:nvSpPr>
          <p:cNvPr id="8" name="TextBox 7"/>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50825" y="381000"/>
            <a:ext cx="8642350" cy="744538"/>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50825" y="1341438"/>
            <a:ext cx="8642350" cy="5003800"/>
          </a:xfrm>
        </p:spPr>
        <p:txBody>
          <a:bodyPr/>
          <a:lstStyle/>
          <a:p>
            <a:endParaRPr lang="en-US"/>
          </a:p>
        </p:txBody>
      </p:sp>
      <p:sp>
        <p:nvSpPr>
          <p:cNvPr id="4" name="Date Placeholder 3"/>
          <p:cNvSpPr>
            <a:spLocks noGrp="1"/>
          </p:cNvSpPr>
          <p:nvPr>
            <p:ph type="dt" sz="half" idx="10"/>
          </p:nvPr>
        </p:nvSpPr>
        <p:spPr>
          <a:xfrm>
            <a:off x="250825" y="6610350"/>
            <a:ext cx="1905000" cy="228600"/>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6988175" y="6610350"/>
            <a:ext cx="1905000" cy="228600"/>
          </a:xfrm>
          <a:prstGeom prst="rect">
            <a:avLst/>
          </a:prstGeom>
        </p:spPr>
        <p:txBody>
          <a:bodyPr/>
          <a:lstStyle>
            <a:lvl1pPr>
              <a:defRPr smtClean="0"/>
            </a:lvl1pPr>
          </a:lstStyle>
          <a:p>
            <a:fld id="{E954A1B1-E45B-F945-8E23-80D16DED049F}" type="slidenum">
              <a:rPr lang="en-GB"/>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No Background, Title Only">
    <p:spTree>
      <p:nvGrpSpPr>
        <p:cNvPr id="1" name=""/>
        <p:cNvGrpSpPr/>
        <p:nvPr/>
      </p:nvGrpSpPr>
      <p:grpSpPr>
        <a:xfrm>
          <a:off x="0" y="0"/>
          <a:ext cx="0" cy="0"/>
          <a:chOff x="0" y="0"/>
          <a:chExt cx="0" cy="0"/>
        </a:xfrm>
      </p:grpSpPr>
      <p:sp>
        <p:nvSpPr>
          <p:cNvPr id="4" name="TextBox 3"/>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345385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narrower">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a:xfrm>
            <a:off x="609601" y="996777"/>
            <a:ext cx="5791199" cy="5232797"/>
          </a:xfrm>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90480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154515"/>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16240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blank background">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6547447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tudios backgroun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18" y="361652"/>
            <a:ext cx="1615157" cy="34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3950159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sz="4000" baseline="0"/>
            </a:lvl1pPr>
          </a:lstStyle>
          <a:p>
            <a:r>
              <a:rPr lang="en-US" smtClean="0"/>
              <a:t>Click to edit Master title style</a:t>
            </a:r>
            <a:endParaRPr lang="en-US" dirty="0"/>
          </a:p>
        </p:txBody>
      </p:sp>
      <p:sp>
        <p:nvSpPr>
          <p:cNvPr id="3" name="Content Placeholder 2"/>
          <p:cNvSpPr>
            <a:spLocks noGrp="1"/>
          </p:cNvSpPr>
          <p:nvPr>
            <p:ph sz="half" idx="1"/>
          </p:nvPr>
        </p:nvSpPr>
        <p:spPr>
          <a:xfrm>
            <a:off x="333748" y="996777"/>
            <a:ext cx="4188023" cy="5232797"/>
          </a:xfrm>
        </p:spPr>
        <p:txBody>
          <a:bodyPr/>
          <a:lstStyle>
            <a:lvl1pPr>
              <a:defRPr sz="2800" baseline="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8927" y="996777"/>
            <a:ext cx="4188023" cy="5232797"/>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t" anchorCtr="0" compatLnSpc="1">
            <a:prstTxWarp prst="textNoShape">
              <a:avLst/>
            </a:prstTxWarp>
          </a:bodyPr>
          <a:lstStyle>
            <a:lvl1pPr>
              <a:defRPr lang="en-US" sz="2800" baseline="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773405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594" y="10280"/>
            <a:ext cx="8764488" cy="675520"/>
          </a:xfrm>
        </p:spPr>
        <p:txBody>
          <a:bodyPr/>
          <a:lstStyle>
            <a:lvl1pPr>
              <a:defRPr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8595" y="750094"/>
            <a:ext cx="4318620" cy="703548"/>
          </a:xfrm>
        </p:spPr>
        <p:txBody>
          <a:bodyPr lIns="64291" rIns="64291" bIns="57862" anchor="b"/>
          <a:lstStyle>
            <a:lvl1pPr marL="0" indent="0">
              <a:buNone/>
              <a:defRPr sz="2800" b="1" i="0" baseline="0">
                <a:latin typeface="Calibri"/>
                <a:cs typeface="Calibri"/>
              </a:defRPr>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78595" y="1515437"/>
            <a:ext cx="4318620" cy="4860360"/>
          </a:xfrm>
        </p:spPr>
        <p:txBody>
          <a:bodyPr lIns="64291" tIns="57862" rIns="64291" bIns="57862"/>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554" y="750094"/>
            <a:ext cx="4267274" cy="703548"/>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26788" rIns="64291" bIns="57862" numCol="1" anchor="b" anchorCtr="0" compatLnSpc="1">
            <a:prstTxWarp prst="textNoShape">
              <a:avLst/>
            </a:prstTxWarp>
          </a:bodyPr>
          <a:lstStyle>
            <a:lvl1pPr>
              <a:defRPr lang="en-US" sz="2800" b="1" i="0" baseline="0" dirty="0" smtClean="0">
                <a:latin typeface="Calibri"/>
                <a:cs typeface="Calibri"/>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4554" y="1515437"/>
            <a:ext cx="4267274" cy="4860360"/>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57862" rIns="64291" bIns="57862" numCol="1" anchor="t" anchorCtr="0" compatLnSpc="1">
            <a:prstTxWarp prst="textNoShape">
              <a:avLst/>
            </a:prstTxWarp>
          </a:bodyPr>
          <a:lstStyle>
            <a:lvl1pPr>
              <a:defRPr lang="en-US" sz="240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4301936"/>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65760" y="0"/>
            <a:ext cx="8412480" cy="839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26788" tIns="26788" rIns="26788" bIns="26788" numCol="1" anchor="ctr" anchorCtr="0" compatLnSpc="1">
            <a:prstTxWarp prst="textNoShape">
              <a:avLst/>
            </a:prstTxWarp>
          </a:bodyPr>
          <a:lstStyle/>
          <a:p>
            <a:pPr lvl="0"/>
            <a:r>
              <a:rPr lang="en-US" smtClean="0">
                <a:sym typeface="Arial Bold" charset="0"/>
              </a:rPr>
              <a:t>Click to edit Master title style</a:t>
            </a:r>
            <a:endParaRPr lang="en-US" dirty="0">
              <a:sym typeface="Arial Bold" charset="0"/>
            </a:endParaRPr>
          </a:p>
        </p:txBody>
      </p:sp>
      <p:sp>
        <p:nvSpPr>
          <p:cNvPr id="3074" name="Rectangle 2"/>
          <p:cNvSpPr>
            <a:spLocks noGrp="1" noChangeArrowheads="1"/>
          </p:cNvSpPr>
          <p:nvPr>
            <p:ph type="body" idx="1"/>
          </p:nvPr>
        </p:nvSpPr>
        <p:spPr bwMode="auto">
          <a:xfrm>
            <a:off x="609601" y="996777"/>
            <a:ext cx="7953746" cy="5232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6788" tIns="26788" rIns="26788" bIns="26788"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dirty="0">
              <a:sym typeface="Arial" charset="0"/>
            </a:endParaRPr>
          </a:p>
        </p:txBody>
      </p:sp>
      <p:pic>
        <p:nvPicPr>
          <p:cNvPr id="2" name="Picture 1" descr="studios_logo.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5750" y="6482953"/>
            <a:ext cx="1144353" cy="248586"/>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2" r:id="rId10"/>
    <p:sldLayoutId id="2147483723" r:id="rId11"/>
    <p:sldLayoutId id="2147483724" r:id="rId12"/>
    <p:sldLayoutId id="2147483725" r:id="rId13"/>
    <p:sldLayoutId id="2147483726" r:id="rId14"/>
    <p:sldLayoutId id="2147483727" r:id="rId15"/>
  </p:sldLayoutIdLst>
  <p:transition xmlns:p14="http://schemas.microsoft.com/office/powerpoint/2010/main" spd="slow">
    <p:fade thruBlk="1"/>
  </p:transition>
  <p:timing>
    <p:tnLst>
      <p:par>
        <p:cTn xmlns:p14="http://schemas.microsoft.com/office/powerpoint/2010/main" id="1" dur="indefinite" restart="never" nodeType="tmRoot"/>
      </p:par>
    </p:tnLst>
  </p:timing>
  <p:hf sldNum="0" hdr="0" ftr="0" dt="0"/>
  <p:txStyles>
    <p:titleStyle>
      <a:lvl1pPr algn="ctr" rtl="0" eaLnBrk="1" fontAlgn="base" hangingPunct="1">
        <a:spcBef>
          <a:spcPct val="0"/>
        </a:spcBef>
        <a:spcAft>
          <a:spcPct val="0"/>
        </a:spcAft>
        <a:defRPr sz="4000" b="1" i="0" baseline="0">
          <a:solidFill>
            <a:srgbClr val="F15A22"/>
          </a:solidFill>
          <a:latin typeface="Calibri"/>
          <a:ea typeface="+mj-ea"/>
          <a:cs typeface="Calibri"/>
          <a:sym typeface="Arial Bold" charset="0"/>
        </a:defRPr>
      </a:lvl1pPr>
      <a:lvl2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2pPr>
      <a:lvl3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3pPr>
      <a:lvl4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4pPr>
      <a:lvl5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5pPr>
      <a:lvl6pPr marL="321457"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6pPr>
      <a:lvl7pPr marL="642915"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7pPr>
      <a:lvl8pPr marL="964372"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8pPr>
      <a:lvl9pPr marL="1285829"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9pPr>
    </p:titleStyle>
    <p:bodyStyle>
      <a:lvl1pPr marL="338138" indent="-338138" algn="l" rtl="0" eaLnBrk="1" fontAlgn="base" hangingPunct="1">
        <a:spcBef>
          <a:spcPts val="703"/>
        </a:spcBef>
        <a:spcAft>
          <a:spcPct val="0"/>
        </a:spcAft>
        <a:buClr>
          <a:srgbClr val="7575D1"/>
        </a:buClr>
        <a:buSzPct val="150000"/>
        <a:buFont typeface="Arial" charset="0"/>
        <a:buChar char="•"/>
        <a:defRPr sz="2800" baseline="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hyperlink" Target="http://www.martinfowler.com/articles/continuousIntegration.html" TargetMode="External"/><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1.jpe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2.jpeg"/><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3.jpe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4.jpeg"/><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5.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7.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28.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9.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30.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31.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2.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33.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a:t>
            </a:r>
            <a:r>
              <a:rPr lang="en-US" dirty="0" smtClean="0"/>
              <a:t>Engineering Practices</a:t>
            </a:r>
            <a:endParaRPr lang="en-US" dirty="0"/>
          </a:p>
        </p:txBody>
      </p:sp>
      <p:sp>
        <p:nvSpPr>
          <p:cNvPr id="3" name="Subtitle 2"/>
          <p:cNvSpPr>
            <a:spLocks noGrp="1"/>
          </p:cNvSpPr>
          <p:nvPr>
            <p:ph type="subTitle" idx="1"/>
          </p:nvPr>
        </p:nvSpPr>
        <p:spPr/>
        <p:txBody>
          <a:bodyPr/>
          <a:lstStyle/>
          <a:p>
            <a:r>
              <a:rPr lang="en-US" dirty="0"/>
              <a:t>A Module in Agile Fundamentals</a:t>
            </a:r>
          </a:p>
          <a:p>
            <a:endParaRPr lang="en-US" dirty="0"/>
          </a:p>
        </p:txBody>
      </p:sp>
    </p:spTree>
    <p:extLst>
      <p:ext uri="{BB962C8B-B14F-4D97-AF65-F5344CB8AC3E}">
        <p14:creationId xmlns:p14="http://schemas.microsoft.com/office/powerpoint/2010/main" val="6383918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d.iii.jpg"/>
          <p:cNvPicPr>
            <a:picLocks noChangeAspect="1"/>
          </p:cNvPicPr>
          <p:nvPr/>
        </p:nvPicPr>
        <p:blipFill>
          <a:blip r:embed="rId3"/>
          <a:stretch>
            <a:fillRect/>
          </a:stretch>
        </p:blipFill>
        <p:spPr>
          <a:xfrm>
            <a:off x="152400" y="-2"/>
            <a:ext cx="8915400" cy="688917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d.iv.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d.vi.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Uncle Bob Martin’s Three Laws of TDD</a:t>
            </a:r>
          </a:p>
        </p:txBody>
      </p:sp>
      <p:sp>
        <p:nvSpPr>
          <p:cNvPr id="4" name="Content Placeholder 3"/>
          <p:cNvSpPr>
            <a:spLocks noGrp="1"/>
          </p:cNvSpPr>
          <p:nvPr>
            <p:ph idx="1"/>
          </p:nvPr>
        </p:nvSpPr>
        <p:spPr/>
        <p:txBody>
          <a:bodyPr/>
          <a:lstStyle/>
          <a:p>
            <a:pPr marL="514350" indent="-514350">
              <a:buFont typeface="+mj-lt"/>
              <a:buAutoNum type="arabicPeriod"/>
            </a:pPr>
            <a:r>
              <a:rPr lang="en-US" dirty="0" smtClean="0"/>
              <a:t>You are not allowed to write any production code unless it is to make a failing unit test pass.</a:t>
            </a:r>
          </a:p>
          <a:p>
            <a:pPr marL="514350" indent="-514350">
              <a:buFont typeface="+mj-lt"/>
              <a:buAutoNum type="arabicPeriod"/>
            </a:pPr>
            <a:r>
              <a:rPr lang="en-US" dirty="0" smtClean="0"/>
              <a:t>You are not allowed to write any more of a unit test than is sufficient to fail; and compilation failures are failures.</a:t>
            </a:r>
          </a:p>
          <a:p>
            <a:pPr marL="514350" indent="-514350">
              <a:buFont typeface="+mj-lt"/>
              <a:buAutoNum type="arabicPeriod"/>
            </a:pPr>
            <a:r>
              <a:rPr lang="en-US" dirty="0" smtClean="0"/>
              <a:t>You are not allowed to write any more production code than is sufficient to pass the one failing unit test.</a:t>
            </a:r>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Pairing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solidFill>
                  <a:srgbClr val="FF0000"/>
                </a:solidFill>
              </a:rPr>
              <a:t>Pairing</a:t>
            </a:r>
            <a:endParaRPr lang="en-US" sz="6600" dirty="0">
              <a:solidFill>
                <a:srgbClr val="FF0000"/>
              </a:solidFill>
            </a:endParaRPr>
          </a:p>
        </p:txBody>
      </p:sp>
      <p:sp>
        <p:nvSpPr>
          <p:cNvPr id="3" name="Subtitle 2"/>
          <p:cNvSpPr>
            <a:spLocks noGrp="1"/>
          </p:cNvSpPr>
          <p:nvPr>
            <p:ph type="subTitle" idx="1"/>
          </p:nvPr>
        </p:nvSpPr>
        <p:spPr/>
        <p:txBody>
          <a:bodyPr/>
          <a:lstStyle/>
          <a:p>
            <a:r>
              <a:rPr lang="en-US" dirty="0" smtClean="0"/>
              <a:t>Why it sucks, and why you should hate it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It’s distracting!</a:t>
            </a:r>
            <a:endParaRPr lang="en-US" sz="7200" dirty="0"/>
          </a:p>
        </p:txBody>
      </p:sp>
      <p:sp>
        <p:nvSpPr>
          <p:cNvPr id="3" name="Subtitle 2"/>
          <p:cNvSpPr>
            <a:spLocks noGrp="1"/>
          </p:cNvSpPr>
          <p:nvPr>
            <p:ph type="subTitle" idx="1"/>
          </p:nvPr>
        </p:nvSpPr>
        <p:spPr/>
        <p:txBody>
          <a:bodyPr/>
          <a:lstStyle/>
          <a:p>
            <a:r>
              <a:rPr lang="en-US" dirty="0" smtClean="0"/>
              <a:t>Hard to focus on the problem at hand when your pair is sitting next to you talking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Costly</a:t>
            </a:r>
            <a:endParaRPr lang="en-US" sz="8000" dirty="0"/>
          </a:p>
        </p:txBody>
      </p:sp>
      <p:sp>
        <p:nvSpPr>
          <p:cNvPr id="3" name="Subtitle 2"/>
          <p:cNvSpPr>
            <a:spLocks noGrp="1"/>
          </p:cNvSpPr>
          <p:nvPr>
            <p:ph type="subTitle" idx="1"/>
          </p:nvPr>
        </p:nvSpPr>
        <p:spPr/>
        <p:txBody>
          <a:bodyPr/>
          <a:lstStyle/>
          <a:p>
            <a:r>
              <a:rPr lang="en-US" dirty="0" smtClean="0"/>
              <a:t>Two people doing the work of one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Low morale</a:t>
            </a:r>
            <a:endParaRPr lang="en-US" sz="8000" dirty="0"/>
          </a:p>
        </p:txBody>
      </p:sp>
      <p:sp>
        <p:nvSpPr>
          <p:cNvPr id="3" name="Subtitle 2"/>
          <p:cNvSpPr>
            <a:spLocks noGrp="1"/>
          </p:cNvSpPr>
          <p:nvPr>
            <p:ph type="subTitle" idx="1"/>
          </p:nvPr>
        </p:nvSpPr>
        <p:spPr/>
        <p:txBody>
          <a:bodyPr/>
          <a:lstStyle/>
          <a:p>
            <a:r>
              <a:rPr lang="en-US" dirty="0" smtClean="0"/>
              <a:t>Only spend 50% of your time doing any actual work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Hygiene</a:t>
            </a:r>
            <a:endParaRPr lang="en-US" sz="8000" dirty="0"/>
          </a:p>
        </p:txBody>
      </p:sp>
      <p:sp>
        <p:nvSpPr>
          <p:cNvPr id="3" name="Subtitle 2"/>
          <p:cNvSpPr>
            <a:spLocks noGrp="1"/>
          </p:cNvSpPr>
          <p:nvPr>
            <p:ph type="subTitle" idx="1"/>
          </p:nvPr>
        </p:nvSpPr>
        <p:spPr/>
        <p:txBody>
          <a:bodyPr/>
          <a:lstStyle/>
          <a:p>
            <a:r>
              <a:rPr lang="en-US" dirty="0" smtClean="0"/>
              <a:t>What?! I have to shower every day?!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4" name="Picture 3" descr="1_introduction.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000" dirty="0" smtClean="0"/>
              <a:t>Stop slowing me down!</a:t>
            </a:r>
            <a:endParaRPr lang="en-US" sz="8000" dirty="0"/>
          </a:p>
        </p:txBody>
      </p:sp>
      <p:sp>
        <p:nvSpPr>
          <p:cNvPr id="3" name="Subtitle 2"/>
          <p:cNvSpPr>
            <a:spLocks noGrp="1"/>
          </p:cNvSpPr>
          <p:nvPr>
            <p:ph type="subTitle" idx="1"/>
          </p:nvPr>
        </p:nvSpPr>
        <p:spPr/>
        <p:txBody>
          <a:bodyPr/>
          <a:lstStyle/>
          <a:p>
            <a:r>
              <a:rPr lang="en-US" dirty="0" smtClean="0"/>
              <a:t>Explaining thoughts to my pair will slow me down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solidFill>
                  <a:srgbClr val="13C112"/>
                </a:solidFill>
              </a:rPr>
              <a:t>Pair Programming</a:t>
            </a:r>
            <a:endParaRPr lang="en-US" sz="6600" dirty="0">
              <a:solidFill>
                <a:srgbClr val="13C112"/>
              </a:solidFill>
            </a:endParaRPr>
          </a:p>
        </p:txBody>
      </p:sp>
      <p:sp>
        <p:nvSpPr>
          <p:cNvPr id="3" name="Subtitle 2"/>
          <p:cNvSpPr>
            <a:spLocks noGrp="1"/>
          </p:cNvSpPr>
          <p:nvPr>
            <p:ph type="subTitle" idx="1"/>
          </p:nvPr>
        </p:nvSpPr>
        <p:spPr/>
        <p:txBody>
          <a:bodyPr/>
          <a:lstStyle/>
          <a:p>
            <a:r>
              <a:rPr lang="en-US" dirty="0" smtClean="0"/>
              <a:t>Now let’s talk about the reasons you should do it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Development</a:t>
            </a:r>
            <a:br>
              <a:rPr lang="en-US" dirty="0" smtClean="0"/>
            </a:br>
            <a:r>
              <a:rPr lang="en-US" dirty="0" smtClean="0"/>
              <a:t>The Waterfall Way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1</a:t>
            </a:r>
            <a:endParaRPr lang="en-US" dirty="0"/>
          </a:p>
        </p:txBody>
      </p:sp>
      <p:pic>
        <p:nvPicPr>
          <p:cNvPr id="4" name="Picture 3" descr="3b.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2</a:t>
            </a:r>
            <a:endParaRPr lang="en-US" dirty="0"/>
          </a:p>
        </p:txBody>
      </p:sp>
      <p:pic>
        <p:nvPicPr>
          <p:cNvPr id="4" name="Picture 3" descr="3c.i.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Agile Way: Pairing</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3</a:t>
            </a:r>
            <a:endParaRPr lang="en-US" dirty="0"/>
          </a:p>
        </p:txBody>
      </p:sp>
      <p:pic>
        <p:nvPicPr>
          <p:cNvPr id="4" name="Picture 3" descr="3e.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4</a:t>
            </a:r>
            <a:endParaRPr lang="en-US" dirty="0"/>
          </a:p>
        </p:txBody>
      </p:sp>
      <p:pic>
        <p:nvPicPr>
          <p:cNvPr id="4" name="Picture 3" descr="3f.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5</a:t>
            </a:r>
            <a:endParaRPr lang="en-US" dirty="0"/>
          </a:p>
        </p:txBody>
      </p:sp>
      <p:pic>
        <p:nvPicPr>
          <p:cNvPr id="4" name="Picture 3" descr="3g.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5394" name="Rectangle 2"/>
          <p:cNvSpPr>
            <a:spLocks noChangeArrowheads="1"/>
          </p:cNvSpPr>
          <p:nvPr/>
        </p:nvSpPr>
        <p:spPr bwMode="auto">
          <a:xfrm>
            <a:off x="1012031" y="1825228"/>
            <a:ext cx="6858000" cy="1103933"/>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200" dirty="0" err="1"/>
              <a:t>Lui</a:t>
            </a:r>
            <a:r>
              <a:rPr lang="en-US" sz="2200" dirty="0"/>
              <a:t>, Kim Man; Keith C. C. Chan (September 2006). "Pair programming productivity: Novice-novice vs. expert-expert"</a:t>
            </a:r>
          </a:p>
        </p:txBody>
      </p:sp>
      <p:sp>
        <p:nvSpPr>
          <p:cNvPr id="315395" name="Rectangle 3"/>
          <p:cNvSpPr>
            <a:spLocks noChangeArrowheads="1"/>
          </p:cNvSpPr>
          <p:nvPr/>
        </p:nvSpPr>
        <p:spPr bwMode="auto">
          <a:xfrm>
            <a:off x="958453" y="914400"/>
            <a:ext cx="7661672" cy="75790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200" dirty="0"/>
              <a:t>Cockburn, Alistair; Williams, Laurie (2000). "The Costs and Benefits of Pair Programming"</a:t>
            </a:r>
          </a:p>
        </p:txBody>
      </p:sp>
      <p:sp>
        <p:nvSpPr>
          <p:cNvPr id="315396" name="Rectangle 4"/>
          <p:cNvSpPr>
            <a:spLocks noChangeArrowheads="1"/>
          </p:cNvSpPr>
          <p:nvPr/>
        </p:nvSpPr>
        <p:spPr bwMode="auto">
          <a:xfrm>
            <a:off x="958453" y="3003947"/>
            <a:ext cx="8197453" cy="1103933"/>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200" dirty="0" err="1"/>
              <a:t>Arisholm</a:t>
            </a:r>
            <a:r>
              <a:rPr lang="en-US" sz="2200" dirty="0"/>
              <a:t>, Erik; Hans </a:t>
            </a:r>
            <a:r>
              <a:rPr lang="en-US" sz="2200" dirty="0" err="1"/>
              <a:t>Gallis</a:t>
            </a:r>
            <a:r>
              <a:rPr lang="en-US" sz="2200" dirty="0"/>
              <a:t>, Tore </a:t>
            </a:r>
            <a:r>
              <a:rPr lang="en-US" sz="2200" dirty="0" err="1"/>
              <a:t>Dybå</a:t>
            </a:r>
            <a:r>
              <a:rPr lang="en-US" sz="2200" dirty="0"/>
              <a:t>, Dag I.K. </a:t>
            </a:r>
            <a:r>
              <a:rPr lang="en-US" sz="2200" dirty="0" err="1"/>
              <a:t>Sjøberg</a:t>
            </a:r>
            <a:r>
              <a:rPr lang="en-US" sz="2200" dirty="0"/>
              <a:t> (February 2007). "Evaluating Pair Programming with Respect to System Complexity and Programmer Expertise</a:t>
            </a:r>
          </a:p>
        </p:txBody>
      </p:sp>
      <p:sp>
        <p:nvSpPr>
          <p:cNvPr id="315397" name="Rectangle 5"/>
          <p:cNvSpPr>
            <a:spLocks noChangeArrowheads="1"/>
          </p:cNvSpPr>
          <p:nvPr/>
        </p:nvSpPr>
        <p:spPr bwMode="auto">
          <a:xfrm>
            <a:off x="851297" y="4236244"/>
            <a:ext cx="8304609" cy="75790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200" dirty="0" err="1"/>
              <a:t>Lui</a:t>
            </a:r>
            <a:r>
              <a:rPr lang="en-US" sz="2200" dirty="0"/>
              <a:t>, Kim Man; Keith C. C. Chan, John </a:t>
            </a:r>
            <a:r>
              <a:rPr lang="en-US" sz="2200" dirty="0" err="1"/>
              <a:t>Teofil</a:t>
            </a:r>
            <a:r>
              <a:rPr lang="en-US" sz="2200" dirty="0"/>
              <a:t> </a:t>
            </a:r>
            <a:r>
              <a:rPr lang="en-US" sz="2200" dirty="0" err="1"/>
              <a:t>Nosek</a:t>
            </a:r>
            <a:r>
              <a:rPr lang="en-US" sz="2200" dirty="0"/>
              <a:t> (March/April 2008). "The Effect of Pairs in Program Design Tasks"</a:t>
            </a:r>
          </a:p>
        </p:txBody>
      </p:sp>
      <p:sp>
        <p:nvSpPr>
          <p:cNvPr id="315398" name="Rectangle 6"/>
          <p:cNvSpPr>
            <a:spLocks noChangeArrowheads="1"/>
          </p:cNvSpPr>
          <p:nvPr/>
        </p:nvSpPr>
        <p:spPr bwMode="auto">
          <a:xfrm>
            <a:off x="762001" y="5254227"/>
            <a:ext cx="7924800" cy="1080582"/>
          </a:xfrm>
          <a:prstGeom prst="rect">
            <a:avLst/>
          </a:prstGeom>
          <a:noFill/>
          <a:ln w="9525">
            <a:noFill/>
            <a:miter lim="800000"/>
            <a:headEnd/>
            <a:tailEnd/>
          </a:ln>
        </p:spPr>
        <p:txBody>
          <a:bodyPr wrap="square" lIns="64291" tIns="32146" rIns="64291" bIns="32146">
            <a:prstTxWarp prst="textNoShape">
              <a:avLst/>
            </a:prstTxWarp>
            <a:spAutoFit/>
          </a:bodyPr>
          <a:lstStyle/>
          <a:p>
            <a:pPr algn="l"/>
            <a:r>
              <a:rPr lang="en-US" sz="2200" dirty="0" err="1"/>
              <a:t>Hannay</a:t>
            </a:r>
            <a:r>
              <a:rPr lang="en-US" sz="2200" dirty="0"/>
              <a:t>, Jo E.; Tore </a:t>
            </a:r>
            <a:r>
              <a:rPr lang="en-US" sz="2200" dirty="0" err="1"/>
              <a:t>Dybå</a:t>
            </a:r>
            <a:r>
              <a:rPr lang="en-US" sz="2200" dirty="0"/>
              <a:t>, Erik </a:t>
            </a:r>
            <a:r>
              <a:rPr lang="en-US" sz="2200" dirty="0" err="1"/>
              <a:t>Arisholm</a:t>
            </a:r>
            <a:r>
              <a:rPr lang="en-US" sz="2200" dirty="0"/>
              <a:t>, Dag I.K. </a:t>
            </a:r>
            <a:r>
              <a:rPr lang="en-US" sz="2200" dirty="0" err="1"/>
              <a:t>Sjøberg</a:t>
            </a:r>
            <a:r>
              <a:rPr lang="en-US" sz="2200" dirty="0"/>
              <a:t> (July 2009). "The Effectiveness of Pair Programming: A Meta-Analysis"</a:t>
            </a:r>
          </a:p>
        </p:txBody>
      </p:sp>
      <p:sp>
        <p:nvSpPr>
          <p:cNvPr id="315399" name="Title 8"/>
          <p:cNvSpPr>
            <a:spLocks noGrp="1"/>
          </p:cNvSpPr>
          <p:nvPr>
            <p:ph type="title"/>
          </p:nvPr>
        </p:nvSpPr>
        <p:spPr>
          <a:xfrm>
            <a:off x="1785938" y="0"/>
            <a:ext cx="6911578" cy="1098352"/>
          </a:xfrm>
        </p:spPr>
        <p:txBody>
          <a:bodyPr/>
          <a:lstStyle/>
          <a:p>
            <a:pPr algn="r"/>
            <a:r>
              <a:rPr lang="en-US" sz="3800" dirty="0"/>
              <a:t>Studies</a:t>
            </a:r>
          </a:p>
        </p:txBody>
      </p:sp>
    </p:spTree>
    <p:extLst>
      <p:ext uri="{BB962C8B-B14F-4D97-AF65-F5344CB8AC3E}">
        <p14:creationId xmlns:p14="http://schemas.microsoft.com/office/powerpoint/2010/main" val="330233972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We Will Cover</a:t>
            </a:r>
            <a:endParaRPr lang="en-US" dirty="0"/>
          </a:p>
        </p:txBody>
      </p:sp>
      <p:sp>
        <p:nvSpPr>
          <p:cNvPr id="5" name="Content Placeholder 4"/>
          <p:cNvSpPr>
            <a:spLocks noGrp="1"/>
          </p:cNvSpPr>
          <p:nvPr>
            <p:ph idx="1"/>
          </p:nvPr>
        </p:nvSpPr>
        <p:spPr/>
        <p:txBody>
          <a:bodyPr/>
          <a:lstStyle/>
          <a:p>
            <a:r>
              <a:rPr lang="en-US" dirty="0" smtClean="0"/>
              <a:t>Unit Testing and Test Driven Development</a:t>
            </a:r>
          </a:p>
          <a:p>
            <a:r>
              <a:rPr lang="en-US" dirty="0" smtClean="0"/>
              <a:t>Pairing</a:t>
            </a:r>
          </a:p>
          <a:p>
            <a:r>
              <a:rPr lang="en-US" dirty="0" smtClean="0"/>
              <a:t>Smells</a:t>
            </a:r>
          </a:p>
          <a:p>
            <a:r>
              <a:rPr lang="en-US" dirty="0" smtClean="0"/>
              <a:t>Refactoring</a:t>
            </a:r>
          </a:p>
          <a:p>
            <a:r>
              <a:rPr lang="en-US" dirty="0" smtClean="0"/>
              <a:t>Generalization and Specialization</a:t>
            </a:r>
          </a:p>
          <a:p>
            <a:r>
              <a:rPr lang="en-US" smtClean="0"/>
              <a:t>Continuous </a:t>
            </a:r>
            <a:r>
              <a:rPr lang="en-US" dirty="0" smtClean="0"/>
              <a:t>Integration</a:t>
            </a:r>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ChangeArrowheads="1"/>
          </p:cNvSpPr>
          <p:nvPr/>
        </p:nvSpPr>
        <p:spPr bwMode="auto">
          <a:xfrm>
            <a:off x="392906" y="1178719"/>
            <a:ext cx="7661672" cy="403474"/>
          </a:xfrm>
          <a:prstGeom prst="rect">
            <a:avLst/>
          </a:prstGeom>
          <a:noFill/>
          <a:ln w="9525">
            <a:noFill/>
            <a:miter lim="800000"/>
            <a:headEnd/>
            <a:tailEnd/>
          </a:ln>
        </p:spPr>
        <p:txBody>
          <a:bodyPr lIns="64291" tIns="32146" rIns="64291" bIns="32146">
            <a:prstTxWarp prst="textNoShape">
              <a:avLst/>
            </a:prstTxWarp>
            <a:spAutoFit/>
          </a:bodyPr>
          <a:lstStyle/>
          <a:p>
            <a:pPr algn="l"/>
            <a:endParaRPr lang="en-US" sz="2200" dirty="0"/>
          </a:p>
        </p:txBody>
      </p:sp>
      <p:sp>
        <p:nvSpPr>
          <p:cNvPr id="315399" name="Title 8"/>
          <p:cNvSpPr>
            <a:spLocks noGrp="1"/>
          </p:cNvSpPr>
          <p:nvPr>
            <p:ph type="title"/>
          </p:nvPr>
        </p:nvSpPr>
        <p:spPr>
          <a:xfrm>
            <a:off x="0" y="0"/>
            <a:ext cx="9144000" cy="1098352"/>
          </a:xfrm>
        </p:spPr>
        <p:txBody>
          <a:bodyPr/>
          <a:lstStyle/>
          <a:p>
            <a:r>
              <a:rPr lang="en-US" sz="3800" dirty="0" smtClean="0"/>
              <a:t>Studies of Pair Programming</a:t>
            </a:r>
            <a:endParaRPr lang="en-US" sz="3800" dirty="0"/>
          </a:p>
        </p:txBody>
      </p:sp>
      <p:sp>
        <p:nvSpPr>
          <p:cNvPr id="5" name="Content Placeholder 4"/>
          <p:cNvSpPr txBox="1">
            <a:spLocks/>
          </p:cNvSpPr>
          <p:nvPr/>
        </p:nvSpPr>
        <p:spPr>
          <a:xfrm>
            <a:off x="609601" y="996777"/>
            <a:ext cx="7953746" cy="5232797"/>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800" baseline="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pPr>
              <a:spcAft>
                <a:spcPts val="1707"/>
              </a:spcAft>
              <a:defRPr/>
            </a:pPr>
            <a:r>
              <a:rPr lang="en-US" dirty="0" smtClean="0"/>
              <a:t>Pair </a:t>
            </a:r>
            <a:r>
              <a:rPr lang="en-US" dirty="0"/>
              <a:t>programmers are only 15% slower than two </a:t>
            </a:r>
            <a:r>
              <a:rPr lang="en-US" dirty="0" smtClean="0"/>
              <a:t>individuals but </a:t>
            </a:r>
            <a:r>
              <a:rPr lang="en-US" dirty="0"/>
              <a:t>produces 15% </a:t>
            </a:r>
            <a:r>
              <a:rPr lang="en-US"/>
              <a:t>fewer </a:t>
            </a:r>
            <a:r>
              <a:rPr lang="en-US" smtClean="0"/>
              <a:t>defects</a:t>
            </a:r>
          </a:p>
          <a:p>
            <a:pPr>
              <a:spcAft>
                <a:spcPts val="1707"/>
              </a:spcAft>
              <a:defRPr/>
            </a:pPr>
            <a:r>
              <a:rPr lang="en-US" smtClean="0"/>
              <a:t>100</a:t>
            </a:r>
            <a:r>
              <a:rPr lang="en-US" dirty="0"/>
              <a:t>% agreed that they had more confidence in their solution than when they program alone</a:t>
            </a:r>
          </a:p>
          <a:p>
            <a:pPr marL="325115" indent="-325115">
              <a:defRPr/>
            </a:pPr>
            <a:r>
              <a:rPr lang="en-US" dirty="0"/>
              <a:t>96% agreed that they enjoy their job more than when programming </a:t>
            </a:r>
            <a:r>
              <a:rPr lang="en-US" dirty="0" smtClean="0"/>
              <a:t>alone</a:t>
            </a:r>
          </a:p>
          <a:p>
            <a:pPr>
              <a:buFont typeface="Arial" charset="0"/>
              <a:buNone/>
            </a:pPr>
            <a:endParaRPr lang="en-US" dirty="0" smtClean="0"/>
          </a:p>
          <a:p>
            <a:endParaRPr lang="en-US" dirty="0"/>
          </a:p>
        </p:txBody>
      </p:sp>
    </p:spTree>
    <p:extLst>
      <p:ext uri="{BB962C8B-B14F-4D97-AF65-F5344CB8AC3E}">
        <p14:creationId xmlns:p14="http://schemas.microsoft.com/office/powerpoint/2010/main" val="39909538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Pairing</a:t>
            </a:r>
            <a:endParaRPr lang="en-US" dirty="0"/>
          </a:p>
        </p:txBody>
      </p:sp>
      <p:sp>
        <p:nvSpPr>
          <p:cNvPr id="4" name="Vertical Text Placeholder 3"/>
          <p:cNvSpPr>
            <a:spLocks noGrp="1"/>
          </p:cNvSpPr>
          <p:nvPr>
            <p:ph type="body" orient="vert" sz="quarter" idx="11"/>
          </p:nvPr>
        </p:nvSpPr>
        <p:spPr/>
        <p:txBody>
          <a:bodyPr/>
          <a:lstStyle/>
          <a:p>
            <a:endParaRPr lang="en-US" dirty="0"/>
          </a:p>
        </p:txBody>
      </p:sp>
      <p:sp>
        <p:nvSpPr>
          <p:cNvPr id="5" name="Content Placeholder 4"/>
          <p:cNvSpPr txBox="1">
            <a:spLocks/>
          </p:cNvSpPr>
          <p:nvPr/>
        </p:nvSpPr>
        <p:spPr>
          <a:xfrm>
            <a:off x="1745672" y="1120578"/>
            <a:ext cx="7124592" cy="527545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endParaRPr lang="en-US" dirty="0" smtClean="0"/>
          </a:p>
          <a:p>
            <a:r>
              <a:rPr lang="en-US" dirty="0" smtClean="0"/>
              <a:t>Find someone to pair with</a:t>
            </a:r>
          </a:p>
          <a:p>
            <a:r>
              <a:rPr lang="en-US" dirty="0" smtClean="0"/>
              <a:t>You are going to write a story</a:t>
            </a:r>
          </a:p>
          <a:p>
            <a:r>
              <a:rPr lang="en-US" dirty="0" smtClean="0"/>
              <a:t>One writes, one makes sure rules are followed</a:t>
            </a:r>
          </a:p>
          <a:p>
            <a:r>
              <a:rPr lang="en-US" dirty="0" smtClean="0"/>
              <a:t>Swap, and do it again</a:t>
            </a:r>
          </a:p>
          <a:p>
            <a:pPr marL="0" indent="0">
              <a:buNone/>
            </a:pPr>
            <a:endParaRPr lang="en-US" dirty="0"/>
          </a:p>
        </p:txBody>
      </p:sp>
    </p:spTree>
    <p:extLst>
      <p:ext uri="{BB962C8B-B14F-4D97-AF65-F5344CB8AC3E}">
        <p14:creationId xmlns:p14="http://schemas.microsoft.com/office/powerpoint/2010/main" val="49751923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1_scene.jpg"/>
          <p:cNvPicPr>
            <a:picLocks noChangeAspect="1"/>
          </p:cNvPicPr>
          <p:nvPr/>
        </p:nvPicPr>
        <p:blipFill>
          <a:blip r:embed="rId3"/>
          <a:stretch>
            <a:fillRect/>
          </a:stretch>
        </p:blipFill>
        <p:spPr>
          <a:xfrm>
            <a:off x="0" y="175584"/>
            <a:ext cx="9144000" cy="6506831"/>
          </a:xfrm>
          <a:prstGeom prst="rect">
            <a:avLst/>
          </a:prstGeom>
        </p:spPr>
      </p:pic>
      <p:sp>
        <p:nvSpPr>
          <p:cNvPr id="2" name="Title 1"/>
          <p:cNvSpPr>
            <a:spLocks noGrp="1"/>
          </p:cNvSpPr>
          <p:nvPr>
            <p:ph type="title"/>
          </p:nvPr>
        </p:nvSpPr>
        <p:spPr/>
        <p:txBody>
          <a:bodyPr/>
          <a:lstStyle/>
          <a:p>
            <a:r>
              <a:rPr lang="en-US" dirty="0" smtClean="0"/>
              <a:t>Team Smells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Refactoring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141337"/>
            <a:ext cx="8412480" cy="839391"/>
          </a:xfrm>
        </p:spPr>
        <p:txBody>
          <a:bodyPr/>
          <a:lstStyle/>
          <a:p>
            <a:r>
              <a:rPr lang="en-US" dirty="0" smtClean="0"/>
              <a:t>What </a:t>
            </a:r>
            <a:r>
              <a:rPr lang="en-US" dirty="0"/>
              <a:t>is Refactoring?</a:t>
            </a:r>
          </a:p>
        </p:txBody>
      </p:sp>
      <p:grpSp>
        <p:nvGrpSpPr>
          <p:cNvPr id="2" name="Group 3"/>
          <p:cNvGrpSpPr>
            <a:grpSpLocks/>
          </p:cNvGrpSpPr>
          <p:nvPr/>
        </p:nvGrpSpPr>
        <p:grpSpPr bwMode="auto">
          <a:xfrm>
            <a:off x="990600" y="1600200"/>
            <a:ext cx="6950075" cy="1143000"/>
            <a:chOff x="672" y="1248"/>
            <a:chExt cx="4378" cy="720"/>
          </a:xfrm>
        </p:grpSpPr>
        <p:sp>
          <p:nvSpPr>
            <p:cNvPr id="5124" name="Rectangle 4"/>
            <p:cNvSpPr>
              <a:spLocks noChangeArrowheads="1"/>
            </p:cNvSpPr>
            <p:nvPr/>
          </p:nvSpPr>
          <p:spPr bwMode="auto">
            <a:xfrm>
              <a:off x="672" y="1248"/>
              <a:ext cx="4378" cy="720"/>
            </a:xfrm>
            <a:prstGeom prst="rect">
              <a:avLst/>
            </a:prstGeom>
            <a:solidFill>
              <a:schemeClr val="accent1"/>
            </a:solidFill>
            <a:ln w="9525">
              <a:solidFill>
                <a:schemeClr val="tx1"/>
              </a:solidFill>
              <a:miter lim="800000"/>
              <a:headEnd/>
              <a:tailEnd/>
            </a:ln>
            <a:effectLst>
              <a:outerShdw blurRad="63500" dist="101600" dir="2700000" algn="ctr" rotWithShape="0">
                <a:schemeClr val="bg2">
                  <a:alpha val="75000"/>
                </a:schemeClr>
              </a:outerShdw>
            </a:effectLst>
          </p:spPr>
          <p:txBody>
            <a:bodyPr>
              <a:prstTxWarp prst="textNoShape">
                <a:avLst/>
              </a:prstTxWarp>
            </a:bodyPr>
            <a:lstStyle/>
            <a:p>
              <a:endParaRPr lang="en-US"/>
            </a:p>
          </p:txBody>
        </p:sp>
        <p:sp>
          <p:nvSpPr>
            <p:cNvPr id="18438" name="Rectangle 5"/>
            <p:cNvSpPr>
              <a:spLocks noChangeArrowheads="1"/>
            </p:cNvSpPr>
            <p:nvPr/>
          </p:nvSpPr>
          <p:spPr bwMode="auto">
            <a:xfrm>
              <a:off x="672" y="1248"/>
              <a:ext cx="4376" cy="640"/>
            </a:xfrm>
            <a:prstGeom prst="rect">
              <a:avLst/>
            </a:prstGeom>
            <a:noFill/>
            <a:ln w="9525">
              <a:noFill/>
              <a:miter lim="800000"/>
              <a:headEnd/>
              <a:tailEnd/>
            </a:ln>
          </p:spPr>
          <p:txBody>
            <a:bodyPr lIns="0" tIns="0" rIns="47625" bIns="0">
              <a:prstTxWarp prst="textNoShape">
                <a:avLst/>
              </a:prstTxWarp>
            </a:bodyPr>
            <a:lstStyle/>
            <a:p>
              <a:pPr marL="47625">
                <a:buNone/>
              </a:pPr>
              <a:r>
                <a:rPr lang="en-US" sz="2000" b="1" dirty="0">
                  <a:solidFill>
                    <a:schemeClr val="tx1"/>
                  </a:solidFill>
                </a:rPr>
                <a:t>A series of </a:t>
              </a:r>
              <a:r>
                <a:rPr lang="en-US" sz="2000" b="1" i="1" dirty="0">
                  <a:solidFill>
                    <a:schemeClr val="tx1"/>
                  </a:solidFill>
                </a:rPr>
                <a:t>small</a:t>
              </a:r>
              <a:r>
                <a:rPr lang="en-US" sz="2000" b="1" dirty="0">
                  <a:solidFill>
                    <a:schemeClr val="tx1"/>
                  </a:solidFill>
                </a:rPr>
                <a:t> steps, each of which changes the program’s internal structure without changing its external behavior</a:t>
              </a:r>
            </a:p>
          </p:txBody>
        </p:sp>
      </p:gr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Need for Refactoring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3</a:t>
            </a:r>
            <a:endParaRPr lang="en-US" dirty="0"/>
          </a:p>
        </p:txBody>
      </p:sp>
      <p:pic>
        <p:nvPicPr>
          <p:cNvPr id="4" name="Picture 3" descr="5b.i.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r>
              <a:rPr lang="en-US" dirty="0" smtClean="0"/>
              <a:t>Why Refactor</a:t>
            </a:r>
            <a:endParaRPr lang="en-US" dirty="0"/>
          </a:p>
        </p:txBody>
      </p:sp>
      <p:sp>
        <p:nvSpPr>
          <p:cNvPr id="6146" name="Rectangle 2"/>
          <p:cNvSpPr>
            <a:spLocks noGrp="1" noChangeArrowheads="1"/>
          </p:cNvSpPr>
          <p:nvPr>
            <p:ph idx="1"/>
          </p:nvPr>
        </p:nvSpPr>
        <p:spPr/>
        <p:txBody>
          <a:bodyPr/>
          <a:lstStyle/>
          <a:p>
            <a:r>
              <a:rPr lang="en-US" dirty="0" smtClean="0"/>
              <a:t>To make room for new functionality</a:t>
            </a:r>
          </a:p>
          <a:p>
            <a:r>
              <a:rPr lang="en-US" dirty="0" smtClean="0"/>
              <a:t>To make the program easier to change</a:t>
            </a:r>
          </a:p>
          <a:p>
            <a:r>
              <a:rPr lang="en-US" dirty="0" smtClean="0"/>
              <a:t>To make the software easier to understand</a:t>
            </a:r>
          </a:p>
          <a:p>
            <a:r>
              <a:rPr lang="en-US" dirty="0" smtClean="0"/>
              <a:t>To “Fix broken windows”</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to/not to </a:t>
            </a:r>
            <a:r>
              <a:rPr lang="en-US" dirty="0" err="1" smtClean="0"/>
              <a:t>Refactor</a:t>
            </a:r>
            <a:endParaRPr lang="en-US" dirty="0"/>
          </a:p>
        </p:txBody>
      </p:sp>
      <p:sp>
        <p:nvSpPr>
          <p:cNvPr id="3" name="Content Placeholder 2"/>
          <p:cNvSpPr>
            <a:spLocks noGrp="1"/>
          </p:cNvSpPr>
          <p:nvPr>
            <p:ph idx="1"/>
          </p:nvPr>
        </p:nvSpPr>
        <p:spPr/>
        <p:txBody>
          <a:bodyPr/>
          <a:lstStyle/>
          <a:p>
            <a:pPr>
              <a:buNone/>
            </a:pPr>
            <a:r>
              <a:rPr lang="en-US" dirty="0" err="1" smtClean="0"/>
              <a:t>Refactor</a:t>
            </a:r>
            <a:r>
              <a:rPr lang="en-US" dirty="0" smtClean="0"/>
              <a:t> when…..</a:t>
            </a:r>
          </a:p>
          <a:p>
            <a:r>
              <a:rPr lang="en-US" dirty="0" smtClean="0"/>
              <a:t>Adding functionality</a:t>
            </a:r>
          </a:p>
          <a:p>
            <a:r>
              <a:rPr lang="en-US" dirty="0" smtClean="0"/>
              <a:t>Fixing a bug</a:t>
            </a:r>
          </a:p>
          <a:p>
            <a:r>
              <a:rPr lang="en-US" dirty="0" smtClean="0"/>
              <a:t>Pairing</a:t>
            </a:r>
          </a:p>
          <a:p>
            <a:pPr>
              <a:buNone/>
            </a:pPr>
            <a:endParaRPr lang="en-US" dirty="0" smtClean="0"/>
          </a:p>
          <a:p>
            <a:pPr>
              <a:buNone/>
            </a:pPr>
            <a:r>
              <a:rPr lang="en-US" dirty="0" smtClean="0"/>
              <a:t>Consider not refactoring when….</a:t>
            </a:r>
          </a:p>
          <a:p>
            <a:r>
              <a:rPr lang="en-US" dirty="0" smtClean="0"/>
              <a:t>Code is too messy (better to start over)</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b.v.jpg"/>
          <p:cNvPicPr>
            <a:picLocks noChangeAspect="1"/>
          </p:cNvPicPr>
          <p:nvPr/>
        </p:nvPicPr>
        <p:blipFill>
          <a:blip r:embed="rId3"/>
          <a:stretch>
            <a:fillRect/>
          </a:stretch>
        </p:blipFill>
        <p:spPr>
          <a:xfrm>
            <a:off x="134470" y="0"/>
            <a:ext cx="8875059" cy="6858000"/>
          </a:xfrm>
          <a:prstGeom prst="rect">
            <a:avLst/>
          </a:prstGeom>
        </p:spPr>
      </p:pic>
      <p:sp>
        <p:nvSpPr>
          <p:cNvPr id="2" name="Title 1"/>
          <p:cNvSpPr>
            <a:spLocks noGrp="1"/>
          </p:cNvSpPr>
          <p:nvPr>
            <p:ph type="title"/>
          </p:nvPr>
        </p:nvSpPr>
        <p:spPr/>
        <p:txBody>
          <a:bodyPr/>
          <a:lstStyle/>
          <a:p>
            <a:pPr lvl="0">
              <a:defRPr/>
            </a:pPr>
            <a:r>
              <a:rPr lang="en-US" dirty="0">
                <a:ea typeface="Arial" pitchFamily="21" charset="0"/>
              </a:rPr>
              <a:t>What about ownership?</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Hobo Std"/>
                <a:cs typeface="Hobo Std"/>
              </a:rPr>
              <a:t>Unit Testing</a:t>
            </a:r>
            <a:endParaRPr lang="en-US" dirty="0">
              <a:latin typeface="Hobo Std"/>
              <a:cs typeface="Hobo Std"/>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Grp="1" noChangeArrowheads="1"/>
          </p:cNvSpPr>
          <p:nvPr>
            <p:ph type="title"/>
          </p:nvPr>
        </p:nvSpPr>
        <p:spPr/>
        <p:txBody>
          <a:bodyPr/>
          <a:lstStyle/>
          <a:p>
            <a:r>
              <a:rPr lang="en-US" dirty="0" smtClean="0"/>
              <a:t>Refactoring versus Redesign</a:t>
            </a:r>
            <a:endParaRPr lang="en-US" dirty="0"/>
          </a:p>
        </p:txBody>
      </p:sp>
      <p:sp>
        <p:nvSpPr>
          <p:cNvPr id="98306" name="Rectangle 2"/>
          <p:cNvSpPr>
            <a:spLocks noGrp="1" noChangeArrowheads="1"/>
          </p:cNvSpPr>
          <p:nvPr>
            <p:ph idx="1"/>
          </p:nvPr>
        </p:nvSpPr>
        <p:spPr/>
        <p:txBody>
          <a:bodyPr/>
          <a:lstStyle/>
          <a:p>
            <a:r>
              <a:rPr lang="en-US" dirty="0" smtClean="0"/>
              <a:t>Refactoring - key part of modern software development practice –don’t need permission</a:t>
            </a:r>
          </a:p>
          <a:p>
            <a:endParaRPr lang="en-US" dirty="0" smtClean="0"/>
          </a:p>
          <a:p>
            <a:r>
              <a:rPr lang="en-US" dirty="0" smtClean="0"/>
              <a:t>Redesign - Large scale refactoring/redesign decisions should be owned by the whole team</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Grp="1" noChangeArrowheads="1"/>
          </p:cNvSpPr>
          <p:nvPr>
            <p:ph type="title"/>
          </p:nvPr>
        </p:nvSpPr>
        <p:spPr/>
        <p:txBody>
          <a:bodyPr/>
          <a:lstStyle/>
          <a:p>
            <a:r>
              <a:rPr lang="en-US" dirty="0" smtClean="0"/>
              <a:t>Team practices</a:t>
            </a:r>
            <a:endParaRPr lang="en-US" dirty="0"/>
          </a:p>
        </p:txBody>
      </p:sp>
      <p:sp>
        <p:nvSpPr>
          <p:cNvPr id="101378" name="Rectangle 2"/>
          <p:cNvSpPr>
            <a:spLocks noGrp="1" noChangeArrowheads="1"/>
          </p:cNvSpPr>
          <p:nvPr>
            <p:ph idx="1"/>
          </p:nvPr>
        </p:nvSpPr>
        <p:spPr/>
        <p:txBody>
          <a:bodyPr/>
          <a:lstStyle/>
          <a:p>
            <a:r>
              <a:rPr lang="en-US" dirty="0" smtClean="0"/>
              <a:t>Encourage refactoring culture</a:t>
            </a:r>
          </a:p>
          <a:p>
            <a:r>
              <a:rPr lang="en-US" dirty="0" smtClean="0"/>
              <a:t>Provide sound testing base</a:t>
            </a:r>
          </a:p>
          <a:p>
            <a:r>
              <a:rPr lang="en-US" dirty="0" smtClean="0"/>
              <a:t>Shared Code Ownership</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Continuous Integration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rtin.jpg"/>
          <p:cNvPicPr>
            <a:picLocks noChangeAspect="1"/>
          </p:cNvPicPr>
          <p:nvPr/>
        </p:nvPicPr>
        <p:blipFill>
          <a:blip r:embed="rId3"/>
          <a:stretch>
            <a:fillRect/>
          </a:stretch>
        </p:blipFill>
        <p:spPr>
          <a:xfrm>
            <a:off x="5562600" y="4429132"/>
            <a:ext cx="2933700" cy="2318732"/>
          </a:xfrm>
          <a:prstGeom prst="rect">
            <a:avLst/>
          </a:prstGeom>
        </p:spPr>
      </p:pic>
      <p:sp>
        <p:nvSpPr>
          <p:cNvPr id="5" name="Rectangle 4"/>
          <p:cNvSpPr/>
          <p:nvPr/>
        </p:nvSpPr>
        <p:spPr>
          <a:xfrm>
            <a:off x="609600" y="304800"/>
            <a:ext cx="7534300" cy="4524315"/>
          </a:xfrm>
          <a:prstGeom prst="rect">
            <a:avLst/>
          </a:prstGeom>
          <a:solidFill>
            <a:srgbClr val="FFFFFF"/>
          </a:solidFill>
        </p:spPr>
        <p:txBody>
          <a:bodyPr wrap="square">
            <a:spAutoFit/>
          </a:bodyPr>
          <a:lstStyle/>
          <a:p>
            <a:pPr>
              <a:buNone/>
            </a:pPr>
            <a:r>
              <a:rPr lang="en-US" sz="2400" dirty="0" smtClean="0">
                <a:solidFill>
                  <a:schemeClr val="tx1"/>
                </a:solidFill>
                <a:ea typeface="ＭＳ Ｐゴシック" pitchFamily="-65" charset="-128"/>
                <a:cs typeface="Arial" charset="0"/>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a:t>
            </a:r>
          </a:p>
          <a:p>
            <a:pPr>
              <a:buNone/>
            </a:pPr>
            <a:endParaRPr lang="en-US" dirty="0" smtClean="0">
              <a:solidFill>
                <a:schemeClr val="tx1"/>
              </a:solidFill>
              <a:ea typeface="ＭＳ Ｐゴシック" pitchFamily="-65" charset="-128"/>
              <a:cs typeface="Arial" charset="0"/>
            </a:endParaRPr>
          </a:p>
          <a:p>
            <a:pPr algn="r">
              <a:buNone/>
            </a:pPr>
            <a:r>
              <a:rPr lang="en-US" i="1" dirty="0" smtClean="0">
                <a:solidFill>
                  <a:schemeClr val="tx1"/>
                </a:solidFill>
                <a:ea typeface="ＭＳ Ｐゴシック" pitchFamily="-65" charset="-128"/>
                <a:cs typeface="Arial" charset="0"/>
                <a:hlinkClick r:id="rId4"/>
              </a:rPr>
              <a:t>http://www.martinfowler.com/articles/continuousIntegration.html</a:t>
            </a:r>
            <a:endParaRPr lang="en-US" sz="3200" i="1" dirty="0" smtClean="0">
              <a:solidFill>
                <a:schemeClr val="tx1"/>
              </a:solidFill>
              <a:ea typeface="ＭＳ Ｐゴシック" pitchFamily="-65" charset="-128"/>
              <a:cs typeface="Arial" charset="0"/>
            </a:endParaRP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Number Placeholder 3"/>
          <p:cNvSpPr>
            <a:spLocks noGrp="1"/>
          </p:cNvSpPr>
          <p:nvPr>
            <p:ph type="sldNum" sz="quarter" idx="4294967295"/>
          </p:nvPr>
        </p:nvSpPr>
        <p:spPr bwMode="auto">
          <a:xfrm>
            <a:off x="8356600" y="6457950"/>
            <a:ext cx="217488" cy="203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71DE806D-0AB0-DA46-AF11-D8B2C4F607B4}" type="slidenum">
              <a:rPr lang="en-US" sz="900">
                <a:solidFill>
                  <a:srgbClr val="808080"/>
                </a:solidFill>
                <a:latin typeface="Arial" charset="0"/>
                <a:cs typeface="Arial" charset="0"/>
                <a:sym typeface="Arial" charset="0"/>
              </a:rPr>
              <a:pPr eaLnBrk="1" hangingPunct="1"/>
              <a:t>44</a:t>
            </a:fld>
            <a:endParaRPr lang="en-US" sz="900">
              <a:solidFill>
                <a:srgbClr val="808080"/>
              </a:solidFill>
              <a:latin typeface="Arial" charset="0"/>
              <a:cs typeface="Arial" charset="0"/>
              <a:sym typeface="Arial" charset="0"/>
            </a:endParaRPr>
          </a:p>
        </p:txBody>
      </p:sp>
      <p:sp>
        <p:nvSpPr>
          <p:cNvPr id="208898" name="Rectangle 1"/>
          <p:cNvSpPr>
            <a:spLocks/>
          </p:cNvSpPr>
          <p:nvPr/>
        </p:nvSpPr>
        <p:spPr bwMode="auto">
          <a:xfrm>
            <a:off x="3813175" y="6467475"/>
            <a:ext cx="18065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0" tIns="0" rIns="0" bIns="0" anchor="ctr">
            <a:spAutoFit/>
          </a:bodyPr>
          <a:lstStyle/>
          <a:p>
            <a:r>
              <a:rPr lang="en-US" sz="1000">
                <a:solidFill>
                  <a:srgbClr val="7F7F7F"/>
                </a:solidFill>
                <a:latin typeface="Helvetica" charset="0"/>
                <a:cs typeface="Helvetica" charset="0"/>
                <a:sym typeface="Helvetica" charset="0"/>
              </a:rPr>
              <a:t>Copyright 2010 ThoughtWorks</a:t>
            </a:r>
          </a:p>
        </p:txBody>
      </p:sp>
      <p:pic>
        <p:nvPicPr>
          <p:cNvPr id="2088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6330950"/>
            <a:ext cx="12001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00" name="Rectangle 3"/>
          <p:cNvSpPr>
            <a:spLocks/>
          </p:cNvSpPr>
          <p:nvPr/>
        </p:nvSpPr>
        <p:spPr bwMode="auto">
          <a:xfrm>
            <a:off x="200025" y="6580188"/>
            <a:ext cx="1866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100" tIns="38100" rIns="38100" bIns="38100">
            <a:spAutoFit/>
          </a:bodyPr>
          <a:lstStyle/>
          <a:p>
            <a:pPr algn="l"/>
            <a:r>
              <a:rPr lang="en-US" sz="1000">
                <a:solidFill>
                  <a:srgbClr val="808080"/>
                </a:solidFill>
                <a:latin typeface="Arial" charset="0"/>
                <a:cs typeface="Arial" charset="0"/>
                <a:sym typeface="Arial" charset="0"/>
              </a:rPr>
              <a:t>www.thoughtworks-studios.com</a:t>
            </a:r>
          </a:p>
        </p:txBody>
      </p:sp>
      <p:pic>
        <p:nvPicPr>
          <p:cNvPr id="20890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Tree>
    <p:extLst>
      <p:ext uri="{BB962C8B-B14F-4D97-AF65-F5344CB8AC3E}">
        <p14:creationId xmlns:p14="http://schemas.microsoft.com/office/powerpoint/2010/main" val="3884382"/>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Slide Number Placeholder 3"/>
          <p:cNvSpPr>
            <a:spLocks noGrp="1"/>
          </p:cNvSpPr>
          <p:nvPr>
            <p:ph type="sldNum" sz="quarter" idx="4294967295"/>
          </p:nvPr>
        </p:nvSpPr>
        <p:spPr bwMode="auto">
          <a:xfrm>
            <a:off x="8356600" y="6457950"/>
            <a:ext cx="217488" cy="203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A91CADBD-0450-4842-80D9-538B0B6A6807}" type="slidenum">
              <a:rPr lang="en-US" sz="900">
                <a:solidFill>
                  <a:srgbClr val="808080"/>
                </a:solidFill>
                <a:latin typeface="Arial" charset="0"/>
                <a:cs typeface="Arial" charset="0"/>
                <a:sym typeface="Arial" charset="0"/>
              </a:rPr>
              <a:pPr eaLnBrk="1" hangingPunct="1"/>
              <a:t>45</a:t>
            </a:fld>
            <a:endParaRPr lang="en-US" sz="900">
              <a:solidFill>
                <a:srgbClr val="808080"/>
              </a:solidFill>
              <a:latin typeface="Arial" charset="0"/>
              <a:cs typeface="Arial" charset="0"/>
              <a:sym typeface="Arial" charset="0"/>
            </a:endParaRPr>
          </a:p>
        </p:txBody>
      </p:sp>
      <p:sp>
        <p:nvSpPr>
          <p:cNvPr id="210946" name="Rectangle 1"/>
          <p:cNvSpPr>
            <a:spLocks/>
          </p:cNvSpPr>
          <p:nvPr/>
        </p:nvSpPr>
        <p:spPr bwMode="auto">
          <a:xfrm>
            <a:off x="3813175" y="6467475"/>
            <a:ext cx="18065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0" tIns="0" rIns="0" bIns="0" anchor="ctr">
            <a:spAutoFit/>
          </a:bodyPr>
          <a:lstStyle/>
          <a:p>
            <a:r>
              <a:rPr lang="en-US" sz="1000">
                <a:solidFill>
                  <a:srgbClr val="7F7F7F"/>
                </a:solidFill>
                <a:latin typeface="Helvetica" charset="0"/>
                <a:cs typeface="Helvetica" charset="0"/>
                <a:sym typeface="Helvetica" charset="0"/>
              </a:rPr>
              <a:t>Copyright 2010 ThoughtWorks</a:t>
            </a:r>
          </a:p>
        </p:txBody>
      </p:sp>
      <p:pic>
        <p:nvPicPr>
          <p:cNvPr id="2109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6330950"/>
            <a:ext cx="12001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48" name="Rectangle 3"/>
          <p:cNvSpPr>
            <a:spLocks/>
          </p:cNvSpPr>
          <p:nvPr/>
        </p:nvSpPr>
        <p:spPr bwMode="auto">
          <a:xfrm>
            <a:off x="200025" y="6580188"/>
            <a:ext cx="1866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100" tIns="38100" rIns="38100" bIns="38100">
            <a:spAutoFit/>
          </a:bodyPr>
          <a:lstStyle/>
          <a:p>
            <a:pPr algn="l"/>
            <a:r>
              <a:rPr lang="en-US" sz="1000">
                <a:solidFill>
                  <a:srgbClr val="808080"/>
                </a:solidFill>
                <a:latin typeface="Arial" charset="0"/>
                <a:cs typeface="Arial" charset="0"/>
                <a:sym typeface="Arial" charset="0"/>
              </a:rPr>
              <a:t>www.thoughtworks-studios.com</a:t>
            </a:r>
          </a:p>
        </p:txBody>
      </p:sp>
      <p:pic>
        <p:nvPicPr>
          <p:cNvPr id="2109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Tree>
    <p:extLst>
      <p:ext uri="{BB962C8B-B14F-4D97-AF65-F5344CB8AC3E}">
        <p14:creationId xmlns:p14="http://schemas.microsoft.com/office/powerpoint/2010/main" val="346848377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Number Placeholder 3"/>
          <p:cNvSpPr>
            <a:spLocks noGrp="1"/>
          </p:cNvSpPr>
          <p:nvPr>
            <p:ph type="sldNum" sz="quarter" idx="4294967295"/>
          </p:nvPr>
        </p:nvSpPr>
        <p:spPr bwMode="auto">
          <a:xfrm>
            <a:off x="8356600" y="6457950"/>
            <a:ext cx="217488" cy="203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B5714FE6-C09E-8F4A-B0F6-91A3A472BC4E}" type="slidenum">
              <a:rPr lang="en-US" sz="900">
                <a:solidFill>
                  <a:srgbClr val="808080"/>
                </a:solidFill>
                <a:latin typeface="Arial" charset="0"/>
                <a:cs typeface="Arial" charset="0"/>
                <a:sym typeface="Arial" charset="0"/>
              </a:rPr>
              <a:pPr eaLnBrk="1" hangingPunct="1"/>
              <a:t>46</a:t>
            </a:fld>
            <a:endParaRPr lang="en-US" sz="900">
              <a:solidFill>
                <a:srgbClr val="808080"/>
              </a:solidFill>
              <a:latin typeface="Arial" charset="0"/>
              <a:cs typeface="Arial" charset="0"/>
              <a:sym typeface="Arial" charset="0"/>
            </a:endParaRPr>
          </a:p>
        </p:txBody>
      </p:sp>
      <p:sp>
        <p:nvSpPr>
          <p:cNvPr id="212994" name="Rectangle 1"/>
          <p:cNvSpPr>
            <a:spLocks/>
          </p:cNvSpPr>
          <p:nvPr/>
        </p:nvSpPr>
        <p:spPr bwMode="auto">
          <a:xfrm>
            <a:off x="3813175" y="6467475"/>
            <a:ext cx="18065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0" tIns="0" rIns="0" bIns="0" anchor="ctr">
            <a:spAutoFit/>
          </a:bodyPr>
          <a:lstStyle/>
          <a:p>
            <a:r>
              <a:rPr lang="en-US" sz="1000">
                <a:solidFill>
                  <a:srgbClr val="7F7F7F"/>
                </a:solidFill>
                <a:latin typeface="Helvetica" charset="0"/>
                <a:cs typeface="Helvetica" charset="0"/>
                <a:sym typeface="Helvetica" charset="0"/>
              </a:rPr>
              <a:t>Copyright 2010 ThoughtWorks</a:t>
            </a:r>
          </a:p>
        </p:txBody>
      </p:sp>
      <p:pic>
        <p:nvPicPr>
          <p:cNvPr id="2129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6330950"/>
            <a:ext cx="12001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6" name="Rectangle 3"/>
          <p:cNvSpPr>
            <a:spLocks/>
          </p:cNvSpPr>
          <p:nvPr/>
        </p:nvSpPr>
        <p:spPr bwMode="auto">
          <a:xfrm>
            <a:off x="200025" y="6580188"/>
            <a:ext cx="1866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100" tIns="38100" rIns="38100" bIns="38100">
            <a:spAutoFit/>
          </a:bodyPr>
          <a:lstStyle/>
          <a:p>
            <a:pPr algn="l"/>
            <a:r>
              <a:rPr lang="en-US" sz="1000">
                <a:solidFill>
                  <a:srgbClr val="808080"/>
                </a:solidFill>
                <a:latin typeface="Arial" charset="0"/>
                <a:cs typeface="Arial" charset="0"/>
                <a:sym typeface="Arial" charset="0"/>
              </a:rPr>
              <a:t>www.thoughtworks-studios.com</a:t>
            </a:r>
          </a:p>
        </p:txBody>
      </p:sp>
      <p:pic>
        <p:nvPicPr>
          <p:cNvPr id="21299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Tree>
    <p:extLst>
      <p:ext uri="{BB962C8B-B14F-4D97-AF65-F5344CB8AC3E}">
        <p14:creationId xmlns:p14="http://schemas.microsoft.com/office/powerpoint/2010/main" val="32667009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5"/>
          <p:cNvSpPr>
            <a:spLocks noGrp="1" noChangeArrowheads="1"/>
          </p:cNvSpPr>
          <p:nvPr>
            <p:ph type="title"/>
          </p:nvPr>
        </p:nvSpPr>
        <p:spPr/>
        <p:txBody>
          <a:bodyPr/>
          <a:lstStyle/>
          <a:p>
            <a:pPr eaLnBrk="1" hangingPunct="1"/>
            <a:r>
              <a:rPr lang="en-US">
                <a:latin typeface="Arial" charset="0"/>
                <a:ea typeface="ヒラギノ角ゴ ProN W6" charset="0"/>
                <a:cs typeface="ヒラギノ角ゴ ProN W6" charset="0"/>
              </a:rPr>
              <a:t>Eventually…</a:t>
            </a:r>
          </a:p>
        </p:txBody>
      </p:sp>
      <p:sp>
        <p:nvSpPr>
          <p:cNvPr id="215042" name="Slide Number Placeholder 3"/>
          <p:cNvSpPr>
            <a:spLocks noGrp="1"/>
          </p:cNvSpPr>
          <p:nvPr>
            <p:ph type="sldNum" sz="quarter" idx="4294967295"/>
          </p:nvPr>
        </p:nvSpPr>
        <p:spPr bwMode="auto">
          <a:xfrm>
            <a:off x="8356600" y="6457950"/>
            <a:ext cx="217488" cy="203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98C64A33-9DEF-2D4B-ADBE-58B3C9A3CC52}" type="slidenum">
              <a:rPr lang="en-US" sz="900">
                <a:solidFill>
                  <a:srgbClr val="808080"/>
                </a:solidFill>
                <a:latin typeface="Arial" charset="0"/>
                <a:cs typeface="Arial" charset="0"/>
                <a:sym typeface="Arial" charset="0"/>
              </a:rPr>
              <a:pPr eaLnBrk="1" hangingPunct="1"/>
              <a:t>47</a:t>
            </a:fld>
            <a:endParaRPr lang="en-US" sz="900">
              <a:solidFill>
                <a:srgbClr val="808080"/>
              </a:solidFill>
              <a:latin typeface="Arial" charset="0"/>
              <a:cs typeface="Arial" charset="0"/>
              <a:sym typeface="Arial" charset="0"/>
            </a:endParaRPr>
          </a:p>
        </p:txBody>
      </p:sp>
      <p:sp>
        <p:nvSpPr>
          <p:cNvPr id="215043" name="Rectangle 1"/>
          <p:cNvSpPr>
            <a:spLocks/>
          </p:cNvSpPr>
          <p:nvPr/>
        </p:nvSpPr>
        <p:spPr bwMode="auto">
          <a:xfrm>
            <a:off x="3813175" y="6467475"/>
            <a:ext cx="18065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0" tIns="0" rIns="0" bIns="0" anchor="ctr">
            <a:spAutoFit/>
          </a:bodyPr>
          <a:lstStyle/>
          <a:p>
            <a:r>
              <a:rPr lang="en-US" sz="1000">
                <a:solidFill>
                  <a:srgbClr val="7F7F7F"/>
                </a:solidFill>
                <a:latin typeface="Helvetica" charset="0"/>
                <a:cs typeface="Helvetica" charset="0"/>
                <a:sym typeface="Helvetica" charset="0"/>
              </a:rPr>
              <a:t>Copyright 2010 ThoughtWorks</a:t>
            </a:r>
          </a:p>
        </p:txBody>
      </p:sp>
      <p:pic>
        <p:nvPicPr>
          <p:cNvPr id="2150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6330950"/>
            <a:ext cx="12001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45" name="Rectangle 3"/>
          <p:cNvSpPr>
            <a:spLocks/>
          </p:cNvSpPr>
          <p:nvPr/>
        </p:nvSpPr>
        <p:spPr bwMode="auto">
          <a:xfrm>
            <a:off x="200025" y="6580188"/>
            <a:ext cx="1866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100" tIns="38100" rIns="38100" bIns="38100">
            <a:spAutoFit/>
          </a:bodyPr>
          <a:lstStyle/>
          <a:p>
            <a:pPr algn="l"/>
            <a:r>
              <a:rPr lang="en-US" sz="1000">
                <a:solidFill>
                  <a:srgbClr val="808080"/>
                </a:solidFill>
                <a:latin typeface="Arial" charset="0"/>
                <a:cs typeface="Arial" charset="0"/>
                <a:sym typeface="Arial" charset="0"/>
              </a:rPr>
              <a:t>www.thoughtworks-studios.com</a:t>
            </a:r>
          </a:p>
        </p:txBody>
      </p:sp>
      <p:pic>
        <p:nvPicPr>
          <p:cNvPr id="21504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Tree>
    <p:extLst>
      <p:ext uri="{BB962C8B-B14F-4D97-AF65-F5344CB8AC3E}">
        <p14:creationId xmlns:p14="http://schemas.microsoft.com/office/powerpoint/2010/main" val="256148355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jpg"/>
          <p:cNvPicPr>
            <a:picLocks noChangeAspect="1"/>
          </p:cNvPicPr>
          <p:nvPr/>
        </p:nvPicPr>
        <p:blipFill>
          <a:blip r:embed="rId3"/>
          <a:stretch>
            <a:fillRect/>
          </a:stretch>
        </p:blipFill>
        <p:spPr>
          <a:xfrm>
            <a:off x="134470" y="1035496"/>
            <a:ext cx="8875059" cy="6858000"/>
          </a:xfrm>
          <a:prstGeom prst="rect">
            <a:avLst/>
          </a:prstGeom>
        </p:spPr>
      </p:pic>
      <p:sp>
        <p:nvSpPr>
          <p:cNvPr id="2" name="Title 1"/>
          <p:cNvSpPr>
            <a:spLocks noGrp="1"/>
          </p:cNvSpPr>
          <p:nvPr>
            <p:ph type="title"/>
          </p:nvPr>
        </p:nvSpPr>
        <p:spPr/>
        <p:txBody>
          <a:bodyPr/>
          <a:lstStyle/>
          <a:p>
            <a:r>
              <a:rPr lang="en-US" dirty="0" smtClean="0"/>
              <a:t>Independent Action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i.jpg"/>
          <p:cNvPicPr>
            <a:picLocks noChangeAspect="1"/>
          </p:cNvPicPr>
          <p:nvPr/>
        </p:nvPicPr>
        <p:blipFill>
          <a:blip r:embed="rId3"/>
          <a:stretch>
            <a:fillRect/>
          </a:stretch>
        </p:blipFill>
        <p:spPr>
          <a:xfrm>
            <a:off x="134470" y="0"/>
            <a:ext cx="8875059" cy="6858000"/>
          </a:xfrm>
          <a:prstGeom prst="rect">
            <a:avLst/>
          </a:prstGeom>
        </p:spPr>
      </p:pic>
      <p:sp>
        <p:nvSpPr>
          <p:cNvPr id="2" name="Title 1"/>
          <p:cNvSpPr>
            <a:spLocks noGrp="1"/>
          </p:cNvSpPr>
          <p:nvPr>
            <p:ph type="title"/>
          </p:nvPr>
        </p:nvSpPr>
        <p:spPr/>
        <p:txBody>
          <a:bodyPr/>
          <a:lstStyle/>
          <a:p>
            <a:r>
              <a:rPr lang="en-US" dirty="0" smtClean="0"/>
              <a:t>Check and Fail Early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Unit Test</a:t>
            </a:r>
          </a:p>
        </p:txBody>
      </p:sp>
      <p:sp>
        <p:nvSpPr>
          <p:cNvPr id="14339" name="Rectangle 3"/>
          <p:cNvSpPr>
            <a:spLocks noGrp="1" noChangeArrowheads="1"/>
          </p:cNvSpPr>
          <p:nvPr>
            <p:ph idx="1"/>
          </p:nvPr>
        </p:nvSpPr>
        <p:spPr>
          <a:xfrm>
            <a:off x="674688" y="2538412"/>
            <a:ext cx="8229600" cy="3709988"/>
          </a:xfrm>
        </p:spPr>
        <p:txBody>
          <a:bodyPr/>
          <a:lstStyle/>
          <a:p>
            <a:r>
              <a:rPr lang="en-US" dirty="0" smtClean="0"/>
              <a:t>Is </a:t>
            </a:r>
            <a:r>
              <a:rPr lang="en-US" dirty="0"/>
              <a:t>usually done by developers</a:t>
            </a:r>
          </a:p>
          <a:p>
            <a:r>
              <a:rPr lang="en-US" dirty="0"/>
              <a:t>Improves quality</a:t>
            </a:r>
          </a:p>
          <a:p>
            <a:r>
              <a:rPr lang="en-US" dirty="0"/>
              <a:t>Facilitates </a:t>
            </a:r>
            <a:r>
              <a:rPr lang="en-US" dirty="0" smtClean="0"/>
              <a:t>changes</a:t>
            </a:r>
          </a:p>
          <a:p>
            <a:r>
              <a:rPr lang="en-US" dirty="0"/>
              <a:t>Simplifies integration</a:t>
            </a:r>
          </a:p>
          <a:p>
            <a:r>
              <a:rPr lang="en-US" dirty="0"/>
              <a:t>Enables automation</a:t>
            </a:r>
          </a:p>
          <a:p>
            <a:r>
              <a:rPr lang="en-US" dirty="0"/>
              <a:t>Provides effective system </a:t>
            </a:r>
            <a:r>
              <a:rPr lang="en-US" dirty="0" smtClean="0"/>
              <a:t>documentation</a:t>
            </a:r>
            <a:endParaRPr lang="en-US" dirty="0"/>
          </a:p>
          <a:p>
            <a:r>
              <a:rPr lang="en-US" dirty="0"/>
              <a:t>Makes your life simpler</a:t>
            </a:r>
          </a:p>
          <a:p>
            <a:endParaRPr lang="en-US" dirty="0"/>
          </a:p>
          <a:p>
            <a:endParaRPr lang="en-US" dirty="0"/>
          </a:p>
          <a:p>
            <a:endParaRPr lang="en-US" dirty="0"/>
          </a:p>
        </p:txBody>
      </p:sp>
      <p:sp>
        <p:nvSpPr>
          <p:cNvPr id="4" name="TextBox 3"/>
          <p:cNvSpPr txBox="1"/>
          <p:nvPr/>
        </p:nvSpPr>
        <p:spPr>
          <a:xfrm>
            <a:off x="685800" y="1219200"/>
            <a:ext cx="7696200" cy="1200328"/>
          </a:xfrm>
          <a:prstGeom prst="rect">
            <a:avLst/>
          </a:prstGeom>
          <a:noFill/>
        </p:spPr>
        <p:txBody>
          <a:bodyPr wrap="square" rtlCol="0">
            <a:spAutoFit/>
          </a:bodyPr>
          <a:lstStyle/>
          <a:p>
            <a:pPr>
              <a:buNone/>
            </a:pPr>
            <a:r>
              <a:rPr lang="en-US" sz="2400" b="1" dirty="0" smtClean="0">
                <a:solidFill>
                  <a:schemeClr val="accent1">
                    <a:lumMod val="50000"/>
                  </a:schemeClr>
                </a:solidFill>
              </a:rPr>
              <a:t>“A Unit Test is a procedure used to validate that individual units of functional code are working properly. “</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ii.jpg"/>
          <p:cNvPicPr>
            <a:picLocks noChangeAspect="1"/>
          </p:cNvPicPr>
          <p:nvPr/>
        </p:nvPicPr>
        <p:blipFill>
          <a:blip r:embed="rId3"/>
          <a:stretch>
            <a:fillRect/>
          </a:stretch>
        </p:blipFill>
        <p:spPr>
          <a:xfrm>
            <a:off x="134470" y="0"/>
            <a:ext cx="8875059" cy="6858000"/>
          </a:xfrm>
          <a:prstGeom prst="rect">
            <a:avLst/>
          </a:prstGeom>
        </p:spPr>
      </p:pic>
      <p:sp>
        <p:nvSpPr>
          <p:cNvPr id="2" name="Title 1"/>
          <p:cNvSpPr>
            <a:spLocks noGrp="1"/>
          </p:cNvSpPr>
          <p:nvPr>
            <p:ph type="title"/>
          </p:nvPr>
        </p:nvSpPr>
        <p:spPr/>
        <p:txBody>
          <a:bodyPr/>
          <a:lstStyle/>
          <a:p>
            <a:r>
              <a:rPr lang="en-US" dirty="0" smtClean="0"/>
              <a:t>Check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v.jpg"/>
          <p:cNvPicPr>
            <a:picLocks noChangeAspect="1"/>
          </p:cNvPicPr>
          <p:nvPr/>
        </p:nvPicPr>
        <p:blipFill>
          <a:blip r:embed="rId3"/>
          <a:stretch>
            <a:fillRect/>
          </a:stretch>
        </p:blipFill>
        <p:spPr>
          <a:xfrm>
            <a:off x="134470" y="387424"/>
            <a:ext cx="8875059" cy="6858000"/>
          </a:xfrm>
          <a:prstGeom prst="rect">
            <a:avLst/>
          </a:prstGeom>
        </p:spPr>
      </p:pic>
      <p:sp>
        <p:nvSpPr>
          <p:cNvPr id="2" name="Title 1"/>
          <p:cNvSpPr>
            <a:spLocks noGrp="1"/>
          </p:cNvSpPr>
          <p:nvPr>
            <p:ph type="title"/>
          </p:nvPr>
        </p:nvSpPr>
        <p:spPr/>
        <p:txBody>
          <a:bodyPr/>
          <a:lstStyle/>
          <a:p>
            <a:r>
              <a:rPr lang="en-US" dirty="0" smtClean="0"/>
              <a:t>Adapt / Do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v.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vi.jpg"/>
          <p:cNvPicPr>
            <a:picLocks noChangeAspect="1"/>
          </p:cNvPicPr>
          <p:nvPr/>
        </p:nvPicPr>
        <p:blipFill>
          <a:blip r:embed="rId3"/>
          <a:stretch>
            <a:fillRect/>
          </a:stretch>
        </p:blipFill>
        <p:spPr>
          <a:xfrm>
            <a:off x="134470" y="0"/>
            <a:ext cx="8875059" cy="6858000"/>
          </a:xfrm>
          <a:prstGeom prst="rect">
            <a:avLst/>
          </a:prstGeom>
        </p:spPr>
      </p:pic>
      <p:pic>
        <p:nvPicPr>
          <p:cNvPr id="6" name="Picture 5" descr="9b.vi.jpg"/>
          <p:cNvPicPr>
            <a:picLocks noChangeAspect="1"/>
          </p:cNvPicPr>
          <p:nvPr/>
        </p:nvPicPr>
        <p:blipFill>
          <a:blip r:embed="rId3"/>
          <a:stretch>
            <a:fillRect/>
          </a:stretch>
        </p:blipFill>
        <p:spPr>
          <a:xfrm>
            <a:off x="134470" y="0"/>
            <a:ext cx="8875059" cy="6858000"/>
          </a:xfrm>
          <a:prstGeom prst="rect">
            <a:avLst/>
          </a:prstGeom>
        </p:spPr>
      </p:pic>
      <p:sp>
        <p:nvSpPr>
          <p:cNvPr id="7" name="Title 6"/>
          <p:cNvSpPr>
            <a:spLocks noGrp="1"/>
          </p:cNvSpPr>
          <p:nvPr>
            <p:ph type="title"/>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9b.vii.jpg"/>
          <p:cNvPicPr>
            <a:picLocks noChangeAspect="1"/>
          </p:cNvPicPr>
          <p:nvPr/>
        </p:nvPicPr>
        <p:blipFill>
          <a:blip r:embed="rId3"/>
          <a:stretch>
            <a:fillRect/>
          </a:stretch>
        </p:blipFill>
        <p:spPr>
          <a:xfrm>
            <a:off x="134470" y="0"/>
            <a:ext cx="8875059" cy="6858000"/>
          </a:xfrm>
          <a:prstGeom prst="rect">
            <a:avLst/>
          </a:prstGeom>
        </p:spPr>
      </p:pic>
      <p:sp>
        <p:nvSpPr>
          <p:cNvPr id="6" name="Title 5"/>
          <p:cNvSpPr>
            <a:spLocks noGrp="1"/>
          </p:cNvSpPr>
          <p:nvPr>
            <p:ph type="title"/>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9b.viii.jpg"/>
          <p:cNvPicPr>
            <a:picLocks noChangeAspect="1"/>
          </p:cNvPicPr>
          <p:nvPr/>
        </p:nvPicPr>
        <p:blipFill>
          <a:blip r:embed="rId3"/>
          <a:stretch>
            <a:fillRect/>
          </a:stretch>
        </p:blipFill>
        <p:spPr>
          <a:xfrm>
            <a:off x="134470" y="0"/>
            <a:ext cx="8875059" cy="6858000"/>
          </a:xfrm>
          <a:prstGeom prst="rect">
            <a:avLst/>
          </a:prstGeom>
        </p:spPr>
      </p:pic>
      <p:sp>
        <p:nvSpPr>
          <p:cNvPr id="6" name="Title 5"/>
          <p:cNvSpPr>
            <a:spLocks noGrp="1"/>
          </p:cNvSpPr>
          <p:nvPr>
            <p:ph type="title"/>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x.jpg"/>
          <p:cNvPicPr>
            <a:picLocks noChangeAspect="1"/>
          </p:cNvPicPr>
          <p:nvPr/>
        </p:nvPicPr>
        <p:blipFill>
          <a:blip r:embed="rId3"/>
          <a:stretch>
            <a:fillRect/>
          </a:stretch>
        </p:blipFill>
        <p:spPr>
          <a:xfrm>
            <a:off x="134470" y="0"/>
            <a:ext cx="8875059" cy="6858000"/>
          </a:xfrm>
          <a:prstGeom prst="rect">
            <a:avLst/>
          </a:prstGeom>
        </p:spPr>
      </p:pic>
      <p:sp>
        <p:nvSpPr>
          <p:cNvPr id="5" name="Title 4"/>
          <p:cNvSpPr>
            <a:spLocks noGrp="1"/>
          </p:cNvSpPr>
          <p:nvPr>
            <p:ph type="title"/>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Hobo Std"/>
                <a:cs typeface="Hobo Std"/>
              </a:rPr>
              <a:t>Unit Testing </a:t>
            </a:r>
            <a:br>
              <a:rPr lang="en-US" dirty="0" smtClean="0">
                <a:latin typeface="Hobo Std"/>
                <a:cs typeface="Hobo Std"/>
              </a:rPr>
            </a:br>
            <a:r>
              <a:rPr lang="en-US" sz="4000" dirty="0" smtClean="0">
                <a:latin typeface="Hobo Std"/>
                <a:cs typeface="Hobo Std"/>
              </a:rPr>
              <a:t>The Agile Way: Test First</a:t>
            </a:r>
            <a:endParaRPr lang="en-US" dirty="0">
              <a:latin typeface="Hobo Std"/>
              <a:cs typeface="Hobo Std"/>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Test Driven Development</a:t>
            </a:r>
          </a:p>
        </p:txBody>
      </p:sp>
      <p:sp>
        <p:nvSpPr>
          <p:cNvPr id="96259" name="Rectangle 3"/>
          <p:cNvSpPr>
            <a:spLocks noGrp="1" noChangeArrowheads="1"/>
          </p:cNvSpPr>
          <p:nvPr>
            <p:ph idx="1"/>
          </p:nvPr>
        </p:nvSpPr>
        <p:spPr/>
        <p:txBody>
          <a:bodyPr/>
          <a:lstStyle/>
          <a:p>
            <a:pPr>
              <a:buFontTx/>
              <a:buNone/>
            </a:pPr>
            <a:r>
              <a:rPr lang="en-US" b="1" dirty="0">
                <a:solidFill>
                  <a:schemeClr val="accent1">
                    <a:lumMod val="50000"/>
                  </a:schemeClr>
                </a:solidFill>
              </a:rPr>
              <a:t>	“Test-Driven Development (TDD) is an evolutionary approach to development which instructs you to have test-first development intent. Basically, you start by writing a test and then you code to elegantly fulfill the test requirements.”</a:t>
            </a:r>
          </a:p>
          <a:p>
            <a:endParaRPr lang="en-US" dirty="0"/>
          </a:p>
          <a:p>
            <a:r>
              <a:rPr lang="en-US" dirty="0"/>
              <a:t>Small successful, tested steps.</a:t>
            </a:r>
          </a:p>
          <a:p>
            <a:r>
              <a:rPr lang="en-US" dirty="0"/>
              <a:t>Do the simplest thing that could possibly work.</a:t>
            </a:r>
          </a:p>
          <a:p>
            <a:endParaRPr lang="en-US" dirty="0"/>
          </a:p>
          <a:p>
            <a:endParaRPr lang="en-US" dirty="0"/>
          </a:p>
          <a:p>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2di.jpg"/>
          <p:cNvPicPr>
            <a:picLocks noChangeAspect="1"/>
          </p:cNvPicPr>
          <p:nvPr/>
        </p:nvPicPr>
        <p:blipFill>
          <a:blip r:embed="rId3">
            <a:clrChange>
              <a:clrFrom>
                <a:srgbClr val="FFFFFF"/>
              </a:clrFrom>
              <a:clrTo>
                <a:srgbClr val="FFFFFF">
                  <a:alpha val="0"/>
                </a:srgbClr>
              </a:clrTo>
            </a:clrChange>
          </a:blip>
          <a:stretch>
            <a:fillRect/>
          </a:stretch>
        </p:blipFill>
        <p:spPr>
          <a:xfrm>
            <a:off x="0" y="152400"/>
            <a:ext cx="5620871" cy="4343400"/>
          </a:xfrm>
          <a:prstGeom prst="rect">
            <a:avLst/>
          </a:prstGeom>
        </p:spPr>
      </p:pic>
      <p:sp>
        <p:nvSpPr>
          <p:cNvPr id="2" name="Title 1"/>
          <p:cNvSpPr>
            <a:spLocks noGrp="1"/>
          </p:cNvSpPr>
          <p:nvPr>
            <p:ph type="title"/>
          </p:nvPr>
        </p:nvSpPr>
        <p:spPr/>
        <p:txBody>
          <a:bodyPr/>
          <a:lstStyle/>
          <a:p>
            <a:r>
              <a:rPr lang="en-US" dirty="0" smtClean="0"/>
              <a:t>A User Story</a:t>
            </a:r>
            <a:endParaRPr lang="en-US" dirty="0"/>
          </a:p>
        </p:txBody>
      </p:sp>
      <p:pic>
        <p:nvPicPr>
          <p:cNvPr id="5" name="Picture 4" descr="2b.i.jpg"/>
          <p:cNvPicPr>
            <a:picLocks noChangeAspect="1"/>
          </p:cNvPicPr>
          <p:nvPr/>
        </p:nvPicPr>
        <p:blipFill>
          <a:blip r:embed="rId4">
            <a:clrChange>
              <a:clrFrom>
                <a:srgbClr val="FFFFFF"/>
              </a:clrFrom>
              <a:clrTo>
                <a:srgbClr val="FFFFFF">
                  <a:alpha val="0"/>
                </a:srgbClr>
              </a:clrTo>
            </a:clrChange>
          </a:blip>
          <a:stretch>
            <a:fillRect/>
          </a:stretch>
        </p:blipFill>
        <p:spPr>
          <a:xfrm>
            <a:off x="3657600" y="1219200"/>
            <a:ext cx="7297270" cy="563879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d.ii.jpg"/>
          <p:cNvPicPr>
            <a:picLocks noChangeAspect="1"/>
          </p:cNvPicPr>
          <p:nvPr/>
        </p:nvPicPr>
        <p:blipFill>
          <a:blip r:embed="rId3"/>
          <a:stretch>
            <a:fillRect/>
          </a:stretch>
        </p:blipFill>
        <p:spPr>
          <a:xfrm>
            <a:off x="134470" y="0"/>
            <a:ext cx="8875059" cy="6858000"/>
          </a:xfrm>
          <a:prstGeom prst="rect">
            <a:avLst/>
          </a:prstGeom>
        </p:spPr>
      </p:pic>
      <p:sp>
        <p:nvSpPr>
          <p:cNvPr id="2" name="Title 1"/>
          <p:cNvSpPr>
            <a:spLocks noGrp="1"/>
          </p:cNvSpPr>
          <p:nvPr>
            <p:ph type="title"/>
          </p:nvPr>
        </p:nvSpPr>
        <p:spPr/>
        <p:txBody>
          <a:bodyPr/>
          <a:lstStyle/>
          <a:p>
            <a:pPr algn="r"/>
            <a:r>
              <a:rPr lang="en-US" sz="3200" dirty="0" smtClean="0"/>
              <a:t>Test First</a:t>
            </a:r>
            <a:endParaRPr lang="en-US" sz="3200" dirty="0"/>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udios-training-solution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lank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ThoughtWorks Studios new.potm</Template>
  <TotalTime>5731</TotalTime>
  <Words>7484</Words>
  <Application>Microsoft Macintosh PowerPoint</Application>
  <PresentationFormat>On-screen Show (4:3)</PresentationFormat>
  <Paragraphs>598</Paragraphs>
  <Slides>57</Slides>
  <Notes>47</Notes>
  <HiddenSlides>2</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studios-training-solutions</vt:lpstr>
      <vt:lpstr>Agile Engineering Practices</vt:lpstr>
      <vt:lpstr>Introduction</vt:lpstr>
      <vt:lpstr>What We Will Cover</vt:lpstr>
      <vt:lpstr>Unit Testing</vt:lpstr>
      <vt:lpstr>Unit Test</vt:lpstr>
      <vt:lpstr>Unit Testing  The Agile Way: Test First</vt:lpstr>
      <vt:lpstr>Test Driven Development</vt:lpstr>
      <vt:lpstr>A User Story</vt:lpstr>
      <vt:lpstr>Test First</vt:lpstr>
      <vt:lpstr>PowerPoint Presentation</vt:lpstr>
      <vt:lpstr>PowerPoint Presentation</vt:lpstr>
      <vt:lpstr>PowerPoint Presentation</vt:lpstr>
      <vt:lpstr>Uncle Bob Martin’s Three Laws of TDD</vt:lpstr>
      <vt:lpstr>Pairing</vt:lpstr>
      <vt:lpstr>Pairing</vt:lpstr>
      <vt:lpstr>It’s distracting!</vt:lpstr>
      <vt:lpstr>Costly</vt:lpstr>
      <vt:lpstr>Low morale</vt:lpstr>
      <vt:lpstr>Hygiene</vt:lpstr>
      <vt:lpstr>Stop slowing me down!</vt:lpstr>
      <vt:lpstr>Pair Programming</vt:lpstr>
      <vt:lpstr>Development The Waterfall Way</vt:lpstr>
      <vt:lpstr>Pairing 1</vt:lpstr>
      <vt:lpstr>Pairing 2</vt:lpstr>
      <vt:lpstr>The Agile Way: Pairing</vt:lpstr>
      <vt:lpstr>Pairing 3</vt:lpstr>
      <vt:lpstr>Pairing 4</vt:lpstr>
      <vt:lpstr>Pairing 5</vt:lpstr>
      <vt:lpstr>Studies</vt:lpstr>
      <vt:lpstr>Studies of Pair Programming</vt:lpstr>
      <vt:lpstr>Pairing</vt:lpstr>
      <vt:lpstr>Team Smells</vt:lpstr>
      <vt:lpstr>Refactoring</vt:lpstr>
      <vt:lpstr>What is Refactoring?</vt:lpstr>
      <vt:lpstr>The Need for Refactoring</vt:lpstr>
      <vt:lpstr>Refactoring 3</vt:lpstr>
      <vt:lpstr>Why Refactor</vt:lpstr>
      <vt:lpstr>When to/not to Refactor</vt:lpstr>
      <vt:lpstr>What about ownership?</vt:lpstr>
      <vt:lpstr>Refactoring versus Redesign</vt:lpstr>
      <vt:lpstr>Team practices</vt:lpstr>
      <vt:lpstr>Continuous Integration</vt:lpstr>
      <vt:lpstr>PowerPoint Presentation</vt:lpstr>
      <vt:lpstr>PowerPoint Presentation</vt:lpstr>
      <vt:lpstr>PowerPoint Presentation</vt:lpstr>
      <vt:lpstr>PowerPoint Presentation</vt:lpstr>
      <vt:lpstr>Eventually…</vt:lpstr>
      <vt:lpstr>Independent Action</vt:lpstr>
      <vt:lpstr>Check and Fail Early</vt:lpstr>
      <vt:lpstr>Check</vt:lpstr>
      <vt:lpstr>Adapt / Do</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List</dc:creator>
  <cp:lastModifiedBy>Luca Minudel</cp:lastModifiedBy>
  <cp:revision>129</cp:revision>
  <cp:lastPrinted>2012-09-27T20:29:25Z</cp:lastPrinted>
  <dcterms:created xsi:type="dcterms:W3CDTF">2012-01-09T08:50:01Z</dcterms:created>
  <dcterms:modified xsi:type="dcterms:W3CDTF">2013-11-05T17:37:55Z</dcterms:modified>
</cp:coreProperties>
</file>