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C42D2-A590-7949-BDE9-BB81AA6E62E4}" type="datetimeFigureOut">
              <a:rPr lang="en-US" smtClean="0"/>
              <a:t>6/25/12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EB10A-B1FB-884D-8CFD-38BDA49B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The result of the thinking and activities of folks like Ken </a:t>
            </a:r>
            <a:r>
              <a:rPr lang="en-US" dirty="0" err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Schwaber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, Kent Beck, Ward Cunningham, Martin Fowler, Alistair Cockburn, and others was a document called A Manifesto for Agile Software Development.</a:t>
            </a:r>
            <a:endParaRPr lang="en-US" dirty="0">
              <a:solidFill>
                <a:srgbClr val="000000"/>
              </a:solidFill>
              <a:latin typeface="Trebuchet MS" charset="0"/>
              <a:cs typeface="Lucida Grande" charset="0"/>
              <a:sym typeface="Trebuchet MS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Lucida Grande" charset="0"/>
              <a:sym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rebuchet MS" charset="0"/>
                <a:cs typeface="Trebuchet MS" charset="0"/>
                <a:sym typeface="Trebuchet MS" charset="0"/>
              </a:rPr>
              <a:t>A group of these folks – the thinkers and doers and experimenters – got together on February 11-13, 2001, at The Lodge at Snowbird ski resort in the Wasatch mountains of Utah,  to talk, ski, relax, and try to find common ground - and of course, to eat. What emerged was the Agile -Software Development- Manifesto. Representatives from Extreme Programming, SCRUM, DSDM, Adaptive Software Development, Crystal, Feature-Driven Development, Pragmatic Programming, and others sympathetic to the need for an alternative to documentation driven, heavyweight software development processes convened.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6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8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37221-EEE9-5B4C-A4E2-3E219B6A1538}" type="datetimeFigureOut">
              <a:rPr lang="en-US" smtClean="0"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A00B-7B85-9146-9904-009C235C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"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43" name="Rectangle 3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134938" y="5759451"/>
            <a:ext cx="6508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Agenda</a:t>
            </a:r>
          </a:p>
        </p:txBody>
      </p:sp>
      <p:sp>
        <p:nvSpPr>
          <p:cNvPr id="61444" name="Rectangle 4">
            <a:hlinkClick r:id="rId4" action="ppaction://hlinksldjump"/>
          </p:cNvPr>
          <p:cNvSpPr>
            <a:spLocks/>
          </p:cNvSpPr>
          <p:nvPr/>
        </p:nvSpPr>
        <p:spPr bwMode="auto">
          <a:xfrm rot="-5400000">
            <a:off x="-30957" y="51363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Intro</a:t>
            </a:r>
          </a:p>
        </p:txBody>
      </p:sp>
      <p:sp>
        <p:nvSpPr>
          <p:cNvPr id="61445" name="Rectangle 5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9538" y="4540251"/>
            <a:ext cx="600075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wrap="none"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Origins</a:t>
            </a:r>
          </a:p>
        </p:txBody>
      </p:sp>
      <p:sp>
        <p:nvSpPr>
          <p:cNvPr id="61446" name="Rectangle 6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43657" y="3929857"/>
            <a:ext cx="468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Core</a:t>
            </a:r>
          </a:p>
        </p:txBody>
      </p:sp>
      <p:sp>
        <p:nvSpPr>
          <p:cNvPr id="61447" name="Rectangle 7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0957" y="3396457"/>
            <a:ext cx="4429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Fun</a:t>
            </a:r>
          </a:p>
        </p:txBody>
      </p:sp>
      <p:sp>
        <p:nvSpPr>
          <p:cNvPr id="61448" name="Rectangle 8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5557" y="2897982"/>
            <a:ext cx="3921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Dev</a:t>
            </a:r>
          </a:p>
        </p:txBody>
      </p:sp>
      <p:sp>
        <p:nvSpPr>
          <p:cNvPr id="61449" name="Rectangle 9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107157" y="2326482"/>
            <a:ext cx="5953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LEGO</a:t>
            </a:r>
          </a:p>
        </p:txBody>
      </p:sp>
      <p:sp>
        <p:nvSpPr>
          <p:cNvPr id="61450" name="Rectangle 10">
            <a:hlinkClick r:id="" action="ppaction://noaction"/>
          </p:cNvPr>
          <p:cNvSpPr>
            <a:spLocks/>
          </p:cNvSpPr>
          <p:nvPr/>
        </p:nvSpPr>
        <p:spPr bwMode="auto">
          <a:xfrm rot="-5400000">
            <a:off x="-399257" y="1361282"/>
            <a:ext cx="1179513" cy="381000"/>
          </a:xfrm>
          <a:prstGeom prst="rect">
            <a:avLst/>
          </a:prstGeom>
          <a:gradFill rotWithShape="0">
            <a:gsLst>
              <a:gs pos="0">
                <a:srgbClr val="F27B00"/>
              </a:gs>
              <a:gs pos="20001">
                <a:srgbClr val="F07B00"/>
              </a:gs>
              <a:gs pos="100000">
                <a:srgbClr val="B75D00"/>
              </a:gs>
            </a:gsLst>
            <a:lin ang="0" scaled="1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marL="342900" indent="-342900">
              <a:spcBef>
                <a:spcPts val="325"/>
              </a:spcBef>
            </a:pPr>
            <a:r>
              <a:rPr lang="en-US" sz="1400">
                <a:solidFill>
                  <a:srgbClr val="292929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Plan/Manage</a:t>
            </a:r>
          </a:p>
        </p:txBody>
      </p:sp>
      <p:sp>
        <p:nvSpPr>
          <p:cNvPr id="61451" name="Rectangle 11"/>
          <p:cNvSpPr>
            <a:spLocks/>
          </p:cNvSpPr>
          <p:nvPr/>
        </p:nvSpPr>
        <p:spPr bwMode="auto">
          <a:xfrm>
            <a:off x="1143000" y="1828800"/>
            <a:ext cx="66421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Thought Works</dc:creator>
  <cp:lastModifiedBy>Thought Works</cp:lastModifiedBy>
  <cp:revision>1</cp:revision>
  <dcterms:created xsi:type="dcterms:W3CDTF">2012-06-25T12:38:36Z</dcterms:created>
  <dcterms:modified xsi:type="dcterms:W3CDTF">2012-06-25T12:39:46Z</dcterms:modified>
</cp:coreProperties>
</file>