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bin" ContentType="application/vnd.openxmlformats-officedocument.oleObject"/>
  <Override PartName="/ppt/notesSlides/notesSlide18.xml" ContentType="application/vnd.openxmlformats-officedocument.presentationml.notesSlide+xml"/>
  <Override PartName="/ppt/embeddings/oleObject2.bin" ContentType="application/vnd.openxmlformats-officedocument.oleObject"/>
  <Override PartName="/ppt/notesSlides/notesSlide19.xml" ContentType="application/vnd.openxmlformats-officedocument.presentationml.notesSlide+xml"/>
  <Override PartName="/ppt/embeddings/oleObject3.bin" ContentType="application/vnd.openxmlformats-officedocument.oleObject"/>
  <Override PartName="/ppt/notesSlides/notesSlide20.xml" ContentType="application/vnd.openxmlformats-officedocument.presentationml.notesSlide+xml"/>
  <Override PartName="/ppt/embeddings/oleObject4.bin" ContentType="application/vnd.openxmlformats-officedocument.oleObject"/>
  <Override PartName="/ppt/notesSlides/notesSlide21.xml" ContentType="application/vnd.openxmlformats-officedocument.presentationml.notesSlide+xml"/>
  <Override PartName="/ppt/embeddings/oleObject5.bin" ContentType="application/vnd.openxmlformats-officedocument.oleObject"/>
  <Override PartName="/ppt/notesSlides/notesSlide22.xml" ContentType="application/vnd.openxmlformats-officedocument.presentationml.notesSlide+xml"/>
  <Override PartName="/ppt/embeddings/oleObject6.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handoutMasterIdLst>
    <p:handoutMasterId r:id="rId78"/>
  </p:handoutMasterIdLst>
  <p:sldIdLst>
    <p:sldId id="256" r:id="rId2"/>
    <p:sldId id="686" r:id="rId3"/>
    <p:sldId id="363" r:id="rId4"/>
    <p:sldId id="440" r:id="rId5"/>
    <p:sldId id="614" r:id="rId6"/>
    <p:sldId id="615" r:id="rId7"/>
    <p:sldId id="542" r:id="rId8"/>
    <p:sldId id="551" r:id="rId9"/>
    <p:sldId id="602" r:id="rId10"/>
    <p:sldId id="605" r:id="rId11"/>
    <p:sldId id="608" r:id="rId12"/>
    <p:sldId id="610" r:id="rId13"/>
    <p:sldId id="613" r:id="rId14"/>
    <p:sldId id="293" r:id="rId15"/>
    <p:sldId id="552" r:id="rId16"/>
    <p:sldId id="563" r:id="rId17"/>
    <p:sldId id="564" r:id="rId18"/>
    <p:sldId id="617" r:id="rId19"/>
    <p:sldId id="618" r:id="rId20"/>
    <p:sldId id="619" r:id="rId21"/>
    <p:sldId id="553" r:id="rId22"/>
    <p:sldId id="550" r:id="rId23"/>
    <p:sldId id="549" r:id="rId24"/>
    <p:sldId id="560" r:id="rId25"/>
    <p:sldId id="557" r:id="rId26"/>
    <p:sldId id="561" r:id="rId27"/>
    <p:sldId id="559" r:id="rId28"/>
    <p:sldId id="562" r:id="rId29"/>
    <p:sldId id="685" r:id="rId30"/>
    <p:sldId id="364" r:id="rId31"/>
    <p:sldId id="687" r:id="rId32"/>
    <p:sldId id="356" r:id="rId33"/>
    <p:sldId id="585" r:id="rId34"/>
    <p:sldId id="504" r:id="rId35"/>
    <p:sldId id="505" r:id="rId36"/>
    <p:sldId id="506" r:id="rId37"/>
    <p:sldId id="507" r:id="rId38"/>
    <p:sldId id="508" r:id="rId39"/>
    <p:sldId id="509" r:id="rId40"/>
    <p:sldId id="470" r:id="rId41"/>
    <p:sldId id="519" r:id="rId42"/>
    <p:sldId id="471" r:id="rId43"/>
    <p:sldId id="671" r:id="rId44"/>
    <p:sldId id="443" r:id="rId45"/>
    <p:sldId id="673" r:id="rId46"/>
    <p:sldId id="675" r:id="rId47"/>
    <p:sldId id="674" r:id="rId48"/>
    <p:sldId id="494" r:id="rId49"/>
    <p:sldId id="481" r:id="rId50"/>
    <p:sldId id="677" r:id="rId51"/>
    <p:sldId id="679" r:id="rId52"/>
    <p:sldId id="678" r:id="rId53"/>
    <p:sldId id="680" r:id="rId54"/>
    <p:sldId id="482" r:id="rId55"/>
    <p:sldId id="483" r:id="rId56"/>
    <p:sldId id="484" r:id="rId57"/>
    <p:sldId id="485" r:id="rId58"/>
    <p:sldId id="486" r:id="rId59"/>
    <p:sldId id="487" r:id="rId60"/>
    <p:sldId id="488" r:id="rId61"/>
    <p:sldId id="489" r:id="rId62"/>
    <p:sldId id="490" r:id="rId63"/>
    <p:sldId id="332" r:id="rId64"/>
    <p:sldId id="684" r:id="rId65"/>
    <p:sldId id="676" r:id="rId66"/>
    <p:sldId id="334" r:id="rId67"/>
    <p:sldId id="335" r:id="rId68"/>
    <p:sldId id="336" r:id="rId69"/>
    <p:sldId id="338" r:id="rId70"/>
    <p:sldId id="670" r:id="rId71"/>
    <p:sldId id="669" r:id="rId72"/>
    <p:sldId id="477" r:id="rId73"/>
    <p:sldId id="341" r:id="rId74"/>
    <p:sldId id="667" r:id="rId75"/>
    <p:sldId id="688"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nd Overview" id="{7068A91F-D205-4F44-94BF-3A655D0A7341}">
          <p14:sldIdLst>
            <p14:sldId id="256"/>
            <p14:sldId id="686"/>
          </p14:sldIdLst>
        </p14:section>
        <p14:section name="Initiation/Iteration 0" id="{B5A5C3A4-A6B2-3E4F-807E-F27CA9D81C55}">
          <p14:sldIdLst>
            <p14:sldId id="363"/>
            <p14:sldId id="440"/>
            <p14:sldId id="614"/>
            <p14:sldId id="615"/>
            <p14:sldId id="542"/>
            <p14:sldId id="551"/>
            <p14:sldId id="602"/>
            <p14:sldId id="605"/>
            <p14:sldId id="608"/>
            <p14:sldId id="610"/>
            <p14:sldId id="613"/>
            <p14:sldId id="293"/>
            <p14:sldId id="552"/>
            <p14:sldId id="563"/>
            <p14:sldId id="564"/>
            <p14:sldId id="617"/>
            <p14:sldId id="618"/>
            <p14:sldId id="619"/>
            <p14:sldId id="553"/>
            <p14:sldId id="550"/>
            <p14:sldId id="549"/>
            <p14:sldId id="560"/>
            <p14:sldId id="557"/>
            <p14:sldId id="561"/>
            <p14:sldId id="559"/>
            <p14:sldId id="562"/>
            <p14:sldId id="685"/>
          </p14:sldIdLst>
        </p14:section>
        <p14:section name="Iteration 1" id="{72578A08-612E-AD4C-B68A-3EBA35EF613A}">
          <p14:sldIdLst>
            <p14:sldId id="364"/>
            <p14:sldId id="687"/>
            <p14:sldId id="356"/>
            <p14:sldId id="585"/>
            <p14:sldId id="504"/>
            <p14:sldId id="505"/>
            <p14:sldId id="506"/>
            <p14:sldId id="507"/>
            <p14:sldId id="508"/>
            <p14:sldId id="509"/>
            <p14:sldId id="470"/>
            <p14:sldId id="519"/>
            <p14:sldId id="471"/>
            <p14:sldId id="671"/>
            <p14:sldId id="443"/>
            <p14:sldId id="673"/>
            <p14:sldId id="675"/>
            <p14:sldId id="674"/>
          </p14:sldIdLst>
        </p14:section>
        <p14:section name="Iteration 2" id="{943AB36A-0263-6A42-A731-7E11AE839B97}">
          <p14:sldIdLst>
            <p14:sldId id="494"/>
            <p14:sldId id="481"/>
            <p14:sldId id="677"/>
            <p14:sldId id="679"/>
            <p14:sldId id="678"/>
            <p14:sldId id="680"/>
            <p14:sldId id="482"/>
            <p14:sldId id="483"/>
            <p14:sldId id="484"/>
            <p14:sldId id="485"/>
            <p14:sldId id="486"/>
            <p14:sldId id="487"/>
            <p14:sldId id="488"/>
            <p14:sldId id="489"/>
            <p14:sldId id="490"/>
            <p14:sldId id="332"/>
            <p14:sldId id="684"/>
            <p14:sldId id="676"/>
            <p14:sldId id="334"/>
            <p14:sldId id="335"/>
            <p14:sldId id="336"/>
            <p14:sldId id="338"/>
            <p14:sldId id="670"/>
            <p14:sldId id="669"/>
            <p14:sldId id="477"/>
            <p14:sldId id="341"/>
            <p14:sldId id="667"/>
            <p14:sldId id="6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hiddenSlides="1" frameSlides="1"/>
  <p:clrMru>
    <a:srgbClr val="7FB53D"/>
    <a:srgbClr val="FE982F"/>
    <a:srgbClr val="FE8000"/>
    <a:srgbClr val="584780"/>
    <a:srgbClr val="FFFFFF"/>
    <a:srgbClr val="333333"/>
    <a:srgbClr val="191919"/>
    <a:srgbClr val="CCCCCC"/>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5" autoAdjust="0"/>
    <p:restoredTop sz="91594" autoAdjust="0"/>
  </p:normalViewPr>
  <p:slideViewPr>
    <p:cSldViewPr snapToGrid="0" snapToObjects="1">
      <p:cViewPr>
        <p:scale>
          <a:sx n="130" d="100"/>
          <a:sy n="130" d="100"/>
        </p:scale>
        <p:origin x="-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274D5F-144D-C940-B48D-A3CDCDF67EC2}" type="datetimeFigureOut">
              <a:rPr lang="en-US" smtClean="0"/>
              <a:t>10/12/12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DD2418-3150-184D-9AD3-FD8667DF6C50}" type="slidenum">
              <a:rPr lang="en-US" smtClean="0"/>
              <a:t>‹#›</a:t>
            </a:fld>
            <a:endParaRPr lang="en-US"/>
          </a:p>
        </p:txBody>
      </p:sp>
    </p:spTree>
    <p:extLst>
      <p:ext uri="{BB962C8B-B14F-4D97-AF65-F5344CB8AC3E}">
        <p14:creationId xmlns:p14="http://schemas.microsoft.com/office/powerpoint/2010/main" val="2066024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7AF76-3483-7C4A-974C-46472C33BB63}" type="datetimeFigureOut">
              <a:rPr lang="en-US" smtClean="0"/>
              <a:t>10/12/12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133F3-77F4-D646-89DF-60AFD5E8DFDC}" type="slidenum">
              <a:rPr lang="en-US" smtClean="0"/>
              <a:t>‹#›</a:t>
            </a:fld>
            <a:endParaRPr lang="en-US"/>
          </a:p>
        </p:txBody>
      </p:sp>
    </p:spTree>
    <p:extLst>
      <p:ext uri="{BB962C8B-B14F-4D97-AF65-F5344CB8AC3E}">
        <p14:creationId xmlns:p14="http://schemas.microsoft.com/office/powerpoint/2010/main" val="41480557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 Id="rId3" Type="http://schemas.openxmlformats.org/officeDocument/2006/relationships/hyperlink" Target="http://agilesoftwaretesting.com/?p=56"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 Id="rId3" Type="http://schemas.openxmlformats.org/officeDocument/2006/relationships/hyperlink" Target="http://en.wikipedia.org/wiki/Grende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 Id="rId3" Type="http://schemas.openxmlformats.org/officeDocument/2006/relationships/hyperlink" Target="http://www.exampler.com/blog/"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en.wikipedia.org/wiki/Software_testing" TargetMode="External"/><Relationship Id="rId4" Type="http://schemas.openxmlformats.org/officeDocument/2006/relationships/hyperlink" Target="http://en.wikipedia.org/wiki/Test_design" TargetMode="External"/><Relationship Id="rId5" Type="http://schemas.openxmlformats.org/officeDocument/2006/relationships/hyperlink" Target="http://en.wikipedia.org/wiki/Cem_Kaner" TargetMode="External"/><Relationship Id="rId6" Type="http://schemas.openxmlformats.org/officeDocument/2006/relationships/hyperlink" Target="http://en.wikipedia.org/wiki/Creativity" TargetMode="External"/><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be done with a story?</a:t>
            </a:r>
          </a:p>
          <a:p>
            <a:r>
              <a:rPr lang="en-US" dirty="0" smtClean="0"/>
              <a:t>With an</a:t>
            </a:r>
            <a:r>
              <a:rPr lang="en-US" baseline="0" dirty="0" smtClean="0"/>
              <a:t> iteration?</a:t>
            </a:r>
          </a:p>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7</a:t>
            </a:fld>
            <a:endParaRPr lang="en-US"/>
          </a:p>
        </p:txBody>
      </p:sp>
    </p:spTree>
    <p:extLst>
      <p:ext uri="{BB962C8B-B14F-4D97-AF65-F5344CB8AC3E}">
        <p14:creationId xmlns:p14="http://schemas.microsoft.com/office/powerpoint/2010/main" val="3129562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Story tests, customer tests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00633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a:t>
            </a:r>
            <a:r>
              <a:rPr lang="en-US" baseline="0" dirty="0" smtClean="0"/>
              <a:t> Definition:  Tests that verify the behavior of a small part of the overall system.</a:t>
            </a:r>
          </a:p>
          <a:p>
            <a:endParaRPr lang="en-US" baseline="0" dirty="0" smtClean="0"/>
          </a:p>
          <a:p>
            <a:r>
              <a:rPr lang="en-US" baseline="0" dirty="0" smtClean="0"/>
              <a:t>Commonly, Unit Tests map to methods within an application’s code base.  They’re typically implemented by the developers writing the application code</a:t>
            </a:r>
          </a:p>
          <a:p>
            <a:endParaRPr lang="en-US" baseline="0"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p:txBody>
      </p:sp>
      <p:sp>
        <p:nvSpPr>
          <p:cNvPr id="4" name="Slide Number Placeholder 3"/>
          <p:cNvSpPr>
            <a:spLocks noGrp="1"/>
          </p:cNvSpPr>
          <p:nvPr>
            <p:ph type="sldNum" sz="quarter" idx="10"/>
          </p:nvPr>
        </p:nvSpPr>
        <p:spPr/>
        <p:txBody>
          <a:bodyPr/>
          <a:lstStyle/>
          <a:p>
            <a:fld id="{871133F3-77F4-D646-89DF-60AFD5E8DFDC}" type="slidenum">
              <a:rPr lang="en-US" smtClean="0"/>
              <a:t>20</a:t>
            </a:fld>
            <a:endParaRPr lang="en-US"/>
          </a:p>
        </p:txBody>
      </p:sp>
    </p:spTree>
    <p:extLst>
      <p:ext uri="{BB962C8B-B14F-4D97-AF65-F5344CB8AC3E}">
        <p14:creationId xmlns:p14="http://schemas.microsoft.com/office/powerpoint/2010/main" val="4079625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21</a:t>
            </a:fld>
            <a:endParaRPr lang="en-US"/>
          </a:p>
        </p:txBody>
      </p:sp>
    </p:spTree>
    <p:extLst>
      <p:ext uri="{BB962C8B-B14F-4D97-AF65-F5344CB8AC3E}">
        <p14:creationId xmlns:p14="http://schemas.microsoft.com/office/powerpoint/2010/main" val="312956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Use the Wisdom of Crowds approach to defining.  </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Diverse set of independent individuals </a:t>
            </a:r>
          </a:p>
          <a:p>
            <a:pPr>
              <a:spcBef>
                <a:spcPts val="425"/>
              </a:spcBef>
              <a:buClr>
                <a:srgbClr val="000000"/>
              </a:buClr>
              <a:buFont typeface="Arial" pitchFamily="-112" charset="0"/>
              <a:buChar char="•"/>
            </a:pPr>
            <a:r>
              <a:rPr lang="en-US" sz="900" dirty="0" err="1">
                <a:solidFill>
                  <a:srgbClr val="000000"/>
                </a:solidFill>
                <a:latin typeface="Arial" pitchFamily="-112" charset="0"/>
                <a:ea typeface="Arial" pitchFamily="-112" charset="0"/>
                <a:cs typeface="Arial" pitchFamily="-112" charset="0"/>
                <a:sym typeface="Arial" pitchFamily="-112" charset="0"/>
              </a:rPr>
              <a:t>Maximise</a:t>
            </a:r>
            <a:r>
              <a:rPr lang="en-US" sz="900" dirty="0">
                <a:solidFill>
                  <a:srgbClr val="000000"/>
                </a:solidFill>
                <a:latin typeface="Arial" pitchFamily="-112" charset="0"/>
                <a:ea typeface="Arial" pitchFamily="-112" charset="0"/>
                <a:cs typeface="Arial" pitchFamily="-112" charset="0"/>
                <a:sym typeface="Arial" pitchFamily="-112" charset="0"/>
              </a:rPr>
              <a:t> the effectiveness of decision making process</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BA, Biz, </a:t>
            </a:r>
            <a:r>
              <a:rPr lang="en-US" sz="900" dirty="0" err="1">
                <a:solidFill>
                  <a:srgbClr val="000000"/>
                </a:solidFill>
                <a:latin typeface="Arial" pitchFamily="-112" charset="0"/>
                <a:ea typeface="Arial" pitchFamily="-112" charset="0"/>
                <a:cs typeface="Arial" pitchFamily="-112" charset="0"/>
                <a:sym typeface="Arial" pitchFamily="-112" charset="0"/>
              </a:rPr>
              <a:t>Devs</a:t>
            </a:r>
            <a:r>
              <a:rPr lang="en-US" sz="900" dirty="0">
                <a:solidFill>
                  <a:srgbClr val="000000"/>
                </a:solidFill>
                <a:latin typeface="Arial" pitchFamily="-112" charset="0"/>
                <a:ea typeface="Arial" pitchFamily="-112" charset="0"/>
                <a:cs typeface="Arial" pitchFamily="-112" charset="0"/>
                <a:sym typeface="Arial" pitchFamily="-112" charset="0"/>
              </a:rPr>
              <a:t>, QA all participate in defining the acceptance criteria</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If you have attended the Leadership or Project Management training, you will recall the concept of Collective Wisdom, or Wisdom of the Crowds.  In short, collective wisdom demands the use of a large, diverse set of independent individuals to </a:t>
            </a:r>
            <a:r>
              <a:rPr lang="en-US" sz="900" dirty="0" err="1">
                <a:solidFill>
                  <a:srgbClr val="000000"/>
                </a:solidFill>
                <a:latin typeface="Arial" pitchFamily="-112" charset="0"/>
                <a:ea typeface="Arial" pitchFamily="-112" charset="0"/>
                <a:cs typeface="Arial" pitchFamily="-112" charset="0"/>
                <a:sym typeface="Arial" pitchFamily="-112" charset="0"/>
              </a:rPr>
              <a:t>maximise</a:t>
            </a:r>
            <a:r>
              <a:rPr lang="en-US" sz="900" dirty="0">
                <a:solidFill>
                  <a:srgbClr val="000000"/>
                </a:solidFill>
                <a:latin typeface="Arial" pitchFamily="-112" charset="0"/>
                <a:ea typeface="Arial" pitchFamily="-112" charset="0"/>
                <a:cs typeface="Arial" pitchFamily="-112" charset="0"/>
                <a:sym typeface="Arial" pitchFamily="-112" charset="0"/>
              </a:rPr>
              <a:t>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If you don’t have any background information on these topics, try </a:t>
            </a:r>
            <a:r>
              <a:rPr lang="en-US" sz="900" u="sng" dirty="0">
                <a:solidFill>
                  <a:srgbClr val="009999"/>
                </a:solidFill>
                <a:latin typeface="Arial" pitchFamily="-112" charset="0"/>
                <a:ea typeface="Arial" pitchFamily="-112" charset="0"/>
                <a:cs typeface="Arial" pitchFamily="-112" charset="0"/>
                <a:sym typeface="Arial" pitchFamily="-112" charset="0"/>
                <a:hlinkClick r:id="rId3"/>
              </a:rPr>
              <a:t>http://en.wikipedia.org/wiki/Collective_wisdom</a:t>
            </a:r>
            <a:r>
              <a:rPr lang="en-US" sz="900" dirty="0">
                <a:solidFill>
                  <a:srgbClr val="000000"/>
                </a:solidFill>
                <a:latin typeface="Arial" pitchFamily="-112" charset="0"/>
                <a:ea typeface="Arial" pitchFamily="-112" charset="0"/>
                <a:cs typeface="Arial" pitchFamily="-112" charset="0"/>
                <a:sym typeface="Arial" pitchFamily="-112" charset="0"/>
              </a:rPr>
              <a:t>  or </a:t>
            </a:r>
            <a:r>
              <a:rPr lang="en-US" sz="900" u="sng" dirty="0">
                <a:solidFill>
                  <a:srgbClr val="009999"/>
                </a:solidFill>
                <a:latin typeface="Arial" pitchFamily="-112" charset="0"/>
                <a:ea typeface="Arial" pitchFamily="-112" charset="0"/>
                <a:cs typeface="Arial" pitchFamily="-112" charset="0"/>
                <a:sym typeface="Arial" pitchFamily="-112" charset="0"/>
              </a:rPr>
              <a:t>http://</a:t>
            </a:r>
            <a:r>
              <a:rPr lang="en-US" sz="900" u="sng" dirty="0" err="1">
                <a:solidFill>
                  <a:srgbClr val="009999"/>
                </a:solidFill>
                <a:latin typeface="Arial" pitchFamily="-112" charset="0"/>
                <a:ea typeface="Arial" pitchFamily="-112" charset="0"/>
                <a:cs typeface="Arial" pitchFamily="-112" charset="0"/>
                <a:sym typeface="Arial" pitchFamily="-112" charset="0"/>
              </a:rPr>
              <a:t>en.wikipedia.org/wiki/The_Wisdom_of_Cro</a:t>
            </a:r>
            <a:r>
              <a:rPr lang="en-US" sz="900" u="sng" dirty="0" err="1">
                <a:solidFill>
                  <a:srgbClr val="009999"/>
                </a:solidFill>
                <a:latin typeface="Arial" pitchFamily="-112" charset="0"/>
                <a:ea typeface="Arial" pitchFamily="-112" charset="0"/>
                <a:cs typeface="Arial" pitchFamily="-112" charset="0"/>
                <a:sym typeface="Arial" pitchFamily="-112" charset="0"/>
                <a:hlinkClick r:id="rId4"/>
              </a:rPr>
              <a:t>wds</a:t>
            </a:r>
            <a:r>
              <a:rPr lang="en-US" sz="900" dirty="0">
                <a:solidFill>
                  <a:srgbClr val="000000"/>
                </a:solidFill>
                <a:latin typeface="Arial" pitchFamily="-112" charset="0"/>
                <a:ea typeface="Arial" pitchFamily="-112" charset="0"/>
                <a:cs typeface="Arial" pitchFamily="-112" charset="0"/>
                <a:sym typeface="Arial" pitchFamily="-112" charset="0"/>
                <a:hlinkClick r:id=""/>
              </a:rPr>
              <a:t> .</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hlinkClick r:id=""/>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hlinkClick r:id=""/>
              </a:rPr>
              <a:t>REMOVED</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hlinkClick r:id=""/>
            </a:endParaRP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hlinkClick r:id="rId4"/>
              </a:rPr>
              <a:t>Derived with the customer and som</a:t>
            </a:r>
            <a:r>
              <a:rPr lang="en-US" sz="2600" dirty="0">
                <a:solidFill>
                  <a:srgbClr val="292929"/>
                </a:solidFill>
                <a:latin typeface="Arial" pitchFamily="-112" charset="0"/>
                <a:ea typeface="Arial" pitchFamily="-112" charset="0"/>
                <a:cs typeface="Arial" pitchFamily="-112" charset="0"/>
                <a:sym typeface="Arial" pitchFamily="-112" charset="0"/>
              </a:rPr>
              <a:t>eone technical to provide feasibility</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Ask the customer: What will you observe when the story is successfully complete?</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Use Wisdom of Crowds</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Most stories will generate multiple criteria</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All must be met before the story can be completed</a:t>
            </a:r>
          </a:p>
          <a:p>
            <a:pPr>
              <a:spcBef>
                <a:spcPts val="663"/>
              </a:spcBef>
              <a:buClr>
                <a:srgbClr val="00309D"/>
              </a:buClr>
              <a:buSzPct val="150000"/>
              <a:buFont typeface="Arial" pitchFamily="-112" charset="0"/>
              <a:buChar char="•"/>
            </a:pPr>
            <a:r>
              <a:rPr lang="en-US" sz="2600" dirty="0">
                <a:solidFill>
                  <a:srgbClr val="292929"/>
                </a:solidFill>
                <a:latin typeface="Arial" pitchFamily="-112" charset="0"/>
                <a:ea typeface="Arial" pitchFamily="-112" charset="0"/>
                <a:cs typeface="Arial" pitchFamily="-112" charset="0"/>
                <a:sym typeface="Arial" pitchFamily="-112" charset="0"/>
              </a:rPr>
              <a:t>Consider using a template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This format is iteration level acceptance criteria vs. Inception level.  </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Shows positive, alternate and bad paths.</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Talk through each one.</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Here we see a set of criteria for an Internet Banking story covering a range of positive, alternate and bad paths through the requirement.  As is expected, the positive paths map directly to the requirements as stated and assume everything is working as expected.</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The alternate path criteria describe non-standard ways to meet the desired outcome, which although may not be considered within the narrative of the story, are still reasonable to assume as usage patterns for the system.</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Bad path criteria describe situations in which the outcome cannot be achieved, in this case how the system would behave in the case of an internal error.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Story Backlog</a:t>
            </a:r>
          </a:p>
          <a:p>
            <a:pPr lvl="1">
              <a:buFont typeface="Arial" pitchFamily="34" charset="0"/>
              <a:buChar char="•"/>
            </a:pPr>
            <a:r>
              <a:rPr lang="en-GB" dirty="0" smtClean="0"/>
              <a:t>List of stories for the entire project</a:t>
            </a:r>
          </a:p>
          <a:p>
            <a:pPr lvl="0">
              <a:buFont typeface="Arial" pitchFamily="34" charset="0"/>
              <a:buNone/>
            </a:pPr>
            <a:r>
              <a:rPr lang="en-GB" dirty="0" smtClean="0"/>
              <a:t>Prioritized sub</a:t>
            </a:r>
            <a:r>
              <a:rPr lang="en-GB" baseline="0" dirty="0" smtClean="0"/>
              <a:t> set</a:t>
            </a:r>
          </a:p>
          <a:p>
            <a:pPr lvl="1">
              <a:buFont typeface="Arial" pitchFamily="34" charset="0"/>
              <a:buChar char="•"/>
            </a:pPr>
            <a:r>
              <a:rPr lang="en-GB" baseline="0" dirty="0" smtClean="0"/>
              <a:t>Prioritized for the next Iteration</a:t>
            </a:r>
          </a:p>
          <a:p>
            <a:pPr lvl="1">
              <a:buFont typeface="Arial" pitchFamily="34" charset="0"/>
              <a:buChar char="•"/>
            </a:pPr>
            <a:r>
              <a:rPr lang="en-GB" baseline="0" dirty="0" smtClean="0"/>
              <a:t>Whole team</a:t>
            </a:r>
          </a:p>
          <a:p>
            <a:pPr lvl="1">
              <a:buFont typeface="Arial" pitchFamily="34" charset="0"/>
              <a:buChar char="•"/>
            </a:pPr>
            <a:r>
              <a:rPr lang="en-GB" baseline="0" dirty="0" smtClean="0"/>
              <a:t>IPM</a:t>
            </a:r>
          </a:p>
          <a:p>
            <a:pPr lvl="1">
              <a:buFont typeface="Arial" pitchFamily="34" charset="0"/>
              <a:buChar char="•"/>
            </a:pPr>
            <a:r>
              <a:rPr lang="en-GB" baseline="0" dirty="0" smtClean="0"/>
              <a:t>No waste</a:t>
            </a:r>
          </a:p>
          <a:p>
            <a:pPr lvl="0">
              <a:buFont typeface="Arial" pitchFamily="34" charset="0"/>
              <a:buNone/>
            </a:pPr>
            <a:r>
              <a:rPr lang="en-GB" baseline="0" dirty="0" smtClean="0"/>
              <a:t>IKO</a:t>
            </a:r>
          </a:p>
          <a:p>
            <a:pPr lvl="1">
              <a:buFont typeface="Arial" pitchFamily="34" charset="0"/>
              <a:buChar char="•"/>
            </a:pPr>
            <a:r>
              <a:rPr lang="en-GB" dirty="0" smtClean="0"/>
              <a:t>Clarify</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GB" dirty="0" smtClean="0"/>
              <a:t>Task</a:t>
            </a:r>
          </a:p>
          <a:p>
            <a:pPr lvl="1">
              <a:buFont typeface="Arial" pitchFamily="34" charset="0"/>
              <a:buChar char="•"/>
            </a:pPr>
            <a:r>
              <a:rPr lang="en-GB" dirty="0" smtClean="0"/>
              <a:t>Estimate</a:t>
            </a:r>
          </a:p>
          <a:p>
            <a:pPr lvl="0">
              <a:buFont typeface="Arial" pitchFamily="34" charset="0"/>
              <a:buNone/>
            </a:pPr>
            <a:r>
              <a:rPr lang="en-GB" dirty="0" smtClean="0"/>
              <a:t>Stand</a:t>
            </a:r>
            <a:r>
              <a:rPr lang="en-GB" baseline="0" dirty="0" smtClean="0"/>
              <a:t> up</a:t>
            </a:r>
          </a:p>
          <a:p>
            <a:pPr lvl="1">
              <a:buFont typeface="Arial" pitchFamily="34" charset="0"/>
              <a:buChar char="•"/>
            </a:pPr>
            <a:r>
              <a:rPr lang="en-GB" baseline="0" dirty="0" smtClean="0"/>
              <a:t>Short</a:t>
            </a:r>
          </a:p>
          <a:p>
            <a:pPr lvl="1">
              <a:buFont typeface="Arial" pitchFamily="34" charset="0"/>
              <a:buChar char="•"/>
            </a:pPr>
            <a:r>
              <a:rPr lang="en-GB" baseline="0" dirty="0" smtClean="0"/>
              <a:t>Yesterday, today, blockers</a:t>
            </a:r>
          </a:p>
          <a:p>
            <a:pPr lvl="1">
              <a:buFont typeface="Arial" pitchFamily="34" charset="0"/>
              <a:buChar char="•"/>
            </a:pPr>
            <a:r>
              <a:rPr lang="en-GB" baseline="0" dirty="0" smtClean="0"/>
              <a:t>Chickens and pigs</a:t>
            </a:r>
          </a:p>
          <a:p>
            <a:pPr lvl="0">
              <a:buFont typeface="Arial" pitchFamily="34" charset="0"/>
              <a:buNone/>
            </a:pPr>
            <a:r>
              <a:rPr lang="en-GB" baseline="0" dirty="0" smtClean="0"/>
              <a:t>Showcases</a:t>
            </a:r>
          </a:p>
          <a:p>
            <a:pPr lvl="1">
              <a:buFont typeface="Arial" pitchFamily="34" charset="0"/>
              <a:buChar char="•"/>
            </a:pPr>
            <a:r>
              <a:rPr lang="en-GB" baseline="0" dirty="0" smtClean="0"/>
              <a:t>Present working software</a:t>
            </a:r>
          </a:p>
          <a:p>
            <a:pPr lvl="1">
              <a:buFont typeface="Arial" pitchFamily="34" charset="0"/>
              <a:buChar char="•"/>
            </a:pPr>
            <a:r>
              <a:rPr lang="en-GB" baseline="0" dirty="0" smtClean="0"/>
              <a:t>Sometimes give customer a play environment too</a:t>
            </a:r>
          </a:p>
          <a:p>
            <a:pPr lvl="1">
              <a:buFont typeface="Arial" pitchFamily="34" charset="0"/>
              <a:buChar char="•"/>
            </a:pPr>
            <a:r>
              <a:rPr lang="en-GB" baseline="0" dirty="0" smtClean="0"/>
              <a:t>Customer gives feedback</a:t>
            </a:r>
          </a:p>
          <a:p>
            <a:pPr lvl="1">
              <a:buFont typeface="Arial" pitchFamily="34" charset="0"/>
              <a:buChar char="•"/>
            </a:pPr>
            <a:r>
              <a:rPr lang="en-GB" baseline="0" dirty="0" smtClean="0"/>
              <a:t>New stories?</a:t>
            </a:r>
          </a:p>
          <a:p>
            <a:pPr lvl="1">
              <a:buFont typeface="Arial" pitchFamily="34" charset="0"/>
              <a:buChar char="•"/>
            </a:pPr>
            <a:r>
              <a:rPr lang="en-GB" baseline="0" dirty="0" smtClean="0"/>
              <a:t>Re-plan?</a:t>
            </a:r>
          </a:p>
          <a:p>
            <a:pPr lvl="0">
              <a:buFont typeface="Arial" pitchFamily="34" charset="0"/>
              <a:buNone/>
            </a:pPr>
            <a:r>
              <a:rPr lang="en-GB" baseline="0" dirty="0" smtClean="0"/>
              <a:t>Retrospective</a:t>
            </a:r>
          </a:p>
          <a:p>
            <a:pPr lvl="1">
              <a:buFont typeface="Arial" pitchFamily="34" charset="0"/>
              <a:buChar char="•"/>
            </a:pPr>
            <a:r>
              <a:rPr lang="en-GB" baseline="0" dirty="0" smtClean="0"/>
              <a:t>Well, not so well</a:t>
            </a:r>
          </a:p>
          <a:p>
            <a:pPr lvl="1">
              <a:buFont typeface="Arial" pitchFamily="34" charset="0"/>
              <a:buChar char="•"/>
            </a:pPr>
            <a:r>
              <a:rPr lang="en-GB" baseline="0" dirty="0" smtClean="0"/>
              <a:t>Constant improvement</a:t>
            </a:r>
          </a:p>
          <a:p>
            <a:pPr lvl="1">
              <a:buFont typeface="Arial" pitchFamily="34" charset="0"/>
              <a:buNone/>
            </a:pPr>
            <a:endParaRPr lang="en-GB"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32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33</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DA73C5-A972-CD44-9A9F-7426EA6E557D}" type="slidenum">
              <a:rPr lang="en-AU"/>
              <a:pPr eaLnBrk="1" hangingPunct="1"/>
              <a:t>34</a:t>
            </a:fld>
            <a:endParaRPr lang="en-AU"/>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C31E982-2825-9D47-B2C2-2BE9DFA8790B}" type="slidenum">
              <a:rPr lang="en-AU"/>
              <a:pPr eaLnBrk="1" hangingPunct="1"/>
              <a:t>35</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61C374F-D9C2-184A-826D-53F1863E99FB}" type="slidenum">
              <a:rPr lang="en-AU"/>
              <a:pPr eaLnBrk="1" hangingPunct="1"/>
              <a:t>36</a:t>
            </a:fld>
            <a:endParaRPr lang="en-AU"/>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8</a:t>
            </a:fld>
            <a:endParaRPr lang="en-US"/>
          </a:p>
        </p:txBody>
      </p:sp>
    </p:spTree>
    <p:extLst>
      <p:ext uri="{BB962C8B-B14F-4D97-AF65-F5344CB8AC3E}">
        <p14:creationId xmlns:p14="http://schemas.microsoft.com/office/powerpoint/2010/main" val="3129562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E3F86D-9259-B047-80C6-A4D45CEE3E39}" type="slidenum">
              <a:rPr lang="en-AU"/>
              <a:pPr eaLnBrk="1" hangingPunct="1"/>
              <a:t>37</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14A65A-3B48-EC4E-A3D5-03651C8FFC58}" type="slidenum">
              <a:rPr lang="en-AU"/>
              <a:pPr eaLnBrk="1" hangingPunct="1"/>
              <a:t>38</a:t>
            </a:fld>
            <a:endParaRPr lang="en-AU"/>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22DDEF-881A-6A45-A631-48D466338E72}" type="slidenum">
              <a:rPr lang="en-AU"/>
              <a:pPr eaLnBrk="1" hangingPunct="1"/>
              <a:t>39</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extLst>
      <p:ext uri="{BB962C8B-B14F-4D97-AF65-F5344CB8AC3E}">
        <p14:creationId xmlns:p14="http://schemas.microsoft.com/office/powerpoint/2010/main" val="1798807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alibri" charset="0"/>
                <a:cs typeface="Calibri" charset="0"/>
                <a:sym typeface="Calibri" charset="0"/>
              </a:rPr>
              <a:t>“Good</a:t>
            </a:r>
            <a:r>
              <a:rPr lang="en-US" baseline="0" dirty="0" smtClean="0">
                <a:solidFill>
                  <a:srgbClr val="000000"/>
                </a:solidFill>
                <a:latin typeface="Calibri" charset="0"/>
                <a:cs typeface="Calibri" charset="0"/>
                <a:sym typeface="Calibri" charset="0"/>
              </a:rPr>
              <a:t>” test automation is good.  “Bad” test automation is worse than none, discuss why.</a:t>
            </a:r>
          </a:p>
          <a:p>
            <a:endParaRPr lang="en-US" dirty="0" smtClean="0"/>
          </a:p>
          <a:p>
            <a:endParaRPr lang="en-US" dirty="0" smtClean="0"/>
          </a:p>
          <a:p>
            <a:r>
              <a:rPr lang="en-US" dirty="0" smtClean="0"/>
              <a:t>Automation Definition:</a:t>
            </a:r>
          </a:p>
          <a:p>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smtClean="0"/>
              <a:t>  </a:t>
            </a:r>
            <a:r>
              <a:rPr lang="en-US" dirty="0" err="1" smtClean="0"/>
              <a:t>Wikipedia</a:t>
            </a:r>
            <a:r>
              <a:rPr lang="en-US" dirty="0" smtClean="0"/>
              <a:t> says, “is the use of control systems in concert with other applications of information technology, to control industrial machinery and processes, reducing the need for human intervention” </a:t>
            </a:r>
          </a:p>
          <a:p>
            <a:endParaRPr lang="en-US" dirty="0" smtClean="0"/>
          </a:p>
          <a:p>
            <a:endParaRPr lang="en-US" dirty="0" smtClean="0"/>
          </a:p>
          <a:p>
            <a:r>
              <a:rPr lang="en-US" dirty="0" smtClean="0"/>
              <a:t>Test Automation Definition:</a:t>
            </a:r>
          </a:p>
          <a:p>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b="1" dirty="0" smtClean="0">
                <a:cs typeface="Arial" charset="0"/>
              </a:rPr>
              <a:t>Test automation</a:t>
            </a:r>
            <a:r>
              <a:rPr lang="en-US" dirty="0" smtClean="0"/>
              <a:t> is the use of software to control the execution of tests, the comparison of actual outcomes to predicted outcomes, the setting up of test preconditions, and other test control and test reporting functions. Commonly, test automation involves automating a manual process already in place that uses a formalized testing process.</a:t>
            </a:r>
          </a:p>
          <a:p>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FFA0E7-E47B-EE46-AD61-3F43EFFBB589}" type="slidenum">
              <a:rPr lang="en-AU"/>
              <a:pPr eaLnBrk="1" hangingPunct="1"/>
              <a:t>44</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a:t>Agile development depends on a high level of test automation in order to provide fast feedback loops to the development </a:t>
            </a:r>
            <a:r>
              <a:rPr lang="en-AU" dirty="0" smtClean="0"/>
              <a:t>team</a:t>
            </a:r>
          </a:p>
          <a:p>
            <a:pPr eaLnBrk="1" hangingPunct="1"/>
            <a:r>
              <a:rPr lang="en-US" sz="1200" kern="1200" dirty="0" smtClean="0">
                <a:solidFill>
                  <a:schemeClr val="tx1"/>
                </a:solidFill>
                <a:latin typeface="+mn-lt"/>
                <a:ea typeface="+mn-ea"/>
                <a:cs typeface="+mn-cs"/>
              </a:rPr>
              <a:t>Another reason why to automate is to have repeatable testing i.e. being able to run something and do the exact same thing again 6 months down the line. </a:t>
            </a:r>
            <a:endParaRPr lang="en-AU" dirty="0"/>
          </a:p>
          <a:p>
            <a:pPr eaLnBrk="1" hangingPunct="1"/>
            <a:r>
              <a:rPr lang="en-AU" dirty="0" smtClean="0"/>
              <a:t>The </a:t>
            </a:r>
            <a:r>
              <a:rPr lang="en-AU" dirty="0"/>
              <a:t>feedback that automation provides improves the confidence that all team members have about the quality of the </a:t>
            </a:r>
            <a:r>
              <a:rPr lang="en-AU" dirty="0" smtClean="0"/>
              <a:t>software</a:t>
            </a:r>
          </a:p>
          <a:p>
            <a:pPr eaLnBrk="1" hangingPunct="1"/>
            <a:endParaRPr lang="en-AU" dirty="0" smtClean="0"/>
          </a:p>
          <a:p>
            <a:pPr marL="39688" eaLnBrk="1" hangingPunct="1">
              <a:spcBef>
                <a:spcPts val="413"/>
              </a:spcBef>
            </a:pPr>
            <a:r>
              <a:rPr lang="en-US" dirty="0" smtClean="0">
                <a:solidFill>
                  <a:srgbClr val="000000"/>
                </a:solidFill>
                <a:latin typeface="Calibri" charset="0"/>
                <a:cs typeface="Calibri" charset="0"/>
                <a:sym typeface="Calibri" charset="0"/>
              </a:rPr>
              <a:t>Once you see a green bar for your functional test suite, developer is confident about his </a:t>
            </a:r>
            <a:r>
              <a:rPr lang="en-US" dirty="0" err="1" smtClean="0">
                <a:solidFill>
                  <a:srgbClr val="000000"/>
                </a:solidFill>
                <a:latin typeface="Calibri" charset="0"/>
                <a:cs typeface="Calibri" charset="0"/>
                <a:sym typeface="Calibri" charset="0"/>
              </a:rPr>
              <a:t>checkin</a:t>
            </a:r>
            <a:endParaRPr lang="en-US" dirty="0" smtClean="0">
              <a:solidFill>
                <a:srgbClr val="000000"/>
              </a:solidFill>
              <a:latin typeface="Calibri" charset="0"/>
              <a:cs typeface="Calibri" charset="0"/>
              <a:sym typeface="Calibri" charset="0"/>
            </a:endParaRPr>
          </a:p>
          <a:p>
            <a:pPr marL="39688" eaLnBrk="1" hangingPunct="1">
              <a:spcBef>
                <a:spcPts val="413"/>
              </a:spcBef>
            </a:pPr>
            <a:r>
              <a:rPr lang="en-US" dirty="0" smtClean="0">
                <a:solidFill>
                  <a:srgbClr val="000000"/>
                </a:solidFill>
                <a:latin typeface="Calibri" charset="0"/>
                <a:cs typeface="Calibri" charset="0"/>
                <a:sym typeface="Calibri" charset="0"/>
              </a:rPr>
              <a:t>Faster feedback is one of the pillars of agile - automation helps to achieve the same.</a:t>
            </a:r>
          </a:p>
          <a:p>
            <a:pPr marL="39688" eaLnBrk="1" hangingPunct="1">
              <a:spcBef>
                <a:spcPts val="413"/>
              </a:spcBef>
            </a:pPr>
            <a:endParaRPr lang="en-US" dirty="0" smtClean="0">
              <a:solidFill>
                <a:srgbClr val="000000"/>
              </a:solidFill>
              <a:latin typeface="Calibri" charset="0"/>
              <a:cs typeface="Calibri" charset="0"/>
              <a:sym typeface="Calibri" charset="0"/>
            </a:endParaRPr>
          </a:p>
          <a:p>
            <a:r>
              <a:rPr lang="en-US" dirty="0" smtClean="0">
                <a:latin typeface="Helvetica" charset="0"/>
                <a:cs typeface="Helvetica" charset="0"/>
                <a:sym typeface="Helvetica" charset="0"/>
              </a:rPr>
              <a:t>In due course of time, your functional test suite tend to grow big and complex, and in turn takes longer to execute which leads to not getting quicker feedback.</a:t>
            </a:r>
          </a:p>
          <a:p>
            <a:r>
              <a:rPr lang="en-US" dirty="0" smtClean="0">
                <a:latin typeface="Helvetica" charset="0"/>
                <a:cs typeface="Helvetica" charset="0"/>
                <a:sym typeface="Helvetica" charset="0"/>
              </a:rPr>
              <a:t>Basic thumb rule is your primary build should not take more than 10-15 </a:t>
            </a:r>
            <a:r>
              <a:rPr lang="en-US" dirty="0" err="1" smtClean="0">
                <a:latin typeface="Helvetica" charset="0"/>
                <a:cs typeface="Helvetica" charset="0"/>
                <a:sym typeface="Helvetica" charset="0"/>
              </a:rPr>
              <a:t>mts</a:t>
            </a:r>
            <a:r>
              <a:rPr lang="en-US" dirty="0" smtClean="0">
                <a:latin typeface="Helvetica" charset="0"/>
                <a:cs typeface="Helvetica" charset="0"/>
                <a:sym typeface="Helvetica" charset="0"/>
              </a:rPr>
              <a:t> including compile, build, unit tests and functional tests.</a:t>
            </a:r>
          </a:p>
          <a:p>
            <a:endParaRPr lang="en-US" dirty="0" smtClean="0">
              <a:latin typeface="Helvetica" charset="0"/>
              <a:cs typeface="Helvetica" charset="0"/>
              <a:sym typeface="Helvetica" charset="0"/>
            </a:endParaRPr>
          </a:p>
          <a:p>
            <a:r>
              <a:rPr lang="en-US" dirty="0" smtClean="0">
                <a:latin typeface="Helvetica" charset="0"/>
                <a:cs typeface="Helvetica" charset="0"/>
                <a:sym typeface="Helvetica" charset="0"/>
              </a:rPr>
              <a:t>So, what you can do is:</a:t>
            </a:r>
          </a:p>
          <a:p>
            <a:r>
              <a:rPr lang="en-US" dirty="0" smtClean="0">
                <a:latin typeface="Helvetica" charset="0"/>
                <a:cs typeface="Helvetica" charset="0"/>
                <a:sym typeface="Helvetica" charset="0"/>
              </a:rPr>
              <a:t>1. Break your large test suite into smaller ones, like smoke, high, medium, low. Include may be smoke and high tests in the primary build and everything else can be moved to secondary build or execute once in every 2 hours or ....</a:t>
            </a:r>
          </a:p>
          <a:p>
            <a:r>
              <a:rPr lang="en-US" dirty="0" smtClean="0">
                <a:latin typeface="Helvetica" charset="0"/>
                <a:cs typeface="Helvetica" charset="0"/>
                <a:sym typeface="Helvetica" charset="0"/>
              </a:rPr>
              <a:t>2. Execute test suites in parallel using multiple machines - But the catch is the tool should have support for this.</a:t>
            </a:r>
            <a:endParaRPr lang="en-US" dirty="0" smtClean="0">
              <a:solidFill>
                <a:srgbClr val="000000"/>
              </a:solidFill>
              <a:latin typeface="Calibri" charset="0"/>
              <a:cs typeface="Calibri" charset="0"/>
              <a:sym typeface="Calibri" charset="0"/>
            </a:endParaRPr>
          </a:p>
          <a:p>
            <a:pPr marL="39688" eaLnBrk="1" hangingPunct="1">
              <a:spcBef>
                <a:spcPts val="413"/>
              </a:spcBef>
            </a:pPr>
            <a:endParaRPr lang="en-US" dirty="0" smtClean="0">
              <a:solidFill>
                <a:srgbClr val="000000"/>
              </a:solidFill>
              <a:latin typeface="Calibri" charset="0"/>
              <a:cs typeface="Calibri" charset="0"/>
              <a:sym typeface="Calibri" charset="0"/>
            </a:endParaRPr>
          </a:p>
          <a:p>
            <a:pPr marL="39688" eaLnBrk="1" hangingPunct="1">
              <a:spcBef>
                <a:spcPts val="413"/>
              </a:spcBef>
            </a:pPr>
            <a:r>
              <a:rPr lang="en-US" dirty="0" smtClean="0">
                <a:solidFill>
                  <a:srgbClr val="000000"/>
                </a:solidFill>
                <a:latin typeface="Calibri" charset="0"/>
                <a:cs typeface="Calibri" charset="0"/>
                <a:sym typeface="Calibri" charset="0"/>
              </a:rPr>
              <a:t>Bad candidates for automation</a:t>
            </a:r>
          </a:p>
          <a:p>
            <a:pPr marL="39688" eaLnBrk="1" hangingPunct="1">
              <a:spcBef>
                <a:spcPts val="413"/>
              </a:spcBef>
            </a:pPr>
            <a:r>
              <a:rPr lang="en-US" dirty="0" smtClean="0">
                <a:solidFill>
                  <a:srgbClr val="000000"/>
                </a:solidFill>
                <a:latin typeface="Calibri" charset="0"/>
                <a:cs typeface="Calibri" charset="0"/>
                <a:sym typeface="Calibri" charset="0"/>
              </a:rPr>
              <a:t>Tests that require visual checks</a:t>
            </a:r>
          </a:p>
          <a:p>
            <a:pPr marL="39688" eaLnBrk="1" hangingPunct="1">
              <a:spcBef>
                <a:spcPts val="413"/>
              </a:spcBef>
            </a:pPr>
            <a:r>
              <a:rPr lang="en-US" dirty="0" smtClean="0">
                <a:solidFill>
                  <a:srgbClr val="000000"/>
                </a:solidFill>
                <a:latin typeface="Calibri" charset="0"/>
                <a:cs typeface="Calibri" charset="0"/>
                <a:sym typeface="Calibri" charset="0"/>
              </a:rPr>
              <a:t>Tests that are extremely complicated to automate from a development perspective (sometimes it makes sense to do these if manual is worse)</a:t>
            </a:r>
          </a:p>
          <a:p>
            <a:pPr marL="39688" eaLnBrk="1" hangingPunct="1">
              <a:spcBef>
                <a:spcPts val="413"/>
              </a:spcBef>
            </a:pPr>
            <a:r>
              <a:rPr lang="en-US" dirty="0" smtClean="0">
                <a:solidFill>
                  <a:srgbClr val="000000"/>
                </a:solidFill>
                <a:latin typeface="Calibri" charset="0"/>
                <a:cs typeface="Calibri" charset="0"/>
                <a:sym typeface="Calibri" charset="0"/>
              </a:rPr>
              <a:t>Sometimes the recurring cost to manually test something is still lower than the automation costs in the near term</a:t>
            </a:r>
          </a:p>
          <a:p>
            <a:pPr marL="39688" eaLnBrk="1" hangingPunct="1">
              <a:spcBef>
                <a:spcPts val="413"/>
              </a:spcBef>
            </a:pPr>
            <a:r>
              <a:rPr lang="en-US" dirty="0" smtClean="0">
                <a:solidFill>
                  <a:srgbClr val="000000"/>
                </a:solidFill>
                <a:latin typeface="Calibri" charset="0"/>
                <a:cs typeface="Calibri" charset="0"/>
                <a:sym typeface="Calibri" charset="0"/>
              </a:rPr>
              <a:t>Tests that touch stubs/spikes/throwaway code</a:t>
            </a:r>
          </a:p>
          <a:p>
            <a:pPr eaLnBrk="1" hangingPunct="1"/>
            <a:endParaRPr lang="en-AU" dirty="0"/>
          </a:p>
          <a:p>
            <a:pPr eaLnBrk="1" hangingPunct="1"/>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FFA0E7-E47B-EE46-AD61-3F43EFFBB589}" type="slidenum">
              <a:rPr lang="en-AU"/>
              <a:pPr eaLnBrk="1" hangingPunct="1"/>
              <a:t>46</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t>Agile development depends on a high level of test automation in order to provide fast feedback loops to the development team</a:t>
            </a:r>
          </a:p>
          <a:p>
            <a:pPr eaLnBrk="1" hangingPunct="1"/>
            <a:r>
              <a:rPr lang="en-AU"/>
              <a:t>When automation is the shared responsibility of the team and not just that of the testers or the developers it is much more likely to succeed</a:t>
            </a:r>
          </a:p>
          <a:p>
            <a:pPr eaLnBrk="1" hangingPunct="1"/>
            <a:r>
              <a:rPr lang="en-AU"/>
              <a:t>Most tests can be automated and should be if the feedback provided is valuable to the team as a whole</a:t>
            </a:r>
          </a:p>
          <a:p>
            <a:pPr eaLnBrk="1" hangingPunct="1"/>
            <a:r>
              <a:rPr lang="en-AU"/>
              <a:t>When bugs are found automated tests can be added to the regression test suite so the bugs are not repeated</a:t>
            </a:r>
          </a:p>
          <a:p>
            <a:pPr eaLnBrk="1" hangingPunct="1"/>
            <a:r>
              <a:rPr lang="en-AU"/>
              <a:t>The feedback that automation provides improves the confidence that all team members have about the quality of the software</a:t>
            </a:r>
          </a:p>
          <a:p>
            <a:pPr eaLnBrk="1" hangingPunct="1"/>
            <a:r>
              <a:rPr lang="en-AU"/>
              <a:t>Shared ownership leads to an understanding of what the automated tests are actually testing</a:t>
            </a:r>
          </a:p>
          <a:p>
            <a:pPr eaLnBrk="1" hangingPunct="1"/>
            <a:r>
              <a:rPr lang="en-AU"/>
              <a:t>When the team understands the nature of the tests the confidence provided by the existence of an automation suite is not a false confidence</a:t>
            </a:r>
          </a:p>
          <a:p>
            <a:pPr eaLnBrk="1" hangingPunct="1"/>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solidFill>
            <a:srgbClr val="FFFFFF"/>
          </a:solidFill>
          <a:ln/>
        </p:spPr>
      </p:sp>
      <p:sp>
        <p:nvSpPr>
          <p:cNvPr id="18435" name="Rectangle 2"/>
          <p:cNvSpPr>
            <a:spLocks noGrp="1" noChangeArrowheads="1"/>
          </p:cNvSpPr>
          <p:nvPr>
            <p:ph type="body" idx="1"/>
          </p:nvPr>
        </p:nvSpPr>
        <p:spPr>
          <a:noFill/>
        </p:spPr>
        <p:txBody>
          <a:bodyPr/>
          <a:lstStyle/>
          <a:p>
            <a:pPr marL="39688" eaLnBrk="1" hangingPunct="1">
              <a:spcBef>
                <a:spcPts val="413"/>
              </a:spcBef>
            </a:pPr>
            <a:r>
              <a:rPr lang="en-US" smtClean="0">
                <a:solidFill>
                  <a:srgbClr val="000000"/>
                </a:solidFill>
                <a:latin typeface="Calibri" charset="0"/>
                <a:cs typeface="Calibri" charset="0"/>
                <a:sym typeface="Calibri" charset="0"/>
              </a:rPr>
              <a:t>You still need somebody to write/maintain test scripts. By automating, you cannot reduce head count of your team.</a:t>
            </a:r>
          </a:p>
          <a:p>
            <a:pPr marL="39688" eaLnBrk="1" hangingPunct="1">
              <a:spcBef>
                <a:spcPts val="413"/>
              </a:spcBef>
            </a:pPr>
            <a:r>
              <a:rPr lang="en-US" smtClean="0">
                <a:solidFill>
                  <a:srgbClr val="000000"/>
                </a:solidFill>
                <a:latin typeface="Calibri" charset="0"/>
                <a:cs typeface="Calibri" charset="0"/>
                <a:sym typeface="Calibri" charset="0"/>
              </a:rPr>
              <a:t>100% automation may not be possible because of - technical reasons, not worth etc.</a:t>
            </a:r>
          </a:p>
          <a:p>
            <a:pPr marL="39688" eaLnBrk="1" hangingPunct="1">
              <a:spcBef>
                <a:spcPts val="413"/>
              </a:spcBef>
            </a:pPr>
            <a:r>
              <a:rPr lang="en-US" smtClean="0">
                <a:solidFill>
                  <a:srgbClr val="000000"/>
                </a:solidFill>
                <a:latin typeface="Calibri" charset="0"/>
                <a:cs typeface="Calibri" charset="0"/>
                <a:sym typeface="Calibri" charset="0"/>
              </a:rPr>
              <a:t>Do not expect to get ROI from day-1 of automation </a:t>
            </a:r>
          </a:p>
          <a:p>
            <a:pPr marL="39688" eaLnBrk="1" hangingPunct="1">
              <a:spcBef>
                <a:spcPts val="413"/>
              </a:spcBef>
            </a:pPr>
            <a:r>
              <a:rPr lang="en-US" smtClean="0">
                <a:solidFill>
                  <a:srgbClr val="000000"/>
                </a:solidFill>
                <a:latin typeface="Calibri" charset="0"/>
                <a:cs typeface="Calibri" charset="0"/>
                <a:sym typeface="Calibri" charset="0"/>
              </a:rPr>
              <a:t>You cannot find bugs through your automation script. My client asked me, we have 4 people in automation and 1 person doing manual testing and he finds more bugs than 4 of us. Writing or maintaining automation script is not find bugs. Objective of automation is not to find bugs, rather it is to make sure that your existing functionalities are working.</a:t>
            </a:r>
          </a:p>
          <a:p>
            <a:pPr marL="39688" eaLnBrk="1" hangingPunct="1">
              <a:spcBef>
                <a:spcPts val="413"/>
              </a:spcBef>
            </a:pPr>
            <a:endParaRPr lang="en-US" smtClean="0">
              <a:solidFill>
                <a:srgbClr val="000000"/>
              </a:solidFill>
              <a:latin typeface="Calibri Bold Italic" charset="0"/>
              <a:cs typeface="Calibri Bold Italic" charset="0"/>
              <a:sym typeface="Calibri Bold Ital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9</a:t>
            </a:fld>
            <a:endParaRPr lang="en-US"/>
          </a:p>
        </p:txBody>
      </p:sp>
    </p:spTree>
    <p:extLst>
      <p:ext uri="{BB962C8B-B14F-4D97-AF65-F5344CB8AC3E}">
        <p14:creationId xmlns:p14="http://schemas.microsoft.com/office/powerpoint/2010/main" val="82440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Abstraction: hide implementation details</a:t>
            </a:r>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Encapsulation: </a:t>
            </a:r>
            <a:r>
              <a:rPr lang="en-US" sz="800" b="0" i="0" kern="1200" dirty="0" smtClean="0">
                <a:solidFill>
                  <a:schemeClr val="tx1"/>
                </a:solidFill>
                <a:effectLst/>
                <a:latin typeface="Gill Sans" charset="0"/>
                <a:ea typeface="+mn-ea"/>
                <a:cs typeface="+mn-cs"/>
              </a:rPr>
              <a:t>all of the object's data is contained and hidden in the object and access to it restricted to members of that class.</a:t>
            </a:r>
          </a:p>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describe a bit about user journeys: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statement about scripts having no more than 10 steps is good for acceptance tests, I'm thinking about the UAT/User Journey/E2E ones and whether it's worth having some description about them included</a:t>
            </a:r>
          </a:p>
          <a:p>
            <a:endParaRPr lang="en-US" dirty="0" smtClean="0"/>
          </a:p>
          <a:p>
            <a:r>
              <a:rPr lang="en-US" dirty="0" smtClean="0"/>
              <a:t>Concept</a:t>
            </a:r>
          </a:p>
          <a:p>
            <a:r>
              <a:rPr lang="en-US" dirty="0" smtClean="0"/>
              <a:t>Logged</a:t>
            </a:r>
            <a:r>
              <a:rPr lang="en-US" baseline="0" dirty="0" smtClean="0"/>
              <a:t> in as admin</a:t>
            </a:r>
          </a:p>
          <a:p>
            <a:endParaRPr lang="en-US" baseline="0" dirty="0" smtClean="0"/>
          </a:p>
          <a:p>
            <a:r>
              <a:rPr lang="en-US" baseline="0" dirty="0" smtClean="0"/>
              <a:t>Go to login page</a:t>
            </a:r>
          </a:p>
          <a:p>
            <a:r>
              <a:rPr lang="en-US" baseline="0" dirty="0" smtClean="0"/>
              <a:t>Type admin/admin</a:t>
            </a:r>
          </a:p>
          <a:p>
            <a:endParaRPr lang="en-US" baseline="0" dirty="0" smtClean="0"/>
          </a:p>
          <a:p>
            <a:r>
              <a:rPr lang="en-US" baseline="0" dirty="0" smtClean="0"/>
              <a:t>****</a:t>
            </a:r>
          </a:p>
          <a:p>
            <a:endParaRPr lang="en-US" baseline="0" dirty="0" smtClean="0"/>
          </a:p>
          <a:p>
            <a:r>
              <a:rPr lang="en-US" baseline="0" dirty="0" smtClean="0"/>
              <a:t>Tests</a:t>
            </a:r>
          </a:p>
          <a:p>
            <a:endParaRPr lang="en-US" baseline="0" dirty="0" smtClean="0"/>
          </a:p>
          <a:p>
            <a:r>
              <a:rPr lang="en-US" baseline="0" dirty="0" smtClean="0"/>
              <a:t>Call Logged in as admin</a:t>
            </a:r>
          </a:p>
          <a:p>
            <a:r>
              <a:rPr lang="en-US" baseline="0" dirty="0" smtClean="0"/>
              <a:t>Asset: On x page/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51</a:t>
            </a:fld>
            <a:endParaRPr lang="en-US"/>
          </a:p>
        </p:txBody>
      </p:sp>
    </p:spTree>
    <p:extLst>
      <p:ext uri="{BB962C8B-B14F-4D97-AF65-F5344CB8AC3E}">
        <p14:creationId xmlns:p14="http://schemas.microsoft.com/office/powerpoint/2010/main" val="934701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Changes – does this make sense</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DRY Principle - e.g., Control type change -- list to combo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52</a:t>
            </a:fld>
            <a:endParaRPr lang="en-US"/>
          </a:p>
        </p:txBody>
      </p:sp>
    </p:spTree>
    <p:extLst>
      <p:ext uri="{BB962C8B-B14F-4D97-AF65-F5344CB8AC3E}">
        <p14:creationId xmlns:p14="http://schemas.microsoft.com/office/powerpoint/2010/main" val="3805393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Waits – don’t poll,</a:t>
            </a:r>
            <a:r>
              <a:rPr lang="en-US" baseline="0" dirty="0" smtClean="0"/>
              <a:t> go event based, use an explicit wait (selenium page model)</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53</a:t>
            </a:fld>
            <a:endParaRPr lang="en-US"/>
          </a:p>
        </p:txBody>
      </p:sp>
    </p:spTree>
    <p:extLst>
      <p:ext uri="{BB962C8B-B14F-4D97-AF65-F5344CB8AC3E}">
        <p14:creationId xmlns:p14="http://schemas.microsoft.com/office/powerpoint/2010/main" val="1778290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into small groups and discuss/draw</a:t>
            </a:r>
            <a:r>
              <a:rPr lang="en-US" baseline="0" dirty="0" smtClean="0"/>
              <a:t> how your test architecture would look for each pattern based on our </a:t>
            </a:r>
            <a:r>
              <a:rPr lang="en-US" baseline="0" smtClean="0"/>
              <a:t>example project.</a:t>
            </a:r>
            <a:endParaRPr lang="en-US"/>
          </a:p>
        </p:txBody>
      </p:sp>
      <p:sp>
        <p:nvSpPr>
          <p:cNvPr id="4" name="Slide Number Placeholder 3"/>
          <p:cNvSpPr>
            <a:spLocks noGrp="1"/>
          </p:cNvSpPr>
          <p:nvPr>
            <p:ph type="sldNum" sz="quarter" idx="10"/>
          </p:nvPr>
        </p:nvSpPr>
        <p:spPr/>
        <p:txBody>
          <a:bodyPr/>
          <a:lstStyle/>
          <a:p>
            <a:fld id="{871133F3-77F4-D646-89DF-60AFD5E8DFDC}" type="slidenum">
              <a:rPr lang="en-US" smtClean="0"/>
              <a:t>62</a:t>
            </a:fld>
            <a:endParaRPr lang="en-US"/>
          </a:p>
        </p:txBody>
      </p:sp>
    </p:spTree>
    <p:extLst>
      <p:ext uri="{BB962C8B-B14F-4D97-AF65-F5344CB8AC3E}">
        <p14:creationId xmlns:p14="http://schemas.microsoft.com/office/powerpoint/2010/main" val="2484036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solidFill>
            <a:srgbClr val="FFFFFF"/>
          </a:solidFill>
          <a:ln/>
        </p:spPr>
      </p:sp>
      <p:sp>
        <p:nvSpPr>
          <p:cNvPr id="19459" name="Rectangle 2"/>
          <p:cNvSpPr>
            <a:spLocks noGrp="1" noChangeArrowheads="1"/>
          </p:cNvSpPr>
          <p:nvPr>
            <p:ph type="body" idx="1"/>
          </p:nvPr>
        </p:nvSpPr>
        <p:spPr>
          <a:noFill/>
        </p:spPr>
        <p:txBody>
          <a:bodyPr/>
          <a:lstStyle/>
          <a:p>
            <a:pPr marL="338121" indent="-338121">
              <a:spcBef>
                <a:spcPts val="703"/>
              </a:spcBef>
              <a:defRPr/>
            </a:pPr>
            <a:r>
              <a:rPr lang="en-US" u="sng" dirty="0" smtClean="0">
                <a:solidFill>
                  <a:srgbClr val="000000"/>
                </a:solidFill>
                <a:latin typeface="Calibri" charset="0"/>
                <a:cs typeface="Calibri" charset="0"/>
                <a:sym typeface="Calibri" charset="0"/>
              </a:rPr>
              <a:t>Estimated Time: 15 minutes</a:t>
            </a:r>
          </a:p>
          <a:p>
            <a:pPr marL="338121" indent="-338121">
              <a:spcBef>
                <a:spcPts val="703"/>
              </a:spcBef>
              <a:defRPr/>
            </a:pPr>
            <a:endParaRPr lang="en-US" u="sng" dirty="0" smtClean="0">
              <a:solidFill>
                <a:srgbClr val="000000"/>
              </a:solidFill>
              <a:latin typeface="Calibri" charset="0"/>
              <a:cs typeface="Calibri" charset="0"/>
              <a:sym typeface="Calibri" charset="0"/>
            </a:endParaRPr>
          </a:p>
          <a:p>
            <a:pPr marL="338121" indent="-338121">
              <a:spcBef>
                <a:spcPts val="703"/>
              </a:spcBef>
              <a:defRPr/>
            </a:pPr>
            <a:r>
              <a:rPr lang="en-US" u="sng" dirty="0" smtClean="0">
                <a:solidFill>
                  <a:srgbClr val="000000"/>
                </a:solidFill>
                <a:latin typeface="Calibri" charset="0"/>
                <a:cs typeface="Calibri" charset="0"/>
                <a:sym typeface="Calibri" charset="0"/>
              </a:rPr>
              <a:t>For participant’s current actual projects….</a:t>
            </a:r>
          </a:p>
          <a:p>
            <a:pPr marL="338121" indent="-338121">
              <a:spcBef>
                <a:spcPts val="703"/>
              </a:spcBef>
              <a:defRPr/>
            </a:pPr>
            <a:endParaRPr lang="en-US" u="sng" dirty="0" smtClean="0">
              <a:solidFill>
                <a:srgbClr val="000000"/>
              </a:solidFill>
              <a:latin typeface="Calibri" charset="0"/>
              <a:cs typeface="Calibri" charset="0"/>
              <a:sym typeface="Calibri" charset="0"/>
            </a:endParaRPr>
          </a:p>
          <a:p>
            <a:pPr marL="338121" indent="-338121">
              <a:spcBef>
                <a:spcPts val="703"/>
              </a:spcBef>
              <a:defRPr/>
            </a:pPr>
            <a:r>
              <a:rPr lang="en-US" u="sng" dirty="0" smtClean="0">
                <a:solidFill>
                  <a:srgbClr val="000000"/>
                </a:solidFill>
                <a:latin typeface="Calibri" charset="0"/>
                <a:cs typeface="Calibri" charset="0"/>
                <a:sym typeface="Calibri" charset="0"/>
              </a:rPr>
              <a:t>Can you think of 5 tests you should automate?</a:t>
            </a:r>
          </a:p>
          <a:p>
            <a:pPr marL="338121" indent="-338121">
              <a:spcBef>
                <a:spcPts val="703"/>
              </a:spcBef>
              <a:defRPr/>
            </a:pPr>
            <a:r>
              <a:rPr lang="en-US" u="sng" dirty="0" smtClean="0">
                <a:solidFill>
                  <a:srgbClr val="000000"/>
                </a:solidFill>
                <a:latin typeface="Calibri" charset="0"/>
                <a:cs typeface="Calibri" charset="0"/>
                <a:sym typeface="Calibri" charset="0"/>
              </a:rPr>
              <a:t>Can you think of 5 tests you shouldn’t automate?</a:t>
            </a:r>
          </a:p>
          <a:p>
            <a:pPr marL="338121" indent="-338121">
              <a:spcBef>
                <a:spcPts val="703"/>
              </a:spcBef>
              <a:defRPr/>
            </a:pPr>
            <a:endParaRPr lang="en-US" u="sng" dirty="0" smtClean="0">
              <a:solidFill>
                <a:srgbClr val="000000"/>
              </a:solidFill>
              <a:latin typeface="Calibri" charset="0"/>
              <a:cs typeface="Calibri" charset="0"/>
              <a:sym typeface="Calibri" charset="0"/>
            </a:endParaRPr>
          </a:p>
          <a:p>
            <a:pPr marL="338121" indent="-338121">
              <a:spcBef>
                <a:spcPts val="703"/>
              </a:spcBef>
              <a:defRPr/>
            </a:pPr>
            <a:r>
              <a:rPr lang="en-US" u="sng" dirty="0" smtClean="0">
                <a:solidFill>
                  <a:srgbClr val="000000"/>
                </a:solidFill>
                <a:latin typeface="Calibri" charset="0"/>
                <a:cs typeface="Calibri" charset="0"/>
                <a:sym typeface="Calibri" charset="0"/>
              </a:rPr>
              <a:t>Discuss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plot your tests on their ease</a:t>
            </a:r>
            <a:r>
              <a:rPr lang="en-US" baseline="0" dirty="0" smtClean="0"/>
              <a:t> of automation effort and their value to the project. </a:t>
            </a:r>
          </a:p>
          <a:p>
            <a:r>
              <a:rPr lang="en-US" baseline="0" dirty="0" smtClean="0"/>
              <a:t>Tests in the #1 quadrant should be your first priority.</a:t>
            </a:r>
          </a:p>
          <a:p>
            <a:r>
              <a:rPr lang="en-US" baseline="0" dirty="0" smtClean="0"/>
              <a:t>Don</a:t>
            </a:r>
            <a:r>
              <a:rPr lang="fr-FR" baseline="0" dirty="0" smtClean="0"/>
              <a:t>’</a:t>
            </a:r>
            <a:r>
              <a:rPr lang="fr-FR" baseline="0" dirty="0" err="1" smtClean="0"/>
              <a:t>t</a:t>
            </a:r>
            <a:r>
              <a:rPr lang="fr-FR" baseline="0" dirty="0" smtClean="0"/>
              <a:t> </a:t>
            </a:r>
            <a:r>
              <a:rPr lang="fr-FR" baseline="0" dirty="0" err="1" smtClean="0"/>
              <a:t>even</a:t>
            </a:r>
            <a:r>
              <a:rPr lang="fr-FR" baseline="0" dirty="0" smtClean="0"/>
              <a:t> </a:t>
            </a:r>
            <a:r>
              <a:rPr lang="fr-FR" baseline="0" dirty="0" err="1" smtClean="0"/>
              <a:t>bother</a:t>
            </a:r>
            <a:r>
              <a:rPr lang="fr-FR" baseline="0" dirty="0" smtClean="0"/>
              <a:t> </a:t>
            </a:r>
            <a:r>
              <a:rPr lang="fr-FR" baseline="0" dirty="0" err="1" smtClean="0"/>
              <a:t>with</a:t>
            </a:r>
            <a:r>
              <a:rPr lang="fr-FR" baseline="0" smtClean="0"/>
              <a:t> tests in X.</a:t>
            </a:r>
            <a:endParaRPr lang="en-US"/>
          </a:p>
        </p:txBody>
      </p:sp>
      <p:sp>
        <p:nvSpPr>
          <p:cNvPr id="4" name="Slide Number Placeholder 3"/>
          <p:cNvSpPr>
            <a:spLocks noGrp="1"/>
          </p:cNvSpPr>
          <p:nvPr>
            <p:ph type="sldNum" sz="quarter" idx="10"/>
          </p:nvPr>
        </p:nvSpPr>
        <p:spPr/>
        <p:txBody>
          <a:bodyPr/>
          <a:lstStyle/>
          <a:p>
            <a:fld id="{871133F3-77F4-D646-89DF-60AFD5E8DFDC}" type="slidenum">
              <a:rPr lang="en-US" smtClean="0"/>
              <a:t>64</a:t>
            </a:fld>
            <a:endParaRPr lang="en-US"/>
          </a:p>
        </p:txBody>
      </p:sp>
    </p:spTree>
    <p:extLst>
      <p:ext uri="{BB962C8B-B14F-4D97-AF65-F5344CB8AC3E}">
        <p14:creationId xmlns:p14="http://schemas.microsoft.com/office/powerpoint/2010/main" val="2796551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FFA0E7-E47B-EE46-AD61-3F43EFFBB589}" type="slidenum">
              <a:rPr lang="en-AU"/>
              <a:pPr eaLnBrk="1" hangingPunct="1"/>
              <a:t>65</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smtClean="0"/>
              <a:t>Most </a:t>
            </a:r>
            <a:r>
              <a:rPr lang="en-AU" dirty="0"/>
              <a:t>tests can be automated and should be if the feedback provided is valuable to the team as a whole</a:t>
            </a:r>
          </a:p>
          <a:p>
            <a:pPr eaLnBrk="1" hangingPunct="1"/>
            <a:r>
              <a:rPr lang="en-AU" dirty="0"/>
              <a:t>When bugs are found automated tests can be added to the regression test suite so the bugs are not repeated</a:t>
            </a:r>
          </a:p>
          <a:p>
            <a:pPr eaLnBrk="1" hangingPunct="1"/>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8121" indent="-338121">
              <a:spcBef>
                <a:spcPts val="703"/>
              </a:spcBef>
              <a:defRPr/>
            </a:pPr>
            <a:r>
              <a:rPr lang="en-US" dirty="0" smtClean="0"/>
              <a:t>Test automation </a:t>
            </a:r>
            <a:r>
              <a:rPr lang="en-US" b="1" dirty="0" smtClean="0"/>
              <a:t>is </a:t>
            </a:r>
            <a:r>
              <a:rPr lang="en-US" dirty="0" smtClean="0"/>
              <a:t>software development, but not treated as such</a:t>
            </a:r>
          </a:p>
          <a:p>
            <a:pPr marL="496871" lvl="1" indent="-338121">
              <a:spcBef>
                <a:spcPts val="703"/>
              </a:spcBef>
              <a:defRPr/>
            </a:pPr>
            <a:r>
              <a:rPr lang="en-US" dirty="0" smtClean="0"/>
              <a:t>Inappropriate estimation and resourcing</a:t>
            </a:r>
          </a:p>
          <a:p>
            <a:pPr marL="496871" lvl="1" indent="-338121">
              <a:spcBef>
                <a:spcPts val="703"/>
              </a:spcBef>
              <a:defRPr/>
            </a:pPr>
            <a:r>
              <a:rPr lang="en-US" dirty="0" smtClean="0"/>
              <a:t>Poor tool suitability</a:t>
            </a:r>
          </a:p>
          <a:p>
            <a:pPr marL="496871" lvl="1" indent="-338121">
              <a:spcBef>
                <a:spcPts val="703"/>
              </a:spcBef>
              <a:defRPr/>
            </a:pPr>
            <a:r>
              <a:rPr lang="en-US" dirty="0" smtClean="0"/>
              <a:t>Sub-optimal automation development practices</a:t>
            </a:r>
          </a:p>
          <a:p>
            <a:pPr marL="39688" eaLnBrk="1" hangingPunct="1"/>
            <a:endParaRPr lang="en-US" dirty="0" smtClean="0">
              <a:solidFill>
                <a:srgbClr val="000000"/>
              </a:solidFill>
              <a:latin typeface="Calibri" charset="0"/>
              <a:cs typeface="Calibri" charset="0"/>
              <a:sym typeface="Calibri" charset="0"/>
            </a:endParaRPr>
          </a:p>
          <a:p>
            <a:pPr marL="39688" eaLnBrk="1" hangingPunct="1"/>
            <a:r>
              <a:rPr lang="en-US" dirty="0" smtClean="0">
                <a:solidFill>
                  <a:srgbClr val="000000"/>
                </a:solidFill>
                <a:latin typeface="Calibri" charset="0"/>
                <a:cs typeface="Calibri" charset="0"/>
                <a:sym typeface="Calibri" charset="0"/>
              </a:rPr>
              <a:t>Cliff’s biggest</a:t>
            </a:r>
            <a:r>
              <a:rPr lang="en-US" baseline="0" dirty="0" smtClean="0">
                <a:solidFill>
                  <a:srgbClr val="000000"/>
                </a:solidFill>
                <a:latin typeface="Calibri" charset="0"/>
                <a:cs typeface="Calibri" charset="0"/>
                <a:sym typeface="Calibri" charset="0"/>
              </a:rPr>
              <a:t> reason… Test automation is software dev, not treated with software dev discipline</a:t>
            </a:r>
          </a:p>
          <a:p>
            <a:pPr marL="39688" eaLnBrk="1" hangingPunct="1"/>
            <a:endParaRPr lang="en-US" dirty="0" smtClean="0">
              <a:solidFill>
                <a:srgbClr val="000000"/>
              </a:solidFill>
              <a:latin typeface="Calibri" charset="0"/>
              <a:cs typeface="Calibri" charset="0"/>
              <a:sym typeface="Calibri" charset="0"/>
            </a:endParaRPr>
          </a:p>
          <a:p>
            <a:pPr marL="39688" eaLnBrk="1" hangingPunct="1"/>
            <a:endParaRPr lang="en-US" dirty="0" smtClean="0">
              <a:solidFill>
                <a:srgbClr val="000000"/>
              </a:solidFill>
              <a:latin typeface="Calibri" charset="0"/>
              <a:cs typeface="Calibri" charset="0"/>
              <a:sym typeface="Calibri" charset="0"/>
            </a:endParaRPr>
          </a:p>
          <a:p>
            <a:pPr marL="39688" eaLnBrk="1" hangingPunct="1"/>
            <a:r>
              <a:rPr lang="en-US" dirty="0" smtClean="0">
                <a:solidFill>
                  <a:srgbClr val="000000"/>
                </a:solidFill>
                <a:latin typeface="Calibri" charset="0"/>
                <a:cs typeface="Calibri" charset="0"/>
                <a:sym typeface="Calibri" charset="0"/>
              </a:rPr>
              <a:t>Can also talk about agile friendly tools</a:t>
            </a:r>
          </a:p>
          <a:p>
            <a:pPr marL="39688" eaLnBrk="1" hangingPunct="1"/>
            <a:r>
              <a:rPr lang="en-US" u="sng" dirty="0" smtClean="0">
                <a:solidFill>
                  <a:srgbClr val="000000"/>
                </a:solidFill>
                <a:latin typeface="Calibri" charset="0"/>
                <a:cs typeface="Calibri" charset="0"/>
                <a:sym typeface="Calibri" charset="0"/>
                <a:hlinkClick r:id="rId3"/>
              </a:rPr>
              <a:t>http://agilesoftwaretesting.com/?p=56</a:t>
            </a:r>
            <a:endParaRPr lang="en-US" u="sng" dirty="0" smtClean="0">
              <a:solidFill>
                <a:srgbClr val="000000"/>
              </a:solidFill>
              <a:latin typeface="Calibri" charset="0"/>
              <a:cs typeface="Calibri" charset="0"/>
              <a:sym typeface="Calibri" charset="0"/>
            </a:endParaRPr>
          </a:p>
          <a:p>
            <a:pPr marL="39688" eaLnBrk="1" hangingPunct="1"/>
            <a:endParaRPr lang="en-US" u="sng" dirty="0" smtClean="0">
              <a:solidFill>
                <a:srgbClr val="000000"/>
              </a:solidFill>
              <a:latin typeface="Calibri" charset="0"/>
              <a:cs typeface="Calibri" charset="0"/>
              <a:sym typeface="Calibri" charset="0"/>
            </a:endParaRPr>
          </a:p>
          <a:p>
            <a:pPr marL="338121" indent="-338121">
              <a:spcBef>
                <a:spcPts val="703"/>
              </a:spcBef>
              <a:defRPr/>
            </a:pPr>
            <a:r>
              <a:rPr lang="en-US" dirty="0" smtClean="0"/>
              <a:t>Only Record and Playback</a:t>
            </a:r>
          </a:p>
          <a:p>
            <a:pPr marL="338121" indent="-338121">
              <a:spcBef>
                <a:spcPts val="703"/>
              </a:spcBef>
              <a:defRPr/>
            </a:pPr>
            <a:r>
              <a:rPr lang="en-US" dirty="0" smtClean="0"/>
              <a:t>Poor Tool suitability</a:t>
            </a:r>
          </a:p>
          <a:p>
            <a:pPr marL="338121" indent="-338121">
              <a:spcBef>
                <a:spcPts val="703"/>
              </a:spcBef>
              <a:defRPr/>
            </a:pPr>
            <a:r>
              <a:rPr lang="en-US" dirty="0" smtClean="0"/>
              <a:t>Not enough time and resources for development/maintenance of tests</a:t>
            </a:r>
          </a:p>
          <a:p>
            <a:pPr marL="338121" indent="-338121">
              <a:spcBef>
                <a:spcPts val="703"/>
              </a:spcBef>
              <a:defRPr/>
            </a:pPr>
            <a:r>
              <a:rPr lang="en-US" dirty="0" smtClean="0"/>
              <a:t>Tests are too complicated and interdependent</a:t>
            </a:r>
          </a:p>
          <a:p>
            <a:pPr marL="338121" indent="-338121">
              <a:spcBef>
                <a:spcPts val="703"/>
              </a:spcBef>
              <a:defRPr/>
            </a:pPr>
            <a:r>
              <a:rPr lang="en-US" dirty="0" smtClean="0"/>
              <a:t>Not having proper error recovery mechanism</a:t>
            </a:r>
          </a:p>
          <a:p>
            <a:pPr marL="338121" indent="-338121">
              <a:spcBef>
                <a:spcPts val="703"/>
              </a:spcBef>
              <a:defRPr/>
            </a:pPr>
            <a:r>
              <a:rPr lang="en-US" dirty="0" smtClean="0"/>
              <a:t>Not having proper setup/tear down</a:t>
            </a:r>
          </a:p>
        </p:txBody>
      </p:sp>
    </p:spTree>
    <p:extLst>
      <p:ext uri="{BB962C8B-B14F-4D97-AF65-F5344CB8AC3E}">
        <p14:creationId xmlns:p14="http://schemas.microsoft.com/office/powerpoint/2010/main" val="3212428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solidFill>
            <a:srgbClr val="FFFFFF"/>
          </a:solidFill>
          <a:ln/>
        </p:spPr>
      </p:sp>
      <p:sp>
        <p:nvSpPr>
          <p:cNvPr id="2355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400"/>
              </a:spcBef>
              <a:tabLst>
                <a:tab pos="139700" algn="l"/>
                <a:tab pos="457200" algn="l"/>
              </a:tabLst>
            </a:pPr>
            <a:r>
              <a:rPr lang="en-US" sz="1400" b="1" smtClean="0">
                <a:latin typeface="Times" pitchFamily="-106" charset="0"/>
                <a:cs typeface="Times" pitchFamily="-106" charset="0"/>
                <a:sym typeface="Times" pitchFamily="-106" charset="0"/>
              </a:rPr>
              <a:t>Why Traditional, Record-and-Playback, Heavyweight, Commercial Test Automation Solutions Are Not Agile</a:t>
            </a:r>
          </a:p>
          <a:p>
            <a:pPr eaLnBrk="1" hangingPunct="1">
              <a:spcBef>
                <a:spcPts val="1400"/>
              </a:spcBef>
              <a:tabLst>
                <a:tab pos="139700" algn="l"/>
                <a:tab pos="457200" algn="l"/>
              </a:tabLst>
            </a:pPr>
            <a:r>
              <a:rPr lang="en-US" smtClean="0">
                <a:latin typeface="Times" pitchFamily="-106" charset="0"/>
                <a:cs typeface="Times" pitchFamily="-106" charset="0"/>
                <a:sym typeface="Times" pitchFamily="-106" charset="0"/>
              </a:rPr>
              <a:t>Three key reasons: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The test-last workflow encouraged by such tools is all wrong for Agile teams.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The unmaintainable scripts created with such tools become an impediment to change.</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Such specialized tools create a need for Test Automation Specialists and thus foster silos.</a:t>
            </a:r>
          </a:p>
          <a:p>
            <a:pPr eaLnBrk="1" hangingPunct="1">
              <a:tabLst>
                <a:tab pos="139700" algn="l"/>
                <a:tab pos="457200" algn="l"/>
              </a:tabLst>
            </a:pPr>
            <a:r>
              <a:rPr lang="en-US" smtClean="0">
                <a:latin typeface="Times" pitchFamily="-106" charset="0"/>
                <a:cs typeface="Times" pitchFamily="-106" charset="0"/>
                <a:sym typeface="Times" pitchFamily="-106" charset="0"/>
              </a:rPr>
              <a:t>Let’s look at each of these concerns in turn, then look at how Agile-friendly tools address them.</a:t>
            </a:r>
          </a:p>
          <a:p>
            <a:pPr eaLnBrk="1" hangingPunct="1">
              <a:spcBef>
                <a:spcPts val="1200"/>
              </a:spcBef>
              <a:tabLst>
                <a:tab pos="139700" algn="l"/>
                <a:tab pos="457200" algn="l"/>
              </a:tabLst>
            </a:pPr>
            <a:r>
              <a:rPr lang="en-US" sz="1400" b="1" smtClean="0">
                <a:latin typeface="Times" pitchFamily="-106" charset="0"/>
                <a:cs typeface="Times" pitchFamily="-106" charset="0"/>
                <a:sym typeface="Times" pitchFamily="-106" charset="0"/>
              </a:rPr>
              <a:t>Test-Last Automation</a:t>
            </a:r>
          </a:p>
          <a:p>
            <a:pPr eaLnBrk="1" hangingPunct="1">
              <a:spcBef>
                <a:spcPts val="1400"/>
              </a:spcBef>
              <a:tabLst>
                <a:tab pos="139700" algn="l"/>
                <a:tab pos="457200" algn="l"/>
              </a:tabLst>
            </a:pPr>
            <a:r>
              <a:rPr lang="en-US" smtClean="0">
                <a:latin typeface="Times" pitchFamily="-106" charset="0"/>
                <a:cs typeface="Times" pitchFamily="-106" charset="0"/>
                <a:sym typeface="Times" pitchFamily="-106" charset="0"/>
              </a:rPr>
              <a:t>Traditional, heavyweight, record-and-playback tools force teams to wait until after the software is done – or at least the interface is done – before automation can begin. After all, it’s hard to record scripts against an interface that doesn’t exist yet. So the usual workflow for automating tests with a traditional test automation tool looks something like this: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Test analysts design and document the tests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Test executors execute the tests and report the bugs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Developers fix the bugs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Test executors re-execute the tests and verify the fixes (repeating as needed)</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…time passes…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Test automation specialists automate the regression tests using the test documents as specifications</a:t>
            </a:r>
          </a:p>
          <a:p>
            <a:pPr eaLnBrk="1" hangingPunct="1">
              <a:tabLst>
                <a:tab pos="139700" algn="l"/>
                <a:tab pos="457200" algn="l"/>
              </a:tabLst>
            </a:pPr>
            <a:r>
              <a:rPr lang="en-US" smtClean="0">
                <a:latin typeface="Times" pitchFamily="-106" charset="0"/>
                <a:cs typeface="Times" pitchFamily="-106" charset="0"/>
                <a:sym typeface="Times" pitchFamily="-106" charset="0"/>
              </a:rPr>
              <a:t>Looking at the workflow this way, it’s surprising to me that this particular test automation strategy ever works, even in traditional environments with long release cycles and strict change management practices. By the time we get around to automating the tests, the software is done and ready to ship. So those tests are not going to uncover much information that we don’t already know.</a:t>
            </a:r>
          </a:p>
          <a:p>
            <a:pPr eaLnBrk="1" hangingPunct="1">
              <a:tabLst>
                <a:tab pos="139700" algn="l"/>
                <a:tab pos="457200" algn="l"/>
              </a:tabLst>
            </a:pPr>
            <a:r>
              <a:rPr lang="en-US" smtClean="0">
                <a:latin typeface="Times" pitchFamily="-106" charset="0"/>
                <a:cs typeface="Times" pitchFamily="-106" charset="0"/>
                <a:sym typeface="Times" pitchFamily="-106" charset="0"/>
              </a:rPr>
              <a:t>Sure, automated regression tests are theoretically handy for the next release. But usually the changes made for the next release break those automated tests (see concern #2, maintainability, coming up next). The result for most contexts: high cost, limited benefit. In short, such a workflow is a recipe for failure on any project, not just for Agile teams. The teams that have made this workflow work well in their context have had to work very, very hard at it.</a:t>
            </a:r>
          </a:p>
          <a:p>
            <a:pPr eaLnBrk="1" hangingPunct="1">
              <a:tabLst>
                <a:tab pos="139700" algn="l"/>
                <a:tab pos="457200" algn="l"/>
              </a:tabLst>
            </a:pPr>
            <a:r>
              <a:rPr lang="en-US" smtClean="0">
                <a:latin typeface="Times" pitchFamily="-106" charset="0"/>
                <a:cs typeface="Times" pitchFamily="-106" charset="0"/>
                <a:sym typeface="Times" pitchFamily="-106" charset="0"/>
              </a:rPr>
              <a:t>However, this workflow is particularly bad in an Agile context where it results in an intolerably high level of waste and too much feedback latency.</a:t>
            </a:r>
          </a:p>
          <a:p>
            <a:pPr eaLnBrk="1" hangingPunct="1">
              <a:spcBef>
                <a:spcPts val="1200"/>
              </a:spcBef>
              <a:buFont typeface="Times" pitchFamily="-106" charset="0"/>
              <a:buChar char="•"/>
              <a:tabLst>
                <a:tab pos="139700" algn="l"/>
                <a:tab pos="457200" algn="l"/>
              </a:tabLst>
            </a:pPr>
            <a:r>
              <a:rPr lang="en-US" b="1" smtClean="0">
                <a:latin typeface="Times" pitchFamily="-106" charset="0"/>
                <a:cs typeface="Times" pitchFamily="-106" charset="0"/>
                <a:sym typeface="Times" pitchFamily="-106" charset="0"/>
              </a:rPr>
              <a:t>Waste</a:t>
            </a:r>
            <a:r>
              <a:rPr lang="en-US" smtClean="0">
                <a:latin typeface="Times" pitchFamily="-106" charset="0"/>
                <a:cs typeface="Times" pitchFamily="-106" charset="0"/>
                <a:sym typeface="Times" pitchFamily="-106" charset="0"/>
              </a:rPr>
              <a:t>: the same information is duplicated in both the manual and automated regression tests. Actually, it’s duplicated elsewhere too. But for now, let’s just focus on the duplication in the manual and automated tests.</a:t>
            </a:r>
          </a:p>
          <a:p>
            <a:pPr eaLnBrk="1" hangingPunct="1">
              <a:spcBef>
                <a:spcPts val="1200"/>
              </a:spcBef>
              <a:buFont typeface="Times" pitchFamily="-106" charset="0"/>
              <a:buChar char="•"/>
              <a:tabLst>
                <a:tab pos="139700" algn="l"/>
                <a:tab pos="457200" algn="l"/>
              </a:tabLst>
            </a:pPr>
            <a:r>
              <a:rPr lang="en-US" b="1" smtClean="0">
                <a:latin typeface="Times" pitchFamily="-106" charset="0"/>
                <a:cs typeface="Times" pitchFamily="-106" charset="0"/>
                <a:sym typeface="Times" pitchFamily="-106" charset="0"/>
              </a:rPr>
              <a:t>Feedback Latency</a:t>
            </a:r>
            <a:r>
              <a:rPr lang="en-US" smtClean="0">
                <a:latin typeface="Times" pitchFamily="-106" charset="0"/>
                <a:cs typeface="Times" pitchFamily="-106" charset="0"/>
                <a:sym typeface="Times" pitchFamily="-106" charset="0"/>
              </a:rPr>
              <a:t>: the bulk of the testing in this workflow is manual, and that means it takes days or weeks to discover the effect of a given change. If we’re working in 4 week sprints, waiting 3 – 4 weeks for regression test results just does not work.</a:t>
            </a:r>
          </a:p>
          <a:p>
            <a:pPr eaLnBrk="1" hangingPunct="1">
              <a:tabLst>
                <a:tab pos="139700" algn="l"/>
                <a:tab pos="457200" algn="l"/>
              </a:tabLst>
            </a:pPr>
            <a:r>
              <a:rPr lang="en-US" smtClean="0">
                <a:latin typeface="Times" pitchFamily="-106" charset="0"/>
                <a:cs typeface="Times" pitchFamily="-106" charset="0"/>
                <a:sym typeface="Times" pitchFamily="-106" charset="0"/>
              </a:rPr>
              <a:t>Agile teams need the fast feedback that automated system/acceptance tests can provide. Further, test-last tools cannot support Acceptance Test Driven Development (ATDD). Agile teams need tools that support starting the test automation effort immediately, using a test-first approach.</a:t>
            </a:r>
          </a:p>
          <a:p>
            <a:pPr eaLnBrk="1" hangingPunct="1">
              <a:spcBef>
                <a:spcPts val="1200"/>
              </a:spcBef>
              <a:tabLst>
                <a:tab pos="139700" algn="l"/>
                <a:tab pos="457200" algn="l"/>
              </a:tabLst>
            </a:pPr>
            <a:r>
              <a:rPr lang="en-US" sz="1400" b="1" smtClean="0">
                <a:latin typeface="Times" pitchFamily="-106" charset="0"/>
                <a:cs typeface="Times" pitchFamily="-106" charset="0"/>
                <a:sym typeface="Times" pitchFamily="-106" charset="0"/>
              </a:rPr>
              <a:t>Unmaintainable Piles of Spaghetti Scripts</a:t>
            </a:r>
          </a:p>
          <a:p>
            <a:pPr eaLnBrk="1" hangingPunct="1">
              <a:spcBef>
                <a:spcPts val="1400"/>
              </a:spcBef>
              <a:tabLst>
                <a:tab pos="139700" algn="l"/>
                <a:tab pos="457200" algn="l"/>
              </a:tabLst>
            </a:pPr>
            <a:r>
              <a:rPr lang="en-US" smtClean="0">
                <a:latin typeface="Times" pitchFamily="-106" charset="0"/>
                <a:cs typeface="Times" pitchFamily="-106" charset="0"/>
                <a:sym typeface="Times" pitchFamily="-106" charset="0"/>
              </a:rPr>
              <a:t>Automated scripts created with record-and-playback tools usually contain a messy combination of at least three different kinds of information:</a:t>
            </a:r>
          </a:p>
          <a:p>
            <a:pPr eaLnBrk="1" hangingPunct="1">
              <a:spcBef>
                <a:spcPts val="1200"/>
              </a:spcBef>
              <a:buFont typeface="Times" pitchFamily="-106" charset="0"/>
              <a:buChar char="•"/>
              <a:tabLst>
                <a:tab pos="139700" algn="l"/>
                <a:tab pos="457200" algn="l"/>
              </a:tabLst>
            </a:pPr>
            <a:r>
              <a:rPr lang="en-US" smtClean="0">
                <a:latin typeface="Times" pitchFamily="-106" charset="0"/>
                <a:cs typeface="Times" pitchFamily="-106" charset="0"/>
                <a:sym typeface="Times" pitchFamily="-106" charset="0"/>
              </a:rPr>
              <a:t>Expectations about the behavior of the software under test given a set of conditions.</a:t>
            </a:r>
          </a:p>
          <a:p>
            <a:pPr eaLnBrk="1" hangingPunct="1">
              <a:spcBef>
                <a:spcPts val="1200"/>
              </a:spcBef>
              <a:buFont typeface="Times" pitchFamily="-106" charset="0"/>
              <a:buChar char="•"/>
              <a:tabLst>
                <a:tab pos="139700" algn="l"/>
                <a:tab pos="457200" algn="l"/>
              </a:tabLst>
            </a:pPr>
            <a:r>
              <a:rPr lang="en-US" smtClean="0">
                <a:latin typeface="Times" pitchFamily="-106" charset="0"/>
                <a:cs typeface="Times" pitchFamily="-106" charset="0"/>
                <a:sym typeface="Times" pitchFamily="-106" charset="0"/>
              </a:rPr>
              <a:t>Implementation-specific details about the interface.</a:t>
            </a:r>
          </a:p>
          <a:p>
            <a:pPr eaLnBrk="1" hangingPunct="1">
              <a:spcBef>
                <a:spcPts val="1200"/>
              </a:spcBef>
              <a:buFont typeface="Times" pitchFamily="-106" charset="0"/>
              <a:buChar char="•"/>
              <a:tabLst>
                <a:tab pos="139700" algn="l"/>
                <a:tab pos="457200" algn="l"/>
              </a:tabLst>
            </a:pPr>
            <a:r>
              <a:rPr lang="en-US" smtClean="0">
                <a:latin typeface="Times" pitchFamily="-106" charset="0"/>
                <a:cs typeface="Times" pitchFamily="-106" charset="0"/>
                <a:sym typeface="Times" pitchFamily="-106" charset="0"/>
              </a:rPr>
              <a:t>Code to drive the application to the desired state for testing.</a:t>
            </a:r>
          </a:p>
          <a:p>
            <a:pPr eaLnBrk="1" hangingPunct="1">
              <a:tabLst>
                <a:tab pos="139700" algn="l"/>
                <a:tab pos="457200" algn="l"/>
              </a:tabLst>
            </a:pPr>
            <a:r>
              <a:rPr lang="en-US" smtClean="0">
                <a:latin typeface="Times" pitchFamily="-106" charset="0"/>
                <a:cs typeface="Times" pitchFamily="-106" charset="0"/>
                <a:sym typeface="Times" pitchFamily="-106" charset="0"/>
              </a:rPr>
              <a:t>So a typical script will have statements to click buttons identified by hard-coded button ids followed by statements that verify the resulting window title followed by statements to verify the calculated value in a field identified by another hard-coded id, like so:</a:t>
            </a:r>
          </a:p>
          <a:p>
            <a:pPr eaLnBrk="1" hangingPunct="1">
              <a:spcBef>
                <a:spcPts val="1200"/>
              </a:spcBef>
              <a:tabLst>
                <a:tab pos="139700" algn="l"/>
                <a:tab pos="457200" algn="l"/>
              </a:tabLst>
            </a:pPr>
            <a:r>
              <a:rPr lang="en-US" smtClean="0">
                <a:latin typeface="Courier" pitchFamily="-106" charset="0"/>
                <a:sym typeface="Courier" pitchFamily="-106" charset="0"/>
              </a:rPr>
              <a:t>field("item_1").enter_value("12345")</a:t>
            </a:r>
            <a:br>
              <a:rPr lang="en-US" smtClean="0">
                <a:latin typeface="Courier" pitchFamily="-106" charset="0"/>
                <a:sym typeface="Courier" pitchFamily="-106" charset="0"/>
              </a:rPr>
            </a:br>
            <a:r>
              <a:rPr lang="en-US" smtClean="0">
                <a:latin typeface="Courier" pitchFamily="-106" charset="0"/>
                <a:sym typeface="Courier" pitchFamily="-106" charset="0"/>
              </a:rPr>
              <a:t>button("lookup_item_1").click</a:t>
            </a:r>
            <a:br>
              <a:rPr lang="en-US" smtClean="0">
                <a:latin typeface="Courier" pitchFamily="-106" charset="0"/>
                <a:sym typeface="Courier" pitchFamily="-106" charset="0"/>
              </a:rPr>
            </a:br>
            <a:r>
              <a:rPr lang="en-US" smtClean="0">
                <a:latin typeface="Courier" pitchFamily="-106" charset="0"/>
                <a:sym typeface="Courier" pitchFamily="-106" charset="0"/>
              </a:rPr>
              <a:t>field("price_1").verify_value("$7.00")</a:t>
            </a:r>
            <a:br>
              <a:rPr lang="en-US" smtClean="0">
                <a:latin typeface="Courier" pitchFamily="-106" charset="0"/>
                <a:sym typeface="Courier" pitchFamily="-106" charset="0"/>
              </a:rPr>
            </a:br>
            <a:r>
              <a:rPr lang="en-US" smtClean="0">
                <a:latin typeface="Courier" pitchFamily="-106" charset="0"/>
                <a:sym typeface="Courier" pitchFamily="-106" charset="0"/>
              </a:rPr>
              <a:t>field("qty_1").enter_value("6")</a:t>
            </a:r>
            <a:br>
              <a:rPr lang="en-US" smtClean="0">
                <a:latin typeface="Courier" pitchFamily="-106" charset="0"/>
                <a:sym typeface="Courier" pitchFamily="-106" charset="0"/>
              </a:rPr>
            </a:br>
            <a:r>
              <a:rPr lang="en-US" smtClean="0">
                <a:latin typeface="Courier" pitchFamily="-106" charset="0"/>
                <a:sym typeface="Courier" pitchFamily="-106" charset="0"/>
              </a:rPr>
              <a:t>button("total_next").click</a:t>
            </a:r>
            <a:br>
              <a:rPr lang="en-US" smtClean="0">
                <a:latin typeface="Courier" pitchFamily="-106" charset="0"/>
                <a:sym typeface="Courier" pitchFamily="-106" charset="0"/>
              </a:rPr>
            </a:br>
            <a:r>
              <a:rPr lang="en-US" smtClean="0">
                <a:latin typeface="Courier" pitchFamily="-106" charset="0"/>
                <a:sym typeface="Courier" pitchFamily="-106" charset="0"/>
              </a:rPr>
              <a:t>active_window.verify_title("Checkout")</a:t>
            </a:r>
            <a:br>
              <a:rPr lang="en-US" smtClean="0">
                <a:latin typeface="Courier" pitchFamily="-106" charset="0"/>
                <a:sym typeface="Courier" pitchFamily="-106" charset="0"/>
              </a:rPr>
            </a:br>
            <a:r>
              <a:rPr lang="en-US" smtClean="0">
                <a:latin typeface="Courier" pitchFamily="-106" charset="0"/>
                <a:sym typeface="Courier" pitchFamily="-106" charset="0"/>
              </a:rPr>
              <a:t>field("purchase_total").verify_value("$42.00")</a:t>
            </a:r>
            <a:endParaRPr lang="en-US" smtClean="0">
              <a:latin typeface="Times" pitchFamily="-106" charset="0"/>
              <a:cs typeface="Times" pitchFamily="-106" charset="0"/>
              <a:sym typeface="Times" pitchFamily="-106" charset="0"/>
            </a:endParaRP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The essence of the test was to verify that ordering 6 items at $7 each results in a shopping cart total of $42. But because the script has a mixture of expectations and UI-specific details, we end up with a whole bunch of extraneous implementation details obfuscating the real test.</a:t>
            </a: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(If you’re nodding along, thinking to yourself, “Yup, looks like our test scripts,” then you have my sympathies. My deep, deep sympathies. Good, maintainable, automated test scripts do not look like that.)</a:t>
            </a: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All that extraneous stuff doesn’t just obscure the essence of the test. It also makes such scripts hard to maintain. Every time a button id changes, or the workflow changes, say with a “Shipping Options” screen inserted before the Checkout screen, the script has to be updated. But that value $42.00? That only changes if the underlying business rules change, say during the “Buy 5, get a 6th free!” sale week.</a:t>
            </a: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Of course, there are teams that have poured resources, time, and effort into creating maintainable tests using traditional test automation tools. They use data-driven test strategies to pull the test data into files or databases. They create reusable libraries of functions for common action sequences like logging in. They create an abstract layer (a GUI map) between the GUI elements and the tests. They use good programming practices, have coding standards in place, and know about refactoring techniques to keep code DRY. I know about these approaches. I’ve done them all.</a:t>
            </a: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But I had to fight the tools the whole way. The traditional heavyweight test automation tools are optimized for record-and-playback, not for writing maintainable test code. One of the early commercial tools I used even made it impossible to create a separate reusable library of functions: you had to put any general-use functions into a library file that shipped with the tool (making tool upgrades a nightmare). That’s just EVIL.</a:t>
            </a:r>
          </a:p>
          <a:p>
            <a:pPr eaLnBrk="1" hangingPunct="1">
              <a:spcBef>
                <a:spcPts val="1200"/>
              </a:spcBef>
              <a:tabLst>
                <a:tab pos="139700" algn="l"/>
                <a:tab pos="457200" algn="l"/>
              </a:tabLst>
            </a:pPr>
            <a:r>
              <a:rPr lang="en-US" smtClean="0">
                <a:latin typeface="Times" pitchFamily="-106" charset="0"/>
                <a:cs typeface="Times" pitchFamily="-106" charset="0"/>
                <a:sym typeface="Times" pitchFamily="-106" charset="0"/>
              </a:rPr>
              <a:t>Agile teams need tools that separate the essence of the test from the implementation details. Such a separation is a hallmark of good design and increases maintainability. Agile teams also need tools that support and encourage good programming practices for the code portion of the test automation. And that means they need to write the test automation code using real, general use languages, with real IDEs, not vendor script languages in hamstrung IDEs.</a:t>
            </a:r>
          </a:p>
          <a:p>
            <a:pPr eaLnBrk="1" hangingPunct="1">
              <a:spcBef>
                <a:spcPts val="1200"/>
              </a:spcBef>
              <a:tabLst>
                <a:tab pos="139700" algn="l"/>
                <a:tab pos="457200" algn="l"/>
              </a:tabLst>
            </a:pPr>
            <a:r>
              <a:rPr lang="en-US" sz="1400" b="1" smtClean="0">
                <a:latin typeface="Times" pitchFamily="-106" charset="0"/>
                <a:cs typeface="Times" pitchFamily="-106" charset="0"/>
                <a:sym typeface="Times" pitchFamily="-106" charset="0"/>
              </a:rPr>
              <a:t>Silos of Test Automation Specialists</a:t>
            </a:r>
          </a:p>
          <a:p>
            <a:pPr eaLnBrk="1" hangingPunct="1">
              <a:spcBef>
                <a:spcPts val="1400"/>
              </a:spcBef>
              <a:tabLst>
                <a:tab pos="139700" algn="l"/>
                <a:tab pos="457200" algn="l"/>
              </a:tabLst>
            </a:pPr>
            <a:r>
              <a:rPr lang="en-US" smtClean="0">
                <a:latin typeface="Times" pitchFamily="-106" charset="0"/>
                <a:cs typeface="Times" pitchFamily="-106" charset="0"/>
                <a:sym typeface="Times" pitchFamily="-106" charset="0"/>
              </a:rPr>
              <a:t>Traditional QA departments working in a traditional waterfall/phased context, and automating tests, usually have a dedicated team of test automation specialists. This traditional structure addresses several forces: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Many “black-box” testers don’t code, don’t want to code, and don’t have the necessary technical skills to do effective test automation. Yes, they can click the “Record” button in the tool. But most teams I talk to these days have figured out that having non-technical testers record their actions is not a viable test automation strategy.</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The license fees for traditional record-and-playback test automation tools are insanely expensive. Most organizations simply do not have the budget to buy licenses for everyone. Thus only the anointed few are allowed to use the tools.</a:t>
            </a:r>
          </a:p>
          <a:p>
            <a:pPr eaLnBrk="1" hangingPunct="1">
              <a:spcBef>
                <a:spcPts val="1200"/>
              </a:spcBef>
              <a:buFontTx/>
              <a:buAutoNum type="arabicPeriod"/>
              <a:tabLst>
                <a:tab pos="139700" algn="l"/>
                <a:tab pos="457200" algn="l"/>
              </a:tabLst>
            </a:pPr>
            <a:r>
              <a:rPr lang="en-US" smtClean="0">
                <a:latin typeface="Times" pitchFamily="-106" charset="0"/>
                <a:cs typeface="Times" pitchFamily="-106" charset="0"/>
                <a:sym typeface="Times" pitchFamily="-106" charset="0"/>
              </a:rPr>
              <a:t>Many developers view the specialized QA tools with disdain. They want to write code in real programming languages, not in some wacky vendorscript language using a hamstrung IDE.</a:t>
            </a:r>
          </a:p>
          <a:p>
            <a:pPr eaLnBrk="1" hangingPunct="1">
              <a:tabLst>
                <a:tab pos="139700" algn="l"/>
                <a:tab pos="457200" algn="l"/>
              </a:tabLst>
            </a:pPr>
            <a:r>
              <a:rPr lang="en-US" smtClean="0">
                <a:latin typeface="Times" pitchFamily="-106" charset="0"/>
                <a:cs typeface="Times" pitchFamily="-106" charset="0"/>
                <a:sym typeface="Times" pitchFamily="-106" charset="0"/>
              </a:rPr>
              <a:t>Thus, the role of the Test Automation Specialist was born. These specialists usually work in relative isolation. They don’t do day-to-day testing, and they don’t have their hands in the production code. They have limited interactions with the testers and developers. Their job is to turn manual tests into automated tests.</a:t>
            </a:r>
          </a:p>
          <a:p>
            <a:pPr eaLnBrk="1" hangingPunct="1">
              <a:tabLst>
                <a:tab pos="139700" algn="l"/>
                <a:tab pos="457200" algn="l"/>
              </a:tabLst>
            </a:pPr>
            <a:r>
              <a:rPr lang="en-US" smtClean="0">
                <a:latin typeface="Times" pitchFamily="-106" charset="0"/>
                <a:cs typeface="Times" pitchFamily="-106" charset="0"/>
                <a:sym typeface="Times" pitchFamily="-106" charset="0"/>
              </a:rPr>
              <a:t>That isolation means that if the production code isn’t testable, these specialists have to find a workaround because testability enhancements are usually low on the priority list for the developers. I’ve been one of these specialists, and I’ve fought untestable code to get automated tests in place. It’s frustrating, but oddly addictive. When I managed to automate tests against an untestable interface, I felt like I’d slain </a:t>
            </a:r>
            <a:r>
              <a:rPr lang="en-US" u="sng" smtClean="0">
                <a:solidFill>
                  <a:srgbClr val="001EE5"/>
                </a:solidFill>
                <a:latin typeface="Times" pitchFamily="-106" charset="0"/>
                <a:cs typeface="Times" pitchFamily="-106" charset="0"/>
                <a:sym typeface="Times" pitchFamily="-106" charset="0"/>
                <a:hlinkClick r:id="rId3"/>
              </a:rPr>
              <a:t>Grendel</a:t>
            </a:r>
            <a:r>
              <a:rPr lang="en-US" smtClean="0">
                <a:latin typeface="Times" pitchFamily="-106" charset="0"/>
                <a:cs typeface="Times" pitchFamily="-106" charset="0"/>
                <a:sym typeface="Times" pitchFamily="-106" charset="0"/>
              </a:rPr>
              <a:t>, Grendel’s mother, all the Grendel cousins, and the horse they rode in on. I felt like a superhero.</a:t>
            </a:r>
          </a:p>
          <a:p>
            <a:pPr eaLnBrk="1" hangingPunct="1">
              <a:tabLst>
                <a:tab pos="139700" algn="l"/>
                <a:tab pos="457200" algn="l"/>
              </a:tabLst>
            </a:pPr>
            <a:r>
              <a:rPr lang="en-US" smtClean="0">
                <a:latin typeface="Times" pitchFamily="-106" charset="0"/>
                <a:cs typeface="Times" pitchFamily="-106" charset="0"/>
                <a:sym typeface="Times" pitchFamily="-106" charset="0"/>
              </a:rPr>
              <a:t>But Agile teams increase their effectiveness and efficiency by breaking down silos, not by creating test automation superheroes. That means the test automation effort becomes a collaboration. Business stakeholders, analysts, and black box testers contribute tests expressed in an automatable form (e.g. a Fit table) while the programmers write the code to hook the tests up to the implementation.</a:t>
            </a:r>
          </a:p>
          <a:p>
            <a:pPr eaLnBrk="1" hangingPunct="1">
              <a:tabLst>
                <a:tab pos="139700" algn="l"/>
                <a:tab pos="457200" algn="l"/>
              </a:tabLst>
            </a:pPr>
            <a:r>
              <a:rPr lang="en-US" smtClean="0">
                <a:latin typeface="Times" pitchFamily="-106" charset="0"/>
                <a:cs typeface="Times" pitchFamily="-106" charset="0"/>
                <a:sym typeface="Times" pitchFamily="-106" charset="0"/>
              </a:rPr>
              <a:t>Since the programmers write the code to hook the tests to the implementation while implementing the user stories, they naturally end up writing more testable code. They’re not going to spend 3 days trying to find a workaround to address a field that doesn’t have a unique ID when they could spend 5 minutes adding the unique ID. Collaborating means that automating tests becomes a routine part of implementing code instead of an exercise in slaying Grendels. Less fun for test automation superheroes, but much more sensible for teams that actually want to get stuff done.</a:t>
            </a:r>
          </a:p>
          <a:p>
            <a:pPr eaLnBrk="1" hangingPunct="1">
              <a:tabLst>
                <a:tab pos="139700" algn="l"/>
                <a:tab pos="457200" algn="l"/>
              </a:tabLst>
            </a:pPr>
            <a:r>
              <a:rPr lang="en-US" smtClean="0">
                <a:latin typeface="Times" pitchFamily="-106" charset="0"/>
                <a:cs typeface="Times" pitchFamily="-106" charset="0"/>
                <a:sym typeface="Times" pitchFamily="-106" charset="0"/>
              </a:rPr>
              <a:t>So that means Agile teams need tools that foster collaboration rather than tools that encourage a whole separate silo of specialists.</a:t>
            </a:r>
          </a:p>
          <a:p>
            <a:pPr eaLnBrk="1" hangingPunct="1">
              <a:spcBef>
                <a:spcPts val="1200"/>
              </a:spcBef>
              <a:tabLst>
                <a:tab pos="139700" algn="l"/>
                <a:tab pos="457200" algn="l"/>
              </a:tabLst>
            </a:pPr>
            <a:endParaRPr lang="en-US" sz="1600" smtClean="0">
              <a:solidFill>
                <a:srgbClr val="000000"/>
              </a:solidFill>
              <a:latin typeface="Arial" charset="0"/>
              <a:cs typeface="Arial" charset="0"/>
              <a:sym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Starts with a team member committing source code to the repository</a:t>
            </a:r>
          </a:p>
          <a:p>
            <a:r>
              <a:rPr lang="en-US" dirty="0" smtClean="0"/>
              <a:t>Required features:</a:t>
            </a:r>
          </a:p>
          <a:p>
            <a:pPr lvl="1"/>
            <a:r>
              <a:rPr lang="en-US" dirty="0" smtClean="0"/>
              <a:t>CI server </a:t>
            </a:r>
          </a:p>
          <a:p>
            <a:pPr lvl="1"/>
            <a:r>
              <a:rPr lang="en-US" dirty="0" smtClean="0"/>
              <a:t>Version control system that is accessible from CI server</a:t>
            </a:r>
          </a:p>
          <a:p>
            <a:pPr lvl="1"/>
            <a:r>
              <a:rPr lang="en-US" dirty="0" smtClean="0"/>
              <a:t>Automated build script that includes tests</a:t>
            </a:r>
          </a:p>
          <a:p>
            <a:pPr lvl="1"/>
            <a:r>
              <a:rPr lang="en-US" dirty="0" smtClean="0"/>
              <a:t>Build monitor</a:t>
            </a:r>
          </a:p>
          <a:p>
            <a:pPr lvl="1"/>
            <a:r>
              <a:rPr lang="en-US" dirty="0" smtClean="0"/>
              <a:t>Agreement of the team</a:t>
            </a:r>
            <a:endParaRPr lang="en-US" b="1"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11</a:t>
            </a:fld>
            <a:endParaRPr lang="en-US"/>
          </a:p>
        </p:txBody>
      </p:sp>
    </p:spTree>
    <p:extLst>
      <p:ext uri="{BB962C8B-B14F-4D97-AF65-F5344CB8AC3E}">
        <p14:creationId xmlns:p14="http://schemas.microsoft.com/office/powerpoint/2010/main" val="2319049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400"/>
              </a:spcBef>
              <a:tabLst>
                <a:tab pos="139700" algn="l"/>
                <a:tab pos="457200" algn="l"/>
              </a:tabLst>
            </a:pPr>
            <a:r>
              <a:rPr lang="en-US" sz="1400" b="1" dirty="0" smtClean="0">
                <a:latin typeface="Times" charset="0"/>
                <a:cs typeface="Times" charset="0"/>
                <a:sym typeface="Times" charset="0"/>
              </a:rPr>
              <a:t>Characteristics of Effective Agile Test Automation Tools</a:t>
            </a:r>
          </a:p>
          <a:p>
            <a:pPr eaLnBrk="1" hangingPunct="1">
              <a:spcBef>
                <a:spcPts val="1400"/>
              </a:spcBef>
              <a:tabLst>
                <a:tab pos="139700" algn="l"/>
                <a:tab pos="457200" algn="l"/>
              </a:tabLst>
            </a:pPr>
            <a:r>
              <a:rPr lang="en-US" dirty="0" smtClean="0">
                <a:latin typeface="Times" charset="0"/>
                <a:cs typeface="Times" charset="0"/>
                <a:sym typeface="Times" charset="0"/>
              </a:rPr>
              <a:t>Reviewing the problems with traditional test automation tools, we find that Agile teams need test automation tools/frameworks that:</a:t>
            </a:r>
          </a:p>
          <a:p>
            <a:pPr eaLnBrk="1" hangingPunct="1">
              <a:spcBef>
                <a:spcPts val="1200"/>
              </a:spcBef>
              <a:buFont typeface="Times" charset="0"/>
              <a:buChar char="•"/>
              <a:tabLst>
                <a:tab pos="139700" algn="l"/>
                <a:tab pos="457200" algn="l"/>
              </a:tabLst>
            </a:pPr>
            <a:r>
              <a:rPr lang="en-US" dirty="0" smtClean="0">
                <a:latin typeface="Times" charset="0"/>
                <a:cs typeface="Times" charset="0"/>
                <a:sym typeface="Times" charset="0"/>
              </a:rPr>
              <a:t>Support starting the test automation effort immediately, using a test-first approach.</a:t>
            </a:r>
          </a:p>
          <a:p>
            <a:pPr eaLnBrk="1" hangingPunct="1">
              <a:spcBef>
                <a:spcPts val="1200"/>
              </a:spcBef>
              <a:buFont typeface="Times" charset="0"/>
              <a:buChar char="•"/>
              <a:tabLst>
                <a:tab pos="139700" algn="l"/>
                <a:tab pos="457200" algn="l"/>
              </a:tabLst>
            </a:pPr>
            <a:r>
              <a:rPr lang="en-US" dirty="0" smtClean="0">
                <a:latin typeface="Times" charset="0"/>
                <a:cs typeface="Times" charset="0"/>
                <a:sym typeface="Times" charset="0"/>
              </a:rPr>
              <a:t>Separate the essence of the test from the implementation details.</a:t>
            </a:r>
          </a:p>
          <a:p>
            <a:pPr eaLnBrk="1" hangingPunct="1">
              <a:spcBef>
                <a:spcPts val="1200"/>
              </a:spcBef>
              <a:buFont typeface="Times" charset="0"/>
              <a:buChar char="•"/>
              <a:tabLst>
                <a:tab pos="139700" algn="l"/>
                <a:tab pos="457200" algn="l"/>
              </a:tabLst>
            </a:pPr>
            <a:r>
              <a:rPr lang="en-US" dirty="0" smtClean="0">
                <a:latin typeface="Times" charset="0"/>
                <a:cs typeface="Times" charset="0"/>
                <a:sym typeface="Times" charset="0"/>
              </a:rPr>
              <a:t>Support and encourage good programming practices for the code portion of the test automation.</a:t>
            </a:r>
          </a:p>
          <a:p>
            <a:pPr eaLnBrk="1" hangingPunct="1">
              <a:spcBef>
                <a:spcPts val="1200"/>
              </a:spcBef>
              <a:buFont typeface="Times" charset="0"/>
              <a:buChar char="•"/>
              <a:tabLst>
                <a:tab pos="139700" algn="l"/>
                <a:tab pos="457200" algn="l"/>
              </a:tabLst>
            </a:pPr>
            <a:r>
              <a:rPr lang="en-US" dirty="0" smtClean="0">
                <a:latin typeface="Times" charset="0"/>
                <a:cs typeface="Times" charset="0"/>
                <a:sym typeface="Times" charset="0"/>
              </a:rPr>
              <a:t>Support writing test automation code using real languages, with real IDEs.</a:t>
            </a:r>
          </a:p>
          <a:p>
            <a:pPr eaLnBrk="1" hangingPunct="1">
              <a:spcBef>
                <a:spcPts val="1200"/>
              </a:spcBef>
              <a:buFont typeface="Times" charset="0"/>
              <a:buChar char="•"/>
              <a:tabLst>
                <a:tab pos="139700" algn="l"/>
                <a:tab pos="457200" algn="l"/>
              </a:tabLst>
            </a:pPr>
            <a:r>
              <a:rPr lang="en-US" dirty="0" smtClean="0">
                <a:latin typeface="Times" charset="0"/>
                <a:cs typeface="Times" charset="0"/>
                <a:sym typeface="Times" charset="0"/>
              </a:rPr>
              <a:t>Foster collaboration.</a:t>
            </a:r>
          </a:p>
          <a:p>
            <a:pPr eaLnBrk="1" hangingPunct="1">
              <a:tabLst>
                <a:tab pos="139700" algn="l"/>
                <a:tab pos="457200" algn="l"/>
              </a:tabLst>
            </a:pPr>
            <a:r>
              <a:rPr lang="en-US" dirty="0" smtClean="0">
                <a:latin typeface="Times" charset="0"/>
                <a:cs typeface="Times" charset="0"/>
                <a:sym typeface="Times" charset="0"/>
              </a:rPr>
              <a:t>Fit, </a:t>
            </a:r>
            <a:r>
              <a:rPr lang="en-US" dirty="0" err="1" smtClean="0">
                <a:latin typeface="Times" charset="0"/>
                <a:cs typeface="Times" charset="0"/>
                <a:sym typeface="Times" charset="0"/>
              </a:rPr>
              <a:t>Fitnesse</a:t>
            </a:r>
            <a:r>
              <a:rPr lang="en-US" dirty="0" smtClean="0">
                <a:latin typeface="Times" charset="0"/>
                <a:cs typeface="Times" charset="0"/>
                <a:sym typeface="Times" charset="0"/>
              </a:rPr>
              <a:t>, and related tools (see the list at the end of the post for more) do just that.</a:t>
            </a:r>
          </a:p>
          <a:p>
            <a:pPr eaLnBrk="1" hangingPunct="1">
              <a:tabLst>
                <a:tab pos="139700" algn="l"/>
                <a:tab pos="457200" algn="l"/>
              </a:tabLst>
            </a:pPr>
            <a:r>
              <a:rPr lang="en-US" dirty="0" smtClean="0">
                <a:latin typeface="Times" charset="0"/>
                <a:cs typeface="Times" charset="0"/>
                <a:sym typeface="Times" charset="0"/>
              </a:rPr>
              <a:t>Testers or business stakeholders express expectations about the business-facing, externally visible behavior in a table using keywords or a Domain Specific Language (DSL). Programmers encapsulate all the implementation details, the button-pushing or API-calling bits, in a library or fixture.</a:t>
            </a:r>
          </a:p>
          <a:p>
            <a:pPr eaLnBrk="1" hangingPunct="1">
              <a:tabLst>
                <a:tab pos="139700" algn="l"/>
                <a:tab pos="457200" algn="l"/>
              </a:tabLst>
            </a:pPr>
            <a:r>
              <a:rPr lang="en-US" dirty="0" smtClean="0">
                <a:latin typeface="Times" charset="0"/>
                <a:cs typeface="Times" charset="0"/>
                <a:sym typeface="Times" charset="0"/>
              </a:rPr>
              <a:t>So our Shopping Cart example from above might be expressed like this:</a:t>
            </a:r>
          </a:p>
          <a:p>
            <a:pPr eaLnBrk="1" hangingPunct="1">
              <a:spcBef>
                <a:spcPts val="1200"/>
              </a:spcBef>
              <a:tabLst>
                <a:tab pos="139700" algn="l"/>
                <a:tab pos="457200" algn="l"/>
              </a:tabLst>
            </a:pPr>
            <a:r>
              <a:rPr lang="en-US" dirty="0" smtClean="0">
                <a:latin typeface="Courier" charset="0"/>
                <a:ea typeface="Courier" charset="0"/>
                <a:cs typeface="Courier" charset="0"/>
                <a:sym typeface="Courier" charset="0"/>
              </a:rPr>
              <a:t>Choose item by </a:t>
            </a:r>
            <a:r>
              <a:rPr lang="en-US" dirty="0" err="1" smtClean="0">
                <a:latin typeface="Courier" charset="0"/>
                <a:ea typeface="Courier" charset="0"/>
                <a:cs typeface="Courier" charset="0"/>
                <a:sym typeface="Courier" charset="0"/>
              </a:rPr>
              <a:t>sku</a:t>
            </a:r>
            <a:r>
              <a:rPr lang="en-US" dirty="0" smtClean="0">
                <a:latin typeface="Courier" charset="0"/>
                <a:ea typeface="Courier" charset="0"/>
                <a:cs typeface="Courier" charset="0"/>
                <a:sym typeface="Courier" charset="0"/>
              </a:rPr>
              <a:t> 12345</a:t>
            </a:r>
            <a:br>
              <a:rPr lang="en-US" dirty="0" smtClean="0">
                <a:latin typeface="Courier" charset="0"/>
                <a:ea typeface="Courier" charset="0"/>
                <a:cs typeface="Courier" charset="0"/>
                <a:sym typeface="Courier" charset="0"/>
              </a:rPr>
            </a:br>
            <a:r>
              <a:rPr lang="en-US" dirty="0" smtClean="0">
                <a:latin typeface="Courier" charset="0"/>
                <a:ea typeface="Courier" charset="0"/>
                <a:cs typeface="Courier" charset="0"/>
                <a:sym typeface="Courier" charset="0"/>
              </a:rPr>
              <a:t>Item price should be $7.00</a:t>
            </a:r>
            <a:br>
              <a:rPr lang="en-US" dirty="0" smtClean="0">
                <a:latin typeface="Courier" charset="0"/>
                <a:ea typeface="Courier" charset="0"/>
                <a:cs typeface="Courier" charset="0"/>
                <a:sym typeface="Courier" charset="0"/>
              </a:rPr>
            </a:br>
            <a:r>
              <a:rPr lang="en-US" dirty="0" smtClean="0">
                <a:latin typeface="Courier" charset="0"/>
                <a:ea typeface="Courier" charset="0"/>
                <a:cs typeface="Courier" charset="0"/>
                <a:sym typeface="Courier" charset="0"/>
              </a:rPr>
              <a:t>Set quantity to 6</a:t>
            </a:r>
            <a:br>
              <a:rPr lang="en-US" dirty="0" smtClean="0">
                <a:latin typeface="Courier" charset="0"/>
                <a:ea typeface="Courier" charset="0"/>
                <a:cs typeface="Courier" charset="0"/>
                <a:sym typeface="Courier" charset="0"/>
              </a:rPr>
            </a:br>
            <a:r>
              <a:rPr lang="en-US" dirty="0" smtClean="0">
                <a:latin typeface="Courier" charset="0"/>
                <a:ea typeface="Courier" charset="0"/>
                <a:cs typeface="Courier" charset="0"/>
                <a:sym typeface="Courier" charset="0"/>
              </a:rPr>
              <a:t>Shopping cart total should be $42.00</a:t>
            </a:r>
            <a:endParaRPr lang="en-US" dirty="0" smtClean="0">
              <a:latin typeface="Times" charset="0"/>
              <a:cs typeface="Times" charset="0"/>
              <a:sym typeface="Times" charset="0"/>
            </a:endParaRPr>
          </a:p>
          <a:p>
            <a:pPr eaLnBrk="1" hangingPunct="1">
              <a:spcBef>
                <a:spcPts val="1200"/>
              </a:spcBef>
              <a:tabLst>
                <a:tab pos="139700" algn="l"/>
                <a:tab pos="457200" algn="l"/>
              </a:tabLst>
            </a:pPr>
            <a:r>
              <a:rPr lang="en-US" dirty="0" smtClean="0">
                <a:latin typeface="Times" charset="0"/>
                <a:cs typeface="Times" charset="0"/>
                <a:sym typeface="Times" charset="0"/>
              </a:rPr>
              <a:t>See, no button IDs. No field IDs. Nothing except the essence of the test.</a:t>
            </a:r>
          </a:p>
          <a:p>
            <a:pPr eaLnBrk="1" hangingPunct="1">
              <a:spcBef>
                <a:spcPts val="1200"/>
              </a:spcBef>
              <a:tabLst>
                <a:tab pos="139700" algn="l"/>
                <a:tab pos="457200" algn="l"/>
              </a:tabLst>
            </a:pPr>
            <a:r>
              <a:rPr lang="en-US" dirty="0" smtClean="0">
                <a:latin typeface="Times" charset="0"/>
                <a:cs typeface="Times" charset="0"/>
                <a:sym typeface="Times" charset="0"/>
              </a:rPr>
              <a:t>And by writing our test in that kind of stripped-down-to-the-essence way makes it no longer just a test. As </a:t>
            </a:r>
            <a:r>
              <a:rPr lang="en-US" u="sng" dirty="0" smtClean="0">
                <a:solidFill>
                  <a:srgbClr val="001EE5"/>
                </a:solidFill>
                <a:latin typeface="Times" charset="0"/>
                <a:cs typeface="Times" charset="0"/>
                <a:sym typeface="Times" charset="0"/>
                <a:hlinkClick r:id="rId3"/>
              </a:rPr>
              <a:t>Brian Marick</a:t>
            </a:r>
            <a:r>
              <a:rPr lang="en-US" dirty="0" smtClean="0">
                <a:latin typeface="Times" charset="0"/>
                <a:cs typeface="Times" charset="0"/>
                <a:sym typeface="Times" charset="0"/>
              </a:rPr>
              <a:t> would point out, it’s an example of how the software should behave in a particular situation. It’s something we can articulate, discuss, and explore while we’re still figuring out the requirements. The team as a whole can collaborate on creating many such examples as part of the effort to gain a shared understanding of the real requirements for a given user story.</a:t>
            </a:r>
          </a:p>
          <a:p>
            <a:pPr eaLnBrk="1" hangingPunct="1">
              <a:spcBef>
                <a:spcPts val="1200"/>
              </a:spcBef>
              <a:tabLst>
                <a:tab pos="139700" algn="l"/>
                <a:tab pos="457200" algn="l"/>
              </a:tabLst>
            </a:pPr>
            <a:r>
              <a:rPr lang="en-US" dirty="0" smtClean="0">
                <a:latin typeface="Times" charset="0"/>
                <a:cs typeface="Times" charset="0"/>
                <a:sym typeface="Times" charset="0"/>
              </a:rPr>
              <a:t>Expressing tests this way makes them automatable, not automated. Automating the test happens later, when the user story is implemented. That’s when the programmers write the code to hook the test up to the implementation, and that’s when the test becomes an executable specification.</a:t>
            </a:r>
          </a:p>
          <a:p>
            <a:pPr eaLnBrk="1" hangingPunct="1">
              <a:spcBef>
                <a:spcPts val="1200"/>
              </a:spcBef>
              <a:tabLst>
                <a:tab pos="139700" algn="l"/>
                <a:tab pos="457200" algn="l"/>
              </a:tabLst>
            </a:pPr>
            <a:r>
              <a:rPr lang="en-US" dirty="0" smtClean="0">
                <a:latin typeface="Times" charset="0"/>
                <a:cs typeface="Times" charset="0"/>
                <a:sym typeface="Times" charset="0"/>
              </a:rPr>
              <a:t>Before it is automated, that same artifact can serve as a manual test script. However, unlike the traditional test automation workflow where manual tests are translated into automated tests, here there is no wasteful translation of one artifact into another. Instead, the one artifact is leveraged for multiple purposes.</a:t>
            </a:r>
          </a:p>
          <a:p>
            <a:pPr eaLnBrk="1" hangingPunct="1">
              <a:spcBef>
                <a:spcPts val="1200"/>
              </a:spcBef>
              <a:tabLst>
                <a:tab pos="139700" algn="l"/>
                <a:tab pos="457200" algn="l"/>
              </a:tabLst>
            </a:pPr>
            <a:r>
              <a:rPr lang="en-US" dirty="0" smtClean="0">
                <a:latin typeface="Times" charset="0"/>
                <a:cs typeface="Times" charset="0"/>
                <a:sym typeface="Times" charset="0"/>
              </a:rPr>
              <a:t>For that matter, because we’re omitting implementation-specific details from the test, the test can be re-used if the system were ported to a completely different technology. There is nothing specific to a Windows or Web-based interface in the test. The test would be equally valid for a green screen, a Web services interface, a command line interface, or even a punch-card interface. Leverage. It’s all about the leverage.</a:t>
            </a:r>
          </a:p>
          <a:p>
            <a:pPr eaLnBrk="1" hangingPunct="1">
              <a:spcBef>
                <a:spcPts val="1200"/>
              </a:spcBef>
              <a:tabLst>
                <a:tab pos="139700" algn="l"/>
                <a:tab pos="457200" algn="l"/>
              </a:tabLst>
            </a:pPr>
            <a:endParaRPr lang="en-US" sz="1600" dirty="0" smtClean="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2172450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813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Multivariate Testing</a:t>
            </a:r>
          </a:p>
          <a:p>
            <a:pPr marL="0" indent="0">
              <a:buNone/>
            </a:pPr>
            <a:r>
              <a:rPr lang="en-US" dirty="0" smtClean="0"/>
              <a:t>These activities are not intended to take place with each piece of functionality, but rather at key points in your project.</a:t>
            </a:r>
          </a:p>
          <a:p>
            <a:pPr marL="0" indent="0">
              <a:buNone/>
            </a:pPr>
            <a:endParaRPr lang="en-US" dirty="0" smtClean="0"/>
          </a:p>
          <a:p>
            <a:pPr marL="0" indent="0">
              <a:buNone/>
            </a:pPr>
            <a:r>
              <a:rPr lang="en-US" dirty="0" smtClean="0"/>
              <a:t>This is </a:t>
            </a:r>
            <a:r>
              <a:rPr lang="en-US" u="sng" dirty="0" smtClean="0"/>
              <a:t>usually</a:t>
            </a:r>
            <a:r>
              <a:rPr lang="en-US" dirty="0" smtClean="0"/>
              <a:t> prior to or immediately after a release.</a:t>
            </a:r>
          </a:p>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71</a:t>
            </a:fld>
            <a:endParaRPr lang="en-US"/>
          </a:p>
        </p:txBody>
      </p:sp>
    </p:spTree>
    <p:extLst>
      <p:ext uri="{BB962C8B-B14F-4D97-AF65-F5344CB8AC3E}">
        <p14:creationId xmlns:p14="http://schemas.microsoft.com/office/powerpoint/2010/main" val="2308220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B9734F-38D8-AF40-9EF2-9EF2EBB3C68A}" type="slidenum">
              <a:rPr lang="en-AU"/>
              <a:pPr eaLnBrk="1" hangingPunct="1"/>
              <a:t>72</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ja-JP" dirty="0">
                <a:cs typeface="ＭＳ Ｐゴシック" charset="0"/>
              </a:rPr>
              <a:t>Allows testers to use their experience and expertise to develop tests and find potential bugs that may not be considered during the design and development stages</a:t>
            </a:r>
          </a:p>
          <a:p>
            <a:pPr eaLnBrk="1" hangingPunct="1"/>
            <a:r>
              <a:rPr lang="en-GB" altLang="ja-JP" dirty="0">
                <a:cs typeface="ＭＳ Ｐゴシック" charset="0"/>
              </a:rPr>
              <a:t>Allows the tester the freedom to wander off the beaten track to areas that could be missed in other testing activities</a:t>
            </a:r>
          </a:p>
          <a:p>
            <a:pPr eaLnBrk="1" hangingPunct="1"/>
            <a:r>
              <a:rPr lang="en-GB" dirty="0">
                <a:cs typeface="ＭＳ Ｐゴシック" charset="0"/>
              </a:rPr>
              <a:t>Gut feeling of the tester plays an important role in ET</a:t>
            </a:r>
            <a:r>
              <a:rPr lang="en-GB" dirty="0" smtClean="0">
                <a:cs typeface="ＭＳ Ｐゴシック" charset="0"/>
              </a:rPr>
              <a:t>.</a:t>
            </a:r>
          </a:p>
          <a:p>
            <a:pPr eaLnBrk="1" hangingPunct="1"/>
            <a:endParaRPr lang="en-GB" dirty="0" smtClean="0">
              <a:cs typeface="ＭＳ Ｐゴシック" charset="0"/>
            </a:endParaRPr>
          </a:p>
          <a:p>
            <a:r>
              <a:rPr lang="en-GB" sz="1200" kern="1200" dirty="0" smtClean="0">
                <a:solidFill>
                  <a:schemeClr val="tx1"/>
                </a:solidFill>
                <a:effectLst/>
                <a:latin typeface="+mn-lt"/>
                <a:ea typeface="+mn-ea"/>
                <a:cs typeface="+mn-cs"/>
              </a:rPr>
              <a:t>An informal test design technique where the tester actively controls the design of the tests as those tests are performed and uses information gained while testing to design new and better tests</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It is approach to </a:t>
            </a:r>
            <a:r>
              <a:rPr lang="en-GB" sz="1200" u="none" strike="noStrike" kern="1200" dirty="0" smtClean="0">
                <a:solidFill>
                  <a:schemeClr val="tx1"/>
                </a:solidFill>
                <a:effectLst/>
                <a:latin typeface="+mn-lt"/>
                <a:ea typeface="+mn-ea"/>
                <a:cs typeface="+mn-cs"/>
                <a:hlinkClick r:id="rId3"/>
              </a:rPr>
              <a:t>software testing</a:t>
            </a:r>
            <a:r>
              <a:rPr lang="en-GB" sz="1200" kern="1200" dirty="0" smtClean="0">
                <a:solidFill>
                  <a:schemeClr val="tx1"/>
                </a:solidFill>
                <a:effectLst/>
                <a:latin typeface="+mn-lt"/>
                <a:ea typeface="+mn-ea"/>
                <a:cs typeface="+mn-cs"/>
              </a:rPr>
              <a:t> that is concisely described as simultaneous learning, </a:t>
            </a:r>
            <a:r>
              <a:rPr lang="en-GB" sz="1200" u="none" strike="noStrike" kern="1200" dirty="0" smtClean="0">
                <a:solidFill>
                  <a:schemeClr val="tx1"/>
                </a:solidFill>
                <a:effectLst/>
                <a:latin typeface="+mn-lt"/>
                <a:ea typeface="+mn-ea"/>
                <a:cs typeface="+mn-cs"/>
                <a:hlinkClick r:id="rId4"/>
              </a:rPr>
              <a:t>test design</a:t>
            </a:r>
            <a:r>
              <a:rPr lang="en-GB" sz="1200" kern="1200" dirty="0" smtClean="0">
                <a:solidFill>
                  <a:schemeClr val="tx1"/>
                </a:solidFill>
                <a:effectLst/>
                <a:latin typeface="+mn-lt"/>
                <a:ea typeface="+mn-ea"/>
                <a:cs typeface="+mn-cs"/>
              </a:rPr>
              <a:t> and test execution. </a:t>
            </a:r>
            <a:r>
              <a:rPr lang="en-GB" sz="1200" u="none" strike="noStrike" kern="1200" dirty="0" smtClean="0">
                <a:solidFill>
                  <a:schemeClr val="tx1"/>
                </a:solidFill>
                <a:effectLst/>
                <a:latin typeface="+mn-lt"/>
                <a:ea typeface="+mn-ea"/>
                <a:cs typeface="+mn-cs"/>
                <a:hlinkClick r:id="rId5"/>
              </a:rPr>
              <a:t>Cem Kaner</a:t>
            </a:r>
            <a:r>
              <a:rPr lang="en-GB" sz="1200" kern="1200" dirty="0" smtClean="0">
                <a:solidFill>
                  <a:schemeClr val="tx1"/>
                </a:solidFill>
                <a:effectLst/>
                <a:latin typeface="+mn-lt"/>
                <a:ea typeface="+mn-ea"/>
                <a:cs typeface="+mn-cs"/>
              </a:rPr>
              <a:t>, who coined the term in 1983, now defines exploratory testing as "a style of software testing that emphasizes the personal freedom and responsibility of the individual tester to continually optimize the quality of his/her work by treating test-related learning, test design, test execution, and test result interpretation as mutually supportive activities that run in parallel throughout the project." </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While the software is being tested, the tester learns information that, together with experience and </a:t>
            </a:r>
            <a:r>
              <a:rPr lang="en-GB" sz="1200" u="none" strike="noStrike" kern="1200" dirty="0" smtClean="0">
                <a:solidFill>
                  <a:schemeClr val="tx1"/>
                </a:solidFill>
                <a:effectLst/>
                <a:latin typeface="+mn-lt"/>
                <a:ea typeface="+mn-ea"/>
                <a:cs typeface="+mn-cs"/>
                <a:hlinkClick r:id="rId6"/>
              </a:rPr>
              <a:t>creativity</a:t>
            </a:r>
            <a:r>
              <a:rPr lang="en-GB" sz="1200" kern="1200" dirty="0" smtClean="0">
                <a:solidFill>
                  <a:schemeClr val="tx1"/>
                </a:solidFill>
                <a:effectLst/>
                <a:latin typeface="+mn-lt"/>
                <a:ea typeface="+mn-ea"/>
                <a:cs typeface="+mn-cs"/>
              </a:rPr>
              <a:t>, generates new good tests to run.</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To put structure around and facilitate reporting and targeting of exploratory testing, charters and sessions (as in session-based testing) are used.</a:t>
            </a:r>
            <a:endParaRPr lang="en-US" sz="1200" kern="1200" dirty="0" smtClean="0">
              <a:solidFill>
                <a:schemeClr val="tx1"/>
              </a:solidFill>
              <a:effectLst/>
              <a:latin typeface="+mn-lt"/>
              <a:ea typeface="+mn-ea"/>
              <a:cs typeface="+mn-cs"/>
            </a:endParaRPr>
          </a:p>
          <a:p>
            <a:pPr eaLnBrk="1" hangingPunct="1"/>
            <a:endParaRPr lang="en-AU" dirty="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Performance</a:t>
            </a:r>
          </a:p>
          <a:p>
            <a:r>
              <a:rPr lang="en-US" dirty="0" smtClean="0"/>
              <a:t>Security</a:t>
            </a:r>
          </a:p>
          <a:p>
            <a:r>
              <a:rPr lang="en-US" dirty="0" smtClean="0"/>
              <a:t>Manageability</a:t>
            </a:r>
          </a:p>
          <a:p>
            <a:r>
              <a:rPr lang="en-US" dirty="0" err="1" smtClean="0"/>
              <a:t>Monitoribility</a:t>
            </a:r>
            <a:endParaRPr lang="en-US" dirty="0" smtClean="0"/>
          </a:p>
          <a:p>
            <a:r>
              <a:rPr lang="en-US" dirty="0" smtClean="0"/>
              <a:t>Auditability</a:t>
            </a:r>
          </a:p>
          <a:p>
            <a:r>
              <a:rPr lang="en-US" dirty="0" smtClean="0"/>
              <a:t>Availability</a:t>
            </a:r>
          </a:p>
          <a:p>
            <a:r>
              <a:rPr lang="en-US" dirty="0" smtClean="0"/>
              <a:t>Usability</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If all of these steps execute without error or human intervention and every test passes, then we have a successful build</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3938903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latin typeface="Lucida Grande" charset="0"/>
                <a:ea typeface="ＭＳ Ｐゴシック" charset="0"/>
                <a:cs typeface="Lucida Grande" charset="0"/>
                <a:sym typeface="Lucida Grande" charset="0"/>
              </a:rPr>
              <a:t>How long would it take your organization to deploy a change that involves just one single line of code. – Mary and Tom </a:t>
            </a:r>
            <a:r>
              <a:rPr lang="en-US" dirty="0" err="1" smtClean="0">
                <a:solidFill>
                  <a:schemeClr val="tx1"/>
                </a:solidFill>
                <a:latin typeface="Lucida Grande" charset="0"/>
                <a:ea typeface="ＭＳ Ｐゴシック" charset="0"/>
                <a:cs typeface="Lucida Grande" charset="0"/>
                <a:sym typeface="Lucida Grande" charset="0"/>
              </a:rPr>
              <a:t>Poppendieck</a:t>
            </a:r>
            <a:endParaRPr lang="en-US" dirty="0" smtClean="0">
              <a:solidFill>
                <a:schemeClr val="tx1"/>
              </a:solidFill>
              <a:latin typeface="Lucida Grande" charset="0"/>
              <a:ea typeface="ＭＳ Ｐゴシック" charset="0"/>
              <a:cs typeface="Lucida Grande" charset="0"/>
              <a:sym typeface="Lucida Grande" charset="0"/>
            </a:endParaRPr>
          </a:p>
          <a:p>
            <a:endParaRPr lang="en-US" dirty="0" smtClean="0">
              <a:solidFill>
                <a:schemeClr val="tx1"/>
              </a:solidFill>
              <a:latin typeface="Lucida Grande" charset="0"/>
              <a:ea typeface="ＭＳ Ｐゴシック" charset="0"/>
              <a:cs typeface="Lucida Grande" charset="0"/>
              <a:sym typeface="Lucida Grande" charset="0"/>
            </a:endParaRPr>
          </a:p>
          <a:p>
            <a:r>
              <a:rPr lang="en-US" dirty="0" smtClean="0">
                <a:solidFill>
                  <a:schemeClr val="tx1"/>
                </a:solidFill>
                <a:latin typeface="Lucida Grande" charset="0"/>
                <a:ea typeface="ＭＳ Ｐゴシック" charset="0"/>
                <a:cs typeface="Lucida Grande" charset="0"/>
                <a:sym typeface="Lucida Grande" charset="0"/>
              </a:rPr>
              <a:t>Do you do this on a repeatable, reliable basis?</a:t>
            </a:r>
          </a:p>
          <a:p>
            <a:endParaRPr lang="en-US" dirty="0" smtClean="0"/>
          </a:p>
          <a:p>
            <a:r>
              <a:rPr lang="en-US" b="1" dirty="0" smtClean="0"/>
              <a:t>Ideal</a:t>
            </a:r>
          </a:p>
          <a:p>
            <a:r>
              <a:rPr lang="en-US" dirty="0" smtClean="0"/>
              <a:t>Software always production-ready</a:t>
            </a:r>
          </a:p>
          <a:p>
            <a:r>
              <a:rPr lang="en-US" dirty="0" smtClean="0"/>
              <a:t>Reliable deployments</a:t>
            </a:r>
          </a:p>
          <a:p>
            <a:r>
              <a:rPr lang="en-US" dirty="0" smtClean="0"/>
              <a:t>Everyone can self-service deployments</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solidFill>
                  <a:schemeClr val="tx1"/>
                </a:solidFill>
                <a:ea typeface="ＭＳ Ｐゴシック" charset="0"/>
                <a:cs typeface="Gill Sans" charset="0"/>
              </a:rPr>
              <a:t>Business</a:t>
            </a:r>
            <a:r>
              <a:rPr lang="en-US" baseline="0" dirty="0" smtClean="0">
                <a:solidFill>
                  <a:schemeClr val="tx1"/>
                </a:solidFill>
                <a:ea typeface="ＭＳ Ｐゴシック" charset="0"/>
                <a:cs typeface="Gill Sans" charset="0"/>
              </a:rPr>
              <a:t> drives releases: </a:t>
            </a:r>
            <a:r>
              <a:rPr lang="en-US" dirty="0" smtClean="0">
                <a:solidFill>
                  <a:schemeClr val="tx1"/>
                </a:solidFill>
                <a:ea typeface="ＭＳ Ｐゴシック" charset="0"/>
                <a:cs typeface="Gill Sans" charset="0"/>
              </a:rPr>
              <a:t>Releases tied to business needs, not operational constraints</a:t>
            </a:r>
          </a:p>
          <a:p>
            <a:endParaRPr lang="en-US" dirty="0" smtClean="0"/>
          </a:p>
          <a:p>
            <a:pPr marL="0" marR="0" lvl="0" indent="0" algn="l" defTabSz="914400" rtl="0" eaLnBrk="0" fontAlgn="base" latinLnBrk="0" hangingPunct="0">
              <a:lnSpc>
                <a:spcPct val="100000"/>
              </a:lnSpc>
              <a:spcBef>
                <a:spcPct val="20000"/>
              </a:spcBef>
              <a:spcAft>
                <a:spcPct val="0"/>
              </a:spcAft>
              <a:buClrTx/>
              <a:buSzTx/>
              <a:buFontTx/>
              <a:buNone/>
              <a:tabLst/>
              <a:defRPr/>
            </a:pPr>
            <a:r>
              <a:rPr lang="en-US" sz="1200" b="1" kern="0" dirty="0" smtClean="0">
                <a:solidFill>
                  <a:schemeClr val="tx1"/>
                </a:solidFill>
                <a:latin typeface="Gill Sans" pitchFamily="-108" charset="0"/>
                <a:ea typeface="ＭＳ Ｐゴシック" pitchFamily="-108" charset="-128"/>
                <a:cs typeface="+mn-cs"/>
              </a:rPr>
              <a:t>Principles</a:t>
            </a:r>
          </a:p>
          <a:p>
            <a:pPr marL="171450" indent="-171450">
              <a:buFont typeface="Arial"/>
              <a:buChar char="•"/>
            </a:pPr>
            <a:r>
              <a:rPr lang="en-US" sz="1200" dirty="0" smtClean="0"/>
              <a:t>Create a repeatable process for releasing software</a:t>
            </a:r>
          </a:p>
          <a:p>
            <a:pPr marL="171450" indent="-171450">
              <a:buFont typeface="Arial"/>
              <a:buChar char="•"/>
            </a:pPr>
            <a:r>
              <a:rPr lang="en-US" sz="1200" dirty="0" smtClean="0"/>
              <a:t>Automate almost everything</a:t>
            </a:r>
          </a:p>
          <a:p>
            <a:pPr marL="171450" indent="-171450">
              <a:buFont typeface="Arial"/>
              <a:buChar char="•"/>
            </a:pPr>
            <a:r>
              <a:rPr lang="en-US" sz="1200" dirty="0" smtClean="0"/>
              <a:t>Keep everything in version control</a:t>
            </a:r>
          </a:p>
          <a:p>
            <a:pPr marL="171450" indent="-171450">
              <a:buFont typeface="Arial"/>
              <a:buChar char="•"/>
            </a:pPr>
            <a:r>
              <a:rPr lang="en-US" sz="1200" dirty="0" smtClean="0"/>
              <a:t>If it hurts, do it more often, and bring the pain forward</a:t>
            </a:r>
          </a:p>
          <a:p>
            <a:pPr marL="171450" indent="-171450">
              <a:buFont typeface="Arial"/>
              <a:buChar char="•"/>
            </a:pPr>
            <a:r>
              <a:rPr lang="en-US" sz="1200" dirty="0" smtClean="0"/>
              <a:t>Build quality in (Deming)</a:t>
            </a:r>
          </a:p>
          <a:p>
            <a:pPr marL="171450" indent="-171450">
              <a:buFont typeface="Arial"/>
              <a:buChar char="•"/>
            </a:pPr>
            <a:r>
              <a:rPr lang="en-US" sz="1200" dirty="0" smtClean="0"/>
              <a:t>Done means released</a:t>
            </a:r>
          </a:p>
          <a:p>
            <a:pPr marL="171450" indent="-171450">
              <a:buFont typeface="Arial"/>
              <a:buChar char="•"/>
            </a:pPr>
            <a:r>
              <a:rPr lang="en-US" sz="1200" dirty="0" smtClean="0"/>
              <a:t>Everybody is responsible for delivery</a:t>
            </a:r>
          </a:p>
          <a:p>
            <a:pPr marL="171450" indent="-171450">
              <a:buFont typeface="Arial"/>
              <a:buChar char="•"/>
            </a:pPr>
            <a:r>
              <a:rPr lang="en-US" sz="1200" dirty="0" smtClean="0"/>
              <a:t>Continuous improvement</a:t>
            </a:r>
          </a:p>
          <a:p>
            <a:endParaRPr lang="en-US" dirty="0" smtClean="0">
              <a:solidFill>
                <a:schemeClr val="tx1"/>
              </a:solidFill>
              <a:ea typeface="ＭＳ Ｐゴシック" charset="0"/>
              <a:cs typeface="Gill Sans"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lang="en-US" sz="1200" b="1" kern="0" dirty="0" smtClean="0">
                <a:solidFill>
                  <a:schemeClr val="tx1"/>
                </a:solidFill>
                <a:latin typeface="Gill Sans" pitchFamily="-108" charset="0"/>
                <a:ea typeface="ＭＳ Ｐゴシック" pitchFamily="-108" charset="-128"/>
                <a:cs typeface="+mn-cs"/>
              </a:rPr>
              <a:t>Practices</a:t>
            </a:r>
          </a:p>
          <a:p>
            <a:pPr marL="171450" indent="-171450">
              <a:buFont typeface="Arial"/>
              <a:buChar char="•"/>
            </a:pPr>
            <a:r>
              <a:rPr lang="en-US" sz="1200" dirty="0" smtClean="0"/>
              <a:t>Only build your binaries </a:t>
            </a:r>
            <a:r>
              <a:rPr lang="en-US" sz="1200" i="1" dirty="0" smtClean="0"/>
              <a:t>once</a:t>
            </a:r>
            <a:endParaRPr lang="en-US" sz="1200" dirty="0" smtClean="0"/>
          </a:p>
          <a:p>
            <a:pPr marL="171450" indent="-171450">
              <a:buFont typeface="Arial"/>
              <a:buChar char="•"/>
            </a:pPr>
            <a:r>
              <a:rPr lang="en-US" sz="1200" dirty="0" smtClean="0"/>
              <a:t>Deploy the same way to </a:t>
            </a:r>
            <a:r>
              <a:rPr lang="en-US" sz="1200" i="1" dirty="0" smtClean="0"/>
              <a:t>every environment</a:t>
            </a:r>
            <a:endParaRPr lang="en-US" sz="1200" dirty="0" smtClean="0"/>
          </a:p>
          <a:p>
            <a:pPr marL="171450" indent="-171450">
              <a:buFont typeface="Arial"/>
              <a:buChar char="•"/>
            </a:pPr>
            <a:r>
              <a:rPr lang="en-US" sz="1200" dirty="0" smtClean="0"/>
              <a:t>Smoke test your deployments</a:t>
            </a:r>
          </a:p>
          <a:p>
            <a:pPr marL="171450" indent="-171450">
              <a:buFont typeface="Arial"/>
              <a:buChar char="•"/>
            </a:pPr>
            <a:r>
              <a:rPr lang="en-US" sz="1200" dirty="0" smtClean="0"/>
              <a:t>Keep your environments similar</a:t>
            </a:r>
          </a:p>
          <a:p>
            <a:pPr marL="171450" indent="-171450">
              <a:buFont typeface="Arial"/>
              <a:buChar char="•"/>
            </a:pPr>
            <a:r>
              <a:rPr lang="en-US" sz="1200" dirty="0" smtClean="0"/>
              <a:t>If anything fails, stop the line</a:t>
            </a:r>
          </a:p>
          <a:p>
            <a:endParaRPr lang="en-US" dirty="0" smtClean="0">
              <a:solidFill>
                <a:schemeClr val="tx1"/>
              </a:solidFill>
              <a:ea typeface="ＭＳ Ｐゴシック" charset="0"/>
              <a:cs typeface="Gill Sans" charset="0"/>
            </a:endParaRPr>
          </a:p>
          <a:p>
            <a:endParaRPr lang="en-US" dirty="0" smtClean="0">
              <a:solidFill>
                <a:schemeClr val="tx1"/>
              </a:solidFill>
              <a:ea typeface="ＭＳ Ｐゴシック" charset="0"/>
              <a:cs typeface="Gill Sans" charset="0"/>
            </a:endParaRPr>
          </a:p>
          <a:p>
            <a:endParaRPr lang="en-US" dirty="0" smtClean="0"/>
          </a:p>
          <a:p>
            <a:endParaRPr lang="en-US" dirty="0"/>
          </a:p>
        </p:txBody>
      </p:sp>
    </p:spTree>
    <p:extLst>
      <p:ext uri="{BB962C8B-B14F-4D97-AF65-F5344CB8AC3E}">
        <p14:creationId xmlns:p14="http://schemas.microsoft.com/office/powerpoint/2010/main" val="307295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133F3-77F4-D646-89DF-60AFD5E8DFDC}" type="slidenum">
              <a:rPr lang="en-US" smtClean="0"/>
              <a:t>15</a:t>
            </a:fld>
            <a:endParaRPr lang="en-US"/>
          </a:p>
        </p:txBody>
      </p:sp>
    </p:spTree>
    <p:extLst>
      <p:ext uri="{BB962C8B-B14F-4D97-AF65-F5344CB8AC3E}">
        <p14:creationId xmlns:p14="http://schemas.microsoft.com/office/powerpoint/2010/main" val="312956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3090158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Answers important strategic questions: </a:t>
            </a:r>
          </a:p>
          <a:p>
            <a:pPr lvl="1"/>
            <a:r>
              <a:rPr lang="en-US" dirty="0" smtClean="0"/>
              <a:t>How can tests be executed early and often enough to mitigate risk? </a:t>
            </a:r>
          </a:p>
          <a:p>
            <a:pPr lvl="1"/>
            <a:r>
              <a:rPr lang="en-US" dirty="0" smtClean="0"/>
              <a:t>How can tests be maintained as long-lived, evolving, and reusable assets? </a:t>
            </a:r>
          </a:p>
          <a:p>
            <a:pPr lvl="1"/>
            <a:r>
              <a:rPr lang="en-US" dirty="0" smtClean="0"/>
              <a:t>How can testing involve all the stakeholders in the software development process such that requirements are fully understood and tested? </a:t>
            </a:r>
          </a:p>
          <a:p>
            <a:pPr lvl="1"/>
            <a:r>
              <a:rPr lang="en-US" dirty="0" smtClean="0"/>
              <a:t>How can the highest value most essential testing be identified?</a:t>
            </a:r>
          </a:p>
          <a:p>
            <a:r>
              <a:rPr lang="en-US" dirty="0" smtClean="0"/>
              <a:t>Functional test automation is not an end unto itself – it’s a tool and a capability </a:t>
            </a:r>
          </a:p>
          <a:p>
            <a:r>
              <a:rPr lang="en-US" dirty="0" smtClean="0"/>
              <a:t>Automation does a few things very well:</a:t>
            </a:r>
          </a:p>
          <a:p>
            <a:pPr lvl="1"/>
            <a:r>
              <a:rPr lang="en-US" dirty="0" smtClean="0"/>
              <a:t>Makes regressions run faster, freeing testers up to think, not click</a:t>
            </a:r>
          </a:p>
          <a:p>
            <a:pPr lvl="1"/>
            <a:r>
              <a:rPr lang="en-US" dirty="0" smtClean="0"/>
              <a:t>Allows for running tests in different environments and on different platforms</a:t>
            </a:r>
          </a:p>
          <a:p>
            <a:pPr lvl="1"/>
            <a:r>
              <a:rPr lang="en-US" dirty="0" smtClean="0"/>
              <a:t>Shores up the safety net</a:t>
            </a:r>
          </a:p>
          <a:p>
            <a:pPr lvl="1"/>
            <a:r>
              <a:rPr lang="en-US" dirty="0" smtClean="0"/>
              <a:t>Extends your capacity to cover different testing models</a:t>
            </a:r>
          </a:p>
          <a:p>
            <a:pPr lvl="1"/>
            <a:r>
              <a:rPr lang="en-US" dirty="0" smtClean="0"/>
              <a:t>Gives fast feedback to teams </a:t>
            </a:r>
          </a:p>
          <a:p>
            <a:pPr lvl="1"/>
            <a:r>
              <a:rPr lang="en-US" dirty="0" smtClean="0"/>
              <a:t>Reduces the defects that make it to production by providing frequent regression checks </a:t>
            </a:r>
          </a:p>
          <a:p>
            <a:pPr lvl="1"/>
            <a:r>
              <a:rPr lang="en-US" dirty="0" smtClean="0"/>
              <a:t>Makes requirements clearer by giving developers executable acceptance tests  </a:t>
            </a:r>
          </a:p>
          <a:p>
            <a:r>
              <a:rPr lang="en-US" dirty="0" smtClean="0"/>
              <a:t>Automation does not:</a:t>
            </a:r>
          </a:p>
          <a:p>
            <a:pPr lvl="1"/>
            <a:r>
              <a:rPr lang="en-US" dirty="0" smtClean="0"/>
              <a:t>Find all of the bugs a user might encounter</a:t>
            </a:r>
          </a:p>
          <a:p>
            <a:pPr lvl="1"/>
            <a:r>
              <a:rPr lang="en-US" dirty="0" smtClean="0"/>
              <a:t>Find logical inconsistencies, performance, security or UX problems in the application</a:t>
            </a:r>
          </a:p>
          <a:p>
            <a:pPr lvl="1"/>
            <a:r>
              <a:rPr lang="en-US" dirty="0" smtClean="0"/>
              <a:t>Cover all boundary conditions, particularly at higher levels</a:t>
            </a:r>
          </a:p>
          <a:p>
            <a:pPr lvl="1"/>
            <a:endParaRPr lang="en-US" dirty="0" smtClean="0"/>
          </a:p>
          <a:p>
            <a:r>
              <a:rPr lang="en-US" dirty="0" smtClean="0"/>
              <a:t>Many organizations believe that unit tests are a panacea for software quality </a:t>
            </a:r>
          </a:p>
          <a:p>
            <a:r>
              <a:rPr lang="en-US" dirty="0" smtClean="0"/>
              <a:t>Unit tests are good at a few things:</a:t>
            </a:r>
          </a:p>
          <a:p>
            <a:pPr lvl="1"/>
            <a:r>
              <a:rPr lang="en-US" dirty="0" smtClean="0"/>
              <a:t>Preserving developer intention</a:t>
            </a:r>
          </a:p>
          <a:p>
            <a:pPr lvl="1"/>
            <a:r>
              <a:rPr lang="en-US" dirty="0" smtClean="0"/>
              <a:t>Helping developers design code better</a:t>
            </a:r>
          </a:p>
          <a:p>
            <a:pPr lvl="1"/>
            <a:r>
              <a:rPr lang="en-US" dirty="0" smtClean="0"/>
              <a:t>Helping developers think through boundary conditions</a:t>
            </a:r>
          </a:p>
          <a:p>
            <a:r>
              <a:rPr lang="en-US" dirty="0" smtClean="0"/>
              <a:t>Unit tests aren’t good at:</a:t>
            </a:r>
          </a:p>
          <a:p>
            <a:pPr lvl="1"/>
            <a:r>
              <a:rPr lang="en-US" dirty="0" smtClean="0"/>
              <a:t>Checking integration between components</a:t>
            </a:r>
          </a:p>
          <a:p>
            <a:pPr lvl="1"/>
            <a:r>
              <a:rPr lang="en-US" dirty="0" smtClean="0"/>
              <a:t>Validating that software works from a user perspective</a:t>
            </a:r>
          </a:p>
          <a:p>
            <a:pPr lvl="1"/>
            <a:r>
              <a:rPr lang="en-US" dirty="0" smtClean="0"/>
              <a:t>Finding unanticipated errors</a:t>
            </a:r>
          </a:p>
          <a:p>
            <a:pPr lvl="1"/>
            <a:r>
              <a:rPr lang="en-US" dirty="0" smtClean="0"/>
              <a:t>Covering all boundary conditions </a:t>
            </a:r>
          </a:p>
          <a:p>
            <a:pPr lvl="1"/>
            <a:endParaRPr lang="en-US" dirty="0" smtClean="0"/>
          </a:p>
          <a:p>
            <a:r>
              <a:rPr lang="en-US" dirty="0" smtClean="0"/>
              <a:t>Brittleness</a:t>
            </a:r>
          </a:p>
          <a:p>
            <a:r>
              <a:rPr lang="en-US" dirty="0" smtClean="0"/>
              <a:t>Maintainability</a:t>
            </a:r>
          </a:p>
          <a:p>
            <a:r>
              <a:rPr lang="en-US" dirty="0" smtClean="0"/>
              <a:t>Time Required</a:t>
            </a:r>
          </a:p>
          <a:p>
            <a:r>
              <a:rPr lang="en-US" dirty="0" smtClean="0"/>
              <a:t>Not inherently collaborative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179880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userDrawn="1"/>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2AA546-636B-4E4A-976C-4B294032FE20}" type="datetimeFigureOut">
              <a:rPr lang="en-US" smtClean="0"/>
              <a:t>10/12/12</a:t>
            </a:fld>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1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bin"/><Relationship Id="rId5"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bin"/><Relationship Id="rId5" Type="http://schemas.openxmlformats.org/officeDocument/2006/relationships/image" Target="../media/image2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4.bin"/><Relationship Id="rId5" Type="http://schemas.openxmlformats.org/officeDocument/2006/relationships/image" Target="../media/image2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5.bin"/><Relationship Id="rId5"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6.bin"/><Relationship Id="rId5" Type="http://schemas.openxmlformats.org/officeDocument/2006/relationships/image" Target="../media/image24.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9.xml.rels><?xml version="1.0" encoding="UTF-8" standalone="yes"?>
<Relationships xmlns="http://schemas.openxmlformats.org/package/2006/relationships"><Relationship Id="rId3" Type="http://schemas.openxmlformats.org/officeDocument/2006/relationships/image" Target="../media/image25.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4.xml.rels><?xml version="1.0" encoding="UTF-8" standalone="yes"?>
<Relationships xmlns="http://schemas.openxmlformats.org/package/2006/relationships"><Relationship Id="rId3" Type="http://schemas.openxmlformats.org/officeDocument/2006/relationships/hyperlink" Target="mailto:mphilip@thoughtworks.com" TargetMode="External"/><Relationship Id="rId4" Type="http://schemas.openxmlformats.org/officeDocument/2006/relationships/hyperlink" Target="mailto:kmchugh@thoughtworks.com" TargetMode="External"/><Relationship Id="rId1" Type="http://schemas.openxmlformats.org/officeDocument/2006/relationships/slideLayout" Target="../slideLayouts/slideLayout2.xml"/><Relationship Id="rId2" Type="http://schemas.openxmlformats.org/officeDocument/2006/relationships/hyperlink" Target="http://community.thoughtworks.com/hives/f83e3d7490/summary"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2288"/>
            <a:ext cx="7772400" cy="1470025"/>
          </a:xfrm>
        </p:spPr>
        <p:txBody>
          <a:bodyPr/>
          <a:lstStyle/>
          <a:p>
            <a:r>
              <a:rPr lang="en-US" dirty="0" smtClean="0">
                <a:cs typeface="Marydale"/>
              </a:rPr>
              <a:t>Agile QA Practices</a:t>
            </a:r>
            <a:endParaRPr lang="en-US" dirty="0">
              <a:cs typeface="Marydale"/>
            </a:endParaRPr>
          </a:p>
        </p:txBody>
      </p:sp>
      <p:sp>
        <p:nvSpPr>
          <p:cNvPr id="3" name="Subtitle 2"/>
          <p:cNvSpPr>
            <a:spLocks noGrp="1"/>
          </p:cNvSpPr>
          <p:nvPr>
            <p:ph type="subTitle" idx="1"/>
          </p:nvPr>
        </p:nvSpPr>
        <p:spPr>
          <a:xfrm>
            <a:off x="1371600" y="4250302"/>
            <a:ext cx="6400800" cy="1752600"/>
          </a:xfrm>
        </p:spPr>
        <p:txBody>
          <a:bodyPr/>
          <a:lstStyle/>
          <a:p>
            <a:r>
              <a:rPr lang="en-US" dirty="0" smtClean="0">
                <a:solidFill>
                  <a:srgbClr val="333333"/>
                </a:solidFill>
                <a:latin typeface="CamingoDos Pro Regular"/>
                <a:cs typeface="CamingoDos Pro Regular"/>
              </a:rPr>
              <a:t>A course from </a:t>
            </a:r>
          </a:p>
          <a:p>
            <a:r>
              <a:rPr lang="en-US" dirty="0" smtClean="0">
                <a:solidFill>
                  <a:srgbClr val="333333"/>
                </a:solidFill>
                <a:latin typeface="CamingoDos Pro Regular"/>
                <a:cs typeface="CamingoDos Pro Regular"/>
              </a:rPr>
              <a:t>ThoughtWorks Studios</a:t>
            </a:r>
            <a:endParaRPr lang="en-US" dirty="0">
              <a:latin typeface="CamingoDos Pro Regular"/>
              <a:cs typeface="CamingoDos Pro Regular"/>
            </a:endParaRPr>
          </a:p>
        </p:txBody>
      </p:sp>
      <p:pic>
        <p:nvPicPr>
          <p:cNvPr id="4" name="Picture 3"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10151"/>
            <a:ext cx="2036709" cy="855137"/>
          </a:xfrm>
          <a:prstGeom prst="rect">
            <a:avLst/>
          </a:prstGeom>
        </p:spPr>
      </p:pic>
      <p:grpSp>
        <p:nvGrpSpPr>
          <p:cNvPr id="14" name="Group 13"/>
          <p:cNvGrpSpPr/>
          <p:nvPr/>
        </p:nvGrpSpPr>
        <p:grpSpPr>
          <a:xfrm>
            <a:off x="3920797" y="825890"/>
            <a:ext cx="4537403" cy="465441"/>
            <a:chOff x="3920797" y="825890"/>
            <a:chExt cx="4537403" cy="465441"/>
          </a:xfrm>
        </p:grpSpPr>
        <p:pic>
          <p:nvPicPr>
            <p:cNvPr id="5" name="Picture 4" descr="logo_mingle_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797" y="825890"/>
              <a:ext cx="1772641" cy="457932"/>
            </a:xfrm>
            <a:prstGeom prst="rect">
              <a:avLst/>
            </a:prstGeom>
          </p:spPr>
        </p:pic>
        <p:pic>
          <p:nvPicPr>
            <p:cNvPr id="6" name="Picture 5" descr="logo_twist_bl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936" y="825890"/>
              <a:ext cx="1370241" cy="435144"/>
            </a:xfrm>
            <a:prstGeom prst="rect">
              <a:avLst/>
            </a:prstGeom>
          </p:spPr>
        </p:pic>
        <p:pic>
          <p:nvPicPr>
            <p:cNvPr id="7" name="Picture 6" descr="logo_go_bla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618" y="825890"/>
              <a:ext cx="1036582" cy="465441"/>
            </a:xfrm>
            <a:prstGeom prst="rect">
              <a:avLst/>
            </a:prstGeom>
          </p:spPr>
        </p:pic>
      </p:grpSp>
      <p:cxnSp>
        <p:nvCxnSpPr>
          <p:cNvPr id="10" name="Straight Connector 9"/>
          <p:cNvCxnSpPr/>
          <p:nvPr/>
        </p:nvCxnSpPr>
        <p:spPr>
          <a:xfrm>
            <a:off x="685800" y="1935959"/>
            <a:ext cx="7772400" cy="0"/>
          </a:xfrm>
          <a:prstGeom prst="line">
            <a:avLst/>
          </a:prstGeom>
          <a:ln w="12700">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4193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fontScale="92500"/>
          </a:bodyPr>
          <a:lstStyle/>
          <a:p>
            <a:pPr marL="0" indent="0">
              <a:buNone/>
            </a:pPr>
            <a:r>
              <a:rPr lang="en-US" b="1" dirty="0" smtClean="0"/>
              <a:t>Core practices</a:t>
            </a:r>
            <a:endParaRPr lang="en-US" dirty="0" smtClean="0"/>
          </a:p>
          <a:p>
            <a:pPr lvl="1"/>
            <a:r>
              <a:rPr lang="en-US" sz="2200" dirty="0" smtClean="0"/>
              <a:t>Check </a:t>
            </a:r>
            <a:r>
              <a:rPr lang="en-US" sz="2200" dirty="0"/>
              <a:t>in regularly</a:t>
            </a:r>
          </a:p>
          <a:p>
            <a:pPr lvl="1"/>
            <a:r>
              <a:rPr lang="en-US" sz="2200" dirty="0"/>
              <a:t>Create comprehensive automated test suite</a:t>
            </a:r>
          </a:p>
          <a:p>
            <a:pPr lvl="1"/>
            <a:r>
              <a:rPr lang="en-US" sz="2200" dirty="0"/>
              <a:t>Keep the build and test process short</a:t>
            </a:r>
          </a:p>
          <a:p>
            <a:pPr lvl="1"/>
            <a:r>
              <a:rPr lang="en-US" sz="2200" dirty="0"/>
              <a:t>Don’t check in on a broken build</a:t>
            </a:r>
          </a:p>
          <a:p>
            <a:pPr lvl="1"/>
            <a:r>
              <a:rPr lang="en-US" sz="2200" dirty="0" smtClean="0"/>
              <a:t>Run </a:t>
            </a:r>
            <a:r>
              <a:rPr lang="en-US" sz="2200" dirty="0"/>
              <a:t>all commit tests locally after updating, before committing</a:t>
            </a:r>
          </a:p>
          <a:p>
            <a:pPr lvl="1"/>
            <a:r>
              <a:rPr lang="en-US" sz="2200" dirty="0"/>
              <a:t>Never go home on a broken build (but be prepared when someone </a:t>
            </a:r>
            <a:r>
              <a:rPr lang="en-US" sz="2200" i="1" dirty="0"/>
              <a:t>does</a:t>
            </a:r>
            <a:r>
              <a:rPr lang="en-US" sz="2200" dirty="0"/>
              <a:t>)</a:t>
            </a:r>
          </a:p>
          <a:p>
            <a:pPr lvl="1"/>
            <a:r>
              <a:rPr lang="en-US" sz="2200" dirty="0"/>
              <a:t>Always be prepared to revert to previous revision</a:t>
            </a:r>
          </a:p>
          <a:p>
            <a:pPr lvl="1"/>
            <a:r>
              <a:rPr lang="en-US" sz="2200" dirty="0"/>
              <a:t>Don’t comment out failing tests/</a:t>
            </a:r>
            <a:r>
              <a:rPr lang="en-US" sz="2200" dirty="0" smtClean="0"/>
              <a:t>assertions</a:t>
            </a:r>
          </a:p>
          <a:p>
            <a:pPr lvl="1"/>
            <a:r>
              <a:rPr lang="en-US" sz="2200" dirty="0"/>
              <a:t>Visual build monitor </a:t>
            </a:r>
          </a:p>
          <a:p>
            <a:pPr lvl="1"/>
            <a:endParaRPr lang="en-US" dirty="0"/>
          </a:p>
          <a:p>
            <a:endParaRPr lang="en-US" dirty="0"/>
          </a:p>
        </p:txBody>
      </p:sp>
    </p:spTree>
    <p:extLst>
      <p:ext uri="{BB962C8B-B14F-4D97-AF65-F5344CB8AC3E}">
        <p14:creationId xmlns:p14="http://schemas.microsoft.com/office/powerpoint/2010/main" val="868667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pic>
        <p:nvPicPr>
          <p:cNvPr id="5" name="Picture 4" descr="Screen shot 2011-04-29 at 8.11.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43372"/>
            <a:ext cx="7372477" cy="4476147"/>
          </a:xfrm>
          <a:prstGeom prst="rect">
            <a:avLst/>
          </a:prstGeom>
        </p:spPr>
      </p:pic>
    </p:spTree>
    <p:extLst>
      <p:ext uri="{BB962C8B-B14F-4D97-AF65-F5344CB8AC3E}">
        <p14:creationId xmlns:p14="http://schemas.microsoft.com/office/powerpoint/2010/main" val="18903888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successful build?</a:t>
            </a:r>
            <a:endParaRPr lang="en-US" dirty="0"/>
          </a:p>
        </p:txBody>
      </p:sp>
      <p:sp>
        <p:nvSpPr>
          <p:cNvPr id="3" name="Content Placeholder 2"/>
          <p:cNvSpPr>
            <a:spLocks noGrp="1"/>
          </p:cNvSpPr>
          <p:nvPr>
            <p:ph idx="1"/>
          </p:nvPr>
        </p:nvSpPr>
        <p:spPr/>
        <p:txBody>
          <a:bodyPr/>
          <a:lstStyle/>
          <a:p>
            <a:pPr marL="355600" indent="-355600"/>
            <a:r>
              <a:rPr lang="en-US" dirty="0"/>
              <a:t>All the latest sources are checked out of the configuration management system </a:t>
            </a:r>
          </a:p>
          <a:p>
            <a:pPr marL="355600" indent="-355600"/>
            <a:r>
              <a:rPr lang="en-US" dirty="0"/>
              <a:t>Every file is compiled from scratch </a:t>
            </a:r>
          </a:p>
          <a:p>
            <a:pPr marL="355600" indent="-355600"/>
            <a:r>
              <a:rPr lang="en-US" dirty="0" smtClean="0"/>
              <a:t>The </a:t>
            </a:r>
            <a:r>
              <a:rPr lang="en-US" dirty="0"/>
              <a:t>resulting </a:t>
            </a:r>
            <a:r>
              <a:rPr lang="en-US" dirty="0" smtClean="0"/>
              <a:t>compiled code is </a:t>
            </a:r>
            <a:r>
              <a:rPr lang="en-US" dirty="0"/>
              <a:t>put into </a:t>
            </a:r>
            <a:r>
              <a:rPr lang="en-US" dirty="0" smtClean="0"/>
              <a:t>binaries </a:t>
            </a:r>
            <a:endParaRPr lang="en-US" dirty="0"/>
          </a:p>
          <a:p>
            <a:pPr marL="355600" indent="-355600"/>
            <a:r>
              <a:rPr lang="en-US" dirty="0"/>
              <a:t>The system is started and suite of tests is run against the </a:t>
            </a:r>
            <a:r>
              <a:rPr lang="en-US" dirty="0" smtClean="0"/>
              <a:t>system</a:t>
            </a:r>
            <a:endParaRPr lang="en-US" dirty="0"/>
          </a:p>
        </p:txBody>
      </p:sp>
    </p:spTree>
    <p:extLst>
      <p:ext uri="{BB962C8B-B14F-4D97-AF65-F5344CB8AC3E}">
        <p14:creationId xmlns:p14="http://schemas.microsoft.com/office/powerpoint/2010/main" val="5741490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Integration and Deployment</a:t>
            </a:r>
            <a:endParaRPr lang="en-US" dirty="0"/>
          </a:p>
        </p:txBody>
      </p:sp>
      <p:pic>
        <p:nvPicPr>
          <p:cNvPr id="5" name="Picture 4"/>
          <p:cNvPicPr>
            <a:picLocks noChangeAspect="1"/>
          </p:cNvPicPr>
          <p:nvPr/>
        </p:nvPicPr>
        <p:blipFill>
          <a:blip r:embed="rId2"/>
          <a:stretch>
            <a:fillRect/>
          </a:stretch>
        </p:blipFill>
        <p:spPr>
          <a:xfrm>
            <a:off x="323528" y="1689100"/>
            <a:ext cx="8571736" cy="3900140"/>
          </a:xfrm>
          <a:prstGeom prst="rect">
            <a:avLst/>
          </a:prstGeom>
        </p:spPr>
      </p:pic>
    </p:spTree>
    <p:extLst>
      <p:ext uri="{BB962C8B-B14F-4D97-AF65-F5344CB8AC3E}">
        <p14:creationId xmlns:p14="http://schemas.microsoft.com/office/powerpoint/2010/main" val="127543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144392" name="Rectangle 6"/>
          <p:cNvSpPr>
            <a:spLocks noGrp="1" noChangeArrowheads="1"/>
          </p:cNvSpPr>
          <p:nvPr>
            <p:ph idx="1"/>
          </p:nvPr>
        </p:nvSpPr>
        <p:spPr>
          <a:xfrm>
            <a:off x="457200" y="1330813"/>
            <a:ext cx="8229600" cy="4173996"/>
          </a:xfrm>
        </p:spPr>
        <p:txBody>
          <a:bodyPr/>
          <a:lstStyle/>
          <a:p>
            <a:pPr marL="0" indent="0">
              <a:spcBef>
                <a:spcPts val="703"/>
              </a:spcBef>
              <a:buNone/>
              <a:defRPr/>
            </a:pPr>
            <a:r>
              <a:rPr lang="en-US" dirty="0" smtClean="0"/>
              <a:t>Traditional approach to delivery</a:t>
            </a:r>
          </a:p>
          <a:p>
            <a:pPr marL="0" indent="0">
              <a:spcBef>
                <a:spcPts val="703"/>
              </a:spcBef>
              <a:buNone/>
              <a:defRPr/>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648" y="1818874"/>
            <a:ext cx="6964288" cy="169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pic>
        <p:nvPicPr>
          <p:cNvPr id="5" name="Picture 4"/>
          <p:cNvPicPr>
            <a:picLocks noChangeAspect="1"/>
          </p:cNvPicPr>
          <p:nvPr/>
        </p:nvPicPr>
        <p:blipFill>
          <a:blip r:embed="rId4"/>
          <a:stretch>
            <a:fillRect/>
          </a:stretch>
        </p:blipFill>
        <p:spPr>
          <a:xfrm>
            <a:off x="2232278" y="3962532"/>
            <a:ext cx="5311522" cy="1888200"/>
          </a:xfrm>
          <a:prstGeom prst="rect">
            <a:avLst/>
          </a:prstGeom>
        </p:spPr>
      </p:pic>
      <p:sp>
        <p:nvSpPr>
          <p:cNvPr id="6" name="Rectangle 6"/>
          <p:cNvSpPr txBox="1">
            <a:spLocks noChangeArrowheads="1"/>
          </p:cNvSpPr>
          <p:nvPr/>
        </p:nvSpPr>
        <p:spPr bwMode="auto">
          <a:xfrm>
            <a:off x="609600" y="3511550"/>
            <a:ext cx="79533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marL="338138" indent="-338138" algn="l" rtl="0" fontAlgn="base">
              <a:spcBef>
                <a:spcPts val="700"/>
              </a:spcBef>
              <a:spcAft>
                <a:spcPct val="0"/>
              </a:spcAft>
              <a:buClr>
                <a:srgbClr val="7575D1"/>
              </a:buClr>
              <a:buSzPct val="150000"/>
              <a:buFont typeface="Arial" charset="0"/>
              <a:buChar char="•"/>
              <a:defRPr sz="3000" baseline="0">
                <a:solidFill>
                  <a:srgbClr val="292929"/>
                </a:solidFill>
                <a:latin typeface="Calibri"/>
                <a:ea typeface="+mn-ea"/>
                <a:cs typeface="Calibri"/>
                <a:sym typeface="Arial" charset="0"/>
              </a:defRPr>
            </a:lvl1pPr>
            <a:lvl2pPr marL="495300" indent="-200025" algn="l" rtl="0" fontAlgn="base">
              <a:spcBef>
                <a:spcPts val="563"/>
              </a:spcBef>
              <a:spcAft>
                <a:spcPct val="0"/>
              </a:spcAft>
              <a:buClr>
                <a:srgbClr val="6B6BCE"/>
              </a:buClr>
              <a:buSzPct val="100000"/>
              <a:buFont typeface="Wingdings" pitchFamily="-108" charset="2"/>
              <a:buChar char="§"/>
              <a:defRPr sz="2800">
                <a:solidFill>
                  <a:srgbClr val="292929"/>
                </a:solidFill>
                <a:latin typeface="Calibri"/>
                <a:ea typeface="+mn-ea"/>
                <a:cs typeface="Calibri"/>
                <a:sym typeface="Arial" charset="0"/>
              </a:defRPr>
            </a:lvl2pPr>
            <a:lvl3pPr marL="776288" indent="-160338" algn="l" rtl="0" fontAlgn="base">
              <a:spcBef>
                <a:spcPts val="488"/>
              </a:spcBef>
              <a:spcAft>
                <a:spcPct val="0"/>
              </a:spcAft>
              <a:buClr>
                <a:srgbClr val="6B6BCE"/>
              </a:buClr>
              <a:buSzPct val="100000"/>
              <a:buFont typeface="Arial" charset="0"/>
              <a:buChar char="•"/>
              <a:defRPr sz="2400">
                <a:solidFill>
                  <a:srgbClr val="292929"/>
                </a:solidFill>
                <a:latin typeface="Calibri"/>
                <a:ea typeface="+mn-ea"/>
                <a:cs typeface="Calibri"/>
                <a:sym typeface="Arial" charset="0"/>
              </a:defRPr>
            </a:lvl3pPr>
            <a:lvl4pPr marL="1096963" indent="-160338" algn="l" rtl="0" fontAlgn="base">
              <a:spcBef>
                <a:spcPts val="350"/>
              </a:spcBef>
              <a:spcAft>
                <a:spcPct val="0"/>
              </a:spcAft>
              <a:buClr>
                <a:srgbClr val="9C9CDE"/>
              </a:buClr>
              <a:buSzPct val="100000"/>
              <a:buFont typeface="Wingdings" pitchFamily="-108" charset="2"/>
              <a:buChar char="§"/>
              <a:defRPr sz="2000">
                <a:solidFill>
                  <a:srgbClr val="292929"/>
                </a:solidFill>
                <a:latin typeface="Calibri"/>
                <a:ea typeface="+mn-ea"/>
                <a:cs typeface="Calibri"/>
                <a:sym typeface="Arial" charset="0"/>
              </a:defRPr>
            </a:lvl4pPr>
            <a:lvl5pPr marL="1419225" indent="-160338" algn="l" rtl="0" fontAlgn="base">
              <a:spcBef>
                <a:spcPts val="350"/>
              </a:spcBef>
              <a:spcAft>
                <a:spcPct val="0"/>
              </a:spcAft>
              <a:buClr>
                <a:srgbClr val="9C9CDE"/>
              </a:buClr>
              <a:buSzPct val="100000"/>
              <a:buFont typeface="Arial" charset="0"/>
              <a:buChar char="•"/>
              <a:defRPr sz="2000">
                <a:solidFill>
                  <a:srgbClr val="292929"/>
                </a:solidFill>
                <a:latin typeface="Calibri"/>
                <a:ea typeface="+mn-ea"/>
                <a:cs typeface="Calibri"/>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pPr marL="0" indent="0">
              <a:spcBef>
                <a:spcPts val="703"/>
              </a:spcBef>
              <a:buFont typeface="Arial" charset="0"/>
              <a:buNone/>
              <a:defRPr/>
            </a:pPr>
            <a:r>
              <a:rPr lang="en-US" sz="3200" dirty="0" smtClean="0">
                <a:latin typeface="CamingoDos Pro Cd Bold"/>
                <a:cs typeface="CamingoDos Pro Cd Bold"/>
              </a:rPr>
              <a:t>Ideal approach to delivery</a:t>
            </a:r>
          </a:p>
          <a:p>
            <a:pPr marL="0" indent="0">
              <a:spcBef>
                <a:spcPts val="703"/>
              </a:spcBef>
              <a:buFont typeface="Arial" charset="0"/>
              <a:buNone/>
              <a:defRPr/>
            </a:pPr>
            <a:endParaRPr lang="en-US" dirty="0" smtClean="0"/>
          </a:p>
        </p:txBody>
      </p:sp>
    </p:spTree>
    <p:extLst>
      <p:ext uri="{BB962C8B-B14F-4D97-AF65-F5344CB8AC3E}">
        <p14:creationId xmlns:p14="http://schemas.microsoft.com/office/powerpoint/2010/main" val="62493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Spike an automated test</a:t>
            </a:r>
            <a:endParaRPr lang="en-US" dirty="0"/>
          </a:p>
        </p:txBody>
      </p:sp>
      <p:sp>
        <p:nvSpPr>
          <p:cNvPr id="5" name="Text Placeholder 4"/>
          <p:cNvSpPr>
            <a:spLocks noGrp="1"/>
          </p:cNvSpPr>
          <p:nvPr>
            <p:ph type="body" idx="1"/>
          </p:nvPr>
        </p:nvSpPr>
        <p:spPr/>
        <p:txBody>
          <a:bodyPr/>
          <a:lstStyle/>
          <a:p>
            <a:r>
              <a:rPr lang="en-US" dirty="0" smtClean="0"/>
              <a:t>Iteration 0 task 3</a:t>
            </a:r>
            <a:endParaRPr lang="en-US" dirty="0"/>
          </a:p>
        </p:txBody>
      </p:sp>
    </p:spTree>
    <p:extLst>
      <p:ext uri="{BB962C8B-B14F-4D97-AF65-F5344CB8AC3E}">
        <p14:creationId xmlns:p14="http://schemas.microsoft.com/office/powerpoint/2010/main" val="9361074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Functional test example</a:t>
            </a:r>
            <a:endParaRPr lang="en-US" sz="2000" b="0" i="1" dirty="0">
              <a:solidFill>
                <a:schemeClr val="tx1"/>
              </a:solidFill>
            </a:endParaRPr>
          </a:p>
        </p:txBody>
      </p:sp>
      <p:pic>
        <p:nvPicPr>
          <p:cNvPr id="4" name="Picture 3"/>
          <p:cNvPicPr>
            <a:picLocks noChangeAspect="1"/>
          </p:cNvPicPr>
          <p:nvPr/>
        </p:nvPicPr>
        <p:blipFill>
          <a:blip r:embed="rId3"/>
          <a:stretch>
            <a:fillRect/>
          </a:stretch>
        </p:blipFill>
        <p:spPr>
          <a:xfrm>
            <a:off x="3975967" y="1988840"/>
            <a:ext cx="4772497" cy="3823320"/>
          </a:xfrm>
          <a:prstGeom prst="rect">
            <a:avLst/>
          </a:prstGeom>
        </p:spPr>
      </p:pic>
      <p:pic>
        <p:nvPicPr>
          <p:cNvPr id="9" name="Picture 8"/>
          <p:cNvPicPr>
            <a:picLocks noChangeAspect="1"/>
          </p:cNvPicPr>
          <p:nvPr/>
        </p:nvPicPr>
        <p:blipFill>
          <a:blip r:embed="rId4"/>
          <a:stretch>
            <a:fillRect/>
          </a:stretch>
        </p:blipFill>
        <p:spPr>
          <a:xfrm>
            <a:off x="467544" y="1988840"/>
            <a:ext cx="3417693" cy="1440160"/>
          </a:xfrm>
          <a:prstGeom prst="rect">
            <a:avLst/>
          </a:prstGeom>
        </p:spPr>
      </p:pic>
    </p:spTree>
    <p:extLst>
      <p:ext uri="{BB962C8B-B14F-4D97-AF65-F5344CB8AC3E}">
        <p14:creationId xmlns:p14="http://schemas.microsoft.com/office/powerpoint/2010/main" val="3635987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pPr marL="0" indent="0">
              <a:buNone/>
            </a:pPr>
            <a:r>
              <a:rPr lang="en-US" dirty="0" smtClean="0"/>
              <a:t>Behavior-driven development frameworks</a:t>
            </a:r>
            <a:endParaRPr lang="en-US" dirty="0"/>
          </a:p>
          <a:p>
            <a:pPr marL="0" indent="0">
              <a:buNone/>
            </a:pPr>
            <a:endParaRPr lang="en-US" dirty="0"/>
          </a:p>
        </p:txBody>
      </p:sp>
      <p:pic>
        <p:nvPicPr>
          <p:cNvPr id="5" name="Picture 4"/>
          <p:cNvPicPr>
            <a:picLocks noChangeAspect="1"/>
          </p:cNvPicPr>
          <p:nvPr/>
        </p:nvPicPr>
        <p:blipFill>
          <a:blip r:embed="rId3"/>
          <a:stretch>
            <a:fillRect/>
          </a:stretch>
        </p:blipFill>
        <p:spPr>
          <a:xfrm>
            <a:off x="723900" y="2090708"/>
            <a:ext cx="7683500" cy="3708400"/>
          </a:xfrm>
          <a:prstGeom prst="rect">
            <a:avLst/>
          </a:prstGeom>
        </p:spPr>
      </p:pic>
    </p:spTree>
    <p:extLst>
      <p:ext uri="{BB962C8B-B14F-4D97-AF65-F5344CB8AC3E}">
        <p14:creationId xmlns:p14="http://schemas.microsoft.com/office/powerpoint/2010/main" val="8837238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Functional Testing?</a:t>
            </a:r>
            <a:endParaRPr lang="en-US" dirty="0"/>
          </a:p>
        </p:txBody>
      </p:sp>
      <p:sp>
        <p:nvSpPr>
          <p:cNvPr id="5" name="Content Placeholder 4"/>
          <p:cNvSpPr>
            <a:spLocks noGrp="1"/>
          </p:cNvSpPr>
          <p:nvPr>
            <p:ph idx="1"/>
          </p:nvPr>
        </p:nvSpPr>
        <p:spPr/>
        <p:txBody>
          <a:bodyPr/>
          <a:lstStyle/>
          <a:p>
            <a:r>
              <a:rPr lang="en-US" dirty="0" smtClean="0"/>
              <a:t>Answers </a:t>
            </a:r>
            <a:r>
              <a:rPr lang="en-US" dirty="0"/>
              <a:t>the question of "can the user do this" or "does this particular feature work</a:t>
            </a:r>
            <a:r>
              <a:rPr lang="en-US" dirty="0" smtClean="0"/>
              <a:t>”</a:t>
            </a:r>
            <a:endParaRPr lang="en-US" dirty="0"/>
          </a:p>
          <a:p>
            <a:r>
              <a:rPr lang="en-US" dirty="0"/>
              <a:t>Business-facing, product-facing </a:t>
            </a:r>
            <a:r>
              <a:rPr lang="en-US" dirty="0" smtClean="0"/>
              <a:t>tests</a:t>
            </a:r>
            <a:endParaRPr lang="en-US" dirty="0"/>
          </a:p>
          <a:p>
            <a:r>
              <a:rPr lang="en-US" dirty="0"/>
              <a:t>Tests that prove you “built the right thing” (as opposed to “built the thing right”)</a:t>
            </a:r>
          </a:p>
          <a:p>
            <a:endParaRPr lang="en-US" dirty="0"/>
          </a:p>
          <a:p>
            <a:endParaRPr lang="en-US" dirty="0"/>
          </a:p>
        </p:txBody>
      </p:sp>
    </p:spTree>
    <p:extLst>
      <p:ext uri="{BB962C8B-B14F-4D97-AF65-F5344CB8AC3E}">
        <p14:creationId xmlns:p14="http://schemas.microsoft.com/office/powerpoint/2010/main" val="37748145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Functional Testing?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Types of Functional Tests</a:t>
            </a:r>
          </a:p>
          <a:p>
            <a:pPr lvl="1"/>
            <a:r>
              <a:rPr lang="en-US" dirty="0" smtClean="0"/>
              <a:t>End-to-end testing </a:t>
            </a:r>
            <a:r>
              <a:rPr lang="en-US" dirty="0"/>
              <a:t>(i.e</a:t>
            </a:r>
            <a:r>
              <a:rPr lang="en-US" dirty="0" smtClean="0"/>
              <a:t>., </a:t>
            </a:r>
            <a:r>
              <a:rPr lang="en-US" dirty="0"/>
              <a:t>does the application work all the way through)</a:t>
            </a:r>
          </a:p>
          <a:p>
            <a:pPr lvl="1"/>
            <a:r>
              <a:rPr lang="en-US" dirty="0"/>
              <a:t>Regression tests that reflect a particular defect found in production</a:t>
            </a:r>
          </a:p>
          <a:p>
            <a:pPr lvl="1"/>
            <a:r>
              <a:rPr lang="en-US" dirty="0"/>
              <a:t>Testing "from a user perspective", which includes  acceptance tests</a:t>
            </a:r>
          </a:p>
          <a:p>
            <a:pPr lvl="2"/>
            <a:r>
              <a:rPr lang="en-US" dirty="0"/>
              <a:t>Acceptance testing is particularly relevant in Agile</a:t>
            </a:r>
          </a:p>
          <a:p>
            <a:pPr lvl="2"/>
            <a:r>
              <a:rPr lang="en-US" dirty="0"/>
              <a:t>Guarantees that the requirement as specified is implemented in the software</a:t>
            </a:r>
          </a:p>
          <a:p>
            <a:pPr lvl="2"/>
            <a:r>
              <a:rPr lang="en-US" dirty="0"/>
              <a:t>Some teams use Acceptance test driven development</a:t>
            </a:r>
          </a:p>
          <a:p>
            <a:pPr lvl="2"/>
            <a:r>
              <a:rPr lang="en-US" dirty="0"/>
              <a:t>All functional tests are not acceptance tests however  </a:t>
            </a:r>
          </a:p>
        </p:txBody>
      </p:sp>
    </p:spTree>
    <p:extLst>
      <p:ext uri="{BB962C8B-B14F-4D97-AF65-F5344CB8AC3E}">
        <p14:creationId xmlns:p14="http://schemas.microsoft.com/office/powerpoint/2010/main" val="7423469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Stand-up</a:t>
            </a:r>
            <a:endParaRPr lang="en-US" dirty="0"/>
          </a:p>
        </p:txBody>
      </p:sp>
      <p:sp>
        <p:nvSpPr>
          <p:cNvPr id="3" name="Content Placeholder 2"/>
          <p:cNvSpPr>
            <a:spLocks noGrp="1"/>
          </p:cNvSpPr>
          <p:nvPr>
            <p:ph idx="1"/>
          </p:nvPr>
        </p:nvSpPr>
        <p:spPr/>
        <p:txBody>
          <a:bodyPr/>
          <a:lstStyle/>
          <a:p>
            <a:r>
              <a:rPr lang="en-US" dirty="0" smtClean="0"/>
              <a:t>What did I learn yesterday</a:t>
            </a:r>
          </a:p>
          <a:p>
            <a:r>
              <a:rPr lang="en-US" dirty="0" smtClean="0"/>
              <a:t>What is my learning objective today</a:t>
            </a:r>
            <a:endParaRPr lang="en-US" dirty="0"/>
          </a:p>
        </p:txBody>
      </p:sp>
    </p:spTree>
    <p:extLst>
      <p:ext uri="{BB962C8B-B14F-4D97-AF65-F5344CB8AC3E}">
        <p14:creationId xmlns:p14="http://schemas.microsoft.com/office/powerpoint/2010/main" val="206743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Per Michael Feathers, it’s </a:t>
            </a:r>
            <a:r>
              <a:rPr lang="en-US" b="1" dirty="0"/>
              <a:t>not a unit test if</a:t>
            </a:r>
            <a:r>
              <a:rPr lang="en-US" dirty="0"/>
              <a:t>:</a:t>
            </a:r>
          </a:p>
          <a:p>
            <a:r>
              <a:rPr lang="en-US" dirty="0"/>
              <a:t>It talks to the database</a:t>
            </a:r>
          </a:p>
          <a:p>
            <a:r>
              <a:rPr lang="en-US" dirty="0"/>
              <a:t>It communicates across the network</a:t>
            </a:r>
          </a:p>
          <a:p>
            <a:r>
              <a:rPr lang="en-US" dirty="0"/>
              <a:t>It touches the file system</a:t>
            </a:r>
          </a:p>
          <a:p>
            <a:r>
              <a:rPr lang="en-US" dirty="0"/>
              <a:t>It can't run at the same time as any of your other unit tests</a:t>
            </a:r>
          </a:p>
          <a:p>
            <a:r>
              <a:rPr lang="en-US" dirty="0"/>
              <a:t>You have to do special things to your environment (such as editing </a:t>
            </a:r>
            <a:r>
              <a:rPr lang="en-US" dirty="0" err="1"/>
              <a:t>config</a:t>
            </a:r>
            <a:r>
              <a:rPr lang="en-US" dirty="0"/>
              <a:t> files) to </a:t>
            </a:r>
            <a:r>
              <a:rPr lang="en-US"/>
              <a:t>run </a:t>
            </a:r>
            <a:r>
              <a:rPr lang="en-US" smtClean="0"/>
              <a:t>it</a:t>
            </a:r>
            <a:endParaRPr lang="en-US" dirty="0"/>
          </a:p>
        </p:txBody>
      </p:sp>
    </p:spTree>
    <p:extLst>
      <p:ext uri="{BB962C8B-B14F-4D97-AF65-F5344CB8AC3E}">
        <p14:creationId xmlns:p14="http://schemas.microsoft.com/office/powerpoint/2010/main" val="32388862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 for iteration 1</a:t>
            </a:r>
            <a:endParaRPr lang="en-US" dirty="0"/>
          </a:p>
        </p:txBody>
      </p:sp>
      <p:sp>
        <p:nvSpPr>
          <p:cNvPr id="5" name="Text Placeholder 4"/>
          <p:cNvSpPr>
            <a:spLocks noGrp="1"/>
          </p:cNvSpPr>
          <p:nvPr>
            <p:ph type="body" idx="1"/>
          </p:nvPr>
        </p:nvSpPr>
        <p:spPr/>
        <p:txBody>
          <a:bodyPr/>
          <a:lstStyle/>
          <a:p>
            <a:r>
              <a:rPr lang="en-US" dirty="0" smtClean="0"/>
              <a:t>Iteration 0 task 4</a:t>
            </a:r>
            <a:endParaRPr lang="en-US" dirty="0"/>
          </a:p>
        </p:txBody>
      </p:sp>
    </p:spTree>
    <p:extLst>
      <p:ext uri="{BB962C8B-B14F-4D97-AF65-F5344CB8AC3E}">
        <p14:creationId xmlns:p14="http://schemas.microsoft.com/office/powerpoint/2010/main" val="7374874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Detail is commensurate with plan horizon</a:t>
            </a:r>
            <a:endParaRPr lang="en-US" dirty="0"/>
          </a:p>
        </p:txBody>
      </p:sp>
      <p:graphicFrame>
        <p:nvGraphicFramePr>
          <p:cNvPr id="4" name="Group 10"/>
          <p:cNvGraphicFramePr>
            <a:graphicFrameLocks noGrp="1"/>
          </p:cNvGraphicFramePr>
          <p:nvPr>
            <p:extLst>
              <p:ext uri="{D42A27DB-BD31-4B8C-83A1-F6EECF244321}">
                <p14:modId xmlns:p14="http://schemas.microsoft.com/office/powerpoint/2010/main" val="888611119"/>
              </p:ext>
            </p:extLst>
          </p:nvPr>
        </p:nvGraphicFramePr>
        <p:xfrm>
          <a:off x="595998" y="1359540"/>
          <a:ext cx="8001000" cy="4451404"/>
        </p:xfrm>
        <a:graphic>
          <a:graphicData uri="http://schemas.openxmlformats.org/drawingml/2006/table">
            <a:tbl>
              <a:tblPr/>
              <a:tblGrid>
                <a:gridCol w="1403684"/>
                <a:gridCol w="6597316"/>
              </a:tblGrid>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Themes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Epics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Stories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r h="1112851">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a:ln>
                            <a:noFill/>
                          </a:ln>
                          <a:solidFill>
                            <a:srgbClr val="4F1414"/>
                          </a:solidFill>
                          <a:effectLst/>
                          <a:latin typeface="Trebuchet MS" charset="0"/>
                          <a:ea typeface="ヒラギノ角ゴ ProN W3" charset="0"/>
                          <a:cs typeface="ヒラギノ角ゴ ProN W3" charset="0"/>
                          <a:sym typeface="Trebuchet MS" charset="0"/>
                        </a:rPr>
                        <a:t>Tasks</a:t>
                      </a:r>
                    </a:p>
                  </a:txBody>
                  <a:tcPr marL="38100" marR="38100" marT="38100" marB="38100" anchor="ctr"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cap="flat">
                      <a:noFill/>
                    </a:lnR>
                    <a:lnT w="12700" cap="flat" cmpd="sng" algn="ctr">
                      <a:solidFill>
                        <a:srgbClr val="A5A5A5"/>
                      </a:solidFill>
                      <a:prstDash val="sysDot"/>
                      <a:round/>
                      <a:headEnd type="none" w="med" len="med"/>
                      <a:tailEnd type="none" w="med" len="med"/>
                    </a:lnT>
                    <a:lnB w="12700" cap="flat" cmpd="sng" algn="ctr">
                      <a:solidFill>
                        <a:srgbClr val="A5A5A5"/>
                      </a:solidFill>
                      <a:prstDash val="sysDot"/>
                      <a:round/>
                      <a:headEnd type="none" w="med" len="med"/>
                      <a:tailEnd type="none" w="med" len="med"/>
                    </a:lnB>
                    <a:lnTlToBr>
                      <a:noFill/>
                    </a:lnTlToBr>
                    <a:lnBlToTr>
                      <a:noFill/>
                    </a:lnBlToTr>
                    <a:noFill/>
                  </a:tcPr>
                </a:tc>
              </a:tr>
            </a:tbl>
          </a:graphicData>
        </a:graphic>
      </p:graphicFrame>
      <p:grpSp>
        <p:nvGrpSpPr>
          <p:cNvPr id="5" name="Group 42"/>
          <p:cNvGrpSpPr>
            <a:grpSpLocks/>
          </p:cNvGrpSpPr>
          <p:nvPr/>
        </p:nvGrpSpPr>
        <p:grpSpPr bwMode="auto">
          <a:xfrm>
            <a:off x="4757738" y="1490663"/>
            <a:ext cx="1572126" cy="741900"/>
            <a:chOff x="0" y="0"/>
            <a:chExt cx="1008" cy="480"/>
          </a:xfrm>
        </p:grpSpPr>
        <p:sp>
          <p:nvSpPr>
            <p:cNvPr id="6"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7" name="Rectangle 44"/>
            <p:cNvSpPr>
              <a:spLocks/>
            </p:cNvSpPr>
            <p:nvPr/>
          </p:nvSpPr>
          <p:spPr bwMode="auto">
            <a:xfrm>
              <a:off x="115" y="156"/>
              <a:ext cx="7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Search Results</a:t>
              </a:r>
            </a:p>
          </p:txBody>
        </p:sp>
      </p:grpSp>
      <p:grpSp>
        <p:nvGrpSpPr>
          <p:cNvPr id="8" name="Group 45"/>
          <p:cNvGrpSpPr>
            <a:grpSpLocks/>
          </p:cNvGrpSpPr>
          <p:nvPr/>
        </p:nvGrpSpPr>
        <p:grpSpPr bwMode="auto">
          <a:xfrm>
            <a:off x="2928938" y="1490663"/>
            <a:ext cx="1572126" cy="741900"/>
            <a:chOff x="0" y="0"/>
            <a:chExt cx="1008" cy="480"/>
          </a:xfrm>
        </p:grpSpPr>
        <p:sp>
          <p:nvSpPr>
            <p:cNvPr id="9" name="AutoShape 46"/>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0" name="Rectangle 47"/>
            <p:cNvSpPr>
              <a:spLocks/>
            </p:cNvSpPr>
            <p:nvPr/>
          </p:nvSpPr>
          <p:spPr bwMode="auto">
            <a:xfrm>
              <a:off x="214" y="156"/>
              <a:ext cx="57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Home Page</a:t>
              </a:r>
            </a:p>
          </p:txBody>
        </p:sp>
      </p:grpSp>
      <p:grpSp>
        <p:nvGrpSpPr>
          <p:cNvPr id="11" name="Group 48"/>
          <p:cNvGrpSpPr>
            <a:grpSpLocks/>
          </p:cNvGrpSpPr>
          <p:nvPr/>
        </p:nvGrpSpPr>
        <p:grpSpPr bwMode="auto">
          <a:xfrm>
            <a:off x="6662738" y="1490663"/>
            <a:ext cx="1572126" cy="741900"/>
            <a:chOff x="0" y="0"/>
            <a:chExt cx="1008" cy="480"/>
          </a:xfrm>
        </p:grpSpPr>
        <p:sp>
          <p:nvSpPr>
            <p:cNvPr id="12" name="AutoShape 49"/>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3" name="Rectangle 50"/>
            <p:cNvSpPr>
              <a:spLocks/>
            </p:cNvSpPr>
            <p:nvPr/>
          </p:nvSpPr>
          <p:spPr bwMode="auto">
            <a:xfrm>
              <a:off x="189" y="156"/>
              <a:ext cx="62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783F04"/>
                  </a:solidFill>
                  <a:latin typeface="Lucida Grande" charset="0"/>
                  <a:ea typeface="ＭＳ Ｐゴシック" charset="0"/>
                  <a:cs typeface="Lucida Grande" charset="0"/>
                  <a:sym typeface="Lucida Grande" charset="0"/>
                </a:rPr>
                <a:t>Full Page Ad</a:t>
              </a:r>
            </a:p>
          </p:txBody>
        </p:sp>
      </p:grpSp>
      <p:grpSp>
        <p:nvGrpSpPr>
          <p:cNvPr id="14" name="Group 51"/>
          <p:cNvGrpSpPr>
            <a:grpSpLocks/>
          </p:cNvGrpSpPr>
          <p:nvPr/>
        </p:nvGrpSpPr>
        <p:grpSpPr bwMode="auto">
          <a:xfrm>
            <a:off x="3005138" y="2709863"/>
            <a:ext cx="1572126" cy="593520"/>
            <a:chOff x="0" y="0"/>
            <a:chExt cx="1008" cy="384"/>
          </a:xfrm>
        </p:grpSpPr>
        <p:sp>
          <p:nvSpPr>
            <p:cNvPr id="15" name="AutoShape 52"/>
            <p:cNvSpPr>
              <a:spLocks/>
            </p:cNvSpPr>
            <p:nvPr/>
          </p:nvSpPr>
          <p:spPr bwMode="auto">
            <a:xfrm>
              <a:off x="0"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16" name="Rectangle 53"/>
            <p:cNvSpPr>
              <a:spLocks/>
            </p:cNvSpPr>
            <p:nvPr/>
          </p:nvSpPr>
          <p:spPr bwMode="auto">
            <a:xfrm>
              <a:off x="74" y="108"/>
              <a:ext cx="8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Featured Listing</a:t>
              </a:r>
            </a:p>
          </p:txBody>
        </p:sp>
      </p:grpSp>
      <p:grpSp>
        <p:nvGrpSpPr>
          <p:cNvPr id="17" name="Group 54"/>
          <p:cNvGrpSpPr>
            <a:grpSpLocks/>
          </p:cNvGrpSpPr>
          <p:nvPr/>
        </p:nvGrpSpPr>
        <p:grpSpPr bwMode="auto">
          <a:xfrm>
            <a:off x="4757738" y="2709863"/>
            <a:ext cx="1572126" cy="593520"/>
            <a:chOff x="0" y="0"/>
            <a:chExt cx="1008" cy="384"/>
          </a:xfrm>
        </p:grpSpPr>
        <p:sp>
          <p:nvSpPr>
            <p:cNvPr id="18"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19" name="Rectangle 56"/>
            <p:cNvSpPr>
              <a:spLocks/>
            </p:cNvSpPr>
            <p:nvPr/>
          </p:nvSpPr>
          <p:spPr bwMode="auto">
            <a:xfrm>
              <a:off x="188" y="108"/>
              <a:ext cx="63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Search Form</a:t>
              </a:r>
            </a:p>
          </p:txBody>
        </p:sp>
      </p:grpSp>
      <p:grpSp>
        <p:nvGrpSpPr>
          <p:cNvPr id="20" name="Group 57"/>
          <p:cNvGrpSpPr>
            <a:grpSpLocks/>
          </p:cNvGrpSpPr>
          <p:nvPr/>
        </p:nvGrpSpPr>
        <p:grpSpPr bwMode="auto">
          <a:xfrm>
            <a:off x="6586538" y="2709863"/>
            <a:ext cx="1572126" cy="593520"/>
            <a:chOff x="0" y="0"/>
            <a:chExt cx="1008" cy="384"/>
          </a:xfrm>
        </p:grpSpPr>
        <p:sp>
          <p:nvSpPr>
            <p:cNvPr id="21"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endParaRPr lang="en-US"/>
            </a:p>
          </p:txBody>
        </p:sp>
        <p:sp>
          <p:nvSpPr>
            <p:cNvPr id="22" name="Rectangle 59"/>
            <p:cNvSpPr>
              <a:spLocks/>
            </p:cNvSpPr>
            <p:nvPr/>
          </p:nvSpPr>
          <p:spPr bwMode="auto">
            <a:xfrm>
              <a:off x="68" y="108"/>
              <a:ext cx="87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a:solidFill>
                    <a:srgbClr val="DB7408"/>
                  </a:solidFill>
                  <a:latin typeface="Lucida Grande" charset="0"/>
                  <a:ea typeface="ＭＳ Ｐゴシック" charset="0"/>
                  <a:cs typeface="Lucida Grande" charset="0"/>
                  <a:sym typeface="Lucida Grande" charset="0"/>
                </a:rPr>
                <a:t>Classified Results</a:t>
              </a:r>
            </a:p>
          </p:txBody>
        </p:sp>
      </p:grpSp>
      <p:sp>
        <p:nvSpPr>
          <p:cNvPr id="23" name="AutoShape 60"/>
          <p:cNvSpPr>
            <a:spLocks noChangeShapeType="1"/>
          </p:cNvSpPr>
          <p:nvPr/>
        </p:nvSpPr>
        <p:spPr bwMode="auto">
          <a:xfrm flipH="1">
            <a:off x="3805238" y="1871663"/>
            <a:ext cx="1721853"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4" name="AutoShape 61"/>
          <p:cNvSpPr>
            <a:spLocks noChangeShapeType="1"/>
          </p:cNvSpPr>
          <p:nvPr/>
        </p:nvSpPr>
        <p:spPr bwMode="auto">
          <a:xfrm>
            <a:off x="5557837" y="1871663"/>
            <a:ext cx="45719"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5" name="AutoShape 62"/>
          <p:cNvSpPr>
            <a:spLocks noChangeShapeType="1"/>
          </p:cNvSpPr>
          <p:nvPr/>
        </p:nvSpPr>
        <p:spPr bwMode="auto">
          <a:xfrm>
            <a:off x="5557838" y="1871663"/>
            <a:ext cx="1796716" cy="1112851"/>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grpSp>
        <p:nvGrpSpPr>
          <p:cNvPr id="26" name="Group 63"/>
          <p:cNvGrpSpPr>
            <a:grpSpLocks/>
          </p:cNvGrpSpPr>
          <p:nvPr/>
        </p:nvGrpSpPr>
        <p:grpSpPr bwMode="auto">
          <a:xfrm>
            <a:off x="2852738" y="3852863"/>
            <a:ext cx="1272674" cy="445140"/>
            <a:chOff x="0" y="0"/>
            <a:chExt cx="816" cy="288"/>
          </a:xfrm>
        </p:grpSpPr>
        <p:sp>
          <p:nvSpPr>
            <p:cNvPr id="27" name="AutoShape 64"/>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28" name="Rectangle 65"/>
            <p:cNvSpPr>
              <a:spLocks/>
            </p:cNvSpPr>
            <p:nvPr/>
          </p:nvSpPr>
          <p:spPr bwMode="auto">
            <a:xfrm>
              <a:off x="224" y="60"/>
              <a:ext cx="36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Billing</a:t>
              </a:r>
            </a:p>
          </p:txBody>
        </p:sp>
      </p:grpSp>
      <p:grpSp>
        <p:nvGrpSpPr>
          <p:cNvPr id="29" name="Group 66"/>
          <p:cNvGrpSpPr>
            <a:grpSpLocks/>
          </p:cNvGrpSpPr>
          <p:nvPr/>
        </p:nvGrpSpPr>
        <p:grpSpPr bwMode="auto">
          <a:xfrm>
            <a:off x="4224338" y="3852863"/>
            <a:ext cx="1272674" cy="445140"/>
            <a:chOff x="0" y="0"/>
            <a:chExt cx="816" cy="288"/>
          </a:xfrm>
        </p:grpSpPr>
        <p:sp>
          <p:nvSpPr>
            <p:cNvPr id="30"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1" name="Rectangle 68"/>
            <p:cNvSpPr>
              <a:spLocks/>
            </p:cNvSpPr>
            <p:nvPr/>
          </p:nvSpPr>
          <p:spPr bwMode="auto">
            <a:xfrm>
              <a:off x="25" y="60"/>
              <a:ext cx="76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Dealer Groups</a:t>
              </a:r>
            </a:p>
          </p:txBody>
        </p:sp>
      </p:grpSp>
      <p:grpSp>
        <p:nvGrpSpPr>
          <p:cNvPr id="32" name="Group 69"/>
          <p:cNvGrpSpPr>
            <a:grpSpLocks/>
          </p:cNvGrpSpPr>
          <p:nvPr/>
        </p:nvGrpSpPr>
        <p:grpSpPr bwMode="auto">
          <a:xfrm>
            <a:off x="5595938" y="3852863"/>
            <a:ext cx="1272674" cy="445140"/>
            <a:chOff x="0" y="0"/>
            <a:chExt cx="816" cy="288"/>
          </a:xfrm>
        </p:grpSpPr>
        <p:sp>
          <p:nvSpPr>
            <p:cNvPr id="33" name="AutoShape 70"/>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4" name="Rectangle 71"/>
            <p:cNvSpPr>
              <a:spLocks/>
            </p:cNvSpPr>
            <p:nvPr/>
          </p:nvSpPr>
          <p:spPr bwMode="auto">
            <a:xfrm>
              <a:off x="48" y="60"/>
              <a:ext cx="71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Display Logic</a:t>
              </a:r>
            </a:p>
          </p:txBody>
        </p:sp>
      </p:grpSp>
      <p:grpSp>
        <p:nvGrpSpPr>
          <p:cNvPr id="35" name="Group 72"/>
          <p:cNvGrpSpPr>
            <a:grpSpLocks/>
          </p:cNvGrpSpPr>
          <p:nvPr/>
        </p:nvGrpSpPr>
        <p:grpSpPr bwMode="auto">
          <a:xfrm>
            <a:off x="6967538" y="3852863"/>
            <a:ext cx="1272674" cy="445140"/>
            <a:chOff x="0" y="0"/>
            <a:chExt cx="816" cy="288"/>
          </a:xfrm>
        </p:grpSpPr>
        <p:sp>
          <p:nvSpPr>
            <p:cNvPr id="36" name="AutoShape 73"/>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37" name="Rectangle 74"/>
            <p:cNvSpPr>
              <a:spLocks/>
            </p:cNvSpPr>
            <p:nvPr/>
          </p:nvSpPr>
          <p:spPr bwMode="auto">
            <a:xfrm>
              <a:off x="16" y="60"/>
              <a:ext cx="78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Click Counting</a:t>
              </a:r>
            </a:p>
          </p:txBody>
        </p:sp>
      </p:grpSp>
      <p:sp>
        <p:nvSpPr>
          <p:cNvPr id="38" name="AutoShape 75"/>
          <p:cNvSpPr>
            <a:spLocks noChangeShapeType="1"/>
          </p:cNvSpPr>
          <p:nvPr/>
        </p:nvSpPr>
        <p:spPr bwMode="auto">
          <a:xfrm flipH="1">
            <a:off x="3500438" y="3014663"/>
            <a:ext cx="299453"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39" name="AutoShape 76"/>
          <p:cNvSpPr>
            <a:spLocks noChangeShapeType="1"/>
          </p:cNvSpPr>
          <p:nvPr/>
        </p:nvSpPr>
        <p:spPr bwMode="auto">
          <a:xfrm>
            <a:off x="3805238" y="3014663"/>
            <a:ext cx="1048084"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40" name="AutoShape 77"/>
          <p:cNvSpPr>
            <a:spLocks noChangeShapeType="1"/>
          </p:cNvSpPr>
          <p:nvPr/>
        </p:nvSpPr>
        <p:spPr bwMode="auto">
          <a:xfrm>
            <a:off x="3805238" y="3014663"/>
            <a:ext cx="2395621"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41" name="AutoShape 78"/>
          <p:cNvSpPr>
            <a:spLocks noChangeShapeType="1"/>
          </p:cNvSpPr>
          <p:nvPr/>
        </p:nvSpPr>
        <p:spPr bwMode="auto">
          <a:xfrm>
            <a:off x="3805238" y="3014663"/>
            <a:ext cx="3743158" cy="1038660"/>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grpSp>
        <p:nvGrpSpPr>
          <p:cNvPr id="42" name="Group 79"/>
          <p:cNvGrpSpPr>
            <a:grpSpLocks/>
          </p:cNvGrpSpPr>
          <p:nvPr/>
        </p:nvGrpSpPr>
        <p:grpSpPr bwMode="auto">
          <a:xfrm>
            <a:off x="2282825" y="5108575"/>
            <a:ext cx="1982315" cy="298306"/>
            <a:chOff x="0" y="0"/>
            <a:chExt cx="1270" cy="193"/>
          </a:xfrm>
        </p:grpSpPr>
        <p:sp>
          <p:nvSpPr>
            <p:cNvPr id="43" name="AutoShape 80"/>
            <p:cNvSpPr>
              <a:spLocks/>
            </p:cNvSpPr>
            <p:nvPr/>
          </p:nvSpPr>
          <p:spPr bwMode="auto">
            <a:xfrm>
              <a:off x="0" y="0"/>
              <a:ext cx="1270"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44" name="Rectangle 81"/>
            <p:cNvSpPr>
              <a:spLocks/>
            </p:cNvSpPr>
            <p:nvPr/>
          </p:nvSpPr>
          <p:spPr bwMode="auto">
            <a:xfrm>
              <a:off x="1" y="12"/>
              <a:ext cx="126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Matching Search Criteria</a:t>
              </a:r>
            </a:p>
          </p:txBody>
        </p:sp>
      </p:grpSp>
      <p:grpSp>
        <p:nvGrpSpPr>
          <p:cNvPr id="45" name="Group 82"/>
          <p:cNvGrpSpPr>
            <a:grpSpLocks/>
          </p:cNvGrpSpPr>
          <p:nvPr/>
        </p:nvGrpSpPr>
        <p:grpSpPr bwMode="auto">
          <a:xfrm>
            <a:off x="4592638" y="5108575"/>
            <a:ext cx="1523777" cy="298306"/>
            <a:chOff x="0" y="0"/>
            <a:chExt cx="976" cy="193"/>
          </a:xfrm>
        </p:grpSpPr>
        <p:sp>
          <p:nvSpPr>
            <p:cNvPr id="46" name="AutoShape 83"/>
            <p:cNvSpPr>
              <a:spLocks/>
            </p:cNvSpPr>
            <p:nvPr/>
          </p:nvSpPr>
          <p:spPr bwMode="auto">
            <a:xfrm>
              <a:off x="0" y="0"/>
              <a:ext cx="976"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47" name="Rectangle 84"/>
            <p:cNvSpPr>
              <a:spLocks/>
            </p:cNvSpPr>
            <p:nvPr/>
          </p:nvSpPr>
          <p:spPr bwMode="auto">
            <a:xfrm>
              <a:off x="7" y="12"/>
              <a:ext cx="96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Choosing a Dealer</a:t>
              </a:r>
            </a:p>
          </p:txBody>
        </p:sp>
      </p:grpSp>
      <p:grpSp>
        <p:nvGrpSpPr>
          <p:cNvPr id="48" name="Group 85"/>
          <p:cNvGrpSpPr>
            <a:grpSpLocks/>
          </p:cNvGrpSpPr>
          <p:nvPr/>
        </p:nvGrpSpPr>
        <p:grpSpPr bwMode="auto">
          <a:xfrm>
            <a:off x="6435725" y="5108575"/>
            <a:ext cx="1360014" cy="298306"/>
            <a:chOff x="0" y="0"/>
            <a:chExt cx="872" cy="193"/>
          </a:xfrm>
        </p:grpSpPr>
        <p:sp>
          <p:nvSpPr>
            <p:cNvPr id="49" name="AutoShape 86"/>
            <p:cNvSpPr>
              <a:spLocks/>
            </p:cNvSpPr>
            <p:nvPr/>
          </p:nvSpPr>
          <p:spPr bwMode="auto">
            <a:xfrm>
              <a:off x="0" y="0"/>
              <a:ext cx="872"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50" name="Rectangle 87"/>
            <p:cNvSpPr>
              <a:spLocks/>
            </p:cNvSpPr>
            <p:nvPr/>
          </p:nvSpPr>
          <p:spPr bwMode="auto">
            <a:xfrm>
              <a:off x="16" y="12"/>
              <a:ext cx="83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Choosing an Ad</a:t>
              </a:r>
            </a:p>
          </p:txBody>
        </p:sp>
      </p:grpSp>
      <p:grpSp>
        <p:nvGrpSpPr>
          <p:cNvPr id="51" name="Group 88"/>
          <p:cNvGrpSpPr>
            <a:grpSpLocks/>
          </p:cNvGrpSpPr>
          <p:nvPr/>
        </p:nvGrpSpPr>
        <p:grpSpPr bwMode="auto">
          <a:xfrm>
            <a:off x="8113714" y="5108575"/>
            <a:ext cx="595786" cy="298306"/>
            <a:chOff x="0" y="0"/>
            <a:chExt cx="381" cy="193"/>
          </a:xfrm>
        </p:grpSpPr>
        <p:sp>
          <p:nvSpPr>
            <p:cNvPr id="52" name="AutoShape 89"/>
            <p:cNvSpPr>
              <a:spLocks/>
            </p:cNvSpPr>
            <p:nvPr/>
          </p:nvSpPr>
          <p:spPr bwMode="auto">
            <a:xfrm>
              <a:off x="0" y="0"/>
              <a:ext cx="381" cy="193"/>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endParaRPr lang="en-US"/>
            </a:p>
          </p:txBody>
        </p:sp>
        <p:sp>
          <p:nvSpPr>
            <p:cNvPr id="53" name="Rectangle 90"/>
            <p:cNvSpPr>
              <a:spLocks/>
            </p:cNvSpPr>
            <p:nvPr/>
          </p:nvSpPr>
          <p:spPr bwMode="auto">
            <a:xfrm>
              <a:off x="41" y="12"/>
              <a:ext cx="29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r>
                <a:rPr lang="en-US" sz="1200" b="1">
                  <a:solidFill>
                    <a:srgbClr val="783F04"/>
                  </a:solidFill>
                  <a:latin typeface="Lucida Grande" charset="0"/>
                  <a:ea typeface="ＭＳ Ｐゴシック" charset="0"/>
                  <a:cs typeface="Lucida Grande" charset="0"/>
                  <a:sym typeface="Lucida Grande" charset="0"/>
                </a:rPr>
                <a:t>Etc…</a:t>
              </a:r>
            </a:p>
          </p:txBody>
        </p:sp>
      </p:grpSp>
      <p:sp>
        <p:nvSpPr>
          <p:cNvPr id="54" name="AutoShape 91"/>
          <p:cNvSpPr>
            <a:spLocks noChangeShapeType="1"/>
          </p:cNvSpPr>
          <p:nvPr/>
        </p:nvSpPr>
        <p:spPr bwMode="auto">
          <a:xfrm flipH="1">
            <a:off x="3290888" y="4081463"/>
            <a:ext cx="2900947"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5" name="AutoShape 92"/>
          <p:cNvSpPr>
            <a:spLocks noChangeShapeType="1"/>
          </p:cNvSpPr>
          <p:nvPr/>
        </p:nvSpPr>
        <p:spPr bwMode="auto">
          <a:xfrm flipH="1">
            <a:off x="5367338" y="4081463"/>
            <a:ext cx="860926"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6" name="AutoShape 93"/>
          <p:cNvSpPr>
            <a:spLocks noChangeShapeType="1"/>
          </p:cNvSpPr>
          <p:nvPr/>
        </p:nvSpPr>
        <p:spPr bwMode="auto">
          <a:xfrm>
            <a:off x="6243639" y="4081463"/>
            <a:ext cx="868724"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57" name="AutoShape 94"/>
          <p:cNvSpPr>
            <a:spLocks noChangeShapeType="1"/>
          </p:cNvSpPr>
          <p:nvPr/>
        </p:nvSpPr>
        <p:spPr bwMode="auto">
          <a:xfrm>
            <a:off x="6243638" y="4081463"/>
            <a:ext cx="2135159" cy="1149946"/>
          </a:xfrm>
          <a:prstGeom prst="straightConnector1">
            <a:avLst/>
          </a:prstGeom>
          <a:noFill/>
          <a:ln w="28575" cap="flat">
            <a:solidFill>
              <a:srgbClr val="D86B6B"/>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804424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7829" y="1471920"/>
            <a:ext cx="6036788" cy="4229099"/>
          </a:xfrm>
          <a:prstGeom prst="rect">
            <a:avLst/>
          </a:prstGeom>
        </p:spPr>
      </p:pic>
      <p:sp>
        <p:nvSpPr>
          <p:cNvPr id="3" name="Title 2"/>
          <p:cNvSpPr>
            <a:spLocks noGrp="1"/>
          </p:cNvSpPr>
          <p:nvPr>
            <p:ph type="title"/>
          </p:nvPr>
        </p:nvSpPr>
        <p:spPr/>
        <p:txBody>
          <a:bodyPr/>
          <a:lstStyle/>
          <a:p>
            <a:r>
              <a:rPr lang="en-US" dirty="0" smtClean="0"/>
              <a:t>Elicit detail just in time</a:t>
            </a:r>
            <a:endParaRPr lang="en-US" dirty="0"/>
          </a:p>
        </p:txBody>
      </p:sp>
    </p:spTree>
    <p:extLst>
      <p:ext uri="{BB962C8B-B14F-4D97-AF65-F5344CB8AC3E}">
        <p14:creationId xmlns:p14="http://schemas.microsoft.com/office/powerpoint/2010/main" val="146977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INVEST</a:t>
            </a:r>
          </a:p>
          <a:p>
            <a:pPr lvl="1"/>
            <a:r>
              <a:rPr lang="en-US" dirty="0" smtClean="0"/>
              <a:t>Independent</a:t>
            </a:r>
            <a:endParaRPr lang="en-US" dirty="0"/>
          </a:p>
          <a:p>
            <a:pPr lvl="1"/>
            <a:r>
              <a:rPr lang="en-US" dirty="0" smtClean="0"/>
              <a:t>Negotiable</a:t>
            </a:r>
            <a:endParaRPr lang="en-US" dirty="0"/>
          </a:p>
          <a:p>
            <a:pPr lvl="1"/>
            <a:r>
              <a:rPr lang="en-US" dirty="0" smtClean="0"/>
              <a:t>Valuable</a:t>
            </a:r>
            <a:endParaRPr lang="en-US" dirty="0"/>
          </a:p>
          <a:p>
            <a:pPr lvl="1"/>
            <a:r>
              <a:rPr lang="en-US" dirty="0" err="1" smtClean="0"/>
              <a:t>Estimatable</a:t>
            </a:r>
            <a:endParaRPr lang="en-US" dirty="0"/>
          </a:p>
          <a:p>
            <a:pPr lvl="1"/>
            <a:r>
              <a:rPr lang="en-US" dirty="0" smtClean="0"/>
              <a:t>Small</a:t>
            </a:r>
            <a:endParaRPr lang="en-US" dirty="0"/>
          </a:p>
          <a:p>
            <a:pPr lvl="1"/>
            <a:r>
              <a:rPr lang="en-US" dirty="0" smtClean="0"/>
              <a:t>Testable</a:t>
            </a:r>
          </a:p>
          <a:p>
            <a:r>
              <a:rPr lang="en-US" dirty="0"/>
              <a:t>3 C’s (Card, Conversation, </a:t>
            </a:r>
            <a:r>
              <a:rPr lang="en-US" dirty="0" smtClean="0"/>
              <a:t>Confirmation</a:t>
            </a:r>
            <a:r>
              <a:rPr lang="en-US" dirty="0"/>
              <a:t>)</a:t>
            </a:r>
          </a:p>
          <a:p>
            <a:pPr lvl="1"/>
            <a:endParaRPr lang="en-US" dirty="0"/>
          </a:p>
        </p:txBody>
      </p:sp>
    </p:spTree>
    <p:extLst>
      <p:ext uri="{BB962C8B-B14F-4D97-AF65-F5344CB8AC3E}">
        <p14:creationId xmlns:p14="http://schemas.microsoft.com/office/powerpoint/2010/main" val="20494225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ln/>
        </p:spPr>
        <p:txBody>
          <a:bodyPr/>
          <a:lstStyle/>
          <a:p>
            <a:r>
              <a:rPr lang="en-US" dirty="0"/>
              <a:t>Writing acceptance criteria</a:t>
            </a:r>
          </a:p>
        </p:txBody>
      </p:sp>
      <p:sp>
        <p:nvSpPr>
          <p:cNvPr id="59397" name="Rectangle 5"/>
          <p:cNvSpPr>
            <a:spLocks noGrp="1" noChangeArrowheads="1"/>
          </p:cNvSpPr>
          <p:nvPr>
            <p:ph idx="1"/>
          </p:nvPr>
        </p:nvSpPr>
        <p:spPr>
          <a:ln/>
        </p:spPr>
        <p:txBody>
          <a:bodyPr/>
          <a:lstStyle/>
          <a:p>
            <a:r>
              <a:rPr lang="en-US" dirty="0"/>
              <a:t>Collaborative</a:t>
            </a:r>
          </a:p>
          <a:p>
            <a:r>
              <a:rPr lang="en-US" dirty="0"/>
              <a:t>How will you </a:t>
            </a:r>
            <a:r>
              <a:rPr lang="en-US" dirty="0" smtClean="0"/>
              <a:t>know when </a:t>
            </a:r>
            <a:br>
              <a:rPr lang="en-US" dirty="0" smtClean="0"/>
            </a:br>
            <a:r>
              <a:rPr lang="en-US" dirty="0" smtClean="0"/>
              <a:t>we’re finished?</a:t>
            </a:r>
            <a:endParaRPr lang="en-US" dirty="0"/>
          </a:p>
          <a:p>
            <a:r>
              <a:rPr lang="en-US" dirty="0"/>
              <a:t>Multiples per story</a:t>
            </a:r>
          </a:p>
          <a:p>
            <a:r>
              <a:rPr lang="en-US" dirty="0"/>
              <a:t>All or nothing</a:t>
            </a:r>
          </a:p>
        </p:txBody>
      </p:sp>
      <p:pic>
        <p:nvPicPr>
          <p:cNvPr id="5939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33888" y="1485220"/>
            <a:ext cx="3530600" cy="4318000"/>
          </a:xfrm>
          <a:prstGeom prst="rect">
            <a:avLst/>
          </a:prstGeom>
          <a:noFill/>
          <a:ln w="12700" cap="flat">
            <a:noFill/>
            <a:miter lim="800000"/>
            <a:headEnd/>
            <a:tailEnd/>
          </a:ln>
        </p:spPr>
      </p:pic>
    </p:spTree>
    <p:extLst>
      <p:ext uri="{BB962C8B-B14F-4D97-AF65-F5344CB8AC3E}">
        <p14:creationId xmlns:p14="http://schemas.microsoft.com/office/powerpoint/2010/main" val="187972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593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593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Given &lt;context&gt;</a:t>
            </a:r>
          </a:p>
          <a:p>
            <a:r>
              <a:rPr lang="en-US" dirty="0" smtClean="0"/>
              <a:t>When &lt;action&gt;</a:t>
            </a:r>
          </a:p>
          <a:p>
            <a:r>
              <a:rPr lang="en-US" dirty="0" smtClean="0"/>
              <a:t>Then &lt;expectation&gt;</a:t>
            </a:r>
            <a:endParaRPr lang="en-US" dirty="0"/>
          </a:p>
        </p:txBody>
      </p:sp>
    </p:spTree>
    <p:extLst>
      <p:ext uri="{BB962C8B-B14F-4D97-AF65-F5344CB8AC3E}">
        <p14:creationId xmlns:p14="http://schemas.microsoft.com/office/powerpoint/2010/main" val="20795378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r>
              <a:rPr lang="en-US" dirty="0"/>
              <a:t>Acceptance criteria </a:t>
            </a:r>
            <a:r>
              <a:rPr lang="en-US" dirty="0" smtClean="0"/>
              <a:t>examples</a:t>
            </a:r>
            <a:endParaRPr lang="en-US" dirty="0"/>
          </a:p>
        </p:txBody>
      </p:sp>
      <p:pic>
        <p:nvPicPr>
          <p:cNvPr id="63492" name="Picture 4"/>
          <p:cNvPicPr>
            <a:picLocks noChangeAspect="1" noChangeArrowheads="1"/>
          </p:cNvPicPr>
          <p:nvPr/>
        </p:nvPicPr>
        <p:blipFill>
          <a:blip r:embed="rId3"/>
          <a:srcRect/>
          <a:stretch>
            <a:fillRect/>
          </a:stretch>
        </p:blipFill>
        <p:spPr bwMode="auto">
          <a:xfrm>
            <a:off x="291455" y="1467643"/>
            <a:ext cx="2298700" cy="1739900"/>
          </a:xfrm>
          <a:prstGeom prst="rect">
            <a:avLst/>
          </a:prstGeom>
          <a:noFill/>
          <a:ln w="9525" cap="flat">
            <a:noFill/>
            <a:miter lim="800000"/>
            <a:headEnd/>
            <a:tailEnd/>
          </a:ln>
        </p:spPr>
      </p:pic>
      <p:sp>
        <p:nvSpPr>
          <p:cNvPr id="63493" name="Rectangle 5"/>
          <p:cNvSpPr>
            <a:spLocks/>
          </p:cNvSpPr>
          <p:nvPr/>
        </p:nvSpPr>
        <p:spPr bwMode="auto">
          <a:xfrm>
            <a:off x="3487738" y="1114425"/>
            <a:ext cx="5346700" cy="1181100"/>
          </a:xfrm>
          <a:prstGeom prst="rect">
            <a:avLst/>
          </a:prstGeom>
          <a:noFill/>
          <a:ln w="9525" cap="flat">
            <a:noFill/>
            <a:miter lim="800000"/>
            <a:headEnd type="none" w="med" len="med"/>
            <a:tailEnd type="none" w="med" len="med"/>
          </a:ln>
        </p:spPr>
        <p:txBody>
          <a:bodyPr lIns="38100" tIns="38100" rIns="38100" bIns="38100">
            <a:prstTxWarp prst="textNoShape">
              <a:avLst/>
            </a:prstTxWarp>
          </a:bodyPr>
          <a:lstStyle/>
          <a:p>
            <a:pPr algn="l">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4" name="Rectangle 6"/>
          <p:cNvSpPr>
            <a:spLocks/>
          </p:cNvSpPr>
          <p:nvPr/>
        </p:nvSpPr>
        <p:spPr bwMode="auto">
          <a:xfrm>
            <a:off x="3481388" y="2332038"/>
            <a:ext cx="5346700" cy="977900"/>
          </a:xfrm>
          <a:prstGeom prst="rect">
            <a:avLst/>
          </a:prstGeom>
          <a:noFill/>
          <a:ln w="9525" cap="flat">
            <a:noFill/>
            <a:miter lim="800000"/>
            <a:headEnd type="none" w="med" len="med"/>
            <a:tailEnd type="none" w="med" len="med"/>
          </a:ln>
        </p:spPr>
        <p:txBody>
          <a:bodyPr lIns="38100" tIns="38100" rIns="38100" bIns="38100">
            <a:prstTxWarp prst="textNoShape">
              <a:avLst/>
            </a:prstTxWarp>
          </a:bodyPr>
          <a:lstStyle/>
          <a:p>
            <a:pPr algn="l">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5" name="Rectangle 7"/>
          <p:cNvSpPr>
            <a:spLocks/>
          </p:cNvSpPr>
          <p:nvPr/>
        </p:nvSpPr>
        <p:spPr bwMode="auto">
          <a:xfrm>
            <a:off x="3492500" y="3340100"/>
            <a:ext cx="3860800" cy="977900"/>
          </a:xfrm>
          <a:prstGeom prst="rect">
            <a:avLst/>
          </a:prstGeom>
          <a:noFill/>
          <a:ln w="9525" cap="flat">
            <a:noFill/>
            <a:miter lim="800000"/>
            <a:headEnd type="none" w="med" len="med"/>
            <a:tailEnd type="none" w="med" len="med"/>
          </a:ln>
        </p:spPr>
        <p:txBody>
          <a:bodyPr lIns="38100" tIns="38100" rIns="38100" bIns="38100">
            <a:prstTxWarp prst="textNoShape">
              <a:avLst/>
            </a:prstTxWarp>
          </a:bodyPr>
          <a:lstStyle/>
          <a:p>
            <a:pPr algn="l">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sp>
        <p:nvSpPr>
          <p:cNvPr id="63496" name="Rectangle 8"/>
          <p:cNvSpPr>
            <a:spLocks/>
          </p:cNvSpPr>
          <p:nvPr/>
        </p:nvSpPr>
        <p:spPr bwMode="auto">
          <a:xfrm>
            <a:off x="3482975" y="4391025"/>
            <a:ext cx="4076700" cy="977900"/>
          </a:xfrm>
          <a:prstGeom prst="rect">
            <a:avLst/>
          </a:prstGeom>
          <a:noFill/>
          <a:ln w="9525" cap="flat">
            <a:noFill/>
            <a:miter lim="800000"/>
            <a:headEnd type="none" w="med" len="med"/>
            <a:tailEnd type="none" w="med" len="med"/>
          </a:ln>
        </p:spPr>
        <p:txBody>
          <a:bodyPr lIns="38100" tIns="38100" rIns="38100" bIns="38100">
            <a:prstTxWarp prst="textNoShape">
              <a:avLst/>
            </a:prstTxWarp>
          </a:bodyPr>
          <a:lstStyle/>
          <a:p>
            <a:pPr algn="l">
              <a:spcBef>
                <a:spcPts val="325"/>
              </a:spcBef>
            </a:pPr>
            <a:endParaRPr lang="en-US" sz="1400" dirty="0">
              <a:solidFill>
                <a:schemeClr val="tx1"/>
              </a:solidFill>
              <a:latin typeface="Arial" pitchFamily="-112" charset="0"/>
              <a:ea typeface="Arial" pitchFamily="-112" charset="0"/>
              <a:cs typeface="Arial" pitchFamily="-112" charset="0"/>
              <a:sym typeface="Arial" pitchFamily="-112" charset="0"/>
            </a:endParaRPr>
          </a:p>
        </p:txBody>
      </p:sp>
      <p:grpSp>
        <p:nvGrpSpPr>
          <p:cNvPr id="63497" name="Group 9"/>
          <p:cNvGrpSpPr>
            <a:grpSpLocks/>
          </p:cNvGrpSpPr>
          <p:nvPr/>
        </p:nvGrpSpPr>
        <p:grpSpPr bwMode="auto">
          <a:xfrm>
            <a:off x="887413" y="3197584"/>
            <a:ext cx="2184400" cy="698500"/>
            <a:chOff x="0" y="0"/>
            <a:chExt cx="1376" cy="440"/>
          </a:xfrm>
        </p:grpSpPr>
        <p:sp>
          <p:nvSpPr>
            <p:cNvPr id="63498" name="AutoShape 10"/>
            <p:cNvSpPr>
              <a:spLocks/>
            </p:cNvSpPr>
            <p:nvPr/>
          </p:nvSpPr>
          <p:spPr bwMode="auto">
            <a:xfrm>
              <a:off x="0" y="0"/>
              <a:ext cx="968" cy="440"/>
            </a:xfrm>
            <a:prstGeom prst="rightArrow">
              <a:avLst>
                <a:gd name="adj1" fmla="val 50000"/>
                <a:gd name="adj2" fmla="val 49971"/>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499" name="Rectangle 11"/>
            <p:cNvSpPr>
              <a:spLocks/>
            </p:cNvSpPr>
            <p:nvPr/>
          </p:nvSpPr>
          <p:spPr bwMode="auto">
            <a:xfrm>
              <a:off x="0" y="128"/>
              <a:ext cx="1376"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dirty="0">
                  <a:solidFill>
                    <a:srgbClr val="FFFFFF"/>
                  </a:solidFill>
                  <a:latin typeface="Arial" pitchFamily="-112" charset="0"/>
                  <a:ea typeface="Arial" pitchFamily="-112" charset="0"/>
                  <a:cs typeface="Arial" pitchFamily="-112" charset="0"/>
                  <a:sym typeface="Arial" pitchFamily="-112" charset="0"/>
                </a:rPr>
                <a:t>Alternate path</a:t>
              </a:r>
            </a:p>
          </p:txBody>
        </p:sp>
      </p:grpSp>
      <p:grpSp>
        <p:nvGrpSpPr>
          <p:cNvPr id="63500" name="Group 12"/>
          <p:cNvGrpSpPr>
            <a:grpSpLocks/>
          </p:cNvGrpSpPr>
          <p:nvPr/>
        </p:nvGrpSpPr>
        <p:grpSpPr bwMode="auto">
          <a:xfrm>
            <a:off x="874713" y="3966165"/>
            <a:ext cx="2198578" cy="663575"/>
            <a:chOff x="0" y="0"/>
            <a:chExt cx="1384" cy="418"/>
          </a:xfrm>
        </p:grpSpPr>
        <p:sp>
          <p:nvSpPr>
            <p:cNvPr id="63501" name="AutoShape 13"/>
            <p:cNvSpPr>
              <a:spLocks/>
            </p:cNvSpPr>
            <p:nvPr/>
          </p:nvSpPr>
          <p:spPr bwMode="auto">
            <a:xfrm>
              <a:off x="0" y="0"/>
              <a:ext cx="1032" cy="418"/>
            </a:xfrm>
            <a:prstGeom prst="rightArrow">
              <a:avLst>
                <a:gd name="adj1" fmla="val 50000"/>
                <a:gd name="adj2" fmla="val 50001"/>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502" name="Rectangle 14"/>
            <p:cNvSpPr>
              <a:spLocks/>
            </p:cNvSpPr>
            <p:nvPr/>
          </p:nvSpPr>
          <p:spPr bwMode="auto">
            <a:xfrm>
              <a:off x="0" y="93"/>
              <a:ext cx="1384"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dirty="0">
                  <a:solidFill>
                    <a:srgbClr val="FFFFFF"/>
                  </a:solidFill>
                  <a:latin typeface="Arial" pitchFamily="-112" charset="0"/>
                  <a:ea typeface="Arial" pitchFamily="-112" charset="0"/>
                  <a:cs typeface="Arial" pitchFamily="-112" charset="0"/>
                  <a:sym typeface="Arial" pitchFamily="-112" charset="0"/>
                </a:rPr>
                <a:t>Alternate path</a:t>
              </a:r>
            </a:p>
          </p:txBody>
        </p:sp>
      </p:grpSp>
      <p:grpSp>
        <p:nvGrpSpPr>
          <p:cNvPr id="63504" name="Group 16"/>
          <p:cNvGrpSpPr>
            <a:grpSpLocks/>
          </p:cNvGrpSpPr>
          <p:nvPr/>
        </p:nvGrpSpPr>
        <p:grpSpPr bwMode="auto">
          <a:xfrm>
            <a:off x="890588" y="4743631"/>
            <a:ext cx="2173160" cy="758825"/>
            <a:chOff x="0" y="0"/>
            <a:chExt cx="1368" cy="478"/>
          </a:xfrm>
        </p:grpSpPr>
        <p:sp>
          <p:nvSpPr>
            <p:cNvPr id="63505" name="AutoShape 17"/>
            <p:cNvSpPr>
              <a:spLocks/>
            </p:cNvSpPr>
            <p:nvPr/>
          </p:nvSpPr>
          <p:spPr bwMode="auto">
            <a:xfrm>
              <a:off x="0" y="0"/>
              <a:ext cx="1022" cy="478"/>
            </a:xfrm>
            <a:prstGeom prst="rightArrow">
              <a:avLst>
                <a:gd name="adj1" fmla="val 50000"/>
                <a:gd name="adj2" fmla="val 50004"/>
              </a:avLst>
            </a:prstGeom>
            <a:solidFill>
              <a:srgbClr val="3C8C92"/>
            </a:solidFill>
            <a:ln w="25400" cap="flat">
              <a:noFill/>
              <a:round/>
              <a:headEnd type="none" w="med" len="med"/>
              <a:tailEnd type="none" w="med" len="med"/>
            </a:ln>
          </p:spPr>
          <p:txBody>
            <a:bodyPr lIns="0" tIns="0" rIns="0" bIns="0">
              <a:prstTxWarp prst="textNoShape">
                <a:avLst/>
              </a:prstTxWarp>
            </a:bodyPr>
            <a:lstStyle/>
            <a:p>
              <a:endParaRPr lang="en-US"/>
            </a:p>
          </p:txBody>
        </p:sp>
        <p:sp>
          <p:nvSpPr>
            <p:cNvPr id="63506" name="Rectangle 18"/>
            <p:cNvSpPr>
              <a:spLocks/>
            </p:cNvSpPr>
            <p:nvPr/>
          </p:nvSpPr>
          <p:spPr bwMode="auto">
            <a:xfrm>
              <a:off x="0" y="147"/>
              <a:ext cx="1368" cy="184"/>
            </a:xfrm>
            <a:prstGeom prst="rect">
              <a:avLst/>
            </a:prstGeom>
            <a:noFill/>
            <a:ln w="12700" cap="flat">
              <a:noFill/>
              <a:miter lim="800000"/>
              <a:headEnd type="none" w="med" len="med"/>
              <a:tailEnd type="none" w="med" len="med"/>
            </a:ln>
          </p:spPr>
          <p:txBody>
            <a:bodyPr lIns="38100" tIns="38100" rIns="38100" bIns="38100" anchor="ctr">
              <a:prstTxWarp prst="textNoShape">
                <a:avLst/>
              </a:prstTxWarp>
            </a:bodyPr>
            <a:lstStyle/>
            <a:p>
              <a:pPr>
                <a:spcBef>
                  <a:spcPts val="475"/>
                </a:spcBef>
              </a:pPr>
              <a:r>
                <a:rPr lang="en-US" sz="1600">
                  <a:solidFill>
                    <a:srgbClr val="FFFFFF"/>
                  </a:solidFill>
                  <a:latin typeface="Arial" pitchFamily="-112" charset="0"/>
                  <a:ea typeface="Arial" pitchFamily="-112" charset="0"/>
                  <a:cs typeface="Arial" pitchFamily="-112" charset="0"/>
                  <a:sym typeface="Arial" pitchFamily="-112" charset="0"/>
                </a:rPr>
                <a:t>Bad path</a:t>
              </a:r>
            </a:p>
          </p:txBody>
        </p:sp>
      </p:grpSp>
      <p:sp>
        <p:nvSpPr>
          <p:cNvPr id="3" name="Rectangle 2"/>
          <p:cNvSpPr/>
          <p:nvPr/>
        </p:nvSpPr>
        <p:spPr>
          <a:xfrm>
            <a:off x="2514114" y="1513175"/>
            <a:ext cx="6172685" cy="4339649"/>
          </a:xfrm>
          <a:prstGeom prst="rect">
            <a:avLst/>
          </a:prstGeom>
        </p:spPr>
        <p:txBody>
          <a:bodyPr wrap="square">
            <a:spAutoFit/>
          </a:bodyPr>
          <a:lstStyle/>
          <a:p>
            <a:r>
              <a:rPr lang="en-US" sz="1200" dirty="0"/>
              <a:t>Given the customer has one transaction account and one credit </a:t>
            </a:r>
            <a:r>
              <a:rPr lang="en-US" sz="1200" dirty="0" smtClean="0"/>
              <a:t>account</a:t>
            </a:r>
            <a:endParaRPr lang="en-US" sz="1200" dirty="0"/>
          </a:p>
          <a:p>
            <a:r>
              <a:rPr lang="en-US" sz="1200" dirty="0"/>
              <a:t>When they have completed logging </a:t>
            </a:r>
            <a:r>
              <a:rPr lang="en-US" sz="1200" dirty="0" smtClean="0"/>
              <a:t>in</a:t>
            </a:r>
            <a:endParaRPr lang="en-US" sz="1200" dirty="0"/>
          </a:p>
          <a:p>
            <a:r>
              <a:rPr lang="en-US" sz="1200" dirty="0"/>
              <a:t>Then the screen should show the names and numbers of the two accounts sorted in account number </a:t>
            </a:r>
            <a:r>
              <a:rPr lang="en-US" sz="1200" dirty="0" smtClean="0"/>
              <a:t>order</a:t>
            </a:r>
            <a:endParaRPr lang="en-US" sz="1200" dirty="0"/>
          </a:p>
          <a:p>
            <a:endParaRPr lang="en-US" sz="1200" dirty="0"/>
          </a:p>
          <a:p>
            <a:r>
              <a:rPr lang="en-US" sz="1200" dirty="0"/>
              <a:t>Given the customer has just one transaction </a:t>
            </a:r>
            <a:r>
              <a:rPr lang="en-US" sz="1200" dirty="0" smtClean="0"/>
              <a:t>account</a:t>
            </a:r>
            <a:endParaRPr lang="en-US" sz="1200" dirty="0"/>
          </a:p>
          <a:p>
            <a:r>
              <a:rPr lang="en-US" sz="1200" dirty="0"/>
              <a:t>When they have completed logging </a:t>
            </a:r>
            <a:r>
              <a:rPr lang="en-US" sz="1200" dirty="0" smtClean="0"/>
              <a:t>in</a:t>
            </a:r>
            <a:endParaRPr lang="en-US" sz="1200" dirty="0"/>
          </a:p>
          <a:p>
            <a:r>
              <a:rPr lang="en-US" sz="1200" dirty="0"/>
              <a:t>Then the screen should show the name and number of the account</a:t>
            </a:r>
          </a:p>
          <a:p>
            <a:endParaRPr lang="en-US" sz="1200" dirty="0"/>
          </a:p>
          <a:p>
            <a:r>
              <a:rPr lang="en-US" sz="1200" dirty="0"/>
              <a:t>Given the customer has no </a:t>
            </a:r>
            <a:r>
              <a:rPr lang="en-US" sz="1200" dirty="0" smtClean="0"/>
              <a:t>accounts</a:t>
            </a:r>
            <a:endParaRPr lang="en-US" sz="1200" dirty="0"/>
          </a:p>
          <a:p>
            <a:r>
              <a:rPr lang="en-US" sz="1200" dirty="0"/>
              <a:t>When they have completed logging </a:t>
            </a:r>
            <a:r>
              <a:rPr lang="en-US" sz="1200" dirty="0" smtClean="0"/>
              <a:t>in</a:t>
            </a:r>
            <a:endParaRPr lang="en-US" sz="1200" dirty="0"/>
          </a:p>
          <a:p>
            <a:r>
              <a:rPr lang="en-US" sz="1200" dirty="0"/>
              <a:t>Then the screen should show a message stating that no accounts are </a:t>
            </a:r>
            <a:r>
              <a:rPr lang="en-US" sz="1200" dirty="0" smtClean="0"/>
              <a:t>available</a:t>
            </a:r>
            <a:endParaRPr lang="en-US" sz="1200" dirty="0"/>
          </a:p>
          <a:p>
            <a:endParaRPr lang="en-US" sz="1200" dirty="0"/>
          </a:p>
          <a:p>
            <a:r>
              <a:rPr lang="en-US" sz="1200" dirty="0"/>
              <a:t>Given the customer has more than 20 </a:t>
            </a:r>
            <a:r>
              <a:rPr lang="en-US" sz="1200" dirty="0" smtClean="0"/>
              <a:t>accounts</a:t>
            </a:r>
            <a:endParaRPr lang="en-US" sz="1200" dirty="0"/>
          </a:p>
          <a:p>
            <a:r>
              <a:rPr lang="en-US" sz="1200" dirty="0"/>
              <a:t>When they have completed logging </a:t>
            </a:r>
            <a:r>
              <a:rPr lang="en-US" sz="1200" dirty="0" smtClean="0"/>
              <a:t>in</a:t>
            </a:r>
            <a:endParaRPr lang="en-US" sz="1200" dirty="0"/>
          </a:p>
          <a:p>
            <a:r>
              <a:rPr lang="en-US" sz="1200" dirty="0"/>
              <a:t>Then the screen should show the first 20 accounts (in account number order) </a:t>
            </a:r>
            <a:r>
              <a:rPr lang="en-US" sz="1200" dirty="0" smtClean="0"/>
              <a:t>only</a:t>
            </a:r>
            <a:endParaRPr lang="en-US" sz="1200" dirty="0"/>
          </a:p>
          <a:p>
            <a:endParaRPr lang="en-US" sz="1200" dirty="0"/>
          </a:p>
          <a:p>
            <a:r>
              <a:rPr lang="en-US" sz="1200" dirty="0"/>
              <a:t>Given the customer has some </a:t>
            </a:r>
            <a:r>
              <a:rPr lang="en-US" sz="1200" dirty="0" smtClean="0"/>
              <a:t>accounts</a:t>
            </a:r>
            <a:endParaRPr lang="en-US" sz="1200" dirty="0"/>
          </a:p>
          <a:p>
            <a:r>
              <a:rPr lang="en-US" sz="1200" dirty="0"/>
              <a:t>When they have completed logging </a:t>
            </a:r>
            <a:r>
              <a:rPr lang="en-US" sz="1200" dirty="0" smtClean="0"/>
              <a:t>in</a:t>
            </a:r>
            <a:endParaRPr lang="en-US" sz="1200" dirty="0"/>
          </a:p>
          <a:p>
            <a:r>
              <a:rPr lang="en-US" sz="1200" dirty="0"/>
              <a:t>And the system cannot retrieve the account </a:t>
            </a:r>
            <a:r>
              <a:rPr lang="en-US" sz="1200" dirty="0" smtClean="0"/>
              <a:t>details</a:t>
            </a:r>
            <a:endParaRPr lang="en-US" sz="1200" dirty="0"/>
          </a:p>
          <a:p>
            <a:r>
              <a:rPr lang="en-US" sz="1200" dirty="0"/>
              <a:t>Then the screen should show an error message with associated code and details to contact for support</a:t>
            </a:r>
          </a:p>
          <a:p>
            <a:endParaRPr lang="en-US" sz="1200" dirty="0"/>
          </a:p>
        </p:txBody>
      </p:sp>
    </p:spTree>
    <p:extLst>
      <p:ext uri="{BB962C8B-B14F-4D97-AF65-F5344CB8AC3E}">
        <p14:creationId xmlns:p14="http://schemas.microsoft.com/office/powerpoint/2010/main" val="258563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acceptance criteria to iteration 1stories</a:t>
            </a:r>
            <a:endParaRPr lang="en-US" dirty="0"/>
          </a:p>
        </p:txBody>
      </p:sp>
      <p:sp>
        <p:nvSpPr>
          <p:cNvPr id="5" name="Text Placeholder 4"/>
          <p:cNvSpPr>
            <a:spLocks noGrp="1"/>
          </p:cNvSpPr>
          <p:nvPr>
            <p:ph type="body" idx="1"/>
          </p:nvPr>
        </p:nvSpPr>
        <p:spPr/>
        <p:txBody>
          <a:bodyPr/>
          <a:lstStyle/>
          <a:p>
            <a:r>
              <a:rPr lang="en-US" dirty="0" smtClean="0"/>
              <a:t>Pre-iteration planning</a:t>
            </a:r>
            <a:endParaRPr lang="en-US" dirty="0"/>
          </a:p>
        </p:txBody>
      </p:sp>
    </p:spTree>
    <p:extLst>
      <p:ext uri="{BB962C8B-B14F-4D97-AF65-F5344CB8AC3E}">
        <p14:creationId xmlns:p14="http://schemas.microsoft.com/office/powerpoint/2010/main" val="20031470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3" name="Freeform 3"/>
          <p:cNvSpPr/>
          <p:nvPr/>
        </p:nvSpPr>
        <p:spPr>
          <a:xfrm>
            <a:off x="0" y="0"/>
            <a:ext cx="9144000" cy="68580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39076"/>
            <a:ext cx="9144000" cy="6858000"/>
          </a:xfrm>
          <a:prstGeom prst="rect">
            <a:avLst/>
          </a:prstGeom>
          <a:noFill/>
        </p:spPr>
      </p:pic>
    </p:spTree>
    <p:extLst>
      <p:ext uri="{BB962C8B-B14F-4D97-AF65-F5344CB8AC3E}">
        <p14:creationId xmlns:p14="http://schemas.microsoft.com/office/powerpoint/2010/main" val="20146359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Initiation (Iteration 0)</a:t>
            </a:r>
            <a:endParaRPr lang="en-US" dirty="0"/>
          </a:p>
        </p:txBody>
      </p:sp>
      <p:sp>
        <p:nvSpPr>
          <p:cNvPr id="7" name="Subtitle 6"/>
          <p:cNvSpPr>
            <a:spLocks noGrp="1"/>
          </p:cNvSpPr>
          <p:nvPr>
            <p:ph type="subTitle" idx="1"/>
          </p:nvPr>
        </p:nvSpPr>
        <p:spPr/>
        <p:txBody>
          <a:bodyPr/>
          <a:lstStyle/>
          <a:p>
            <a:r>
              <a:rPr lang="en-US" dirty="0" smtClean="0"/>
              <a:t>Phase 2 of an agile project</a:t>
            </a:r>
            <a:endParaRPr lang="en-US" dirty="0"/>
          </a:p>
        </p:txBody>
      </p:sp>
      <p:grpSp>
        <p:nvGrpSpPr>
          <p:cNvPr id="4" name="Group 3"/>
          <p:cNvGrpSpPr/>
          <p:nvPr/>
        </p:nvGrpSpPr>
        <p:grpSpPr>
          <a:xfrm>
            <a:off x="2645192" y="5625482"/>
            <a:ext cx="4029943" cy="881889"/>
            <a:chOff x="1069829" y="31833"/>
            <a:chExt cx="7186201" cy="2478748"/>
          </a:xfrm>
        </p:grpSpPr>
        <p:sp>
          <p:nvSpPr>
            <p:cNvPr id="5" name="Rounded Rectangle 4"/>
            <p:cNvSpPr/>
            <p:nvPr/>
          </p:nvSpPr>
          <p:spPr>
            <a:xfrm>
              <a:off x="1246137" y="1006461"/>
              <a:ext cx="1000132" cy="642942"/>
            </a:xfrm>
            <a:prstGeom prst="roundRect">
              <a:avLst/>
            </a:prstGeom>
            <a:solidFill>
              <a:srgbClr val="FE982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8" name="Rounded Rectangle 7"/>
            <p:cNvSpPr/>
            <p:nvPr/>
          </p:nvSpPr>
          <p:spPr>
            <a:xfrm>
              <a:off x="2246269" y="1006461"/>
              <a:ext cx="500066" cy="642942"/>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2746335" y="1006461"/>
              <a:ext cx="4643470"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TextBox 9"/>
            <p:cNvSpPr txBox="1"/>
            <p:nvPr/>
          </p:nvSpPr>
          <p:spPr>
            <a:xfrm>
              <a:off x="1069829" y="1732013"/>
              <a:ext cx="1405379"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Inception</a:t>
              </a:r>
            </a:p>
          </p:txBody>
        </p:sp>
        <p:sp>
          <p:nvSpPr>
            <p:cNvPr id="11" name="TextBox 10"/>
            <p:cNvSpPr txBox="1"/>
            <p:nvPr/>
          </p:nvSpPr>
          <p:spPr>
            <a:xfrm>
              <a:off x="1807755" y="31833"/>
              <a:ext cx="1368666"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Initiation</a:t>
              </a:r>
            </a:p>
          </p:txBody>
        </p:sp>
        <p:sp>
          <p:nvSpPr>
            <p:cNvPr id="12" name="TextBox 11"/>
            <p:cNvSpPr txBox="1"/>
            <p:nvPr/>
          </p:nvSpPr>
          <p:spPr>
            <a:xfrm>
              <a:off x="3802694" y="1732013"/>
              <a:ext cx="2610361"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Develop and deliver</a:t>
              </a:r>
            </a:p>
          </p:txBody>
        </p:sp>
        <p:sp>
          <p:nvSpPr>
            <p:cNvPr id="13" name="TextBox 12"/>
            <p:cNvSpPr txBox="1"/>
            <p:nvPr/>
          </p:nvSpPr>
          <p:spPr>
            <a:xfrm>
              <a:off x="5688813" y="31833"/>
              <a:ext cx="2567217"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Evolve/Hand over…</a:t>
              </a:r>
              <a:endParaRPr lang="en-GB" sz="1200" dirty="0">
                <a:solidFill>
                  <a:schemeClr val="accent2">
                    <a:lumMod val="50000"/>
                  </a:schemeClr>
                </a:solidFill>
                <a:latin typeface="+mj-lt"/>
              </a:endParaRPr>
            </a:p>
          </p:txBody>
        </p:sp>
        <p:cxnSp>
          <p:nvCxnSpPr>
            <p:cNvPr id="14" name="Straight Arrow Connector 13"/>
            <p:cNvCxnSpPr/>
            <p:nvPr/>
          </p:nvCxnSpPr>
          <p:spPr>
            <a:xfrm rot="5400000" flipH="1" flipV="1">
              <a:off x="1584203"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912119"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367634"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414582" y="1006460"/>
              <a:ext cx="500066"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8" name="Freeform 17"/>
            <p:cNvSpPr/>
            <p:nvPr/>
          </p:nvSpPr>
          <p:spPr>
            <a:xfrm>
              <a:off x="7666309" y="807703"/>
              <a:ext cx="4966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rot="16200000" flipH="1">
              <a:off x="7516551"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13582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 and deliver</a:t>
            </a:r>
            <a:endParaRPr lang="en-US" dirty="0"/>
          </a:p>
        </p:txBody>
      </p:sp>
      <p:sp>
        <p:nvSpPr>
          <p:cNvPr id="5" name="Text Placeholder 4"/>
          <p:cNvSpPr>
            <a:spLocks noGrp="1"/>
          </p:cNvSpPr>
          <p:nvPr>
            <p:ph type="subTitle" idx="1"/>
          </p:nvPr>
        </p:nvSpPr>
        <p:spPr/>
        <p:txBody>
          <a:bodyPr/>
          <a:lstStyle/>
          <a:p>
            <a:r>
              <a:rPr lang="en-US" dirty="0" smtClean="0"/>
              <a:t>Phase 3 of an agile project</a:t>
            </a:r>
            <a:endParaRPr lang="en-US" dirty="0"/>
          </a:p>
        </p:txBody>
      </p:sp>
      <p:grpSp>
        <p:nvGrpSpPr>
          <p:cNvPr id="6" name="Group 5"/>
          <p:cNvGrpSpPr/>
          <p:nvPr/>
        </p:nvGrpSpPr>
        <p:grpSpPr>
          <a:xfrm>
            <a:off x="2645192" y="5625482"/>
            <a:ext cx="4029943" cy="881889"/>
            <a:chOff x="1069829" y="31833"/>
            <a:chExt cx="7186201" cy="2478748"/>
          </a:xfrm>
        </p:grpSpPr>
        <p:sp>
          <p:nvSpPr>
            <p:cNvPr id="7" name="Rounded Rectangle 6"/>
            <p:cNvSpPr/>
            <p:nvPr/>
          </p:nvSpPr>
          <p:spPr>
            <a:xfrm>
              <a:off x="1246137" y="1006461"/>
              <a:ext cx="1000132" cy="642942"/>
            </a:xfrm>
            <a:prstGeom prst="roundRect">
              <a:avLst/>
            </a:prstGeom>
            <a:solidFill>
              <a:schemeClr val="accent6"/>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8" name="Rounded Rectangle 7"/>
            <p:cNvSpPr/>
            <p:nvPr/>
          </p:nvSpPr>
          <p:spPr>
            <a:xfrm>
              <a:off x="2246269" y="1006461"/>
              <a:ext cx="500066" cy="642942"/>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9" name="Rounded Rectangle 8"/>
            <p:cNvSpPr/>
            <p:nvPr/>
          </p:nvSpPr>
          <p:spPr>
            <a:xfrm>
              <a:off x="2746335" y="1006461"/>
              <a:ext cx="4643470" cy="642942"/>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 name="TextBox 9"/>
            <p:cNvSpPr txBox="1"/>
            <p:nvPr/>
          </p:nvSpPr>
          <p:spPr>
            <a:xfrm>
              <a:off x="1069829" y="1732013"/>
              <a:ext cx="1405379"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Inception</a:t>
              </a:r>
            </a:p>
          </p:txBody>
        </p:sp>
        <p:sp>
          <p:nvSpPr>
            <p:cNvPr id="11" name="TextBox 10"/>
            <p:cNvSpPr txBox="1"/>
            <p:nvPr/>
          </p:nvSpPr>
          <p:spPr>
            <a:xfrm>
              <a:off x="1807755" y="31833"/>
              <a:ext cx="1368666"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Initiation</a:t>
              </a:r>
            </a:p>
          </p:txBody>
        </p:sp>
        <p:sp>
          <p:nvSpPr>
            <p:cNvPr id="12" name="TextBox 11"/>
            <p:cNvSpPr txBox="1"/>
            <p:nvPr/>
          </p:nvSpPr>
          <p:spPr>
            <a:xfrm>
              <a:off x="3802694" y="1732013"/>
              <a:ext cx="2610361"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Develop and deliver</a:t>
              </a:r>
            </a:p>
          </p:txBody>
        </p:sp>
        <p:sp>
          <p:nvSpPr>
            <p:cNvPr id="13" name="TextBox 12"/>
            <p:cNvSpPr txBox="1"/>
            <p:nvPr/>
          </p:nvSpPr>
          <p:spPr>
            <a:xfrm>
              <a:off x="5688813" y="31833"/>
              <a:ext cx="2567217"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Evolve/Hand over…</a:t>
              </a:r>
              <a:endParaRPr lang="en-GB" sz="1200" dirty="0">
                <a:solidFill>
                  <a:schemeClr val="accent2">
                    <a:lumMod val="50000"/>
                  </a:schemeClr>
                </a:solidFill>
                <a:latin typeface="+mj-lt"/>
              </a:endParaRPr>
            </a:p>
          </p:txBody>
        </p:sp>
        <p:cxnSp>
          <p:nvCxnSpPr>
            <p:cNvPr id="14" name="Straight Arrow Connector 13"/>
            <p:cNvCxnSpPr/>
            <p:nvPr/>
          </p:nvCxnSpPr>
          <p:spPr>
            <a:xfrm rot="5400000" flipH="1" flipV="1">
              <a:off x="1584203"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912119"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367634"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414582" y="1006460"/>
              <a:ext cx="500066"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8" name="Freeform 17"/>
            <p:cNvSpPr/>
            <p:nvPr/>
          </p:nvSpPr>
          <p:spPr>
            <a:xfrm>
              <a:off x="7666309" y="807703"/>
              <a:ext cx="4966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 name="Straight Arrow Connector 18"/>
            <p:cNvCxnSpPr/>
            <p:nvPr/>
          </p:nvCxnSpPr>
          <p:spPr>
            <a:xfrm rot="16200000" flipH="1">
              <a:off x="7516551"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09760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Stand-up</a:t>
            </a:r>
            <a:endParaRPr lang="en-US" dirty="0"/>
          </a:p>
        </p:txBody>
      </p:sp>
      <p:sp>
        <p:nvSpPr>
          <p:cNvPr id="3" name="Content Placeholder 2"/>
          <p:cNvSpPr>
            <a:spLocks noGrp="1"/>
          </p:cNvSpPr>
          <p:nvPr>
            <p:ph idx="1"/>
          </p:nvPr>
        </p:nvSpPr>
        <p:spPr/>
        <p:txBody>
          <a:bodyPr/>
          <a:lstStyle/>
          <a:p>
            <a:r>
              <a:rPr lang="en-US" dirty="0" smtClean="0"/>
              <a:t>What did I learn yesterday</a:t>
            </a:r>
          </a:p>
          <a:p>
            <a:r>
              <a:rPr lang="en-US" dirty="0" smtClean="0"/>
              <a:t>What is my learning objective today</a:t>
            </a:r>
            <a:endParaRPr lang="en-US" dirty="0"/>
          </a:p>
        </p:txBody>
      </p:sp>
    </p:spTree>
    <p:extLst>
      <p:ext uri="{BB962C8B-B14F-4D97-AF65-F5344CB8AC3E}">
        <p14:creationId xmlns:p14="http://schemas.microsoft.com/office/powerpoint/2010/main" val="38253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a:xfrm>
            <a:off x="3048000" y="1295400"/>
            <a:ext cx="4191000" cy="4953000"/>
          </a:xfrm>
          <a:prstGeom prst="roundRect">
            <a:avLst>
              <a:gd name="adj" fmla="val 9356"/>
            </a:avLst>
          </a:prstGeom>
          <a:solidFill>
            <a:schemeClr val="bg1"/>
          </a:solid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090" name="Freeform 66"/>
          <p:cNvSpPr>
            <a:spLocks/>
          </p:cNvSpPr>
          <p:nvPr/>
        </p:nvSpPr>
        <p:spPr bwMode="auto">
          <a:xfrm>
            <a:off x="576943" y="4848817"/>
            <a:ext cx="4138222" cy="452442"/>
          </a:xfrm>
          <a:custGeom>
            <a:avLst/>
            <a:gdLst>
              <a:gd name="connsiteX0" fmla="*/ 667 w 807"/>
              <a:gd name="connsiteY0" fmla="*/ 0 h 88"/>
              <a:gd name="connsiteX1" fmla="*/ 448 w 807"/>
              <a:gd name="connsiteY1" fmla="*/ 0 h 88"/>
              <a:gd name="connsiteX2" fmla="*/ 0 w 807"/>
              <a:gd name="connsiteY2" fmla="*/ 1 h 88"/>
              <a:gd name="connsiteX3" fmla="*/ 448 w 807"/>
              <a:gd name="connsiteY3" fmla="*/ 88 h 88"/>
              <a:gd name="connsiteX4" fmla="*/ 807 w 807"/>
              <a:gd name="connsiteY4" fmla="*/ 88 h 88"/>
              <a:gd name="connsiteX5" fmla="*/ 667 w 807"/>
              <a:gd name="connsiteY5" fmla="*/ 0 h 88"/>
              <a:gd name="connsiteX0" fmla="*/ 667 w 807"/>
              <a:gd name="connsiteY0" fmla="*/ 0 h 88"/>
              <a:gd name="connsiteX1" fmla="*/ 448 w 807"/>
              <a:gd name="connsiteY1" fmla="*/ 0 h 88"/>
              <a:gd name="connsiteX2" fmla="*/ 0 w 807"/>
              <a:gd name="connsiteY2" fmla="*/ 1 h 88"/>
              <a:gd name="connsiteX3" fmla="*/ 62 w 807"/>
              <a:gd name="connsiteY3" fmla="*/ 88 h 88"/>
              <a:gd name="connsiteX4" fmla="*/ 807 w 807"/>
              <a:gd name="connsiteY4" fmla="*/ 88 h 88"/>
              <a:gd name="connsiteX5" fmla="*/ 667 w 807"/>
              <a:gd name="connsiteY5" fmla="*/ 0 h 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 h="88">
                <a:moveTo>
                  <a:pt x="667" y="0"/>
                </a:moveTo>
                <a:lnTo>
                  <a:pt x="448" y="0"/>
                </a:lnTo>
                <a:lnTo>
                  <a:pt x="0" y="1"/>
                </a:lnTo>
                <a:cubicBezTo>
                  <a:pt x="1" y="30"/>
                  <a:pt x="61" y="59"/>
                  <a:pt x="62" y="88"/>
                </a:cubicBezTo>
                <a:lnTo>
                  <a:pt x="807" y="88"/>
                </a:lnTo>
                <a:cubicBezTo>
                  <a:pt x="751" y="74"/>
                  <a:pt x="703" y="43"/>
                  <a:pt x="667" y="0"/>
                </a:cubicBezTo>
                <a:close/>
              </a:path>
            </a:pathLst>
          </a:custGeom>
          <a:solidFill>
            <a:srgbClr val="F1AC5E"/>
          </a:solidFill>
          <a:ln w="3" cap="flat">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GB" dirty="0" smtClean="0"/>
              <a:t>Review: The iteration</a:t>
            </a:r>
            <a:endParaRPr lang="en-US" dirty="0"/>
          </a:p>
        </p:txBody>
      </p:sp>
      <p:grpSp>
        <p:nvGrpSpPr>
          <p:cNvPr id="3" name="Group 81"/>
          <p:cNvGrpSpPr/>
          <p:nvPr/>
        </p:nvGrpSpPr>
        <p:grpSpPr>
          <a:xfrm>
            <a:off x="381000" y="3578182"/>
            <a:ext cx="958286" cy="1832018"/>
            <a:chOff x="11113" y="3643313"/>
            <a:chExt cx="1025525" cy="1960563"/>
          </a:xfrm>
          <a:solidFill>
            <a:srgbClr val="F1AC5E"/>
          </a:solidFill>
        </p:grpSpPr>
        <p:sp>
          <p:nvSpPr>
            <p:cNvPr id="1029" name="Freeform 5"/>
            <p:cNvSpPr>
              <a:spLocks/>
            </p:cNvSpPr>
            <p:nvPr/>
          </p:nvSpPr>
          <p:spPr bwMode="auto">
            <a:xfrm>
              <a:off x="11113" y="520858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11113" y="5180013"/>
              <a:ext cx="1025525" cy="395288"/>
            </a:xfrm>
            <a:custGeom>
              <a:avLst/>
              <a:gdLst/>
              <a:ahLst/>
              <a:cxnLst>
                <a:cxn ang="0">
                  <a:pos x="0" y="156"/>
                </a:cxn>
                <a:cxn ang="0">
                  <a:pos x="276" y="249"/>
                </a:cxn>
                <a:cxn ang="0">
                  <a:pos x="646" y="63"/>
                </a:cxn>
                <a:cxn ang="0">
                  <a:pos x="370" y="0"/>
                </a:cxn>
                <a:cxn ang="0">
                  <a:pos x="0" y="156"/>
                </a:cxn>
              </a:cxnLst>
              <a:rect l="0" t="0" r="r" b="b"/>
              <a:pathLst>
                <a:path w="646" h="249">
                  <a:moveTo>
                    <a:pt x="0" y="156"/>
                  </a:moveTo>
                  <a:lnTo>
                    <a:pt x="276" y="249"/>
                  </a:lnTo>
                  <a:lnTo>
                    <a:pt x="646" y="63"/>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1113" y="5148263"/>
              <a:ext cx="1025525" cy="395288"/>
            </a:xfrm>
            <a:custGeom>
              <a:avLst/>
              <a:gdLst/>
              <a:ahLst/>
              <a:cxnLst>
                <a:cxn ang="0">
                  <a:pos x="0" y="159"/>
                </a:cxn>
                <a:cxn ang="0">
                  <a:pos x="276" y="249"/>
                </a:cxn>
                <a:cxn ang="0">
                  <a:pos x="646" y="65"/>
                </a:cxn>
                <a:cxn ang="0">
                  <a:pos x="370" y="0"/>
                </a:cxn>
                <a:cxn ang="0">
                  <a:pos x="0" y="159"/>
                </a:cxn>
              </a:cxnLst>
              <a:rect l="0" t="0" r="r" b="b"/>
              <a:pathLst>
                <a:path w="646" h="249">
                  <a:moveTo>
                    <a:pt x="0" y="159"/>
                  </a:moveTo>
                  <a:lnTo>
                    <a:pt x="276" y="249"/>
                  </a:lnTo>
                  <a:lnTo>
                    <a:pt x="646" y="65"/>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11113" y="511968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1113" y="5092701"/>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1113" y="5059363"/>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1113" y="5032376"/>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1113" y="5005388"/>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113" y="4972051"/>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113" y="4945063"/>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113" y="4916488"/>
              <a:ext cx="1025525" cy="395288"/>
            </a:xfrm>
            <a:custGeom>
              <a:avLst/>
              <a:gdLst/>
              <a:ahLst/>
              <a:cxnLst>
                <a:cxn ang="0">
                  <a:pos x="0" y="156"/>
                </a:cxn>
                <a:cxn ang="0">
                  <a:pos x="276" y="249"/>
                </a:cxn>
                <a:cxn ang="0">
                  <a:pos x="646" y="63"/>
                </a:cxn>
                <a:cxn ang="0">
                  <a:pos x="370" y="0"/>
                </a:cxn>
                <a:cxn ang="0">
                  <a:pos x="0" y="156"/>
                </a:cxn>
              </a:cxnLst>
              <a:rect l="0" t="0" r="r" b="b"/>
              <a:pathLst>
                <a:path w="646" h="249">
                  <a:moveTo>
                    <a:pt x="0" y="156"/>
                  </a:moveTo>
                  <a:lnTo>
                    <a:pt x="276" y="249"/>
                  </a:lnTo>
                  <a:lnTo>
                    <a:pt x="646" y="63"/>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113" y="4883151"/>
              <a:ext cx="1025525" cy="396875"/>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1113" y="479583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1113" y="4768851"/>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1113" y="4741863"/>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1113" y="4708526"/>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1113" y="468153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1113" y="465296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1113" y="4619626"/>
              <a:ext cx="1025525" cy="396875"/>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1113" y="459263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1113" y="4565651"/>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1113" y="4532313"/>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1113" y="4505326"/>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1113" y="4478338"/>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1113" y="4389438"/>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1113" y="4356101"/>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1113" y="4329113"/>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1113" y="4302126"/>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1113" y="426878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1113" y="4241801"/>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p:cNvSpPr>
            <p:nvPr/>
          </p:nvSpPr>
          <p:spPr bwMode="auto">
            <a:xfrm>
              <a:off x="11113" y="4214813"/>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1113" y="4181476"/>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1113" y="4154488"/>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1113" y="412591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11113" y="4092576"/>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11113" y="4065588"/>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11113" y="3960813"/>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11113" y="3933826"/>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11113" y="3906838"/>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11113" y="3873501"/>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11113" y="3846513"/>
              <a:ext cx="1025525" cy="395288"/>
            </a:xfrm>
            <a:custGeom>
              <a:avLst/>
              <a:gdLst/>
              <a:ahLst/>
              <a:cxnLst>
                <a:cxn ang="0">
                  <a:pos x="0" y="155"/>
                </a:cxn>
                <a:cxn ang="0">
                  <a:pos x="276" y="249"/>
                </a:cxn>
                <a:cxn ang="0">
                  <a:pos x="646" y="66"/>
                </a:cxn>
                <a:cxn ang="0">
                  <a:pos x="370" y="0"/>
                </a:cxn>
                <a:cxn ang="0">
                  <a:pos x="0" y="155"/>
                </a:cxn>
              </a:cxnLst>
              <a:rect l="0" t="0" r="r" b="b"/>
              <a:pathLst>
                <a:path w="646" h="249">
                  <a:moveTo>
                    <a:pt x="0" y="155"/>
                  </a:moveTo>
                  <a:lnTo>
                    <a:pt x="276" y="249"/>
                  </a:lnTo>
                  <a:lnTo>
                    <a:pt x="646" y="66"/>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11113" y="3819526"/>
              <a:ext cx="1025525" cy="395288"/>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11113" y="3786188"/>
              <a:ext cx="1025525" cy="395288"/>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48"/>
            <p:cNvSpPr>
              <a:spLocks/>
            </p:cNvSpPr>
            <p:nvPr/>
          </p:nvSpPr>
          <p:spPr bwMode="auto">
            <a:xfrm>
              <a:off x="11113" y="3759201"/>
              <a:ext cx="1025525" cy="395288"/>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11113" y="3730626"/>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11113" y="3697288"/>
              <a:ext cx="1025525" cy="395288"/>
            </a:xfrm>
            <a:custGeom>
              <a:avLst/>
              <a:gdLst/>
              <a:ahLst/>
              <a:cxnLst>
                <a:cxn ang="0">
                  <a:pos x="0" y="160"/>
                </a:cxn>
                <a:cxn ang="0">
                  <a:pos x="276" y="249"/>
                </a:cxn>
                <a:cxn ang="0">
                  <a:pos x="646" y="66"/>
                </a:cxn>
                <a:cxn ang="0">
                  <a:pos x="370" y="0"/>
                </a:cxn>
                <a:cxn ang="0">
                  <a:pos x="0" y="160"/>
                </a:cxn>
              </a:cxnLst>
              <a:rect l="0" t="0" r="r" b="b"/>
              <a:pathLst>
                <a:path w="646" h="249">
                  <a:moveTo>
                    <a:pt x="0" y="160"/>
                  </a:moveTo>
                  <a:lnTo>
                    <a:pt x="276" y="249"/>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1113" y="3670301"/>
              <a:ext cx="1025525" cy="395288"/>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1113" y="3643313"/>
              <a:ext cx="1025525" cy="395288"/>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83"/>
          <p:cNvGrpSpPr/>
          <p:nvPr/>
        </p:nvGrpSpPr>
        <p:grpSpPr>
          <a:xfrm>
            <a:off x="1632514" y="4742663"/>
            <a:ext cx="958286" cy="667537"/>
            <a:chOff x="1897204" y="4633722"/>
            <a:chExt cx="958286" cy="667537"/>
          </a:xfrm>
          <a:solidFill>
            <a:srgbClr val="F1AC5E"/>
          </a:solidFill>
        </p:grpSpPr>
        <p:sp>
          <p:nvSpPr>
            <p:cNvPr id="1078" name="Freeform 54"/>
            <p:cNvSpPr>
              <a:spLocks/>
            </p:cNvSpPr>
            <p:nvPr/>
          </p:nvSpPr>
          <p:spPr bwMode="auto">
            <a:xfrm>
              <a:off x="1897204" y="4930405"/>
              <a:ext cx="958286" cy="370854"/>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897204" y="4905187"/>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897204" y="4879969"/>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897204" y="4848817"/>
              <a:ext cx="958286" cy="369371"/>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897204" y="4823600"/>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897204" y="4798381"/>
              <a:ext cx="958286" cy="369371"/>
            </a:xfrm>
            <a:custGeom>
              <a:avLst/>
              <a:gdLst/>
              <a:ahLst/>
              <a:cxnLst>
                <a:cxn ang="0">
                  <a:pos x="0" y="155"/>
                </a:cxn>
                <a:cxn ang="0">
                  <a:pos x="276" y="249"/>
                </a:cxn>
                <a:cxn ang="0">
                  <a:pos x="646" y="62"/>
                </a:cxn>
                <a:cxn ang="0">
                  <a:pos x="370" y="0"/>
                </a:cxn>
                <a:cxn ang="0">
                  <a:pos x="0" y="155"/>
                </a:cxn>
              </a:cxnLst>
              <a:rect l="0" t="0" r="r" b="b"/>
              <a:pathLst>
                <a:path w="646" h="249">
                  <a:moveTo>
                    <a:pt x="0" y="155"/>
                  </a:moveTo>
                  <a:lnTo>
                    <a:pt x="276" y="249"/>
                  </a:lnTo>
                  <a:lnTo>
                    <a:pt x="646" y="62"/>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897204" y="4767230"/>
              <a:ext cx="958286" cy="369371"/>
            </a:xfrm>
            <a:custGeom>
              <a:avLst/>
              <a:gdLst/>
              <a:ahLst/>
              <a:cxnLst>
                <a:cxn ang="0">
                  <a:pos x="0" y="159"/>
                </a:cxn>
                <a:cxn ang="0">
                  <a:pos x="276" y="249"/>
                </a:cxn>
                <a:cxn ang="0">
                  <a:pos x="646" y="66"/>
                </a:cxn>
                <a:cxn ang="0">
                  <a:pos x="370" y="0"/>
                </a:cxn>
                <a:cxn ang="0">
                  <a:pos x="0" y="159"/>
                </a:cxn>
              </a:cxnLst>
              <a:rect l="0" t="0" r="r" b="b"/>
              <a:pathLst>
                <a:path w="646" h="249">
                  <a:moveTo>
                    <a:pt x="0" y="159"/>
                  </a:moveTo>
                  <a:lnTo>
                    <a:pt x="276" y="249"/>
                  </a:lnTo>
                  <a:lnTo>
                    <a:pt x="646" y="66"/>
                  </a:lnTo>
                  <a:lnTo>
                    <a:pt x="370" y="0"/>
                  </a:lnTo>
                  <a:lnTo>
                    <a:pt x="0" y="159"/>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897204" y="4742011"/>
              <a:ext cx="958286" cy="369371"/>
            </a:xfrm>
            <a:custGeom>
              <a:avLst/>
              <a:gdLst/>
              <a:ahLst/>
              <a:cxnLst>
                <a:cxn ang="0">
                  <a:pos x="0" y="155"/>
                </a:cxn>
                <a:cxn ang="0">
                  <a:pos x="276" y="249"/>
                </a:cxn>
                <a:cxn ang="0">
                  <a:pos x="646" y="65"/>
                </a:cxn>
                <a:cxn ang="0">
                  <a:pos x="370" y="0"/>
                </a:cxn>
                <a:cxn ang="0">
                  <a:pos x="0" y="155"/>
                </a:cxn>
              </a:cxnLst>
              <a:rect l="0" t="0" r="r" b="b"/>
              <a:pathLst>
                <a:path w="646" h="249">
                  <a:moveTo>
                    <a:pt x="0" y="155"/>
                  </a:moveTo>
                  <a:lnTo>
                    <a:pt x="276" y="249"/>
                  </a:lnTo>
                  <a:lnTo>
                    <a:pt x="646" y="65"/>
                  </a:lnTo>
                  <a:lnTo>
                    <a:pt x="370" y="0"/>
                  </a:lnTo>
                  <a:lnTo>
                    <a:pt x="0" y="155"/>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a:off x="1897204" y="4715310"/>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897204" y="4684158"/>
              <a:ext cx="958286" cy="370854"/>
            </a:xfrm>
            <a:custGeom>
              <a:avLst/>
              <a:gdLst/>
              <a:ahLst/>
              <a:cxnLst>
                <a:cxn ang="0">
                  <a:pos x="0" y="160"/>
                </a:cxn>
                <a:cxn ang="0">
                  <a:pos x="276" y="250"/>
                </a:cxn>
                <a:cxn ang="0">
                  <a:pos x="646" y="66"/>
                </a:cxn>
                <a:cxn ang="0">
                  <a:pos x="370" y="0"/>
                </a:cxn>
                <a:cxn ang="0">
                  <a:pos x="0" y="160"/>
                </a:cxn>
              </a:cxnLst>
              <a:rect l="0" t="0" r="r" b="b"/>
              <a:pathLst>
                <a:path w="646" h="250">
                  <a:moveTo>
                    <a:pt x="0" y="160"/>
                  </a:moveTo>
                  <a:lnTo>
                    <a:pt x="276" y="250"/>
                  </a:lnTo>
                  <a:lnTo>
                    <a:pt x="646" y="66"/>
                  </a:lnTo>
                  <a:lnTo>
                    <a:pt x="370" y="0"/>
                  </a:lnTo>
                  <a:lnTo>
                    <a:pt x="0" y="160"/>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897204" y="4658940"/>
              <a:ext cx="958286" cy="369371"/>
            </a:xfrm>
            <a:custGeom>
              <a:avLst/>
              <a:gdLst/>
              <a:ahLst/>
              <a:cxnLst>
                <a:cxn ang="0">
                  <a:pos x="0" y="156"/>
                </a:cxn>
                <a:cxn ang="0">
                  <a:pos x="276" y="249"/>
                </a:cxn>
                <a:cxn ang="0">
                  <a:pos x="646" y="66"/>
                </a:cxn>
                <a:cxn ang="0">
                  <a:pos x="370" y="0"/>
                </a:cxn>
                <a:cxn ang="0">
                  <a:pos x="0" y="156"/>
                </a:cxn>
              </a:cxnLst>
              <a:rect l="0" t="0" r="r" b="b"/>
              <a:pathLst>
                <a:path w="646" h="249">
                  <a:moveTo>
                    <a:pt x="0" y="156"/>
                  </a:moveTo>
                  <a:lnTo>
                    <a:pt x="276" y="249"/>
                  </a:lnTo>
                  <a:lnTo>
                    <a:pt x="646" y="66"/>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897204" y="4633722"/>
              <a:ext cx="958286" cy="369371"/>
            </a:xfrm>
            <a:custGeom>
              <a:avLst/>
              <a:gdLst/>
              <a:ahLst/>
              <a:cxnLst>
                <a:cxn ang="0">
                  <a:pos x="0" y="156"/>
                </a:cxn>
                <a:cxn ang="0">
                  <a:pos x="276" y="249"/>
                </a:cxn>
                <a:cxn ang="0">
                  <a:pos x="646" y="62"/>
                </a:cxn>
                <a:cxn ang="0">
                  <a:pos x="370" y="0"/>
                </a:cxn>
                <a:cxn ang="0">
                  <a:pos x="0" y="156"/>
                </a:cxn>
              </a:cxnLst>
              <a:rect l="0" t="0" r="r" b="b"/>
              <a:pathLst>
                <a:path w="646" h="249">
                  <a:moveTo>
                    <a:pt x="0" y="156"/>
                  </a:moveTo>
                  <a:lnTo>
                    <a:pt x="276" y="249"/>
                  </a:lnTo>
                  <a:lnTo>
                    <a:pt x="646" y="62"/>
                  </a:lnTo>
                  <a:lnTo>
                    <a:pt x="370" y="0"/>
                  </a:lnTo>
                  <a:lnTo>
                    <a:pt x="0" y="156"/>
                  </a:lnTo>
                  <a:close/>
                </a:path>
              </a:pathLst>
            </a:custGeom>
            <a:grp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91" name="Freeform 67"/>
          <p:cNvSpPr>
            <a:spLocks/>
          </p:cNvSpPr>
          <p:nvPr/>
        </p:nvSpPr>
        <p:spPr bwMode="auto">
          <a:xfrm>
            <a:off x="3725726" y="1539318"/>
            <a:ext cx="3437074" cy="3941435"/>
          </a:xfrm>
          <a:custGeom>
            <a:avLst/>
            <a:gdLst/>
            <a:ahLst/>
            <a:cxnLst>
              <a:cxn ang="0">
                <a:pos x="670" y="688"/>
              </a:cxn>
              <a:cxn ang="0">
                <a:pos x="590" y="608"/>
              </a:cxn>
              <a:cxn ang="0">
                <a:pos x="590" y="640"/>
              </a:cxn>
              <a:cxn ang="0">
                <a:pos x="501" y="640"/>
              </a:cxn>
              <a:cxn ang="0">
                <a:pos x="469" y="640"/>
              </a:cxn>
              <a:cxn ang="0">
                <a:pos x="265" y="640"/>
              </a:cxn>
              <a:cxn ang="0">
                <a:pos x="260" y="640"/>
              </a:cxn>
              <a:cxn ang="0">
                <a:pos x="260" y="640"/>
              </a:cxn>
              <a:cxn ang="0">
                <a:pos x="96" y="471"/>
              </a:cxn>
              <a:cxn ang="0">
                <a:pos x="265" y="301"/>
              </a:cxn>
              <a:cxn ang="0">
                <a:pos x="434" y="471"/>
              </a:cxn>
              <a:cxn ang="0">
                <a:pos x="317" y="632"/>
              </a:cxn>
              <a:cxn ang="0">
                <a:pos x="476" y="632"/>
              </a:cxn>
              <a:cxn ang="0">
                <a:pos x="530" y="471"/>
              </a:cxn>
              <a:cxn ang="0">
                <a:pos x="389" y="236"/>
              </a:cxn>
              <a:cxn ang="0">
                <a:pos x="427" y="140"/>
              </a:cxn>
              <a:cxn ang="0">
                <a:pos x="287" y="0"/>
              </a:cxn>
              <a:cxn ang="0">
                <a:pos x="177" y="54"/>
              </a:cxn>
              <a:cxn ang="0">
                <a:pos x="161" y="37"/>
              </a:cxn>
              <a:cxn ang="0">
                <a:pos x="161" y="109"/>
              </a:cxn>
              <a:cxn ang="0">
                <a:pos x="233" y="109"/>
              </a:cxn>
              <a:cxn ang="0">
                <a:pos x="214" y="90"/>
              </a:cxn>
              <a:cxn ang="0">
                <a:pos x="287" y="51"/>
              </a:cxn>
              <a:cxn ang="0">
                <a:pos x="377" y="140"/>
              </a:cxn>
              <a:cxn ang="0">
                <a:pos x="336" y="215"/>
              </a:cxn>
              <a:cxn ang="0">
                <a:pos x="265" y="205"/>
              </a:cxn>
              <a:cxn ang="0">
                <a:pos x="0" y="471"/>
              </a:cxn>
              <a:cxn ang="0">
                <a:pos x="61" y="640"/>
              </a:cxn>
              <a:cxn ang="0">
                <a:pos x="257" y="736"/>
              </a:cxn>
              <a:cxn ang="0">
                <a:pos x="260" y="736"/>
              </a:cxn>
              <a:cxn ang="0">
                <a:pos x="260" y="736"/>
              </a:cxn>
              <a:cxn ang="0">
                <a:pos x="590" y="736"/>
              </a:cxn>
              <a:cxn ang="0">
                <a:pos x="590" y="768"/>
              </a:cxn>
              <a:cxn ang="0">
                <a:pos x="670" y="688"/>
              </a:cxn>
            </a:cxnLst>
            <a:rect l="0" t="0" r="r" b="b"/>
            <a:pathLst>
              <a:path w="670" h="768">
                <a:moveTo>
                  <a:pt x="670" y="688"/>
                </a:moveTo>
                <a:cubicBezTo>
                  <a:pt x="590" y="608"/>
                  <a:pt x="590" y="608"/>
                  <a:pt x="590" y="608"/>
                </a:cubicBezTo>
                <a:cubicBezTo>
                  <a:pt x="590" y="640"/>
                  <a:pt x="590" y="640"/>
                  <a:pt x="590" y="640"/>
                </a:cubicBezTo>
                <a:cubicBezTo>
                  <a:pt x="501" y="640"/>
                  <a:pt x="501" y="640"/>
                  <a:pt x="501" y="640"/>
                </a:cubicBezTo>
                <a:cubicBezTo>
                  <a:pt x="469" y="640"/>
                  <a:pt x="469" y="640"/>
                  <a:pt x="469" y="640"/>
                </a:cubicBezTo>
                <a:cubicBezTo>
                  <a:pt x="265" y="640"/>
                  <a:pt x="265" y="640"/>
                  <a:pt x="265" y="640"/>
                </a:cubicBezTo>
                <a:cubicBezTo>
                  <a:pt x="260" y="640"/>
                  <a:pt x="260" y="640"/>
                  <a:pt x="260" y="640"/>
                </a:cubicBezTo>
                <a:cubicBezTo>
                  <a:pt x="260" y="640"/>
                  <a:pt x="260" y="640"/>
                  <a:pt x="260" y="640"/>
                </a:cubicBezTo>
                <a:cubicBezTo>
                  <a:pt x="169" y="637"/>
                  <a:pt x="96" y="562"/>
                  <a:pt x="96" y="471"/>
                </a:cubicBezTo>
                <a:cubicBezTo>
                  <a:pt x="96" y="377"/>
                  <a:pt x="171" y="301"/>
                  <a:pt x="265" y="301"/>
                </a:cubicBezTo>
                <a:cubicBezTo>
                  <a:pt x="359" y="301"/>
                  <a:pt x="434" y="377"/>
                  <a:pt x="434" y="471"/>
                </a:cubicBezTo>
                <a:cubicBezTo>
                  <a:pt x="434" y="546"/>
                  <a:pt x="385" y="610"/>
                  <a:pt x="317" y="632"/>
                </a:cubicBezTo>
                <a:cubicBezTo>
                  <a:pt x="476" y="632"/>
                  <a:pt x="476" y="632"/>
                  <a:pt x="476" y="632"/>
                </a:cubicBezTo>
                <a:cubicBezTo>
                  <a:pt x="510" y="587"/>
                  <a:pt x="530" y="531"/>
                  <a:pt x="530" y="471"/>
                </a:cubicBezTo>
                <a:cubicBezTo>
                  <a:pt x="530" y="369"/>
                  <a:pt x="473" y="281"/>
                  <a:pt x="389" y="236"/>
                </a:cubicBezTo>
                <a:cubicBezTo>
                  <a:pt x="413" y="211"/>
                  <a:pt x="427" y="177"/>
                  <a:pt x="427" y="140"/>
                </a:cubicBezTo>
                <a:cubicBezTo>
                  <a:pt x="427" y="63"/>
                  <a:pt x="365" y="0"/>
                  <a:pt x="287" y="0"/>
                </a:cubicBezTo>
                <a:cubicBezTo>
                  <a:pt x="243" y="0"/>
                  <a:pt x="203" y="21"/>
                  <a:pt x="177" y="54"/>
                </a:cubicBezTo>
                <a:cubicBezTo>
                  <a:pt x="161" y="37"/>
                  <a:pt x="161" y="37"/>
                  <a:pt x="161" y="37"/>
                </a:cubicBezTo>
                <a:cubicBezTo>
                  <a:pt x="161" y="109"/>
                  <a:pt x="161" y="109"/>
                  <a:pt x="161" y="109"/>
                </a:cubicBezTo>
                <a:cubicBezTo>
                  <a:pt x="233" y="109"/>
                  <a:pt x="233" y="109"/>
                  <a:pt x="233" y="109"/>
                </a:cubicBezTo>
                <a:cubicBezTo>
                  <a:pt x="214" y="90"/>
                  <a:pt x="214" y="90"/>
                  <a:pt x="214" y="90"/>
                </a:cubicBezTo>
                <a:cubicBezTo>
                  <a:pt x="230" y="66"/>
                  <a:pt x="257" y="51"/>
                  <a:pt x="287" y="51"/>
                </a:cubicBezTo>
                <a:cubicBezTo>
                  <a:pt x="337" y="51"/>
                  <a:pt x="377" y="91"/>
                  <a:pt x="377" y="140"/>
                </a:cubicBezTo>
                <a:cubicBezTo>
                  <a:pt x="377" y="171"/>
                  <a:pt x="361" y="199"/>
                  <a:pt x="336" y="215"/>
                </a:cubicBezTo>
                <a:cubicBezTo>
                  <a:pt x="313" y="209"/>
                  <a:pt x="290" y="205"/>
                  <a:pt x="265" y="205"/>
                </a:cubicBezTo>
                <a:cubicBezTo>
                  <a:pt x="118" y="205"/>
                  <a:pt x="0" y="324"/>
                  <a:pt x="0" y="471"/>
                </a:cubicBezTo>
                <a:cubicBezTo>
                  <a:pt x="0" y="535"/>
                  <a:pt x="23" y="594"/>
                  <a:pt x="61" y="640"/>
                </a:cubicBezTo>
                <a:cubicBezTo>
                  <a:pt x="108" y="697"/>
                  <a:pt x="178" y="734"/>
                  <a:pt x="257" y="736"/>
                </a:cubicBezTo>
                <a:cubicBezTo>
                  <a:pt x="258" y="736"/>
                  <a:pt x="259" y="736"/>
                  <a:pt x="260" y="736"/>
                </a:cubicBezTo>
                <a:cubicBezTo>
                  <a:pt x="260" y="736"/>
                  <a:pt x="260" y="736"/>
                  <a:pt x="260" y="736"/>
                </a:cubicBezTo>
                <a:cubicBezTo>
                  <a:pt x="590" y="736"/>
                  <a:pt x="590" y="736"/>
                  <a:pt x="590" y="736"/>
                </a:cubicBezTo>
                <a:cubicBezTo>
                  <a:pt x="590" y="768"/>
                  <a:pt x="590" y="768"/>
                  <a:pt x="590" y="768"/>
                </a:cubicBezTo>
                <a:lnTo>
                  <a:pt x="670" y="688"/>
                </a:lnTo>
                <a:close/>
              </a:path>
            </a:pathLst>
          </a:custGeom>
          <a:solidFill>
            <a:srgbClr val="F1AC5E"/>
          </a:solidFill>
          <a:ln w="3" cap="flat">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5" name="Group 84"/>
          <p:cNvGrpSpPr/>
          <p:nvPr/>
        </p:nvGrpSpPr>
        <p:grpSpPr>
          <a:xfrm>
            <a:off x="7391400" y="4501412"/>
            <a:ext cx="1375126" cy="984988"/>
            <a:chOff x="7764112" y="4305887"/>
            <a:chExt cx="1375126" cy="984988"/>
          </a:xfrm>
        </p:grpSpPr>
        <p:sp>
          <p:nvSpPr>
            <p:cNvPr id="1092" name="Freeform 68"/>
            <p:cNvSpPr>
              <a:spLocks/>
            </p:cNvSpPr>
            <p:nvPr/>
          </p:nvSpPr>
          <p:spPr bwMode="auto">
            <a:xfrm>
              <a:off x="7764112" y="4305887"/>
              <a:ext cx="553314" cy="968671"/>
            </a:xfrm>
            <a:custGeom>
              <a:avLst/>
              <a:gdLst/>
              <a:ahLst/>
              <a:cxnLst>
                <a:cxn ang="0">
                  <a:pos x="373" y="449"/>
                </a:cxn>
                <a:cxn ang="0">
                  <a:pos x="0" y="653"/>
                </a:cxn>
                <a:cxn ang="0">
                  <a:pos x="0" y="155"/>
                </a:cxn>
                <a:cxn ang="0">
                  <a:pos x="373" y="0"/>
                </a:cxn>
                <a:cxn ang="0">
                  <a:pos x="373" y="449"/>
                </a:cxn>
              </a:cxnLst>
              <a:rect l="0" t="0" r="r" b="b"/>
              <a:pathLst>
                <a:path w="373" h="653">
                  <a:moveTo>
                    <a:pt x="373" y="449"/>
                  </a:moveTo>
                  <a:lnTo>
                    <a:pt x="0" y="653"/>
                  </a:lnTo>
                  <a:lnTo>
                    <a:pt x="0" y="155"/>
                  </a:lnTo>
                  <a:lnTo>
                    <a:pt x="373" y="0"/>
                  </a:lnTo>
                  <a:lnTo>
                    <a:pt x="373" y="4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7784879" y="4362257"/>
              <a:ext cx="513262" cy="275915"/>
            </a:xfrm>
            <a:custGeom>
              <a:avLst/>
              <a:gdLst/>
              <a:ahLst/>
              <a:cxnLst>
                <a:cxn ang="0">
                  <a:pos x="346" y="34"/>
                </a:cxn>
                <a:cxn ang="0">
                  <a:pos x="0" y="186"/>
                </a:cxn>
                <a:cxn ang="0">
                  <a:pos x="0" y="148"/>
                </a:cxn>
                <a:cxn ang="0">
                  <a:pos x="346" y="0"/>
                </a:cxn>
                <a:cxn ang="0">
                  <a:pos x="346" y="34"/>
                </a:cxn>
              </a:cxnLst>
              <a:rect l="0" t="0" r="r" b="b"/>
              <a:pathLst>
                <a:path w="346" h="186">
                  <a:moveTo>
                    <a:pt x="346" y="34"/>
                  </a:moveTo>
                  <a:lnTo>
                    <a:pt x="0" y="186"/>
                  </a:lnTo>
                  <a:lnTo>
                    <a:pt x="0" y="148"/>
                  </a:lnTo>
                  <a:lnTo>
                    <a:pt x="346" y="0"/>
                  </a:lnTo>
                  <a:lnTo>
                    <a:pt x="346" y="3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8133482" y="4448295"/>
              <a:ext cx="164660" cy="293716"/>
            </a:xfrm>
            <a:custGeom>
              <a:avLst/>
              <a:gdLst/>
              <a:ahLst/>
              <a:cxnLst>
                <a:cxn ang="0">
                  <a:pos x="111" y="142"/>
                </a:cxn>
                <a:cxn ang="0">
                  <a:pos x="0" y="198"/>
                </a:cxn>
                <a:cxn ang="0">
                  <a:pos x="0" y="49"/>
                </a:cxn>
                <a:cxn ang="0">
                  <a:pos x="111" y="0"/>
                </a:cxn>
                <a:cxn ang="0">
                  <a:pos x="111" y="142"/>
                </a:cxn>
              </a:cxnLst>
              <a:rect l="0" t="0" r="r" b="b"/>
              <a:pathLst>
                <a:path w="111" h="198">
                  <a:moveTo>
                    <a:pt x="111" y="142"/>
                  </a:moveTo>
                  <a:lnTo>
                    <a:pt x="0" y="198"/>
                  </a:lnTo>
                  <a:lnTo>
                    <a:pt x="0" y="49"/>
                  </a:lnTo>
                  <a:lnTo>
                    <a:pt x="111" y="0"/>
                  </a:lnTo>
                  <a:lnTo>
                    <a:pt x="111"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7784879" y="4535817"/>
              <a:ext cx="317451" cy="688305"/>
            </a:xfrm>
            <a:custGeom>
              <a:avLst/>
              <a:gdLst/>
              <a:ahLst/>
              <a:cxnLst>
                <a:cxn ang="0">
                  <a:pos x="214" y="346"/>
                </a:cxn>
                <a:cxn ang="0">
                  <a:pos x="0" y="464"/>
                </a:cxn>
                <a:cxn ang="0">
                  <a:pos x="0" y="94"/>
                </a:cxn>
                <a:cxn ang="0">
                  <a:pos x="214" y="0"/>
                </a:cxn>
                <a:cxn ang="0">
                  <a:pos x="214" y="346"/>
                </a:cxn>
              </a:cxnLst>
              <a:rect l="0" t="0" r="r" b="b"/>
              <a:pathLst>
                <a:path w="214" h="464">
                  <a:moveTo>
                    <a:pt x="214" y="346"/>
                  </a:moveTo>
                  <a:lnTo>
                    <a:pt x="0" y="464"/>
                  </a:lnTo>
                  <a:lnTo>
                    <a:pt x="0" y="94"/>
                  </a:lnTo>
                  <a:lnTo>
                    <a:pt x="214" y="0"/>
                  </a:lnTo>
                  <a:lnTo>
                    <a:pt x="214" y="346"/>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8175018" y="4305887"/>
              <a:ext cx="553314" cy="968671"/>
            </a:xfrm>
            <a:custGeom>
              <a:avLst/>
              <a:gdLst/>
              <a:ahLst/>
              <a:cxnLst>
                <a:cxn ang="0">
                  <a:pos x="373" y="449"/>
                </a:cxn>
                <a:cxn ang="0">
                  <a:pos x="0" y="653"/>
                </a:cxn>
                <a:cxn ang="0">
                  <a:pos x="0" y="155"/>
                </a:cxn>
                <a:cxn ang="0">
                  <a:pos x="373" y="0"/>
                </a:cxn>
                <a:cxn ang="0">
                  <a:pos x="373" y="449"/>
                </a:cxn>
              </a:cxnLst>
              <a:rect l="0" t="0" r="r" b="b"/>
              <a:pathLst>
                <a:path w="373" h="653">
                  <a:moveTo>
                    <a:pt x="373" y="449"/>
                  </a:moveTo>
                  <a:lnTo>
                    <a:pt x="0" y="653"/>
                  </a:lnTo>
                  <a:lnTo>
                    <a:pt x="0" y="155"/>
                  </a:lnTo>
                  <a:lnTo>
                    <a:pt x="373" y="0"/>
                  </a:lnTo>
                  <a:lnTo>
                    <a:pt x="373" y="4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8194302" y="4362257"/>
              <a:ext cx="513262" cy="275915"/>
            </a:xfrm>
            <a:custGeom>
              <a:avLst/>
              <a:gdLst/>
              <a:ahLst/>
              <a:cxnLst>
                <a:cxn ang="0">
                  <a:pos x="346" y="34"/>
                </a:cxn>
                <a:cxn ang="0">
                  <a:pos x="0" y="186"/>
                </a:cxn>
                <a:cxn ang="0">
                  <a:pos x="0" y="148"/>
                </a:cxn>
                <a:cxn ang="0">
                  <a:pos x="346" y="0"/>
                </a:cxn>
                <a:cxn ang="0">
                  <a:pos x="346" y="34"/>
                </a:cxn>
              </a:cxnLst>
              <a:rect l="0" t="0" r="r" b="b"/>
              <a:pathLst>
                <a:path w="346" h="186">
                  <a:moveTo>
                    <a:pt x="346" y="34"/>
                  </a:moveTo>
                  <a:lnTo>
                    <a:pt x="0" y="186"/>
                  </a:lnTo>
                  <a:lnTo>
                    <a:pt x="0" y="148"/>
                  </a:lnTo>
                  <a:lnTo>
                    <a:pt x="346" y="0"/>
                  </a:lnTo>
                  <a:lnTo>
                    <a:pt x="346" y="3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8544388" y="4448295"/>
              <a:ext cx="163176" cy="293716"/>
            </a:xfrm>
            <a:custGeom>
              <a:avLst/>
              <a:gdLst/>
              <a:ahLst/>
              <a:cxnLst>
                <a:cxn ang="0">
                  <a:pos x="110" y="142"/>
                </a:cxn>
                <a:cxn ang="0">
                  <a:pos x="0" y="198"/>
                </a:cxn>
                <a:cxn ang="0">
                  <a:pos x="0" y="49"/>
                </a:cxn>
                <a:cxn ang="0">
                  <a:pos x="110" y="0"/>
                </a:cxn>
                <a:cxn ang="0">
                  <a:pos x="110" y="142"/>
                </a:cxn>
              </a:cxnLst>
              <a:rect l="0" t="0" r="r" b="b"/>
              <a:pathLst>
                <a:path w="110" h="198">
                  <a:moveTo>
                    <a:pt x="110" y="142"/>
                  </a:moveTo>
                  <a:lnTo>
                    <a:pt x="0" y="198"/>
                  </a:lnTo>
                  <a:lnTo>
                    <a:pt x="0" y="49"/>
                  </a:lnTo>
                  <a:lnTo>
                    <a:pt x="110" y="0"/>
                  </a:lnTo>
                  <a:lnTo>
                    <a:pt x="110"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8194302" y="4535817"/>
              <a:ext cx="318935" cy="688305"/>
            </a:xfrm>
            <a:custGeom>
              <a:avLst/>
              <a:gdLst/>
              <a:ahLst/>
              <a:cxnLst>
                <a:cxn ang="0">
                  <a:pos x="215" y="346"/>
                </a:cxn>
                <a:cxn ang="0">
                  <a:pos x="0" y="464"/>
                </a:cxn>
                <a:cxn ang="0">
                  <a:pos x="0" y="94"/>
                </a:cxn>
                <a:cxn ang="0">
                  <a:pos x="215" y="0"/>
                </a:cxn>
                <a:cxn ang="0">
                  <a:pos x="215" y="346"/>
                </a:cxn>
              </a:cxnLst>
              <a:rect l="0" t="0" r="r" b="b"/>
              <a:pathLst>
                <a:path w="215" h="464">
                  <a:moveTo>
                    <a:pt x="215" y="346"/>
                  </a:moveTo>
                  <a:lnTo>
                    <a:pt x="0" y="464"/>
                  </a:lnTo>
                  <a:lnTo>
                    <a:pt x="0" y="94"/>
                  </a:lnTo>
                  <a:lnTo>
                    <a:pt x="215" y="0"/>
                  </a:lnTo>
                  <a:lnTo>
                    <a:pt x="215" y="346"/>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8584441" y="4314788"/>
              <a:ext cx="554797" cy="976087"/>
            </a:xfrm>
            <a:custGeom>
              <a:avLst/>
              <a:gdLst/>
              <a:ahLst/>
              <a:cxnLst>
                <a:cxn ang="0">
                  <a:pos x="374" y="454"/>
                </a:cxn>
                <a:cxn ang="0">
                  <a:pos x="0" y="658"/>
                </a:cxn>
                <a:cxn ang="0">
                  <a:pos x="0" y="160"/>
                </a:cxn>
                <a:cxn ang="0">
                  <a:pos x="374" y="0"/>
                </a:cxn>
                <a:cxn ang="0">
                  <a:pos x="374" y="454"/>
                </a:cxn>
              </a:cxnLst>
              <a:rect l="0" t="0" r="r" b="b"/>
              <a:pathLst>
                <a:path w="374" h="658">
                  <a:moveTo>
                    <a:pt x="374" y="454"/>
                  </a:moveTo>
                  <a:lnTo>
                    <a:pt x="0" y="658"/>
                  </a:lnTo>
                  <a:lnTo>
                    <a:pt x="0" y="160"/>
                  </a:lnTo>
                  <a:lnTo>
                    <a:pt x="374" y="0"/>
                  </a:lnTo>
                  <a:lnTo>
                    <a:pt x="374" y="454"/>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8605208" y="4377091"/>
              <a:ext cx="513262" cy="271465"/>
            </a:xfrm>
            <a:custGeom>
              <a:avLst/>
              <a:gdLst/>
              <a:ahLst/>
              <a:cxnLst>
                <a:cxn ang="0">
                  <a:pos x="346" y="31"/>
                </a:cxn>
                <a:cxn ang="0">
                  <a:pos x="0" y="183"/>
                </a:cxn>
                <a:cxn ang="0">
                  <a:pos x="0" y="149"/>
                </a:cxn>
                <a:cxn ang="0">
                  <a:pos x="346" y="0"/>
                </a:cxn>
                <a:cxn ang="0">
                  <a:pos x="346" y="31"/>
                </a:cxn>
              </a:cxnLst>
              <a:rect l="0" t="0" r="r" b="b"/>
              <a:pathLst>
                <a:path w="346" h="183">
                  <a:moveTo>
                    <a:pt x="346" y="31"/>
                  </a:moveTo>
                  <a:lnTo>
                    <a:pt x="0" y="183"/>
                  </a:lnTo>
                  <a:lnTo>
                    <a:pt x="0" y="149"/>
                  </a:lnTo>
                  <a:lnTo>
                    <a:pt x="346" y="0"/>
                  </a:lnTo>
                  <a:lnTo>
                    <a:pt x="346" y="31"/>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8953811" y="4464613"/>
              <a:ext cx="164660" cy="292233"/>
            </a:xfrm>
            <a:custGeom>
              <a:avLst/>
              <a:gdLst/>
              <a:ahLst/>
              <a:cxnLst>
                <a:cxn ang="0">
                  <a:pos x="111" y="142"/>
                </a:cxn>
                <a:cxn ang="0">
                  <a:pos x="0" y="197"/>
                </a:cxn>
                <a:cxn ang="0">
                  <a:pos x="0" y="48"/>
                </a:cxn>
                <a:cxn ang="0">
                  <a:pos x="111" y="0"/>
                </a:cxn>
                <a:cxn ang="0">
                  <a:pos x="111" y="142"/>
                </a:cxn>
              </a:cxnLst>
              <a:rect l="0" t="0" r="r" b="b"/>
              <a:pathLst>
                <a:path w="111" h="197">
                  <a:moveTo>
                    <a:pt x="111" y="142"/>
                  </a:moveTo>
                  <a:lnTo>
                    <a:pt x="0" y="197"/>
                  </a:lnTo>
                  <a:lnTo>
                    <a:pt x="0" y="48"/>
                  </a:lnTo>
                  <a:lnTo>
                    <a:pt x="111" y="0"/>
                  </a:lnTo>
                  <a:lnTo>
                    <a:pt x="111" y="142"/>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8605208" y="4546200"/>
              <a:ext cx="317451" cy="688305"/>
            </a:xfrm>
            <a:custGeom>
              <a:avLst/>
              <a:gdLst/>
              <a:ahLst/>
              <a:cxnLst>
                <a:cxn ang="0">
                  <a:pos x="214" y="349"/>
                </a:cxn>
                <a:cxn ang="0">
                  <a:pos x="0" y="464"/>
                </a:cxn>
                <a:cxn ang="0">
                  <a:pos x="0" y="97"/>
                </a:cxn>
                <a:cxn ang="0">
                  <a:pos x="214" y="0"/>
                </a:cxn>
                <a:cxn ang="0">
                  <a:pos x="214" y="349"/>
                </a:cxn>
              </a:cxnLst>
              <a:rect l="0" t="0" r="r" b="b"/>
              <a:pathLst>
                <a:path w="214" h="464">
                  <a:moveTo>
                    <a:pt x="214" y="349"/>
                  </a:moveTo>
                  <a:lnTo>
                    <a:pt x="0" y="464"/>
                  </a:lnTo>
                  <a:lnTo>
                    <a:pt x="0" y="97"/>
                  </a:lnTo>
                  <a:lnTo>
                    <a:pt x="214" y="0"/>
                  </a:lnTo>
                  <a:lnTo>
                    <a:pt x="214" y="349"/>
                  </a:lnTo>
                  <a:close/>
                </a:path>
              </a:pathLst>
            </a:custGeom>
            <a:solidFill>
              <a:srgbClr val="FFFFFF"/>
            </a:solidFill>
            <a:ln w="3" cap="flat">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6" name="TextBox 85"/>
          <p:cNvSpPr txBox="1"/>
          <p:nvPr/>
        </p:nvSpPr>
        <p:spPr>
          <a:xfrm>
            <a:off x="488941" y="2478613"/>
            <a:ext cx="761747" cy="523220"/>
          </a:xfrm>
          <a:prstGeom prst="rect">
            <a:avLst/>
          </a:prstGeom>
          <a:noFill/>
        </p:spPr>
        <p:txBody>
          <a:bodyPr wrap="none" rtlCol="0">
            <a:spAutoFit/>
          </a:bodyPr>
          <a:lstStyle/>
          <a:p>
            <a:pPr algn="ctr"/>
            <a:r>
              <a:rPr lang="en-GB" sz="1400" b="1" dirty="0" smtClean="0">
                <a:solidFill>
                  <a:schemeClr val="accent2">
                    <a:lumMod val="50000"/>
                  </a:schemeClr>
                </a:solidFill>
                <a:latin typeface="+mj-lt"/>
              </a:rPr>
              <a:t>Release </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backlog</a:t>
            </a:r>
            <a:endParaRPr lang="en-GB" sz="1400" dirty="0">
              <a:solidFill>
                <a:schemeClr val="accent2">
                  <a:lumMod val="50000"/>
                </a:schemeClr>
              </a:solidFill>
              <a:latin typeface="+mj-lt"/>
            </a:endParaRPr>
          </a:p>
        </p:txBody>
      </p:sp>
      <p:cxnSp>
        <p:nvCxnSpPr>
          <p:cNvPr id="87" name="Straight Arrow Connector 86"/>
          <p:cNvCxnSpPr/>
          <p:nvPr/>
        </p:nvCxnSpPr>
        <p:spPr>
          <a:xfrm rot="5400000">
            <a:off x="534194" y="3428206"/>
            <a:ext cx="609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410168" y="5552497"/>
            <a:ext cx="1524676" cy="738664"/>
          </a:xfrm>
          <a:prstGeom prst="rect">
            <a:avLst/>
          </a:prstGeom>
          <a:noFill/>
        </p:spPr>
        <p:txBody>
          <a:bodyPr wrap="none" rtlCol="0">
            <a:spAutoFit/>
          </a:bodyPr>
          <a:lstStyle/>
          <a:p>
            <a:pPr algn="r"/>
            <a:r>
              <a:rPr lang="en-GB" sz="1400" b="1" dirty="0" smtClean="0">
                <a:solidFill>
                  <a:schemeClr val="accent2">
                    <a:lumMod val="50000"/>
                  </a:schemeClr>
                </a:solidFill>
                <a:latin typeface="+mj-lt"/>
              </a:rPr>
              <a:t>Pre-iteration </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planning/</a:t>
            </a:r>
          </a:p>
          <a:p>
            <a:pPr algn="r"/>
            <a:r>
              <a:rPr lang="en-GB" sz="1400" b="1" dirty="0" smtClean="0">
                <a:solidFill>
                  <a:schemeClr val="accent2">
                    <a:lumMod val="50000"/>
                  </a:schemeClr>
                </a:solidFill>
                <a:latin typeface="+mj-lt"/>
              </a:rPr>
              <a:t>backlog grooming</a:t>
            </a:r>
            <a:endParaRPr lang="en-GB" sz="1400" dirty="0">
              <a:solidFill>
                <a:schemeClr val="accent2">
                  <a:lumMod val="50000"/>
                </a:schemeClr>
              </a:solidFill>
              <a:latin typeface="+mj-lt"/>
            </a:endParaRPr>
          </a:p>
        </p:txBody>
      </p:sp>
      <p:sp>
        <p:nvSpPr>
          <p:cNvPr id="96" name="7-Point Star 95"/>
          <p:cNvSpPr/>
          <p:nvPr/>
        </p:nvSpPr>
        <p:spPr bwMode="auto">
          <a:xfrm>
            <a:off x="3135086" y="4876800"/>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98" name="7-Point Star 97"/>
          <p:cNvSpPr/>
          <p:nvPr/>
        </p:nvSpPr>
        <p:spPr bwMode="auto">
          <a:xfrm>
            <a:off x="6629400" y="4876800"/>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99" name="TextBox 98"/>
          <p:cNvSpPr txBox="1"/>
          <p:nvPr/>
        </p:nvSpPr>
        <p:spPr>
          <a:xfrm>
            <a:off x="3135086" y="5557026"/>
            <a:ext cx="1600618" cy="523220"/>
          </a:xfrm>
          <a:prstGeom prst="rect">
            <a:avLst/>
          </a:prstGeom>
          <a:noFill/>
        </p:spPr>
        <p:txBody>
          <a:bodyPr wrap="none" rtlCol="0">
            <a:spAutoFit/>
          </a:bodyPr>
          <a:lstStyle/>
          <a:p>
            <a:r>
              <a:rPr lang="en-GB" sz="1400" b="1" dirty="0" smtClean="0">
                <a:solidFill>
                  <a:schemeClr val="accent2">
                    <a:lumMod val="50000"/>
                  </a:schemeClr>
                </a:solidFill>
                <a:latin typeface="+mj-lt"/>
              </a:rPr>
              <a:t>Iteration planning/</a:t>
            </a:r>
            <a:br>
              <a:rPr lang="en-GB" sz="1400" b="1" dirty="0" smtClean="0">
                <a:solidFill>
                  <a:schemeClr val="accent2">
                    <a:lumMod val="50000"/>
                  </a:schemeClr>
                </a:solidFill>
                <a:latin typeface="+mj-lt"/>
              </a:rPr>
            </a:br>
            <a:r>
              <a:rPr lang="en-GB" sz="1400" b="1" dirty="0" err="1" smtClean="0">
                <a:solidFill>
                  <a:schemeClr val="accent2">
                    <a:lumMod val="50000"/>
                  </a:schemeClr>
                </a:solidFill>
                <a:latin typeface="+mj-lt"/>
              </a:rPr>
              <a:t>kickoff</a:t>
            </a:r>
            <a:endParaRPr lang="en-GB" sz="1400" dirty="0">
              <a:solidFill>
                <a:schemeClr val="accent2">
                  <a:lumMod val="50000"/>
                </a:schemeClr>
              </a:solidFill>
              <a:latin typeface="+mj-lt"/>
            </a:endParaRPr>
          </a:p>
        </p:txBody>
      </p:sp>
      <p:cxnSp>
        <p:nvCxnSpPr>
          <p:cNvPr id="105" name="Straight Arrow Connector 104"/>
          <p:cNvCxnSpPr/>
          <p:nvPr/>
        </p:nvCxnSpPr>
        <p:spPr>
          <a:xfrm rot="5400000" flipH="1" flipV="1">
            <a:off x="3205432" y="5523706"/>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6698980" y="5523706"/>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863195" y="5712023"/>
            <a:ext cx="1223412" cy="523220"/>
          </a:xfrm>
          <a:prstGeom prst="rect">
            <a:avLst/>
          </a:prstGeom>
          <a:noFill/>
        </p:spPr>
        <p:txBody>
          <a:bodyPr wrap="none" rtlCol="0">
            <a:spAutoFit/>
          </a:bodyPr>
          <a:lstStyle/>
          <a:p>
            <a:pPr algn="r"/>
            <a:r>
              <a:rPr lang="en-GB" sz="1400" b="1" dirty="0" smtClean="0">
                <a:solidFill>
                  <a:schemeClr val="accent2">
                    <a:lumMod val="50000"/>
                  </a:schemeClr>
                </a:solidFill>
                <a:latin typeface="+mj-lt"/>
              </a:rPr>
              <a:t>Showcase + </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Retrospective</a:t>
            </a:r>
            <a:endParaRPr lang="en-GB" sz="1400" dirty="0">
              <a:solidFill>
                <a:schemeClr val="accent2">
                  <a:lumMod val="50000"/>
                </a:schemeClr>
              </a:solidFill>
              <a:latin typeface="+mj-lt"/>
            </a:endParaRPr>
          </a:p>
        </p:txBody>
      </p:sp>
      <p:sp>
        <p:nvSpPr>
          <p:cNvPr id="109" name="7-Point Star 108"/>
          <p:cNvSpPr/>
          <p:nvPr/>
        </p:nvSpPr>
        <p:spPr bwMode="auto">
          <a:xfrm>
            <a:off x="4267200" y="1970442"/>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110" name="TextBox 109"/>
          <p:cNvSpPr txBox="1"/>
          <p:nvPr/>
        </p:nvSpPr>
        <p:spPr>
          <a:xfrm>
            <a:off x="3088246" y="1762780"/>
            <a:ext cx="914032" cy="523220"/>
          </a:xfrm>
          <a:prstGeom prst="rect">
            <a:avLst/>
          </a:prstGeom>
          <a:noFill/>
        </p:spPr>
        <p:txBody>
          <a:bodyPr wrap="none" rtlCol="0">
            <a:spAutoFit/>
          </a:bodyPr>
          <a:lstStyle/>
          <a:p>
            <a:r>
              <a:rPr lang="en-GB" sz="1400" b="1" dirty="0" smtClean="0">
                <a:solidFill>
                  <a:schemeClr val="accent2">
                    <a:lumMod val="50000"/>
                  </a:schemeClr>
                </a:solidFill>
                <a:latin typeface="+mj-lt"/>
              </a:rPr>
              <a:t>Daily</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stand-up</a:t>
            </a:r>
            <a:endParaRPr lang="en-GB" sz="1400" dirty="0">
              <a:solidFill>
                <a:schemeClr val="accent2">
                  <a:lumMod val="50000"/>
                </a:schemeClr>
              </a:solidFill>
              <a:latin typeface="+mj-lt"/>
            </a:endParaRPr>
          </a:p>
        </p:txBody>
      </p:sp>
      <p:cxnSp>
        <p:nvCxnSpPr>
          <p:cNvPr id="111" name="Straight Arrow Connector 110"/>
          <p:cNvCxnSpPr/>
          <p:nvPr/>
        </p:nvCxnSpPr>
        <p:spPr>
          <a:xfrm>
            <a:off x="3994674" y="2133600"/>
            <a:ext cx="152400" cy="794"/>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521049" y="5715000"/>
            <a:ext cx="915635" cy="523220"/>
          </a:xfrm>
          <a:prstGeom prst="rect">
            <a:avLst/>
          </a:prstGeom>
          <a:noFill/>
        </p:spPr>
        <p:txBody>
          <a:bodyPr wrap="none" rtlCol="0">
            <a:spAutoFit/>
          </a:bodyPr>
          <a:lstStyle/>
          <a:p>
            <a:pPr algn="ctr"/>
            <a:r>
              <a:rPr lang="en-GB" sz="1400" b="1" dirty="0" smtClean="0">
                <a:solidFill>
                  <a:schemeClr val="accent2">
                    <a:lumMod val="50000"/>
                  </a:schemeClr>
                </a:solidFill>
                <a:latin typeface="+mj-lt"/>
              </a:rPr>
              <a:t>Working</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software</a:t>
            </a:r>
            <a:endParaRPr lang="en-GB" sz="1400" dirty="0">
              <a:solidFill>
                <a:schemeClr val="accent2">
                  <a:lumMod val="50000"/>
                </a:schemeClr>
              </a:solidFill>
              <a:latin typeface="+mj-lt"/>
            </a:endParaRPr>
          </a:p>
        </p:txBody>
      </p:sp>
      <p:cxnSp>
        <p:nvCxnSpPr>
          <p:cNvPr id="119" name="Straight Arrow Connector 118"/>
          <p:cNvCxnSpPr/>
          <p:nvPr/>
        </p:nvCxnSpPr>
        <p:spPr>
          <a:xfrm rot="5400000" flipH="1" flipV="1">
            <a:off x="7745281" y="5409406"/>
            <a:ext cx="4572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458907" y="3931747"/>
            <a:ext cx="1492716" cy="307777"/>
          </a:xfrm>
          <a:prstGeom prst="rect">
            <a:avLst/>
          </a:prstGeom>
          <a:noFill/>
        </p:spPr>
        <p:txBody>
          <a:bodyPr wrap="none" rtlCol="0">
            <a:spAutoFit/>
          </a:bodyPr>
          <a:lstStyle/>
          <a:p>
            <a:pPr algn="r"/>
            <a:r>
              <a:rPr lang="en-GB" sz="1400" b="1" dirty="0" smtClean="0">
                <a:solidFill>
                  <a:schemeClr val="accent2">
                    <a:lumMod val="50000"/>
                  </a:schemeClr>
                </a:solidFill>
                <a:latin typeface="+mj-lt"/>
              </a:rPr>
              <a:t>Prioritized subset</a:t>
            </a:r>
          </a:p>
        </p:txBody>
      </p:sp>
      <p:cxnSp>
        <p:nvCxnSpPr>
          <p:cNvPr id="101" name="Straight Arrow Connector 100"/>
          <p:cNvCxnSpPr/>
          <p:nvPr/>
        </p:nvCxnSpPr>
        <p:spPr>
          <a:xfrm rot="5400000">
            <a:off x="1897690" y="4555743"/>
            <a:ext cx="609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2" name="7-Point Star 101"/>
          <p:cNvSpPr/>
          <p:nvPr/>
        </p:nvSpPr>
        <p:spPr bwMode="auto">
          <a:xfrm>
            <a:off x="2281256" y="4892177"/>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104" name="Straight Arrow Connector 103"/>
          <p:cNvCxnSpPr/>
          <p:nvPr/>
        </p:nvCxnSpPr>
        <p:spPr>
          <a:xfrm rot="5400000" flipH="1" flipV="1">
            <a:off x="2371458" y="5479959"/>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11219" y="5556013"/>
            <a:ext cx="851515" cy="523220"/>
          </a:xfrm>
          <a:prstGeom prst="rect">
            <a:avLst/>
          </a:prstGeom>
          <a:noFill/>
        </p:spPr>
        <p:txBody>
          <a:bodyPr wrap="none" rtlCol="0">
            <a:spAutoFit/>
          </a:bodyPr>
          <a:lstStyle/>
          <a:p>
            <a:pPr algn="r"/>
            <a:r>
              <a:rPr lang="en-GB" sz="1400" b="1" dirty="0" smtClean="0">
                <a:solidFill>
                  <a:schemeClr val="accent2">
                    <a:lumMod val="50000"/>
                  </a:schemeClr>
                </a:solidFill>
                <a:latin typeface="+mj-lt"/>
              </a:rPr>
              <a:t>Release</a:t>
            </a:r>
            <a:br>
              <a:rPr lang="en-GB" sz="1400" b="1" dirty="0" smtClean="0">
                <a:solidFill>
                  <a:schemeClr val="accent2">
                    <a:lumMod val="50000"/>
                  </a:schemeClr>
                </a:solidFill>
                <a:latin typeface="+mj-lt"/>
              </a:rPr>
            </a:br>
            <a:r>
              <a:rPr lang="en-GB" sz="1400" b="1" dirty="0" smtClean="0">
                <a:solidFill>
                  <a:schemeClr val="accent2">
                    <a:lumMod val="50000"/>
                  </a:schemeClr>
                </a:solidFill>
                <a:latin typeface="+mj-lt"/>
              </a:rPr>
              <a:t>planning</a:t>
            </a:r>
            <a:endParaRPr lang="en-GB" sz="1400" dirty="0">
              <a:solidFill>
                <a:schemeClr val="accent2">
                  <a:lumMod val="50000"/>
                </a:schemeClr>
              </a:solidFill>
              <a:latin typeface="+mj-lt"/>
            </a:endParaRPr>
          </a:p>
        </p:txBody>
      </p:sp>
      <p:sp>
        <p:nvSpPr>
          <p:cNvPr id="112" name="7-Point Star 111"/>
          <p:cNvSpPr/>
          <p:nvPr/>
        </p:nvSpPr>
        <p:spPr bwMode="auto">
          <a:xfrm>
            <a:off x="709146" y="4895693"/>
            <a:ext cx="370114" cy="381000"/>
          </a:xfrm>
          <a:prstGeom prst="star7">
            <a:avLst/>
          </a:prstGeom>
          <a:solidFill>
            <a:srgbClr val="FFFF00"/>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cxnSp>
        <p:nvCxnSpPr>
          <p:cNvPr id="113" name="Straight Arrow Connector 112"/>
          <p:cNvCxnSpPr/>
          <p:nvPr/>
        </p:nvCxnSpPr>
        <p:spPr>
          <a:xfrm rot="5400000" flipH="1" flipV="1">
            <a:off x="799348" y="5483475"/>
            <a:ext cx="228600" cy="1588"/>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50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with acceptance tests</a:t>
            </a:r>
            <a:endParaRPr lang="en-US" dirty="0"/>
          </a:p>
        </p:txBody>
      </p:sp>
      <p:pic>
        <p:nvPicPr>
          <p:cNvPr id="6" name="Picture 5"/>
          <p:cNvPicPr>
            <a:picLocks noChangeAspect="1"/>
          </p:cNvPicPr>
          <p:nvPr/>
        </p:nvPicPr>
        <p:blipFill>
          <a:blip r:embed="rId3"/>
          <a:stretch>
            <a:fillRect/>
          </a:stretch>
        </p:blipFill>
        <p:spPr>
          <a:xfrm>
            <a:off x="2256157" y="1399778"/>
            <a:ext cx="4581790" cy="4399841"/>
          </a:xfrm>
          <a:prstGeom prst="rect">
            <a:avLst/>
          </a:prstGeom>
        </p:spPr>
      </p:pic>
      <p:pic>
        <p:nvPicPr>
          <p:cNvPr id="3" name="Picture 2"/>
          <p:cNvPicPr>
            <a:picLocks noChangeAspect="1"/>
          </p:cNvPicPr>
          <p:nvPr/>
        </p:nvPicPr>
        <p:blipFill>
          <a:blip r:embed="rId4"/>
          <a:stretch>
            <a:fillRect/>
          </a:stretch>
        </p:blipFill>
        <p:spPr>
          <a:xfrm>
            <a:off x="3920302" y="3486865"/>
            <a:ext cx="1744887" cy="1464619"/>
          </a:xfrm>
          <a:prstGeom prst="rect">
            <a:avLst/>
          </a:prstGeom>
        </p:spPr>
      </p:pic>
      <p:sp>
        <p:nvSpPr>
          <p:cNvPr id="4" name="TextBox 3"/>
          <p:cNvSpPr txBox="1"/>
          <p:nvPr/>
        </p:nvSpPr>
        <p:spPr>
          <a:xfrm>
            <a:off x="7017562" y="5361978"/>
            <a:ext cx="1669237" cy="461665"/>
          </a:xfrm>
          <a:prstGeom prst="rect">
            <a:avLst/>
          </a:prstGeom>
          <a:noFill/>
        </p:spPr>
        <p:txBody>
          <a:bodyPr wrap="square" rtlCol="0">
            <a:spAutoFit/>
          </a:bodyPr>
          <a:lstStyle/>
          <a:p>
            <a:r>
              <a:rPr lang="en-US" sz="1200" i="1" dirty="0" smtClean="0">
                <a:latin typeface="CamingoDos Pro Light"/>
                <a:cs typeface="CamingoDos Pro Light"/>
              </a:rPr>
              <a:t>- ATDD image from Elisabeth Hendrickson</a:t>
            </a:r>
            <a:endParaRPr lang="en-US" sz="1200" i="1" dirty="0">
              <a:latin typeface="CamingoDos Pro Light"/>
              <a:cs typeface="CamingoDos Pro Light"/>
            </a:endParaRPr>
          </a:p>
        </p:txBody>
      </p:sp>
    </p:spTree>
    <p:extLst>
      <p:ext uri="{BB962C8B-B14F-4D97-AF65-F5344CB8AC3E}">
        <p14:creationId xmlns:p14="http://schemas.microsoft.com/office/powerpoint/2010/main" val="16457166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a:t>
            </a:r>
            <a:endParaRPr lang="en-US" dirty="0"/>
          </a:p>
        </p:txBody>
      </p:sp>
      <p:graphicFrame>
        <p:nvGraphicFramePr>
          <p:cNvPr id="26628"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1215"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1064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ATDD cycle</a:t>
            </a:r>
            <a:endParaRPr lang="en-US" dirty="0"/>
          </a:p>
        </p:txBody>
      </p:sp>
      <p:graphicFrame>
        <p:nvGraphicFramePr>
          <p:cNvPr id="27652"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74943"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32503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28676"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75967" name="Visio" r:id="rId4" imgW="7460205" imgH="5929828" progId="Visio.Drawing.11">
                  <p:embed/>
                </p:oleObj>
              </mc:Choice>
              <mc:Fallback>
                <p:oleObj name="Visio" r:id="rId4" imgW="7460205" imgH="5929828"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571059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29700"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76991"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95274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30724"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78015"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130925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ATDD cycle</a:t>
            </a:r>
          </a:p>
        </p:txBody>
      </p:sp>
      <p:graphicFrame>
        <p:nvGraphicFramePr>
          <p:cNvPr id="31748" name="Object 3"/>
          <p:cNvGraphicFramePr>
            <a:graphicFrameLocks noGrp="1" noChangeAspect="1"/>
          </p:cNvGraphicFramePr>
          <p:nvPr>
            <p:ph idx="1"/>
          </p:nvPr>
        </p:nvGraphicFramePr>
        <p:xfrm>
          <a:off x="1946275" y="1600200"/>
          <a:ext cx="5251450" cy="4173538"/>
        </p:xfrm>
        <a:graphic>
          <a:graphicData uri="http://schemas.openxmlformats.org/presentationml/2006/ole">
            <mc:AlternateContent xmlns:mc="http://schemas.openxmlformats.org/markup-compatibility/2006">
              <mc:Choice xmlns:v="urn:schemas-microsoft-com:vml" Requires="v">
                <p:oleObj spid="_x0000_s79039" name="Visio" r:id="rId4" imgW="7460205" imgH="5929828" progId="Visio.Drawing.11">
                  <p:embed/>
                </p:oleObj>
              </mc:Choice>
              <mc:Fallback>
                <p:oleObj name="Visio" r:id="rId4" imgW="7460205" imgH="59298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275" y="1600200"/>
                        <a:ext cx="525145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86075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0 and QA</a:t>
            </a:r>
            <a:endParaRPr lang="en-US" dirty="0"/>
          </a:p>
        </p:txBody>
      </p:sp>
      <p:sp>
        <p:nvSpPr>
          <p:cNvPr id="3" name="Content Placeholder 2"/>
          <p:cNvSpPr>
            <a:spLocks noGrp="1"/>
          </p:cNvSpPr>
          <p:nvPr>
            <p:ph idx="1"/>
          </p:nvPr>
        </p:nvSpPr>
        <p:spPr/>
        <p:txBody>
          <a:bodyPr/>
          <a:lstStyle/>
          <a:p>
            <a:r>
              <a:rPr lang="en-US" dirty="0" smtClean="0"/>
              <a:t>Help team determine “done” for stories, iterations</a:t>
            </a:r>
          </a:p>
          <a:p>
            <a:r>
              <a:rPr lang="en-US" dirty="0" smtClean="0"/>
              <a:t>Get familiar with technology</a:t>
            </a:r>
          </a:p>
          <a:p>
            <a:r>
              <a:rPr lang="en-US" dirty="0" smtClean="0"/>
              <a:t>Spike an automated test</a:t>
            </a:r>
          </a:p>
          <a:p>
            <a:r>
              <a:rPr lang="en-US" dirty="0" smtClean="0"/>
              <a:t>Plan for iteration 1</a:t>
            </a:r>
          </a:p>
          <a:p>
            <a:endParaRPr lang="en-US" dirty="0" smtClean="0"/>
          </a:p>
        </p:txBody>
      </p:sp>
    </p:spTree>
    <p:extLst>
      <p:ext uri="{BB962C8B-B14F-4D97-AF65-F5344CB8AC3E}">
        <p14:creationId xmlns:p14="http://schemas.microsoft.com/office/powerpoint/2010/main" val="21192755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r>
              <a:rPr lang="en-US" dirty="0" smtClean="0"/>
              <a:t>Given &lt;initial context&gt;</a:t>
            </a:r>
          </a:p>
          <a:p>
            <a:r>
              <a:rPr lang="en-US" dirty="0" smtClean="0"/>
              <a:t>When &lt;action&gt;</a:t>
            </a:r>
          </a:p>
          <a:p>
            <a:r>
              <a:rPr lang="en-US" dirty="0" smtClean="0"/>
              <a:t>Then &lt;expected result&gt;</a:t>
            </a:r>
            <a:endParaRPr lang="en-US" dirty="0"/>
          </a:p>
          <a:p>
            <a:endParaRPr lang="en-US" dirty="0"/>
          </a:p>
        </p:txBody>
      </p:sp>
    </p:spTree>
    <p:extLst>
      <p:ext uri="{BB962C8B-B14F-4D97-AF65-F5344CB8AC3E}">
        <p14:creationId xmlns:p14="http://schemas.microsoft.com/office/powerpoint/2010/main" val="325504462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Acceptance-testing </a:t>
            </a:r>
            <a:r>
              <a:rPr lang="en-US" dirty="0"/>
              <a:t>d</a:t>
            </a:r>
            <a:r>
              <a:rPr lang="en-US" dirty="0" smtClean="0"/>
              <a:t>efects</a:t>
            </a:r>
            <a:endParaRPr lang="en-US" dirty="0"/>
          </a:p>
        </p:txBody>
      </p:sp>
      <p:sp>
        <p:nvSpPr>
          <p:cNvPr id="3" name="Content Placeholder 2"/>
          <p:cNvSpPr>
            <a:spLocks noGrp="1"/>
          </p:cNvSpPr>
          <p:nvPr>
            <p:ph idx="1"/>
          </p:nvPr>
        </p:nvSpPr>
        <p:spPr/>
        <p:txBody>
          <a:bodyPr/>
          <a:lstStyle/>
          <a:p>
            <a:r>
              <a:rPr lang="en-US" dirty="0" smtClean="0"/>
              <a:t>Given &lt;initial context&gt;</a:t>
            </a:r>
          </a:p>
          <a:p>
            <a:r>
              <a:rPr lang="en-US" dirty="0" smtClean="0"/>
              <a:t>When &lt;action&gt;</a:t>
            </a:r>
          </a:p>
          <a:p>
            <a:r>
              <a:rPr lang="en-US" dirty="0" smtClean="0"/>
              <a:t>Then &lt;expected result&gt;</a:t>
            </a:r>
          </a:p>
          <a:p>
            <a:r>
              <a:rPr lang="en-US" i="1" dirty="0" smtClean="0"/>
              <a:t>Rather than </a:t>
            </a:r>
            <a:r>
              <a:rPr lang="en-US" dirty="0" smtClean="0"/>
              <a:t>&lt;unwanted behavior&gt;</a:t>
            </a:r>
            <a:endParaRPr lang="en-US" dirty="0"/>
          </a:p>
          <a:p>
            <a:endParaRPr lang="en-US" dirty="0"/>
          </a:p>
        </p:txBody>
      </p:sp>
    </p:spTree>
    <p:extLst>
      <p:ext uri="{BB962C8B-B14F-4D97-AF65-F5344CB8AC3E}">
        <p14:creationId xmlns:p14="http://schemas.microsoft.com/office/powerpoint/2010/main" val="88917520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pPr marL="0" indent="0">
              <a:buNone/>
            </a:pPr>
            <a:r>
              <a:rPr lang="en-US" dirty="0" smtClean="0"/>
              <a:t>Automating Functional Tests</a:t>
            </a:r>
          </a:p>
          <a:p>
            <a:pPr lvl="1"/>
            <a:r>
              <a:rPr lang="en-US" dirty="0"/>
              <a:t>Functional Test Automation Makes Testing an Asset</a:t>
            </a:r>
          </a:p>
          <a:p>
            <a:pPr lvl="1"/>
            <a:r>
              <a:rPr lang="en-US" dirty="0"/>
              <a:t>Living documentation</a:t>
            </a:r>
          </a:p>
          <a:p>
            <a:pPr lvl="1"/>
            <a:r>
              <a:rPr lang="en-US" dirty="0"/>
              <a:t>Why Functional Test Automation?</a:t>
            </a:r>
          </a:p>
          <a:p>
            <a:pPr lvl="1"/>
            <a:r>
              <a:rPr lang="en-US" dirty="0"/>
              <a:t>Unit Testing is Fundamentally Different</a:t>
            </a:r>
          </a:p>
          <a:p>
            <a:pPr lvl="1"/>
            <a:r>
              <a:rPr lang="en-US" dirty="0"/>
              <a:t>Automated Testing Has Additional "Gotchas"</a:t>
            </a:r>
          </a:p>
          <a:p>
            <a:endParaRPr lang="en-US" dirty="0"/>
          </a:p>
        </p:txBody>
      </p:sp>
    </p:spTree>
    <p:extLst>
      <p:ext uri="{BB962C8B-B14F-4D97-AF65-F5344CB8AC3E}">
        <p14:creationId xmlns:p14="http://schemas.microsoft.com/office/powerpoint/2010/main" val="115825656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 test automation</a:t>
            </a:r>
            <a:endParaRPr lang="en-US" dirty="0"/>
          </a:p>
        </p:txBody>
      </p:sp>
      <p:sp>
        <p:nvSpPr>
          <p:cNvPr id="4" name="Text Placeholder 3"/>
          <p:cNvSpPr>
            <a:spLocks noGrp="1"/>
          </p:cNvSpPr>
          <p:nvPr>
            <p:ph type="body" idx="1"/>
          </p:nvPr>
        </p:nvSpPr>
        <p:spPr/>
        <p:txBody>
          <a:bodyPr/>
          <a:lstStyle/>
          <a:p>
            <a:r>
              <a:rPr lang="en-US" dirty="0" smtClean="0"/>
              <a:t>Why and how we automate</a:t>
            </a:r>
            <a:endParaRPr lang="en-US" dirty="0"/>
          </a:p>
        </p:txBody>
      </p:sp>
    </p:spTree>
    <p:extLst>
      <p:ext uri="{BB962C8B-B14F-4D97-AF65-F5344CB8AC3E}">
        <p14:creationId xmlns:p14="http://schemas.microsoft.com/office/powerpoint/2010/main" val="391976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automate?</a:t>
            </a:r>
            <a:endParaRPr lang="en-US" dirty="0"/>
          </a:p>
        </p:txBody>
      </p:sp>
      <p:sp>
        <p:nvSpPr>
          <p:cNvPr id="3" name="Content Placeholder 2"/>
          <p:cNvSpPr>
            <a:spLocks noGrp="1"/>
          </p:cNvSpPr>
          <p:nvPr>
            <p:ph idx="1"/>
          </p:nvPr>
        </p:nvSpPr>
        <p:spPr/>
        <p:txBody>
          <a:bodyPr>
            <a:normAutofit/>
          </a:bodyPr>
          <a:lstStyle/>
          <a:p>
            <a:r>
              <a:rPr lang="en-US" dirty="0" smtClean="0"/>
              <a:t>Provide fast </a:t>
            </a:r>
            <a:r>
              <a:rPr lang="en-US" dirty="0"/>
              <a:t>feedback to the </a:t>
            </a:r>
            <a:r>
              <a:rPr lang="en-US" dirty="0" smtClean="0"/>
              <a:t>team</a:t>
            </a:r>
          </a:p>
          <a:p>
            <a:r>
              <a:rPr lang="en-US" dirty="0" smtClean="0"/>
              <a:t>Serve as safety net, provide confidence</a:t>
            </a:r>
          </a:p>
          <a:p>
            <a:r>
              <a:rPr lang="en-US" dirty="0" smtClean="0"/>
              <a:t>Facilitate repeatable testing</a:t>
            </a:r>
          </a:p>
          <a:p>
            <a:r>
              <a:rPr lang="en-US" dirty="0" smtClean="0"/>
              <a:t>Optimize manual testing</a:t>
            </a:r>
          </a:p>
          <a:p>
            <a:r>
              <a:rPr lang="en-US" dirty="0" smtClean="0"/>
              <a:t>Verify business case</a:t>
            </a:r>
          </a:p>
          <a:p>
            <a:pPr marL="338121" indent="-338121">
              <a:spcBef>
                <a:spcPts val="703"/>
              </a:spcBef>
              <a:defRPr/>
            </a:pPr>
            <a:r>
              <a:rPr lang="en-US" dirty="0"/>
              <a:t>Reduce mundane </a:t>
            </a:r>
            <a:r>
              <a:rPr lang="en-US" dirty="0" smtClean="0"/>
              <a:t>tasks</a:t>
            </a:r>
            <a:endParaRPr lang="en-US" dirty="0"/>
          </a:p>
          <a:p>
            <a:pPr lvl="1"/>
            <a:endParaRPr lang="en-US" dirty="0"/>
          </a:p>
        </p:txBody>
      </p:sp>
    </p:spTree>
    <p:extLst>
      <p:ext uri="{BB962C8B-B14F-4D97-AF65-F5344CB8AC3E}">
        <p14:creationId xmlns:p14="http://schemas.microsoft.com/office/powerpoint/2010/main" val="21341961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different in agile?</a:t>
            </a:r>
            <a:endParaRPr lang="en-US" dirty="0"/>
          </a:p>
        </p:txBody>
      </p:sp>
      <p:sp>
        <p:nvSpPr>
          <p:cNvPr id="3" name="Content Placeholder 2"/>
          <p:cNvSpPr>
            <a:spLocks noGrp="1"/>
          </p:cNvSpPr>
          <p:nvPr>
            <p:ph idx="1"/>
          </p:nvPr>
        </p:nvSpPr>
        <p:spPr/>
        <p:txBody>
          <a:bodyPr/>
          <a:lstStyle/>
          <a:p>
            <a:pPr>
              <a:spcBef>
                <a:spcPts val="703"/>
              </a:spcBef>
              <a:defRPr/>
            </a:pPr>
            <a:r>
              <a:rPr lang="en-US" dirty="0"/>
              <a:t>Automation happens </a:t>
            </a:r>
            <a:r>
              <a:rPr lang="en-US" dirty="0" smtClean="0"/>
              <a:t>as part of development</a:t>
            </a:r>
          </a:p>
          <a:p>
            <a:pPr>
              <a:spcBef>
                <a:spcPts val="703"/>
              </a:spcBef>
              <a:defRPr/>
            </a:pPr>
            <a:r>
              <a:rPr lang="en-US" dirty="0"/>
              <a:t>Automate acceptance tests, more than end-to-end tests (in general</a:t>
            </a:r>
            <a:r>
              <a:rPr lang="en-US" dirty="0" smtClean="0"/>
              <a:t>)</a:t>
            </a:r>
          </a:p>
          <a:p>
            <a:pPr>
              <a:spcBef>
                <a:spcPts val="703"/>
              </a:spcBef>
              <a:defRPr/>
            </a:pPr>
            <a:r>
              <a:rPr lang="en-US" dirty="0"/>
              <a:t>Automated tests form a regression test suite and</a:t>
            </a:r>
            <a:r>
              <a:rPr lang="en-US" dirty="0" smtClean="0"/>
              <a:t> are </a:t>
            </a:r>
            <a:r>
              <a:rPr lang="en-US" dirty="0"/>
              <a:t>executed in CI to give faster feedback</a:t>
            </a:r>
          </a:p>
          <a:p>
            <a:pPr>
              <a:spcBef>
                <a:spcPts val="703"/>
              </a:spcBef>
              <a:defRPr/>
            </a:pPr>
            <a:endParaRPr lang="en-US" dirty="0"/>
          </a:p>
          <a:p>
            <a:pPr>
              <a:spcBef>
                <a:spcPts val="703"/>
              </a:spcBef>
              <a:defRPr/>
            </a:pPr>
            <a:endParaRPr lang="en-US" dirty="0" smtClean="0"/>
          </a:p>
          <a:p>
            <a:pPr>
              <a:spcBef>
                <a:spcPts val="703"/>
              </a:spcBef>
              <a:defRPr/>
            </a:pPr>
            <a:endParaRPr lang="en-US" dirty="0"/>
          </a:p>
        </p:txBody>
      </p:sp>
    </p:spTree>
    <p:extLst>
      <p:ext uri="{BB962C8B-B14F-4D97-AF65-F5344CB8AC3E}">
        <p14:creationId xmlns:p14="http://schemas.microsoft.com/office/powerpoint/2010/main" val="269858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automates?</a:t>
            </a:r>
            <a:endParaRPr lang="en-US" dirty="0"/>
          </a:p>
        </p:txBody>
      </p:sp>
      <p:sp>
        <p:nvSpPr>
          <p:cNvPr id="3" name="Content Placeholder 2"/>
          <p:cNvSpPr>
            <a:spLocks noGrp="1"/>
          </p:cNvSpPr>
          <p:nvPr>
            <p:ph idx="1"/>
          </p:nvPr>
        </p:nvSpPr>
        <p:spPr/>
        <p:txBody>
          <a:bodyPr>
            <a:normAutofit/>
          </a:bodyPr>
          <a:lstStyle/>
          <a:p>
            <a:pPr lvl="1"/>
            <a:r>
              <a:rPr lang="en-US" dirty="0" smtClean="0"/>
              <a:t>Shared </a:t>
            </a:r>
            <a:r>
              <a:rPr lang="en-US" dirty="0"/>
              <a:t>responsibility of the team = much more likely to succeed</a:t>
            </a:r>
          </a:p>
          <a:p>
            <a:pPr lvl="1"/>
            <a:r>
              <a:rPr lang="en-US" dirty="0"/>
              <a:t>Feedback improves the confidence of all team members in the quality of the software</a:t>
            </a:r>
          </a:p>
          <a:p>
            <a:pPr lvl="1"/>
            <a:r>
              <a:rPr lang="en-US" dirty="0"/>
              <a:t>Shared ownership leads to an understanding of the tests</a:t>
            </a:r>
          </a:p>
          <a:p>
            <a:pPr lvl="1"/>
            <a:r>
              <a:rPr lang="en-US" dirty="0"/>
              <a:t>Avoids a false confidence in </a:t>
            </a:r>
            <a:r>
              <a:rPr lang="en-US" dirty="0" smtClean="0"/>
              <a:t>automation</a:t>
            </a:r>
            <a:endParaRPr lang="en-US" dirty="0"/>
          </a:p>
        </p:txBody>
      </p:sp>
    </p:spTree>
    <p:extLst>
      <p:ext uri="{BB962C8B-B14F-4D97-AF65-F5344CB8AC3E}">
        <p14:creationId xmlns:p14="http://schemas.microsoft.com/office/powerpoint/2010/main" val="261687124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38121" indent="-338121">
              <a:spcBef>
                <a:spcPts val="703"/>
              </a:spcBef>
              <a:defRPr/>
            </a:pPr>
            <a:r>
              <a:rPr lang="en-US" dirty="0"/>
              <a:t>Reduce head count</a:t>
            </a:r>
          </a:p>
          <a:p>
            <a:pPr marL="338121" indent="-338121">
              <a:spcBef>
                <a:spcPts val="703"/>
              </a:spcBef>
              <a:defRPr/>
            </a:pPr>
            <a:r>
              <a:rPr lang="en-US" dirty="0"/>
              <a:t>100% automation</a:t>
            </a:r>
          </a:p>
          <a:p>
            <a:pPr marL="338121" indent="-338121">
              <a:spcBef>
                <a:spcPts val="703"/>
              </a:spcBef>
              <a:defRPr/>
            </a:pPr>
            <a:r>
              <a:rPr lang="en-US" dirty="0"/>
              <a:t>ROI from day-1</a:t>
            </a:r>
          </a:p>
          <a:p>
            <a:pPr marL="338121" indent="-338121">
              <a:spcBef>
                <a:spcPts val="703"/>
              </a:spcBef>
              <a:defRPr/>
            </a:pPr>
            <a:r>
              <a:rPr lang="en-US" dirty="0"/>
              <a:t>A</a:t>
            </a:r>
            <a:r>
              <a:rPr lang="en-US" dirty="0" smtClean="0"/>
              <a:t>utomation </a:t>
            </a:r>
            <a:r>
              <a:rPr lang="en-US" dirty="0"/>
              <a:t>script can find more bugs</a:t>
            </a:r>
          </a:p>
          <a:p>
            <a:pPr marL="338121" indent="-338121">
              <a:spcBef>
                <a:spcPts val="703"/>
              </a:spcBef>
              <a:defRPr/>
            </a:pPr>
            <a:endParaRPr lang="en-US" dirty="0"/>
          </a:p>
        </p:txBody>
      </p:sp>
      <p:sp>
        <p:nvSpPr>
          <p:cNvPr id="3" name="Title 2"/>
          <p:cNvSpPr>
            <a:spLocks noGrp="1"/>
          </p:cNvSpPr>
          <p:nvPr>
            <p:ph type="title"/>
          </p:nvPr>
        </p:nvSpPr>
        <p:spPr/>
        <p:txBody>
          <a:bodyPr/>
          <a:lstStyle/>
          <a:p>
            <a:r>
              <a:rPr lang="en-US" dirty="0" smtClean="0"/>
              <a:t>Myths</a:t>
            </a:r>
            <a:endParaRPr lang="en-US" dirty="0"/>
          </a:p>
        </p:txBody>
      </p:sp>
    </p:spTree>
    <p:extLst>
      <p:ext uri="{BB962C8B-B14F-4D97-AF65-F5344CB8AC3E}">
        <p14:creationId xmlns:p14="http://schemas.microsoft.com/office/powerpoint/2010/main" val="52266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 and deliver</a:t>
            </a:r>
            <a:endParaRPr lang="en-US" dirty="0"/>
          </a:p>
        </p:txBody>
      </p:sp>
      <p:sp>
        <p:nvSpPr>
          <p:cNvPr id="3" name="Subtitle 2"/>
          <p:cNvSpPr>
            <a:spLocks noGrp="1"/>
          </p:cNvSpPr>
          <p:nvPr>
            <p:ph type="subTitle" idx="1"/>
          </p:nvPr>
        </p:nvSpPr>
        <p:spPr/>
        <p:txBody>
          <a:bodyPr/>
          <a:lstStyle/>
          <a:p>
            <a:r>
              <a:rPr lang="en-US" dirty="0" smtClean="0"/>
              <a:t>Iteration 2</a:t>
            </a:r>
            <a:endParaRPr lang="en-US" dirty="0"/>
          </a:p>
        </p:txBody>
      </p:sp>
      <p:grpSp>
        <p:nvGrpSpPr>
          <p:cNvPr id="4" name="Group 3"/>
          <p:cNvGrpSpPr/>
          <p:nvPr/>
        </p:nvGrpSpPr>
        <p:grpSpPr>
          <a:xfrm>
            <a:off x="2645192" y="5625482"/>
            <a:ext cx="4029943" cy="881889"/>
            <a:chOff x="1069829" y="31833"/>
            <a:chExt cx="7186201" cy="2478748"/>
          </a:xfrm>
        </p:grpSpPr>
        <p:sp>
          <p:nvSpPr>
            <p:cNvPr id="5" name="Rounded Rectangle 4"/>
            <p:cNvSpPr/>
            <p:nvPr/>
          </p:nvSpPr>
          <p:spPr>
            <a:xfrm>
              <a:off x="1246137" y="1006461"/>
              <a:ext cx="1000132" cy="642942"/>
            </a:xfrm>
            <a:prstGeom prst="roundRect">
              <a:avLst/>
            </a:prstGeom>
            <a:solidFill>
              <a:schemeClr val="accent6"/>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6" name="Rounded Rectangle 5"/>
            <p:cNvSpPr/>
            <p:nvPr/>
          </p:nvSpPr>
          <p:spPr>
            <a:xfrm>
              <a:off x="2246269" y="1006461"/>
              <a:ext cx="500066" cy="642942"/>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7" name="Rounded Rectangle 6"/>
            <p:cNvSpPr/>
            <p:nvPr/>
          </p:nvSpPr>
          <p:spPr>
            <a:xfrm>
              <a:off x="2746335" y="1006461"/>
              <a:ext cx="4643470" cy="642942"/>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8" name="TextBox 7"/>
            <p:cNvSpPr txBox="1"/>
            <p:nvPr/>
          </p:nvSpPr>
          <p:spPr>
            <a:xfrm>
              <a:off x="1069829" y="1732013"/>
              <a:ext cx="1405379"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Inception</a:t>
              </a:r>
            </a:p>
          </p:txBody>
        </p:sp>
        <p:sp>
          <p:nvSpPr>
            <p:cNvPr id="9" name="TextBox 8"/>
            <p:cNvSpPr txBox="1"/>
            <p:nvPr/>
          </p:nvSpPr>
          <p:spPr>
            <a:xfrm>
              <a:off x="1807755" y="31833"/>
              <a:ext cx="1368666"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Initiation</a:t>
              </a:r>
            </a:p>
          </p:txBody>
        </p:sp>
        <p:sp>
          <p:nvSpPr>
            <p:cNvPr id="10" name="TextBox 9"/>
            <p:cNvSpPr txBox="1"/>
            <p:nvPr/>
          </p:nvSpPr>
          <p:spPr>
            <a:xfrm>
              <a:off x="3802694" y="1732013"/>
              <a:ext cx="2610361"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Develop and deliver</a:t>
              </a:r>
            </a:p>
          </p:txBody>
        </p:sp>
        <p:sp>
          <p:nvSpPr>
            <p:cNvPr id="11" name="TextBox 10"/>
            <p:cNvSpPr txBox="1"/>
            <p:nvPr/>
          </p:nvSpPr>
          <p:spPr>
            <a:xfrm>
              <a:off x="5688813" y="31833"/>
              <a:ext cx="2567217" cy="778568"/>
            </a:xfrm>
            <a:prstGeom prst="rect">
              <a:avLst/>
            </a:prstGeom>
            <a:noFill/>
          </p:spPr>
          <p:txBody>
            <a:bodyPr wrap="none" rtlCol="0">
              <a:spAutoFit/>
            </a:bodyPr>
            <a:lstStyle/>
            <a:p>
              <a:pPr algn="ctr"/>
              <a:r>
                <a:rPr lang="en-US" sz="1200" b="1" dirty="0" smtClean="0">
                  <a:solidFill>
                    <a:schemeClr val="accent2">
                      <a:lumMod val="50000"/>
                    </a:schemeClr>
                  </a:solidFill>
                  <a:latin typeface="+mj-lt"/>
                </a:rPr>
                <a:t>Evolve/Hand over…</a:t>
              </a:r>
              <a:endParaRPr lang="en-GB" sz="1200" dirty="0">
                <a:solidFill>
                  <a:schemeClr val="accent2">
                    <a:lumMod val="50000"/>
                  </a:schemeClr>
                </a:solidFill>
                <a:latin typeface="+mj-lt"/>
              </a:endParaRPr>
            </a:p>
          </p:txBody>
        </p:sp>
        <p:cxnSp>
          <p:nvCxnSpPr>
            <p:cNvPr id="12" name="Straight Arrow Connector 11"/>
            <p:cNvCxnSpPr/>
            <p:nvPr/>
          </p:nvCxnSpPr>
          <p:spPr>
            <a:xfrm rot="5400000" flipH="1" flipV="1">
              <a:off x="1584203"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912119" y="1811403"/>
              <a:ext cx="324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2367634"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414582" y="1006460"/>
              <a:ext cx="500066" cy="642942"/>
            </a:xfrm>
            <a:prstGeom prst="roundRect">
              <a:avLst/>
            </a:prstGeom>
            <a:solidFill>
              <a:srgbClr val="F1AC5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b="1" dirty="0">
                <a:solidFill>
                  <a:schemeClr val="tx2"/>
                </a:solidFill>
              </a:endParaRPr>
            </a:p>
          </p:txBody>
        </p:sp>
        <p:sp>
          <p:nvSpPr>
            <p:cNvPr id="16" name="Freeform 15"/>
            <p:cNvSpPr/>
            <p:nvPr/>
          </p:nvSpPr>
          <p:spPr>
            <a:xfrm>
              <a:off x="7666309" y="807703"/>
              <a:ext cx="496677" cy="1009879"/>
            </a:xfrm>
            <a:custGeom>
              <a:avLst/>
              <a:gdLst>
                <a:gd name="connsiteX0" fmla="*/ 176270 w 973177"/>
                <a:gd name="connsiteY0" fmla="*/ 29378 h 1009879"/>
                <a:gd name="connsiteX1" fmla="*/ 22034 w 973177"/>
                <a:gd name="connsiteY1" fmla="*/ 503103 h 1009879"/>
                <a:gd name="connsiteX2" fmla="*/ 154236 w 973177"/>
                <a:gd name="connsiteY2" fmla="*/ 459035 h 1009879"/>
                <a:gd name="connsiteX3" fmla="*/ 0 w 973177"/>
                <a:gd name="connsiteY3" fmla="*/ 998862 h 1009879"/>
                <a:gd name="connsiteX4" fmla="*/ 649995 w 973177"/>
                <a:gd name="connsiteY4" fmla="*/ 1009879 h 1009879"/>
                <a:gd name="connsiteX5" fmla="*/ 616944 w 973177"/>
                <a:gd name="connsiteY5" fmla="*/ 7344 h 1009879"/>
                <a:gd name="connsiteX6" fmla="*/ 176270 w 973177"/>
                <a:gd name="connsiteY6" fmla="*/ 29378 h 100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177" h="1009879">
                  <a:moveTo>
                    <a:pt x="176270" y="29378"/>
                  </a:moveTo>
                  <a:cubicBezTo>
                    <a:pt x="123755" y="186923"/>
                    <a:pt x="22034" y="337036"/>
                    <a:pt x="22034" y="503103"/>
                  </a:cubicBezTo>
                  <a:lnTo>
                    <a:pt x="154236" y="459035"/>
                  </a:lnTo>
                  <a:lnTo>
                    <a:pt x="0" y="998862"/>
                  </a:lnTo>
                  <a:lnTo>
                    <a:pt x="649995" y="1009879"/>
                  </a:lnTo>
                  <a:cubicBezTo>
                    <a:pt x="638897" y="0"/>
                    <a:pt x="973177" y="7344"/>
                    <a:pt x="616944" y="7344"/>
                  </a:cubicBezTo>
                  <a:lnTo>
                    <a:pt x="176270" y="29378"/>
                  </a:lnTo>
                  <a:close/>
                </a:path>
              </a:pathLst>
            </a:custGeom>
            <a:solidFill>
              <a:schemeClr val="bg1"/>
            </a:solidFill>
            <a:ln>
              <a:noFill/>
            </a:ln>
            <a:effectLst>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rot="16200000" flipH="1">
              <a:off x="7516551" y="880460"/>
              <a:ext cx="252000" cy="0"/>
            </a:xfrm>
            <a:prstGeom prst="straightConnector1">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9668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Automation P</a:t>
            </a:r>
            <a:r>
              <a:rPr lang="en-US" dirty="0"/>
              <a:t>ractices and Patterns </a:t>
            </a:r>
          </a:p>
        </p:txBody>
      </p:sp>
      <p:sp>
        <p:nvSpPr>
          <p:cNvPr id="26" name="Text Placeholder 25"/>
          <p:cNvSpPr>
            <a:spLocks noGrp="1"/>
          </p:cNvSpPr>
          <p:nvPr>
            <p:ph type="body" idx="1"/>
          </p:nvPr>
        </p:nvSpPr>
        <p:spPr/>
        <p:txBody>
          <a:bodyPr/>
          <a:lstStyle/>
          <a:p>
            <a:r>
              <a:rPr lang="en-US" dirty="0" smtClean="0"/>
              <a:t>Functional Testing</a:t>
            </a:r>
            <a:endParaRPr lang="en-US" dirty="0"/>
          </a:p>
        </p:txBody>
      </p:sp>
    </p:spTree>
    <p:extLst>
      <p:ext uri="{BB962C8B-B14F-4D97-AF65-F5344CB8AC3E}">
        <p14:creationId xmlns:p14="http://schemas.microsoft.com/office/powerpoint/2010/main" val="2891055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“done”?</a:t>
            </a:r>
            <a:endParaRPr lang="en-US" dirty="0"/>
          </a:p>
        </p:txBody>
      </p:sp>
      <p:sp>
        <p:nvSpPr>
          <p:cNvPr id="3" name="Content Placeholder 2"/>
          <p:cNvSpPr>
            <a:spLocks noGrp="1"/>
          </p:cNvSpPr>
          <p:nvPr>
            <p:ph idx="1"/>
          </p:nvPr>
        </p:nvSpPr>
        <p:spPr>
          <a:xfrm>
            <a:off x="457200" y="1346207"/>
            <a:ext cx="8229600" cy="4173996"/>
          </a:xfrm>
        </p:spPr>
        <p:txBody>
          <a:bodyPr>
            <a:normAutofit fontScale="92500" lnSpcReduction="10000"/>
          </a:bodyPr>
          <a:lstStyle/>
          <a:p>
            <a:r>
              <a:rPr lang="en-US" dirty="0" smtClean="0"/>
              <a:t>Common, objective understanding across team of completeness</a:t>
            </a:r>
          </a:p>
          <a:p>
            <a:r>
              <a:rPr lang="en-US" dirty="0" smtClean="0"/>
              <a:t>No notion of “code complete”</a:t>
            </a:r>
          </a:p>
          <a:p>
            <a:r>
              <a:rPr lang="en-US" dirty="0" smtClean="0"/>
              <a:t>Done criteria for stories, iterations and releases</a:t>
            </a:r>
          </a:p>
          <a:p>
            <a:r>
              <a:rPr lang="en-US" dirty="0" smtClean="0"/>
              <a:t>Only push of a button needs to happen before story/iteration/release is deployed in production</a:t>
            </a:r>
          </a:p>
          <a:p>
            <a:r>
              <a:rPr lang="en-US" dirty="0" smtClean="0"/>
              <a:t>Developed in conjunction with business</a:t>
            </a:r>
            <a:endParaRPr lang="en-US" dirty="0"/>
          </a:p>
        </p:txBody>
      </p:sp>
    </p:spTree>
    <p:extLst>
      <p:ext uri="{BB962C8B-B14F-4D97-AF65-F5344CB8AC3E}">
        <p14:creationId xmlns:p14="http://schemas.microsoft.com/office/powerpoint/2010/main" val="27032602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Proven practices for test development</a:t>
            </a:r>
            <a:endParaRPr lang="en-US" dirty="0"/>
          </a:p>
        </p:txBody>
      </p:sp>
      <p:sp>
        <p:nvSpPr>
          <p:cNvPr id="2" name="Content Placeholder 1"/>
          <p:cNvSpPr>
            <a:spLocks noGrp="1"/>
          </p:cNvSpPr>
          <p:nvPr>
            <p:ph idx="1"/>
          </p:nvPr>
        </p:nvSpPr>
        <p:spPr/>
        <p:txBody>
          <a:bodyPr>
            <a:normAutofit lnSpcReduction="10000"/>
          </a:bodyPr>
          <a:lstStyle/>
          <a:p>
            <a:pPr>
              <a:spcBef>
                <a:spcPts val="703"/>
              </a:spcBef>
              <a:defRPr/>
            </a:pPr>
            <a:r>
              <a:rPr lang="en-US" dirty="0"/>
              <a:t>Separate </a:t>
            </a:r>
            <a:r>
              <a:rPr lang="en-US" dirty="0" smtClean="0"/>
              <a:t>intent </a:t>
            </a:r>
            <a:r>
              <a:rPr lang="en-US" dirty="0"/>
              <a:t>from </a:t>
            </a:r>
            <a:r>
              <a:rPr lang="en-US" dirty="0" smtClean="0"/>
              <a:t>implementation (mechanics)</a:t>
            </a:r>
            <a:endParaRPr lang="en-US" dirty="0"/>
          </a:p>
          <a:p>
            <a:pPr>
              <a:spcBef>
                <a:spcPts val="703"/>
              </a:spcBef>
              <a:defRPr/>
            </a:pPr>
            <a:r>
              <a:rPr lang="en-US" dirty="0" smtClean="0"/>
              <a:t>Test automation </a:t>
            </a:r>
            <a:r>
              <a:rPr lang="en-US" dirty="0"/>
              <a:t>best practices = </a:t>
            </a:r>
            <a:r>
              <a:rPr lang="en-US" dirty="0" smtClean="0"/>
              <a:t>programming best practices:</a:t>
            </a:r>
            <a:endParaRPr lang="en-US" dirty="0"/>
          </a:p>
          <a:p>
            <a:pPr lvl="1">
              <a:spcBef>
                <a:spcPts val="703"/>
              </a:spcBef>
              <a:defRPr/>
            </a:pPr>
            <a:r>
              <a:rPr lang="en-US" dirty="0"/>
              <a:t>Abstraction</a:t>
            </a:r>
          </a:p>
          <a:p>
            <a:pPr lvl="1">
              <a:spcBef>
                <a:spcPts val="703"/>
              </a:spcBef>
              <a:defRPr/>
            </a:pPr>
            <a:r>
              <a:rPr lang="en-US" dirty="0"/>
              <a:t>Encapsulation</a:t>
            </a:r>
          </a:p>
          <a:p>
            <a:pPr lvl="1">
              <a:spcBef>
                <a:spcPts val="703"/>
              </a:spcBef>
              <a:defRPr/>
            </a:pPr>
            <a:r>
              <a:rPr lang="en-US" dirty="0" smtClean="0"/>
              <a:t>Refactoring</a:t>
            </a:r>
          </a:p>
          <a:p>
            <a:pPr lvl="1">
              <a:spcBef>
                <a:spcPts val="703"/>
              </a:spcBef>
              <a:defRPr/>
            </a:pPr>
            <a:r>
              <a:rPr lang="en-US" dirty="0" smtClean="0"/>
              <a:t>Don’t repeat yourself</a:t>
            </a:r>
            <a:endParaRPr lang="en-US" dirty="0"/>
          </a:p>
        </p:txBody>
      </p:sp>
    </p:spTree>
    <p:extLst>
      <p:ext uri="{BB962C8B-B14F-4D97-AF65-F5344CB8AC3E}">
        <p14:creationId xmlns:p14="http://schemas.microsoft.com/office/powerpoint/2010/main" val="160365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Proven practices for scenarios</a:t>
            </a:r>
            <a:endParaRPr lang="en-US" sz="2000" b="0" i="1" dirty="0">
              <a:solidFill>
                <a:schemeClr val="tx1"/>
              </a:solidFill>
            </a:endParaRPr>
          </a:p>
        </p:txBody>
      </p:sp>
      <p:sp>
        <p:nvSpPr>
          <p:cNvPr id="3" name="Content Placeholder 2"/>
          <p:cNvSpPr>
            <a:spLocks noGrp="1"/>
          </p:cNvSpPr>
          <p:nvPr>
            <p:ph idx="1"/>
          </p:nvPr>
        </p:nvSpPr>
        <p:spPr/>
        <p:txBody>
          <a:bodyPr>
            <a:normAutofit fontScale="92500" lnSpcReduction="20000"/>
          </a:bodyPr>
          <a:lstStyle/>
          <a:p>
            <a:r>
              <a:rPr lang="en-US" dirty="0"/>
              <a:t>Think (and specify) from the business perspective</a:t>
            </a:r>
          </a:p>
          <a:p>
            <a:r>
              <a:rPr lang="en-US" dirty="0"/>
              <a:t>Write tests for reusability</a:t>
            </a:r>
          </a:p>
          <a:p>
            <a:r>
              <a:rPr lang="en-US" dirty="0"/>
              <a:t>Refactor steps</a:t>
            </a:r>
          </a:p>
          <a:p>
            <a:r>
              <a:rPr lang="en-US" dirty="0"/>
              <a:t>Extract steps as you go</a:t>
            </a:r>
          </a:p>
          <a:p>
            <a:r>
              <a:rPr lang="en-US" dirty="0"/>
              <a:t>Rule of thumb for workflow – not more than 10 steps</a:t>
            </a:r>
          </a:p>
          <a:p>
            <a:r>
              <a:rPr lang="en-US" dirty="0"/>
              <a:t>Limit verifications and assertions in extracted </a:t>
            </a:r>
            <a:r>
              <a:rPr lang="en-US" dirty="0" smtClean="0"/>
              <a:t>steps</a:t>
            </a:r>
            <a:endParaRPr lang="en-US" dirty="0"/>
          </a:p>
        </p:txBody>
      </p:sp>
    </p:spTree>
    <p:extLst>
      <p:ext uri="{BB962C8B-B14F-4D97-AF65-F5344CB8AC3E}">
        <p14:creationId xmlns:p14="http://schemas.microsoft.com/office/powerpoint/2010/main" val="6094257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Proven practices for user-interface tests</a:t>
            </a:r>
            <a:endParaRPr lang="en-US" sz="2000" b="0" i="1" dirty="0">
              <a:solidFill>
                <a:schemeClr val="tx1"/>
              </a:solidFill>
            </a:endParaRPr>
          </a:p>
        </p:txBody>
      </p:sp>
      <p:sp>
        <p:nvSpPr>
          <p:cNvPr id="2" name="Content Placeholder 1"/>
          <p:cNvSpPr>
            <a:spLocks noGrp="1"/>
          </p:cNvSpPr>
          <p:nvPr>
            <p:ph idx="1"/>
          </p:nvPr>
        </p:nvSpPr>
        <p:spPr/>
        <p:txBody>
          <a:bodyPr/>
          <a:lstStyle/>
          <a:p>
            <a:pPr marL="0" indent="0">
              <a:buNone/>
            </a:pPr>
            <a:r>
              <a:rPr lang="en-US" dirty="0" smtClean="0"/>
              <a:t>UI Changes</a:t>
            </a:r>
          </a:p>
          <a:p>
            <a:pPr lvl="1"/>
            <a:r>
              <a:rPr lang="en-US" dirty="0" err="1"/>
              <a:t>Xpath</a:t>
            </a:r>
            <a:r>
              <a:rPr lang="en-US" dirty="0"/>
              <a:t> is difficult to </a:t>
            </a:r>
            <a:r>
              <a:rPr lang="en-US" dirty="0" smtClean="0"/>
              <a:t>maintain</a:t>
            </a:r>
            <a:br>
              <a:rPr lang="en-US" dirty="0" smtClean="0"/>
            </a:br>
            <a:r>
              <a:rPr lang="en-US" dirty="0" smtClean="0"/>
              <a:t>Avoid </a:t>
            </a:r>
            <a:r>
              <a:rPr lang="en-US" dirty="0"/>
              <a:t>using </a:t>
            </a:r>
            <a:r>
              <a:rPr lang="en-US" dirty="0" err="1"/>
              <a:t>xpaths</a:t>
            </a:r>
            <a:endParaRPr lang="en-US" dirty="0"/>
          </a:p>
          <a:p>
            <a:pPr lvl="1"/>
            <a:r>
              <a:rPr lang="en-US" dirty="0"/>
              <a:t>ID </a:t>
            </a:r>
            <a:r>
              <a:rPr lang="en-US" dirty="0" smtClean="0"/>
              <a:t>change</a:t>
            </a:r>
            <a:br>
              <a:rPr lang="en-US" dirty="0" smtClean="0"/>
            </a:br>
            <a:r>
              <a:rPr lang="en-US" dirty="0" smtClean="0"/>
              <a:t>Create </a:t>
            </a:r>
            <a:r>
              <a:rPr lang="en-US" dirty="0"/>
              <a:t>constant </a:t>
            </a:r>
            <a:r>
              <a:rPr lang="en-US" dirty="0" smtClean="0"/>
              <a:t>IDs &amp; reuse</a:t>
            </a:r>
            <a:endParaRPr lang="en-US" dirty="0"/>
          </a:p>
        </p:txBody>
      </p:sp>
    </p:spTree>
    <p:extLst>
      <p:ext uri="{BB962C8B-B14F-4D97-AF65-F5344CB8AC3E}">
        <p14:creationId xmlns:p14="http://schemas.microsoft.com/office/powerpoint/2010/main" val="547496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Challenges</a:t>
            </a:r>
            <a:endParaRPr lang="en-US" sz="2000" b="0" i="1" dirty="0">
              <a:solidFill>
                <a:schemeClr val="tx1"/>
              </a:solidFill>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dirty="0" smtClean="0"/>
              <a:t>Unstable Tests</a:t>
            </a:r>
          </a:p>
          <a:p>
            <a:pPr lvl="1"/>
            <a:r>
              <a:rPr lang="en-US" dirty="0" smtClean="0"/>
              <a:t>Page </a:t>
            </a:r>
            <a:r>
              <a:rPr lang="en-US" dirty="0"/>
              <a:t>synchronization</a:t>
            </a:r>
          </a:p>
          <a:p>
            <a:pPr lvl="1"/>
            <a:r>
              <a:rPr lang="en-US" dirty="0" smtClean="0"/>
              <a:t>Waits</a:t>
            </a:r>
          </a:p>
          <a:p>
            <a:pPr lvl="1"/>
            <a:r>
              <a:rPr lang="en-US" dirty="0" smtClean="0"/>
              <a:t>Data dependencies</a:t>
            </a:r>
          </a:p>
          <a:p>
            <a:pPr lvl="1"/>
            <a:r>
              <a:rPr lang="en-US" dirty="0" smtClean="0"/>
              <a:t>Side-effects from tests</a:t>
            </a:r>
          </a:p>
          <a:p>
            <a:pPr lvl="1"/>
            <a:r>
              <a:rPr lang="en-US" dirty="0" smtClean="0"/>
              <a:t>Order/group execution problems</a:t>
            </a:r>
          </a:p>
          <a:p>
            <a:pPr marL="0" indent="0">
              <a:buNone/>
            </a:pPr>
            <a:r>
              <a:rPr lang="en-US" dirty="0" smtClean="0"/>
              <a:t>Unclear Tests</a:t>
            </a:r>
            <a:endParaRPr lang="en-US" dirty="0"/>
          </a:p>
          <a:p>
            <a:pPr lvl="1"/>
            <a:r>
              <a:rPr lang="en-US" dirty="0" smtClean="0"/>
              <a:t>Too many asserts</a:t>
            </a:r>
          </a:p>
          <a:p>
            <a:pPr lvl="1"/>
            <a:r>
              <a:rPr lang="en-US" dirty="0" smtClean="0"/>
              <a:t>Test duplication</a:t>
            </a:r>
          </a:p>
          <a:p>
            <a:pPr lvl="1"/>
            <a:r>
              <a:rPr lang="en-US" dirty="0" smtClean="0"/>
              <a:t>Unnecessary/duplicated setup</a:t>
            </a:r>
            <a:endParaRPr lang="en-US" dirty="0"/>
          </a:p>
          <a:p>
            <a:endParaRPr lang="en-US" dirty="0"/>
          </a:p>
        </p:txBody>
      </p:sp>
    </p:spTree>
    <p:extLst>
      <p:ext uri="{BB962C8B-B14F-4D97-AF65-F5344CB8AC3E}">
        <p14:creationId xmlns:p14="http://schemas.microsoft.com/office/powerpoint/2010/main" val="3191612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Page-object pattern</a:t>
            </a:r>
            <a:endParaRPr lang="en-US" dirty="0"/>
          </a:p>
        </p:txBody>
      </p:sp>
      <p:sp>
        <p:nvSpPr>
          <p:cNvPr id="3" name="Content Placeholder 2"/>
          <p:cNvSpPr>
            <a:spLocks noGrp="1"/>
          </p:cNvSpPr>
          <p:nvPr>
            <p:ph idx="1"/>
          </p:nvPr>
        </p:nvSpPr>
        <p:spPr/>
        <p:txBody>
          <a:bodyPr>
            <a:normAutofit lnSpcReduction="10000"/>
          </a:bodyPr>
          <a:lstStyle/>
          <a:p>
            <a:pPr marL="880950" lvl="1" indent="-480900">
              <a:defRPr/>
            </a:pPr>
            <a:r>
              <a:rPr lang="en-US" dirty="0" smtClean="0"/>
              <a:t>Encapsulate </a:t>
            </a:r>
            <a:r>
              <a:rPr lang="en-US" dirty="0"/>
              <a:t>all of the actions a user can do or see on a page into a singular object</a:t>
            </a:r>
          </a:p>
          <a:p>
            <a:pPr marL="880950" lvl="1" indent="-480900">
              <a:defRPr/>
            </a:pPr>
            <a:r>
              <a:rPr lang="en-US" dirty="0"/>
              <a:t>A product page would have things like, add to chart, add to gift register, related products, review, etc..</a:t>
            </a:r>
          </a:p>
          <a:p>
            <a:pPr marL="880950" lvl="1" indent="-480900">
              <a:defRPr/>
            </a:pPr>
            <a:r>
              <a:rPr lang="en-US" dirty="0"/>
              <a:t>Typically relies on method chaining – methods in a page object always return another page object</a:t>
            </a:r>
          </a:p>
          <a:p>
            <a:pPr marL="880950" lvl="1" indent="-480900">
              <a:defRPr/>
            </a:pPr>
            <a:r>
              <a:rPr lang="en-US" dirty="0"/>
              <a:t>Doesn’t need to reflect entire actual </a:t>
            </a:r>
            <a:r>
              <a:rPr lang="en-US" dirty="0" smtClean="0"/>
              <a:t>page</a:t>
            </a:r>
            <a:endParaRPr lang="en-US" dirty="0"/>
          </a:p>
        </p:txBody>
      </p:sp>
    </p:spTree>
    <p:extLst>
      <p:ext uri="{BB962C8B-B14F-4D97-AF65-F5344CB8AC3E}">
        <p14:creationId xmlns:p14="http://schemas.microsoft.com/office/powerpoint/2010/main" val="2101666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Page-object pattern</a:t>
            </a:r>
            <a:endParaRPr lang="en-US" dirty="0"/>
          </a:p>
        </p:txBody>
      </p:sp>
      <p:sp>
        <p:nvSpPr>
          <p:cNvPr id="3" name="Content Placeholder 2"/>
          <p:cNvSpPr>
            <a:spLocks noGrp="1"/>
          </p:cNvSpPr>
          <p:nvPr>
            <p:ph idx="1"/>
          </p:nvPr>
        </p:nvSpPr>
        <p:spPr/>
        <p:txBody>
          <a:bodyPr/>
          <a:lstStyle/>
          <a:p>
            <a:pPr marL="0" indent="0">
              <a:buFont typeface="Arial" charset="0"/>
              <a:buNone/>
              <a:defRPr/>
            </a:pPr>
            <a:r>
              <a:rPr lang="en-US" dirty="0"/>
              <a:t>Positives</a:t>
            </a:r>
          </a:p>
          <a:p>
            <a:pPr marL="704814" lvl="1" indent="-285736">
              <a:spcBef>
                <a:spcPts val="799"/>
              </a:spcBef>
              <a:buFont typeface="Wingdings" charset="0"/>
              <a:buChar char="§"/>
              <a:defRPr/>
            </a:pPr>
            <a:r>
              <a:rPr lang="en-US" dirty="0"/>
              <a:t>Makes code more readable</a:t>
            </a:r>
          </a:p>
          <a:p>
            <a:pPr marL="704814" lvl="1" indent="-285736">
              <a:spcBef>
                <a:spcPts val="799"/>
              </a:spcBef>
              <a:buFont typeface="Wingdings" charset="0"/>
              <a:buChar char="§"/>
              <a:defRPr/>
            </a:pPr>
            <a:r>
              <a:rPr lang="en-US" dirty="0"/>
              <a:t>Makes a navigation map for your tests</a:t>
            </a:r>
          </a:p>
          <a:p>
            <a:pPr marL="0" indent="0">
              <a:buFont typeface="Arial" charset="0"/>
              <a:buNone/>
              <a:defRPr/>
            </a:pPr>
            <a:r>
              <a:rPr lang="en-US" dirty="0"/>
              <a:t>Negatives</a:t>
            </a:r>
          </a:p>
          <a:p>
            <a:pPr marL="704814" lvl="1" indent="-285736">
              <a:spcBef>
                <a:spcPts val="799"/>
              </a:spcBef>
              <a:buFont typeface="Wingdings" charset="0"/>
              <a:buChar char="§"/>
              <a:defRPr/>
            </a:pPr>
            <a:r>
              <a:rPr lang="en-US" dirty="0"/>
              <a:t>Breaks down in a few places</a:t>
            </a:r>
          </a:p>
          <a:p>
            <a:pPr marL="704814" lvl="1" indent="-285736">
              <a:spcBef>
                <a:spcPts val="799"/>
              </a:spcBef>
              <a:buFont typeface="Wingdings" charset="0"/>
              <a:buChar char="§"/>
              <a:defRPr/>
            </a:pPr>
            <a:r>
              <a:rPr lang="en-US" dirty="0"/>
              <a:t>Assumes that your app page structure is designed well</a:t>
            </a:r>
          </a:p>
        </p:txBody>
      </p:sp>
    </p:spTree>
    <p:extLst>
      <p:ext uri="{BB962C8B-B14F-4D97-AF65-F5344CB8AC3E}">
        <p14:creationId xmlns:p14="http://schemas.microsoft.com/office/powerpoint/2010/main" val="1514049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Page-object pattern</a:t>
            </a:r>
            <a:endParaRPr lang="en-US" dirty="0"/>
          </a:p>
        </p:txBody>
      </p:sp>
      <p:sp>
        <p:nvSpPr>
          <p:cNvPr id="13" name="Rectangle 4"/>
          <p:cNvSpPr>
            <a:spLocks noChangeArrowheads="1"/>
          </p:cNvSpPr>
          <p:nvPr/>
        </p:nvSpPr>
        <p:spPr bwMode="auto">
          <a:xfrm>
            <a:off x="1300163" y="2709863"/>
            <a:ext cx="21685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0046" tIns="65023" rIns="130046" bIns="65023"/>
          <a:lstStyle/>
          <a:p>
            <a:pPr algn="ctr">
              <a:spcBef>
                <a:spcPct val="20000"/>
              </a:spcBef>
              <a:buNone/>
            </a:pPr>
            <a:endParaRPr lang="en-US" sz="3200">
              <a:solidFill>
                <a:srgbClr val="292929"/>
              </a:solidFill>
              <a:latin typeface="Arial" charset="0"/>
              <a:cs typeface="Arial" charset="0"/>
            </a:endParaRPr>
          </a:p>
        </p:txBody>
      </p:sp>
      <p:sp>
        <p:nvSpPr>
          <p:cNvPr id="14" name="Rectangle 5"/>
          <p:cNvSpPr>
            <a:spLocks noChangeArrowheads="1"/>
          </p:cNvSpPr>
          <p:nvPr/>
        </p:nvSpPr>
        <p:spPr bwMode="auto">
          <a:xfrm>
            <a:off x="2843808" y="1340768"/>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Login Page</a:t>
            </a:r>
          </a:p>
        </p:txBody>
      </p:sp>
      <p:sp>
        <p:nvSpPr>
          <p:cNvPr id="15" name="Rectangle 7"/>
          <p:cNvSpPr>
            <a:spLocks noChangeArrowheads="1"/>
          </p:cNvSpPr>
          <p:nvPr/>
        </p:nvSpPr>
        <p:spPr bwMode="auto">
          <a:xfrm>
            <a:off x="323528" y="3211760"/>
            <a:ext cx="3576638" cy="649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Add Movie Page</a:t>
            </a:r>
          </a:p>
        </p:txBody>
      </p:sp>
      <p:sp>
        <p:nvSpPr>
          <p:cNvPr id="16" name="Rectangle 8"/>
          <p:cNvSpPr>
            <a:spLocks noChangeArrowheads="1"/>
          </p:cNvSpPr>
          <p:nvPr/>
        </p:nvSpPr>
        <p:spPr bwMode="auto">
          <a:xfrm>
            <a:off x="2843808" y="2274069"/>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Add Customer Page</a:t>
            </a:r>
          </a:p>
        </p:txBody>
      </p:sp>
      <p:sp>
        <p:nvSpPr>
          <p:cNvPr id="17" name="Rectangle 9"/>
          <p:cNvSpPr>
            <a:spLocks noChangeArrowheads="1"/>
          </p:cNvSpPr>
          <p:nvPr/>
        </p:nvSpPr>
        <p:spPr bwMode="auto">
          <a:xfrm>
            <a:off x="320279" y="4141316"/>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Rent Movie Page</a:t>
            </a:r>
          </a:p>
        </p:txBody>
      </p:sp>
      <p:sp>
        <p:nvSpPr>
          <p:cNvPr id="18" name="Rectangle 10"/>
          <p:cNvSpPr>
            <a:spLocks noChangeArrowheads="1"/>
          </p:cNvSpPr>
          <p:nvPr/>
        </p:nvSpPr>
        <p:spPr bwMode="auto">
          <a:xfrm>
            <a:off x="5292080" y="4146277"/>
            <a:ext cx="3576637"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Return Movie Page</a:t>
            </a:r>
          </a:p>
        </p:txBody>
      </p:sp>
      <p:sp>
        <p:nvSpPr>
          <p:cNvPr id="19" name="Rectangle 11"/>
          <p:cNvSpPr>
            <a:spLocks noChangeArrowheads="1"/>
          </p:cNvSpPr>
          <p:nvPr/>
        </p:nvSpPr>
        <p:spPr bwMode="auto">
          <a:xfrm>
            <a:off x="5292080" y="3211760"/>
            <a:ext cx="3576637" cy="649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Membership Plan</a:t>
            </a:r>
          </a:p>
        </p:txBody>
      </p:sp>
      <p:sp>
        <p:nvSpPr>
          <p:cNvPr id="20" name="Rectangle 12"/>
          <p:cNvSpPr>
            <a:spLocks noChangeArrowheads="1"/>
          </p:cNvSpPr>
          <p:nvPr/>
        </p:nvSpPr>
        <p:spPr bwMode="auto">
          <a:xfrm>
            <a:off x="2843808" y="5082381"/>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Search</a:t>
            </a:r>
          </a:p>
        </p:txBody>
      </p:sp>
    </p:spTree>
    <p:extLst>
      <p:ext uri="{BB962C8B-B14F-4D97-AF65-F5344CB8AC3E}">
        <p14:creationId xmlns:p14="http://schemas.microsoft.com/office/powerpoint/2010/main" val="4186267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Page-object pattern</a:t>
            </a:r>
            <a:endParaRPr lang="en-US" dirty="0"/>
          </a:p>
        </p:txBody>
      </p:sp>
      <p:sp>
        <p:nvSpPr>
          <p:cNvPr id="3" name="Content Placeholder 2"/>
          <p:cNvSpPr>
            <a:spLocks noGrp="1"/>
          </p:cNvSpPr>
          <p:nvPr>
            <p:ph idx="1"/>
          </p:nvPr>
        </p:nvSpPr>
        <p:spPr/>
        <p:txBody>
          <a:bodyPr>
            <a:normAutofit fontScale="92500" lnSpcReduction="20000"/>
          </a:bodyPr>
          <a:lstStyle/>
          <a:p>
            <a:pPr marL="27432" indent="-480900">
              <a:spcBef>
                <a:spcPts val="0"/>
              </a:spcBef>
              <a:buFont typeface="Arial" charset="0"/>
              <a:buNone/>
              <a:defRPr/>
            </a:pPr>
            <a:r>
              <a:rPr lang="en-US" sz="1800" b="1" dirty="0">
                <a:latin typeface="Courier New" pitchFamily="-106" charset="0"/>
              </a:rPr>
              <a:t>public class </a:t>
            </a:r>
            <a:r>
              <a:rPr lang="en-US" sz="1800" b="1" dirty="0" err="1">
                <a:latin typeface="Courier New" pitchFamily="-106" charset="0"/>
              </a:rPr>
              <a:t>LoginPage</a:t>
            </a:r>
            <a:r>
              <a:rPr lang="en-US" sz="1800" b="1" dirty="0">
                <a:latin typeface="Courier New" pitchFamily="-106" charset="0"/>
              </a:rPr>
              <a:t> </a:t>
            </a:r>
            <a:r>
              <a:rPr lang="en-US" sz="1800" b="1" dirty="0" smtClean="0">
                <a:latin typeface="Courier New" pitchFamily="-106" charset="0"/>
              </a:rPr>
              <a:t>{</a:t>
            </a:r>
          </a:p>
          <a:p>
            <a:pPr marL="27432" indent="-480900">
              <a:spcBef>
                <a:spcPts val="0"/>
              </a:spcBef>
              <a:buFont typeface="Arial" charset="0"/>
              <a:buNone/>
              <a:defRPr/>
            </a:pPr>
            <a:r>
              <a:rPr lang="en-US" sz="1800" b="1" dirty="0" smtClean="0">
                <a:latin typeface="Courier New" pitchFamily="-106" charset="0"/>
              </a:rPr>
              <a:t>	  public </a:t>
            </a:r>
            <a:r>
              <a:rPr lang="en-US" sz="1800" b="1" dirty="0">
                <a:latin typeface="Courier New" pitchFamily="-106" charset="0"/>
              </a:rPr>
              <a:t>void </a:t>
            </a:r>
            <a:r>
              <a:rPr lang="en-US" sz="1800" b="1" dirty="0" err="1">
                <a:latin typeface="Courier New" pitchFamily="-106" charset="0"/>
              </a:rPr>
              <a:t>UserLogin</a:t>
            </a:r>
            <a:r>
              <a:rPr lang="en-US" sz="1800" b="1" dirty="0">
                <a:latin typeface="Courier New" pitchFamily="-106" charset="0"/>
              </a:rPr>
              <a:t>() throws Exception {</a:t>
            </a:r>
          </a:p>
          <a:p>
            <a:pPr marL="27432"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Login implementation</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a:t>
            </a:r>
            <a:r>
              <a:rPr lang="en-US" sz="1800" b="1" dirty="0">
                <a:latin typeface="Courier New" pitchFamily="-106" charset="0"/>
              </a:rPr>
              <a:t>}</a:t>
            </a:r>
          </a:p>
          <a:p>
            <a:pPr marL="27432" indent="-480900">
              <a:spcBef>
                <a:spcPts val="0"/>
              </a:spcBef>
              <a:buFont typeface="Arial" charset="0"/>
              <a:buNone/>
              <a:defRPr/>
            </a:pPr>
            <a:r>
              <a:rPr lang="en-US" sz="1800" b="1" dirty="0">
                <a:latin typeface="Courier New" pitchFamily="-106" charset="0"/>
              </a:rPr>
              <a:t>public class </a:t>
            </a:r>
            <a:r>
              <a:rPr lang="en-US" sz="1800" b="1" dirty="0" err="1">
                <a:latin typeface="Courier New" pitchFamily="-106" charset="0"/>
              </a:rPr>
              <a:t>AddCustomerPage</a:t>
            </a:r>
            <a:r>
              <a:rPr lang="en-US" sz="1800" b="1" dirty="0">
                <a:latin typeface="Courier New" pitchFamily="-106" charset="0"/>
              </a:rPr>
              <a:t> {</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public </a:t>
            </a:r>
            <a:r>
              <a:rPr lang="en-US" sz="1800" b="1" dirty="0">
                <a:latin typeface="Courier New" pitchFamily="-106" charset="0"/>
              </a:rPr>
              <a:t>void </a:t>
            </a:r>
            <a:r>
              <a:rPr lang="en-US" sz="1800" b="1" dirty="0" err="1">
                <a:latin typeface="Courier New" pitchFamily="-106" charset="0"/>
              </a:rPr>
              <a:t>AddCustomer</a:t>
            </a:r>
            <a:r>
              <a:rPr lang="en-US" sz="1800" b="1" dirty="0">
                <a:latin typeface="Courier New" pitchFamily="-106" charset="0"/>
              </a:rPr>
              <a:t>() throws Exception {</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Add Customer implementation</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enter customer name</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enter customer ID</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submit customer info</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a:t>
            </a:r>
            <a:r>
              <a:rPr lang="en-US" sz="1800" b="1" dirty="0">
                <a:latin typeface="Courier New" pitchFamily="-106" charset="0"/>
              </a:rPr>
              <a:t>}</a:t>
            </a:r>
          </a:p>
          <a:p>
            <a:pPr marL="27432" indent="-480900">
              <a:spcBef>
                <a:spcPts val="0"/>
              </a:spcBef>
              <a:buFont typeface="Arial" charset="0"/>
              <a:buNone/>
              <a:defRPr/>
            </a:pPr>
            <a:r>
              <a:rPr lang="en-US" sz="1800" b="1" dirty="0" smtClean="0">
                <a:latin typeface="Courier New" pitchFamily="-106" charset="0"/>
              </a:rPr>
              <a:t>public </a:t>
            </a:r>
            <a:r>
              <a:rPr lang="en-US" sz="1800" b="1" dirty="0">
                <a:latin typeface="Courier New" pitchFamily="-106" charset="0"/>
              </a:rPr>
              <a:t>class </a:t>
            </a:r>
            <a:r>
              <a:rPr lang="en-US" sz="1800" b="1" dirty="0" err="1">
                <a:latin typeface="Courier New" pitchFamily="-106" charset="0"/>
              </a:rPr>
              <a:t>RentMoviePage</a:t>
            </a:r>
            <a:r>
              <a:rPr lang="en-US" sz="1800" b="1" dirty="0">
                <a:latin typeface="Courier New" pitchFamily="-106" charset="0"/>
              </a:rPr>
              <a:t> {</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public </a:t>
            </a:r>
            <a:r>
              <a:rPr lang="en-US" sz="1800" b="1" dirty="0">
                <a:latin typeface="Courier New" pitchFamily="-106" charset="0"/>
              </a:rPr>
              <a:t>void </a:t>
            </a:r>
            <a:r>
              <a:rPr lang="en-US" sz="1800" b="1" dirty="0" err="1">
                <a:latin typeface="Courier New" pitchFamily="-106" charset="0"/>
              </a:rPr>
              <a:t>RentMovie</a:t>
            </a:r>
            <a:r>
              <a:rPr lang="en-US" sz="1800" b="1" dirty="0">
                <a:latin typeface="Courier New" pitchFamily="-106" charset="0"/>
              </a:rPr>
              <a:t>() throws Exception {</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Rent Movie implementation</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enter customer ID</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enter Movie Name</a:t>
            </a:r>
          </a:p>
          <a:p>
            <a:pPr marL="27432"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 </a:t>
            </a:r>
            <a:r>
              <a:rPr lang="en-US" sz="1800" b="1" dirty="0">
                <a:latin typeface="Courier New" pitchFamily="-106" charset="0"/>
              </a:rPr>
              <a:t>submit </a:t>
            </a:r>
            <a:r>
              <a:rPr lang="en-US" sz="1800" b="1" dirty="0" smtClean="0">
                <a:latin typeface="Courier New" pitchFamily="-106" charset="0"/>
              </a:rPr>
              <a:t>Rental</a:t>
            </a:r>
          </a:p>
          <a:p>
            <a:pPr marL="27432" indent="-480900">
              <a:spcBef>
                <a:spcPts val="0"/>
              </a:spcBef>
              <a:buFont typeface="Arial" charset="0"/>
              <a:buNone/>
              <a:defRPr/>
            </a:pPr>
            <a:r>
              <a:rPr lang="en-US" sz="1800" b="1" dirty="0" smtClean="0">
                <a:latin typeface="Courier New" pitchFamily="-106" charset="0"/>
              </a:rPr>
              <a:t>  }}</a:t>
            </a:r>
            <a:r>
              <a:rPr lang="en-US" sz="1800" b="1" dirty="0">
                <a:latin typeface="Courier New" pitchFamily="-106" charset="0"/>
              </a:rPr>
              <a:t>	</a:t>
            </a:r>
          </a:p>
          <a:p>
            <a:pPr marL="27432" indent="0">
              <a:spcBef>
                <a:spcPts val="0"/>
              </a:spcBef>
              <a:buNone/>
              <a:defRPr/>
            </a:pPr>
            <a:endParaRPr lang="en-US" sz="1800" dirty="0"/>
          </a:p>
        </p:txBody>
      </p:sp>
    </p:spTree>
    <p:extLst>
      <p:ext uri="{BB962C8B-B14F-4D97-AF65-F5344CB8AC3E}">
        <p14:creationId xmlns:p14="http://schemas.microsoft.com/office/powerpoint/2010/main" val="1235216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Domain-object pattern</a:t>
            </a:r>
            <a:endParaRPr lang="en-US" sz="2000" b="0" i="1" dirty="0">
              <a:solidFill>
                <a:schemeClr val="tx1"/>
              </a:solidFill>
            </a:endParaRPr>
          </a:p>
        </p:txBody>
      </p:sp>
      <p:sp>
        <p:nvSpPr>
          <p:cNvPr id="2" name="Content Placeholder 1"/>
          <p:cNvSpPr>
            <a:spLocks noGrp="1"/>
          </p:cNvSpPr>
          <p:nvPr>
            <p:ph idx="1"/>
          </p:nvPr>
        </p:nvSpPr>
        <p:spPr/>
        <p:txBody>
          <a:bodyPr>
            <a:normAutofit fontScale="92500" lnSpcReduction="10000"/>
          </a:bodyPr>
          <a:lstStyle/>
          <a:p>
            <a:pPr marL="880950" lvl="1" indent="-480900">
              <a:defRPr/>
            </a:pPr>
            <a:r>
              <a:rPr lang="en-US" dirty="0" smtClean="0"/>
              <a:t>Group </a:t>
            </a:r>
            <a:r>
              <a:rPr lang="en-US" dirty="0"/>
              <a:t>all the actions associated with a specific domain concept like search or filtering in the application together.</a:t>
            </a:r>
          </a:p>
          <a:p>
            <a:pPr marL="880950" lvl="1" indent="-480900">
              <a:defRPr/>
            </a:pPr>
            <a:r>
              <a:rPr lang="en-US" dirty="0"/>
              <a:t>Or, groups all the meaningful domain entities together, with relevant actions as methods</a:t>
            </a:r>
          </a:p>
          <a:p>
            <a:pPr marL="880950" lvl="1" indent="-480900">
              <a:defRPr/>
            </a:pPr>
            <a:r>
              <a:rPr lang="en-US" dirty="0"/>
              <a:t>Makes your test suite look more like a library from a code perspective.</a:t>
            </a:r>
          </a:p>
          <a:p>
            <a:pPr marL="880950" lvl="1" indent="-480900">
              <a:defRPr/>
            </a:pPr>
            <a:r>
              <a:rPr lang="en-US" dirty="0"/>
              <a:t>You can implement method chaining, but it requires a map of some sort, which is hard to maintain.</a:t>
            </a:r>
          </a:p>
          <a:p>
            <a:pPr lvl="0"/>
            <a:endParaRPr lang="en-US" b="1" dirty="0"/>
          </a:p>
          <a:p>
            <a:endParaRPr lang="en-US" dirty="0"/>
          </a:p>
        </p:txBody>
      </p:sp>
    </p:spTree>
    <p:extLst>
      <p:ext uri="{BB962C8B-B14F-4D97-AF65-F5344CB8AC3E}">
        <p14:creationId xmlns:p14="http://schemas.microsoft.com/office/powerpoint/2010/main" val="4216526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Domain-object pattern</a:t>
            </a:r>
            <a:endParaRPr lang="en-US" sz="2000" b="0" i="1" dirty="0">
              <a:solidFill>
                <a:schemeClr val="tx1"/>
              </a:solidFill>
            </a:endParaRPr>
          </a:p>
        </p:txBody>
      </p:sp>
      <p:sp>
        <p:nvSpPr>
          <p:cNvPr id="2" name="Content Placeholder 1"/>
          <p:cNvSpPr>
            <a:spLocks noGrp="1"/>
          </p:cNvSpPr>
          <p:nvPr>
            <p:ph idx="1"/>
          </p:nvPr>
        </p:nvSpPr>
        <p:spPr/>
        <p:txBody>
          <a:bodyPr>
            <a:normAutofit fontScale="92500" lnSpcReduction="10000"/>
          </a:bodyPr>
          <a:lstStyle/>
          <a:p>
            <a:pPr marL="0" indent="0">
              <a:buFont typeface="Arial" charset="0"/>
              <a:buNone/>
              <a:defRPr/>
            </a:pPr>
            <a:r>
              <a:rPr lang="en-US" dirty="0"/>
              <a:t>Positives:</a:t>
            </a:r>
          </a:p>
          <a:p>
            <a:pPr marL="704814" lvl="1" indent="-285736">
              <a:spcBef>
                <a:spcPts val="799"/>
              </a:spcBef>
              <a:buFont typeface="Wingdings" charset="0"/>
              <a:buChar char="§"/>
              <a:defRPr/>
            </a:pPr>
            <a:r>
              <a:rPr lang="en-US" dirty="0"/>
              <a:t>Helps with apps that have many cross-cutting concerns</a:t>
            </a:r>
          </a:p>
          <a:p>
            <a:pPr marL="704814" lvl="1" indent="-285736">
              <a:spcBef>
                <a:spcPts val="799"/>
              </a:spcBef>
              <a:buFont typeface="Wingdings" charset="0"/>
              <a:buChar char="§"/>
              <a:defRPr/>
            </a:pPr>
            <a:r>
              <a:rPr lang="en-US" dirty="0"/>
              <a:t>Tests don’t represent the structure of the application, which is likely to change</a:t>
            </a:r>
          </a:p>
          <a:p>
            <a:pPr marL="704814" lvl="1" indent="-285736">
              <a:spcBef>
                <a:spcPts val="799"/>
              </a:spcBef>
              <a:buFont typeface="Wingdings" charset="0"/>
              <a:buChar char="§"/>
              <a:defRPr/>
            </a:pPr>
            <a:r>
              <a:rPr lang="en-US" dirty="0"/>
              <a:t>Easy for new users to pick up</a:t>
            </a:r>
          </a:p>
          <a:p>
            <a:pPr marL="0" indent="0">
              <a:buFont typeface="Arial" charset="0"/>
              <a:buNone/>
              <a:defRPr/>
            </a:pPr>
            <a:r>
              <a:rPr lang="en-US" dirty="0"/>
              <a:t>Negatives:</a:t>
            </a:r>
          </a:p>
          <a:p>
            <a:pPr marL="704814" lvl="1" indent="-285736">
              <a:spcBef>
                <a:spcPts val="799"/>
              </a:spcBef>
              <a:buFont typeface="Wingdings" charset="0"/>
              <a:buChar char="§"/>
              <a:defRPr/>
            </a:pPr>
            <a:r>
              <a:rPr lang="en-US" dirty="0"/>
              <a:t>Not as elegant as the Page Object Pattern</a:t>
            </a:r>
          </a:p>
          <a:p>
            <a:pPr marL="704814" lvl="1" indent="-285736">
              <a:spcBef>
                <a:spcPts val="799"/>
              </a:spcBef>
              <a:buFont typeface="Wingdings" charset="0"/>
              <a:buChar char="§"/>
              <a:defRPr/>
            </a:pPr>
            <a:r>
              <a:rPr lang="en-US" dirty="0"/>
              <a:t>More work to </a:t>
            </a:r>
            <a:r>
              <a:rPr lang="en-US" dirty="0" smtClean="0"/>
              <a:t>maintain</a:t>
            </a:r>
            <a:endParaRPr lang="en-US" dirty="0"/>
          </a:p>
        </p:txBody>
      </p:sp>
      <p:sp>
        <p:nvSpPr>
          <p:cNvPr id="18" name="TextBox 17"/>
          <p:cNvSpPr txBox="1"/>
          <p:nvPr/>
        </p:nvSpPr>
        <p:spPr>
          <a:xfrm>
            <a:off x="457200" y="1828800"/>
            <a:ext cx="8229600" cy="4267200"/>
          </a:xfrm>
          <a:prstGeom prst="rect">
            <a:avLst/>
          </a:prstGeom>
          <a:noFill/>
        </p:spPr>
        <p:txBody>
          <a:bodyPr wrap="square" rtlCol="0" anchor="t" anchorCtr="0">
            <a:normAutofit/>
          </a:bodyPr>
          <a:lstStyle/>
          <a:p>
            <a:endParaRPr lang="en-US" sz="2400" dirty="0" smtClean="0"/>
          </a:p>
        </p:txBody>
      </p:sp>
    </p:spTree>
    <p:extLst>
      <p:ext uri="{BB962C8B-B14F-4D97-AF65-F5344CB8AC3E}">
        <p14:creationId xmlns:p14="http://schemas.microsoft.com/office/powerpoint/2010/main" val="26250766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 criteria examples</a:t>
            </a:r>
            <a:endParaRPr lang="en-US" dirty="0"/>
          </a:p>
        </p:txBody>
      </p:sp>
      <p:sp>
        <p:nvSpPr>
          <p:cNvPr id="3" name="Content Placeholder 2"/>
          <p:cNvSpPr>
            <a:spLocks noGrp="1"/>
          </p:cNvSpPr>
          <p:nvPr>
            <p:ph idx="1"/>
          </p:nvPr>
        </p:nvSpPr>
        <p:spPr/>
        <p:txBody>
          <a:bodyPr/>
          <a:lstStyle/>
          <a:p>
            <a:r>
              <a:rPr lang="en-US" dirty="0" smtClean="0"/>
              <a:t>All tests (unit, functional, integration) pass</a:t>
            </a:r>
          </a:p>
          <a:p>
            <a:r>
              <a:rPr lang="en-US" dirty="0" smtClean="0"/>
              <a:t>Exploratory tested</a:t>
            </a:r>
          </a:p>
          <a:p>
            <a:r>
              <a:rPr lang="en-US" dirty="0" smtClean="0"/>
              <a:t>Integrated into trunk</a:t>
            </a:r>
          </a:p>
          <a:p>
            <a:r>
              <a:rPr lang="en-US" dirty="0" smtClean="0"/>
              <a:t>In pre-prod environment</a:t>
            </a:r>
          </a:p>
          <a:p>
            <a:r>
              <a:rPr lang="en-US" dirty="0" smtClean="0"/>
              <a:t>Demoed to stakeholder</a:t>
            </a:r>
          </a:p>
          <a:p>
            <a:r>
              <a:rPr lang="en-US" dirty="0" smtClean="0"/>
              <a:t>Meets all cross-functional requirements </a:t>
            </a:r>
          </a:p>
          <a:p>
            <a:r>
              <a:rPr lang="en-US" dirty="0" smtClean="0"/>
              <a:t>Databases are migrated</a:t>
            </a:r>
            <a:endParaRPr lang="en-US" dirty="0"/>
          </a:p>
        </p:txBody>
      </p:sp>
    </p:spTree>
    <p:extLst>
      <p:ext uri="{BB962C8B-B14F-4D97-AF65-F5344CB8AC3E}">
        <p14:creationId xmlns:p14="http://schemas.microsoft.com/office/powerpoint/2010/main" val="147293373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Domain-object </a:t>
            </a:r>
            <a:r>
              <a:rPr lang="en-US" dirty="0"/>
              <a:t>p</a:t>
            </a:r>
            <a:r>
              <a:rPr lang="en-US" dirty="0" smtClean="0"/>
              <a:t>attern</a:t>
            </a:r>
            <a:endParaRPr lang="en-US" sz="2000" b="0" i="1" dirty="0">
              <a:solidFill>
                <a:schemeClr val="tx1"/>
              </a:solidFill>
            </a:endParaRPr>
          </a:p>
        </p:txBody>
      </p:sp>
      <p:sp>
        <p:nvSpPr>
          <p:cNvPr id="7" name="Rectangle 4"/>
          <p:cNvSpPr>
            <a:spLocks noChangeArrowheads="1"/>
          </p:cNvSpPr>
          <p:nvPr/>
        </p:nvSpPr>
        <p:spPr bwMode="auto">
          <a:xfrm>
            <a:off x="1547243" y="1124744"/>
            <a:ext cx="189681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0046" tIns="65023" rIns="130046" bIns="65023"/>
          <a:lstStyle/>
          <a:p>
            <a:pPr algn="ctr">
              <a:spcBef>
                <a:spcPct val="20000"/>
              </a:spcBef>
              <a:buNone/>
            </a:pPr>
            <a:r>
              <a:rPr lang="en-US" sz="3200" b="1" dirty="0">
                <a:solidFill>
                  <a:srgbClr val="292929"/>
                </a:solidFill>
                <a:latin typeface="Calibri" pitchFamily="34" charset="0"/>
                <a:cs typeface="Calibri" pitchFamily="34" charset="0"/>
              </a:rPr>
              <a:t>ACTIONS</a:t>
            </a:r>
          </a:p>
        </p:txBody>
      </p:sp>
      <p:sp>
        <p:nvSpPr>
          <p:cNvPr id="8" name="Rectangle 5"/>
          <p:cNvSpPr>
            <a:spLocks noChangeArrowheads="1"/>
          </p:cNvSpPr>
          <p:nvPr/>
        </p:nvSpPr>
        <p:spPr bwMode="auto">
          <a:xfrm>
            <a:off x="707330" y="1884264"/>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Login</a:t>
            </a:r>
          </a:p>
        </p:txBody>
      </p:sp>
      <p:sp>
        <p:nvSpPr>
          <p:cNvPr id="9" name="Rectangle 7"/>
          <p:cNvSpPr>
            <a:spLocks noChangeArrowheads="1"/>
          </p:cNvSpPr>
          <p:nvPr/>
        </p:nvSpPr>
        <p:spPr bwMode="auto">
          <a:xfrm>
            <a:off x="707330" y="2782391"/>
            <a:ext cx="3576638" cy="649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Add</a:t>
            </a:r>
          </a:p>
        </p:txBody>
      </p:sp>
      <p:sp>
        <p:nvSpPr>
          <p:cNvPr id="10" name="Rectangle 9"/>
          <p:cNvSpPr>
            <a:spLocks noChangeArrowheads="1"/>
          </p:cNvSpPr>
          <p:nvPr/>
        </p:nvSpPr>
        <p:spPr bwMode="auto">
          <a:xfrm>
            <a:off x="707330" y="3644900"/>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Rent</a:t>
            </a:r>
          </a:p>
        </p:txBody>
      </p:sp>
      <p:sp>
        <p:nvSpPr>
          <p:cNvPr id="11" name="Rectangle 10"/>
          <p:cNvSpPr>
            <a:spLocks noChangeArrowheads="1"/>
          </p:cNvSpPr>
          <p:nvPr/>
        </p:nvSpPr>
        <p:spPr bwMode="auto">
          <a:xfrm>
            <a:off x="707330" y="4510584"/>
            <a:ext cx="3576638" cy="6492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Return</a:t>
            </a:r>
          </a:p>
        </p:txBody>
      </p:sp>
      <p:sp>
        <p:nvSpPr>
          <p:cNvPr id="12" name="Rectangle 11"/>
          <p:cNvSpPr>
            <a:spLocks noChangeArrowheads="1"/>
          </p:cNvSpPr>
          <p:nvPr/>
        </p:nvSpPr>
        <p:spPr bwMode="auto">
          <a:xfrm>
            <a:off x="4932040" y="1884264"/>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a:solidFill>
                  <a:srgbClr val="292929"/>
                </a:solidFill>
                <a:latin typeface="Calibri" pitchFamily="34" charset="0"/>
                <a:cs typeface="Calibri" pitchFamily="34" charset="0"/>
              </a:rPr>
              <a:t>Movie</a:t>
            </a:r>
          </a:p>
        </p:txBody>
      </p:sp>
      <p:sp>
        <p:nvSpPr>
          <p:cNvPr id="13" name="Rectangle 12"/>
          <p:cNvSpPr>
            <a:spLocks noChangeArrowheads="1"/>
          </p:cNvSpPr>
          <p:nvPr/>
        </p:nvSpPr>
        <p:spPr bwMode="auto">
          <a:xfrm>
            <a:off x="707330" y="5373092"/>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dirty="0">
                <a:solidFill>
                  <a:srgbClr val="292929"/>
                </a:solidFill>
                <a:latin typeface="Calibri" pitchFamily="34" charset="0"/>
                <a:cs typeface="Calibri" pitchFamily="34" charset="0"/>
              </a:rPr>
              <a:t>Search</a:t>
            </a:r>
          </a:p>
        </p:txBody>
      </p:sp>
      <p:sp>
        <p:nvSpPr>
          <p:cNvPr id="14" name="Rectangle 13"/>
          <p:cNvSpPr>
            <a:spLocks noChangeArrowheads="1"/>
          </p:cNvSpPr>
          <p:nvPr/>
        </p:nvSpPr>
        <p:spPr bwMode="auto">
          <a:xfrm>
            <a:off x="4932040" y="2782391"/>
            <a:ext cx="3576638" cy="649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a:solidFill>
                  <a:srgbClr val="292929"/>
                </a:solidFill>
                <a:latin typeface="Calibri" pitchFamily="34" charset="0"/>
                <a:cs typeface="Calibri" pitchFamily="34" charset="0"/>
              </a:rPr>
              <a:t>Customer</a:t>
            </a:r>
          </a:p>
        </p:txBody>
      </p:sp>
      <p:sp>
        <p:nvSpPr>
          <p:cNvPr id="15" name="Rectangle 14"/>
          <p:cNvSpPr>
            <a:spLocks noChangeArrowheads="1"/>
          </p:cNvSpPr>
          <p:nvPr/>
        </p:nvSpPr>
        <p:spPr bwMode="auto">
          <a:xfrm>
            <a:off x="4932040" y="3644900"/>
            <a:ext cx="3576638" cy="650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a:solidFill>
                  <a:srgbClr val="292929"/>
                </a:solidFill>
                <a:latin typeface="Calibri" pitchFamily="34" charset="0"/>
                <a:cs typeface="Calibri" pitchFamily="34" charset="0"/>
              </a:rPr>
              <a:t>Rental</a:t>
            </a:r>
          </a:p>
        </p:txBody>
      </p:sp>
      <p:sp>
        <p:nvSpPr>
          <p:cNvPr id="16" name="Rectangle 15"/>
          <p:cNvSpPr>
            <a:spLocks noChangeArrowheads="1"/>
          </p:cNvSpPr>
          <p:nvPr/>
        </p:nvSpPr>
        <p:spPr bwMode="auto">
          <a:xfrm>
            <a:off x="4932040" y="4510584"/>
            <a:ext cx="3576638" cy="6492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30046" tIns="65023" rIns="130046" bIns="65023"/>
          <a:lstStyle/>
          <a:p>
            <a:pPr algn="ctr">
              <a:spcBef>
                <a:spcPct val="20000"/>
              </a:spcBef>
              <a:buNone/>
            </a:pPr>
            <a:r>
              <a:rPr lang="en-US" sz="3200">
                <a:solidFill>
                  <a:srgbClr val="292929"/>
                </a:solidFill>
                <a:latin typeface="Calibri" pitchFamily="34" charset="0"/>
                <a:cs typeface="Calibri" pitchFamily="34" charset="0"/>
              </a:rPr>
              <a:t>Membership Plan</a:t>
            </a:r>
          </a:p>
        </p:txBody>
      </p:sp>
      <p:sp>
        <p:nvSpPr>
          <p:cNvPr id="19" name="Rectangle 16"/>
          <p:cNvSpPr>
            <a:spLocks noChangeArrowheads="1"/>
          </p:cNvSpPr>
          <p:nvPr/>
        </p:nvSpPr>
        <p:spPr bwMode="auto">
          <a:xfrm>
            <a:off x="5643835" y="1124744"/>
            <a:ext cx="21685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0046" tIns="65023" rIns="130046" bIns="65023"/>
          <a:lstStyle/>
          <a:p>
            <a:pPr algn="ctr">
              <a:spcBef>
                <a:spcPct val="20000"/>
              </a:spcBef>
              <a:buNone/>
            </a:pPr>
            <a:r>
              <a:rPr lang="en-US" sz="3200" b="1" dirty="0">
                <a:solidFill>
                  <a:srgbClr val="292929"/>
                </a:solidFill>
                <a:latin typeface="Calibri" pitchFamily="34" charset="0"/>
                <a:cs typeface="Calibri" pitchFamily="34" charset="0"/>
              </a:rPr>
              <a:t>ENTITIES</a:t>
            </a:r>
          </a:p>
        </p:txBody>
      </p:sp>
    </p:spTree>
    <p:extLst>
      <p:ext uri="{BB962C8B-B14F-4D97-AF65-F5344CB8AC3E}">
        <p14:creationId xmlns:p14="http://schemas.microsoft.com/office/powerpoint/2010/main" val="16287529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Domain-object pattern</a:t>
            </a:r>
            <a:endParaRPr lang="en-US" sz="2000" b="0" i="1" dirty="0">
              <a:solidFill>
                <a:schemeClr val="tx1"/>
              </a:solidFill>
            </a:endParaRPr>
          </a:p>
        </p:txBody>
      </p:sp>
      <p:sp>
        <p:nvSpPr>
          <p:cNvPr id="2" name="Content Placeholder 1"/>
          <p:cNvSpPr>
            <a:spLocks noGrp="1"/>
          </p:cNvSpPr>
          <p:nvPr>
            <p:ph idx="1"/>
          </p:nvPr>
        </p:nvSpPr>
        <p:spPr/>
        <p:txBody>
          <a:bodyPr>
            <a:normAutofit fontScale="92500" lnSpcReduction="20000"/>
          </a:bodyPr>
          <a:lstStyle/>
          <a:p>
            <a:pPr marL="0" indent="-480900">
              <a:spcBef>
                <a:spcPts val="0"/>
              </a:spcBef>
              <a:buFont typeface="Arial" charset="0"/>
              <a:buNone/>
              <a:defRPr/>
            </a:pPr>
            <a:r>
              <a:rPr lang="en-US" sz="1800" b="1" dirty="0">
                <a:latin typeface="Courier New" pitchFamily="-106" charset="0"/>
              </a:rPr>
              <a:t>public class Customer {</a:t>
            </a:r>
          </a:p>
          <a:p>
            <a:pPr marL="0" indent="-480900">
              <a:spcBef>
                <a:spcPts val="0"/>
              </a:spcBef>
              <a:buFont typeface="Arial" charset="0"/>
              <a:buNone/>
              <a:defRPr/>
            </a:pPr>
            <a:r>
              <a:rPr lang="en-US" sz="1800" b="1" dirty="0" smtClean="0">
                <a:latin typeface="Courier New" pitchFamily="-106" charset="0"/>
              </a:rPr>
              <a:t>  public </a:t>
            </a:r>
            <a:r>
              <a:rPr lang="en-US" sz="1800" b="1" dirty="0">
                <a:latin typeface="Courier New" pitchFamily="-106" charset="0"/>
              </a:rPr>
              <a:t>void Add() throws Exception {</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Add Customer implementation</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enter customer name</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enter customer ID</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submit customer info</a:t>
            </a:r>
          </a:p>
          <a:p>
            <a:pPr marL="0" indent="-480900">
              <a:spcBef>
                <a:spcPts val="0"/>
              </a:spcBef>
              <a:buFont typeface="Arial" charset="0"/>
              <a:buNone/>
              <a:defRPr/>
            </a:pPr>
            <a:r>
              <a:rPr lang="en-US" sz="1800" b="1" dirty="0" smtClean="0">
                <a:latin typeface="Courier New" pitchFamily="-106" charset="0"/>
              </a:rPr>
              <a:t>  }}</a:t>
            </a:r>
          </a:p>
          <a:p>
            <a:pPr marL="0" indent="-480900">
              <a:spcBef>
                <a:spcPts val="0"/>
              </a:spcBef>
              <a:buFont typeface="Arial" charset="0"/>
              <a:buNone/>
              <a:defRPr/>
            </a:pPr>
            <a:r>
              <a:rPr lang="en-US" sz="1800" b="1" dirty="0" smtClean="0">
                <a:latin typeface="Courier New" pitchFamily="-106" charset="0"/>
              </a:rPr>
              <a:t>public </a:t>
            </a:r>
            <a:r>
              <a:rPr lang="en-US" sz="1800" b="1" dirty="0">
                <a:latin typeface="Courier New" pitchFamily="-106" charset="0"/>
              </a:rPr>
              <a:t>class Movie {</a:t>
            </a:r>
          </a:p>
          <a:p>
            <a:pPr marL="0" indent="-480900">
              <a:spcBef>
                <a:spcPts val="0"/>
              </a:spcBef>
              <a:buFont typeface="Arial" charset="0"/>
              <a:buNone/>
              <a:defRPr/>
            </a:pPr>
            <a:r>
              <a:rPr lang="en-US" sz="1800" b="1" dirty="0" smtClean="0">
                <a:latin typeface="Courier New" pitchFamily="-106" charset="0"/>
              </a:rPr>
              <a:t>  public </a:t>
            </a:r>
            <a:r>
              <a:rPr lang="en-US" sz="1800" b="1" dirty="0">
                <a:latin typeface="Courier New" pitchFamily="-106" charset="0"/>
              </a:rPr>
              <a:t>void Add() throws Exception {</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Add Movie Implementation</a:t>
            </a:r>
          </a:p>
          <a:p>
            <a:pPr marL="0" indent="-480900">
              <a:spcBef>
                <a:spcPts val="0"/>
              </a:spcBef>
              <a:buFont typeface="Arial" charset="0"/>
              <a:buNone/>
              <a:defRPr/>
            </a:pPr>
            <a:r>
              <a:rPr lang="en-US" sz="1800" b="1" dirty="0" smtClean="0">
                <a:latin typeface="Courier New" pitchFamily="-106" charset="0"/>
              </a:rPr>
              <a:t>  }}</a:t>
            </a:r>
          </a:p>
          <a:p>
            <a:pPr marL="0" indent="-480900">
              <a:spcBef>
                <a:spcPts val="0"/>
              </a:spcBef>
              <a:buFont typeface="Arial" charset="0"/>
              <a:buNone/>
              <a:defRPr/>
            </a:pPr>
            <a:r>
              <a:rPr lang="en-US" sz="1800" b="1" dirty="0" smtClean="0">
                <a:latin typeface="Courier New" pitchFamily="-106" charset="0"/>
              </a:rPr>
              <a:t>public </a:t>
            </a:r>
            <a:r>
              <a:rPr lang="en-US" sz="1800" b="1" dirty="0">
                <a:latin typeface="Courier New" pitchFamily="-106" charset="0"/>
              </a:rPr>
              <a:t>class Rental {</a:t>
            </a:r>
          </a:p>
          <a:p>
            <a:pPr marL="0" indent="-480900">
              <a:spcBef>
                <a:spcPts val="0"/>
              </a:spcBef>
              <a:buFont typeface="Arial" charset="0"/>
              <a:buNone/>
              <a:defRPr/>
            </a:pPr>
            <a:r>
              <a:rPr lang="en-US" sz="1800" b="1" dirty="0" smtClean="0">
                <a:latin typeface="Courier New" pitchFamily="-106" charset="0"/>
              </a:rPr>
              <a:t>  public </a:t>
            </a:r>
            <a:r>
              <a:rPr lang="en-US" sz="1800" b="1" dirty="0">
                <a:latin typeface="Courier New" pitchFamily="-106" charset="0"/>
              </a:rPr>
              <a:t>void Create() throws Exception {</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Rent Movie implementation</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enter customer ID</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enter Movie Name</a:t>
            </a:r>
          </a:p>
          <a:p>
            <a:pPr marL="0" indent="-480900">
              <a:spcBef>
                <a:spcPts val="0"/>
              </a:spcBef>
              <a:buFont typeface="Arial" charset="0"/>
              <a:buNone/>
              <a:defRPr/>
            </a:pPr>
            <a:r>
              <a:rPr lang="en-US" sz="1800" b="1" dirty="0" smtClean="0">
                <a:latin typeface="Courier New" pitchFamily="-106" charset="0"/>
              </a:rPr>
              <a:t>    # </a:t>
            </a:r>
            <a:r>
              <a:rPr lang="en-US" sz="1800" b="1" dirty="0">
                <a:latin typeface="Courier New" pitchFamily="-106" charset="0"/>
              </a:rPr>
              <a:t>submit Rental	</a:t>
            </a:r>
            <a:endParaRPr lang="en-US" sz="1800" b="1" dirty="0" smtClean="0">
              <a:latin typeface="Courier New" pitchFamily="-106" charset="0"/>
            </a:endParaRPr>
          </a:p>
          <a:p>
            <a:pPr marL="0" indent="-480900">
              <a:spcBef>
                <a:spcPts val="0"/>
              </a:spcBef>
              <a:buFont typeface="Arial" charset="0"/>
              <a:buNone/>
              <a:defRPr/>
            </a:pPr>
            <a:r>
              <a:rPr lang="en-US" sz="1800" b="1" dirty="0">
                <a:latin typeface="Courier New" pitchFamily="-106" charset="0"/>
              </a:rPr>
              <a:t> </a:t>
            </a:r>
            <a:r>
              <a:rPr lang="en-US" sz="1800" b="1" dirty="0" smtClean="0">
                <a:latin typeface="Courier New" pitchFamily="-106" charset="0"/>
              </a:rPr>
              <a:t> }}</a:t>
            </a:r>
            <a:endParaRPr lang="en-US" sz="1800" b="1" dirty="0">
              <a:latin typeface="Courier New" pitchFamily="-106" charset="0"/>
            </a:endParaRPr>
          </a:p>
          <a:p>
            <a:pPr marL="0">
              <a:spcBef>
                <a:spcPts val="0"/>
              </a:spcBef>
            </a:pPr>
            <a:endParaRPr lang="en-US" sz="1800" dirty="0"/>
          </a:p>
        </p:txBody>
      </p:sp>
      <p:sp>
        <p:nvSpPr>
          <p:cNvPr id="18" name="TextBox 17"/>
          <p:cNvSpPr txBox="1"/>
          <p:nvPr/>
        </p:nvSpPr>
        <p:spPr>
          <a:xfrm>
            <a:off x="457200" y="1828800"/>
            <a:ext cx="8229600" cy="4267200"/>
          </a:xfrm>
          <a:prstGeom prst="rect">
            <a:avLst/>
          </a:prstGeom>
          <a:noFill/>
        </p:spPr>
        <p:txBody>
          <a:bodyPr wrap="square" rtlCol="0" anchor="t" anchorCtr="0">
            <a:normAutofit/>
          </a:bodyPr>
          <a:lstStyle/>
          <a:p>
            <a:endParaRPr lang="en-US" sz="2400" dirty="0" smtClean="0"/>
          </a:p>
        </p:txBody>
      </p:sp>
    </p:spTree>
    <p:extLst>
      <p:ext uri="{BB962C8B-B14F-4D97-AF65-F5344CB8AC3E}">
        <p14:creationId xmlns:p14="http://schemas.microsoft.com/office/powerpoint/2010/main" val="12499548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Domain object vs. page object pattern</a:t>
            </a:r>
            <a:endParaRPr lang="en-US" dirty="0"/>
          </a:p>
        </p:txBody>
      </p:sp>
      <p:sp>
        <p:nvSpPr>
          <p:cNvPr id="26" name="Text Placeholder 25"/>
          <p:cNvSpPr>
            <a:spLocks noGrp="1"/>
          </p:cNvSpPr>
          <p:nvPr>
            <p:ph type="body" idx="1"/>
          </p:nvPr>
        </p:nvSpPr>
        <p:spPr/>
        <p:txBody>
          <a:bodyPr/>
          <a:lstStyle/>
          <a:p>
            <a:r>
              <a:rPr lang="en-US" dirty="0" smtClean="0"/>
              <a:t>Which is better for our example project?</a:t>
            </a:r>
            <a:endParaRPr lang="en-US" dirty="0"/>
          </a:p>
        </p:txBody>
      </p:sp>
    </p:spTree>
    <p:extLst>
      <p:ext uri="{BB962C8B-B14F-4D97-AF65-F5344CB8AC3E}">
        <p14:creationId xmlns:p14="http://schemas.microsoft.com/office/powerpoint/2010/main" val="32298282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automation choices</a:t>
            </a:r>
            <a:endParaRPr lang="en-US" dirty="0"/>
          </a:p>
        </p:txBody>
      </p:sp>
      <p:sp>
        <p:nvSpPr>
          <p:cNvPr id="3" name="Text Placeholder 2"/>
          <p:cNvSpPr>
            <a:spLocks noGrp="1"/>
          </p:cNvSpPr>
          <p:nvPr>
            <p:ph type="body" idx="1"/>
          </p:nvPr>
        </p:nvSpPr>
        <p:spPr/>
        <p:txBody>
          <a:bodyPr/>
          <a:lstStyle/>
          <a:p>
            <a:r>
              <a:rPr lang="en-US" dirty="0" smtClean="0"/>
              <a:t>What to automate?</a:t>
            </a:r>
            <a:endParaRPr lang="en-US" dirty="0"/>
          </a:p>
        </p:txBody>
      </p:sp>
    </p:spTree>
    <p:extLst>
      <p:ext uri="{BB962C8B-B14F-4D97-AF65-F5344CB8AC3E}">
        <p14:creationId xmlns:p14="http://schemas.microsoft.com/office/powerpoint/2010/main" val="62324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Prioritizing tests to automate</a:t>
            </a:r>
            <a:endParaRPr lang="en-US" dirty="0"/>
          </a:p>
        </p:txBody>
      </p:sp>
      <p:cxnSp>
        <p:nvCxnSpPr>
          <p:cNvPr id="15" name="Straight Arrow Connector 14"/>
          <p:cNvCxnSpPr/>
          <p:nvPr/>
        </p:nvCxnSpPr>
        <p:spPr>
          <a:xfrm flipV="1">
            <a:off x="2897845" y="1526494"/>
            <a:ext cx="0" cy="3333668"/>
          </a:xfrm>
          <a:prstGeom prst="straightConnector1">
            <a:avLst/>
          </a:prstGeom>
          <a:ln w="76200" cmpd="sng">
            <a:solidFill>
              <a:schemeClr val="accent3"/>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861413" y="4847332"/>
            <a:ext cx="3465429" cy="0"/>
          </a:xfrm>
          <a:prstGeom prst="straightConnector1">
            <a:avLst/>
          </a:prstGeom>
          <a:ln w="76200" cmpd="sng">
            <a:solidFill>
              <a:schemeClr val="accent3"/>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603647" y="3345354"/>
            <a:ext cx="1090481" cy="646331"/>
          </a:xfrm>
          <a:prstGeom prst="rect">
            <a:avLst/>
          </a:prstGeom>
          <a:noFill/>
        </p:spPr>
        <p:txBody>
          <a:bodyPr wrap="square" rtlCol="0">
            <a:spAutoFit/>
          </a:bodyPr>
          <a:lstStyle/>
          <a:p>
            <a:r>
              <a:rPr lang="en-US" dirty="0" smtClean="0"/>
              <a:t>Ease of effort</a:t>
            </a:r>
            <a:endParaRPr lang="en-US" dirty="0"/>
          </a:p>
        </p:txBody>
      </p:sp>
      <p:sp>
        <p:nvSpPr>
          <p:cNvPr id="24" name="TextBox 23"/>
          <p:cNvSpPr txBox="1"/>
          <p:nvPr/>
        </p:nvSpPr>
        <p:spPr>
          <a:xfrm>
            <a:off x="3911350" y="5001264"/>
            <a:ext cx="1090481" cy="369332"/>
          </a:xfrm>
          <a:prstGeom prst="rect">
            <a:avLst/>
          </a:prstGeom>
          <a:noFill/>
        </p:spPr>
        <p:txBody>
          <a:bodyPr wrap="square" rtlCol="0">
            <a:spAutoFit/>
          </a:bodyPr>
          <a:lstStyle/>
          <a:p>
            <a:r>
              <a:rPr lang="en-US" dirty="0" smtClean="0"/>
              <a:t>Value</a:t>
            </a:r>
            <a:endParaRPr lang="en-US" dirty="0"/>
          </a:p>
        </p:txBody>
      </p:sp>
      <p:grpSp>
        <p:nvGrpSpPr>
          <p:cNvPr id="41" name="Group 40"/>
          <p:cNvGrpSpPr/>
          <p:nvPr/>
        </p:nvGrpSpPr>
        <p:grpSpPr>
          <a:xfrm>
            <a:off x="2927358" y="2076549"/>
            <a:ext cx="2786112" cy="2783611"/>
            <a:chOff x="2927358" y="2076549"/>
            <a:chExt cx="2786112" cy="2783611"/>
          </a:xfrm>
        </p:grpSpPr>
        <p:cxnSp>
          <p:nvCxnSpPr>
            <p:cNvPr id="27" name="Straight Arrow Connector 26"/>
            <p:cNvCxnSpPr/>
            <p:nvPr/>
          </p:nvCxnSpPr>
          <p:spPr>
            <a:xfrm flipV="1">
              <a:off x="4320316" y="2076549"/>
              <a:ext cx="0" cy="2769247"/>
            </a:xfrm>
            <a:prstGeom prst="straightConnector1">
              <a:avLst/>
            </a:prstGeom>
            <a:ln w="76200" cmpd="sng">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676461" y="2090913"/>
              <a:ext cx="0" cy="2769247"/>
            </a:xfrm>
            <a:prstGeom prst="straightConnector1">
              <a:avLst/>
            </a:prstGeom>
            <a:ln w="76200" cmpd="sng">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927358" y="3498856"/>
              <a:ext cx="2782364" cy="0"/>
            </a:xfrm>
            <a:prstGeom prst="straightConnector1">
              <a:avLst/>
            </a:prstGeom>
            <a:ln w="76200" cmpd="sng">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931106" y="2111929"/>
              <a:ext cx="2782364" cy="0"/>
            </a:xfrm>
            <a:prstGeom prst="straightConnector1">
              <a:avLst/>
            </a:prstGeom>
            <a:ln w="76200" cmpd="sng">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4456590" y="2471540"/>
            <a:ext cx="1090481" cy="523220"/>
          </a:xfrm>
          <a:prstGeom prst="rect">
            <a:avLst/>
          </a:prstGeom>
          <a:noFill/>
        </p:spPr>
        <p:txBody>
          <a:bodyPr wrap="square" rtlCol="0">
            <a:spAutoFit/>
          </a:bodyPr>
          <a:lstStyle/>
          <a:p>
            <a:pPr algn="ctr"/>
            <a:r>
              <a:rPr lang="en-US" sz="2800" dirty="0" smtClean="0"/>
              <a:t>1</a:t>
            </a:r>
            <a:endParaRPr lang="en-US" sz="2800" dirty="0"/>
          </a:p>
        </p:txBody>
      </p:sp>
      <p:sp>
        <p:nvSpPr>
          <p:cNvPr id="37" name="TextBox 36"/>
          <p:cNvSpPr txBox="1"/>
          <p:nvPr/>
        </p:nvSpPr>
        <p:spPr>
          <a:xfrm>
            <a:off x="4456590" y="3842570"/>
            <a:ext cx="1090481" cy="523220"/>
          </a:xfrm>
          <a:prstGeom prst="rect">
            <a:avLst/>
          </a:prstGeom>
          <a:noFill/>
        </p:spPr>
        <p:txBody>
          <a:bodyPr wrap="square" rtlCol="0">
            <a:spAutoFit/>
          </a:bodyPr>
          <a:lstStyle/>
          <a:p>
            <a:pPr algn="ctr"/>
            <a:r>
              <a:rPr lang="en-US" sz="2800" dirty="0" smtClean="0"/>
              <a:t>2</a:t>
            </a:r>
            <a:endParaRPr lang="en-US" sz="2800" dirty="0"/>
          </a:p>
        </p:txBody>
      </p:sp>
      <p:sp>
        <p:nvSpPr>
          <p:cNvPr id="38" name="TextBox 37"/>
          <p:cNvSpPr txBox="1"/>
          <p:nvPr/>
        </p:nvSpPr>
        <p:spPr>
          <a:xfrm>
            <a:off x="3107975" y="3856708"/>
            <a:ext cx="1090481" cy="523220"/>
          </a:xfrm>
          <a:prstGeom prst="rect">
            <a:avLst/>
          </a:prstGeom>
          <a:noFill/>
        </p:spPr>
        <p:txBody>
          <a:bodyPr wrap="square" rtlCol="0">
            <a:spAutoFit/>
          </a:bodyPr>
          <a:lstStyle/>
          <a:p>
            <a:pPr algn="ctr"/>
            <a:r>
              <a:rPr lang="en-US" sz="2800" dirty="0" smtClean="0"/>
              <a:t>X</a:t>
            </a:r>
            <a:endParaRPr lang="en-US" sz="2800" dirty="0"/>
          </a:p>
        </p:txBody>
      </p:sp>
      <p:sp>
        <p:nvSpPr>
          <p:cNvPr id="39" name="TextBox 38"/>
          <p:cNvSpPr txBox="1"/>
          <p:nvPr/>
        </p:nvSpPr>
        <p:spPr>
          <a:xfrm>
            <a:off x="3107975" y="2494087"/>
            <a:ext cx="1090481" cy="523220"/>
          </a:xfrm>
          <a:prstGeom prst="rect">
            <a:avLst/>
          </a:prstGeom>
          <a:noFill/>
        </p:spPr>
        <p:txBody>
          <a:bodyPr wrap="square" rtlCol="0">
            <a:spAutoFit/>
          </a:bodyPr>
          <a:lstStyle/>
          <a:p>
            <a:pPr algn="ctr"/>
            <a:r>
              <a:rPr lang="en-US" sz="2800" dirty="0" smtClean="0"/>
              <a:t>3</a:t>
            </a:r>
            <a:endParaRPr lang="en-US" sz="2800" dirty="0"/>
          </a:p>
        </p:txBody>
      </p:sp>
    </p:spTree>
    <p:extLst>
      <p:ext uri="{BB962C8B-B14F-4D97-AF65-F5344CB8AC3E}">
        <p14:creationId xmlns:p14="http://schemas.microsoft.com/office/powerpoint/2010/main" val="31129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automate?</a:t>
            </a:r>
            <a:endParaRPr lang="en-US" dirty="0"/>
          </a:p>
        </p:txBody>
      </p:sp>
      <p:sp>
        <p:nvSpPr>
          <p:cNvPr id="3" name="Content Placeholder 2"/>
          <p:cNvSpPr>
            <a:spLocks noGrp="1"/>
          </p:cNvSpPr>
          <p:nvPr>
            <p:ph idx="1"/>
          </p:nvPr>
        </p:nvSpPr>
        <p:spPr/>
        <p:txBody>
          <a:bodyPr>
            <a:normAutofit/>
          </a:bodyPr>
          <a:lstStyle/>
          <a:p>
            <a:pPr lvl="1"/>
            <a:r>
              <a:rPr lang="en-US" dirty="0" smtClean="0"/>
              <a:t>Repeated, scriptable tests</a:t>
            </a:r>
          </a:p>
          <a:p>
            <a:pPr lvl="1"/>
            <a:r>
              <a:rPr lang="en-US" dirty="0" smtClean="0"/>
              <a:t>Tests whose failure feedback is valuable to the project</a:t>
            </a:r>
          </a:p>
          <a:p>
            <a:pPr lvl="1"/>
            <a:r>
              <a:rPr lang="en-US" dirty="0" smtClean="0"/>
              <a:t>Tests for defects</a:t>
            </a:r>
            <a:endParaRPr lang="en-US" dirty="0"/>
          </a:p>
          <a:p>
            <a:pPr lvl="1"/>
            <a:r>
              <a:rPr lang="en-US" dirty="0" smtClean="0"/>
              <a:t>Tests </a:t>
            </a:r>
            <a:r>
              <a:rPr lang="en-US" dirty="0"/>
              <a:t>that aren’t extremely complex to orchestrate</a:t>
            </a:r>
          </a:p>
          <a:p>
            <a:pPr lvl="1"/>
            <a:r>
              <a:rPr lang="en-US" dirty="0" smtClean="0"/>
              <a:t>Tests </a:t>
            </a:r>
            <a:r>
              <a:rPr lang="en-US" dirty="0"/>
              <a:t>that need to be run often</a:t>
            </a:r>
          </a:p>
        </p:txBody>
      </p:sp>
    </p:spTree>
    <p:extLst>
      <p:ext uri="{BB962C8B-B14F-4D97-AF65-F5344CB8AC3E}">
        <p14:creationId xmlns:p14="http://schemas.microsoft.com/office/powerpoint/2010/main" val="217549210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703"/>
              </a:spcBef>
              <a:defRPr/>
            </a:pPr>
            <a:r>
              <a:rPr lang="en-US" dirty="0" smtClean="0"/>
              <a:t>Test code isn’t treated like product code</a:t>
            </a:r>
          </a:p>
          <a:p>
            <a:pPr>
              <a:spcBef>
                <a:spcPts val="703"/>
              </a:spcBef>
              <a:defRPr/>
            </a:pPr>
            <a:r>
              <a:rPr lang="en-US" dirty="0" smtClean="0"/>
              <a:t>Over</a:t>
            </a:r>
            <a:r>
              <a:rPr lang="en-US" dirty="0"/>
              <a:t>-engineering your test </a:t>
            </a:r>
            <a:r>
              <a:rPr lang="en-US" dirty="0" smtClean="0"/>
              <a:t>scripts/framework</a:t>
            </a:r>
          </a:p>
          <a:p>
            <a:pPr>
              <a:spcBef>
                <a:spcPts val="703"/>
              </a:spcBef>
              <a:defRPr/>
            </a:pPr>
            <a:r>
              <a:rPr lang="en-US" dirty="0"/>
              <a:t>Trying to test everything</a:t>
            </a:r>
            <a:r>
              <a:rPr lang="en-US" dirty="0" smtClean="0"/>
              <a:t> with </a:t>
            </a:r>
            <a:r>
              <a:rPr lang="en-US" dirty="0"/>
              <a:t>functional tests</a:t>
            </a:r>
            <a:endParaRPr lang="en-US" dirty="0" smtClean="0"/>
          </a:p>
          <a:p>
            <a:pPr>
              <a:spcBef>
                <a:spcPts val="703"/>
              </a:spcBef>
              <a:defRPr/>
            </a:pPr>
            <a:r>
              <a:rPr lang="en-US" dirty="0" smtClean="0"/>
              <a:t>Using tools that aren’t well suited</a:t>
            </a:r>
          </a:p>
          <a:p>
            <a:pPr marL="338121" indent="-338121">
              <a:spcBef>
                <a:spcPts val="703"/>
              </a:spcBef>
              <a:defRPr/>
            </a:pPr>
            <a:endParaRPr lang="en-US" dirty="0"/>
          </a:p>
          <a:p>
            <a:pPr>
              <a:spcBef>
                <a:spcPts val="703"/>
              </a:spcBef>
              <a:defRPr/>
            </a:pPr>
            <a:endParaRPr lang="en-US" dirty="0" smtClean="0"/>
          </a:p>
          <a:p>
            <a:pPr>
              <a:spcBef>
                <a:spcPts val="703"/>
              </a:spcBef>
              <a:buNone/>
              <a:defRPr/>
            </a:pPr>
            <a:endParaRPr lang="en-US" dirty="0" smtClean="0"/>
          </a:p>
        </p:txBody>
      </p:sp>
      <p:sp>
        <p:nvSpPr>
          <p:cNvPr id="3" name="Title 2"/>
          <p:cNvSpPr>
            <a:spLocks noGrp="1"/>
          </p:cNvSpPr>
          <p:nvPr>
            <p:ph type="title"/>
          </p:nvPr>
        </p:nvSpPr>
        <p:spPr/>
        <p:txBody>
          <a:bodyPr/>
          <a:lstStyle/>
          <a:p>
            <a:r>
              <a:rPr lang="en-US" dirty="0" smtClean="0"/>
              <a:t>Why automation fails</a:t>
            </a:r>
            <a:endParaRPr lang="en-US" dirty="0"/>
          </a:p>
        </p:txBody>
      </p:sp>
    </p:spTree>
    <p:extLst>
      <p:ext uri="{BB962C8B-B14F-4D97-AF65-F5344CB8AC3E}">
        <p14:creationId xmlns:p14="http://schemas.microsoft.com/office/powerpoint/2010/main" val="126719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Test-last workflow encouraged by such tools is wrong for an Agile </a:t>
            </a:r>
            <a:r>
              <a:rPr lang="en-US" dirty="0" smtClean="0"/>
              <a:t>team</a:t>
            </a:r>
            <a:endParaRPr lang="en-US" dirty="0"/>
          </a:p>
          <a:p>
            <a:r>
              <a:rPr lang="en-US" dirty="0"/>
              <a:t>Scripts created by these tools become un-maintainable</a:t>
            </a:r>
          </a:p>
          <a:p>
            <a:r>
              <a:rPr lang="en-US" dirty="0" smtClean="0"/>
              <a:t>Specialized tools require test-automation specialists and lead to knowledge silos</a:t>
            </a:r>
            <a:endParaRPr lang="en-US" dirty="0"/>
          </a:p>
        </p:txBody>
      </p:sp>
      <p:sp>
        <p:nvSpPr>
          <p:cNvPr id="5" name="Title 4"/>
          <p:cNvSpPr>
            <a:spLocks noGrp="1"/>
          </p:cNvSpPr>
          <p:nvPr>
            <p:ph type="title"/>
          </p:nvPr>
        </p:nvSpPr>
        <p:spPr/>
        <p:txBody>
          <a:bodyPr>
            <a:normAutofit fontScale="90000"/>
          </a:bodyPr>
          <a:lstStyle/>
          <a:p>
            <a:r>
              <a:rPr lang="en-US" dirty="0" smtClean="0"/>
              <a:t>Hendrickson’s traits of ill-suited tools</a:t>
            </a:r>
            <a:endParaRPr lang="en-US" dirty="0"/>
          </a:p>
        </p:txBody>
      </p:sp>
    </p:spTree>
    <p:extLst>
      <p:ext uri="{BB962C8B-B14F-4D97-AF65-F5344CB8AC3E}">
        <p14:creationId xmlns:p14="http://schemas.microsoft.com/office/powerpoint/2010/main" val="176673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a:t>
            </a:r>
            <a:r>
              <a:rPr lang="en-US" dirty="0" smtClean="0"/>
              <a:t>agile</a:t>
            </a:r>
            <a:r>
              <a:rPr lang="en-US" dirty="0"/>
              <a:t>-friendly tools</a:t>
            </a:r>
          </a:p>
        </p:txBody>
      </p:sp>
      <p:sp>
        <p:nvSpPr>
          <p:cNvPr id="5" name="Content Placeholder 4"/>
          <p:cNvSpPr>
            <a:spLocks noGrp="1"/>
          </p:cNvSpPr>
          <p:nvPr>
            <p:ph idx="1"/>
          </p:nvPr>
        </p:nvSpPr>
        <p:spPr/>
        <p:txBody>
          <a:bodyPr>
            <a:normAutofit fontScale="92500" lnSpcReduction="10000"/>
          </a:bodyPr>
          <a:lstStyle/>
          <a:p>
            <a:pPr>
              <a:spcBef>
                <a:spcPts val="703"/>
              </a:spcBef>
              <a:defRPr/>
            </a:pPr>
            <a:r>
              <a:rPr lang="en-US" dirty="0"/>
              <a:t>Support starting test automation effort immediately</a:t>
            </a:r>
          </a:p>
          <a:p>
            <a:pPr>
              <a:spcBef>
                <a:spcPts val="703"/>
              </a:spcBef>
              <a:defRPr/>
            </a:pPr>
            <a:r>
              <a:rPr lang="en-US" dirty="0"/>
              <a:t>Separate the test intent from the implementation details</a:t>
            </a:r>
          </a:p>
          <a:p>
            <a:pPr>
              <a:spcBef>
                <a:spcPts val="703"/>
              </a:spcBef>
              <a:defRPr/>
            </a:pPr>
            <a:r>
              <a:rPr lang="en-US" dirty="0"/>
              <a:t>Support and encourage good programming practices for the code portion</a:t>
            </a:r>
          </a:p>
          <a:p>
            <a:pPr>
              <a:spcBef>
                <a:spcPts val="703"/>
              </a:spcBef>
              <a:defRPr/>
            </a:pPr>
            <a:r>
              <a:rPr lang="en-US" dirty="0"/>
              <a:t>Support writing test automation code using real languages, with real IDEs</a:t>
            </a:r>
          </a:p>
          <a:p>
            <a:pPr>
              <a:spcBef>
                <a:spcPts val="703"/>
              </a:spcBef>
              <a:defRPr/>
            </a:pPr>
            <a:r>
              <a:rPr lang="en-US" dirty="0"/>
              <a:t>Foster collaboration</a:t>
            </a:r>
          </a:p>
          <a:p>
            <a:pPr>
              <a:spcBef>
                <a:spcPts val="703"/>
              </a:spcBef>
              <a:defRPr/>
            </a:pPr>
            <a:endParaRPr lang="en-US" dirty="0"/>
          </a:p>
        </p:txBody>
      </p:sp>
    </p:spTree>
    <p:extLst>
      <p:ext uri="{BB962C8B-B14F-4D97-AF65-F5344CB8AC3E}">
        <p14:creationId xmlns:p14="http://schemas.microsoft.com/office/powerpoint/2010/main" val="180485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QA-programmer collaboration</a:t>
            </a:r>
            <a:endParaRPr lang="en-US" dirty="0"/>
          </a:p>
        </p:txBody>
      </p:sp>
      <p:sp>
        <p:nvSpPr>
          <p:cNvPr id="3" name="Content Placeholder 2"/>
          <p:cNvSpPr>
            <a:spLocks noGrp="1"/>
          </p:cNvSpPr>
          <p:nvPr>
            <p:ph idx="1"/>
          </p:nvPr>
        </p:nvSpPr>
        <p:spPr>
          <a:xfrm>
            <a:off x="457200" y="1600201"/>
            <a:ext cx="4637088" cy="4173996"/>
          </a:xfrm>
        </p:spPr>
        <p:txBody>
          <a:bodyPr>
            <a:normAutofit lnSpcReduction="10000"/>
          </a:bodyPr>
          <a:lstStyle/>
          <a:p>
            <a:pPr>
              <a:spcBef>
                <a:spcPts val="703"/>
              </a:spcBef>
              <a:defRPr/>
            </a:pPr>
            <a:r>
              <a:rPr lang="en-US" dirty="0"/>
              <a:t>Test code is still </a:t>
            </a:r>
            <a:r>
              <a:rPr lang="en-US" dirty="0" smtClean="0"/>
              <a:t>code!</a:t>
            </a:r>
            <a:endParaRPr lang="en-US" dirty="0"/>
          </a:p>
          <a:p>
            <a:pPr>
              <a:spcBef>
                <a:spcPts val="703"/>
              </a:spcBef>
              <a:defRPr/>
            </a:pPr>
            <a:r>
              <a:rPr lang="en-US" dirty="0"/>
              <a:t>Give</a:t>
            </a:r>
            <a:r>
              <a:rPr lang="en-US" dirty="0" smtClean="0"/>
              <a:t> the same </a:t>
            </a:r>
            <a:r>
              <a:rPr lang="en-US" dirty="0"/>
              <a:t>love and care</a:t>
            </a:r>
            <a:r>
              <a:rPr lang="en-US" dirty="0" smtClean="0"/>
              <a:t> to </a:t>
            </a:r>
            <a:r>
              <a:rPr lang="en-US" dirty="0"/>
              <a:t>test code as well</a:t>
            </a:r>
            <a:endParaRPr lang="en-US" dirty="0" smtClean="0"/>
          </a:p>
          <a:p>
            <a:pPr>
              <a:spcBef>
                <a:spcPts val="703"/>
              </a:spcBef>
              <a:defRPr/>
            </a:pPr>
            <a:r>
              <a:rPr lang="en-US" dirty="0" smtClean="0"/>
              <a:t>Treat test code as a long-lived artifact</a:t>
            </a:r>
          </a:p>
          <a:p>
            <a:pPr>
              <a:spcBef>
                <a:spcPts val="703"/>
              </a:spcBef>
              <a:defRPr/>
            </a:pPr>
            <a:r>
              <a:rPr lang="en-US" dirty="0" smtClean="0"/>
              <a:t>Test code as living documentation</a:t>
            </a:r>
            <a:endParaRPr lang="en-US" dirty="0"/>
          </a:p>
        </p:txBody>
      </p:sp>
      <p:pic>
        <p:nvPicPr>
          <p:cNvPr id="4" name="Picture 6"/>
          <p:cNvPicPr>
            <a:picLocks noChangeArrowheads="1"/>
          </p:cNvPicPr>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5094288" y="3213100"/>
            <a:ext cx="34385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82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“done”?</a:t>
            </a:r>
            <a:endParaRPr lang="en-US" dirty="0"/>
          </a:p>
        </p:txBody>
      </p:sp>
      <p:sp>
        <p:nvSpPr>
          <p:cNvPr id="5" name="Text Placeholder 4"/>
          <p:cNvSpPr>
            <a:spLocks noGrp="1"/>
          </p:cNvSpPr>
          <p:nvPr>
            <p:ph type="body" idx="1"/>
          </p:nvPr>
        </p:nvSpPr>
        <p:spPr/>
        <p:txBody>
          <a:bodyPr/>
          <a:lstStyle/>
          <a:p>
            <a:r>
              <a:rPr lang="en-US" dirty="0" smtClean="0"/>
              <a:t>Iteration 0 task 1</a:t>
            </a:r>
            <a:endParaRPr lang="en-US" dirty="0"/>
          </a:p>
        </p:txBody>
      </p:sp>
    </p:spTree>
    <p:extLst>
      <p:ext uri="{BB962C8B-B14F-4D97-AF65-F5344CB8AC3E}">
        <p14:creationId xmlns:p14="http://schemas.microsoft.com/office/powerpoint/2010/main" val="187632428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Exploratory and other testing activities</a:t>
            </a:r>
            <a:endParaRPr lang="en-US" dirty="0"/>
          </a:p>
        </p:txBody>
      </p:sp>
      <p:sp>
        <p:nvSpPr>
          <p:cNvPr id="5" name="Text Placeholder 4"/>
          <p:cNvSpPr>
            <a:spLocks noGrp="1"/>
          </p:cNvSpPr>
          <p:nvPr>
            <p:ph type="body" idx="1"/>
          </p:nvPr>
        </p:nvSpPr>
        <p:spPr/>
        <p:txBody>
          <a:bodyPr/>
          <a:lstStyle/>
          <a:p>
            <a:r>
              <a:rPr lang="en-US" dirty="0" smtClean="0"/>
              <a:t>Manual testing complements automated testing</a:t>
            </a:r>
            <a:endParaRPr lang="en-US" dirty="0"/>
          </a:p>
        </p:txBody>
      </p:sp>
    </p:spTree>
    <p:extLst>
      <p:ext uri="{BB962C8B-B14F-4D97-AF65-F5344CB8AC3E}">
        <p14:creationId xmlns:p14="http://schemas.microsoft.com/office/powerpoint/2010/main" val="2544573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activities</a:t>
            </a:r>
            <a:endParaRPr lang="en-US" dirty="0"/>
          </a:p>
        </p:txBody>
      </p:sp>
      <p:sp>
        <p:nvSpPr>
          <p:cNvPr id="3" name="Content Placeholder 2"/>
          <p:cNvSpPr>
            <a:spLocks noGrp="1"/>
          </p:cNvSpPr>
          <p:nvPr>
            <p:ph idx="1"/>
          </p:nvPr>
        </p:nvSpPr>
        <p:spPr/>
        <p:txBody>
          <a:bodyPr>
            <a:normAutofit/>
          </a:bodyPr>
          <a:lstStyle/>
          <a:p>
            <a:r>
              <a:rPr lang="en-US" dirty="0"/>
              <a:t>Regression </a:t>
            </a:r>
            <a:r>
              <a:rPr lang="en-US" dirty="0" smtClean="0"/>
              <a:t>testing</a:t>
            </a:r>
            <a:endParaRPr lang="en-US" dirty="0"/>
          </a:p>
          <a:p>
            <a:r>
              <a:rPr lang="en-US" dirty="0"/>
              <a:t>Bug </a:t>
            </a:r>
            <a:r>
              <a:rPr lang="en-US" dirty="0" smtClean="0"/>
              <a:t>Bashes/</a:t>
            </a:r>
            <a:r>
              <a:rPr lang="en-US" dirty="0" err="1" smtClean="0"/>
              <a:t>Testapalooza</a:t>
            </a:r>
            <a:endParaRPr lang="en-US" dirty="0"/>
          </a:p>
          <a:p>
            <a:r>
              <a:rPr lang="en-US" dirty="0" smtClean="0"/>
              <a:t>User-acceptance testing and feedback</a:t>
            </a:r>
            <a:endParaRPr lang="en-US" dirty="0"/>
          </a:p>
          <a:p>
            <a:r>
              <a:rPr lang="en-US" dirty="0"/>
              <a:t>Beta t</a:t>
            </a:r>
            <a:r>
              <a:rPr lang="en-US" dirty="0" smtClean="0"/>
              <a:t>esting</a:t>
            </a:r>
            <a:endParaRPr lang="en-US" dirty="0"/>
          </a:p>
        </p:txBody>
      </p:sp>
    </p:spTree>
    <p:extLst>
      <p:ext uri="{BB962C8B-B14F-4D97-AF65-F5344CB8AC3E}">
        <p14:creationId xmlns:p14="http://schemas.microsoft.com/office/powerpoint/2010/main" val="2714692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idx="1"/>
          </p:nvPr>
        </p:nvSpPr>
        <p:spPr/>
        <p:txBody>
          <a:bodyPr/>
          <a:lstStyle/>
          <a:p>
            <a:r>
              <a:rPr lang="en-US" dirty="0"/>
              <a:t>Unscripted, (mostly) manual </a:t>
            </a:r>
            <a:r>
              <a:rPr lang="en-US" dirty="0" smtClean="0"/>
              <a:t>testing</a:t>
            </a:r>
          </a:p>
          <a:p>
            <a:r>
              <a:rPr lang="en-US" dirty="0" smtClean="0"/>
              <a:t>Simultaneous </a:t>
            </a:r>
            <a:r>
              <a:rPr lang="en-US" dirty="0"/>
              <a:t>learning, test design and test execution</a:t>
            </a:r>
          </a:p>
          <a:p>
            <a:r>
              <a:rPr lang="en-US" dirty="0" smtClean="0"/>
              <a:t>Supplements </a:t>
            </a:r>
            <a:r>
              <a:rPr lang="en-US" dirty="0"/>
              <a:t>scripted automated tests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4050093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Cross-functional </a:t>
            </a:r>
            <a:r>
              <a:rPr lang="en-US" dirty="0" smtClean="0"/>
              <a:t>requirements</a:t>
            </a:r>
            <a:endParaRPr lang="en-US" dirty="0"/>
          </a:p>
        </p:txBody>
      </p:sp>
      <p:sp>
        <p:nvSpPr>
          <p:cNvPr id="3" name="Content Placeholder 2"/>
          <p:cNvSpPr>
            <a:spLocks noGrp="1"/>
          </p:cNvSpPr>
          <p:nvPr>
            <p:ph idx="1"/>
          </p:nvPr>
        </p:nvSpPr>
        <p:spPr>
          <a:xfrm>
            <a:off x="457200" y="1492742"/>
            <a:ext cx="8229600" cy="4173996"/>
          </a:xfrm>
        </p:spPr>
        <p:txBody>
          <a:bodyPr>
            <a:normAutofit fontScale="77500" lnSpcReduction="20000"/>
          </a:bodyPr>
          <a:lstStyle/>
          <a:p>
            <a:r>
              <a:rPr lang="en-US" dirty="0"/>
              <a:t>Specify criteria that can be used to judge the operation of a system, rather than specific </a:t>
            </a:r>
            <a:r>
              <a:rPr lang="en-US" dirty="0" smtClean="0"/>
              <a:t>behaviors</a:t>
            </a:r>
            <a:endParaRPr lang="en-US" dirty="0"/>
          </a:p>
          <a:p>
            <a:r>
              <a:rPr lang="en-US" dirty="0"/>
              <a:t>D</a:t>
            </a:r>
            <a:r>
              <a:rPr lang="en-US" dirty="0" smtClean="0"/>
              <a:t>efine </a:t>
            </a:r>
            <a:r>
              <a:rPr lang="en-US" dirty="0"/>
              <a:t>how a system is supposed to </a:t>
            </a:r>
            <a:r>
              <a:rPr lang="en-US" i="1" dirty="0" smtClean="0"/>
              <a:t>be </a:t>
            </a:r>
            <a:r>
              <a:rPr lang="en-US" dirty="0" smtClean="0"/>
              <a:t>(rather than </a:t>
            </a:r>
            <a:r>
              <a:rPr lang="en-US" i="1" dirty="0" smtClean="0"/>
              <a:t>is</a:t>
            </a:r>
            <a:r>
              <a:rPr lang="en-US" dirty="0" smtClean="0"/>
              <a:t>)</a:t>
            </a:r>
          </a:p>
          <a:p>
            <a:pPr lvl="0"/>
            <a:r>
              <a:rPr lang="en-US" dirty="0"/>
              <a:t>Security testing such as permission/access, penetration, compliance testing</a:t>
            </a:r>
          </a:p>
          <a:p>
            <a:pPr lvl="0"/>
            <a:r>
              <a:rPr lang="en-US" dirty="0"/>
              <a:t>User-experience testing such as usability, user walkthroughs, A/B, multivariate testing</a:t>
            </a:r>
          </a:p>
          <a:p>
            <a:pPr lvl="0"/>
            <a:r>
              <a:rPr lang="en-US" dirty="0"/>
              <a:t>Operations testing such as failover recovery, disaster recovery, backup/restore, monitoring, deploy/rollback </a:t>
            </a:r>
            <a:r>
              <a:rPr lang="en-US" dirty="0" smtClean="0"/>
              <a:t>testing</a:t>
            </a:r>
            <a:endParaRPr lang="en-US" dirty="0"/>
          </a:p>
          <a:p>
            <a:r>
              <a:rPr lang="en-US" dirty="0" smtClean="0"/>
              <a:t>A.k.a. “</a:t>
            </a:r>
            <a:r>
              <a:rPr lang="en-US" dirty="0" err="1" smtClean="0"/>
              <a:t>itilities</a:t>
            </a:r>
            <a:r>
              <a:rPr lang="en-US" dirty="0"/>
              <a:t>”</a:t>
            </a:r>
          </a:p>
        </p:txBody>
      </p:sp>
    </p:spTree>
    <p:extLst>
      <p:ext uri="{BB962C8B-B14F-4D97-AF65-F5344CB8AC3E}">
        <p14:creationId xmlns:p14="http://schemas.microsoft.com/office/powerpoint/2010/main" val="93945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a:t>
            </a:r>
            <a:endParaRPr lang="en-US" dirty="0"/>
          </a:p>
        </p:txBody>
      </p:sp>
      <p:sp>
        <p:nvSpPr>
          <p:cNvPr id="3" name="Content Placeholder 2"/>
          <p:cNvSpPr>
            <a:spLocks noGrp="1"/>
          </p:cNvSpPr>
          <p:nvPr>
            <p:ph idx="1"/>
          </p:nvPr>
        </p:nvSpPr>
        <p:spPr/>
        <p:txBody>
          <a:bodyPr/>
          <a:lstStyle/>
          <a:p>
            <a:pPr marL="457200" lvl="1" indent="0">
              <a:buNone/>
            </a:pPr>
            <a:r>
              <a:rPr lang="en-US" dirty="0" smtClean="0"/>
              <a:t>Resources and readings:</a:t>
            </a:r>
            <a:endParaRPr lang="en-US" dirty="0">
              <a:hlinkClick r:id="rId2"/>
            </a:endParaRPr>
          </a:p>
          <a:p>
            <a:pPr lvl="1"/>
            <a:r>
              <a:rPr lang="en-US" dirty="0"/>
              <a:t>http://</a:t>
            </a:r>
            <a:r>
              <a:rPr lang="en-US" dirty="0" err="1"/>
              <a:t>support.thoughtworks.com</a:t>
            </a:r>
            <a:r>
              <a:rPr lang="en-US" dirty="0"/>
              <a:t>/entries/21259508-agile-qa-practices-reading-list</a:t>
            </a:r>
            <a:endParaRPr lang="en-US" dirty="0" smtClean="0"/>
          </a:p>
          <a:p>
            <a:pPr marL="457200" lvl="1" indent="0">
              <a:buNone/>
            </a:pPr>
            <a:r>
              <a:rPr lang="en-US" dirty="0" smtClean="0"/>
              <a:t>Contacts:</a:t>
            </a:r>
            <a:endParaRPr lang="en-US" dirty="0" smtClean="0">
              <a:hlinkClick r:id="rId3"/>
            </a:endParaRPr>
          </a:p>
          <a:p>
            <a:pPr lvl="1"/>
            <a:r>
              <a:rPr lang="en-US" dirty="0" err="1" smtClean="0">
                <a:hlinkClick r:id="rId4"/>
              </a:rPr>
              <a:t>kmchugh@thoughtworks.com</a:t>
            </a:r>
            <a:endParaRPr lang="en-US" dirty="0" smtClean="0"/>
          </a:p>
          <a:p>
            <a:pPr lvl="1"/>
            <a:r>
              <a:rPr lang="en-US" dirty="0" err="1" smtClean="0"/>
              <a:t>rmaurya@thoughtworks.com</a:t>
            </a:r>
            <a:endParaRPr lang="en-US" dirty="0" smtClean="0"/>
          </a:p>
        </p:txBody>
      </p:sp>
    </p:spTree>
    <p:extLst>
      <p:ext uri="{BB962C8B-B14F-4D97-AF65-F5344CB8AC3E}">
        <p14:creationId xmlns:p14="http://schemas.microsoft.com/office/powerpoint/2010/main" val="2208289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3" name="Freeform 3"/>
          <p:cNvSpPr/>
          <p:nvPr/>
        </p:nvSpPr>
        <p:spPr>
          <a:xfrm>
            <a:off x="0" y="0"/>
            <a:ext cx="9144000" cy="68580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0" y="-39076"/>
            <a:ext cx="9144000" cy="6858000"/>
          </a:xfrm>
          <a:prstGeom prst="rect">
            <a:avLst/>
          </a:prstGeom>
          <a:noFill/>
        </p:spPr>
      </p:pic>
    </p:spTree>
    <p:extLst>
      <p:ext uri="{BB962C8B-B14F-4D97-AF65-F5344CB8AC3E}">
        <p14:creationId xmlns:p14="http://schemas.microsoft.com/office/powerpoint/2010/main" val="2656636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familiar with Technology</a:t>
            </a:r>
            <a:endParaRPr lang="en-US" dirty="0"/>
          </a:p>
        </p:txBody>
      </p:sp>
      <p:sp>
        <p:nvSpPr>
          <p:cNvPr id="5" name="Text Placeholder 4"/>
          <p:cNvSpPr>
            <a:spLocks noGrp="1"/>
          </p:cNvSpPr>
          <p:nvPr>
            <p:ph type="body" idx="1"/>
          </p:nvPr>
        </p:nvSpPr>
        <p:spPr/>
        <p:txBody>
          <a:bodyPr/>
          <a:lstStyle/>
          <a:p>
            <a:r>
              <a:rPr lang="en-US" dirty="0" smtClean="0"/>
              <a:t>Development practices that are useful for QA</a:t>
            </a:r>
            <a:endParaRPr lang="en-US" dirty="0"/>
          </a:p>
        </p:txBody>
      </p:sp>
    </p:spTree>
    <p:extLst>
      <p:ext uri="{BB962C8B-B14F-4D97-AF65-F5344CB8AC3E}">
        <p14:creationId xmlns:p14="http://schemas.microsoft.com/office/powerpoint/2010/main" val="3939081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Continuous Integration</a:t>
            </a:r>
            <a:endParaRPr lang="en-US" sz="2000" b="0" i="1" dirty="0">
              <a:solidFill>
                <a:schemeClr val="tx1"/>
              </a:solidFill>
            </a:endParaRPr>
          </a:p>
        </p:txBody>
      </p:sp>
      <p:sp>
        <p:nvSpPr>
          <p:cNvPr id="2" name="Content Placeholder 1"/>
          <p:cNvSpPr>
            <a:spLocks noGrp="1"/>
          </p:cNvSpPr>
          <p:nvPr>
            <p:ph idx="1"/>
          </p:nvPr>
        </p:nvSpPr>
        <p:spPr/>
        <p:txBody>
          <a:bodyPr/>
          <a:lstStyle/>
          <a:p>
            <a:pPr marL="0" indent="0">
              <a:buNone/>
            </a:pPr>
            <a:r>
              <a:rPr lang="en-US" dirty="0"/>
              <a:t>“The key is to automate absolutely everything and run the process so often that integration errors are found quickly.” 	</a:t>
            </a:r>
            <a:r>
              <a:rPr lang="en-US" dirty="0" smtClean="0"/>
              <a:t>									-</a:t>
            </a:r>
            <a:r>
              <a:rPr lang="en-US" dirty="0"/>
              <a:t>- Martin Fowler</a:t>
            </a:r>
          </a:p>
          <a:p>
            <a:endParaRPr lang="en-US" dirty="0"/>
          </a:p>
          <a:p>
            <a:endParaRPr lang="en-US" dirty="0"/>
          </a:p>
        </p:txBody>
      </p:sp>
      <p:pic>
        <p:nvPicPr>
          <p:cNvPr id="6" name="Picture 5" descr="martin.jpg"/>
          <p:cNvPicPr>
            <a:picLocks noChangeAspect="1"/>
          </p:cNvPicPr>
          <p:nvPr/>
        </p:nvPicPr>
        <p:blipFill>
          <a:blip r:embed="rId3"/>
          <a:stretch>
            <a:fillRect/>
          </a:stretch>
        </p:blipFill>
        <p:spPr>
          <a:xfrm>
            <a:off x="5675929" y="3712306"/>
            <a:ext cx="2219077" cy="1964093"/>
          </a:xfrm>
          <a:prstGeom prst="rect">
            <a:avLst/>
          </a:prstGeom>
        </p:spPr>
      </p:pic>
    </p:spTree>
    <p:extLst>
      <p:ext uri="{BB962C8B-B14F-4D97-AF65-F5344CB8AC3E}">
        <p14:creationId xmlns:p14="http://schemas.microsoft.com/office/powerpoint/2010/main" val="30736473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4704</TotalTime>
  <Words>5309</Words>
  <Application>Microsoft Macintosh PowerPoint</Application>
  <PresentationFormat>On-screen Show (4:3)</PresentationFormat>
  <Paragraphs>845</Paragraphs>
  <Slides>75</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Visio</vt:lpstr>
      <vt:lpstr>Agile QA Practices</vt:lpstr>
      <vt:lpstr>Stand-up</vt:lpstr>
      <vt:lpstr>Initiation (Iteration 0)</vt:lpstr>
      <vt:lpstr>Iteration 0 and QA</vt:lpstr>
      <vt:lpstr>What is “done”?</vt:lpstr>
      <vt:lpstr>Done criteria examples</vt:lpstr>
      <vt:lpstr>What is “done”?</vt:lpstr>
      <vt:lpstr>Get familiar with Technology</vt:lpstr>
      <vt:lpstr>Continuous Integration</vt:lpstr>
      <vt:lpstr>Continuous Integration</vt:lpstr>
      <vt:lpstr>Continuous Integration</vt:lpstr>
      <vt:lpstr>What is a successful build?</vt:lpstr>
      <vt:lpstr>Continuous Integration and Deployment</vt:lpstr>
      <vt:lpstr>Continuous delivery</vt:lpstr>
      <vt:lpstr>Spike an automated test</vt:lpstr>
      <vt:lpstr>Functional test example</vt:lpstr>
      <vt:lpstr>Functional Testing</vt:lpstr>
      <vt:lpstr>What is Functional Testing?</vt:lpstr>
      <vt:lpstr>What is Functional Testing?</vt:lpstr>
      <vt:lpstr>What is unit testing?</vt:lpstr>
      <vt:lpstr>Plan for iteration 1</vt:lpstr>
      <vt:lpstr>Detail is commensurate with plan horizon</vt:lpstr>
      <vt:lpstr>Elicit detail just in time</vt:lpstr>
      <vt:lpstr>Story attributes</vt:lpstr>
      <vt:lpstr>Writing acceptance criteria</vt:lpstr>
      <vt:lpstr>Acceptance criteria</vt:lpstr>
      <vt:lpstr>Acceptance criteria examples</vt:lpstr>
      <vt:lpstr>Add acceptance criteria to iteration 1stories</vt:lpstr>
      <vt:lpstr>PowerPoint Presentation</vt:lpstr>
      <vt:lpstr>Develop and deliver</vt:lpstr>
      <vt:lpstr>Stand-up</vt:lpstr>
      <vt:lpstr>Review: The iteration</vt:lpstr>
      <vt:lpstr>Driving with acceptance tests</vt:lpstr>
      <vt:lpstr>ATDD cycle</vt:lpstr>
      <vt:lpstr>ATDD cycle</vt:lpstr>
      <vt:lpstr>ATDD cycle</vt:lpstr>
      <vt:lpstr>ATDD cycle</vt:lpstr>
      <vt:lpstr>ATDD cycle</vt:lpstr>
      <vt:lpstr>ATDD cycle</vt:lpstr>
      <vt:lpstr>Functional Testing</vt:lpstr>
      <vt:lpstr>Acceptance-testing defects</vt:lpstr>
      <vt:lpstr>Functional Testing</vt:lpstr>
      <vt:lpstr>Agile test automation</vt:lpstr>
      <vt:lpstr>Why automate?</vt:lpstr>
      <vt:lpstr>What’s different in agile?</vt:lpstr>
      <vt:lpstr>Who automates?</vt:lpstr>
      <vt:lpstr>Myths</vt:lpstr>
      <vt:lpstr>Develop and deliver</vt:lpstr>
      <vt:lpstr>Automation Practices and Patterns </vt:lpstr>
      <vt:lpstr>Proven practices for test development</vt:lpstr>
      <vt:lpstr>Proven practices for scenarios</vt:lpstr>
      <vt:lpstr>Proven practices for user-interface tests</vt:lpstr>
      <vt:lpstr>Challenges</vt:lpstr>
      <vt:lpstr>Page-object pattern</vt:lpstr>
      <vt:lpstr>Page-object pattern</vt:lpstr>
      <vt:lpstr>Page-object pattern</vt:lpstr>
      <vt:lpstr>Page-object pattern</vt:lpstr>
      <vt:lpstr>Domain-object pattern</vt:lpstr>
      <vt:lpstr>Domain-object pattern</vt:lpstr>
      <vt:lpstr>Domain-object pattern</vt:lpstr>
      <vt:lpstr>Domain-object pattern</vt:lpstr>
      <vt:lpstr>Domain object vs. page object pattern</vt:lpstr>
      <vt:lpstr>Make automation choices</vt:lpstr>
      <vt:lpstr>Prioritizing tests to automate</vt:lpstr>
      <vt:lpstr>What to automate?</vt:lpstr>
      <vt:lpstr>Why automation fails</vt:lpstr>
      <vt:lpstr>Hendrickson’s traits of ill-suited tools</vt:lpstr>
      <vt:lpstr>Characteristics of agile-friendly tools</vt:lpstr>
      <vt:lpstr>QA-programmer collaboration</vt:lpstr>
      <vt:lpstr>Exploratory and other testing activities</vt:lpstr>
      <vt:lpstr>Other testing activities</vt:lpstr>
      <vt:lpstr>Exploratory testing</vt:lpstr>
      <vt:lpstr>Cross-functional requirements</vt:lpstr>
      <vt:lpstr>For more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 Bekes</dc:creator>
  <cp:lastModifiedBy>Rohit Maurya</cp:lastModifiedBy>
  <cp:revision>205</cp:revision>
  <cp:lastPrinted>2012-04-07T23:38:21Z</cp:lastPrinted>
  <dcterms:created xsi:type="dcterms:W3CDTF">2011-05-16T18:07:00Z</dcterms:created>
  <dcterms:modified xsi:type="dcterms:W3CDTF">2012-12-10T04:22:32Z</dcterms:modified>
</cp:coreProperties>
</file>