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5" r:id="rId3"/>
    <p:sldId id="286" r:id="rId4"/>
    <p:sldId id="288" r:id="rId5"/>
    <p:sldId id="296" r:id="rId6"/>
    <p:sldId id="289" r:id="rId7"/>
    <p:sldId id="290" r:id="rId8"/>
    <p:sldId id="291" r:id="rId9"/>
  </p:sldIdLst>
  <p:sldSz cx="9144000" cy="6858000" type="screen4x3"/>
  <p:notesSz cx="6797675" cy="987266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8000"/>
    <a:srgbClr val="009900"/>
    <a:srgbClr val="3399FF"/>
    <a:srgbClr val="CC99FF"/>
    <a:srgbClr val="FFFF66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1014" autoAdjust="0"/>
  </p:normalViewPr>
  <p:slideViewPr>
    <p:cSldViewPr snapToGrid="0" snapToObjects="1">
      <p:cViewPr>
        <p:scale>
          <a:sx n="100" d="100"/>
          <a:sy n="100" d="100"/>
        </p:scale>
        <p:origin x="-18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939CE-EC50-4D48-A961-EBC3CA4ADDDF}" type="doc">
      <dgm:prSet loTypeId="urn:microsoft.com/office/officeart/2005/8/layout/pyramid1" loCatId="pyramid" qsTypeId="urn:microsoft.com/office/officeart/2005/8/quickstyle/simple2" qsCatId="simple" csTypeId="urn:microsoft.com/office/officeart/2005/8/colors/colorful2" csCatId="colorful" phldr="1"/>
      <dgm:spPr/>
    </dgm:pt>
    <dgm:pt modelId="{22109E0E-9905-48A1-9815-273B93DDB79F}">
      <dgm:prSet phldrT="[Text]" custT="1"/>
      <dgm:spPr/>
      <dgm:t>
        <a:bodyPr/>
        <a:lstStyle/>
        <a:p>
          <a:pPr algn="ctr"/>
          <a:r>
            <a:rPr lang="en-GB" sz="1400" b="1" dirty="0" smtClean="0">
              <a:solidFill>
                <a:schemeClr val="bg1"/>
              </a:solidFill>
            </a:rPr>
            <a:t>Large</a:t>
          </a:r>
          <a:endParaRPr lang="en-GB" sz="1400" b="1" dirty="0">
            <a:solidFill>
              <a:schemeClr val="bg1"/>
            </a:solidFill>
          </a:endParaRPr>
        </a:p>
      </dgm:t>
    </dgm:pt>
    <dgm:pt modelId="{5E544962-2EB1-49FE-884B-6804E12DA92C}" type="parTrans" cxnId="{78BAEB78-E000-49B7-9AA8-A3BA762A27C1}">
      <dgm:prSet/>
      <dgm:spPr/>
      <dgm:t>
        <a:bodyPr/>
        <a:lstStyle/>
        <a:p>
          <a:endParaRPr lang="en-GB"/>
        </a:p>
      </dgm:t>
    </dgm:pt>
    <dgm:pt modelId="{CBB09402-38A3-43EB-9C39-F22D71574ADE}" type="sibTrans" cxnId="{78BAEB78-E000-49B7-9AA8-A3BA762A27C1}">
      <dgm:prSet/>
      <dgm:spPr/>
      <dgm:t>
        <a:bodyPr/>
        <a:lstStyle/>
        <a:p>
          <a:endParaRPr lang="en-GB"/>
        </a:p>
      </dgm:t>
    </dgm:pt>
    <dgm:pt modelId="{D75DB21A-4411-46FB-8342-B756EE632CC4}">
      <dgm:prSet phldrT="[Text]" custT="1"/>
      <dgm:spPr/>
      <dgm:t>
        <a:bodyPr/>
        <a:lstStyle/>
        <a:p>
          <a:r>
            <a:rPr lang="en-GB" sz="1400" b="1" dirty="0" smtClean="0">
              <a:solidFill>
                <a:schemeClr val="bg1"/>
              </a:solidFill>
            </a:rPr>
            <a:t>Medium</a:t>
          </a:r>
          <a:endParaRPr lang="en-GB" sz="1400" b="1" dirty="0">
            <a:solidFill>
              <a:schemeClr val="bg1"/>
            </a:solidFill>
          </a:endParaRPr>
        </a:p>
      </dgm:t>
    </dgm:pt>
    <dgm:pt modelId="{52F1418B-F234-417C-A8D4-89EBE74502B2}" type="parTrans" cxnId="{414E6A9E-9F5C-474E-854B-4EED24013873}">
      <dgm:prSet/>
      <dgm:spPr/>
      <dgm:t>
        <a:bodyPr/>
        <a:lstStyle/>
        <a:p>
          <a:endParaRPr lang="en-GB"/>
        </a:p>
      </dgm:t>
    </dgm:pt>
    <dgm:pt modelId="{AD7441DF-7E7E-423E-A008-9C0FF2A76113}" type="sibTrans" cxnId="{414E6A9E-9F5C-474E-854B-4EED24013873}">
      <dgm:prSet/>
      <dgm:spPr/>
      <dgm:t>
        <a:bodyPr/>
        <a:lstStyle/>
        <a:p>
          <a:endParaRPr lang="en-GB"/>
        </a:p>
      </dgm:t>
    </dgm:pt>
    <dgm:pt modelId="{556E1467-654A-4F35-92CF-82D1F58CC287}">
      <dgm:prSet phldrT="[Text]" custT="1"/>
      <dgm:spPr/>
      <dgm:t>
        <a:bodyPr/>
        <a:lstStyle/>
        <a:p>
          <a:r>
            <a:rPr lang="en-GB" sz="1400" b="1" dirty="0" smtClean="0">
              <a:solidFill>
                <a:schemeClr val="bg1"/>
              </a:solidFill>
            </a:rPr>
            <a:t>Small</a:t>
          </a:r>
          <a:endParaRPr lang="en-GB" sz="1400" b="1" dirty="0">
            <a:solidFill>
              <a:schemeClr val="bg1"/>
            </a:solidFill>
          </a:endParaRPr>
        </a:p>
      </dgm:t>
    </dgm:pt>
    <dgm:pt modelId="{1812600A-6616-4B82-A74E-633F7FF992C4}" type="parTrans" cxnId="{11EBF1D1-F14C-415D-9479-96D70A85E273}">
      <dgm:prSet/>
      <dgm:spPr/>
      <dgm:t>
        <a:bodyPr/>
        <a:lstStyle/>
        <a:p>
          <a:endParaRPr lang="en-GB"/>
        </a:p>
      </dgm:t>
    </dgm:pt>
    <dgm:pt modelId="{FD96D1B1-AD8E-4AA5-BE23-258607F506A9}" type="sibTrans" cxnId="{11EBF1D1-F14C-415D-9479-96D70A85E273}">
      <dgm:prSet/>
      <dgm:spPr/>
      <dgm:t>
        <a:bodyPr/>
        <a:lstStyle/>
        <a:p>
          <a:endParaRPr lang="en-GB"/>
        </a:p>
      </dgm:t>
    </dgm:pt>
    <dgm:pt modelId="{1FEF432D-218E-45BE-A504-4485B4E0F901}" type="pres">
      <dgm:prSet presAssocID="{FDD939CE-EC50-4D48-A961-EBC3CA4ADDDF}" presName="Name0" presStyleCnt="0">
        <dgm:presLayoutVars>
          <dgm:dir/>
          <dgm:animLvl val="lvl"/>
          <dgm:resizeHandles val="exact"/>
        </dgm:presLayoutVars>
      </dgm:prSet>
      <dgm:spPr/>
    </dgm:pt>
    <dgm:pt modelId="{3347DE27-8DFE-4E1A-8238-C9699CBC4FDC}" type="pres">
      <dgm:prSet presAssocID="{22109E0E-9905-48A1-9815-273B93DDB79F}" presName="Name8" presStyleCnt="0"/>
      <dgm:spPr/>
    </dgm:pt>
    <dgm:pt modelId="{33688523-AA5D-469F-B1C0-4EF1D1D94977}" type="pres">
      <dgm:prSet presAssocID="{22109E0E-9905-48A1-9815-273B93DDB79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15EB9-D268-4D53-99CE-036A5A058242}" type="pres">
      <dgm:prSet presAssocID="{22109E0E-9905-48A1-9815-273B93DDB7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A4970-6A65-4192-8387-4337449C086C}" type="pres">
      <dgm:prSet presAssocID="{D75DB21A-4411-46FB-8342-B756EE632CC4}" presName="Name8" presStyleCnt="0"/>
      <dgm:spPr/>
    </dgm:pt>
    <dgm:pt modelId="{08987798-D35E-4346-A311-1D0446D9B5DA}" type="pres">
      <dgm:prSet presAssocID="{D75DB21A-4411-46FB-8342-B756EE632CC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D1F7668-D8B0-48F7-8562-C85AC5722820}" type="pres">
      <dgm:prSet presAssocID="{D75DB21A-4411-46FB-8342-B756EE632C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B342D6-521A-40FF-B2EA-B5603171E6C7}" type="pres">
      <dgm:prSet presAssocID="{556E1467-654A-4F35-92CF-82D1F58CC287}" presName="Name8" presStyleCnt="0"/>
      <dgm:spPr/>
    </dgm:pt>
    <dgm:pt modelId="{3443B6CA-4CD5-42A8-8C57-2A043F362E6A}" type="pres">
      <dgm:prSet presAssocID="{556E1467-654A-4F35-92CF-82D1F58CC287}" presName="level" presStyleLbl="node1" presStyleIdx="2" presStyleCnt="3" custLinFactNeighborX="19870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B4A00-E41C-4793-9B06-BF5B28D2F26D}" type="pres">
      <dgm:prSet presAssocID="{556E1467-654A-4F35-92CF-82D1F58CC2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122D9B-6EE4-4A45-A469-02FAB654C8CC}" type="presOf" srcId="{FDD939CE-EC50-4D48-A961-EBC3CA4ADDDF}" destId="{1FEF432D-218E-45BE-A504-4485B4E0F901}" srcOrd="0" destOrd="0" presId="urn:microsoft.com/office/officeart/2005/8/layout/pyramid1"/>
    <dgm:cxn modelId="{7CCA910F-C24F-974F-8168-44A2FD1E7C08}" type="presOf" srcId="{D75DB21A-4411-46FB-8342-B756EE632CC4}" destId="{08987798-D35E-4346-A311-1D0446D9B5DA}" srcOrd="0" destOrd="0" presId="urn:microsoft.com/office/officeart/2005/8/layout/pyramid1"/>
    <dgm:cxn modelId="{B28E2872-86FC-B944-948E-6ED15BF05E9D}" type="presOf" srcId="{22109E0E-9905-48A1-9815-273B93DDB79F}" destId="{33688523-AA5D-469F-B1C0-4EF1D1D94977}" srcOrd="0" destOrd="0" presId="urn:microsoft.com/office/officeart/2005/8/layout/pyramid1"/>
    <dgm:cxn modelId="{414E6A9E-9F5C-474E-854B-4EED24013873}" srcId="{FDD939CE-EC50-4D48-A961-EBC3CA4ADDDF}" destId="{D75DB21A-4411-46FB-8342-B756EE632CC4}" srcOrd="1" destOrd="0" parTransId="{52F1418B-F234-417C-A8D4-89EBE74502B2}" sibTransId="{AD7441DF-7E7E-423E-A008-9C0FF2A76113}"/>
    <dgm:cxn modelId="{48A9D92C-E96E-C14C-B005-EA0403BD2613}" type="presOf" srcId="{556E1467-654A-4F35-92CF-82D1F58CC287}" destId="{3443B6CA-4CD5-42A8-8C57-2A043F362E6A}" srcOrd="0" destOrd="0" presId="urn:microsoft.com/office/officeart/2005/8/layout/pyramid1"/>
    <dgm:cxn modelId="{F708254F-9C6B-E34E-AC6C-2CE07965FADC}" type="presOf" srcId="{D75DB21A-4411-46FB-8342-B756EE632CC4}" destId="{1D1F7668-D8B0-48F7-8562-C85AC5722820}" srcOrd="1" destOrd="0" presId="urn:microsoft.com/office/officeart/2005/8/layout/pyramid1"/>
    <dgm:cxn modelId="{6BA67C03-6CFD-8542-AA49-EC9C2589FCCD}" type="presOf" srcId="{22109E0E-9905-48A1-9815-273B93DDB79F}" destId="{3C715EB9-D268-4D53-99CE-036A5A058242}" srcOrd="1" destOrd="0" presId="urn:microsoft.com/office/officeart/2005/8/layout/pyramid1"/>
    <dgm:cxn modelId="{F441D19C-1EEF-764F-9096-8EEB24F85ABC}" type="presOf" srcId="{556E1467-654A-4F35-92CF-82D1F58CC287}" destId="{C13B4A00-E41C-4793-9B06-BF5B28D2F26D}" srcOrd="1" destOrd="0" presId="urn:microsoft.com/office/officeart/2005/8/layout/pyramid1"/>
    <dgm:cxn modelId="{78BAEB78-E000-49B7-9AA8-A3BA762A27C1}" srcId="{FDD939CE-EC50-4D48-A961-EBC3CA4ADDDF}" destId="{22109E0E-9905-48A1-9815-273B93DDB79F}" srcOrd="0" destOrd="0" parTransId="{5E544962-2EB1-49FE-884B-6804E12DA92C}" sibTransId="{CBB09402-38A3-43EB-9C39-F22D71574ADE}"/>
    <dgm:cxn modelId="{11EBF1D1-F14C-415D-9479-96D70A85E273}" srcId="{FDD939CE-EC50-4D48-A961-EBC3CA4ADDDF}" destId="{556E1467-654A-4F35-92CF-82D1F58CC287}" srcOrd="2" destOrd="0" parTransId="{1812600A-6616-4B82-A74E-633F7FF992C4}" sibTransId="{FD96D1B1-AD8E-4AA5-BE23-258607F506A9}"/>
    <dgm:cxn modelId="{1D951A15-EACB-DF4D-8840-D81C966C4DD7}" type="presParOf" srcId="{1FEF432D-218E-45BE-A504-4485B4E0F901}" destId="{3347DE27-8DFE-4E1A-8238-C9699CBC4FDC}" srcOrd="0" destOrd="0" presId="urn:microsoft.com/office/officeart/2005/8/layout/pyramid1"/>
    <dgm:cxn modelId="{930C823F-59B4-C54D-8063-68B43EC47203}" type="presParOf" srcId="{3347DE27-8DFE-4E1A-8238-C9699CBC4FDC}" destId="{33688523-AA5D-469F-B1C0-4EF1D1D94977}" srcOrd="0" destOrd="0" presId="urn:microsoft.com/office/officeart/2005/8/layout/pyramid1"/>
    <dgm:cxn modelId="{629BCA94-AEB8-6047-9E66-BE4797F577BE}" type="presParOf" srcId="{3347DE27-8DFE-4E1A-8238-C9699CBC4FDC}" destId="{3C715EB9-D268-4D53-99CE-036A5A058242}" srcOrd="1" destOrd="0" presId="urn:microsoft.com/office/officeart/2005/8/layout/pyramid1"/>
    <dgm:cxn modelId="{1600B165-2302-D642-8576-1880B50CD535}" type="presParOf" srcId="{1FEF432D-218E-45BE-A504-4485B4E0F901}" destId="{E1CA4970-6A65-4192-8387-4337449C086C}" srcOrd="1" destOrd="0" presId="urn:microsoft.com/office/officeart/2005/8/layout/pyramid1"/>
    <dgm:cxn modelId="{9C7A7CDE-BAB7-004E-B8A2-813971CBAB69}" type="presParOf" srcId="{E1CA4970-6A65-4192-8387-4337449C086C}" destId="{08987798-D35E-4346-A311-1D0446D9B5DA}" srcOrd="0" destOrd="0" presId="urn:microsoft.com/office/officeart/2005/8/layout/pyramid1"/>
    <dgm:cxn modelId="{344980A5-64A3-DF4F-9A8D-96C0B78D4DE9}" type="presParOf" srcId="{E1CA4970-6A65-4192-8387-4337449C086C}" destId="{1D1F7668-D8B0-48F7-8562-C85AC5722820}" srcOrd="1" destOrd="0" presId="urn:microsoft.com/office/officeart/2005/8/layout/pyramid1"/>
    <dgm:cxn modelId="{13335800-B574-4444-8CF0-0BAC13D6E9D7}" type="presParOf" srcId="{1FEF432D-218E-45BE-A504-4485B4E0F901}" destId="{21B342D6-521A-40FF-B2EA-B5603171E6C7}" srcOrd="2" destOrd="0" presId="urn:microsoft.com/office/officeart/2005/8/layout/pyramid1"/>
    <dgm:cxn modelId="{5DC71C66-4F81-974D-BB08-E96845633F87}" type="presParOf" srcId="{21B342D6-521A-40FF-B2EA-B5603171E6C7}" destId="{3443B6CA-4CD5-42A8-8C57-2A043F362E6A}" srcOrd="0" destOrd="0" presId="urn:microsoft.com/office/officeart/2005/8/layout/pyramid1"/>
    <dgm:cxn modelId="{2D016883-B93F-6547-9774-9E826C8194C2}" type="presParOf" srcId="{21B342D6-521A-40FF-B2EA-B5603171E6C7}" destId="{C13B4A00-E41C-4793-9B06-BF5B28D2F26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8523-AA5D-469F-B1C0-4EF1D1D94977}">
      <dsp:nvSpPr>
        <dsp:cNvPr id="0" name=""/>
        <dsp:cNvSpPr/>
      </dsp:nvSpPr>
      <dsp:spPr>
        <a:xfrm>
          <a:off x="958750" y="0"/>
          <a:ext cx="958750" cy="668866"/>
        </a:xfrm>
        <a:prstGeom prst="trapezoid">
          <a:avLst>
            <a:gd name="adj" fmla="val 71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bg1"/>
              </a:solidFill>
            </a:rPr>
            <a:t>Large</a:t>
          </a:r>
          <a:endParaRPr lang="en-GB" sz="1400" b="1" kern="1200" dirty="0">
            <a:solidFill>
              <a:schemeClr val="bg1"/>
            </a:solidFill>
          </a:endParaRPr>
        </a:p>
      </dsp:txBody>
      <dsp:txXfrm>
        <a:off x="958750" y="0"/>
        <a:ext cx="958750" cy="668866"/>
      </dsp:txXfrm>
    </dsp:sp>
    <dsp:sp modelId="{08987798-D35E-4346-A311-1D0446D9B5DA}">
      <dsp:nvSpPr>
        <dsp:cNvPr id="0" name=""/>
        <dsp:cNvSpPr/>
      </dsp:nvSpPr>
      <dsp:spPr>
        <a:xfrm>
          <a:off x="479375" y="668866"/>
          <a:ext cx="1917501" cy="668866"/>
        </a:xfrm>
        <a:prstGeom prst="trapezoid">
          <a:avLst>
            <a:gd name="adj" fmla="val 7167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bg1"/>
              </a:solidFill>
            </a:rPr>
            <a:t>Medium</a:t>
          </a:r>
          <a:endParaRPr lang="en-GB" sz="1400" b="1" kern="1200" dirty="0">
            <a:solidFill>
              <a:schemeClr val="bg1"/>
            </a:solidFill>
          </a:endParaRPr>
        </a:p>
      </dsp:txBody>
      <dsp:txXfrm>
        <a:off x="814938" y="668866"/>
        <a:ext cx="1246375" cy="668866"/>
      </dsp:txXfrm>
    </dsp:sp>
    <dsp:sp modelId="{3443B6CA-4CD5-42A8-8C57-2A043F362E6A}">
      <dsp:nvSpPr>
        <dsp:cNvPr id="0" name=""/>
        <dsp:cNvSpPr/>
      </dsp:nvSpPr>
      <dsp:spPr>
        <a:xfrm>
          <a:off x="0" y="1337733"/>
          <a:ext cx="2876252" cy="668866"/>
        </a:xfrm>
        <a:prstGeom prst="trapezoid">
          <a:avLst>
            <a:gd name="adj" fmla="val 7167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bg1"/>
              </a:solidFill>
            </a:rPr>
            <a:t>Small</a:t>
          </a:r>
          <a:endParaRPr lang="en-GB" sz="1400" b="1" kern="1200" dirty="0">
            <a:solidFill>
              <a:schemeClr val="bg1"/>
            </a:solidFill>
          </a:endParaRPr>
        </a:p>
      </dsp:txBody>
      <dsp:txXfrm>
        <a:off x="503344" y="1337733"/>
        <a:ext cx="1869563" cy="668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39900C5-7C0D-C543-BE1A-620462FF4F8F}" type="datetimeFigureOut">
              <a:rPr lang="en-GB"/>
              <a:pPr/>
              <a:t>15/07/2013</a:t>
            </a:fld>
            <a:endParaRPr lang="en-GB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689DFBF-EC77-7B41-BCF9-71BFC74871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65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843" tIns="45922" rIns="91843" bIns="45922" numCol="1" anchor="t" anchorCtr="0" compatLnSpc="1">
            <a:prstTxWarp prst="textNoShape">
              <a:avLst/>
            </a:prstTxWarp>
          </a:bodyPr>
          <a:lstStyle>
            <a:lvl1pPr defTabSz="458788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843" tIns="45922" rIns="91843" bIns="45922" numCol="1" anchor="t" anchorCtr="0" compatLnSpc="1">
            <a:prstTxWarp prst="textNoShape">
              <a:avLst/>
            </a:prstTxWarp>
          </a:bodyPr>
          <a:lstStyle>
            <a:lvl1pPr algn="r" defTabSz="458788">
              <a:defRPr sz="1200"/>
            </a:lvl1pPr>
          </a:lstStyle>
          <a:p>
            <a:fld id="{09782273-BFDA-8746-BE44-8EB6A1BDD3D7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689475"/>
            <a:ext cx="543877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843" tIns="45922" rIns="91843" bIns="45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843" tIns="45922" rIns="91843" bIns="45922" numCol="1" anchor="b" anchorCtr="0" compatLnSpc="1">
            <a:prstTxWarp prst="textNoShape">
              <a:avLst/>
            </a:prstTxWarp>
          </a:bodyPr>
          <a:lstStyle>
            <a:lvl1pPr defTabSz="458788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843" tIns="45922" rIns="91843" bIns="45922" numCol="1" anchor="b" anchorCtr="0" compatLnSpc="1">
            <a:prstTxWarp prst="textNoShape">
              <a:avLst/>
            </a:prstTxWarp>
          </a:bodyPr>
          <a:lstStyle>
            <a:lvl1pPr algn="r" defTabSz="458788">
              <a:defRPr sz="1200"/>
            </a:lvl1pPr>
          </a:lstStyle>
          <a:p>
            <a:fld id="{DE48D0D7-D39A-D44B-A744-CB69EBE1E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3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Pyramid:</a:t>
            </a:r>
          </a:p>
          <a:p>
            <a:r>
              <a:rPr lang="en-US" dirty="0" smtClean="0"/>
              <a:t>Small – tests a single method/function.</a:t>
            </a:r>
            <a:r>
              <a:rPr lang="en-US" baseline="0" dirty="0" smtClean="0"/>
              <a:t>  If it fails you typically know exactly what’s broken.  Very fast.  Kind of tests that result from TDD.</a:t>
            </a:r>
          </a:p>
          <a:p>
            <a:r>
              <a:rPr lang="en-US" baseline="0" dirty="0" smtClean="0"/>
              <a:t>Medium – tests a small collection of classes.  Often used to test acceptance criteria.</a:t>
            </a:r>
          </a:p>
          <a:p>
            <a:r>
              <a:rPr lang="en-US" baseline="0" dirty="0" smtClean="0"/>
              <a:t>Large – end-to-end functional tests.  Typically mimic user </a:t>
            </a:r>
            <a:r>
              <a:rPr lang="en-GB" baseline="0" noProof="0" dirty="0" smtClean="0"/>
              <a:t>behaviour</a:t>
            </a:r>
            <a:r>
              <a:rPr lang="en-US" baseline="0" dirty="0" smtClean="0"/>
              <a:t>.  Used to test acceptance criteria.  When they pass they give good confidence the system works.  Tend to be slow and cause of failure not always clear.</a:t>
            </a:r>
          </a:p>
          <a:p>
            <a:endParaRPr lang="en-US" baseline="0" dirty="0" smtClean="0"/>
          </a:p>
          <a:p>
            <a:r>
              <a:rPr lang="en-US" dirty="0" smtClean="0"/>
              <a:t>Tradeoffs:</a:t>
            </a:r>
            <a:r>
              <a:rPr lang="en-US" baseline="0" dirty="0" smtClean="0"/>
              <a:t> Increasing confidence vs. better isolation and speed.</a:t>
            </a:r>
          </a:p>
          <a:p>
            <a:r>
              <a:rPr lang="en-US" baseline="0" dirty="0" smtClean="0"/>
              <a:t>Testing responsibilities: </a:t>
            </a:r>
          </a:p>
          <a:p>
            <a:r>
              <a:rPr lang="en-US" baseline="0" dirty="0" smtClean="0"/>
              <a:t>Small – Developers, often via TDD</a:t>
            </a:r>
          </a:p>
          <a:p>
            <a:r>
              <a:rPr lang="en-US" baseline="0" dirty="0" smtClean="0"/>
              <a:t>Medium – Developers</a:t>
            </a:r>
          </a:p>
          <a:p>
            <a:r>
              <a:rPr lang="en-US" baseline="0" dirty="0" smtClean="0"/>
              <a:t>Large – Developers and QA in partnership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D0D7-D39A-D44B-A744-CB69EBE1EB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reason to opt</a:t>
            </a:r>
            <a:r>
              <a:rPr lang="en-US" baseline="0" dirty="0" smtClean="0"/>
              <a:t> for Acceptance Test Driven Development (ATDD) or Behavior Driven Development (BDD) unless non-technical people need to author or read test scenarios.</a:t>
            </a:r>
          </a:p>
          <a:p>
            <a:r>
              <a:rPr lang="en-US" baseline="0" dirty="0" smtClean="0"/>
              <a:t>Most of the tools at this level make refactoring tests difficult, which leads to test scenarios being very quickly out of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D0D7-D39A-D44B-A744-CB69EBE1EB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01B00-B2FC-764C-8D78-AD01883618F5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605BB-F0C0-494C-A909-0DE25C4427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3E8C2-9241-8041-8EBA-603CBC0DD76E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DDA7E-9F0A-5D4D-BD48-D7A50B767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F88F6-3D1F-344C-9C47-9F662A327F95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27613-DFBD-3C43-8CFF-B06D9169F5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EE6A82-27A7-E74E-8404-803BBC3E8388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4559F-7E23-5848-859D-58C39382F2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8267-E147-7E40-90EC-D41EE00E6650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B3981-875C-694A-871F-82469E710C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39CD4-216A-8849-9CA2-1B4A648AF081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164C0-F392-394B-94E2-42D15DE248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FE32AC-57F4-F940-897B-96E5E2D8E6C6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DB01-01FF-B244-902E-1FFCA6B9A8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35163-FF00-254D-B895-8173C599BE53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2489E-21EE-4B42-8EDD-D34A39149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BD7D37-645B-E344-949F-A86EC7640D23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BDEAA-CD31-A145-835E-5EB5CF5BD8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531F-C7FF-3546-93C9-654ECCDFBDEC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21B21-01A0-5247-AC75-794C2B213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F5A034-4158-A04F-8655-F54338933B45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7902A-44BD-514D-89CF-39E4B81F8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081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F918BA9-FC8D-6B48-9B0B-67AD9180675E}" type="datetimeFigureOut">
              <a:rPr lang="en-US"/>
              <a:pPr/>
              <a:t>15/07/2013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1925" y="6356350"/>
            <a:ext cx="486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5675" y="6356350"/>
            <a:ext cx="1377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95DC471-9A6B-EF42-9A27-D6A1EBAD9E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</a:rPr>
              <a:t>Principle: Fast Feedback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Get feedback to the people who need it as soon as possible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Work with up to date information and make informed decisions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Automated Regression test suites should run in minutes</a:t>
            </a:r>
          </a:p>
          <a:p>
            <a:pPr lvl="1" eaLnBrk="1" hangingPunct="1">
              <a:lnSpc>
                <a:spcPct val="90000"/>
              </a:lnSpc>
            </a:pPr>
            <a:endParaRPr lang="en-GB" sz="16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Test Pyramid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Focus on small fast test as compared to large slow tests</a:t>
            </a:r>
            <a:endParaRPr lang="en-GB" sz="2000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000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</a:t>
            </a:r>
            <a:r>
              <a:rPr lang="en-GB" sz="2000" b="1" dirty="0" smtClean="0">
                <a:latin typeface="Calibri" charset="0"/>
                <a:ea typeface="ＭＳ Ｐゴシック" charset="0"/>
              </a:rPr>
              <a:t>Continuous Integration</a:t>
            </a:r>
            <a:endParaRPr lang="en-GB" sz="2000" b="1" dirty="0" smtClean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The ability of order test execution, so some tests can be run early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Tests should be capable of being run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Build should be automated and part of continuous delivery practices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499663"/>
              </p:ext>
            </p:extLst>
          </p:nvPr>
        </p:nvGraphicFramePr>
        <p:xfrm>
          <a:off x="5638800" y="2781301"/>
          <a:ext cx="2876252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34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</a:rPr>
              <a:t>Principle: Build Quality In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Remove the cost of fixing the defects by preventing them from occurring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Find mistakes early and prevent them from becoming prevalent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Reduce reliance on quick fixes</a:t>
            </a:r>
          </a:p>
          <a:p>
            <a:pPr eaLnBrk="1" hangingPunct="1">
              <a:lnSpc>
                <a:spcPct val="90000"/>
              </a:lnSpc>
            </a:pPr>
            <a:endParaRPr lang="en-GB" sz="2000" b="1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TDD (Test Driven Development)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ATDD (Acceptance Test Driven Development)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Functional Test Automation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</a:t>
            </a:r>
            <a:r>
              <a:rPr lang="en-GB" sz="2000" b="1" dirty="0" smtClean="0">
                <a:latin typeface="Calibri" charset="0"/>
                <a:ea typeface="ＭＳ Ｐゴシック" charset="0"/>
              </a:rPr>
              <a:t>Cross-Functional Monitoring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</a:t>
            </a:r>
            <a:r>
              <a:rPr lang="en-GB" sz="2000" b="1" dirty="0" smtClean="0">
                <a:latin typeface="Calibri" charset="0"/>
                <a:ea typeface="ＭＳ Ｐゴシック" charset="0"/>
              </a:rPr>
              <a:t>: Exploratory Testing</a:t>
            </a:r>
            <a:endParaRPr lang="en-GB" sz="2000" b="1" dirty="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 descr="costofdefec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12" y="2133037"/>
            <a:ext cx="2513987" cy="18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7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</a:rPr>
              <a:t>Principle: Everybody is responsible for quality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 eaLnBrk="1" hangingPunct="1">
              <a:lnSpc>
                <a:spcPct val="90000"/>
              </a:lnSpc>
              <a:buFont typeface="Arial" charset="0"/>
              <a:buNone/>
            </a:pPr>
            <a:endParaRPr lang="en-GB" sz="16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Testing isn’t just about testers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Get better tests through diverse input and the team looking after tests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sz="24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Collaborative Approach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Perpetual UAT Environment</a:t>
            </a:r>
            <a:endParaRPr lang="en-GB" sz="1600" dirty="0" smtClean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16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2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</a:rPr>
              <a:t>Principle: Tests are an asset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Treat the test cases and the application code as the product – don’t separate them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charset="0"/>
                <a:ea typeface="ＭＳ Ｐゴシック" charset="0"/>
              </a:rPr>
              <a:t>Tests must be treated as a first class </a:t>
            </a:r>
            <a:r>
              <a:rPr lang="en-GB" sz="2000" dirty="0" smtClean="0">
                <a:latin typeface="Calibri" charset="0"/>
                <a:ea typeface="ＭＳ Ｐゴシック" charset="0"/>
              </a:rPr>
              <a:t>asset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Reuse tests across projects, don’t create new tests all the time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Better understanding of test </a:t>
            </a:r>
            <a:r>
              <a:rPr lang="en-GB" sz="2000" dirty="0" smtClean="0">
                <a:latin typeface="Calibri" charset="0"/>
                <a:ea typeface="ＭＳ Ｐゴシック" charset="0"/>
              </a:rPr>
              <a:t>coverage – </a:t>
            </a:r>
            <a:r>
              <a:rPr lang="en-GB" sz="2000" dirty="0" smtClean="0">
                <a:latin typeface="Calibri" charset="0"/>
                <a:ea typeface="ＭＳ Ｐゴシック" charset="0"/>
              </a:rPr>
              <a:t>use proper verb</a:t>
            </a: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charset="0"/>
                <a:ea typeface="ＭＳ Ｐゴシック" charset="0"/>
              </a:rPr>
              <a:t>Define legacy code as code that is not under test and refactor when </a:t>
            </a:r>
            <a:r>
              <a:rPr lang="en-GB" sz="2000" dirty="0" smtClean="0">
                <a:latin typeface="Calibri" charset="0"/>
                <a:ea typeface="ＭＳ Ｐゴシック" charset="0"/>
              </a:rPr>
              <a:t>possible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Version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Automated tests are code – treat them like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Test code is likely to be the largest code base in your organisation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Version controlling application code is common practice – so it should be for test code</a:t>
            </a: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Test Maintenance</a:t>
            </a:r>
            <a:endParaRPr lang="en-GB" sz="2000" b="1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Ensure a balanced test portfolio</a:t>
            </a:r>
            <a:r>
              <a:rPr lang="en-GB" sz="1600" dirty="0">
                <a:latin typeface="Calibri" charset="0"/>
                <a:ea typeface="ＭＳ Ｐゴシック" charset="0"/>
              </a:rPr>
              <a:t> </a:t>
            </a:r>
            <a:r>
              <a:rPr lang="en-GB" sz="1600" dirty="0" smtClean="0">
                <a:latin typeface="Calibri" charset="0"/>
                <a:ea typeface="ＭＳ Ｐゴシック" charset="0"/>
              </a:rPr>
              <a:t>to avoid test runs taking too long</a:t>
            </a:r>
            <a:r>
              <a:rPr lang="en-GB" sz="1600" dirty="0">
                <a:latin typeface="Calibri" charset="0"/>
                <a:ea typeface="ＭＳ Ｐゴシック" charset="0"/>
              </a:rPr>
              <a:t> </a:t>
            </a:r>
            <a:r>
              <a:rPr lang="en-GB" sz="1600" dirty="0" smtClean="0">
                <a:latin typeface="Calibri" charset="0"/>
                <a:ea typeface="ＭＳ Ｐゴシック" charset="0"/>
              </a:rPr>
              <a:t>and distorted test pyramid (inverted or hourglass</a:t>
            </a:r>
            <a:r>
              <a:rPr lang="en-GB" sz="1600" dirty="0" smtClean="0">
                <a:latin typeface="Calibri" charset="0"/>
                <a:ea typeface="ＭＳ Ｐゴシック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Encourage pairing between </a:t>
            </a:r>
            <a:r>
              <a:rPr lang="en-GB" sz="1600" dirty="0" err="1" smtClean="0">
                <a:latin typeface="Calibri" charset="0"/>
                <a:ea typeface="ＭＳ Ｐゴシック" charset="0"/>
              </a:rPr>
              <a:t>Devs</a:t>
            </a:r>
            <a:r>
              <a:rPr lang="en-GB" sz="1600" dirty="0" smtClean="0">
                <a:latin typeface="Calibri" charset="0"/>
                <a:ea typeface="ＭＳ Ｐゴシック" charset="0"/>
              </a:rPr>
              <a:t> and QAs</a:t>
            </a:r>
            <a:endParaRPr lang="en-GB" sz="16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9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</a:rPr>
              <a:t>Principle: Evolutionary Test Strategy</a:t>
            </a:r>
            <a:endParaRPr lang="en-US" sz="4000" dirty="0">
              <a:latin typeface="Calibri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 eaLnBrk="1" hangingPunct="1">
              <a:lnSpc>
                <a:spcPct val="90000"/>
              </a:lnSpc>
              <a:buFont typeface="Arial" charset="0"/>
              <a:buNone/>
            </a:pPr>
            <a:endParaRPr lang="en-GB" sz="16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Shared understanding that testing is an evolving process and improvements are made over time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Root cause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Identify which particular functional area has problems and work to improve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Feedback from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dirty="0" smtClean="0">
                <a:latin typeface="Calibri" charset="0"/>
                <a:ea typeface="ＭＳ Ｐゴシック" charset="0"/>
              </a:rPr>
              <a:t>Use retrospectives/post-mortems to provide feedback related to problems, to improve future state.</a:t>
            </a:r>
          </a:p>
        </p:txBody>
      </p:sp>
    </p:spTree>
    <p:extLst>
      <p:ext uri="{BB962C8B-B14F-4D97-AF65-F5344CB8AC3E}">
        <p14:creationId xmlns:p14="http://schemas.microsoft.com/office/powerpoint/2010/main" val="65341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741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/>
                <a:ea typeface="ＭＳ Ｐゴシック" charset="0"/>
                <a:cs typeface="Calibri"/>
              </a:rPr>
              <a:t>Principle: Faster delivery into production</a:t>
            </a:r>
            <a:endParaRPr lang="en-US" sz="4000" b="1" u="sng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lvl="1" indent="0" eaLnBrk="1" hangingPunct="1">
              <a:lnSpc>
                <a:spcPct val="90000"/>
              </a:lnSpc>
              <a:buFont typeface="Arial" charset="0"/>
              <a:buNone/>
            </a:pPr>
            <a:endParaRPr lang="en-GB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/>
                <a:ea typeface="ＭＳ Ｐゴシック" charset="0"/>
                <a:cs typeface="Calibri"/>
              </a:rPr>
              <a:t>Do not have months of testing after development is complete – build quality inn point</a:t>
            </a:r>
            <a:endParaRPr lang="en-GB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/>
                <a:ea typeface="ＭＳ Ｐゴシック" charset="0"/>
                <a:cs typeface="Calibri"/>
              </a:rPr>
              <a:t>Return on investment early – start earning revenue as soon as you can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/>
                <a:ea typeface="ＭＳ Ｐゴシック" charset="0"/>
                <a:cs typeface="Calibri"/>
              </a:rPr>
              <a:t>Testing should facilitate faster delivery of quality system to production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/>
                <a:ea typeface="ＭＳ Ｐゴシック" charset="0"/>
                <a:cs typeface="Calibri"/>
              </a:rPr>
              <a:t>Practice: Build pipeline (CI &amp; CD)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4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</a:rPr>
              <a:t>Principle: Clear and consistent view of testing</a:t>
            </a:r>
            <a:endParaRPr lang="en-US" sz="4000" dirty="0">
              <a:latin typeface="Calibri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 eaLnBrk="1" hangingPunct="1">
              <a:lnSpc>
                <a:spcPct val="90000"/>
              </a:lnSpc>
              <a:buFont typeface="Arial" charset="0"/>
              <a:buNone/>
            </a:pPr>
            <a:endParaRPr lang="en-GB" sz="16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  <a:cs typeface="+mn-cs"/>
              </a:rPr>
              <a:t>Simple </a:t>
            </a:r>
            <a:r>
              <a:rPr lang="en-US" sz="2000" dirty="0">
                <a:latin typeface="Calibri" charset="0"/>
                <a:ea typeface="ＭＳ Ｐゴシック" charset="0"/>
                <a:cs typeface="+mn-cs"/>
              </a:rPr>
              <a:t>reporting so you can </a:t>
            </a:r>
            <a:r>
              <a:rPr lang="en-US" sz="2000" dirty="0" smtClean="0">
                <a:latin typeface="Calibri" charset="0"/>
                <a:ea typeface="ＭＳ Ｐゴシック" charset="0"/>
                <a:cs typeface="+mn-cs"/>
              </a:rPr>
              <a:t>compare health of </a:t>
            </a:r>
            <a:r>
              <a:rPr lang="en-US" sz="2000" dirty="0">
                <a:latin typeface="Calibri" charset="0"/>
                <a:ea typeface="ＭＳ Ｐゴシック" charset="0"/>
                <a:cs typeface="+mn-cs"/>
              </a:rPr>
              <a:t>one project with </a:t>
            </a:r>
            <a:r>
              <a:rPr lang="en-US" sz="2000" dirty="0" smtClean="0">
                <a:latin typeface="Calibri" charset="0"/>
                <a:ea typeface="ＭＳ Ｐゴシック" charset="0"/>
                <a:cs typeface="+mn-cs"/>
              </a:rPr>
              <a:t>another.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  <a:cs typeface="+mn-cs"/>
              </a:rPr>
              <a:t>Metrics </a:t>
            </a:r>
            <a:r>
              <a:rPr lang="en-US" sz="2000" dirty="0">
                <a:latin typeface="Calibri" charset="0"/>
                <a:ea typeface="ＭＳ Ｐゴシック" charset="0"/>
                <a:cs typeface="+mn-cs"/>
              </a:rPr>
              <a:t>should not drive </a:t>
            </a:r>
            <a:r>
              <a:rPr lang="en-US" sz="2000" dirty="0" smtClean="0">
                <a:latin typeface="Calibri" charset="0"/>
                <a:ea typeface="ＭＳ Ｐゴシック" charset="0"/>
                <a:cs typeface="+mn-cs"/>
              </a:rPr>
              <a:t>behavior.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  <a:cs typeface="+mn-cs"/>
              </a:rPr>
              <a:t>Open </a:t>
            </a:r>
            <a:r>
              <a:rPr lang="en-US" sz="2000" dirty="0">
                <a:latin typeface="Calibri" charset="0"/>
                <a:ea typeface="ＭＳ Ｐゴシック" charset="0"/>
                <a:cs typeface="+mn-cs"/>
              </a:rPr>
              <a:t>and honest</a:t>
            </a:r>
            <a:r>
              <a:rPr lang="en-US" sz="2000" dirty="0" smtClean="0">
                <a:latin typeface="Calibri" charset="0"/>
                <a:ea typeface="ＭＳ Ｐゴシック" charset="0"/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Calibri" charset="0"/>
              <a:ea typeface="ＭＳ Ｐゴシック" charset="0"/>
              <a:cs typeface="+mn-c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latin typeface="Calibri" charset="0"/>
                <a:ea typeface="ＭＳ Ｐゴシック" charset="0"/>
                <a:cs typeface="+mn-cs"/>
              </a:rPr>
              <a:t>Practice: Pragmatic reporting based on need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latin typeface="Calibri" charset="0"/>
                <a:ea typeface="ＭＳ Ｐゴシック" charset="0"/>
                <a:cs typeface="+mn-cs"/>
              </a:rPr>
              <a:t>Practice: Defect </a:t>
            </a:r>
            <a:r>
              <a:rPr lang="en-US" sz="2000" b="1" dirty="0" smtClean="0">
                <a:latin typeface="Calibri" charset="0"/>
                <a:ea typeface="ＭＳ Ｐゴシック" charset="0"/>
                <a:cs typeface="+mn-cs"/>
              </a:rPr>
              <a:t>prioritization </a:t>
            </a:r>
            <a:r>
              <a:rPr lang="en-US" sz="2000" b="1" dirty="0" smtClean="0">
                <a:latin typeface="Calibri" charset="0"/>
                <a:ea typeface="ＭＳ Ｐゴシック" charset="0"/>
                <a:cs typeface="+mn-cs"/>
              </a:rPr>
              <a:t>along with user stories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latin typeface="Calibri" charset="0"/>
                <a:ea typeface="ＭＳ Ｐゴシック" charset="0"/>
                <a:cs typeface="+mn-cs"/>
              </a:rPr>
              <a:t>Practice: Clear definition of done</a:t>
            </a:r>
            <a:endParaRPr lang="en-US" sz="2000" b="1" dirty="0">
              <a:latin typeface="Calibri" charset="0"/>
              <a:ea typeface="ＭＳ Ｐゴシック" charset="0"/>
              <a:cs typeface="+mn-cs"/>
            </a:endParaRPr>
          </a:p>
          <a:p>
            <a:pPr lvl="1" eaLnBrk="1" hangingPunct="1">
              <a:lnSpc>
                <a:spcPct val="90000"/>
              </a:lnSpc>
            </a:pPr>
            <a:endParaRPr lang="en-GB" sz="16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3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</a:rPr>
              <a:t>Principle: </a:t>
            </a:r>
            <a:r>
              <a:rPr lang="en-GB" sz="4000" dirty="0" smtClean="0">
                <a:latin typeface="Calibri" charset="0"/>
                <a:ea typeface="ＭＳ Ｐゴシック" charset="0"/>
              </a:rPr>
              <a:t>Optimise</a:t>
            </a:r>
            <a:r>
              <a:rPr lang="en-US" sz="4000" dirty="0" smtClean="0">
                <a:latin typeface="Calibri" charset="0"/>
                <a:ea typeface="ＭＳ Ｐゴシック" charset="0"/>
              </a:rPr>
              <a:t> business value</a:t>
            </a:r>
            <a:endParaRPr lang="en-US" sz="4000" dirty="0">
              <a:latin typeface="Calibri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 eaLnBrk="1" hangingPunct="1">
              <a:lnSpc>
                <a:spcPct val="90000"/>
              </a:lnSpc>
              <a:buFont typeface="Arial" charset="0"/>
              <a:buNone/>
            </a:pPr>
            <a:endParaRPr lang="en-GB" sz="16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Testing is not just insurance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Target testing to features that are changing not a scatter gun test everything approach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Help drive new features and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Allow business to try new ideas in a safe environment providing quick feedback </a:t>
            </a: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latin typeface="Calibri" charset="0"/>
                <a:ea typeface="ＭＳ Ｐゴシック" charset="0"/>
              </a:rPr>
              <a:t>Allows you to add/change features with confidence while making sure you are not breaking other things</a:t>
            </a: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Risk based testing </a:t>
            </a:r>
            <a:endParaRPr lang="en-GB" sz="2000" dirty="0" smtClean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Visibility and understanding of application quality and risks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latin typeface="Calibri" charset="0"/>
                <a:ea typeface="ＭＳ Ｐゴシック" charset="0"/>
              </a:rPr>
              <a:t>Practice: Intelligent QA function that has the power to recommend direction</a:t>
            </a:r>
          </a:p>
        </p:txBody>
      </p:sp>
    </p:spTree>
    <p:extLst>
      <p:ext uri="{BB962C8B-B14F-4D97-AF65-F5344CB8AC3E}">
        <p14:creationId xmlns:p14="http://schemas.microsoft.com/office/powerpoint/2010/main" val="93688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12981</TotalTime>
  <Words>755</Words>
  <Application>Microsoft Macintosh PowerPoint</Application>
  <PresentationFormat>On-screen Show (4:3)</PresentationFormat>
  <Paragraphs>104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Principle: Fast Feedback</vt:lpstr>
      <vt:lpstr>Principle: Build Quality In</vt:lpstr>
      <vt:lpstr>Principle: Everybody is responsible for quality</vt:lpstr>
      <vt:lpstr>Principle: Tests are an asset</vt:lpstr>
      <vt:lpstr>Principle: Evolutionary Test Strategy</vt:lpstr>
      <vt:lpstr>Principle: Faster delivery into production</vt:lpstr>
      <vt:lpstr>Principle: Clear and consistent view of testing</vt:lpstr>
      <vt:lpstr>Principle: Optimise business value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ThoughtWorks Programme Mobalisation Showcase</dc:title>
  <dc:creator>Samuel Newman</dc:creator>
  <cp:lastModifiedBy>Ketan Soni</cp:lastModifiedBy>
  <cp:revision>79</cp:revision>
  <dcterms:created xsi:type="dcterms:W3CDTF">2012-11-15T10:08:16Z</dcterms:created>
  <dcterms:modified xsi:type="dcterms:W3CDTF">2013-07-15T14:39:56Z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2141633796</vt:i4>
  </property>
  <property fmtid="{D5CDD505-2E9C-101B-9397-08002B2CF9AE}" pid="3" name="_NewReviewCycle">
    <vt:lpwstr/>
  </property>
  <property fmtid="{D5CDD505-2E9C-101B-9397-08002B2CF9AE}" pid="4" name="_EmailSubject">
    <vt:lpwstr>Governance presentation from last week</vt:lpwstr>
  </property>
  <property fmtid="{D5CDD505-2E9C-101B-9397-08002B2CF9AE}" pid="5" name="_AuthorEmail">
    <vt:lpwstr>prashant.gandhi@rbs.com</vt:lpwstr>
  </property>
  <property fmtid="{D5CDD505-2E9C-101B-9397-08002B2CF9AE}" pid="6" name="_AuthorEmailDisplayName">
    <vt:lpwstr>GANDHI, Prashant, M&amp;IB</vt:lpwstr>
  </property>
</Properties>
</file>