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1"/>
  </p:notesMasterIdLst>
  <p:handoutMasterIdLst>
    <p:handoutMasterId r:id="rId42"/>
  </p:handoutMasterIdLst>
  <p:sldIdLst>
    <p:sldId id="284" r:id="rId2"/>
    <p:sldId id="299" r:id="rId3"/>
    <p:sldId id="300" r:id="rId4"/>
    <p:sldId id="301" r:id="rId5"/>
    <p:sldId id="302" r:id="rId6"/>
    <p:sldId id="303" r:id="rId7"/>
    <p:sldId id="304" r:id="rId8"/>
    <p:sldId id="305" r:id="rId9"/>
    <p:sldId id="321" r:id="rId10"/>
    <p:sldId id="322" r:id="rId11"/>
    <p:sldId id="287" r:id="rId12"/>
    <p:sldId id="338" r:id="rId13"/>
    <p:sldId id="337" r:id="rId14"/>
    <p:sldId id="306" r:id="rId15"/>
    <p:sldId id="323" r:id="rId16"/>
    <p:sldId id="324" r:id="rId17"/>
    <p:sldId id="326" r:id="rId18"/>
    <p:sldId id="325" r:id="rId19"/>
    <p:sldId id="327" r:id="rId20"/>
    <p:sldId id="310" r:id="rId21"/>
    <p:sldId id="311" r:id="rId22"/>
    <p:sldId id="312" r:id="rId23"/>
    <p:sldId id="313" r:id="rId24"/>
    <p:sldId id="328" r:id="rId25"/>
    <p:sldId id="329" r:id="rId26"/>
    <p:sldId id="330" r:id="rId27"/>
    <p:sldId id="331" r:id="rId28"/>
    <p:sldId id="332" r:id="rId29"/>
    <p:sldId id="333" r:id="rId30"/>
    <p:sldId id="334" r:id="rId31"/>
    <p:sldId id="335" r:id="rId32"/>
    <p:sldId id="336" r:id="rId33"/>
    <p:sldId id="314" r:id="rId34"/>
    <p:sldId id="315" r:id="rId35"/>
    <p:sldId id="316" r:id="rId36"/>
    <p:sldId id="317" r:id="rId37"/>
    <p:sldId id="318" r:id="rId38"/>
    <p:sldId id="319" r:id="rId39"/>
    <p:sldId id="320" r:id="rId40"/>
  </p:sldIdLst>
  <p:sldSz cx="9144000" cy="6858000" type="screen4x3"/>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50A32B-FBFD-B54E-8BD7-AEB3C3B51F4E}">
          <p14:sldIdLst>
            <p14:sldId id="284"/>
            <p14:sldId id="299"/>
            <p14:sldId id="300"/>
            <p14:sldId id="301"/>
            <p14:sldId id="302"/>
            <p14:sldId id="303"/>
            <p14:sldId id="304"/>
            <p14:sldId id="305"/>
            <p14:sldId id="321"/>
            <p14:sldId id="322"/>
            <p14:sldId id="287"/>
          </p14:sldIdLst>
        </p14:section>
        <p14:section name="First Project" id="{0EC31A8B-01FE-1E49-870B-1F7A47568547}">
          <p14:sldIdLst>
            <p14:sldId id="338"/>
            <p14:sldId id="337"/>
          </p14:sldIdLst>
        </p14:section>
        <p14:section name="Shapes" id="{D7B74866-FA41-CA4C-8469-06F55383AF92}">
          <p14:sldIdLst>
            <p14:sldId id="306"/>
          </p14:sldIdLst>
        </p14:section>
        <p14:section name="Pairing" id="{89B186B1-F17C-8C4F-9D70-07F7A366AF41}">
          <p14:sldIdLst>
            <p14:sldId id="323"/>
            <p14:sldId id="324"/>
            <p14:sldId id="326"/>
            <p14:sldId id="325"/>
            <p14:sldId id="327"/>
          </p14:sldIdLst>
        </p14:section>
        <p14:section name="More Shapes" id="{A0E2133E-B667-8D4B-A307-1985DBB978B0}">
          <p14:sldIdLst>
            <p14:sldId id="310"/>
            <p14:sldId id="311"/>
            <p14:sldId id="312"/>
            <p14:sldId id="313"/>
          </p14:sldIdLst>
        </p14:section>
        <p14:section name="TDD" id="{B7EA0857-7FB2-094D-982D-EC34C39713EB}">
          <p14:sldIdLst>
            <p14:sldId id="328"/>
            <p14:sldId id="329"/>
            <p14:sldId id="330"/>
            <p14:sldId id="331"/>
            <p14:sldId id="332"/>
            <p14:sldId id="333"/>
            <p14:sldId id="334"/>
            <p14:sldId id="335"/>
            <p14:sldId id="336"/>
          </p14:sldIdLst>
        </p14:section>
        <p14:section name="Object Interactions" id="{8A308B2C-B08E-4C4A-841E-48AB5AC5105B}">
          <p14:sldIdLst>
            <p14:sldId id="314"/>
            <p14:sldId id="315"/>
            <p14:sldId id="316"/>
            <p14:sldId id="317"/>
          </p14:sldIdLst>
        </p14:section>
        <p14:section name="Units Of Measure" id="{BBA32594-B387-CC47-A63C-E586F00E69F4}">
          <p14:sldIdLst>
            <p14:sldId id="318"/>
            <p14:sldId id="319"/>
            <p14:sldId id="32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6A"/>
    <a:srgbClr val="FFE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10" autoAdjust="0"/>
  </p:normalViewPr>
  <p:slideViewPr>
    <p:cSldViewPr snapToObjects="1">
      <p:cViewPr varScale="1">
        <p:scale>
          <a:sx n="62" d="100"/>
          <a:sy n="62" d="100"/>
        </p:scale>
        <p:origin x="-10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2" d="100"/>
          <a:sy n="62" d="100"/>
        </p:scale>
        <p:origin x="-269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tags" Target="tags/tag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Opening</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99299583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Opening</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2078161531"/>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a:t>
            </a:r>
            <a:r>
              <a:rPr lang="en-US" baseline="0" dirty="0" smtClean="0"/>
              <a:t> of a class, naming conventions</a:t>
            </a:r>
          </a:p>
          <a:p>
            <a:r>
              <a:rPr lang="en-US" dirty="0" smtClean="0"/>
              <a:t>Extra features</a:t>
            </a:r>
            <a:r>
              <a:rPr lang="en-US" baseline="0" dirty="0" smtClean="0"/>
              <a:t> like diagonal</a:t>
            </a:r>
          </a:p>
          <a:p>
            <a:r>
              <a:rPr lang="en-US" dirty="0" smtClean="0"/>
              <a:t>Commented out code, </a:t>
            </a:r>
            <a:r>
              <a:rPr lang="en-US" smtClean="0"/>
              <a:t>duplicate code</a:t>
            </a:r>
            <a:endParaRPr lang="en-US" dirty="0" smtClean="0"/>
          </a:p>
        </p:txBody>
      </p:sp>
      <p:sp>
        <p:nvSpPr>
          <p:cNvPr id="4" name="Slide Number Placeholder 3"/>
          <p:cNvSpPr>
            <a:spLocks noGrp="1"/>
          </p:cNvSpPr>
          <p:nvPr>
            <p:ph type="sldNum" sz="quarter" idx="10"/>
          </p:nvPr>
        </p:nvSpPr>
        <p:spPr/>
        <p:txBody>
          <a:bodyPr/>
          <a:lstStyle/>
          <a:p>
            <a:fld id="{6F3C4AAC-BC2D-6648-BCFD-01E5EA3C0056}" type="slidenum">
              <a:rPr lang="en-US" smtClean="0"/>
              <a:t>22</a:t>
            </a:fld>
            <a:endParaRPr lang="en-US"/>
          </a:p>
        </p:txBody>
      </p:sp>
    </p:spTree>
    <p:extLst>
      <p:ext uri="{BB962C8B-B14F-4D97-AF65-F5344CB8AC3E}">
        <p14:creationId xmlns:p14="http://schemas.microsoft.com/office/powerpoint/2010/main" val="1132291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Session objectives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Understand that Object Boot Camp is taught in the Socratic Method and focuses on hands-on labs.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Decide a class contract to follow throughout OBC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Understand basic OO terminology and coding standards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 able to define the job of a class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Understand encapsulation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Unit testing</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23</a:t>
            </a:fld>
            <a:endParaRPr lang="en-US"/>
          </a:p>
        </p:txBody>
      </p:sp>
    </p:spTree>
    <p:extLst>
      <p:ext uri="{BB962C8B-B14F-4D97-AF65-F5344CB8AC3E}">
        <p14:creationId xmlns:p14="http://schemas.microsoft.com/office/powerpoint/2010/main" val="255043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extLst>
      <p:ext uri="{BB962C8B-B14F-4D97-AF65-F5344CB8AC3E}">
        <p14:creationId xmlns:p14="http://schemas.microsoft.com/office/powerpoint/2010/main" val="2391051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possible types of object interactions?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33</a:t>
            </a:fld>
            <a:endParaRPr lang="en-US"/>
          </a:p>
        </p:txBody>
      </p:sp>
    </p:spTree>
    <p:extLst>
      <p:ext uri="{BB962C8B-B14F-4D97-AF65-F5344CB8AC3E}">
        <p14:creationId xmlns:p14="http://schemas.microsoft.com/office/powerpoint/2010/main" val="290170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Units</a:t>
            </a:r>
          </a:p>
          <a:p>
            <a:r>
              <a:rPr lang="en-US" dirty="0" smtClean="0"/>
              <a:t>Lost</a:t>
            </a:r>
            <a:r>
              <a:rPr lang="en-US" baseline="0" dirty="0" smtClean="0"/>
              <a:t> a satellite due to imperial and metric conversion</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37</a:t>
            </a:fld>
            <a:endParaRPr lang="en-US"/>
          </a:p>
        </p:txBody>
      </p:sp>
    </p:spTree>
    <p:extLst>
      <p:ext uri="{BB962C8B-B14F-4D97-AF65-F5344CB8AC3E}">
        <p14:creationId xmlns:p14="http://schemas.microsoft.com/office/powerpoint/2010/main" val="132392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as a string instead of </a:t>
            </a:r>
            <a:r>
              <a:rPr lang="en-US" dirty="0" err="1" smtClean="0"/>
              <a:t>Enum</a:t>
            </a:r>
            <a:endParaRPr lang="en-US" dirty="0" smtClean="0"/>
          </a:p>
          <a:p>
            <a:r>
              <a:rPr lang="en-US" dirty="0" smtClean="0"/>
              <a:t>Different</a:t>
            </a:r>
            <a:r>
              <a:rPr lang="en-US" baseline="0" dirty="0" smtClean="0"/>
              <a:t> unit classes for inch and feet</a:t>
            </a:r>
          </a:p>
          <a:p>
            <a:r>
              <a:rPr lang="en-US" dirty="0" smtClean="0"/>
              <a:t>Conversion factor</a:t>
            </a:r>
          </a:p>
          <a:p>
            <a:endParaRPr lang="en-US" dirty="0" smtClean="0"/>
          </a:p>
          <a:p>
            <a:r>
              <a:rPr lang="en-US" dirty="0" smtClean="0"/>
              <a:t>If-else-</a:t>
            </a:r>
            <a:r>
              <a:rPr lang="en-US" dirty="0" err="1" smtClean="0"/>
              <a:t>elseif</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38</a:t>
            </a:fld>
            <a:endParaRPr lang="en-US"/>
          </a:p>
        </p:txBody>
      </p:sp>
    </p:spTree>
    <p:extLst>
      <p:ext uri="{BB962C8B-B14F-4D97-AF65-F5344CB8AC3E}">
        <p14:creationId xmlns:p14="http://schemas.microsoft.com/office/powerpoint/2010/main" val="317530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as a string instead of </a:t>
            </a:r>
            <a:r>
              <a:rPr lang="en-US" dirty="0" err="1" smtClean="0"/>
              <a:t>Enum</a:t>
            </a:r>
            <a:endParaRPr lang="en-US" dirty="0" smtClean="0"/>
          </a:p>
          <a:p>
            <a:r>
              <a:rPr lang="en-US" dirty="0" smtClean="0"/>
              <a:t>Different</a:t>
            </a:r>
            <a:r>
              <a:rPr lang="en-US" baseline="0" dirty="0" smtClean="0"/>
              <a:t> unit classes for inch and feet</a:t>
            </a:r>
          </a:p>
          <a:p>
            <a:r>
              <a:rPr lang="en-US" dirty="0" smtClean="0"/>
              <a:t>Conversion factor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If-else-</a:t>
            </a:r>
            <a:r>
              <a:rPr lang="en-US" dirty="0" err="1" smtClean="0"/>
              <a:t>elseif</a:t>
            </a:r>
            <a:endParaRPr lang="en-US" dirty="0" smtClean="0"/>
          </a:p>
          <a:p>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39</a:t>
            </a:fld>
            <a:endParaRPr lang="en-US"/>
          </a:p>
        </p:txBody>
      </p:sp>
    </p:spTree>
    <p:extLst>
      <p:ext uri="{BB962C8B-B14F-4D97-AF65-F5344CB8AC3E}">
        <p14:creationId xmlns:p14="http://schemas.microsoft.com/office/powerpoint/2010/main" val="317530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that there will be two main modes of learning used during the workshop: Presenting and Learning</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4</a:t>
            </a:fld>
            <a:endParaRPr lang="en-US"/>
          </a:p>
        </p:txBody>
      </p:sp>
    </p:spTree>
    <p:extLst>
      <p:ext uri="{BB962C8B-B14F-4D97-AF65-F5344CB8AC3E}">
        <p14:creationId xmlns:p14="http://schemas.microsoft.com/office/powerpoint/2010/main" val="319382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Presenting</a:t>
            </a:r>
            <a:r>
              <a:rPr lang="en-US" baseline="0" dirty="0" smtClean="0"/>
              <a:t> is when someone (could be facilitator but often it’ll be one of the participants) is showing code or other artifacts on the display. During this mode, we’ll need everyone’s attention (laptops down or put aside). Questions and lively conversation is welcome; as long as rules of discourse are obeyed (one conversation at a time)</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5</a:t>
            </a:fld>
            <a:endParaRPr lang="en-US"/>
          </a:p>
        </p:txBody>
      </p:sp>
    </p:spTree>
    <p:extLst>
      <p:ext uri="{BB962C8B-B14F-4D97-AF65-F5344CB8AC3E}">
        <p14:creationId xmlns:p14="http://schemas.microsoft.com/office/powerpoint/2010/main" val="19229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is when th</a:t>
            </a:r>
            <a:r>
              <a:rPr lang="en-US" baseline="0" dirty="0" smtClean="0"/>
              <a:t>e attendees will work on the code samples in pairs. This is “heads down” activity, with every pair focused on their workstation/laptop. There will be lots of “low-decibel” conversations (one per pair) in the room. The facilitators will help the attendees. The attendees will help each other as well. There will be a gentle “hum” of these several conversations in the room during the Coding mode.</a:t>
            </a:r>
            <a:endParaRPr lang="en-US" dirty="0"/>
          </a:p>
        </p:txBody>
      </p:sp>
      <p:sp>
        <p:nvSpPr>
          <p:cNvPr id="4" name="Slide Number Placeholder 3"/>
          <p:cNvSpPr>
            <a:spLocks noGrp="1"/>
          </p:cNvSpPr>
          <p:nvPr>
            <p:ph type="sldNum" sz="quarter" idx="10"/>
          </p:nvPr>
        </p:nvSpPr>
        <p:spPr/>
        <p:txBody>
          <a:bodyPr/>
          <a:lstStyle/>
          <a:p>
            <a:fld id="{6F3C4AAC-BC2D-6648-BCFD-01E5EA3C0056}" type="slidenum">
              <a:rPr lang="en-US" smtClean="0"/>
              <a:t>6</a:t>
            </a:fld>
            <a:endParaRPr lang="en-US"/>
          </a:p>
        </p:txBody>
      </p:sp>
    </p:spTree>
    <p:extLst>
      <p:ext uri="{BB962C8B-B14F-4D97-AF65-F5344CB8AC3E}">
        <p14:creationId xmlns:p14="http://schemas.microsoft.com/office/powerpoint/2010/main" val="28239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TIMING: &lt;= 2 minutes</a:t>
            </a:r>
          </a:p>
          <a:p>
            <a:endParaRPr lang="en-US" dirty="0" smtClean="0"/>
          </a:p>
          <a:p>
            <a:r>
              <a:rPr lang="en-US" dirty="0" smtClean="0"/>
              <a:t>Just a sentence or two about each topic</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Thank you for joining us for The Origins of Agile Software Development, a module in Agile Fundamentals. The next module in the series is The Origins</a:t>
            </a:r>
            <a:r>
              <a:rPr lang="en-US" baseline="0" dirty="0" smtClean="0"/>
              <a:t> of Agile</a:t>
            </a:r>
            <a:r>
              <a:rPr lang="en-US" dirty="0" smtClean="0"/>
              <a:t>, in which we’ll look at the evolution of agile</a:t>
            </a:r>
            <a:r>
              <a:rPr lang="en-US" baseline="0" dirty="0" smtClean="0"/>
              <a:t> methodologies.</a:t>
            </a:r>
            <a:endParaRPr lang="en-US" dirty="0" smtClean="0"/>
          </a:p>
          <a:p>
            <a:endParaRPr lang="en-US" dirty="0" smtClean="0"/>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Opening</a:t>
            </a:r>
            <a:endParaRPr lang="en-US"/>
          </a:p>
        </p:txBody>
      </p:sp>
      <p:sp>
        <p:nvSpPr>
          <p:cNvPr id="4" name="Slide Number Placeholder 3"/>
          <p:cNvSpPr>
            <a:spLocks noGrp="1"/>
          </p:cNvSpPr>
          <p:nvPr>
            <p:ph type="sldNum" sz="quarter" idx="12"/>
          </p:nvPr>
        </p:nvSpPr>
        <p:spPr/>
        <p:txBody>
          <a:bodyPr/>
          <a:lstStyle/>
          <a:p>
            <a:fld id="{FE07EA33-3176-1746-8E4D-64F50ED202C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a:t>
            </a:r>
            <a:r>
              <a:rPr lang="en-US" baseline="0" dirty="0" smtClean="0"/>
              <a:t> of a class, naming conventions</a:t>
            </a:r>
          </a:p>
          <a:p>
            <a:r>
              <a:rPr lang="en-US" dirty="0" smtClean="0"/>
              <a:t>Extra features</a:t>
            </a:r>
            <a:r>
              <a:rPr lang="en-US" baseline="0" dirty="0" smtClean="0"/>
              <a:t> like diagonal</a:t>
            </a:r>
          </a:p>
          <a:p>
            <a:r>
              <a:rPr lang="en-US" dirty="0" smtClean="0"/>
              <a:t>Commented out code, </a:t>
            </a:r>
            <a:r>
              <a:rPr lang="en-US" smtClean="0"/>
              <a:t>duplicate code</a:t>
            </a:r>
            <a:endParaRPr lang="en-US" dirty="0" smtClean="0"/>
          </a:p>
        </p:txBody>
      </p:sp>
      <p:sp>
        <p:nvSpPr>
          <p:cNvPr id="4" name="Slide Number Placeholder 3"/>
          <p:cNvSpPr>
            <a:spLocks noGrp="1"/>
          </p:cNvSpPr>
          <p:nvPr>
            <p:ph type="sldNum" sz="quarter" idx="10"/>
          </p:nvPr>
        </p:nvSpPr>
        <p:spPr/>
        <p:txBody>
          <a:bodyPr/>
          <a:lstStyle/>
          <a:p>
            <a:fld id="{6F3C4AAC-BC2D-6648-BCFD-01E5EA3C0056}" type="slidenum">
              <a:rPr lang="en-US" smtClean="0"/>
              <a:t>14</a:t>
            </a:fld>
            <a:endParaRPr lang="en-US"/>
          </a:p>
        </p:txBody>
      </p:sp>
    </p:spTree>
    <p:extLst>
      <p:ext uri="{BB962C8B-B14F-4D97-AF65-F5344CB8AC3E}">
        <p14:creationId xmlns:p14="http://schemas.microsoft.com/office/powerpoint/2010/main" val="113229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a:t>
            </a:r>
            <a:r>
              <a:rPr lang="en-US" baseline="0" dirty="0" smtClean="0"/>
              <a:t> of a class, naming conventions</a:t>
            </a:r>
          </a:p>
          <a:p>
            <a:r>
              <a:rPr lang="en-US" dirty="0" smtClean="0"/>
              <a:t>Extra features</a:t>
            </a:r>
            <a:r>
              <a:rPr lang="en-US" baseline="0" dirty="0" smtClean="0"/>
              <a:t> like diagonal</a:t>
            </a:r>
          </a:p>
          <a:p>
            <a:r>
              <a:rPr lang="en-US" dirty="0" smtClean="0"/>
              <a:t>Commented out code, </a:t>
            </a:r>
            <a:r>
              <a:rPr lang="en-US" smtClean="0"/>
              <a:t>duplicate code</a:t>
            </a:r>
            <a:endParaRPr lang="en-US" dirty="0" smtClean="0"/>
          </a:p>
        </p:txBody>
      </p:sp>
      <p:sp>
        <p:nvSpPr>
          <p:cNvPr id="4" name="Slide Number Placeholder 3"/>
          <p:cNvSpPr>
            <a:spLocks noGrp="1"/>
          </p:cNvSpPr>
          <p:nvPr>
            <p:ph type="sldNum" sz="quarter" idx="10"/>
          </p:nvPr>
        </p:nvSpPr>
        <p:spPr/>
        <p:txBody>
          <a:bodyPr/>
          <a:lstStyle/>
          <a:p>
            <a:fld id="{6F3C4AAC-BC2D-6648-BCFD-01E5EA3C0056}" type="slidenum">
              <a:rPr lang="en-US" smtClean="0"/>
              <a:t>20</a:t>
            </a:fld>
            <a:endParaRPr lang="en-US"/>
          </a:p>
        </p:txBody>
      </p:sp>
    </p:spTree>
    <p:extLst>
      <p:ext uri="{BB962C8B-B14F-4D97-AF65-F5344CB8AC3E}">
        <p14:creationId xmlns:p14="http://schemas.microsoft.com/office/powerpoint/2010/main" val="113229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Job</a:t>
            </a:r>
            <a:r>
              <a:rPr lang="en-US" baseline="0" dirty="0" smtClean="0"/>
              <a:t> of a class, naming conventions</a:t>
            </a:r>
          </a:p>
          <a:p>
            <a:r>
              <a:rPr lang="en-US" dirty="0" smtClean="0"/>
              <a:t>Extra features</a:t>
            </a:r>
            <a:r>
              <a:rPr lang="en-US" baseline="0" dirty="0" smtClean="0"/>
              <a:t> like diagonal</a:t>
            </a:r>
          </a:p>
          <a:p>
            <a:r>
              <a:rPr lang="en-US" dirty="0" smtClean="0"/>
              <a:t>Commented out code, </a:t>
            </a:r>
            <a:r>
              <a:rPr lang="en-US" smtClean="0"/>
              <a:t>duplicate code</a:t>
            </a:r>
            <a:endParaRPr lang="en-US" dirty="0" smtClean="0"/>
          </a:p>
        </p:txBody>
      </p:sp>
      <p:sp>
        <p:nvSpPr>
          <p:cNvPr id="4" name="Slide Number Placeholder 3"/>
          <p:cNvSpPr>
            <a:spLocks noGrp="1"/>
          </p:cNvSpPr>
          <p:nvPr>
            <p:ph type="sldNum" sz="quarter" idx="10"/>
          </p:nvPr>
        </p:nvSpPr>
        <p:spPr/>
        <p:txBody>
          <a:bodyPr/>
          <a:lstStyle/>
          <a:p>
            <a:fld id="{6F3C4AAC-BC2D-6648-BCFD-01E5EA3C0056}" type="slidenum">
              <a:rPr lang="en-US" smtClean="0"/>
              <a:t>21</a:t>
            </a:fld>
            <a:endParaRPr lang="en-US"/>
          </a:p>
        </p:txBody>
      </p:sp>
    </p:spTree>
    <p:extLst>
      <p:ext uri="{BB962C8B-B14F-4D97-AF65-F5344CB8AC3E}">
        <p14:creationId xmlns:p14="http://schemas.microsoft.com/office/powerpoint/2010/main" val="113229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emf"/><Relationship Id="rId3"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 Id="rId3"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4.emf"/><Relationship Id="rId1" Type="http://schemas.openxmlformats.org/officeDocument/2006/relationships/slideLayout" Target="../slideLayouts/slideLayout6.xml"/><Relationship Id="rId2" Type="http://schemas.openxmlformats.org/officeDocument/2006/relationships/image" Target="../media/image11.emf"/></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a:t>
            </a:r>
            <a:r>
              <a:rPr lang="en-US" dirty="0" err="1" smtClean="0"/>
              <a:t>Dev</a:t>
            </a:r>
            <a:r>
              <a:rPr lang="en-US" dirty="0" smtClean="0"/>
              <a:t> Practices and </a:t>
            </a:r>
            <a:r>
              <a:rPr lang="en-US" smtClean="0"/>
              <a:t>OO Techniques</a:t>
            </a:r>
            <a:endParaRPr lang="en-US" dirty="0"/>
          </a:p>
        </p:txBody>
      </p:sp>
      <p:sp>
        <p:nvSpPr>
          <p:cNvPr id="3" name="Subtitle 2"/>
          <p:cNvSpPr>
            <a:spLocks noGrp="1"/>
          </p:cNvSpPr>
          <p:nvPr>
            <p:ph type="subTitle" idx="1"/>
          </p:nvPr>
        </p:nvSpPr>
        <p:spPr/>
        <p:txBody>
          <a:bodyPr/>
          <a:lstStyle/>
          <a:p>
            <a:r>
              <a:rPr lang="en-US" dirty="0"/>
              <a:t>A Course from </a:t>
            </a:r>
            <a:endParaRPr lang="en-US" dirty="0" smtClean="0"/>
          </a:p>
          <a:p>
            <a:r>
              <a:rPr lang="en-US" dirty="0" smtClean="0"/>
              <a:t>ThoughtWorks </a:t>
            </a:r>
            <a:r>
              <a:rPr lang="en-US" dirty="0"/>
              <a:t>Studios</a:t>
            </a:r>
          </a:p>
        </p:txBody>
      </p:sp>
      <p:sp>
        <p:nvSpPr>
          <p:cNvPr id="4" name="Rectangle 12"/>
          <p:cNvSpPr>
            <a:spLocks noChangeArrowheads="1"/>
          </p:cNvSpPr>
          <p:nvPr/>
        </p:nvSpPr>
        <p:spPr bwMode="auto">
          <a:xfrm>
            <a:off x="1828800" y="5943600"/>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dirty="0">
                <a:latin typeface="Calibri" pitchFamily="34" charset="0"/>
                <a:cs typeface="Calibri" pitchFamily="34" charset="0"/>
              </a:rPr>
              <a:t>CONFIDENTIAL AND RESTRICTED. </a:t>
            </a:r>
          </a:p>
          <a:p>
            <a:pPr algn="ctr"/>
            <a:r>
              <a:rPr lang="en-US" sz="1200" dirty="0">
                <a:latin typeface="Calibri" pitchFamily="34" charset="0"/>
                <a:cs typeface="Calibri" pitchFamily="34" charset="0"/>
              </a:rPr>
              <a:t>These materials are for the sole use of the individuals to whom they were delivered, and any further copying or distribution is prohibited.</a:t>
            </a:r>
          </a:p>
        </p:txBody>
      </p:sp>
    </p:spTree>
    <p:extLst>
      <p:ext uri="{BB962C8B-B14F-4D97-AF65-F5344CB8AC3E}">
        <p14:creationId xmlns:p14="http://schemas.microsoft.com/office/powerpoint/2010/main" val="255097106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Subset</a:t>
            </a:r>
            <a:endParaRPr lang="en-US" dirty="0"/>
          </a:p>
        </p:txBody>
      </p:sp>
      <p:grpSp>
        <p:nvGrpSpPr>
          <p:cNvPr id="4" name="Group 3"/>
          <p:cNvGrpSpPr>
            <a:grpSpLocks/>
          </p:cNvGrpSpPr>
          <p:nvPr/>
        </p:nvGrpSpPr>
        <p:grpSpPr bwMode="auto">
          <a:xfrm>
            <a:off x="868680" y="1444283"/>
            <a:ext cx="7406640" cy="4457700"/>
            <a:chOff x="0" y="0"/>
            <a:chExt cx="5184" cy="3120"/>
          </a:xfrm>
        </p:grpSpPr>
        <p:sp>
          <p:nvSpPr>
            <p:cNvPr id="5" name="Rectangle 4"/>
            <p:cNvSpPr>
              <a:spLocks/>
            </p:cNvSpPr>
            <p:nvPr/>
          </p:nvSpPr>
          <p:spPr bwMode="auto">
            <a:xfrm>
              <a:off x="0" y="0"/>
              <a:ext cx="5184" cy="3120"/>
            </a:xfrm>
            <a:prstGeom prst="rect">
              <a:avLst/>
            </a:prstGeom>
            <a:solidFill>
              <a:srgbClr val="BEBED4"/>
            </a:solidFill>
            <a:ln w="50800">
              <a:solidFill>
                <a:srgbClr val="808080"/>
              </a:solidFill>
              <a:miter lim="800000"/>
              <a:headEnd/>
              <a:tailEnd/>
            </a:ln>
          </p:spPr>
          <p:txBody>
            <a:bodyPr lIns="0" tIns="0" rIns="0" bIns="0"/>
            <a:lstStyle/>
            <a:p>
              <a:pPr>
                <a:buNone/>
              </a:pPr>
              <a:endParaRPr lang="en-GB"/>
            </a:p>
          </p:txBody>
        </p:sp>
        <p:sp>
          <p:nvSpPr>
            <p:cNvPr id="6" name="Rectangle 5"/>
            <p:cNvSpPr>
              <a:spLocks/>
            </p:cNvSpPr>
            <p:nvPr/>
          </p:nvSpPr>
          <p:spPr bwMode="auto">
            <a:xfrm>
              <a:off x="0" y="0"/>
              <a:ext cx="0" cy="108"/>
            </a:xfrm>
            <a:prstGeom prst="rect">
              <a:avLst/>
            </a:prstGeom>
            <a:noFill/>
            <a:ln w="12700">
              <a:solidFill>
                <a:srgbClr val="808080"/>
              </a:solidFill>
              <a:miter lim="800000"/>
              <a:headEnd/>
              <a:tailEnd/>
            </a:ln>
          </p:spPr>
          <p:txBody>
            <a:bodyPr wrap="none" lIns="0" tIns="0" rIns="0" bIns="0">
              <a:spAutoFit/>
            </a:bodyPr>
            <a:lstStyle/>
            <a:p>
              <a:pPr>
                <a:buNone/>
              </a:pPr>
              <a:endParaRPr lang="en-GB"/>
            </a:p>
          </p:txBody>
        </p:sp>
      </p:grpSp>
      <p:sp>
        <p:nvSpPr>
          <p:cNvPr id="7" name="Rectangle 6"/>
          <p:cNvSpPr>
            <a:spLocks/>
          </p:cNvSpPr>
          <p:nvPr/>
        </p:nvSpPr>
        <p:spPr bwMode="auto">
          <a:xfrm>
            <a:off x="3406140" y="5571942"/>
            <a:ext cx="2331720" cy="246221"/>
          </a:xfrm>
          <a:prstGeom prst="rect">
            <a:avLst/>
          </a:prstGeom>
          <a:solidFill>
            <a:srgbClr val="BEBED4"/>
          </a:solidFill>
          <a:ln w="12700">
            <a:noFill/>
            <a:miter lim="800000"/>
            <a:headEnd/>
            <a:tailEnd/>
          </a:ln>
        </p:spPr>
        <p:txBody>
          <a:bodyPr lIns="0" tIns="0" rIns="40639" bIns="0">
            <a:spAutoFit/>
          </a:bodyPr>
          <a:lstStyle/>
          <a:p>
            <a:pPr marL="35719" algn="ctr">
              <a:buNone/>
            </a:pPr>
            <a:r>
              <a:rPr lang="en-US" sz="1600" b="1" dirty="0" smtClean="0">
                <a:solidFill>
                  <a:srgbClr val="000000"/>
                </a:solidFill>
                <a:cs typeface="Tahoma" pitchFamily="34" charset="0"/>
                <a:sym typeface="Tahoma" pitchFamily="34" charset="0"/>
              </a:rPr>
              <a:t>ORGANIZATIONAL</a:t>
            </a:r>
            <a:endParaRPr lang="en-US" sz="1600" b="1" dirty="0">
              <a:solidFill>
                <a:srgbClr val="000000"/>
              </a:solidFill>
              <a:cs typeface="Tahoma" pitchFamily="34" charset="0"/>
              <a:sym typeface="Tahoma" pitchFamily="34" charset="0"/>
            </a:endParaRPr>
          </a:p>
        </p:txBody>
      </p:sp>
      <p:sp>
        <p:nvSpPr>
          <p:cNvPr id="8" name="Rectangle 9"/>
          <p:cNvSpPr>
            <a:spLocks/>
          </p:cNvSpPr>
          <p:nvPr/>
        </p:nvSpPr>
        <p:spPr bwMode="auto">
          <a:xfrm>
            <a:off x="7363778" y="1512863"/>
            <a:ext cx="790099"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Short</a:t>
            </a:r>
          </a:p>
          <a:p>
            <a:pPr marL="35719" algn="r">
              <a:buNone/>
            </a:pPr>
            <a:r>
              <a:rPr lang="en-US" sz="1400" dirty="0">
                <a:cs typeface="Tahoma" pitchFamily="34" charset="0"/>
                <a:sym typeface="Tahoma" pitchFamily="34" charset="0"/>
              </a:rPr>
              <a:t>Releases</a:t>
            </a:r>
          </a:p>
        </p:txBody>
      </p:sp>
      <p:sp>
        <p:nvSpPr>
          <p:cNvPr id="9" name="Rectangle 12"/>
          <p:cNvSpPr>
            <a:spLocks/>
          </p:cNvSpPr>
          <p:nvPr/>
        </p:nvSpPr>
        <p:spPr bwMode="auto">
          <a:xfrm>
            <a:off x="7329488" y="5140091"/>
            <a:ext cx="824389"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On-site</a:t>
            </a:r>
          </a:p>
          <a:p>
            <a:pPr marL="35719" algn="r">
              <a:buNone/>
            </a:pPr>
            <a:r>
              <a:rPr lang="en-US" sz="1400" dirty="0">
                <a:cs typeface="Tahoma" pitchFamily="34" charset="0"/>
                <a:sym typeface="Tahoma" pitchFamily="34" charset="0"/>
              </a:rPr>
              <a:t>Customer</a:t>
            </a:r>
          </a:p>
        </p:txBody>
      </p:sp>
      <p:sp>
        <p:nvSpPr>
          <p:cNvPr id="10" name="Rectangle 13"/>
          <p:cNvSpPr>
            <a:spLocks/>
          </p:cNvSpPr>
          <p:nvPr/>
        </p:nvSpPr>
        <p:spPr bwMode="auto">
          <a:xfrm>
            <a:off x="7190899" y="4103417"/>
            <a:ext cx="962978" cy="215741"/>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Co-location</a:t>
            </a:r>
          </a:p>
        </p:txBody>
      </p:sp>
      <p:sp>
        <p:nvSpPr>
          <p:cNvPr id="11" name="Rectangle 14"/>
          <p:cNvSpPr>
            <a:spLocks/>
          </p:cNvSpPr>
          <p:nvPr/>
        </p:nvSpPr>
        <p:spPr bwMode="auto">
          <a:xfrm>
            <a:off x="7255193" y="2808140"/>
            <a:ext cx="898684"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Collective</a:t>
            </a:r>
          </a:p>
          <a:p>
            <a:pPr marL="35719" algn="r">
              <a:buNone/>
            </a:pPr>
            <a:r>
              <a:rPr lang="en-US" sz="1400" dirty="0">
                <a:cs typeface="Tahoma" pitchFamily="34" charset="0"/>
                <a:sym typeface="Tahoma" pitchFamily="34" charset="0"/>
              </a:rPr>
              <a:t>Ownership</a:t>
            </a:r>
          </a:p>
        </p:txBody>
      </p:sp>
      <p:grpSp>
        <p:nvGrpSpPr>
          <p:cNvPr id="12" name="Group 16"/>
          <p:cNvGrpSpPr>
            <a:grpSpLocks/>
          </p:cNvGrpSpPr>
          <p:nvPr/>
        </p:nvGrpSpPr>
        <p:grpSpPr bwMode="auto">
          <a:xfrm>
            <a:off x="2143125" y="1742892"/>
            <a:ext cx="4937760" cy="3771900"/>
            <a:chOff x="0" y="0"/>
            <a:chExt cx="3456" cy="2640"/>
          </a:xfrm>
          <a:solidFill>
            <a:schemeClr val="accent6">
              <a:lumMod val="40000"/>
              <a:lumOff val="60000"/>
            </a:schemeClr>
          </a:solidFill>
        </p:grpSpPr>
        <p:sp>
          <p:nvSpPr>
            <p:cNvPr id="13" name="Rectangle 17"/>
            <p:cNvSpPr>
              <a:spLocks/>
            </p:cNvSpPr>
            <p:nvPr/>
          </p:nvSpPr>
          <p:spPr bwMode="auto">
            <a:xfrm>
              <a:off x="0" y="0"/>
              <a:ext cx="3456" cy="2640"/>
            </a:xfrm>
            <a:prstGeom prst="rect">
              <a:avLst/>
            </a:prstGeom>
            <a:grpFill/>
            <a:ln w="50800">
              <a:solidFill>
                <a:srgbClr val="808080"/>
              </a:solidFill>
              <a:miter lim="800000"/>
              <a:headEnd/>
              <a:tailEnd/>
            </a:ln>
          </p:spPr>
          <p:txBody>
            <a:bodyPr lIns="0" tIns="0" rIns="0" bIns="0"/>
            <a:lstStyle/>
            <a:p>
              <a:pPr>
                <a:buNone/>
              </a:pPr>
              <a:endParaRPr lang="en-GB"/>
            </a:p>
          </p:txBody>
        </p:sp>
        <p:sp>
          <p:nvSpPr>
            <p:cNvPr id="14" name="Rectangle 18"/>
            <p:cNvSpPr>
              <a:spLocks/>
            </p:cNvSpPr>
            <p:nvPr/>
          </p:nvSpPr>
          <p:spPr bwMode="auto">
            <a:xfrm>
              <a:off x="0" y="0"/>
              <a:ext cx="0" cy="108"/>
            </a:xfrm>
            <a:prstGeom prst="rect">
              <a:avLst/>
            </a:prstGeom>
            <a:grpFill/>
            <a:ln w="12700">
              <a:solidFill>
                <a:srgbClr val="808080"/>
              </a:solidFill>
              <a:miter lim="800000"/>
              <a:headEnd/>
              <a:tailEnd/>
            </a:ln>
          </p:spPr>
          <p:txBody>
            <a:bodyPr wrap="none" lIns="0" tIns="0" rIns="0" bIns="0">
              <a:spAutoFit/>
            </a:bodyPr>
            <a:lstStyle/>
            <a:p>
              <a:pPr>
                <a:buNone/>
              </a:pPr>
              <a:endParaRPr lang="en-GB"/>
            </a:p>
          </p:txBody>
        </p:sp>
      </p:grpSp>
      <p:sp>
        <p:nvSpPr>
          <p:cNvPr id="15" name="Rectangle 19"/>
          <p:cNvSpPr>
            <a:spLocks/>
          </p:cNvSpPr>
          <p:nvPr/>
        </p:nvSpPr>
        <p:spPr bwMode="auto">
          <a:xfrm>
            <a:off x="3308985" y="5145156"/>
            <a:ext cx="2331720" cy="246221"/>
          </a:xfrm>
          <a:prstGeom prst="rect">
            <a:avLst/>
          </a:prstGeom>
          <a:solidFill>
            <a:schemeClr val="accent6">
              <a:lumMod val="40000"/>
              <a:lumOff val="60000"/>
            </a:schemeClr>
          </a:solidFill>
          <a:ln w="12700">
            <a:noFill/>
            <a:miter lim="800000"/>
            <a:headEnd/>
            <a:tailEnd/>
          </a:ln>
        </p:spPr>
        <p:txBody>
          <a:bodyPr lIns="0" tIns="0" rIns="40639" bIns="0">
            <a:spAutoFit/>
          </a:bodyPr>
          <a:lstStyle/>
          <a:p>
            <a:pPr marL="35719" algn="ctr">
              <a:buNone/>
            </a:pPr>
            <a:r>
              <a:rPr lang="en-US" sz="1600" b="1" dirty="0">
                <a:cs typeface="Tahoma" pitchFamily="34" charset="0"/>
                <a:sym typeface="Tahoma" pitchFamily="34" charset="0"/>
              </a:rPr>
              <a:t>TEAM</a:t>
            </a:r>
          </a:p>
        </p:txBody>
      </p:sp>
      <p:sp>
        <p:nvSpPr>
          <p:cNvPr id="16" name="Rectangle 20"/>
          <p:cNvSpPr>
            <a:spLocks/>
          </p:cNvSpPr>
          <p:nvPr/>
        </p:nvSpPr>
        <p:spPr bwMode="auto">
          <a:xfrm>
            <a:off x="5759291" y="1823100"/>
            <a:ext cx="1223010"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Retrospectives</a:t>
            </a:r>
          </a:p>
        </p:txBody>
      </p:sp>
      <p:sp>
        <p:nvSpPr>
          <p:cNvPr id="17" name="Rectangle 21"/>
          <p:cNvSpPr>
            <a:spLocks/>
          </p:cNvSpPr>
          <p:nvPr/>
        </p:nvSpPr>
        <p:spPr bwMode="auto">
          <a:xfrm>
            <a:off x="6202204" y="3947350"/>
            <a:ext cx="780098"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solidFill>
                  <a:srgbClr val="191919"/>
                </a:solidFill>
                <a:cs typeface="Tahoma" pitchFamily="34" charset="0"/>
                <a:sym typeface="Tahoma" pitchFamily="34" charset="0"/>
              </a:rPr>
              <a:t>Iterations</a:t>
            </a:r>
          </a:p>
        </p:txBody>
      </p:sp>
      <p:sp>
        <p:nvSpPr>
          <p:cNvPr id="18" name="Rectangle 22"/>
          <p:cNvSpPr>
            <a:spLocks/>
          </p:cNvSpPr>
          <p:nvPr/>
        </p:nvSpPr>
        <p:spPr bwMode="auto">
          <a:xfrm>
            <a:off x="4139089" y="1767181"/>
            <a:ext cx="748665"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IKO/IPM</a:t>
            </a:r>
          </a:p>
        </p:txBody>
      </p:sp>
      <p:sp>
        <p:nvSpPr>
          <p:cNvPr id="19" name="Rectangle 23"/>
          <p:cNvSpPr>
            <a:spLocks/>
          </p:cNvSpPr>
          <p:nvPr/>
        </p:nvSpPr>
        <p:spPr bwMode="auto">
          <a:xfrm>
            <a:off x="2218849" y="4880172"/>
            <a:ext cx="61436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User</a:t>
            </a:r>
          </a:p>
          <a:p>
            <a:pPr marL="35719">
              <a:buNone/>
            </a:pPr>
            <a:r>
              <a:rPr lang="en-US" sz="1400" dirty="0">
                <a:cs typeface="Tahoma" pitchFamily="34" charset="0"/>
                <a:sym typeface="Tahoma" pitchFamily="34" charset="0"/>
              </a:rPr>
              <a:t>Stories</a:t>
            </a:r>
          </a:p>
        </p:txBody>
      </p:sp>
      <p:sp>
        <p:nvSpPr>
          <p:cNvPr id="20" name="Rectangle 24"/>
          <p:cNvSpPr>
            <a:spLocks/>
          </p:cNvSpPr>
          <p:nvPr/>
        </p:nvSpPr>
        <p:spPr bwMode="auto">
          <a:xfrm>
            <a:off x="2218849" y="3760659"/>
            <a:ext cx="68294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Velocity</a:t>
            </a:r>
          </a:p>
          <a:p>
            <a:pPr marL="35719">
              <a:buNone/>
            </a:pPr>
            <a:r>
              <a:rPr lang="en-US" sz="1400" dirty="0">
                <a:cs typeface="Tahoma" pitchFamily="34" charset="0"/>
                <a:sym typeface="Tahoma" pitchFamily="34" charset="0"/>
              </a:rPr>
              <a:t>Metrics</a:t>
            </a:r>
          </a:p>
        </p:txBody>
      </p:sp>
      <p:sp>
        <p:nvSpPr>
          <p:cNvPr id="21" name="Rectangle 25"/>
          <p:cNvSpPr>
            <a:spLocks/>
          </p:cNvSpPr>
          <p:nvPr/>
        </p:nvSpPr>
        <p:spPr bwMode="auto">
          <a:xfrm>
            <a:off x="2218849" y="2942613"/>
            <a:ext cx="831533"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Card Wall</a:t>
            </a:r>
          </a:p>
        </p:txBody>
      </p:sp>
      <p:sp>
        <p:nvSpPr>
          <p:cNvPr id="22" name="Rectangle 27"/>
          <p:cNvSpPr>
            <a:spLocks/>
          </p:cNvSpPr>
          <p:nvPr/>
        </p:nvSpPr>
        <p:spPr bwMode="auto">
          <a:xfrm>
            <a:off x="6003608" y="4880172"/>
            <a:ext cx="978694" cy="474345"/>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Sustainable</a:t>
            </a:r>
          </a:p>
          <a:p>
            <a:pPr marL="35719" algn="r">
              <a:buNone/>
            </a:pPr>
            <a:r>
              <a:rPr lang="en-US" sz="1400" dirty="0">
                <a:cs typeface="Tahoma" pitchFamily="34" charset="0"/>
                <a:sym typeface="Tahoma" pitchFamily="34" charset="0"/>
              </a:rPr>
              <a:t>Pace</a:t>
            </a:r>
          </a:p>
        </p:txBody>
      </p:sp>
      <p:sp>
        <p:nvSpPr>
          <p:cNvPr id="23" name="Rectangle 28"/>
          <p:cNvSpPr>
            <a:spLocks/>
          </p:cNvSpPr>
          <p:nvPr/>
        </p:nvSpPr>
        <p:spPr bwMode="auto">
          <a:xfrm>
            <a:off x="6120765" y="2755923"/>
            <a:ext cx="861536" cy="474345"/>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Daily</a:t>
            </a:r>
          </a:p>
          <a:p>
            <a:pPr marL="35719" algn="r">
              <a:buNone/>
            </a:pPr>
            <a:r>
              <a:rPr lang="en-US" sz="1400" dirty="0">
                <a:cs typeface="Tahoma" pitchFamily="34" charset="0"/>
                <a:sym typeface="Tahoma" pitchFamily="34" charset="0"/>
              </a:rPr>
              <a:t>Stand-ups</a:t>
            </a:r>
          </a:p>
        </p:txBody>
      </p:sp>
      <p:grpSp>
        <p:nvGrpSpPr>
          <p:cNvPr id="24" name="Group 30"/>
          <p:cNvGrpSpPr>
            <a:grpSpLocks/>
          </p:cNvGrpSpPr>
          <p:nvPr/>
        </p:nvGrpSpPr>
        <p:grpSpPr bwMode="auto">
          <a:xfrm>
            <a:off x="3406140" y="2154372"/>
            <a:ext cx="2331720" cy="2948940"/>
            <a:chOff x="0" y="0"/>
            <a:chExt cx="1632" cy="2064"/>
          </a:xfrm>
          <a:solidFill>
            <a:schemeClr val="bg1">
              <a:lumMod val="75000"/>
            </a:schemeClr>
          </a:solidFill>
        </p:grpSpPr>
        <p:sp>
          <p:nvSpPr>
            <p:cNvPr id="25" name="Rectangle 31"/>
            <p:cNvSpPr>
              <a:spLocks/>
            </p:cNvSpPr>
            <p:nvPr/>
          </p:nvSpPr>
          <p:spPr bwMode="auto">
            <a:xfrm>
              <a:off x="0" y="0"/>
              <a:ext cx="1632" cy="2064"/>
            </a:xfrm>
            <a:prstGeom prst="rect">
              <a:avLst/>
            </a:prstGeom>
            <a:grpFill/>
            <a:ln w="50800">
              <a:solidFill>
                <a:srgbClr val="808080"/>
              </a:solidFill>
              <a:miter lim="800000"/>
              <a:headEnd/>
              <a:tailEnd/>
            </a:ln>
          </p:spPr>
          <p:txBody>
            <a:bodyPr lIns="0" tIns="0" rIns="0" bIns="0"/>
            <a:lstStyle/>
            <a:p>
              <a:pPr algn="ctr">
                <a:buNone/>
              </a:pPr>
              <a:endParaRPr lang="en-GB"/>
            </a:p>
          </p:txBody>
        </p:sp>
        <p:sp>
          <p:nvSpPr>
            <p:cNvPr id="26" name="Rectangle 32"/>
            <p:cNvSpPr>
              <a:spLocks/>
            </p:cNvSpPr>
            <p:nvPr/>
          </p:nvSpPr>
          <p:spPr bwMode="auto">
            <a:xfrm>
              <a:off x="0" y="0"/>
              <a:ext cx="0" cy="108"/>
            </a:xfrm>
            <a:prstGeom prst="rect">
              <a:avLst/>
            </a:prstGeom>
            <a:grpFill/>
            <a:ln w="12700">
              <a:solidFill>
                <a:srgbClr val="808080"/>
              </a:solidFill>
              <a:miter lim="800000"/>
              <a:headEnd/>
              <a:tailEnd/>
            </a:ln>
          </p:spPr>
          <p:txBody>
            <a:bodyPr wrap="none" lIns="0" tIns="0" rIns="0" bIns="0">
              <a:spAutoFit/>
            </a:bodyPr>
            <a:lstStyle/>
            <a:p>
              <a:pPr algn="ctr">
                <a:buNone/>
              </a:pPr>
              <a:endParaRPr lang="en-GB"/>
            </a:p>
          </p:txBody>
        </p:sp>
      </p:grpSp>
      <p:sp>
        <p:nvSpPr>
          <p:cNvPr id="27" name="Rectangle 33"/>
          <p:cNvSpPr>
            <a:spLocks/>
          </p:cNvSpPr>
          <p:nvPr/>
        </p:nvSpPr>
        <p:spPr bwMode="auto">
          <a:xfrm>
            <a:off x="3680460" y="4733676"/>
            <a:ext cx="1714500" cy="246221"/>
          </a:xfrm>
          <a:prstGeom prst="rect">
            <a:avLst/>
          </a:prstGeom>
          <a:solidFill>
            <a:schemeClr val="bg1">
              <a:lumMod val="75000"/>
            </a:schemeClr>
          </a:solidFill>
          <a:ln w="12700">
            <a:noFill/>
            <a:miter lim="800000"/>
            <a:headEnd/>
            <a:tailEnd/>
          </a:ln>
        </p:spPr>
        <p:txBody>
          <a:bodyPr lIns="0" tIns="0" rIns="40639" bIns="0">
            <a:spAutoFit/>
          </a:bodyPr>
          <a:lstStyle/>
          <a:p>
            <a:pPr marL="35719" algn="ctr">
              <a:buNone/>
            </a:pPr>
            <a:r>
              <a:rPr lang="en-US" sz="1600" b="1" dirty="0">
                <a:solidFill>
                  <a:srgbClr val="000000"/>
                </a:solidFill>
                <a:cs typeface="Tahoma" pitchFamily="34" charset="0"/>
                <a:sym typeface="Tahoma" pitchFamily="34" charset="0"/>
              </a:rPr>
              <a:t>INDIVIDUAL</a:t>
            </a:r>
          </a:p>
        </p:txBody>
      </p:sp>
      <p:sp>
        <p:nvSpPr>
          <p:cNvPr id="28" name="Rectangle 27"/>
          <p:cNvSpPr/>
          <p:nvPr/>
        </p:nvSpPr>
        <p:spPr bwMode="auto">
          <a:xfrm>
            <a:off x="868679" y="1444282"/>
            <a:ext cx="7406641" cy="4457701"/>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29" name="Rectangle 7"/>
          <p:cNvSpPr>
            <a:spLocks/>
          </p:cNvSpPr>
          <p:nvPr/>
        </p:nvSpPr>
        <p:spPr bwMode="auto">
          <a:xfrm>
            <a:off x="948690" y="1538581"/>
            <a:ext cx="1078706"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Build/Deploy</a:t>
            </a:r>
          </a:p>
        </p:txBody>
      </p:sp>
      <p:sp>
        <p:nvSpPr>
          <p:cNvPr id="30" name="Rectangle 8"/>
          <p:cNvSpPr>
            <a:spLocks/>
          </p:cNvSpPr>
          <p:nvPr/>
        </p:nvSpPr>
        <p:spPr bwMode="auto">
          <a:xfrm>
            <a:off x="948690" y="2744120"/>
            <a:ext cx="938689"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Testing</a:t>
            </a:r>
          </a:p>
        </p:txBody>
      </p:sp>
      <p:sp>
        <p:nvSpPr>
          <p:cNvPr id="31" name="Rectangle 10"/>
          <p:cNvSpPr>
            <a:spLocks/>
          </p:cNvSpPr>
          <p:nvPr/>
        </p:nvSpPr>
        <p:spPr bwMode="auto">
          <a:xfrm>
            <a:off x="948690" y="3949659"/>
            <a:ext cx="865823"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Coding</a:t>
            </a:r>
          </a:p>
          <a:p>
            <a:pPr marL="35719">
              <a:buNone/>
            </a:pPr>
            <a:r>
              <a:rPr lang="en-US" sz="1400" dirty="0">
                <a:cs typeface="Tahoma" pitchFamily="34" charset="0"/>
                <a:sym typeface="Tahoma" pitchFamily="34" charset="0"/>
              </a:rPr>
              <a:t>Standards</a:t>
            </a:r>
          </a:p>
        </p:txBody>
      </p:sp>
      <p:sp>
        <p:nvSpPr>
          <p:cNvPr id="32" name="Rectangle 11"/>
          <p:cNvSpPr>
            <a:spLocks/>
          </p:cNvSpPr>
          <p:nvPr/>
        </p:nvSpPr>
        <p:spPr bwMode="auto">
          <a:xfrm>
            <a:off x="948690" y="5140091"/>
            <a:ext cx="958691"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Continuous</a:t>
            </a:r>
          </a:p>
          <a:p>
            <a:pPr marL="35719">
              <a:buNone/>
            </a:pPr>
            <a:r>
              <a:rPr lang="en-US" sz="1400" dirty="0">
                <a:cs typeface="Tahoma" pitchFamily="34" charset="0"/>
                <a:sym typeface="Tahoma" pitchFamily="34" charset="0"/>
              </a:rPr>
              <a:t>Integration</a:t>
            </a:r>
          </a:p>
        </p:txBody>
      </p:sp>
      <p:sp>
        <p:nvSpPr>
          <p:cNvPr id="33" name="Rectangle 26"/>
          <p:cNvSpPr>
            <a:spLocks/>
          </p:cNvSpPr>
          <p:nvPr/>
        </p:nvSpPr>
        <p:spPr bwMode="auto">
          <a:xfrm>
            <a:off x="2231608" y="1823100"/>
            <a:ext cx="1134428"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smtClean="0">
                <a:cs typeface="Tahoma" pitchFamily="34" charset="0"/>
                <a:sym typeface="Tahoma" pitchFamily="34" charset="0"/>
              </a:rPr>
              <a:t>Pair</a:t>
            </a:r>
          </a:p>
          <a:p>
            <a:pPr marL="35719">
              <a:buNone/>
            </a:pPr>
            <a:r>
              <a:rPr lang="en-US" sz="1400" dirty="0" smtClean="0">
                <a:cs typeface="Tahoma" pitchFamily="34" charset="0"/>
                <a:sym typeface="Tahoma" pitchFamily="34" charset="0"/>
              </a:rPr>
              <a:t>Programming</a:t>
            </a:r>
            <a:endParaRPr lang="en-US" sz="1400" dirty="0">
              <a:cs typeface="Tahoma" pitchFamily="34" charset="0"/>
              <a:sym typeface="Tahoma" pitchFamily="34" charset="0"/>
            </a:endParaRPr>
          </a:p>
        </p:txBody>
      </p:sp>
      <p:sp>
        <p:nvSpPr>
          <p:cNvPr id="34" name="Rectangle 34"/>
          <p:cNvSpPr>
            <a:spLocks/>
          </p:cNvSpPr>
          <p:nvPr/>
        </p:nvSpPr>
        <p:spPr bwMode="auto">
          <a:xfrm>
            <a:off x="3680460" y="2428692"/>
            <a:ext cx="1714500" cy="34290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Refactoring</a:t>
            </a:r>
          </a:p>
        </p:txBody>
      </p:sp>
      <p:sp>
        <p:nvSpPr>
          <p:cNvPr id="35" name="Rectangle 35"/>
          <p:cNvSpPr>
            <a:spLocks/>
          </p:cNvSpPr>
          <p:nvPr/>
        </p:nvSpPr>
        <p:spPr bwMode="auto">
          <a:xfrm>
            <a:off x="3680460" y="3114492"/>
            <a:ext cx="1714500" cy="34290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Simple Design</a:t>
            </a:r>
          </a:p>
        </p:txBody>
      </p:sp>
      <p:sp>
        <p:nvSpPr>
          <p:cNvPr id="36" name="Rectangle 36"/>
          <p:cNvSpPr>
            <a:spLocks/>
          </p:cNvSpPr>
          <p:nvPr/>
        </p:nvSpPr>
        <p:spPr bwMode="auto">
          <a:xfrm>
            <a:off x="3680460" y="3800292"/>
            <a:ext cx="1714500" cy="72009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Test Driven</a:t>
            </a:r>
          </a:p>
          <a:p>
            <a:pPr marL="35719" algn="ctr">
              <a:spcBef>
                <a:spcPts val="990"/>
              </a:spcBef>
              <a:buNone/>
            </a:pPr>
            <a:r>
              <a:rPr lang="en-US" sz="1600" dirty="0">
                <a:cs typeface="Tahoma" pitchFamily="34" charset="0"/>
                <a:sym typeface="Tahoma" pitchFamily="34" charset="0"/>
              </a:rPr>
              <a:t>Development</a:t>
            </a:r>
          </a:p>
        </p:txBody>
      </p:sp>
    </p:spTree>
    <p:extLst>
      <p:ext uri="{BB962C8B-B14F-4D97-AF65-F5344CB8AC3E}">
        <p14:creationId xmlns:p14="http://schemas.microsoft.com/office/powerpoint/2010/main" val="414206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p:txBody>
          <a:bodyPr/>
          <a:lstStyle/>
          <a:p>
            <a:r>
              <a:rPr lang="en-US" smtClean="0">
                <a:latin typeface="Calibri" pitchFamily="34" charset="0"/>
                <a:cs typeface="Calibri" pitchFamily="34" charset="0"/>
              </a:rPr>
              <a:t>Questions?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90587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Details</a:t>
            </a:r>
            <a:endParaRPr lang="en-US" dirty="0"/>
          </a:p>
        </p:txBody>
      </p:sp>
      <p:sp>
        <p:nvSpPr>
          <p:cNvPr id="3" name="Content Placeholder 2"/>
          <p:cNvSpPr>
            <a:spLocks noGrp="1"/>
          </p:cNvSpPr>
          <p:nvPr>
            <p:ph idx="1"/>
          </p:nvPr>
        </p:nvSpPr>
        <p:spPr/>
        <p:txBody>
          <a:bodyPr/>
          <a:lstStyle/>
          <a:p>
            <a:r>
              <a:rPr lang="en-US" dirty="0" smtClean="0"/>
              <a:t>We will write code, mostly in Java</a:t>
            </a:r>
          </a:p>
          <a:p>
            <a:r>
              <a:rPr lang="en-US" dirty="0" smtClean="0"/>
              <a:t>We will use </a:t>
            </a:r>
            <a:r>
              <a:rPr lang="en-US" dirty="0" err="1" smtClean="0"/>
              <a:t>IntelliJ</a:t>
            </a:r>
            <a:r>
              <a:rPr lang="en-US" dirty="0" smtClean="0"/>
              <a:t> IDEA </a:t>
            </a:r>
          </a:p>
          <a:p>
            <a:r>
              <a:rPr lang="en-US" dirty="0" smtClean="0"/>
              <a:t>We will use some open source libraries</a:t>
            </a:r>
          </a:p>
          <a:p>
            <a:r>
              <a:rPr lang="en-US" dirty="0" smtClean="0"/>
              <a:t>We need to use our laptops collaboratively</a:t>
            </a:r>
          </a:p>
          <a:p>
            <a:pPr lvl="1"/>
            <a:r>
              <a:rPr lang="en-US" dirty="0" smtClean="0"/>
              <a:t>Please don’t lock the screen!</a:t>
            </a:r>
          </a:p>
          <a:p>
            <a:pPr lvl="1"/>
            <a:r>
              <a:rPr lang="en-US" dirty="0" smtClean="0"/>
              <a:t>Please don’t take your laptop with you out of the room!</a:t>
            </a:r>
            <a:endParaRPr lang="en-US" dirty="0"/>
          </a:p>
        </p:txBody>
      </p:sp>
    </p:spTree>
    <p:extLst>
      <p:ext uri="{BB962C8B-B14F-4D97-AF65-F5344CB8AC3E}">
        <p14:creationId xmlns:p14="http://schemas.microsoft.com/office/powerpoint/2010/main" val="2034793371"/>
      </p:ext>
    </p:extLst>
  </p:cSld>
  <p:clrMapOvr>
    <a:masterClrMapping/>
  </p:clrMapOvr>
  <p:transition xmlns:p14="http://schemas.microsoft.com/office/powerpoint/2010/mai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Project</a:t>
            </a:r>
            <a:endParaRPr lang="en-US" dirty="0"/>
          </a:p>
        </p:txBody>
      </p:sp>
      <p:sp>
        <p:nvSpPr>
          <p:cNvPr id="3" name="Content Placeholder 2"/>
          <p:cNvSpPr>
            <a:spLocks noGrp="1"/>
          </p:cNvSpPr>
          <p:nvPr>
            <p:ph idx="1"/>
          </p:nvPr>
        </p:nvSpPr>
        <p:spPr/>
        <p:txBody>
          <a:bodyPr/>
          <a:lstStyle/>
          <a:p>
            <a:r>
              <a:rPr lang="en-US" dirty="0" smtClean="0"/>
              <a:t>Copy relevant material from USB drive</a:t>
            </a:r>
          </a:p>
          <a:p>
            <a:r>
              <a:rPr lang="en-US" dirty="0" smtClean="0"/>
              <a:t>Create our first </a:t>
            </a:r>
            <a:r>
              <a:rPr lang="en-US" dirty="0" err="1" smtClean="0"/>
              <a:t>IntelliJ</a:t>
            </a:r>
            <a:r>
              <a:rPr lang="en-US" dirty="0" smtClean="0"/>
              <a:t> project</a:t>
            </a:r>
          </a:p>
          <a:p>
            <a:r>
              <a:rPr lang="en-US" dirty="0" smtClean="0"/>
              <a:t>Learn the basics of our development environment</a:t>
            </a:r>
            <a:endParaRPr lang="en-US" dirty="0"/>
          </a:p>
        </p:txBody>
      </p:sp>
    </p:spTree>
    <p:extLst>
      <p:ext uri="{BB962C8B-B14F-4D97-AF65-F5344CB8AC3E}">
        <p14:creationId xmlns:p14="http://schemas.microsoft.com/office/powerpoint/2010/main" val="1816088030"/>
      </p:ext>
    </p:extLst>
  </p:cSld>
  <p:clrMapOvr>
    <a:masterClrMapping/>
  </p:clrMapOvr>
  <p:transition xmlns:p14="http://schemas.microsoft.com/office/powerpoint/2010/mai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38200"/>
            <a:ext cx="9144000" cy="1143000"/>
          </a:xfrm>
        </p:spPr>
        <p:txBody>
          <a:bodyPr>
            <a:noAutofit/>
          </a:bodyPr>
          <a:lstStyle/>
          <a:p>
            <a:r>
              <a:rPr lang="en-US" sz="3600" dirty="0" smtClean="0">
                <a:latin typeface="Noteworthy Light"/>
                <a:cs typeface="Noteworthy Light"/>
              </a:rPr>
              <a:t>As a </a:t>
            </a:r>
            <a:r>
              <a:rPr lang="en-US" sz="3600" dirty="0" smtClean="0">
                <a:latin typeface="Noteworthy Light"/>
                <a:cs typeface="Noteworthy Light"/>
              </a:rPr>
              <a:t>student</a:t>
            </a:r>
            <a:r>
              <a:rPr lang="en-US" sz="3600" dirty="0" smtClean="0">
                <a:latin typeface="Noteworthy Light"/>
                <a:cs typeface="Noteworthy Light"/>
              </a:rPr>
              <a:t>, </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I </a:t>
            </a:r>
            <a:r>
              <a:rPr lang="en-US" sz="3600" dirty="0" smtClean="0">
                <a:latin typeface="Noteworthy Light"/>
                <a:cs typeface="Noteworthy Light"/>
              </a:rPr>
              <a:t>want to </a:t>
            </a:r>
            <a:r>
              <a:rPr lang="en-US" sz="3600" b="1" dirty="0" smtClean="0">
                <a:latin typeface="Noteworthy Light"/>
                <a:cs typeface="Noteworthy Light"/>
              </a:rPr>
              <a:t>represent a </a:t>
            </a:r>
            <a:r>
              <a:rPr lang="en-US" sz="3600" b="1" dirty="0" smtClean="0">
                <a:latin typeface="Noteworthy Light"/>
                <a:cs typeface="Noteworthy Light"/>
              </a:rPr>
              <a:t>rectangle</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pic>
        <p:nvPicPr>
          <p:cNvPr id="2" name="Picture 1" descr="little rectangl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916" y="2565399"/>
            <a:ext cx="4634835" cy="3590365"/>
          </a:xfrm>
          <a:prstGeom prst="rect">
            <a:avLst/>
          </a:prstGeom>
        </p:spPr>
      </p:pic>
    </p:spTree>
    <p:extLst>
      <p:ext uri="{BB962C8B-B14F-4D97-AF65-F5344CB8AC3E}">
        <p14:creationId xmlns:p14="http://schemas.microsoft.com/office/powerpoint/2010/main" val="428572605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Pairing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30968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Pair</a:t>
            </a:r>
            <a:endParaRPr lang="en-US" dirty="0"/>
          </a:p>
        </p:txBody>
      </p:sp>
      <p:sp>
        <p:nvSpPr>
          <p:cNvPr id="3" name="Content Placeholder 2"/>
          <p:cNvSpPr>
            <a:spLocks noGrp="1"/>
          </p:cNvSpPr>
          <p:nvPr>
            <p:ph idx="1"/>
          </p:nvPr>
        </p:nvSpPr>
        <p:spPr/>
        <p:txBody>
          <a:bodyPr>
            <a:normAutofit fontScale="92500"/>
          </a:bodyPr>
          <a:lstStyle/>
          <a:p>
            <a:pPr marL="236538" indent="-185738"/>
            <a:r>
              <a:rPr lang="en-US" dirty="0"/>
              <a:t>Start with a </a:t>
            </a:r>
            <a:r>
              <a:rPr lang="en-US" dirty="0" smtClean="0"/>
              <a:t>small, well</a:t>
            </a:r>
            <a:r>
              <a:rPr lang="en-US" dirty="0"/>
              <a:t>-defined task before you sit down</a:t>
            </a:r>
          </a:p>
          <a:p>
            <a:pPr marL="236538" indent="-185738"/>
            <a:r>
              <a:rPr lang="en-US" dirty="0"/>
              <a:t>Agree on one tiny </a:t>
            </a:r>
            <a:r>
              <a:rPr lang="en-US" dirty="0" smtClean="0"/>
              <a:t>task </a:t>
            </a:r>
            <a:r>
              <a:rPr lang="en-US" dirty="0" smtClean="0"/>
              <a:t>at </a:t>
            </a:r>
            <a:r>
              <a:rPr lang="en-US" dirty="0"/>
              <a:t>a time</a:t>
            </a:r>
          </a:p>
          <a:p>
            <a:pPr marL="236538" indent="-185738"/>
            <a:r>
              <a:rPr lang="en-US" dirty="0" smtClean="0"/>
              <a:t>Celebrate success and as </a:t>
            </a:r>
            <a:r>
              <a:rPr lang="en-US" dirty="0"/>
              <a:t>you complete </a:t>
            </a:r>
            <a:r>
              <a:rPr lang="en-US" dirty="0" smtClean="0"/>
              <a:t>tasks</a:t>
            </a:r>
            <a:endParaRPr lang="en-US" dirty="0"/>
          </a:p>
          <a:p>
            <a:pPr marL="236538" indent="-185738"/>
            <a:r>
              <a:rPr lang="en-US" dirty="0"/>
              <a:t>Switch roles </a:t>
            </a:r>
            <a:r>
              <a:rPr lang="en-US" dirty="0" smtClean="0"/>
              <a:t>frequently — at </a:t>
            </a:r>
            <a:r>
              <a:rPr lang="en-US" dirty="0"/>
              <a:t>least every </a:t>
            </a:r>
            <a:r>
              <a:rPr lang="en-US" dirty="0" smtClean="0"/>
              <a:t>15 </a:t>
            </a:r>
            <a:r>
              <a:rPr lang="en-US" dirty="0" smtClean="0"/>
              <a:t>minutes</a:t>
            </a:r>
          </a:p>
          <a:p>
            <a:pPr marL="236538" indent="-185738"/>
            <a:r>
              <a:rPr lang="en-US" dirty="0" smtClean="0"/>
              <a:t>Rotate pairs once a day (or more often)</a:t>
            </a:r>
            <a:endParaRPr lang="en-US" dirty="0"/>
          </a:p>
          <a:p>
            <a:pPr marL="50800" algn="r">
              <a:buNone/>
            </a:pPr>
            <a:r>
              <a:rPr lang="en-US" sz="1600" i="1" dirty="0">
                <a:solidFill>
                  <a:schemeClr val="tx1"/>
                </a:solidFill>
              </a:rPr>
              <a:t>http://</a:t>
            </a:r>
            <a:r>
              <a:rPr lang="en-US" sz="1600" i="1" dirty="0" err="1">
                <a:solidFill>
                  <a:schemeClr val="tx1"/>
                </a:solidFill>
              </a:rPr>
              <a:t>www.wikihow.com</a:t>
            </a:r>
            <a:r>
              <a:rPr lang="en-US" sz="1600" i="1" dirty="0">
                <a:solidFill>
                  <a:schemeClr val="tx1"/>
                </a:solidFill>
              </a:rPr>
              <a:t>/Pair-</a:t>
            </a:r>
            <a:r>
              <a:rPr lang="en-US" sz="1600" i="1" dirty="0" smtClean="0">
                <a:solidFill>
                  <a:schemeClr val="tx1"/>
                </a:solidFill>
              </a:rPr>
              <a:t>Program</a:t>
            </a:r>
            <a:endParaRPr lang="en-US" sz="1600" dirty="0"/>
          </a:p>
        </p:txBody>
      </p:sp>
      <p:sp>
        <p:nvSpPr>
          <p:cNvPr id="4" name="Slide Number Placeholder 3"/>
          <p:cNvSpPr>
            <a:spLocks noGrp="1"/>
          </p:cNvSpPr>
          <p:nvPr>
            <p:ph type="sldNum" sz="quarter" idx="4294967295"/>
          </p:nvPr>
        </p:nvSpPr>
        <p:spPr>
          <a:xfrm>
            <a:off x="7010400" y="6472238"/>
            <a:ext cx="2133600" cy="188912"/>
          </a:xfrm>
          <a:prstGeom prst="rect">
            <a:avLst/>
          </a:prstGeom>
        </p:spPr>
        <p:txBody>
          <a:bodyPr/>
          <a:lstStyle/>
          <a:p>
            <a:fld id="{9F379AED-0546-544E-9D19-D1214CAEAC35}" type="slidenum">
              <a:rPr lang="en-US" smtClean="0"/>
              <a:pPr/>
              <a:t>16</a:t>
            </a:fld>
            <a:endParaRPr lang="en-US" sz="1000"/>
          </a:p>
        </p:txBody>
      </p:sp>
    </p:spTree>
    <p:extLst>
      <p:ext uri="{BB962C8B-B14F-4D97-AF65-F5344CB8AC3E}">
        <p14:creationId xmlns:p14="http://schemas.microsoft.com/office/powerpoint/2010/main" val="26933909"/>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Infrastructure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One monitor</a:t>
            </a:r>
          </a:p>
          <a:p>
            <a:r>
              <a:rPr lang="en-US" dirty="0" smtClean="0"/>
              <a:t>Two monitors</a:t>
            </a:r>
          </a:p>
          <a:p>
            <a:pPr lvl="1"/>
            <a:r>
              <a:rPr lang="en-US" dirty="0" smtClean="0"/>
              <a:t>Spanned</a:t>
            </a:r>
            <a:br>
              <a:rPr lang="en-US" dirty="0" smtClean="0"/>
            </a:br>
            <a:endParaRPr lang="en-US" dirty="0" smtClean="0"/>
          </a:p>
          <a:p>
            <a:pPr lvl="1"/>
            <a:r>
              <a:rPr lang="en-US" dirty="0" smtClean="0"/>
              <a:t>Mirrored</a:t>
            </a:r>
          </a:p>
          <a:p>
            <a:r>
              <a:rPr lang="en-US" dirty="0" smtClean="0"/>
              <a:t>Keyboard and mouse</a:t>
            </a:r>
            <a:endParaRPr lang="en-US" dirty="0"/>
          </a:p>
          <a:p>
            <a:pPr lvl="1"/>
            <a:r>
              <a:rPr lang="en-US" dirty="0" smtClean="0"/>
              <a:t>One set</a:t>
            </a:r>
          </a:p>
          <a:p>
            <a:pPr lvl="1"/>
            <a:r>
              <a:rPr lang="en-US" dirty="0" smtClean="0"/>
              <a:t>Two sets</a:t>
            </a:r>
          </a:p>
        </p:txBody>
      </p:sp>
      <p:pic>
        <p:nvPicPr>
          <p:cNvPr id="4" name="Picture 3" descr="Screen Shot 2013-07-01 at 11.31.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655533"/>
            <a:ext cx="1536807" cy="544867"/>
          </a:xfrm>
          <a:prstGeom prst="rect">
            <a:avLst/>
          </a:prstGeom>
        </p:spPr>
      </p:pic>
      <p:pic>
        <p:nvPicPr>
          <p:cNvPr id="5" name="Picture 4" descr="Screen Shot 2013-07-01 at 11.32.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505200"/>
            <a:ext cx="812856" cy="520736"/>
          </a:xfrm>
          <a:prstGeom prst="rect">
            <a:avLst/>
          </a:prstGeom>
        </p:spPr>
      </p:pic>
    </p:spTree>
    <p:extLst>
      <p:ext uri="{BB962C8B-B14F-4D97-AF65-F5344CB8AC3E}">
        <p14:creationId xmlns:p14="http://schemas.microsoft.com/office/powerpoint/2010/main" val="201280832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Infrastructure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One Monitor</a:t>
            </a:r>
          </a:p>
          <a:p>
            <a:pPr lvl="1"/>
            <a:r>
              <a:rPr lang="en-US" dirty="0"/>
              <a:t>Both Pairs are looking at the same location</a:t>
            </a:r>
          </a:p>
          <a:p>
            <a:pPr lvl="1"/>
            <a:r>
              <a:rPr lang="en-US" dirty="0"/>
              <a:t>Smaller Desktop</a:t>
            </a:r>
            <a:endParaRPr lang="en-US" b="1" dirty="0"/>
          </a:p>
          <a:p>
            <a:pPr>
              <a:buNone/>
            </a:pPr>
            <a:r>
              <a:rPr lang="en-US" b="1" dirty="0"/>
              <a:t>Two Monitors – Mirrored</a:t>
            </a:r>
          </a:p>
          <a:p>
            <a:pPr lvl="1"/>
            <a:r>
              <a:rPr lang="en-US" dirty="0"/>
              <a:t>Pairs not looking at the same location</a:t>
            </a:r>
          </a:p>
          <a:p>
            <a:pPr lvl="1"/>
            <a:r>
              <a:rPr lang="en-US" dirty="0"/>
              <a:t>Smaller Desktop</a:t>
            </a:r>
          </a:p>
          <a:p>
            <a:pPr lvl="1"/>
            <a:r>
              <a:rPr lang="en-US" dirty="0"/>
              <a:t>Conversations don’t come as easily</a:t>
            </a:r>
          </a:p>
          <a:p>
            <a:pPr>
              <a:buNone/>
            </a:pPr>
            <a:r>
              <a:rPr lang="en-US" b="1" dirty="0"/>
              <a:t>Two Monitors – Spanned</a:t>
            </a:r>
          </a:p>
          <a:p>
            <a:pPr lvl="1"/>
            <a:r>
              <a:rPr lang="en-US" dirty="0"/>
              <a:t>Both Pairs are looking at the same location</a:t>
            </a:r>
          </a:p>
          <a:p>
            <a:pPr lvl="1"/>
            <a:r>
              <a:rPr lang="en-US" dirty="0"/>
              <a:t>One Huge Desktop</a:t>
            </a:r>
          </a:p>
          <a:p>
            <a:pPr lvl="1"/>
            <a:r>
              <a:rPr lang="en-US" dirty="0"/>
              <a:t>Enables more non-verbal communication</a:t>
            </a:r>
          </a:p>
          <a:p>
            <a:pPr>
              <a:buNone/>
            </a:pPr>
            <a:endParaRPr lang="en-US" b="1" dirty="0"/>
          </a:p>
          <a:p>
            <a:endParaRPr lang="en-US" dirty="0"/>
          </a:p>
          <a:p>
            <a:endParaRPr lang="en-US" dirty="0"/>
          </a:p>
        </p:txBody>
      </p:sp>
      <p:sp>
        <p:nvSpPr>
          <p:cNvPr id="4" name="Slide Number Placeholder 3"/>
          <p:cNvSpPr>
            <a:spLocks noGrp="1"/>
          </p:cNvSpPr>
          <p:nvPr>
            <p:ph type="sldNum" sz="quarter" idx="4294967295"/>
          </p:nvPr>
        </p:nvSpPr>
        <p:spPr>
          <a:xfrm>
            <a:off x="7010400" y="6472238"/>
            <a:ext cx="2133600" cy="188912"/>
          </a:xfrm>
          <a:prstGeom prst="rect">
            <a:avLst/>
          </a:prstGeom>
        </p:spPr>
        <p:txBody>
          <a:bodyPr/>
          <a:lstStyle/>
          <a:p>
            <a:fld id="{9F379AED-0546-544E-9D19-D1214CAEAC35}" type="slidenum">
              <a:rPr lang="en-US" smtClean="0"/>
              <a:pPr/>
              <a:t>18</a:t>
            </a:fld>
            <a:endParaRPr lang="en-US" sz="1000"/>
          </a:p>
        </p:txBody>
      </p:sp>
    </p:spTree>
    <p:extLst>
      <p:ext uri="{BB962C8B-B14F-4D97-AF65-F5344CB8AC3E}">
        <p14:creationId xmlns:p14="http://schemas.microsoft.com/office/powerpoint/2010/main" val="2756381318"/>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Rotation </a:t>
            </a:r>
            <a:r>
              <a:rPr lang="en-US" dirty="0" smtClean="0"/>
              <a:t>Technique</a:t>
            </a:r>
            <a:endParaRPr lang="en-US" dirty="0"/>
          </a:p>
        </p:txBody>
      </p:sp>
      <p:sp>
        <p:nvSpPr>
          <p:cNvPr id="3" name="Content Placeholder 2"/>
          <p:cNvSpPr>
            <a:spLocks noGrp="1"/>
          </p:cNvSpPr>
          <p:nvPr>
            <p:ph idx="1"/>
          </p:nvPr>
        </p:nvSpPr>
        <p:spPr/>
        <p:txBody>
          <a:bodyPr/>
          <a:lstStyle/>
          <a:p>
            <a:pPr>
              <a:buNone/>
            </a:pPr>
            <a:r>
              <a:rPr lang="en-US" b="1" dirty="0" smtClean="0"/>
              <a:t>Pair Stair / “</a:t>
            </a:r>
            <a:r>
              <a:rPr lang="en-US" b="1" dirty="0" err="1" smtClean="0"/>
              <a:t>Pairamid</a:t>
            </a:r>
            <a:r>
              <a:rPr lang="en-US" b="1" dirty="0" smtClean="0"/>
              <a:t>”</a:t>
            </a:r>
            <a:endParaRPr lang="en-US" b="1" dirty="0"/>
          </a:p>
          <a:p>
            <a:pPr lvl="1"/>
            <a:r>
              <a:rPr lang="en-US" dirty="0"/>
              <a:t>Encourages </a:t>
            </a:r>
            <a:r>
              <a:rPr lang="en-US" dirty="0" smtClean="0"/>
              <a:t>working</a:t>
            </a:r>
            <a:br>
              <a:rPr lang="en-US" dirty="0" smtClean="0"/>
            </a:br>
            <a:r>
              <a:rPr lang="en-US" dirty="0" smtClean="0"/>
              <a:t>with everybody</a:t>
            </a:r>
            <a:endParaRPr lang="en-US" dirty="0"/>
          </a:p>
          <a:p>
            <a:endParaRPr lang="en-US" dirty="0"/>
          </a:p>
        </p:txBody>
      </p:sp>
      <p:sp>
        <p:nvSpPr>
          <p:cNvPr id="4" name="Slide Number Placeholder 3"/>
          <p:cNvSpPr>
            <a:spLocks noGrp="1"/>
          </p:cNvSpPr>
          <p:nvPr>
            <p:ph type="sldNum" sz="quarter" idx="4294967295"/>
          </p:nvPr>
        </p:nvSpPr>
        <p:spPr>
          <a:xfrm>
            <a:off x="7010400" y="6472238"/>
            <a:ext cx="2133600" cy="188912"/>
          </a:xfrm>
          <a:prstGeom prst="rect">
            <a:avLst/>
          </a:prstGeom>
        </p:spPr>
        <p:txBody>
          <a:bodyPr/>
          <a:lstStyle/>
          <a:p>
            <a:fld id="{9F379AED-0546-544E-9D19-D1214CAEAC35}" type="slidenum">
              <a:rPr lang="en-US" smtClean="0"/>
              <a:pPr/>
              <a:t>19</a:t>
            </a:fld>
            <a:endParaRPr lang="en-US" sz="1000"/>
          </a:p>
        </p:txBody>
      </p:sp>
      <p:pic>
        <p:nvPicPr>
          <p:cNvPr id="6" name="Picture 5" descr="IMG_0272.JPG"/>
          <p:cNvPicPr>
            <a:picLocks noChangeAspect="1"/>
          </p:cNvPicPr>
          <p:nvPr/>
        </p:nvPicPr>
        <p:blipFill rotWithShape="1">
          <a:blip r:embed="rId2">
            <a:extLst>
              <a:ext uri="{28A0092B-C50C-407E-A947-70E740481C1C}">
                <a14:useLocalDpi xmlns:a14="http://schemas.microsoft.com/office/drawing/2010/main" val="0"/>
              </a:ext>
            </a:extLst>
          </a:blip>
          <a:srcRect t="22833" b="-22833"/>
          <a:stretch/>
        </p:blipFill>
        <p:spPr>
          <a:xfrm>
            <a:off x="4648200" y="2895600"/>
            <a:ext cx="4267200" cy="3200400"/>
          </a:xfrm>
          <a:prstGeom prst="rect">
            <a:avLst/>
          </a:prstGeom>
        </p:spPr>
      </p:pic>
    </p:spTree>
    <p:extLst>
      <p:ext uri="{BB962C8B-B14F-4D97-AF65-F5344CB8AC3E}">
        <p14:creationId xmlns:p14="http://schemas.microsoft.com/office/powerpoint/2010/main" val="1219853183"/>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a:t>
            </a:r>
            <a:endParaRPr lang="en-US" dirty="0"/>
          </a:p>
        </p:txBody>
      </p:sp>
      <p:sp>
        <p:nvSpPr>
          <p:cNvPr id="3" name="Content Placeholder 2"/>
          <p:cNvSpPr>
            <a:spLocks noGrp="1"/>
          </p:cNvSpPr>
          <p:nvPr>
            <p:ph idx="1"/>
          </p:nvPr>
        </p:nvSpPr>
        <p:spPr/>
        <p:txBody>
          <a:bodyPr/>
          <a:lstStyle/>
          <a:p>
            <a:r>
              <a:rPr lang="en-US" dirty="0" smtClean="0"/>
              <a:t>Verify that you have Internet connectivity</a:t>
            </a:r>
          </a:p>
          <a:p>
            <a:r>
              <a:rPr lang="en-US" dirty="0" smtClean="0"/>
              <a:t>Download </a:t>
            </a:r>
            <a:r>
              <a:rPr lang="en-US" dirty="0" err="1" smtClean="0"/>
              <a:t>Intellij</a:t>
            </a:r>
            <a:r>
              <a:rPr lang="en-US" dirty="0" smtClean="0"/>
              <a:t> Idea V 11 </a:t>
            </a:r>
            <a:r>
              <a:rPr lang="en-US" b="1" dirty="0" smtClean="0"/>
              <a:t>Ultimate Edition</a:t>
            </a:r>
            <a:endParaRPr lang="en-US" dirty="0"/>
          </a:p>
        </p:txBody>
      </p:sp>
    </p:spTree>
    <p:extLst>
      <p:ext uri="{BB962C8B-B14F-4D97-AF65-F5344CB8AC3E}">
        <p14:creationId xmlns:p14="http://schemas.microsoft.com/office/powerpoint/2010/main" val="372585434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38200"/>
            <a:ext cx="9144000" cy="1143000"/>
          </a:xfrm>
        </p:spPr>
        <p:txBody>
          <a:bodyPr>
            <a:noAutofit/>
          </a:bodyPr>
          <a:lstStyle/>
          <a:p>
            <a:r>
              <a:rPr lang="en-US" sz="3600" dirty="0" smtClean="0">
                <a:latin typeface="Noteworthy Light"/>
                <a:cs typeface="Noteworthy Light"/>
              </a:rPr>
              <a:t>As a </a:t>
            </a:r>
            <a:r>
              <a:rPr lang="en-US" sz="3600" dirty="0" smtClean="0">
                <a:latin typeface="Noteworthy Light"/>
                <a:cs typeface="Noteworthy Light"/>
              </a:rPr>
              <a:t>student</a:t>
            </a:r>
            <a:r>
              <a:rPr lang="en-US" sz="3600" dirty="0" smtClean="0">
                <a:latin typeface="Noteworthy Light"/>
                <a:cs typeface="Noteworthy Light"/>
              </a:rPr>
              <a:t>, </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I </a:t>
            </a:r>
            <a:r>
              <a:rPr lang="en-US" sz="3600" dirty="0" smtClean="0">
                <a:latin typeface="Noteworthy Light"/>
                <a:cs typeface="Noteworthy Light"/>
              </a:rPr>
              <a:t>want to</a:t>
            </a:r>
            <a:r>
              <a:rPr lang="en-US" sz="3600" b="1" dirty="0" smtClean="0">
                <a:latin typeface="Noteworthy Light"/>
                <a:cs typeface="Noteworthy Light"/>
              </a:rPr>
              <a:t> </a:t>
            </a:r>
            <a:r>
              <a:rPr lang="en-US" sz="3600" b="1" dirty="0" smtClean="0">
                <a:latin typeface="Noteworthy Light"/>
                <a:cs typeface="Noteworthy Light"/>
              </a:rPr>
              <a:t>calculate the area </a:t>
            </a:r>
            <a:r>
              <a:rPr lang="en-US" sz="3600" dirty="0" smtClean="0">
                <a:latin typeface="Noteworthy Light"/>
                <a:cs typeface="Noteworthy Light"/>
              </a:rPr>
              <a:t>of a rectangle</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pic>
        <p:nvPicPr>
          <p:cNvPr id="2" name="Picture 1" descr="little rectangl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916" y="2565399"/>
            <a:ext cx="4634835" cy="3590365"/>
          </a:xfrm>
          <a:prstGeom prst="rect">
            <a:avLst/>
          </a:prstGeom>
        </p:spPr>
      </p:pic>
    </p:spTree>
    <p:extLst>
      <p:ext uri="{BB962C8B-B14F-4D97-AF65-F5344CB8AC3E}">
        <p14:creationId xmlns:p14="http://schemas.microsoft.com/office/powerpoint/2010/main" val="215781002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38200"/>
            <a:ext cx="9144000" cy="1143000"/>
          </a:xfrm>
        </p:spPr>
        <p:txBody>
          <a:bodyPr>
            <a:noAutofit/>
          </a:bodyPr>
          <a:lstStyle/>
          <a:p>
            <a:r>
              <a:rPr lang="en-US" sz="3600" dirty="0" smtClean="0">
                <a:latin typeface="Noteworthy Light"/>
                <a:cs typeface="Noteworthy Light"/>
              </a:rPr>
              <a:t>As a </a:t>
            </a:r>
            <a:r>
              <a:rPr lang="en-US" sz="3600" dirty="0" smtClean="0">
                <a:latin typeface="Noteworthy Light"/>
                <a:cs typeface="Noteworthy Light"/>
              </a:rPr>
              <a:t>student</a:t>
            </a:r>
            <a:r>
              <a:rPr lang="en-US" sz="3600" dirty="0" smtClean="0">
                <a:latin typeface="Noteworthy Light"/>
                <a:cs typeface="Noteworthy Light"/>
              </a:rPr>
              <a:t>, </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I </a:t>
            </a:r>
            <a:r>
              <a:rPr lang="en-US" sz="3600" dirty="0" smtClean="0">
                <a:latin typeface="Noteworthy Light"/>
                <a:cs typeface="Noteworthy Light"/>
              </a:rPr>
              <a:t>want to</a:t>
            </a:r>
            <a:r>
              <a:rPr lang="en-US" sz="3600" b="1" dirty="0" smtClean="0">
                <a:latin typeface="Noteworthy Light"/>
                <a:cs typeface="Noteworthy Light"/>
              </a:rPr>
              <a:t> </a:t>
            </a:r>
            <a:r>
              <a:rPr lang="en-US" sz="3600" b="1" dirty="0" smtClean="0">
                <a:latin typeface="Noteworthy Light"/>
                <a:cs typeface="Noteworthy Light"/>
              </a:rPr>
              <a:t>calculate the perimeter </a:t>
            </a:r>
            <a:r>
              <a:rPr lang="en-US" sz="3600" dirty="0" smtClean="0">
                <a:latin typeface="Noteworthy Light"/>
                <a:cs typeface="Noteworthy Light"/>
              </a:rPr>
              <a:t>of a rectangle</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pic>
        <p:nvPicPr>
          <p:cNvPr id="2" name="Picture 1" descr="little rectangl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916" y="2565399"/>
            <a:ext cx="4634835" cy="3590365"/>
          </a:xfrm>
          <a:prstGeom prst="rect">
            <a:avLst/>
          </a:prstGeom>
        </p:spPr>
      </p:pic>
    </p:spTree>
    <p:extLst>
      <p:ext uri="{BB962C8B-B14F-4D97-AF65-F5344CB8AC3E}">
        <p14:creationId xmlns:p14="http://schemas.microsoft.com/office/powerpoint/2010/main" val="138587273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38200"/>
            <a:ext cx="9144000" cy="1143000"/>
          </a:xfrm>
        </p:spPr>
        <p:txBody>
          <a:bodyPr>
            <a:noAutofit/>
          </a:bodyPr>
          <a:lstStyle/>
          <a:p>
            <a:r>
              <a:rPr lang="en-US" sz="3600" dirty="0" smtClean="0">
                <a:latin typeface="Noteworthy Light"/>
                <a:cs typeface="Noteworthy Light"/>
              </a:rPr>
              <a:t>As a </a:t>
            </a:r>
            <a:r>
              <a:rPr lang="en-US" sz="3600" dirty="0" smtClean="0">
                <a:latin typeface="Noteworthy Light"/>
                <a:cs typeface="Noteworthy Light"/>
              </a:rPr>
              <a:t>student</a:t>
            </a:r>
            <a:r>
              <a:rPr lang="en-US" sz="3600" dirty="0" smtClean="0">
                <a:latin typeface="Noteworthy Light"/>
                <a:cs typeface="Noteworthy Light"/>
              </a:rPr>
              <a:t>, </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I </a:t>
            </a:r>
            <a:r>
              <a:rPr lang="en-US" sz="3600" dirty="0" smtClean="0">
                <a:latin typeface="Noteworthy Light"/>
                <a:cs typeface="Noteworthy Light"/>
              </a:rPr>
              <a:t>want to</a:t>
            </a:r>
            <a:r>
              <a:rPr lang="en-US" sz="3600" b="1" dirty="0" smtClean="0">
                <a:latin typeface="Noteworthy Light"/>
                <a:cs typeface="Noteworthy Light"/>
              </a:rPr>
              <a:t> </a:t>
            </a:r>
            <a:r>
              <a:rPr lang="en-US" sz="3600" b="1" dirty="0" smtClean="0">
                <a:latin typeface="Noteworthy Light"/>
                <a:cs typeface="Noteworthy Light"/>
              </a:rPr>
              <a:t>represent a square</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pic>
        <p:nvPicPr>
          <p:cNvPr id="5" name="Picture 4" descr="little squar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271" y="2511612"/>
            <a:ext cx="3665538" cy="3449918"/>
          </a:xfrm>
          <a:prstGeom prst="rect">
            <a:avLst/>
          </a:prstGeom>
        </p:spPr>
      </p:pic>
    </p:spTree>
    <p:extLst>
      <p:ext uri="{BB962C8B-B14F-4D97-AF65-F5344CB8AC3E}">
        <p14:creationId xmlns:p14="http://schemas.microsoft.com/office/powerpoint/2010/main" val="10389882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920285"/>
            <a:ext cx="8229600" cy="1143000"/>
          </a:xfrm>
        </p:spPr>
        <p:txBody>
          <a:bodyPr/>
          <a:lstStyle/>
          <a:p>
            <a:r>
              <a:rPr lang="en-US" dirty="0" smtClean="0">
                <a:latin typeface="Noteworthy Light"/>
                <a:cs typeface="Noteworthy Light"/>
              </a:rPr>
              <a:t>Recap</a:t>
            </a:r>
            <a:endParaRPr lang="en-US" dirty="0">
              <a:latin typeface="Noteworthy Light"/>
              <a:cs typeface="Noteworthy Light"/>
            </a:endParaRPr>
          </a:p>
        </p:txBody>
      </p:sp>
      <p:pic>
        <p:nvPicPr>
          <p:cNvPr id="3" name="Picture 2" descr="little smiley fac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324" y="814107"/>
            <a:ext cx="3476864" cy="2844707"/>
          </a:xfrm>
          <a:prstGeom prst="rect">
            <a:avLst/>
          </a:prstGeom>
        </p:spPr>
      </p:pic>
    </p:spTree>
    <p:extLst>
      <p:ext uri="{BB962C8B-B14F-4D97-AF65-F5344CB8AC3E}">
        <p14:creationId xmlns:p14="http://schemas.microsoft.com/office/powerpoint/2010/main" val="2836141702"/>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83172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Development</a:t>
            </a:r>
          </a:p>
        </p:txBody>
      </p:sp>
      <p:sp>
        <p:nvSpPr>
          <p:cNvPr id="3" name="Content Placeholder 2"/>
          <p:cNvSpPr>
            <a:spLocks noGrp="1"/>
          </p:cNvSpPr>
          <p:nvPr>
            <p:ph idx="1"/>
          </p:nvPr>
        </p:nvSpPr>
        <p:spPr/>
        <p:txBody>
          <a:bodyPr/>
          <a:lstStyle/>
          <a:p>
            <a:pPr marL="0" indent="0">
              <a:buNone/>
            </a:pPr>
            <a:r>
              <a:rPr lang="en-US" dirty="0" smtClean="0"/>
              <a:t>Why TDD?</a:t>
            </a:r>
          </a:p>
          <a:p>
            <a:pPr marL="857250" lvl="1" indent="-457200"/>
            <a:r>
              <a:rPr lang="en-US" sz="2000" dirty="0"/>
              <a:t>All your code is testable </a:t>
            </a:r>
            <a:r>
              <a:rPr lang="en-US" sz="2000" i="1" dirty="0"/>
              <a:t>by definition</a:t>
            </a:r>
            <a:endParaRPr lang="en-US" sz="2000" dirty="0"/>
          </a:p>
          <a:p>
            <a:pPr marL="857250" lvl="1" indent="-457200"/>
            <a:r>
              <a:rPr lang="en-US" sz="2000" dirty="0"/>
              <a:t>Encourages better design by enforcing loose coupling</a:t>
            </a:r>
          </a:p>
          <a:p>
            <a:pPr marL="857250" lvl="1" indent="-457200"/>
            <a:r>
              <a:rPr lang="en-US" sz="2000" dirty="0"/>
              <a:t>Tests as documentation</a:t>
            </a:r>
          </a:p>
          <a:p>
            <a:pPr marL="1314450" lvl="2" indent="-457200"/>
            <a:r>
              <a:rPr lang="en-US" dirty="0"/>
              <a:t>Clear examples of how to use APIs</a:t>
            </a:r>
          </a:p>
          <a:p>
            <a:pPr marL="1314450" lvl="2" indent="-457200"/>
            <a:r>
              <a:rPr lang="en-US" dirty="0"/>
              <a:t>Provably correct documentation</a:t>
            </a:r>
          </a:p>
          <a:p>
            <a:pPr marL="857250" lvl="1" indent="-457200"/>
            <a:r>
              <a:rPr lang="en-US" sz="2000" dirty="0"/>
              <a:t>Confidence to allow refactoring</a:t>
            </a:r>
          </a:p>
          <a:p>
            <a:pPr marL="1314450" lvl="2" indent="-457200"/>
            <a:r>
              <a:rPr lang="en-US" dirty="0"/>
              <a:t>Can change the underlying design without changing </a:t>
            </a:r>
            <a:r>
              <a:rPr lang="en-US" dirty="0" smtClean="0"/>
              <a:t>behavior</a:t>
            </a:r>
            <a:endParaRPr lang="en-US" dirty="0"/>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25</a:t>
            </a:fld>
            <a:endParaRPr lang="en-US" sz="1000"/>
          </a:p>
        </p:txBody>
      </p:sp>
    </p:spTree>
    <p:extLst>
      <p:ext uri="{BB962C8B-B14F-4D97-AF65-F5344CB8AC3E}">
        <p14:creationId xmlns:p14="http://schemas.microsoft.com/office/powerpoint/2010/main" val="4031290639"/>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Uncle Bob Martin’s Three Laws of TDD</a:t>
            </a:r>
            <a:br>
              <a:rPr lang="en-US" dirty="0" smtClean="0"/>
            </a:br>
            <a:endParaRPr lang="en-US" dirty="0" smtClean="0"/>
          </a:p>
          <a:p>
            <a:pPr marL="857250" lvl="1" indent="-457200">
              <a:buAutoNum type="arabicPeriod"/>
            </a:pPr>
            <a:r>
              <a:rPr lang="en-US" dirty="0"/>
              <a:t>You are not allowed to write any production code unless it is to make a failing unit test pass</a:t>
            </a:r>
          </a:p>
          <a:p>
            <a:pPr marL="857250" lvl="1" indent="-457200">
              <a:buNone/>
            </a:pPr>
            <a:endParaRPr lang="en-US" dirty="0"/>
          </a:p>
          <a:p>
            <a:pPr marL="857250" lvl="1" indent="-457200">
              <a:buAutoNum type="arabicPeriod"/>
            </a:pPr>
            <a:r>
              <a:rPr lang="en-US" dirty="0"/>
              <a:t>You are not allowed to write any more of a unit test than is sufficient to fail; and compilation failures are failures</a:t>
            </a:r>
          </a:p>
          <a:p>
            <a:pPr marL="857250" lvl="1" indent="-457200">
              <a:buNone/>
            </a:pPr>
            <a:endParaRPr lang="en-US" dirty="0"/>
          </a:p>
          <a:p>
            <a:pPr marL="857250" lvl="1" indent="-457200">
              <a:buAutoNum type="arabicPeriod"/>
            </a:pPr>
            <a:r>
              <a:rPr lang="en-US" dirty="0"/>
              <a:t>You are not allowed to write any more production code than is sufficient to pass the one failing unit test</a:t>
            </a:r>
          </a:p>
          <a:p>
            <a:endParaRPr lang="en-US" dirty="0"/>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26</a:t>
            </a:fld>
            <a:endParaRPr lang="en-US" sz="1000"/>
          </a:p>
        </p:txBody>
      </p:sp>
    </p:spTree>
    <p:extLst>
      <p:ext uri="{BB962C8B-B14F-4D97-AF65-F5344CB8AC3E}">
        <p14:creationId xmlns:p14="http://schemas.microsoft.com/office/powerpoint/2010/main" val="256464009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TDD Demo</a:t>
            </a:r>
            <a:endParaRPr lang="en-US" dirty="0"/>
          </a:p>
        </p:txBody>
      </p:sp>
    </p:spTree>
    <p:extLst>
      <p:ext uri="{BB962C8B-B14F-4D97-AF65-F5344CB8AC3E}">
        <p14:creationId xmlns:p14="http://schemas.microsoft.com/office/powerpoint/2010/main" val="17675973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Cycle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solidFill>
                  <a:srgbClr val="FF0000"/>
                </a:solidFill>
              </a:rPr>
              <a:t>Red</a:t>
            </a:r>
          </a:p>
          <a:p>
            <a:pPr>
              <a:buNone/>
            </a:pPr>
            <a:r>
              <a:rPr lang="en-US" dirty="0"/>
              <a:t>The development of every new feature should start with a failing </a:t>
            </a:r>
            <a:r>
              <a:rPr lang="en-US" dirty="0" smtClean="0"/>
              <a:t>test</a:t>
            </a:r>
            <a:endParaRPr lang="en-US" dirty="0"/>
          </a:p>
          <a:p>
            <a:pPr>
              <a:buNone/>
            </a:pPr>
            <a:r>
              <a:rPr lang="en-US" b="1" dirty="0">
                <a:solidFill>
                  <a:srgbClr val="008000"/>
                </a:solidFill>
              </a:rPr>
              <a:t>Green</a:t>
            </a:r>
          </a:p>
          <a:p>
            <a:pPr>
              <a:buNone/>
            </a:pPr>
            <a:r>
              <a:rPr lang="en-US" dirty="0"/>
              <a:t>Enough production code should be written to make the test pass</a:t>
            </a:r>
            <a:r>
              <a:rPr lang="en-US" dirty="0" smtClean="0"/>
              <a:t>.</a:t>
            </a:r>
            <a:endParaRPr lang="en-US" dirty="0"/>
          </a:p>
          <a:p>
            <a:pPr>
              <a:buNone/>
            </a:pPr>
            <a:r>
              <a:rPr lang="en-US" b="1" dirty="0" smtClean="0">
                <a:solidFill>
                  <a:srgbClr val="008000"/>
                </a:solidFill>
              </a:rPr>
              <a:t>Refactor</a:t>
            </a:r>
            <a:endParaRPr lang="en-US" b="1" dirty="0"/>
          </a:p>
          <a:p>
            <a:pPr>
              <a:buNone/>
            </a:pPr>
            <a:r>
              <a:rPr lang="en-US" dirty="0"/>
              <a:t>Improve the structure of the code to ease future changes and maintenance.</a:t>
            </a:r>
          </a:p>
          <a:p>
            <a:endParaRPr lang="en-US" dirty="0"/>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28</a:t>
            </a:fld>
            <a:endParaRPr lang="en-US" sz="1000"/>
          </a:p>
        </p:txBody>
      </p:sp>
    </p:spTree>
    <p:extLst>
      <p:ext uri="{BB962C8B-B14F-4D97-AF65-F5344CB8AC3E}">
        <p14:creationId xmlns:p14="http://schemas.microsoft.com/office/powerpoint/2010/main" val="1330839343"/>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unit tests</a:t>
            </a:r>
            <a:endParaRPr lang="en-US" dirty="0"/>
          </a:p>
        </p:txBody>
      </p:sp>
      <p:sp>
        <p:nvSpPr>
          <p:cNvPr id="3" name="Content Placeholder 2"/>
          <p:cNvSpPr>
            <a:spLocks noGrp="1"/>
          </p:cNvSpPr>
          <p:nvPr>
            <p:ph idx="1"/>
          </p:nvPr>
        </p:nvSpPr>
        <p:spPr/>
        <p:txBody>
          <a:bodyPr/>
          <a:lstStyle/>
          <a:p>
            <a:r>
              <a:rPr lang="en-US" dirty="0" smtClean="0"/>
              <a:t>Set up</a:t>
            </a:r>
          </a:p>
          <a:p>
            <a:r>
              <a:rPr lang="en-US" dirty="0" smtClean="0"/>
              <a:t>Execute</a:t>
            </a:r>
          </a:p>
          <a:p>
            <a:r>
              <a:rPr lang="en-US" dirty="0" smtClean="0"/>
              <a:t>Verify</a:t>
            </a:r>
          </a:p>
          <a:p>
            <a:r>
              <a:rPr lang="en-US" dirty="0" smtClean="0">
                <a:solidFill>
                  <a:schemeClr val="tx1">
                    <a:lumMod val="50000"/>
                    <a:lumOff val="50000"/>
                  </a:schemeClr>
                </a:solidFill>
              </a:rPr>
              <a:t>Teardown</a:t>
            </a:r>
            <a:endParaRPr lang="en-US" dirty="0">
              <a:solidFill>
                <a:schemeClr val="tx1">
                  <a:lumMod val="50000"/>
                  <a:lumOff val="50000"/>
                </a:schemeClr>
              </a:solidFill>
            </a:endParaRPr>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29</a:t>
            </a:fld>
            <a:endParaRPr lang="en-US" sz="1000"/>
          </a:p>
        </p:txBody>
      </p:sp>
    </p:spTree>
    <p:extLst>
      <p:ext uri="{BB962C8B-B14F-4D97-AF65-F5344CB8AC3E}">
        <p14:creationId xmlns:p14="http://schemas.microsoft.com/office/powerpoint/2010/main" val="15376394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Hours</a:t>
            </a:r>
          </a:p>
          <a:p>
            <a:r>
              <a:rPr lang="en-US" dirty="0" smtClean="0"/>
              <a:t>Mobile phones </a:t>
            </a:r>
          </a:p>
          <a:p>
            <a:r>
              <a:rPr lang="en-US" dirty="0" smtClean="0"/>
              <a:t>Break times</a:t>
            </a:r>
          </a:p>
          <a:p>
            <a:r>
              <a:rPr lang="en-US" dirty="0" smtClean="0"/>
              <a:t>Restrooms</a:t>
            </a:r>
          </a:p>
          <a:p>
            <a:r>
              <a:rPr lang="en-US" dirty="0" smtClean="0"/>
              <a:t>Emergencies</a:t>
            </a:r>
          </a:p>
          <a:p>
            <a:endParaRPr lang="en-US" dirty="0"/>
          </a:p>
        </p:txBody>
      </p:sp>
    </p:spTree>
    <p:extLst>
      <p:ext uri="{BB962C8B-B14F-4D97-AF65-F5344CB8AC3E}">
        <p14:creationId xmlns:p14="http://schemas.microsoft.com/office/powerpoint/2010/main" val="340593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tests</a:t>
            </a:r>
            <a:endParaRPr lang="en-US" dirty="0"/>
          </a:p>
        </p:txBody>
      </p:sp>
      <p:sp>
        <p:nvSpPr>
          <p:cNvPr id="3" name="Content Placeholder 2"/>
          <p:cNvSpPr>
            <a:spLocks noGrp="1"/>
          </p:cNvSpPr>
          <p:nvPr>
            <p:ph idx="1"/>
          </p:nvPr>
        </p:nvSpPr>
        <p:spPr/>
        <p:txBody>
          <a:bodyPr/>
          <a:lstStyle/>
          <a:p>
            <a:r>
              <a:rPr lang="en-US" dirty="0" smtClean="0"/>
              <a:t>One test class per class</a:t>
            </a:r>
          </a:p>
          <a:p>
            <a:r>
              <a:rPr lang="en-US" dirty="0" smtClean="0"/>
              <a:t>One test case per scenario</a:t>
            </a:r>
            <a:endParaRPr lang="en-US" dirty="0"/>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30</a:t>
            </a:fld>
            <a:endParaRPr lang="en-US" sz="1000"/>
          </a:p>
        </p:txBody>
      </p:sp>
    </p:spTree>
    <p:extLst>
      <p:ext uri="{BB962C8B-B14F-4D97-AF65-F5344CB8AC3E}">
        <p14:creationId xmlns:p14="http://schemas.microsoft.com/office/powerpoint/2010/main" val="225568525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key points</a:t>
            </a:r>
            <a:endParaRPr lang="en-US" dirty="0"/>
          </a:p>
        </p:txBody>
      </p:sp>
      <p:sp>
        <p:nvSpPr>
          <p:cNvPr id="3" name="Content Placeholder 2"/>
          <p:cNvSpPr>
            <a:spLocks noGrp="1"/>
          </p:cNvSpPr>
          <p:nvPr>
            <p:ph idx="1"/>
          </p:nvPr>
        </p:nvSpPr>
        <p:spPr/>
        <p:txBody>
          <a:bodyPr/>
          <a:lstStyle/>
          <a:p>
            <a:r>
              <a:rPr lang="en-US" dirty="0" smtClean="0"/>
              <a:t>Test names should express intent</a:t>
            </a:r>
          </a:p>
          <a:p>
            <a:r>
              <a:rPr lang="en-US" dirty="0" smtClean="0"/>
              <a:t>Keep test logic out of production code</a:t>
            </a:r>
            <a:br>
              <a:rPr lang="en-US" dirty="0" smtClean="0"/>
            </a:br>
            <a:r>
              <a:rPr lang="en-US" dirty="0" smtClean="0"/>
              <a:t>(e.g., no if(testing)… else … )</a:t>
            </a:r>
          </a:p>
          <a:p>
            <a:r>
              <a:rPr lang="en-US" dirty="0" smtClean="0"/>
              <a:t>Ideally have only one assertion per test</a:t>
            </a:r>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31</a:t>
            </a:fld>
            <a:endParaRPr lang="en-US" sz="1000"/>
          </a:p>
        </p:txBody>
      </p:sp>
    </p:spTree>
    <p:extLst>
      <p:ext uri="{BB962C8B-B14F-4D97-AF65-F5344CB8AC3E}">
        <p14:creationId xmlns:p14="http://schemas.microsoft.com/office/powerpoint/2010/main" val="6123395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Feathers’s</a:t>
            </a:r>
            <a:r>
              <a:rPr lang="en-US" dirty="0" smtClean="0"/>
              <a:t> rule of thumb</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A test is not a unit test if</a:t>
            </a:r>
            <a:r>
              <a:rPr lang="en-US" dirty="0"/>
              <a:t>:</a:t>
            </a:r>
          </a:p>
          <a:p>
            <a:r>
              <a:rPr lang="en-US" dirty="0"/>
              <a:t>It talks to the database</a:t>
            </a:r>
          </a:p>
          <a:p>
            <a:r>
              <a:rPr lang="en-US" dirty="0"/>
              <a:t>It communicates across the network</a:t>
            </a:r>
          </a:p>
          <a:p>
            <a:r>
              <a:rPr lang="en-US" dirty="0"/>
              <a:t>It touches the file system</a:t>
            </a:r>
          </a:p>
          <a:p>
            <a:r>
              <a:rPr lang="en-US" dirty="0"/>
              <a:t>It can't run at the same time as any of your other unit tests</a:t>
            </a:r>
          </a:p>
          <a:p>
            <a:r>
              <a:rPr lang="en-US" dirty="0"/>
              <a:t>You have to do special things to your environment (such as editing </a:t>
            </a:r>
            <a:r>
              <a:rPr lang="en-US" dirty="0" err="1"/>
              <a:t>config</a:t>
            </a:r>
            <a:r>
              <a:rPr lang="en-US" dirty="0"/>
              <a:t> files) to run it.</a:t>
            </a:r>
          </a:p>
        </p:txBody>
      </p:sp>
      <p:sp>
        <p:nvSpPr>
          <p:cNvPr id="4" name="Slide Number Placeholder 3"/>
          <p:cNvSpPr>
            <a:spLocks noGrp="1"/>
          </p:cNvSpPr>
          <p:nvPr>
            <p:ph type="sldNum" sz="quarter" idx="4294967295"/>
          </p:nvPr>
        </p:nvSpPr>
        <p:spPr>
          <a:xfrm>
            <a:off x="6440488" y="6472238"/>
            <a:ext cx="2133600" cy="188912"/>
          </a:xfrm>
          <a:prstGeom prst="rect">
            <a:avLst/>
          </a:prstGeom>
        </p:spPr>
        <p:txBody>
          <a:bodyPr/>
          <a:lstStyle/>
          <a:p>
            <a:fld id="{9F379AED-0546-544E-9D19-D1214CAEAC35}" type="slidenum">
              <a:rPr lang="en-US" smtClean="0"/>
              <a:pPr/>
              <a:t>32</a:t>
            </a:fld>
            <a:endParaRPr lang="en-US" sz="1000"/>
          </a:p>
        </p:txBody>
      </p:sp>
    </p:spTree>
    <p:extLst>
      <p:ext uri="{BB962C8B-B14F-4D97-AF65-F5344CB8AC3E}">
        <p14:creationId xmlns:p14="http://schemas.microsoft.com/office/powerpoint/2010/main" val="295071063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ster XD chart no tex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779929"/>
            <a:ext cx="7086600" cy="5029200"/>
          </a:xfrm>
          <a:prstGeom prst="rect">
            <a:avLst/>
          </a:prstGeom>
        </p:spPr>
      </p:pic>
      <p:sp>
        <p:nvSpPr>
          <p:cNvPr id="3" name="Title 3"/>
          <p:cNvSpPr>
            <a:spLocks noGrp="1"/>
          </p:cNvSpPr>
          <p:nvPr>
            <p:ph type="title"/>
          </p:nvPr>
        </p:nvSpPr>
        <p:spPr>
          <a:xfrm>
            <a:off x="457200" y="2332991"/>
            <a:ext cx="8229600" cy="1143000"/>
          </a:xfrm>
        </p:spPr>
        <p:txBody>
          <a:bodyPr>
            <a:normAutofit/>
          </a:bodyPr>
          <a:lstStyle/>
          <a:p>
            <a:r>
              <a:rPr lang="en-US" dirty="0" smtClean="0">
                <a:latin typeface="Noteworthy Light"/>
                <a:cs typeface="Noteworthy Light"/>
              </a:rPr>
              <a:t>Object interactions</a:t>
            </a:r>
            <a:endParaRPr lang="en-US" dirty="0">
              <a:latin typeface="Noteworthy Light"/>
              <a:cs typeface="Noteworthy Light"/>
            </a:endParaRPr>
          </a:p>
        </p:txBody>
      </p:sp>
    </p:spTree>
    <p:extLst>
      <p:ext uri="{BB962C8B-B14F-4D97-AF65-F5344CB8AC3E}">
        <p14:creationId xmlns:p14="http://schemas.microsoft.com/office/powerpoint/2010/main" val="124189810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rrow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58784" flipH="1">
            <a:off x="2997200" y="3060700"/>
            <a:ext cx="3156140" cy="728340"/>
          </a:xfrm>
          <a:prstGeom prst="rect">
            <a:avLst/>
          </a:prstGeom>
        </p:spPr>
      </p:pic>
      <p:sp>
        <p:nvSpPr>
          <p:cNvPr id="3" name="Title 3"/>
          <p:cNvSpPr>
            <a:spLocks noGrp="1"/>
          </p:cNvSpPr>
          <p:nvPr>
            <p:ph type="title"/>
          </p:nvPr>
        </p:nvSpPr>
        <p:spPr>
          <a:xfrm>
            <a:off x="457200" y="2332991"/>
            <a:ext cx="8229600" cy="1143000"/>
          </a:xfrm>
        </p:spPr>
        <p:txBody>
          <a:bodyPr>
            <a:normAutofit/>
          </a:bodyPr>
          <a:lstStyle/>
          <a:p>
            <a:r>
              <a:rPr lang="en-US" dirty="0" smtClean="0">
                <a:latin typeface="Noteworthy Light"/>
                <a:cs typeface="Noteworthy Light"/>
              </a:rPr>
              <a:t>Delegations</a:t>
            </a:r>
            <a:endParaRPr lang="en-US" dirty="0">
              <a:latin typeface="Noteworthy Light"/>
              <a:cs typeface="Noteworthy Light"/>
            </a:endParaRPr>
          </a:p>
        </p:txBody>
      </p:sp>
      <p:pic>
        <p:nvPicPr>
          <p:cNvPr id="4" name="Picture 3" descr="little dark purp dud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023" y="4008716"/>
            <a:ext cx="1619624" cy="2170985"/>
          </a:xfrm>
          <a:prstGeom prst="rect">
            <a:avLst/>
          </a:prstGeom>
        </p:spPr>
      </p:pic>
      <p:pic>
        <p:nvPicPr>
          <p:cNvPr id="5" name="Picture 4" descr="little dark purp dud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894" y="425822"/>
            <a:ext cx="1619624" cy="2170985"/>
          </a:xfrm>
          <a:prstGeom prst="rect">
            <a:avLst/>
          </a:prstGeom>
        </p:spPr>
      </p:pic>
    </p:spTree>
    <p:extLst>
      <p:ext uri="{BB962C8B-B14F-4D97-AF65-F5344CB8AC3E}">
        <p14:creationId xmlns:p14="http://schemas.microsoft.com/office/powerpoint/2010/main" val="99452033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ner arrow.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449" y="2061883"/>
            <a:ext cx="3284924" cy="2420470"/>
          </a:xfrm>
          <a:prstGeom prst="rect">
            <a:avLst/>
          </a:prstGeom>
        </p:spPr>
      </p:pic>
      <p:sp>
        <p:nvSpPr>
          <p:cNvPr id="3" name="Title 3"/>
          <p:cNvSpPr>
            <a:spLocks noGrp="1"/>
          </p:cNvSpPr>
          <p:nvPr>
            <p:ph type="title"/>
          </p:nvPr>
        </p:nvSpPr>
        <p:spPr>
          <a:xfrm>
            <a:off x="457200" y="2332991"/>
            <a:ext cx="8229600" cy="1143000"/>
          </a:xfrm>
        </p:spPr>
        <p:txBody>
          <a:bodyPr>
            <a:normAutofit/>
          </a:bodyPr>
          <a:lstStyle/>
          <a:p>
            <a:r>
              <a:rPr lang="en-US" dirty="0" smtClean="0">
                <a:latin typeface="Noteworthy Light"/>
                <a:cs typeface="Noteworthy Light"/>
              </a:rPr>
              <a:t>Collaboration</a:t>
            </a:r>
            <a:endParaRPr lang="en-US" dirty="0">
              <a:latin typeface="Noteworthy Light"/>
              <a:cs typeface="Noteworthy Light"/>
            </a:endParaRPr>
          </a:p>
        </p:txBody>
      </p:sp>
      <p:pic>
        <p:nvPicPr>
          <p:cNvPr id="4" name="Picture 3" descr="little dark purp dud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023" y="4008716"/>
            <a:ext cx="1619624" cy="2170985"/>
          </a:xfrm>
          <a:prstGeom prst="rect">
            <a:avLst/>
          </a:prstGeom>
        </p:spPr>
      </p:pic>
      <p:pic>
        <p:nvPicPr>
          <p:cNvPr id="5" name="Picture 4" descr="little dark purp dud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894" y="425822"/>
            <a:ext cx="1619624" cy="2170985"/>
          </a:xfrm>
          <a:prstGeom prst="rect">
            <a:avLst/>
          </a:prstGeom>
        </p:spPr>
      </p:pic>
    </p:spTree>
    <p:extLst>
      <p:ext uri="{BB962C8B-B14F-4D97-AF65-F5344CB8AC3E}">
        <p14:creationId xmlns:p14="http://schemas.microsoft.com/office/powerpoint/2010/main" val="198878823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rrow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56683" flipH="1" flipV="1">
            <a:off x="2997200" y="3060700"/>
            <a:ext cx="3156140" cy="728340"/>
          </a:xfrm>
          <a:prstGeom prst="rect">
            <a:avLst/>
          </a:prstGeom>
        </p:spPr>
      </p:pic>
      <p:sp>
        <p:nvSpPr>
          <p:cNvPr id="3" name="Title 3"/>
          <p:cNvSpPr>
            <a:spLocks noGrp="1"/>
          </p:cNvSpPr>
          <p:nvPr>
            <p:ph type="title"/>
          </p:nvPr>
        </p:nvSpPr>
        <p:spPr>
          <a:xfrm>
            <a:off x="457200" y="2332991"/>
            <a:ext cx="8229600" cy="1143000"/>
          </a:xfrm>
        </p:spPr>
        <p:txBody>
          <a:bodyPr>
            <a:normAutofit/>
          </a:bodyPr>
          <a:lstStyle/>
          <a:p>
            <a:r>
              <a:rPr lang="en-US" dirty="0" smtClean="0">
                <a:latin typeface="Noteworthy Light"/>
                <a:cs typeface="Noteworthy Light"/>
              </a:rPr>
              <a:t>Inheritance</a:t>
            </a:r>
            <a:endParaRPr lang="en-US" dirty="0">
              <a:latin typeface="Noteworthy Light"/>
              <a:cs typeface="Noteworthy Light"/>
            </a:endParaRPr>
          </a:p>
        </p:txBody>
      </p:sp>
      <p:pic>
        <p:nvPicPr>
          <p:cNvPr id="5" name="Picture 4" descr="little dark purp dud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894" y="425822"/>
            <a:ext cx="1619624" cy="2170985"/>
          </a:xfrm>
          <a:prstGeom prst="rect">
            <a:avLst/>
          </a:prstGeom>
        </p:spPr>
      </p:pic>
      <p:pic>
        <p:nvPicPr>
          <p:cNvPr id="2" name="Picture 1" descr="3 little dudes.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659" y="4799201"/>
            <a:ext cx="2324100" cy="812800"/>
          </a:xfrm>
          <a:prstGeom prst="rect">
            <a:avLst/>
          </a:prstGeom>
        </p:spPr>
      </p:pic>
    </p:spTree>
    <p:extLst>
      <p:ext uri="{BB962C8B-B14F-4D97-AF65-F5344CB8AC3E}">
        <p14:creationId xmlns:p14="http://schemas.microsoft.com/office/powerpoint/2010/main" val="215455697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307788" y="629697"/>
            <a:ext cx="8229600" cy="1143000"/>
          </a:xfrm>
        </p:spPr>
        <p:txBody>
          <a:bodyPr>
            <a:normAutofit/>
          </a:bodyPr>
          <a:lstStyle/>
          <a:p>
            <a:r>
              <a:rPr lang="en-US" dirty="0" smtClean="0">
                <a:latin typeface="Noteworthy Light"/>
                <a:cs typeface="Noteworthy Light"/>
              </a:rPr>
              <a:t>3 != 3</a:t>
            </a:r>
            <a:endParaRPr lang="en-US" dirty="0">
              <a:latin typeface="Noteworthy Light"/>
              <a:cs typeface="Noteworthy Light"/>
            </a:endParaRPr>
          </a:p>
        </p:txBody>
      </p:sp>
      <p:pic>
        <p:nvPicPr>
          <p:cNvPr id="5" name="Picture 4" descr="3 little dude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3122706"/>
            <a:ext cx="2324100" cy="812800"/>
          </a:xfrm>
          <a:prstGeom prst="rect">
            <a:avLst/>
          </a:prstGeom>
        </p:spPr>
      </p:pic>
      <p:pic>
        <p:nvPicPr>
          <p:cNvPr id="6" name="Picture 5" descr="blue tall box.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422" y="3251200"/>
            <a:ext cx="414185" cy="684306"/>
          </a:xfrm>
          <a:prstGeom prst="rect">
            <a:avLst/>
          </a:prstGeom>
        </p:spPr>
      </p:pic>
      <p:pic>
        <p:nvPicPr>
          <p:cNvPr id="10" name="Picture 9" descr="blue tall box.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175" y="3185459"/>
            <a:ext cx="414185" cy="684306"/>
          </a:xfrm>
          <a:prstGeom prst="rect">
            <a:avLst/>
          </a:prstGeom>
        </p:spPr>
      </p:pic>
      <p:pic>
        <p:nvPicPr>
          <p:cNvPr id="11" name="Picture 10" descr="blue tall box.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149" y="3203388"/>
            <a:ext cx="414185" cy="684306"/>
          </a:xfrm>
          <a:prstGeom prst="rect">
            <a:avLst/>
          </a:prstGeom>
        </p:spPr>
      </p:pic>
    </p:spTree>
    <p:extLst>
      <p:ext uri="{BB962C8B-B14F-4D97-AF65-F5344CB8AC3E}">
        <p14:creationId xmlns:p14="http://schemas.microsoft.com/office/powerpoint/2010/main" val="172470643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60188" y="356115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600" dirty="0" smtClean="0">
                <a:latin typeface="Noteworthy Light"/>
                <a:cs typeface="Noteworthy Light"/>
              </a:rPr>
              <a:t>1ft = 12in</a:t>
            </a:r>
            <a:endParaRPr lang="en-US" sz="6600" dirty="0">
              <a:latin typeface="Noteworthy Light"/>
              <a:cs typeface="Noteworthy Light"/>
            </a:endParaRPr>
          </a:p>
        </p:txBody>
      </p:sp>
      <p:graphicFrame>
        <p:nvGraphicFramePr>
          <p:cNvPr id="2" name="Table 1"/>
          <p:cNvGraphicFramePr>
            <a:graphicFrameLocks noGrp="1"/>
          </p:cNvGraphicFramePr>
          <p:nvPr>
            <p:extLst>
              <p:ext uri="{D42A27DB-BD31-4B8C-83A1-F6EECF244321}">
                <p14:modId xmlns:p14="http://schemas.microsoft.com/office/powerpoint/2010/main" val="3424099075"/>
              </p:ext>
            </p:extLst>
          </p:nvPr>
        </p:nvGraphicFramePr>
        <p:xfrm>
          <a:off x="283881" y="2711825"/>
          <a:ext cx="6096000" cy="370840"/>
        </p:xfrm>
        <a:graphic>
          <a:graphicData uri="http://schemas.openxmlformats.org/drawingml/2006/table">
            <a:tbl>
              <a:tblPr firstRow="1" bandRow="1">
                <a:tableStyleId>{5C22544A-7EE6-4342-B048-85BDC9FD1C3A}</a:tableStyleId>
              </a:tblPr>
              <a:tblGrid>
                <a:gridCol w="6096000"/>
              </a:tblGrid>
              <a:tr h="370840">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01953710"/>
              </p:ext>
            </p:extLst>
          </p:nvPr>
        </p:nvGraphicFramePr>
        <p:xfrm>
          <a:off x="2593788" y="5177117"/>
          <a:ext cx="6096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itle 3"/>
          <p:cNvSpPr txBox="1">
            <a:spLocks/>
          </p:cNvSpPr>
          <p:nvPr/>
        </p:nvSpPr>
        <p:spPr>
          <a:xfrm>
            <a:off x="0" y="838200"/>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arydale"/>
                <a:ea typeface="+mj-ea"/>
                <a:cs typeface="+mj-cs"/>
              </a:defRPr>
            </a:lvl1pPr>
          </a:lstStyle>
          <a:p>
            <a:r>
              <a:rPr lang="en-US" sz="3600" dirty="0" smtClean="0">
                <a:latin typeface="Noteworthy Light"/>
                <a:cs typeface="Noteworthy Light"/>
              </a:rPr>
              <a:t>As a student, </a:t>
            </a:r>
            <a:br>
              <a:rPr lang="en-US" sz="3600" dirty="0" smtClean="0">
                <a:latin typeface="Noteworthy Light"/>
                <a:cs typeface="Noteworthy Light"/>
              </a:rPr>
            </a:br>
            <a:r>
              <a:rPr lang="en-US" sz="3600" dirty="0" smtClean="0">
                <a:latin typeface="Noteworthy Light"/>
                <a:cs typeface="Noteworthy Light"/>
              </a:rPr>
              <a:t>I want to</a:t>
            </a:r>
            <a:r>
              <a:rPr lang="en-US" sz="3600" b="1" dirty="0" smtClean="0">
                <a:latin typeface="Noteworthy Light"/>
                <a:cs typeface="Noteworthy Light"/>
              </a:rPr>
              <a:t> compare lengths in feet and inches</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spTree>
    <p:extLst>
      <p:ext uri="{BB962C8B-B14F-4D97-AF65-F5344CB8AC3E}">
        <p14:creationId xmlns:p14="http://schemas.microsoft.com/office/powerpoint/2010/main" val="32299239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60188" y="356115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600" dirty="0" smtClean="0">
                <a:latin typeface="Noteworthy Light"/>
                <a:cs typeface="Noteworthy Light"/>
              </a:rPr>
              <a:t>2 </a:t>
            </a:r>
            <a:r>
              <a:rPr lang="en-US" sz="6600" dirty="0" smtClean="0">
                <a:latin typeface="Noteworthy Light"/>
                <a:cs typeface="Noteworthy Light"/>
              </a:rPr>
              <a:t>in = </a:t>
            </a:r>
            <a:r>
              <a:rPr lang="en-US" sz="6600" dirty="0" smtClean="0">
                <a:latin typeface="Noteworthy Light"/>
                <a:cs typeface="Noteworthy Light"/>
              </a:rPr>
              <a:t>5.08 </a:t>
            </a:r>
            <a:r>
              <a:rPr lang="en-US" sz="6600" dirty="0" smtClean="0">
                <a:latin typeface="Noteworthy Light"/>
                <a:cs typeface="Noteworthy Light"/>
              </a:rPr>
              <a:t>cm</a:t>
            </a:r>
            <a:endParaRPr lang="en-US" sz="6600" dirty="0">
              <a:latin typeface="Noteworthy Light"/>
              <a:cs typeface="Noteworthy Light"/>
            </a:endParaRPr>
          </a:p>
        </p:txBody>
      </p:sp>
      <p:graphicFrame>
        <p:nvGraphicFramePr>
          <p:cNvPr id="5" name="Table 4"/>
          <p:cNvGraphicFramePr>
            <a:graphicFrameLocks noGrp="1"/>
          </p:cNvGraphicFramePr>
          <p:nvPr>
            <p:extLst>
              <p:ext uri="{D42A27DB-BD31-4B8C-83A1-F6EECF244321}">
                <p14:modId xmlns:p14="http://schemas.microsoft.com/office/powerpoint/2010/main" val="1887638493"/>
              </p:ext>
            </p:extLst>
          </p:nvPr>
        </p:nvGraphicFramePr>
        <p:xfrm>
          <a:off x="283881" y="2711825"/>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9490268"/>
              </p:ext>
            </p:extLst>
          </p:nvPr>
        </p:nvGraphicFramePr>
        <p:xfrm>
          <a:off x="2471270" y="531458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7" name="Title 3"/>
          <p:cNvSpPr txBox="1">
            <a:spLocks/>
          </p:cNvSpPr>
          <p:nvPr/>
        </p:nvSpPr>
        <p:spPr>
          <a:xfrm>
            <a:off x="0" y="838200"/>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arydale"/>
                <a:ea typeface="+mj-ea"/>
                <a:cs typeface="+mj-cs"/>
              </a:defRPr>
            </a:lvl1pPr>
          </a:lstStyle>
          <a:p>
            <a:r>
              <a:rPr lang="en-US" sz="3600" dirty="0" smtClean="0">
                <a:latin typeface="Noteworthy Light"/>
                <a:cs typeface="Noteworthy Light"/>
              </a:rPr>
              <a:t>As a student, </a:t>
            </a:r>
            <a:br>
              <a:rPr lang="en-US" sz="3600" dirty="0" smtClean="0">
                <a:latin typeface="Noteworthy Light"/>
                <a:cs typeface="Noteworthy Light"/>
              </a:rPr>
            </a:br>
            <a:r>
              <a:rPr lang="en-US" sz="3600" dirty="0" smtClean="0">
                <a:latin typeface="Noteworthy Light"/>
                <a:cs typeface="Noteworthy Light"/>
              </a:rPr>
              <a:t>I want to</a:t>
            </a:r>
            <a:r>
              <a:rPr lang="en-US" sz="3600" b="1" dirty="0" smtClean="0">
                <a:latin typeface="Noteworthy Light"/>
                <a:cs typeface="Noteworthy Light"/>
              </a:rPr>
              <a:t> compare lengths in </a:t>
            </a:r>
            <a:r>
              <a:rPr lang="en-US" sz="3600" b="1" dirty="0" err="1" smtClean="0">
                <a:latin typeface="Noteworthy Light"/>
                <a:cs typeface="Noteworthy Light"/>
              </a:rPr>
              <a:t>cms</a:t>
            </a:r>
            <a:r>
              <a:rPr lang="en-US" sz="3600" b="1" dirty="0" smtClean="0">
                <a:latin typeface="Noteworthy Light"/>
                <a:cs typeface="Noteworthy Light"/>
              </a:rPr>
              <a:t> and inches</a:t>
            </a:r>
            <a:r>
              <a:rPr lang="en-US" sz="3600" dirty="0" smtClean="0">
                <a:latin typeface="Noteworthy Light"/>
                <a:cs typeface="Noteworthy Light"/>
              </a:rPr>
              <a:t/>
            </a:r>
            <a:br>
              <a:rPr lang="en-US" sz="3600" dirty="0" smtClean="0">
                <a:latin typeface="Noteworthy Light"/>
                <a:cs typeface="Noteworthy Light"/>
              </a:rPr>
            </a:br>
            <a:r>
              <a:rPr lang="en-US" sz="3600" dirty="0" smtClean="0">
                <a:latin typeface="Noteworthy Light"/>
                <a:cs typeface="Noteworthy Light"/>
              </a:rPr>
              <a:t>So that I can learn programming through geometry</a:t>
            </a:r>
            <a:endParaRPr lang="en-US" sz="3600" dirty="0">
              <a:latin typeface="Noteworthy Light"/>
              <a:cs typeface="Noteworthy Light"/>
            </a:endParaRPr>
          </a:p>
        </p:txBody>
      </p:sp>
    </p:spTree>
    <p:extLst>
      <p:ext uri="{BB962C8B-B14F-4D97-AF65-F5344CB8AC3E}">
        <p14:creationId xmlns:p14="http://schemas.microsoft.com/office/powerpoint/2010/main" val="201734571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pic>
        <p:nvPicPr>
          <p:cNvPr id="7" name="Picture 6" descr="11_scene.jpg"/>
          <p:cNvPicPr>
            <a:picLocks noChangeAspect="1"/>
          </p:cNvPicPr>
          <p:nvPr>
            <p:custDataLst>
              <p:tags r:id="rId1"/>
            </p:custDataLst>
          </p:nvPr>
        </p:nvPicPr>
        <p:blipFill>
          <a:blip r:embed="rId4"/>
          <a:stretch>
            <a:fillRect/>
          </a:stretch>
        </p:blipFill>
        <p:spPr>
          <a:xfrm>
            <a:off x="4257424" y="3380734"/>
            <a:ext cx="4886575" cy="3477266"/>
          </a:xfrm>
          <a:prstGeom prst="rect">
            <a:avLst/>
          </a:prstGeom>
        </p:spPr>
      </p:pic>
      <p:pic>
        <p:nvPicPr>
          <p:cNvPr id="8" name="Picture 7" descr="doc-02.jpg"/>
          <p:cNvPicPr>
            <a:picLocks noChangeAspect="1"/>
          </p:cNvPicPr>
          <p:nvPr/>
        </p:nvPicPr>
        <p:blipFill>
          <a:blip r:embed="rId5">
            <a:clrChange>
              <a:clrFrom>
                <a:srgbClr val="FFFFFF"/>
              </a:clrFrom>
              <a:clrTo>
                <a:srgbClr val="FFFFFF">
                  <a:alpha val="0"/>
                </a:srgbClr>
              </a:clrTo>
            </a:clrChange>
          </a:blip>
          <a:stretch>
            <a:fillRect/>
          </a:stretch>
        </p:blipFill>
        <p:spPr>
          <a:xfrm>
            <a:off x="28532" y="1166954"/>
            <a:ext cx="4343185" cy="3257389"/>
          </a:xfrm>
          <a:prstGeom prst="rect">
            <a:avLst/>
          </a:prstGeom>
        </p:spPr>
      </p:pic>
      <p:sp>
        <p:nvSpPr>
          <p:cNvPr id="3" name="TextBox 2"/>
          <p:cNvSpPr txBox="1"/>
          <p:nvPr/>
        </p:nvSpPr>
        <p:spPr>
          <a:xfrm>
            <a:off x="242457" y="1279093"/>
            <a:ext cx="1119908" cy="683635"/>
          </a:xfrm>
          <a:prstGeom prst="rect">
            <a:avLst/>
          </a:prstGeom>
          <a:solidFill>
            <a:schemeClr val="bg1"/>
          </a:solidFill>
        </p:spPr>
        <p:txBody>
          <a:bodyPr wrap="square" rtlCol="0">
            <a:noAutofit/>
          </a:bodyPr>
          <a:lstStyle/>
          <a:p>
            <a:r>
              <a:rPr lang="en-US" sz="800" b="1" dirty="0" smtClean="0">
                <a:latin typeface="Courier New"/>
                <a:cs typeface="Courier New"/>
              </a:rPr>
              <a:t>for(</a:t>
            </a:r>
            <a:r>
              <a:rPr lang="en-US" sz="800" b="1" dirty="0" err="1" smtClean="0">
                <a:latin typeface="Courier New"/>
                <a:cs typeface="Courier New"/>
              </a:rPr>
              <a:t>int</a:t>
            </a:r>
            <a:r>
              <a:rPr lang="en-US" sz="800" b="1" dirty="0" smtClean="0">
                <a:latin typeface="Courier New"/>
                <a:cs typeface="Courier New"/>
              </a:rPr>
              <a:t> </a:t>
            </a:r>
            <a:r>
              <a:rPr lang="en-US" sz="800" b="1" dirty="0" err="1" smtClean="0">
                <a:latin typeface="Courier New"/>
                <a:cs typeface="Courier New"/>
              </a:rPr>
              <a:t>i</a:t>
            </a:r>
            <a:r>
              <a:rPr lang="en-US" sz="800" b="1" dirty="0" smtClean="0">
                <a:latin typeface="Courier New"/>
                <a:cs typeface="Courier New"/>
              </a:rPr>
              <a:t>=0; </a:t>
            </a:r>
            <a:r>
              <a:rPr lang="en-US" sz="800" b="1" dirty="0" err="1" smtClean="0">
                <a:latin typeface="Courier New"/>
                <a:cs typeface="Courier New"/>
              </a:rPr>
              <a:t>i</a:t>
            </a:r>
            <a:r>
              <a:rPr lang="en-US" sz="800" b="1" dirty="0" smtClean="0">
                <a:latin typeface="Courier New"/>
                <a:cs typeface="Courier New"/>
              </a:rPr>
              <a:t>&lt;10; </a:t>
            </a:r>
            <a:r>
              <a:rPr lang="en-US" sz="800" b="1" dirty="0" err="1" smtClean="0">
                <a:latin typeface="Courier New"/>
                <a:cs typeface="Courier New"/>
              </a:rPr>
              <a:t>i</a:t>
            </a:r>
            <a:r>
              <a:rPr lang="en-US" sz="800" b="1" dirty="0" smtClean="0">
                <a:latin typeface="Courier New"/>
                <a:cs typeface="Courier New"/>
              </a:rPr>
              <a:t>++) {</a:t>
            </a:r>
          </a:p>
          <a:p>
            <a:r>
              <a:rPr lang="en-US" sz="800" b="1" dirty="0" smtClean="0">
                <a:latin typeface="Courier New"/>
                <a:cs typeface="Courier New"/>
              </a:rPr>
              <a:t>   </a:t>
            </a:r>
            <a:r>
              <a:rPr lang="en-US" sz="800" b="1" dirty="0" err="1" smtClean="0">
                <a:latin typeface="Courier New"/>
                <a:cs typeface="Courier New"/>
              </a:rPr>
              <a:t>System.out.println</a:t>
            </a:r>
            <a:r>
              <a:rPr lang="en-US" sz="800" b="1" dirty="0" smtClean="0">
                <a:latin typeface="Courier New"/>
                <a:cs typeface="Courier New"/>
              </a:rPr>
              <a:t>(“Hello World!”);</a:t>
            </a:r>
            <a:endParaRPr lang="en-US" sz="800" b="1" dirty="0">
              <a:latin typeface="Courier New"/>
              <a:cs typeface="Courier New"/>
            </a:endParaRPr>
          </a:p>
          <a:p>
            <a:r>
              <a:rPr lang="en-US" sz="800" b="1" dirty="0" smtClean="0">
                <a:latin typeface="Courier New"/>
                <a:cs typeface="Courier New"/>
              </a:rPr>
              <a:t>}</a:t>
            </a:r>
            <a:endParaRPr lang="en-US" sz="800" b="1" dirty="0">
              <a:latin typeface="Courier New"/>
              <a:cs typeface="Courier New"/>
            </a:endParaRPr>
          </a:p>
        </p:txBody>
      </p:sp>
    </p:spTree>
    <p:extLst>
      <p:ext uri="{BB962C8B-B14F-4D97-AF65-F5344CB8AC3E}">
        <p14:creationId xmlns:p14="http://schemas.microsoft.com/office/powerpoint/2010/main" val="441305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Presenting</a:t>
            </a:r>
            <a:endParaRPr lang="en-US" dirty="0"/>
          </a:p>
        </p:txBody>
      </p:sp>
      <p:pic>
        <p:nvPicPr>
          <p:cNvPr id="8" name="Picture 7" descr="doc-02.jpg"/>
          <p:cNvPicPr>
            <a:picLocks noChangeAspect="1"/>
          </p:cNvPicPr>
          <p:nvPr/>
        </p:nvPicPr>
        <p:blipFill>
          <a:blip r:embed="rId3">
            <a:clrChange>
              <a:clrFrom>
                <a:srgbClr val="FFFFFF"/>
              </a:clrFrom>
              <a:clrTo>
                <a:srgbClr val="FFFFFF">
                  <a:alpha val="0"/>
                </a:srgbClr>
              </a:clrTo>
            </a:clrChange>
          </a:blip>
          <a:stretch>
            <a:fillRect/>
          </a:stretch>
        </p:blipFill>
        <p:spPr>
          <a:xfrm>
            <a:off x="28532" y="1166954"/>
            <a:ext cx="4343185" cy="3257389"/>
          </a:xfrm>
          <a:prstGeom prst="rect">
            <a:avLst/>
          </a:prstGeom>
        </p:spPr>
      </p:pic>
      <p:sp>
        <p:nvSpPr>
          <p:cNvPr id="3" name="TextBox 2"/>
          <p:cNvSpPr txBox="1"/>
          <p:nvPr/>
        </p:nvSpPr>
        <p:spPr>
          <a:xfrm>
            <a:off x="242457" y="1279093"/>
            <a:ext cx="1119908" cy="683635"/>
          </a:xfrm>
          <a:prstGeom prst="rect">
            <a:avLst/>
          </a:prstGeom>
          <a:solidFill>
            <a:schemeClr val="bg1"/>
          </a:solidFill>
        </p:spPr>
        <p:txBody>
          <a:bodyPr wrap="square" rtlCol="0">
            <a:noAutofit/>
          </a:bodyPr>
          <a:lstStyle/>
          <a:p>
            <a:r>
              <a:rPr lang="en-US" sz="800" b="1" dirty="0" smtClean="0">
                <a:latin typeface="Courier New"/>
                <a:cs typeface="Courier New"/>
              </a:rPr>
              <a:t>for(</a:t>
            </a:r>
            <a:r>
              <a:rPr lang="en-US" sz="800" b="1" dirty="0" err="1" smtClean="0">
                <a:latin typeface="Courier New"/>
                <a:cs typeface="Courier New"/>
              </a:rPr>
              <a:t>int</a:t>
            </a:r>
            <a:r>
              <a:rPr lang="en-US" sz="800" b="1" dirty="0" smtClean="0">
                <a:latin typeface="Courier New"/>
                <a:cs typeface="Courier New"/>
              </a:rPr>
              <a:t> </a:t>
            </a:r>
            <a:r>
              <a:rPr lang="en-US" sz="800" b="1" dirty="0" err="1" smtClean="0">
                <a:latin typeface="Courier New"/>
                <a:cs typeface="Courier New"/>
              </a:rPr>
              <a:t>i</a:t>
            </a:r>
            <a:r>
              <a:rPr lang="en-US" sz="800" b="1" dirty="0" smtClean="0">
                <a:latin typeface="Courier New"/>
                <a:cs typeface="Courier New"/>
              </a:rPr>
              <a:t>=0; </a:t>
            </a:r>
            <a:r>
              <a:rPr lang="en-US" sz="800" b="1" dirty="0" err="1" smtClean="0">
                <a:latin typeface="Courier New"/>
                <a:cs typeface="Courier New"/>
              </a:rPr>
              <a:t>i</a:t>
            </a:r>
            <a:r>
              <a:rPr lang="en-US" sz="800" b="1" dirty="0" smtClean="0">
                <a:latin typeface="Courier New"/>
                <a:cs typeface="Courier New"/>
              </a:rPr>
              <a:t>&lt;10; </a:t>
            </a:r>
            <a:r>
              <a:rPr lang="en-US" sz="800" b="1" dirty="0" err="1" smtClean="0">
                <a:latin typeface="Courier New"/>
                <a:cs typeface="Courier New"/>
              </a:rPr>
              <a:t>i</a:t>
            </a:r>
            <a:r>
              <a:rPr lang="en-US" sz="800" b="1" dirty="0" smtClean="0">
                <a:latin typeface="Courier New"/>
                <a:cs typeface="Courier New"/>
              </a:rPr>
              <a:t>++) {</a:t>
            </a:r>
          </a:p>
          <a:p>
            <a:r>
              <a:rPr lang="en-US" sz="800" b="1" dirty="0" smtClean="0">
                <a:latin typeface="Courier New"/>
                <a:cs typeface="Courier New"/>
              </a:rPr>
              <a:t>   </a:t>
            </a:r>
            <a:r>
              <a:rPr lang="en-US" sz="800" b="1" dirty="0" err="1" smtClean="0">
                <a:latin typeface="Courier New"/>
                <a:cs typeface="Courier New"/>
              </a:rPr>
              <a:t>System.out.println</a:t>
            </a:r>
            <a:r>
              <a:rPr lang="en-US" sz="800" b="1" dirty="0" smtClean="0">
                <a:latin typeface="Courier New"/>
                <a:cs typeface="Courier New"/>
              </a:rPr>
              <a:t>(“Hello World!”);</a:t>
            </a:r>
            <a:endParaRPr lang="en-US" sz="800" b="1" dirty="0">
              <a:latin typeface="Courier New"/>
              <a:cs typeface="Courier New"/>
            </a:endParaRPr>
          </a:p>
          <a:p>
            <a:r>
              <a:rPr lang="en-US" sz="800" b="1" dirty="0" smtClean="0">
                <a:latin typeface="Courier New"/>
                <a:cs typeface="Courier New"/>
              </a:rPr>
              <a:t>}</a:t>
            </a:r>
            <a:endParaRPr lang="en-US" sz="800" b="1" dirty="0">
              <a:latin typeface="Courier New"/>
              <a:cs typeface="Courier New"/>
            </a:endParaRPr>
          </a:p>
        </p:txBody>
      </p:sp>
      <p:sp>
        <p:nvSpPr>
          <p:cNvPr id="6" name="Content Placeholder 8"/>
          <p:cNvSpPr>
            <a:spLocks noGrp="1"/>
          </p:cNvSpPr>
          <p:nvPr>
            <p:ph idx="1"/>
          </p:nvPr>
        </p:nvSpPr>
        <p:spPr>
          <a:xfrm>
            <a:off x="4837544" y="1600200"/>
            <a:ext cx="3849255" cy="4525963"/>
          </a:xfrm>
        </p:spPr>
        <p:txBody>
          <a:bodyPr/>
          <a:lstStyle/>
          <a:p>
            <a:r>
              <a:rPr lang="en-US" dirty="0" smtClean="0"/>
              <a:t>One conversation</a:t>
            </a:r>
          </a:p>
          <a:p>
            <a:r>
              <a:rPr lang="en-US" dirty="0" smtClean="0"/>
              <a:t>Laptops down</a:t>
            </a:r>
          </a:p>
        </p:txBody>
      </p:sp>
    </p:spTree>
    <p:extLst>
      <p:ext uri="{BB962C8B-B14F-4D97-AF65-F5344CB8AC3E}">
        <p14:creationId xmlns:p14="http://schemas.microsoft.com/office/powerpoint/2010/main" val="312346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Coding</a:t>
            </a:r>
            <a:endParaRPr lang="en-US" dirty="0"/>
          </a:p>
        </p:txBody>
      </p:sp>
      <p:pic>
        <p:nvPicPr>
          <p:cNvPr id="7" name="Picture 6" descr="11_scene.jpg"/>
          <p:cNvPicPr>
            <a:picLocks noChangeAspect="1"/>
          </p:cNvPicPr>
          <p:nvPr>
            <p:custDataLst>
              <p:tags r:id="rId1"/>
            </p:custDataLst>
          </p:nvPr>
        </p:nvPicPr>
        <p:blipFill>
          <a:blip r:embed="rId4"/>
          <a:stretch>
            <a:fillRect/>
          </a:stretch>
        </p:blipFill>
        <p:spPr>
          <a:xfrm>
            <a:off x="4257424" y="3380734"/>
            <a:ext cx="4886575" cy="3477266"/>
          </a:xfrm>
          <a:prstGeom prst="rect">
            <a:avLst/>
          </a:prstGeom>
        </p:spPr>
      </p:pic>
      <p:sp>
        <p:nvSpPr>
          <p:cNvPr id="6" name="Content Placeholder 8"/>
          <p:cNvSpPr>
            <a:spLocks noGrp="1"/>
          </p:cNvSpPr>
          <p:nvPr>
            <p:ph idx="1"/>
          </p:nvPr>
        </p:nvSpPr>
        <p:spPr>
          <a:xfrm>
            <a:off x="219362" y="1300018"/>
            <a:ext cx="3849255" cy="4525963"/>
          </a:xfrm>
        </p:spPr>
        <p:txBody>
          <a:bodyPr/>
          <a:lstStyle/>
          <a:p>
            <a:r>
              <a:rPr lang="en-US" dirty="0" smtClean="0"/>
              <a:t>Several conversations</a:t>
            </a:r>
          </a:p>
          <a:p>
            <a:pPr lvl="1"/>
            <a:r>
              <a:rPr lang="en-US" dirty="0" smtClean="0"/>
              <a:t>Use your inside voice!</a:t>
            </a:r>
          </a:p>
          <a:p>
            <a:r>
              <a:rPr lang="en-US" dirty="0" smtClean="0"/>
              <a:t>Laptops open (of course)</a:t>
            </a:r>
          </a:p>
        </p:txBody>
      </p:sp>
    </p:spTree>
    <p:extLst>
      <p:ext uri="{BB962C8B-B14F-4D97-AF65-F5344CB8AC3E}">
        <p14:creationId xmlns:p14="http://schemas.microsoft.com/office/powerpoint/2010/main" val="284641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Setting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will review many concepts and write a lot of code to </a:t>
            </a:r>
            <a:r>
              <a:rPr lang="en-US" b="1" dirty="0" smtClean="0"/>
              <a:t>better understand principles and practices of object oriented code</a:t>
            </a:r>
            <a:r>
              <a:rPr lang="en-US" dirty="0" smtClean="0"/>
              <a:t>.</a:t>
            </a:r>
          </a:p>
          <a:p>
            <a:r>
              <a:rPr lang="en-US" dirty="0" smtClean="0"/>
              <a:t>This is </a:t>
            </a:r>
            <a:r>
              <a:rPr lang="en-US" b="1" dirty="0" smtClean="0"/>
              <a:t>not a custom class </a:t>
            </a:r>
            <a:r>
              <a:rPr lang="en-US" dirty="0" smtClean="0"/>
              <a:t>for your organization.</a:t>
            </a:r>
          </a:p>
          <a:p>
            <a:r>
              <a:rPr lang="en-US" dirty="0" smtClean="0"/>
              <a:t>We will try to address various </a:t>
            </a:r>
            <a:r>
              <a:rPr lang="en-US" b="1" dirty="0" smtClean="0"/>
              <a:t>advanced topics</a:t>
            </a:r>
            <a:r>
              <a:rPr lang="en-US" dirty="0" smtClean="0"/>
              <a:t>, but some are </a:t>
            </a:r>
            <a:r>
              <a:rPr lang="en-US" b="1" dirty="0" smtClean="0"/>
              <a:t>too complex to get into</a:t>
            </a:r>
            <a:r>
              <a:rPr lang="en-US" dirty="0" smtClean="0"/>
              <a:t>.</a:t>
            </a:r>
          </a:p>
          <a:p>
            <a:r>
              <a:rPr lang="en-US" dirty="0" smtClean="0"/>
              <a:t>Your next steps are to </a:t>
            </a:r>
            <a:r>
              <a:rPr lang="en-US" b="1" dirty="0" smtClean="0"/>
              <a:t>identify how to apply the principles and practices </a:t>
            </a:r>
            <a:r>
              <a:rPr lang="en-US" dirty="0" smtClean="0"/>
              <a:t>you learn here to the code you write for your organization.</a:t>
            </a:r>
          </a:p>
          <a:p>
            <a:endParaRPr lang="en-US" dirty="0"/>
          </a:p>
        </p:txBody>
      </p:sp>
    </p:spTree>
    <p:extLst>
      <p:ext uri="{BB962C8B-B14F-4D97-AF65-F5344CB8AC3E}">
        <p14:creationId xmlns:p14="http://schemas.microsoft.com/office/powerpoint/2010/main" val="357265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coming up…</a:t>
            </a:r>
            <a:endParaRPr lang="en-US" dirty="0"/>
          </a:p>
        </p:txBody>
      </p:sp>
      <p:sp>
        <p:nvSpPr>
          <p:cNvPr id="5" name="Content Placeholder 4"/>
          <p:cNvSpPr>
            <a:spLocks noGrp="1"/>
          </p:cNvSpPr>
          <p:nvPr>
            <p:ph idx="1"/>
          </p:nvPr>
        </p:nvSpPr>
        <p:spPr/>
        <p:txBody>
          <a:bodyPr/>
          <a:lstStyle/>
          <a:p>
            <a:r>
              <a:rPr lang="en-US" dirty="0" smtClean="0"/>
              <a:t>Agile best practices</a:t>
            </a:r>
            <a:endParaRPr lang="en-US" dirty="0"/>
          </a:p>
          <a:p>
            <a:r>
              <a:rPr lang="en-US" dirty="0" smtClean="0"/>
              <a:t>Coding problems</a:t>
            </a:r>
          </a:p>
          <a:p>
            <a:pPr lvl="1"/>
            <a:r>
              <a:rPr lang="en-US" dirty="0" smtClean="0"/>
              <a:t>Area and perimeter</a:t>
            </a:r>
          </a:p>
          <a:p>
            <a:pPr lvl="1"/>
            <a:r>
              <a:rPr lang="en-US" dirty="0" smtClean="0"/>
              <a:t>Units </a:t>
            </a:r>
            <a:r>
              <a:rPr lang="en-US" dirty="0" smtClean="0"/>
              <a:t>of </a:t>
            </a:r>
            <a:r>
              <a:rPr lang="en-US" dirty="0" smtClean="0"/>
              <a:t>Measure</a:t>
            </a:r>
          </a:p>
          <a:p>
            <a:pPr lvl="1"/>
            <a:r>
              <a:rPr lang="en-US" dirty="0" smtClean="0"/>
              <a:t>Enhancing an existing application</a:t>
            </a:r>
            <a:endParaRPr lang="en-US" dirty="0" smtClean="0"/>
          </a:p>
        </p:txBody>
      </p:sp>
    </p:spTree>
    <p:extLst>
      <p:ext uri="{BB962C8B-B14F-4D97-AF65-F5344CB8AC3E}">
        <p14:creationId xmlns:p14="http://schemas.microsoft.com/office/powerpoint/2010/main" val="2237465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Best Practices</a:t>
            </a:r>
            <a:endParaRPr lang="en-US" dirty="0"/>
          </a:p>
        </p:txBody>
      </p:sp>
      <p:grpSp>
        <p:nvGrpSpPr>
          <p:cNvPr id="7" name="Group 3"/>
          <p:cNvGrpSpPr>
            <a:grpSpLocks/>
          </p:cNvGrpSpPr>
          <p:nvPr/>
        </p:nvGrpSpPr>
        <p:grpSpPr bwMode="auto">
          <a:xfrm>
            <a:off x="868680" y="1444283"/>
            <a:ext cx="7406640" cy="4457700"/>
            <a:chOff x="0" y="0"/>
            <a:chExt cx="5184" cy="3120"/>
          </a:xfrm>
        </p:grpSpPr>
        <p:sp>
          <p:nvSpPr>
            <p:cNvPr id="8" name="Rectangle 4"/>
            <p:cNvSpPr>
              <a:spLocks/>
            </p:cNvSpPr>
            <p:nvPr/>
          </p:nvSpPr>
          <p:spPr bwMode="auto">
            <a:xfrm>
              <a:off x="0" y="0"/>
              <a:ext cx="5184" cy="3120"/>
            </a:xfrm>
            <a:prstGeom prst="rect">
              <a:avLst/>
            </a:prstGeom>
            <a:solidFill>
              <a:srgbClr val="BEBED4"/>
            </a:solidFill>
            <a:ln w="50800">
              <a:solidFill>
                <a:srgbClr val="808080"/>
              </a:solidFill>
              <a:miter lim="800000"/>
              <a:headEnd/>
              <a:tailEnd/>
            </a:ln>
          </p:spPr>
          <p:txBody>
            <a:bodyPr lIns="0" tIns="0" rIns="0" bIns="0"/>
            <a:lstStyle/>
            <a:p>
              <a:pPr>
                <a:buNone/>
              </a:pPr>
              <a:endParaRPr lang="en-GB"/>
            </a:p>
          </p:txBody>
        </p:sp>
        <p:sp>
          <p:nvSpPr>
            <p:cNvPr id="9" name="Rectangle 5"/>
            <p:cNvSpPr>
              <a:spLocks/>
            </p:cNvSpPr>
            <p:nvPr/>
          </p:nvSpPr>
          <p:spPr bwMode="auto">
            <a:xfrm>
              <a:off x="0" y="0"/>
              <a:ext cx="0" cy="108"/>
            </a:xfrm>
            <a:prstGeom prst="rect">
              <a:avLst/>
            </a:prstGeom>
            <a:noFill/>
            <a:ln w="12700">
              <a:solidFill>
                <a:srgbClr val="808080"/>
              </a:solidFill>
              <a:miter lim="800000"/>
              <a:headEnd/>
              <a:tailEnd/>
            </a:ln>
          </p:spPr>
          <p:txBody>
            <a:bodyPr wrap="none" lIns="0" tIns="0" rIns="0" bIns="0">
              <a:spAutoFit/>
            </a:bodyPr>
            <a:lstStyle/>
            <a:p>
              <a:pPr>
                <a:buNone/>
              </a:pPr>
              <a:endParaRPr lang="en-GB"/>
            </a:p>
          </p:txBody>
        </p:sp>
      </p:grpSp>
      <p:sp>
        <p:nvSpPr>
          <p:cNvPr id="10" name="Rectangle 6"/>
          <p:cNvSpPr>
            <a:spLocks/>
          </p:cNvSpPr>
          <p:nvPr/>
        </p:nvSpPr>
        <p:spPr bwMode="auto">
          <a:xfrm>
            <a:off x="3406140" y="5571942"/>
            <a:ext cx="2331720" cy="246221"/>
          </a:xfrm>
          <a:prstGeom prst="rect">
            <a:avLst/>
          </a:prstGeom>
          <a:solidFill>
            <a:srgbClr val="BEBED4"/>
          </a:solidFill>
          <a:ln w="12700">
            <a:noFill/>
            <a:miter lim="800000"/>
            <a:headEnd/>
            <a:tailEnd/>
          </a:ln>
        </p:spPr>
        <p:txBody>
          <a:bodyPr lIns="0" tIns="0" rIns="40639" bIns="0">
            <a:spAutoFit/>
          </a:bodyPr>
          <a:lstStyle/>
          <a:p>
            <a:pPr marL="35719" algn="ctr">
              <a:buNone/>
            </a:pPr>
            <a:r>
              <a:rPr lang="en-US" sz="1600" b="1" dirty="0" smtClean="0">
                <a:solidFill>
                  <a:srgbClr val="000000"/>
                </a:solidFill>
                <a:cs typeface="Tahoma" pitchFamily="34" charset="0"/>
                <a:sym typeface="Tahoma" pitchFamily="34" charset="0"/>
              </a:rPr>
              <a:t>ORGANIZATIONAL</a:t>
            </a:r>
            <a:endParaRPr lang="en-US" sz="1600" b="1" dirty="0">
              <a:solidFill>
                <a:srgbClr val="000000"/>
              </a:solidFill>
              <a:cs typeface="Tahoma" pitchFamily="34" charset="0"/>
              <a:sym typeface="Tahoma" pitchFamily="34" charset="0"/>
            </a:endParaRPr>
          </a:p>
        </p:txBody>
      </p:sp>
      <p:sp>
        <p:nvSpPr>
          <p:cNvPr id="11" name="Rectangle 7"/>
          <p:cNvSpPr>
            <a:spLocks/>
          </p:cNvSpPr>
          <p:nvPr/>
        </p:nvSpPr>
        <p:spPr bwMode="auto">
          <a:xfrm>
            <a:off x="948690" y="1538581"/>
            <a:ext cx="1078706"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Build/Deploy</a:t>
            </a:r>
          </a:p>
        </p:txBody>
      </p:sp>
      <p:sp>
        <p:nvSpPr>
          <p:cNvPr id="12" name="Rectangle 8"/>
          <p:cNvSpPr>
            <a:spLocks/>
          </p:cNvSpPr>
          <p:nvPr/>
        </p:nvSpPr>
        <p:spPr bwMode="auto">
          <a:xfrm>
            <a:off x="948690" y="2744120"/>
            <a:ext cx="938689"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Automated</a:t>
            </a:r>
          </a:p>
          <a:p>
            <a:pPr marL="35719">
              <a:buNone/>
            </a:pPr>
            <a:r>
              <a:rPr lang="en-US" sz="1400" dirty="0">
                <a:cs typeface="Tahoma" pitchFamily="34" charset="0"/>
                <a:sym typeface="Tahoma" pitchFamily="34" charset="0"/>
              </a:rPr>
              <a:t>Testing</a:t>
            </a:r>
          </a:p>
        </p:txBody>
      </p:sp>
      <p:sp>
        <p:nvSpPr>
          <p:cNvPr id="13" name="Rectangle 9"/>
          <p:cNvSpPr>
            <a:spLocks/>
          </p:cNvSpPr>
          <p:nvPr/>
        </p:nvSpPr>
        <p:spPr bwMode="auto">
          <a:xfrm>
            <a:off x="7363778" y="1512863"/>
            <a:ext cx="790099"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Short</a:t>
            </a:r>
          </a:p>
          <a:p>
            <a:pPr marL="35719" algn="r">
              <a:buNone/>
            </a:pPr>
            <a:r>
              <a:rPr lang="en-US" sz="1400" dirty="0">
                <a:cs typeface="Tahoma" pitchFamily="34" charset="0"/>
                <a:sym typeface="Tahoma" pitchFamily="34" charset="0"/>
              </a:rPr>
              <a:t>Releases</a:t>
            </a:r>
          </a:p>
        </p:txBody>
      </p:sp>
      <p:sp>
        <p:nvSpPr>
          <p:cNvPr id="14" name="Rectangle 10"/>
          <p:cNvSpPr>
            <a:spLocks/>
          </p:cNvSpPr>
          <p:nvPr/>
        </p:nvSpPr>
        <p:spPr bwMode="auto">
          <a:xfrm>
            <a:off x="948690" y="3949659"/>
            <a:ext cx="865823"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Coding</a:t>
            </a:r>
          </a:p>
          <a:p>
            <a:pPr marL="35719">
              <a:buNone/>
            </a:pPr>
            <a:r>
              <a:rPr lang="en-US" sz="1400" dirty="0">
                <a:cs typeface="Tahoma" pitchFamily="34" charset="0"/>
                <a:sym typeface="Tahoma" pitchFamily="34" charset="0"/>
              </a:rPr>
              <a:t>Standards</a:t>
            </a:r>
          </a:p>
        </p:txBody>
      </p:sp>
      <p:sp>
        <p:nvSpPr>
          <p:cNvPr id="15" name="Rectangle 11"/>
          <p:cNvSpPr>
            <a:spLocks/>
          </p:cNvSpPr>
          <p:nvPr/>
        </p:nvSpPr>
        <p:spPr bwMode="auto">
          <a:xfrm>
            <a:off x="948690" y="5140091"/>
            <a:ext cx="958691" cy="517208"/>
          </a:xfrm>
          <a:prstGeom prst="rect">
            <a:avLst/>
          </a:prstGeom>
          <a:solidFill>
            <a:srgbClr val="BEBED4"/>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Continuous</a:t>
            </a:r>
          </a:p>
          <a:p>
            <a:pPr marL="35719">
              <a:buNone/>
            </a:pPr>
            <a:r>
              <a:rPr lang="en-US" sz="1400" dirty="0">
                <a:cs typeface="Tahoma" pitchFamily="34" charset="0"/>
                <a:sym typeface="Tahoma" pitchFamily="34" charset="0"/>
              </a:rPr>
              <a:t>Integration</a:t>
            </a:r>
          </a:p>
        </p:txBody>
      </p:sp>
      <p:sp>
        <p:nvSpPr>
          <p:cNvPr id="16" name="Rectangle 12"/>
          <p:cNvSpPr>
            <a:spLocks/>
          </p:cNvSpPr>
          <p:nvPr/>
        </p:nvSpPr>
        <p:spPr bwMode="auto">
          <a:xfrm>
            <a:off x="7329488" y="5140091"/>
            <a:ext cx="824389"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On-site</a:t>
            </a:r>
          </a:p>
          <a:p>
            <a:pPr marL="35719" algn="r">
              <a:buNone/>
            </a:pPr>
            <a:r>
              <a:rPr lang="en-US" sz="1400" dirty="0">
                <a:cs typeface="Tahoma" pitchFamily="34" charset="0"/>
                <a:sym typeface="Tahoma" pitchFamily="34" charset="0"/>
              </a:rPr>
              <a:t>Customer</a:t>
            </a:r>
          </a:p>
        </p:txBody>
      </p:sp>
      <p:sp>
        <p:nvSpPr>
          <p:cNvPr id="17" name="Rectangle 13"/>
          <p:cNvSpPr>
            <a:spLocks/>
          </p:cNvSpPr>
          <p:nvPr/>
        </p:nvSpPr>
        <p:spPr bwMode="auto">
          <a:xfrm>
            <a:off x="7190899" y="4103417"/>
            <a:ext cx="962978" cy="215741"/>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Co-location</a:t>
            </a:r>
          </a:p>
        </p:txBody>
      </p:sp>
      <p:sp>
        <p:nvSpPr>
          <p:cNvPr id="18" name="Rectangle 14"/>
          <p:cNvSpPr>
            <a:spLocks/>
          </p:cNvSpPr>
          <p:nvPr/>
        </p:nvSpPr>
        <p:spPr bwMode="auto">
          <a:xfrm>
            <a:off x="7255193" y="2808140"/>
            <a:ext cx="898684" cy="474345"/>
          </a:xfrm>
          <a:prstGeom prst="rect">
            <a:avLst/>
          </a:prstGeom>
          <a:solidFill>
            <a:srgbClr val="BEBED4"/>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Collective</a:t>
            </a:r>
          </a:p>
          <a:p>
            <a:pPr marL="35719" algn="r">
              <a:buNone/>
            </a:pPr>
            <a:r>
              <a:rPr lang="en-US" sz="1400" dirty="0">
                <a:cs typeface="Tahoma" pitchFamily="34" charset="0"/>
                <a:sym typeface="Tahoma" pitchFamily="34" charset="0"/>
              </a:rPr>
              <a:t>Ownership</a:t>
            </a:r>
          </a:p>
        </p:txBody>
      </p:sp>
      <p:grpSp>
        <p:nvGrpSpPr>
          <p:cNvPr id="19" name="Group 16"/>
          <p:cNvGrpSpPr>
            <a:grpSpLocks/>
          </p:cNvGrpSpPr>
          <p:nvPr/>
        </p:nvGrpSpPr>
        <p:grpSpPr bwMode="auto">
          <a:xfrm>
            <a:off x="2143125" y="1512863"/>
            <a:ext cx="4937760" cy="4001929"/>
            <a:chOff x="0" y="0"/>
            <a:chExt cx="3456" cy="2640"/>
          </a:xfrm>
          <a:solidFill>
            <a:schemeClr val="accent6">
              <a:lumMod val="40000"/>
              <a:lumOff val="60000"/>
            </a:schemeClr>
          </a:solidFill>
        </p:grpSpPr>
        <p:sp>
          <p:nvSpPr>
            <p:cNvPr id="20" name="Rectangle 17"/>
            <p:cNvSpPr>
              <a:spLocks/>
            </p:cNvSpPr>
            <p:nvPr/>
          </p:nvSpPr>
          <p:spPr bwMode="auto">
            <a:xfrm>
              <a:off x="0" y="0"/>
              <a:ext cx="3456" cy="2640"/>
            </a:xfrm>
            <a:prstGeom prst="rect">
              <a:avLst/>
            </a:prstGeom>
            <a:grpFill/>
            <a:ln w="50800">
              <a:solidFill>
                <a:srgbClr val="808080"/>
              </a:solidFill>
              <a:miter lim="800000"/>
              <a:headEnd/>
              <a:tailEnd/>
            </a:ln>
          </p:spPr>
          <p:txBody>
            <a:bodyPr lIns="0" tIns="0" rIns="0" bIns="0"/>
            <a:lstStyle/>
            <a:p>
              <a:pPr>
                <a:buNone/>
              </a:pPr>
              <a:endParaRPr lang="en-GB"/>
            </a:p>
          </p:txBody>
        </p:sp>
        <p:sp>
          <p:nvSpPr>
            <p:cNvPr id="21" name="Rectangle 18"/>
            <p:cNvSpPr>
              <a:spLocks/>
            </p:cNvSpPr>
            <p:nvPr/>
          </p:nvSpPr>
          <p:spPr bwMode="auto">
            <a:xfrm>
              <a:off x="0" y="0"/>
              <a:ext cx="0" cy="108"/>
            </a:xfrm>
            <a:prstGeom prst="rect">
              <a:avLst/>
            </a:prstGeom>
            <a:grpFill/>
            <a:ln w="12700">
              <a:solidFill>
                <a:srgbClr val="808080"/>
              </a:solidFill>
              <a:miter lim="800000"/>
              <a:headEnd/>
              <a:tailEnd/>
            </a:ln>
          </p:spPr>
          <p:txBody>
            <a:bodyPr wrap="none" lIns="0" tIns="0" rIns="0" bIns="0">
              <a:spAutoFit/>
            </a:bodyPr>
            <a:lstStyle/>
            <a:p>
              <a:pPr>
                <a:buNone/>
              </a:pPr>
              <a:endParaRPr lang="en-GB"/>
            </a:p>
          </p:txBody>
        </p:sp>
      </p:grpSp>
      <p:sp>
        <p:nvSpPr>
          <p:cNvPr id="22" name="Rectangle 19"/>
          <p:cNvSpPr>
            <a:spLocks/>
          </p:cNvSpPr>
          <p:nvPr/>
        </p:nvSpPr>
        <p:spPr bwMode="auto">
          <a:xfrm>
            <a:off x="3308985" y="5145156"/>
            <a:ext cx="2331720" cy="246221"/>
          </a:xfrm>
          <a:prstGeom prst="rect">
            <a:avLst/>
          </a:prstGeom>
          <a:solidFill>
            <a:schemeClr val="accent6">
              <a:lumMod val="40000"/>
              <a:lumOff val="60000"/>
            </a:schemeClr>
          </a:solidFill>
          <a:ln w="12700">
            <a:noFill/>
            <a:miter lim="800000"/>
            <a:headEnd/>
            <a:tailEnd/>
          </a:ln>
        </p:spPr>
        <p:txBody>
          <a:bodyPr lIns="0" tIns="0" rIns="40639" bIns="0">
            <a:spAutoFit/>
          </a:bodyPr>
          <a:lstStyle/>
          <a:p>
            <a:pPr marL="35719" algn="ctr">
              <a:buNone/>
            </a:pPr>
            <a:r>
              <a:rPr lang="en-US" sz="1600" b="1" dirty="0">
                <a:cs typeface="Tahoma" pitchFamily="34" charset="0"/>
                <a:sym typeface="Tahoma" pitchFamily="34" charset="0"/>
              </a:rPr>
              <a:t>TEAM</a:t>
            </a:r>
          </a:p>
        </p:txBody>
      </p:sp>
      <p:sp>
        <p:nvSpPr>
          <p:cNvPr id="23" name="Rectangle 20"/>
          <p:cNvSpPr>
            <a:spLocks/>
          </p:cNvSpPr>
          <p:nvPr/>
        </p:nvSpPr>
        <p:spPr bwMode="auto">
          <a:xfrm>
            <a:off x="5759291" y="1823100"/>
            <a:ext cx="1223010"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Retrospectives</a:t>
            </a:r>
          </a:p>
        </p:txBody>
      </p:sp>
      <p:sp>
        <p:nvSpPr>
          <p:cNvPr id="24" name="Rectangle 21"/>
          <p:cNvSpPr>
            <a:spLocks/>
          </p:cNvSpPr>
          <p:nvPr/>
        </p:nvSpPr>
        <p:spPr bwMode="auto">
          <a:xfrm>
            <a:off x="6202204" y="3947350"/>
            <a:ext cx="780098"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solidFill>
                  <a:srgbClr val="191919"/>
                </a:solidFill>
                <a:cs typeface="Tahoma" pitchFamily="34" charset="0"/>
                <a:sym typeface="Tahoma" pitchFamily="34" charset="0"/>
              </a:rPr>
              <a:t>Iterations</a:t>
            </a:r>
          </a:p>
        </p:txBody>
      </p:sp>
      <p:sp>
        <p:nvSpPr>
          <p:cNvPr id="25" name="Rectangle 22"/>
          <p:cNvSpPr>
            <a:spLocks/>
          </p:cNvSpPr>
          <p:nvPr/>
        </p:nvSpPr>
        <p:spPr bwMode="auto">
          <a:xfrm>
            <a:off x="3870980" y="1626071"/>
            <a:ext cx="1408510" cy="430887"/>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smtClean="0">
                <a:cs typeface="Tahoma" pitchFamily="34" charset="0"/>
                <a:sym typeface="Tahoma" pitchFamily="34" charset="0"/>
              </a:rPr>
              <a:t>Iteration kickoff/</a:t>
            </a:r>
            <a:br>
              <a:rPr lang="en-US" sz="1400" dirty="0" smtClean="0">
                <a:cs typeface="Tahoma" pitchFamily="34" charset="0"/>
                <a:sym typeface="Tahoma" pitchFamily="34" charset="0"/>
              </a:rPr>
            </a:br>
            <a:r>
              <a:rPr lang="en-US" sz="1400" dirty="0" smtClean="0">
                <a:cs typeface="Tahoma" pitchFamily="34" charset="0"/>
                <a:sym typeface="Tahoma" pitchFamily="34" charset="0"/>
              </a:rPr>
              <a:t>planning meeting</a:t>
            </a:r>
            <a:endParaRPr lang="en-US" sz="1400" dirty="0">
              <a:cs typeface="Tahoma" pitchFamily="34" charset="0"/>
              <a:sym typeface="Tahoma" pitchFamily="34" charset="0"/>
            </a:endParaRPr>
          </a:p>
        </p:txBody>
      </p:sp>
      <p:sp>
        <p:nvSpPr>
          <p:cNvPr id="26" name="Rectangle 23"/>
          <p:cNvSpPr>
            <a:spLocks/>
          </p:cNvSpPr>
          <p:nvPr/>
        </p:nvSpPr>
        <p:spPr bwMode="auto">
          <a:xfrm>
            <a:off x="2218849" y="4880172"/>
            <a:ext cx="61436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User</a:t>
            </a:r>
          </a:p>
          <a:p>
            <a:pPr marL="35719">
              <a:buNone/>
            </a:pPr>
            <a:r>
              <a:rPr lang="en-US" sz="1400" dirty="0">
                <a:cs typeface="Tahoma" pitchFamily="34" charset="0"/>
                <a:sym typeface="Tahoma" pitchFamily="34" charset="0"/>
              </a:rPr>
              <a:t>Stories</a:t>
            </a:r>
          </a:p>
        </p:txBody>
      </p:sp>
      <p:sp>
        <p:nvSpPr>
          <p:cNvPr id="27" name="Rectangle 24"/>
          <p:cNvSpPr>
            <a:spLocks/>
          </p:cNvSpPr>
          <p:nvPr/>
        </p:nvSpPr>
        <p:spPr bwMode="auto">
          <a:xfrm>
            <a:off x="2218849" y="3760659"/>
            <a:ext cx="682943"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Velocity</a:t>
            </a:r>
          </a:p>
          <a:p>
            <a:pPr marL="35719">
              <a:buNone/>
            </a:pPr>
            <a:r>
              <a:rPr lang="en-US" sz="1400" dirty="0">
                <a:cs typeface="Tahoma" pitchFamily="34" charset="0"/>
                <a:sym typeface="Tahoma" pitchFamily="34" charset="0"/>
              </a:rPr>
              <a:t>Metrics</a:t>
            </a:r>
          </a:p>
        </p:txBody>
      </p:sp>
      <p:sp>
        <p:nvSpPr>
          <p:cNvPr id="28" name="Rectangle 25"/>
          <p:cNvSpPr>
            <a:spLocks/>
          </p:cNvSpPr>
          <p:nvPr/>
        </p:nvSpPr>
        <p:spPr bwMode="auto">
          <a:xfrm>
            <a:off x="2218849" y="2942613"/>
            <a:ext cx="831533" cy="215741"/>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a:cs typeface="Tahoma" pitchFamily="34" charset="0"/>
                <a:sym typeface="Tahoma" pitchFamily="34" charset="0"/>
              </a:rPr>
              <a:t>Card Wall</a:t>
            </a:r>
          </a:p>
        </p:txBody>
      </p:sp>
      <p:sp>
        <p:nvSpPr>
          <p:cNvPr id="29" name="Rectangle 26"/>
          <p:cNvSpPr>
            <a:spLocks/>
          </p:cNvSpPr>
          <p:nvPr/>
        </p:nvSpPr>
        <p:spPr bwMode="auto">
          <a:xfrm>
            <a:off x="2231608" y="1823100"/>
            <a:ext cx="1134428" cy="517208"/>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buNone/>
            </a:pPr>
            <a:r>
              <a:rPr lang="en-US" sz="1400" dirty="0" smtClean="0">
                <a:cs typeface="Tahoma" pitchFamily="34" charset="0"/>
                <a:sym typeface="Tahoma" pitchFamily="34" charset="0"/>
              </a:rPr>
              <a:t>Pair</a:t>
            </a:r>
          </a:p>
          <a:p>
            <a:pPr marL="35719">
              <a:buNone/>
            </a:pPr>
            <a:r>
              <a:rPr lang="en-US" sz="1400" dirty="0" smtClean="0">
                <a:cs typeface="Tahoma" pitchFamily="34" charset="0"/>
                <a:sym typeface="Tahoma" pitchFamily="34" charset="0"/>
              </a:rPr>
              <a:t>Programming</a:t>
            </a:r>
            <a:endParaRPr lang="en-US" sz="1400" dirty="0">
              <a:cs typeface="Tahoma" pitchFamily="34" charset="0"/>
              <a:sym typeface="Tahoma" pitchFamily="34" charset="0"/>
            </a:endParaRPr>
          </a:p>
        </p:txBody>
      </p:sp>
      <p:sp>
        <p:nvSpPr>
          <p:cNvPr id="30" name="Rectangle 27"/>
          <p:cNvSpPr>
            <a:spLocks/>
          </p:cNvSpPr>
          <p:nvPr/>
        </p:nvSpPr>
        <p:spPr bwMode="auto">
          <a:xfrm>
            <a:off x="6003608" y="4880172"/>
            <a:ext cx="978694" cy="474345"/>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Sustainable</a:t>
            </a:r>
          </a:p>
          <a:p>
            <a:pPr marL="35719" algn="r">
              <a:buNone/>
            </a:pPr>
            <a:r>
              <a:rPr lang="en-US" sz="1400" dirty="0">
                <a:cs typeface="Tahoma" pitchFamily="34" charset="0"/>
                <a:sym typeface="Tahoma" pitchFamily="34" charset="0"/>
              </a:rPr>
              <a:t>Pace</a:t>
            </a:r>
          </a:p>
        </p:txBody>
      </p:sp>
      <p:sp>
        <p:nvSpPr>
          <p:cNvPr id="31" name="Rectangle 28"/>
          <p:cNvSpPr>
            <a:spLocks/>
          </p:cNvSpPr>
          <p:nvPr/>
        </p:nvSpPr>
        <p:spPr bwMode="auto">
          <a:xfrm>
            <a:off x="6120765" y="2755923"/>
            <a:ext cx="861536" cy="474345"/>
          </a:xfrm>
          <a:prstGeom prst="rect">
            <a:avLst/>
          </a:prstGeom>
          <a:solidFill>
            <a:schemeClr val="accent6">
              <a:lumMod val="40000"/>
              <a:lumOff val="60000"/>
            </a:schemeClr>
          </a:solidFill>
          <a:ln w="12700">
            <a:noFill/>
            <a:miter lim="800000"/>
            <a:headEnd/>
            <a:tailEnd/>
          </a:ln>
        </p:spPr>
        <p:txBody>
          <a:bodyPr wrap="none" lIns="0" tIns="0" rIns="40639" bIns="0">
            <a:spAutoFit/>
          </a:bodyPr>
          <a:lstStyle/>
          <a:p>
            <a:pPr marL="35719" algn="r">
              <a:buNone/>
            </a:pPr>
            <a:r>
              <a:rPr lang="en-US" sz="1400" dirty="0">
                <a:cs typeface="Tahoma" pitchFamily="34" charset="0"/>
                <a:sym typeface="Tahoma" pitchFamily="34" charset="0"/>
              </a:rPr>
              <a:t>Daily</a:t>
            </a:r>
          </a:p>
          <a:p>
            <a:pPr marL="35719" algn="r">
              <a:buNone/>
            </a:pPr>
            <a:r>
              <a:rPr lang="en-US" sz="1400" dirty="0">
                <a:cs typeface="Tahoma" pitchFamily="34" charset="0"/>
                <a:sym typeface="Tahoma" pitchFamily="34" charset="0"/>
              </a:rPr>
              <a:t>Stand-ups</a:t>
            </a:r>
          </a:p>
        </p:txBody>
      </p:sp>
      <p:grpSp>
        <p:nvGrpSpPr>
          <p:cNvPr id="32" name="Group 30"/>
          <p:cNvGrpSpPr>
            <a:grpSpLocks/>
          </p:cNvGrpSpPr>
          <p:nvPr/>
        </p:nvGrpSpPr>
        <p:grpSpPr bwMode="auto">
          <a:xfrm>
            <a:off x="3406140" y="2154372"/>
            <a:ext cx="2331720" cy="2948940"/>
            <a:chOff x="0" y="0"/>
            <a:chExt cx="1632" cy="2064"/>
          </a:xfrm>
          <a:solidFill>
            <a:schemeClr val="bg1">
              <a:lumMod val="75000"/>
            </a:schemeClr>
          </a:solidFill>
        </p:grpSpPr>
        <p:sp>
          <p:nvSpPr>
            <p:cNvPr id="33" name="Rectangle 31"/>
            <p:cNvSpPr>
              <a:spLocks/>
            </p:cNvSpPr>
            <p:nvPr/>
          </p:nvSpPr>
          <p:spPr bwMode="auto">
            <a:xfrm>
              <a:off x="0" y="0"/>
              <a:ext cx="1632" cy="2064"/>
            </a:xfrm>
            <a:prstGeom prst="rect">
              <a:avLst/>
            </a:prstGeom>
            <a:grpFill/>
            <a:ln w="50800">
              <a:solidFill>
                <a:srgbClr val="808080"/>
              </a:solidFill>
              <a:miter lim="800000"/>
              <a:headEnd/>
              <a:tailEnd/>
            </a:ln>
          </p:spPr>
          <p:txBody>
            <a:bodyPr lIns="0" tIns="0" rIns="0" bIns="0"/>
            <a:lstStyle/>
            <a:p>
              <a:pPr algn="ctr">
                <a:buNone/>
              </a:pPr>
              <a:endParaRPr lang="en-GB"/>
            </a:p>
          </p:txBody>
        </p:sp>
        <p:sp>
          <p:nvSpPr>
            <p:cNvPr id="34" name="Rectangle 32"/>
            <p:cNvSpPr>
              <a:spLocks/>
            </p:cNvSpPr>
            <p:nvPr/>
          </p:nvSpPr>
          <p:spPr bwMode="auto">
            <a:xfrm>
              <a:off x="0" y="0"/>
              <a:ext cx="0" cy="108"/>
            </a:xfrm>
            <a:prstGeom prst="rect">
              <a:avLst/>
            </a:prstGeom>
            <a:grpFill/>
            <a:ln w="12700">
              <a:solidFill>
                <a:srgbClr val="808080"/>
              </a:solidFill>
              <a:miter lim="800000"/>
              <a:headEnd/>
              <a:tailEnd/>
            </a:ln>
          </p:spPr>
          <p:txBody>
            <a:bodyPr wrap="none" lIns="0" tIns="0" rIns="0" bIns="0">
              <a:spAutoFit/>
            </a:bodyPr>
            <a:lstStyle/>
            <a:p>
              <a:pPr algn="ctr">
                <a:buNone/>
              </a:pPr>
              <a:endParaRPr lang="en-GB"/>
            </a:p>
          </p:txBody>
        </p:sp>
      </p:grpSp>
      <p:sp>
        <p:nvSpPr>
          <p:cNvPr id="35" name="Rectangle 33"/>
          <p:cNvSpPr>
            <a:spLocks/>
          </p:cNvSpPr>
          <p:nvPr/>
        </p:nvSpPr>
        <p:spPr bwMode="auto">
          <a:xfrm>
            <a:off x="3680460" y="4733676"/>
            <a:ext cx="1714500" cy="246221"/>
          </a:xfrm>
          <a:prstGeom prst="rect">
            <a:avLst/>
          </a:prstGeom>
          <a:solidFill>
            <a:schemeClr val="bg1">
              <a:lumMod val="75000"/>
            </a:schemeClr>
          </a:solidFill>
          <a:ln w="12700">
            <a:noFill/>
            <a:miter lim="800000"/>
            <a:headEnd/>
            <a:tailEnd/>
          </a:ln>
        </p:spPr>
        <p:txBody>
          <a:bodyPr lIns="0" tIns="0" rIns="40639" bIns="0">
            <a:spAutoFit/>
          </a:bodyPr>
          <a:lstStyle/>
          <a:p>
            <a:pPr marL="35719" algn="ctr">
              <a:buNone/>
            </a:pPr>
            <a:r>
              <a:rPr lang="en-US" sz="1600" b="1" dirty="0">
                <a:solidFill>
                  <a:srgbClr val="000000"/>
                </a:solidFill>
                <a:cs typeface="Tahoma" pitchFamily="34" charset="0"/>
                <a:sym typeface="Tahoma" pitchFamily="34" charset="0"/>
              </a:rPr>
              <a:t>INDIVIDUAL</a:t>
            </a:r>
          </a:p>
        </p:txBody>
      </p:sp>
      <p:sp>
        <p:nvSpPr>
          <p:cNvPr id="36" name="Rectangle 34"/>
          <p:cNvSpPr>
            <a:spLocks/>
          </p:cNvSpPr>
          <p:nvPr/>
        </p:nvSpPr>
        <p:spPr bwMode="auto">
          <a:xfrm>
            <a:off x="3680460" y="2428692"/>
            <a:ext cx="1714500" cy="34290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Refactoring</a:t>
            </a:r>
          </a:p>
        </p:txBody>
      </p:sp>
      <p:sp>
        <p:nvSpPr>
          <p:cNvPr id="37" name="Rectangle 35"/>
          <p:cNvSpPr>
            <a:spLocks/>
          </p:cNvSpPr>
          <p:nvPr/>
        </p:nvSpPr>
        <p:spPr bwMode="auto">
          <a:xfrm>
            <a:off x="3680460" y="3114492"/>
            <a:ext cx="1714500" cy="34290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Simple Design</a:t>
            </a:r>
          </a:p>
        </p:txBody>
      </p:sp>
      <p:sp>
        <p:nvSpPr>
          <p:cNvPr id="38" name="Rectangle 36"/>
          <p:cNvSpPr>
            <a:spLocks/>
          </p:cNvSpPr>
          <p:nvPr/>
        </p:nvSpPr>
        <p:spPr bwMode="auto">
          <a:xfrm>
            <a:off x="3680460" y="3800292"/>
            <a:ext cx="1714500" cy="720090"/>
          </a:xfrm>
          <a:prstGeom prst="rect">
            <a:avLst/>
          </a:prstGeom>
          <a:solidFill>
            <a:schemeClr val="bg1">
              <a:lumMod val="75000"/>
            </a:schemeClr>
          </a:solidFill>
          <a:ln w="12700">
            <a:noFill/>
            <a:miter lim="800000"/>
            <a:headEnd/>
            <a:tailEnd/>
          </a:ln>
        </p:spPr>
        <p:txBody>
          <a:bodyPr lIns="0" tIns="0" rIns="40639" bIns="0"/>
          <a:lstStyle/>
          <a:p>
            <a:pPr marL="35719" algn="ctr">
              <a:spcBef>
                <a:spcPts val="990"/>
              </a:spcBef>
              <a:buNone/>
            </a:pPr>
            <a:r>
              <a:rPr lang="en-US" sz="1600" dirty="0">
                <a:cs typeface="Tahoma" pitchFamily="34" charset="0"/>
                <a:sym typeface="Tahoma" pitchFamily="34" charset="0"/>
              </a:rPr>
              <a:t>Test Driven</a:t>
            </a:r>
          </a:p>
          <a:p>
            <a:pPr marL="35719" algn="ctr">
              <a:spcBef>
                <a:spcPts val="990"/>
              </a:spcBef>
              <a:buNone/>
            </a:pPr>
            <a:r>
              <a:rPr lang="en-US" sz="1600" dirty="0">
                <a:cs typeface="Tahoma" pitchFamily="34" charset="0"/>
                <a:sym typeface="Tahoma" pitchFamily="34" charset="0"/>
              </a:rPr>
              <a:t>Development</a:t>
            </a:r>
          </a:p>
        </p:txBody>
      </p:sp>
    </p:spTree>
    <p:extLst>
      <p:ext uri="{BB962C8B-B14F-4D97-AF65-F5344CB8AC3E}">
        <p14:creationId xmlns:p14="http://schemas.microsoft.com/office/powerpoint/2010/main" val="239997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13788</TotalTime>
  <Words>1246</Words>
  <Application>Microsoft Macintosh PowerPoint</Application>
  <PresentationFormat>On-screen Show (4:3)</PresentationFormat>
  <Paragraphs>284</Paragraphs>
  <Slides>39</Slides>
  <Notes>16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2012 Studios </vt:lpstr>
      <vt:lpstr>Agile Dev Practices and OO Techniques</vt:lpstr>
      <vt:lpstr>Checklist</vt:lpstr>
      <vt:lpstr>Housekeeping</vt:lpstr>
      <vt:lpstr>Housekeeping</vt:lpstr>
      <vt:lpstr>Presenting</vt:lpstr>
      <vt:lpstr>Coding</vt:lpstr>
      <vt:lpstr>Context Setting</vt:lpstr>
      <vt:lpstr>What’s coming up…</vt:lpstr>
      <vt:lpstr>Agile Best Practices</vt:lpstr>
      <vt:lpstr>Our Subset</vt:lpstr>
      <vt:lpstr>Questions?</vt:lpstr>
      <vt:lpstr>Tool Details</vt:lpstr>
      <vt:lpstr>First Project</vt:lpstr>
      <vt:lpstr>As a student,  I want to represent a rectangle So that I can learn programming through geometry</vt:lpstr>
      <vt:lpstr>Pairing</vt:lpstr>
      <vt:lpstr>How to Pair</vt:lpstr>
      <vt:lpstr>Pairing Infrastructure</vt:lpstr>
      <vt:lpstr>Pairing Infrastructure</vt:lpstr>
      <vt:lpstr>Pair Rotation Technique</vt:lpstr>
      <vt:lpstr>As a student,  I want to calculate the area of a rectangle So that I can learn programming through geometry</vt:lpstr>
      <vt:lpstr>As a student,  I want to calculate the perimeter of a rectangle So that I can learn programming through geometry</vt:lpstr>
      <vt:lpstr>As a student,  I want to represent a square So that I can learn programming through geometry</vt:lpstr>
      <vt:lpstr>Recap</vt:lpstr>
      <vt:lpstr>Test Driven Development</vt:lpstr>
      <vt:lpstr>Test Driven Development</vt:lpstr>
      <vt:lpstr>Test Driven Development</vt:lpstr>
      <vt:lpstr>TDD Demo</vt:lpstr>
      <vt:lpstr>TDD Cycle</vt:lpstr>
      <vt:lpstr>Basic structure of unit tests</vt:lpstr>
      <vt:lpstr>Organizing tests</vt:lpstr>
      <vt:lpstr>Other key points</vt:lpstr>
      <vt:lpstr>Feathers’s rule of thumb</vt:lpstr>
      <vt:lpstr>Object interactions</vt:lpstr>
      <vt:lpstr>Delegations</vt:lpstr>
      <vt:lpstr>Collaboration</vt:lpstr>
      <vt:lpstr>Inheritance</vt:lpstr>
      <vt:lpstr>3 != 3</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Thought Works</cp:lastModifiedBy>
  <cp:revision>174</cp:revision>
  <cp:lastPrinted>2012-09-27T20:15:57Z</cp:lastPrinted>
  <dcterms:created xsi:type="dcterms:W3CDTF">2010-09-09T06:52:56Z</dcterms:created>
  <dcterms:modified xsi:type="dcterms:W3CDTF">2013-07-02T09:04:07Z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