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70" r:id="rId4"/>
    <p:sldId id="271" r:id="rId5"/>
    <p:sldId id="272" r:id="rId6"/>
    <p:sldId id="275" r:id="rId7"/>
    <p:sldId id="276" r:id="rId8"/>
    <p:sldId id="274" r:id="rId9"/>
    <p:sldId id="278" r:id="rId10"/>
    <p:sldId id="280" r:id="rId11"/>
    <p:sldId id="277" r:id="rId12"/>
    <p:sldId id="281" r:id="rId13"/>
    <p:sldId id="283" r:id="rId14"/>
    <p:sldId id="282" r:id="rId15"/>
    <p:sldId id="269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28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52" d="100"/>
          <a:sy n="52" d="100"/>
        </p:scale>
        <p:origin x="22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F49043D-7B99-4FAC-86B0-BB172E411A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EAF10-AE05-442D-86C5-AF2192569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12C3-91DD-4855-A82E-083807416F18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5ACB6-C815-468B-BACE-DDADB93273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DCE730-1F48-468A-8623-F0E8E5FAA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8204-0957-4AB1-A5E5-9DA28CF8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30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9865-7D75-4A78-B0BE-F90C4DE4465F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448F-F9EE-4E1E-AD4C-6F2AD1199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3448F-F9EE-4E1E-AD4C-6F2AD119961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1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7459A3-AB7C-4512-8AE5-50448E6F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" y="167"/>
            <a:ext cx="9143554" cy="6857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17ABA1-69FA-4641-8441-8CFE553BC3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601" y="6563719"/>
            <a:ext cx="2466183" cy="1776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8B0B92-E39D-4F64-883A-90B4EBFC86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6861" y="6460966"/>
            <a:ext cx="917627" cy="2741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4345B4-DFCB-4E3D-828B-2D0F0B8BD8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36637" y="6632470"/>
            <a:ext cx="1619739" cy="9666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2D2D08F-3ADD-4034-AE8D-1F2125F577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24528" y="8724"/>
            <a:ext cx="1538679" cy="32393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09DB09-624E-4752-B882-C4AF9EED8B99}"/>
              </a:ext>
            </a:extLst>
          </p:cNvPr>
          <p:cNvSpPr txBox="1"/>
          <p:nvPr userDrawn="1"/>
        </p:nvSpPr>
        <p:spPr>
          <a:xfrm>
            <a:off x="9324528" y="436022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↑必要な際に使用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マスター表示で操作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7F1984-4E43-4AA5-8C47-ADFE90D12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7704" y="2474228"/>
            <a:ext cx="6851104" cy="807715"/>
          </a:xfrm>
        </p:spPr>
        <p:txBody>
          <a:bodyPr>
            <a:normAutofit/>
          </a:bodyPr>
          <a:lstStyle>
            <a:lvl1pPr algn="l">
              <a:defRPr sz="4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 dirty="0"/>
              <a:t>Title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>
          <a:xfrm>
            <a:off x="3505200" y="6375538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1705A147-8AE4-9344-88BA-AA23C0596C5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タイトル 14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4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4745"/>
            <a:ext cx="8229600" cy="4680744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442A174-A5F0-4260-AA52-AFCF00078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01" y="6525344"/>
            <a:ext cx="2466183" cy="1776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CC8D7BE-AA63-4923-B0CF-37129E816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46861" y="6422591"/>
            <a:ext cx="917627" cy="2741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9B9AFD-8C89-4091-9434-060D4E3F5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36637" y="6594095"/>
            <a:ext cx="1619739" cy="966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C323-62EA-49D1-8E8B-F487EE5582A8}" type="datetime1">
              <a:rPr lang="ja-JP" altLang="en-US" smtClean="0"/>
              <a:t>2019/12/3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A147-8AE4-9344-88BA-AA23C0596C5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3505200" y="6419406"/>
            <a:ext cx="2133600" cy="365125"/>
          </a:xfrm>
        </p:spPr>
        <p:txBody>
          <a:bodyPr/>
          <a:lstStyle/>
          <a:p>
            <a:pPr algn="ctr"/>
            <a:fld id="{1705A147-8AE4-9344-88BA-AA23C0596C59}" type="slidenum">
              <a:rPr lang="ja-JP" altLang="en-US" smtClean="0"/>
              <a:pPr algn="ctr"/>
              <a:t>1</a:t>
            </a:fld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F87003-76B9-48B1-84BB-7DF43F2EDC71}"/>
              </a:ext>
            </a:extLst>
          </p:cNvPr>
          <p:cNvSpPr txBox="1"/>
          <p:nvPr/>
        </p:nvSpPr>
        <p:spPr>
          <a:xfrm>
            <a:off x="1171870" y="2686146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書籍管理システム　要件定義書</a:t>
            </a:r>
            <a:endParaRPr kumimoji="1"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非機能要件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ユーザビリティ</a:t>
            </a:r>
            <a:r>
              <a:rPr lang="ja-JP" altLang="en-US" b="1" dirty="0"/>
              <a:t>及び</a:t>
            </a:r>
            <a:r>
              <a:rPr lang="ja-JP" altLang="en-US" b="1" dirty="0" smtClean="0"/>
              <a:t>アクセシビリティ</a:t>
            </a:r>
            <a:endParaRPr lang="en-US" altLang="ja-JP" b="1" dirty="0" smtClean="0"/>
          </a:p>
          <a:p>
            <a:r>
              <a:rPr lang="ja-JP" altLang="en-US" b="1" dirty="0" smtClean="0"/>
              <a:t>ユーザビリティ</a:t>
            </a:r>
            <a:endParaRPr lang="en-US" altLang="ja-JP" b="1" dirty="0" smtClean="0"/>
          </a:p>
          <a:p>
            <a:r>
              <a:rPr kumimoji="1" lang="ja-JP" altLang="en-US" dirty="0" smtClean="0"/>
              <a:t>外部サービスに個人情報が保存されているため、当サービスから個人情報が流出する可能性は極めて低い</a:t>
            </a:r>
            <a:r>
              <a:rPr kumimoji="1" lang="ja-JP" altLang="en-US" dirty="0" smtClean="0"/>
              <a:t>。</a:t>
            </a:r>
            <a:endParaRPr kumimoji="1" lang="en-US" altLang="ja-JP" b="1" dirty="0"/>
          </a:p>
          <a:p>
            <a:r>
              <a:rPr lang="ja-JP" altLang="en-US" b="1" dirty="0" smtClean="0"/>
              <a:t>アクセシビリティ</a:t>
            </a:r>
            <a:endParaRPr lang="en-US" altLang="ja-JP" b="1" dirty="0" smtClean="0"/>
          </a:p>
          <a:p>
            <a:r>
              <a:rPr kumimoji="1" lang="ja-JP" altLang="en-US" dirty="0" smtClean="0"/>
              <a:t>もし指定したサービスのアカウントを持っていれば、ユーザー登録が必要ありません</a:t>
            </a:r>
            <a:r>
              <a:rPr kumimoji="1" lang="ja-JP" altLang="en-US" dirty="0" smtClean="0"/>
              <a:t>。</a:t>
            </a:r>
            <a:endParaRPr lang="en-US" altLang="ja-JP" dirty="0"/>
          </a:p>
          <a:p>
            <a:r>
              <a:rPr lang="en-US" altLang="ja-JP" b="1" dirty="0"/>
              <a:t>B. </a:t>
            </a:r>
            <a:r>
              <a:rPr lang="ja-JP" altLang="en-US" b="1" dirty="0"/>
              <a:t>システム方式</a:t>
            </a:r>
            <a:endParaRPr lang="en-US" altLang="ja-JP" b="1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3729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非機能要件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 smtClean="0"/>
              <a:t>C</a:t>
            </a:r>
            <a:r>
              <a:rPr lang="en-US" altLang="ja-JP" b="1" dirty="0"/>
              <a:t>. </a:t>
            </a:r>
            <a:r>
              <a:rPr lang="ja-JP" altLang="en-US" b="1" dirty="0" smtClean="0"/>
              <a:t>規模</a:t>
            </a:r>
            <a:endParaRPr lang="en-US" altLang="ja-JP" b="1" dirty="0" smtClean="0"/>
          </a:p>
          <a:p>
            <a:r>
              <a:rPr lang="ja-JP" altLang="en-US" sz="1800" dirty="0" smtClean="0"/>
              <a:t>画面数：</a:t>
            </a:r>
            <a:r>
              <a:rPr lang="en-US" altLang="ja-JP" sz="1800" dirty="0" smtClean="0"/>
              <a:t>4</a:t>
            </a:r>
          </a:p>
          <a:p>
            <a:r>
              <a:rPr lang="en-US" altLang="ja-JP" b="1" dirty="0"/>
              <a:t>D. </a:t>
            </a:r>
            <a:r>
              <a:rPr lang="ja-JP" altLang="en-US" b="1" dirty="0" smtClean="0"/>
              <a:t>性能</a:t>
            </a:r>
            <a:endParaRPr lang="en-US" altLang="ja-JP" b="1" dirty="0" smtClean="0"/>
          </a:p>
          <a:p>
            <a:r>
              <a:rPr lang="ja-JP" altLang="en-US" sz="1800" dirty="0" smtClean="0"/>
              <a:t>ユーザー数：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　書籍データ数：</a:t>
            </a:r>
            <a:r>
              <a:rPr lang="en-US" altLang="ja-JP" sz="1800" dirty="0" smtClean="0"/>
              <a:t>100</a:t>
            </a:r>
          </a:p>
          <a:p>
            <a:r>
              <a:rPr lang="ja-JP" altLang="en-US" sz="1800" dirty="0" smtClean="0"/>
              <a:t>レスポンス時間：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秒以内</a:t>
            </a:r>
            <a:endParaRPr lang="en-US" altLang="ja-JP" sz="1800" dirty="0" smtClean="0"/>
          </a:p>
          <a:p>
            <a:r>
              <a:rPr lang="en-US" altLang="ja-JP" b="1" dirty="0"/>
              <a:t>E. </a:t>
            </a:r>
            <a:r>
              <a:rPr lang="ja-JP" altLang="en-US" b="1" dirty="0" smtClean="0"/>
              <a:t>信頼性</a:t>
            </a:r>
            <a:endParaRPr lang="en-US" altLang="ja-JP" b="1" dirty="0" smtClean="0"/>
          </a:p>
          <a:p>
            <a:r>
              <a:rPr lang="ja-JP" altLang="en-US" sz="1800" dirty="0"/>
              <a:t>障害が発生した場合を考慮し、ローカル</a:t>
            </a:r>
            <a:r>
              <a:rPr lang="en-US" altLang="ja-JP" sz="1800" dirty="0"/>
              <a:t>PC</a:t>
            </a:r>
            <a:r>
              <a:rPr lang="ja-JP" altLang="en-US" sz="1800" dirty="0"/>
              <a:t>を計</a:t>
            </a:r>
            <a:r>
              <a:rPr lang="en-US" altLang="ja-JP" sz="1800" dirty="0"/>
              <a:t>2</a:t>
            </a:r>
            <a:r>
              <a:rPr lang="ja-JP" altLang="en-US" sz="1800" dirty="0"/>
              <a:t>台用意する</a:t>
            </a:r>
            <a:r>
              <a:rPr lang="ja-JP" altLang="en-US" sz="1800" dirty="0" smtClean="0"/>
              <a:t>。</a:t>
            </a:r>
            <a:endParaRPr lang="en-US" altLang="ja-JP" sz="1800" b="1" dirty="0" smtClean="0"/>
          </a:p>
          <a:p>
            <a:r>
              <a:rPr lang="en-US" altLang="ja-JP" b="1" dirty="0"/>
              <a:t>F. </a:t>
            </a:r>
            <a:r>
              <a:rPr lang="ja-JP" altLang="en-US" b="1" dirty="0" smtClean="0"/>
              <a:t>拡張性</a:t>
            </a:r>
            <a:endParaRPr lang="en-US" altLang="ja-JP" b="1" dirty="0" smtClean="0"/>
          </a:p>
          <a:p>
            <a:r>
              <a:rPr lang="ja-JP" altLang="en-US" sz="1800" dirty="0"/>
              <a:t>ユーザー数：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　書籍</a:t>
            </a:r>
            <a:r>
              <a:rPr lang="ja-JP" altLang="en-US" sz="1800" dirty="0"/>
              <a:t>データ数：</a:t>
            </a:r>
            <a:r>
              <a:rPr lang="en-US" altLang="ja-JP" sz="1800" dirty="0"/>
              <a:t>100</a:t>
            </a:r>
          </a:p>
          <a:p>
            <a:r>
              <a:rPr lang="ja-JP" altLang="en-US" sz="1800" dirty="0"/>
              <a:t>レスポンス</a:t>
            </a:r>
            <a:r>
              <a:rPr lang="ja-JP" altLang="en-US" sz="1800" dirty="0" smtClean="0"/>
              <a:t>時間</a:t>
            </a:r>
            <a:r>
              <a:rPr lang="ja-JP" altLang="en-US" sz="1800" dirty="0"/>
              <a:t>：</a:t>
            </a:r>
            <a:r>
              <a:rPr lang="en-US" altLang="ja-JP" sz="1800" dirty="0"/>
              <a:t>1</a:t>
            </a:r>
            <a:r>
              <a:rPr lang="ja-JP" altLang="en-US" sz="1800" dirty="0"/>
              <a:t>秒</a:t>
            </a:r>
            <a:r>
              <a:rPr lang="ja-JP" altLang="en-US" sz="1800" dirty="0" smtClean="0"/>
              <a:t>以内</a:t>
            </a:r>
            <a:endParaRPr lang="en-US" altLang="ja-JP" sz="1800" dirty="0" smtClean="0"/>
          </a:p>
          <a:p>
            <a:r>
              <a:rPr lang="en-US" altLang="ja-JP" b="1" dirty="0"/>
              <a:t>G. </a:t>
            </a:r>
            <a:r>
              <a:rPr lang="ja-JP" altLang="en-US" b="1" dirty="0"/>
              <a:t>上位</a:t>
            </a:r>
            <a:r>
              <a:rPr lang="ja-JP" altLang="en-US" b="1" dirty="0" smtClean="0"/>
              <a:t>互換性</a:t>
            </a:r>
            <a:endParaRPr lang="en-US" altLang="ja-JP" b="1" dirty="0" smtClean="0"/>
          </a:p>
          <a:p>
            <a:r>
              <a:rPr lang="ja-JP" altLang="en-US" sz="1800" dirty="0" smtClean="0"/>
              <a:t>なし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81714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セキュリティー要件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情報セキュリティ</a:t>
            </a:r>
            <a:endParaRPr lang="en-US" altLang="ja-JP" b="1" dirty="0" smtClean="0"/>
          </a:p>
          <a:p>
            <a:r>
              <a:rPr lang="ja-JP" altLang="en-US" dirty="0" smtClean="0"/>
              <a:t>以下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種類の不正アクセスに対し対策を行う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インジェクション</a:t>
            </a:r>
            <a:endParaRPr lang="en-US" altLang="ja-JP" dirty="0" smtClean="0"/>
          </a:p>
          <a:p>
            <a:r>
              <a:rPr lang="ja-JP" altLang="en-US" dirty="0" smtClean="0"/>
              <a:t>・クロスサイトスクリプティング</a:t>
            </a:r>
            <a:endParaRPr lang="en-US" altLang="ja-JP" dirty="0" smtClean="0"/>
          </a:p>
          <a:p>
            <a:r>
              <a:rPr lang="ja-JP" altLang="en-US" dirty="0" smtClean="0"/>
              <a:t>個人情報に関しては別システムに委任しているため</a:t>
            </a:r>
            <a:endParaRPr lang="en-US" altLang="ja-JP" dirty="0" smtClean="0"/>
          </a:p>
          <a:p>
            <a:r>
              <a:rPr lang="ja-JP" altLang="en-US" dirty="0"/>
              <a:t>考慮</a:t>
            </a:r>
            <a:r>
              <a:rPr lang="ja-JP" altLang="en-US" dirty="0" smtClean="0"/>
              <a:t>しないものとす</a:t>
            </a:r>
            <a:r>
              <a:rPr lang="ja-JP" altLang="en-US" dirty="0"/>
              <a:t>る</a:t>
            </a:r>
            <a:endParaRPr lang="ja-JP" altLang="en-US" dirty="0"/>
          </a:p>
          <a:p>
            <a:r>
              <a:rPr lang="en-US" altLang="ja-JP" b="1" dirty="0"/>
              <a:t>B. </a:t>
            </a:r>
            <a:r>
              <a:rPr lang="ja-JP" altLang="en-US" b="1" dirty="0"/>
              <a:t>稼働</a:t>
            </a:r>
            <a:r>
              <a:rPr lang="ja-JP" altLang="en-US" b="1" dirty="0" smtClean="0"/>
              <a:t>環境</a:t>
            </a:r>
            <a:endParaRPr lang="en-US" altLang="ja-JP" b="1" dirty="0" smtClean="0"/>
          </a:p>
          <a:p>
            <a:r>
              <a:rPr lang="ja-JP" altLang="en-US" dirty="0" smtClean="0"/>
              <a:t>ローカル</a:t>
            </a:r>
            <a:r>
              <a:rPr lang="en-US" altLang="ja-JP" dirty="0" smtClean="0"/>
              <a:t>PC</a:t>
            </a:r>
            <a:endParaRPr lang="ja-JP" altLang="en-US" dirty="0"/>
          </a:p>
          <a:p>
            <a:r>
              <a:rPr lang="en-US" altLang="ja-JP" b="1" dirty="0"/>
              <a:t>C. </a:t>
            </a:r>
            <a:r>
              <a:rPr lang="ja-JP" altLang="en-US" b="1" dirty="0" smtClean="0"/>
              <a:t>テスト</a:t>
            </a:r>
            <a:endParaRPr lang="en-US" altLang="ja-JP" b="1" dirty="0" smtClean="0"/>
          </a:p>
          <a:p>
            <a:r>
              <a:rPr lang="ja-JP" altLang="en-US" dirty="0" smtClean="0"/>
              <a:t>・テストコードによる単体テストの策定・実施</a:t>
            </a:r>
            <a:endParaRPr lang="en-US" altLang="ja-JP" dirty="0" smtClean="0"/>
          </a:p>
          <a:p>
            <a:r>
              <a:rPr lang="ja-JP" altLang="en-US" dirty="0" smtClean="0"/>
              <a:t>・業務シナリオに沿った結合テスト</a:t>
            </a:r>
            <a:r>
              <a:rPr lang="ja-JP" altLang="en-US" dirty="0"/>
              <a:t>の策定・実施</a:t>
            </a:r>
            <a:endParaRPr lang="en-US" altLang="ja-JP" dirty="0"/>
          </a:p>
          <a:p>
            <a:endParaRPr lang="ja-JP" altLang="en-US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8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/>
              <a:t>移行要件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A</a:t>
            </a:r>
            <a:r>
              <a:rPr lang="en-US" altLang="ja-JP" b="1" dirty="0" smtClean="0"/>
              <a:t>. </a:t>
            </a:r>
            <a:r>
              <a:rPr lang="ja-JP" altLang="en-US" b="1" dirty="0" smtClean="0"/>
              <a:t>移行</a:t>
            </a:r>
            <a:endParaRPr lang="ja-JP" altLang="en-US" b="1" dirty="0"/>
          </a:p>
          <a:p>
            <a:r>
              <a:rPr lang="ja-JP" altLang="en-US" dirty="0" smtClean="0"/>
              <a:t>新規開発のため別システムからの移行はなし</a:t>
            </a:r>
            <a:endParaRPr lang="en-US" altLang="ja-JP" dirty="0" smtClean="0"/>
          </a:p>
          <a:p>
            <a:r>
              <a:rPr lang="en-US" altLang="ja-JP" b="1" dirty="0" smtClean="0"/>
              <a:t>B</a:t>
            </a:r>
            <a:r>
              <a:rPr lang="en-US" altLang="ja-JP" b="1" dirty="0"/>
              <a:t>. </a:t>
            </a:r>
            <a:r>
              <a:rPr lang="ja-JP" altLang="en-US" b="1" dirty="0"/>
              <a:t>引継ぎ</a:t>
            </a:r>
          </a:p>
          <a:p>
            <a:r>
              <a:rPr kumimoji="1" lang="ja-JP" altLang="en-US" dirty="0" smtClean="0"/>
              <a:t>新規開発のため引継ぎなし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98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 </a:t>
            </a:r>
            <a:r>
              <a:rPr lang="ja-JP" altLang="en-US" dirty="0"/>
              <a:t>運用要件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教育</a:t>
            </a:r>
            <a:endParaRPr lang="en-US" altLang="ja-JP" b="1" dirty="0" smtClean="0"/>
          </a:p>
          <a:p>
            <a:r>
              <a:rPr lang="ja-JP" altLang="en-US" dirty="0"/>
              <a:t>マニュアルの作成及び配布を</a:t>
            </a:r>
            <a:r>
              <a:rPr lang="ja-JP" altLang="en-US" dirty="0" smtClean="0"/>
              <a:t>行う</a:t>
            </a:r>
            <a:endParaRPr lang="en-US" altLang="ja-JP" b="1" dirty="0" smtClean="0"/>
          </a:p>
          <a:p>
            <a:r>
              <a:rPr lang="en-US" altLang="ja-JP" b="1" dirty="0"/>
              <a:t>B. </a:t>
            </a:r>
            <a:r>
              <a:rPr lang="ja-JP" altLang="en-US" b="1" dirty="0" smtClean="0"/>
              <a:t>運用</a:t>
            </a:r>
            <a:endParaRPr lang="en-US" altLang="ja-JP" b="1" dirty="0" smtClean="0"/>
          </a:p>
          <a:p>
            <a:r>
              <a:rPr lang="ja-JP" altLang="en-US" dirty="0"/>
              <a:t>担当者：</a:t>
            </a:r>
            <a:r>
              <a:rPr lang="ja-JP" altLang="en-US" dirty="0" smtClean="0"/>
              <a:t>森山</a:t>
            </a:r>
            <a:endParaRPr lang="en-US" altLang="ja-JP" b="1" dirty="0" smtClean="0"/>
          </a:p>
          <a:p>
            <a:r>
              <a:rPr lang="en-US" altLang="ja-JP" b="1" dirty="0" smtClean="0"/>
              <a:t>C</a:t>
            </a:r>
            <a:r>
              <a:rPr lang="en-US" altLang="ja-JP" b="1" dirty="0"/>
              <a:t>. </a:t>
            </a:r>
            <a:r>
              <a:rPr lang="ja-JP" altLang="en-US" b="1" dirty="0" smtClean="0"/>
              <a:t>保守</a:t>
            </a:r>
            <a:endParaRPr lang="en-US" altLang="ja-JP" b="1" dirty="0" smtClean="0"/>
          </a:p>
          <a:p>
            <a:r>
              <a:rPr kumimoji="1" lang="ja-JP" altLang="en-US" dirty="0" smtClean="0"/>
              <a:t>担当者：森山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93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■ お問い合わせ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Autofit/>
          </a:bodyPr>
          <a:lstStyle/>
          <a:p>
            <a:r>
              <a:rPr lang="ja-JP" altLang="en-US" sz="2000" dirty="0"/>
              <a:t>本件に関するお問い合わせは、以下までお願い致します。</a:t>
            </a:r>
          </a:p>
          <a:p>
            <a:endParaRPr lang="ja-JP" altLang="en-US" sz="2000" dirty="0"/>
          </a:p>
          <a:p>
            <a:r>
              <a:rPr lang="ja-JP" altLang="en-US" sz="2000" dirty="0"/>
              <a:t>株式会社</a:t>
            </a:r>
            <a:r>
              <a:rPr lang="en-US" altLang="ja-JP" sz="2000" dirty="0"/>
              <a:t>VSN</a:t>
            </a:r>
          </a:p>
          <a:p>
            <a:r>
              <a:rPr lang="en-US" altLang="ja-JP" sz="2000" dirty="0"/>
              <a:t>○○○</a:t>
            </a:r>
            <a:r>
              <a:rPr lang="ja-JP" altLang="en-US" sz="2000" dirty="0"/>
              <a:t>○本部</a:t>
            </a:r>
          </a:p>
          <a:p>
            <a:r>
              <a:rPr lang="ja-JP" altLang="en-US" sz="2000" dirty="0"/>
              <a:t>担当 </a:t>
            </a:r>
            <a:r>
              <a:rPr lang="en-US" altLang="ja-JP" sz="2000" dirty="0"/>
              <a:t>: ○○ ○○</a:t>
            </a:r>
          </a:p>
          <a:p>
            <a:endParaRPr lang="en-US" altLang="ja-JP" sz="2000" dirty="0"/>
          </a:p>
          <a:p>
            <a:r>
              <a:rPr lang="en-US" altLang="ja-JP" sz="2000" dirty="0"/>
              <a:t>〒108-0023</a:t>
            </a:r>
          </a:p>
          <a:p>
            <a:r>
              <a:rPr lang="ja-JP" altLang="en-US" sz="2000" dirty="0"/>
              <a:t>東京都港区芝浦</a:t>
            </a:r>
            <a:r>
              <a:rPr lang="en-US" altLang="ja-JP" sz="2000" dirty="0"/>
              <a:t>3</a:t>
            </a:r>
            <a:r>
              <a:rPr lang="ja-JP" altLang="en-US" sz="2000" dirty="0"/>
              <a:t>丁目</a:t>
            </a:r>
            <a:r>
              <a:rPr lang="en-US" altLang="ja-JP" sz="2000" dirty="0"/>
              <a:t>4</a:t>
            </a:r>
            <a:r>
              <a:rPr lang="ja-JP" altLang="en-US" sz="2000" dirty="0"/>
              <a:t>番</a:t>
            </a:r>
            <a:r>
              <a:rPr lang="en-US" altLang="ja-JP" sz="2000" dirty="0"/>
              <a:t>1</a:t>
            </a:r>
            <a:r>
              <a:rPr lang="ja-JP" altLang="en-US" sz="2000" dirty="0"/>
              <a:t>号　グランパークタワー</a:t>
            </a:r>
            <a:r>
              <a:rPr lang="en-US" altLang="ja-JP" sz="2000" dirty="0"/>
              <a:t>3F</a:t>
            </a:r>
          </a:p>
          <a:p>
            <a:r>
              <a:rPr lang="en-US" altLang="ja-JP" sz="2000" dirty="0"/>
              <a:t>Tel : 03-5419-8880 / Fax : 03-5419-8879</a:t>
            </a:r>
          </a:p>
          <a:p>
            <a:r>
              <a:rPr lang="en-US" altLang="ja-JP" sz="2000" dirty="0"/>
              <a:t>E-mail : ○○○○○○@vsn.co.jp</a:t>
            </a:r>
          </a:p>
          <a:p>
            <a:r>
              <a:rPr lang="en-US" altLang="ja-JP" sz="2000" dirty="0"/>
              <a:t>URL : http://www.vsn.co.jp/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03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180020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5666" y="3712875"/>
            <a:ext cx="180020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機能一覧画面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203848" y="4673255"/>
            <a:ext cx="252028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図書情報登録画面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695772"/>
            <a:ext cx="252028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図書情報検索照会画面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012159" y="3695632"/>
            <a:ext cx="252028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図書</a:t>
            </a:r>
            <a:r>
              <a:rPr lang="ja-JP" altLang="en-US" dirty="0" smtClean="0"/>
              <a:t>情報詳細画面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2627784" y="4144923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691680" y="3064803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915816" y="4144923"/>
            <a:ext cx="0" cy="93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915816" y="5075739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724128" y="4144923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57200" y="1124745"/>
            <a:ext cx="8229600" cy="4680744"/>
          </a:xfrm>
        </p:spPr>
        <p:txBody>
          <a:bodyPr/>
          <a:lstStyle/>
          <a:p>
            <a:r>
              <a:rPr lang="en-US" altLang="ja-JP" b="1" dirty="0"/>
              <a:t>A. </a:t>
            </a:r>
            <a:r>
              <a:rPr lang="ja-JP" altLang="en-US" b="1" dirty="0"/>
              <a:t>システム構成図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68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B. </a:t>
            </a:r>
            <a:r>
              <a:rPr lang="ja-JP" altLang="en-US" b="1" dirty="0" smtClean="0"/>
              <a:t>背景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・ユーザーの所有する書籍を記録するため</a:t>
            </a:r>
            <a:endParaRPr lang="en-US" altLang="ja-JP" b="1" dirty="0" smtClean="0"/>
          </a:p>
          <a:p>
            <a:r>
              <a:rPr lang="ja-JP" altLang="en-US" b="1" dirty="0" smtClean="0"/>
              <a:t>・同じ書籍複数冊購入を防ぐため</a:t>
            </a:r>
            <a:endParaRPr lang="en-US" altLang="ja-JP" b="1" dirty="0"/>
          </a:p>
          <a:p>
            <a:r>
              <a:rPr lang="ja-JP" altLang="en-US" b="1" dirty="0" smtClean="0"/>
              <a:t>・所有する書籍から必要な本の情報を効率的に探すため</a:t>
            </a:r>
            <a:endParaRPr lang="en-US" altLang="ja-JP" b="1" dirty="0" smtClean="0"/>
          </a:p>
          <a:p>
            <a:r>
              <a:rPr kumimoji="1" lang="ja-JP" altLang="en-US" b="1" dirty="0" smtClean="0"/>
              <a:t>・欲しい本を記録するため</a:t>
            </a:r>
            <a:endParaRPr kumimoji="1" lang="en-US" altLang="ja-JP" b="1" dirty="0" smtClean="0"/>
          </a:p>
          <a:p>
            <a:r>
              <a:rPr lang="ja-JP" altLang="en-US" b="1" dirty="0" smtClean="0"/>
              <a:t>・本の感想を記録するため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4565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C. </a:t>
            </a:r>
            <a:r>
              <a:rPr lang="ja-JP" altLang="en-US" b="1" dirty="0" smtClean="0"/>
              <a:t>定義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en-US" altLang="ja-JP" sz="1200" b="1" dirty="0" smtClean="0"/>
              <a:t>ISBN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sz="1200" b="1" dirty="0" smtClean="0"/>
              <a:t>Project study</a:t>
            </a:r>
          </a:p>
          <a:p>
            <a:endParaRPr lang="en-US" altLang="ja-JP" sz="1200" b="1" dirty="0"/>
          </a:p>
          <a:p>
            <a:r>
              <a:rPr lang="en-US" altLang="ja-JP" sz="1200" b="1" dirty="0" err="1" smtClean="0"/>
              <a:t>openBD</a:t>
            </a:r>
            <a:endParaRPr kumimoji="1" lang="ja-JP" altLang="en-US" sz="1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929606"/>
            <a:ext cx="6896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正式名称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International </a:t>
            </a:r>
            <a:r>
              <a:rPr lang="en-US" altLang="ja-JP" b="1" dirty="0"/>
              <a:t>Standard Book </a:t>
            </a:r>
            <a:r>
              <a:rPr lang="en-US" altLang="ja-JP" b="1" dirty="0" smtClean="0"/>
              <a:t>Number</a:t>
            </a:r>
            <a:r>
              <a:rPr lang="ja-JP" altLang="en-US" dirty="0" smtClean="0"/>
              <a:t>である</a:t>
            </a:r>
            <a:r>
              <a:rPr lang="ja-JP" altLang="en-US" dirty="0"/>
              <a:t>。</a:t>
            </a:r>
            <a:r>
              <a:rPr lang="ja-JP" altLang="en-US" dirty="0" smtClean="0"/>
              <a:t>世界</a:t>
            </a:r>
            <a:r>
              <a:rPr lang="ja-JP" altLang="en-US" dirty="0"/>
              <a:t>共通で図書（書籍）を特定するための番号である。日本語に訳すと</a:t>
            </a:r>
            <a:r>
              <a:rPr lang="ja-JP" altLang="en-US" b="1" dirty="0"/>
              <a:t>国際標準図書番号</a:t>
            </a:r>
            <a:r>
              <a:rPr lang="ja-JP" altLang="en-US" dirty="0"/>
              <a:t>となる。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672" y="3059668"/>
            <a:ext cx="68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ログイン認証を行うシステム。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17420" y="3491716"/>
            <a:ext cx="68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ISBN</a:t>
            </a:r>
            <a:r>
              <a:rPr lang="ja-JP" altLang="en-US" dirty="0" smtClean="0"/>
              <a:t>コードを使用して、書籍の情報を取得する</a:t>
            </a:r>
            <a:r>
              <a:rPr lang="en-US" altLang="ja-JP" dirty="0" smtClean="0"/>
              <a:t>API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0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業務要件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57200" y="1124744"/>
            <a:ext cx="8229600" cy="5250793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業務フロー</a:t>
            </a:r>
            <a:r>
              <a:rPr lang="en-US" altLang="ja-JP" b="1" dirty="0" smtClean="0"/>
              <a:t>(1</a:t>
            </a:r>
            <a:r>
              <a:rPr lang="ja-JP" altLang="en-US" b="1" dirty="0" smtClean="0"/>
              <a:t>枚目</a:t>
            </a:r>
            <a:r>
              <a:rPr lang="en-US" altLang="ja-JP" b="1" dirty="0" smtClean="0"/>
              <a:t>)</a:t>
            </a:r>
          </a:p>
          <a:p>
            <a:pPr marL="457200" indent="-457200">
              <a:buAutoNum type="alphaUcPeriod"/>
            </a:pP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1628800"/>
            <a:ext cx="8640960" cy="4680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796136" y="1628800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48264" y="1690110"/>
            <a:ext cx="93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業務詳細</a:t>
            </a:r>
            <a:endParaRPr kumimoji="1" lang="ja-JP" altLang="en-US" sz="14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1560" y="1628800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5018" y="2130461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外部アカウントログイン</a:t>
            </a:r>
            <a:endParaRPr lang="en-US" altLang="ja-JP" sz="105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44961" y="2130461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アクセス認可リクエスト</a:t>
            </a:r>
            <a:endParaRPr kumimoji="1" lang="ja-JP" altLang="en-US" sz="105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92822" y="2132856"/>
            <a:ext cx="100811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Project study</a:t>
            </a:r>
          </a:p>
          <a:p>
            <a:r>
              <a:rPr kumimoji="1" lang="ja-JP" altLang="en-US" sz="1050" dirty="0" smtClean="0"/>
              <a:t>リクエスト</a:t>
            </a:r>
            <a:r>
              <a:rPr kumimoji="1" lang="ja-JP" altLang="en-US" sz="1050" dirty="0" smtClean="0"/>
              <a:t>承認</a:t>
            </a:r>
            <a:endParaRPr kumimoji="1"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/>
          </a:p>
          <a:p>
            <a:endParaRPr lang="en-US" altLang="ja-JP" sz="105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49612" y="2797478"/>
            <a:ext cx="10081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認可成功</a:t>
            </a:r>
            <a:endParaRPr lang="ja-JP" altLang="en-US" sz="105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824" y="3212976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図書</a:t>
            </a:r>
            <a:r>
              <a:rPr lang="ja-JP" altLang="en-US" sz="1050" dirty="0" smtClean="0"/>
              <a:t>情報検索照会画面</a:t>
            </a:r>
            <a:r>
              <a:rPr lang="ja-JP" altLang="en-US" sz="1050" dirty="0" smtClean="0"/>
              <a:t>遷移</a:t>
            </a:r>
            <a:endParaRPr lang="en-US" altLang="ja-JP" sz="105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16833" y="1745556"/>
            <a:ext cx="955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書籍所有者</a:t>
            </a:r>
          </a:p>
          <a:p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06414" y="1717681"/>
            <a:ext cx="89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</a:t>
            </a:r>
          </a:p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34606" y="1745556"/>
            <a:ext cx="1077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外部システム</a:t>
            </a:r>
          </a:p>
          <a:p>
            <a:endParaRPr kumimoji="1" lang="ja-JP" altLang="en-US" dirty="0"/>
          </a:p>
        </p:txBody>
      </p:sp>
      <p:cxnSp>
        <p:nvCxnSpPr>
          <p:cNvPr id="42" name="直線コネクタ 41"/>
          <p:cNvCxnSpPr>
            <a:stCxn id="16" idx="3"/>
            <a:endCxn id="24" idx="1"/>
          </p:cNvCxnSpPr>
          <p:nvPr/>
        </p:nvCxnSpPr>
        <p:spPr>
          <a:xfrm>
            <a:off x="1793131" y="2338210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53074" y="2338210"/>
            <a:ext cx="839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557725" y="2941494"/>
            <a:ext cx="835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169046" y="1628800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972948" y="1628800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51520" y="3140968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56182" y="2203226"/>
            <a:ext cx="338554" cy="8860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000" dirty="0" smtClean="0"/>
              <a:t>ログイン機能</a:t>
            </a:r>
            <a:endParaRPr kumimoji="1" lang="ja-JP" altLang="en-US" sz="10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55576" y="2636912"/>
            <a:ext cx="103755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機能一覧画面表示</a:t>
            </a:r>
          </a:p>
        </p:txBody>
      </p:sp>
      <p:cxnSp>
        <p:nvCxnSpPr>
          <p:cNvPr id="68" name="直線コネクタ 67"/>
          <p:cNvCxnSpPr/>
          <p:nvPr/>
        </p:nvCxnSpPr>
        <p:spPr>
          <a:xfrm>
            <a:off x="1797782" y="2924944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56687" y="3135567"/>
            <a:ext cx="338554" cy="11902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000" dirty="0" smtClean="0"/>
              <a:t>書籍情報照会機能</a:t>
            </a:r>
            <a:endParaRPr kumimoji="1" lang="ja-JP" altLang="en-US" sz="10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535784" y="3212976"/>
            <a:ext cx="100811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書籍一覧情報取得</a:t>
            </a:r>
            <a:endParaRPr kumimoji="1"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/>
          </a:p>
        </p:txBody>
      </p:sp>
      <p:cxnSp>
        <p:nvCxnSpPr>
          <p:cNvPr id="74" name="直線コネクタ 73"/>
          <p:cNvCxnSpPr/>
          <p:nvPr/>
        </p:nvCxnSpPr>
        <p:spPr>
          <a:xfrm>
            <a:off x="1771937" y="3403342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763824" y="3733582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図書情報検索照会</a:t>
            </a:r>
            <a:r>
              <a:rPr lang="ja-JP" altLang="en-US" sz="1050" dirty="0" smtClean="0"/>
              <a:t>画面表示</a:t>
            </a:r>
            <a:endParaRPr lang="ja-JP" altLang="en-US" sz="1050" dirty="0"/>
          </a:p>
        </p:txBody>
      </p:sp>
      <p:cxnSp>
        <p:nvCxnSpPr>
          <p:cNvPr id="76" name="直線コネクタ 75"/>
          <p:cNvCxnSpPr/>
          <p:nvPr/>
        </p:nvCxnSpPr>
        <p:spPr>
          <a:xfrm>
            <a:off x="1771937" y="3789040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1771937" y="4437112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2535784" y="4293096"/>
            <a:ext cx="100811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書籍個別情報取得</a:t>
            </a:r>
            <a:endParaRPr kumimoji="1" lang="en-US" altLang="ja-JP" sz="1050" dirty="0" smtClean="0"/>
          </a:p>
          <a:p>
            <a:endParaRPr kumimoji="1" lang="en-US" altLang="ja-JP" sz="105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61741" y="4293096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書籍情報修正画面遷移</a:t>
            </a:r>
            <a:endParaRPr lang="en-US" altLang="ja-JP" sz="1050" dirty="0" smtClean="0"/>
          </a:p>
        </p:txBody>
      </p:sp>
      <p:cxnSp>
        <p:nvCxnSpPr>
          <p:cNvPr id="83" name="直線コネクタ 82"/>
          <p:cNvCxnSpPr>
            <a:stCxn id="75" idx="2"/>
            <a:endCxn id="81" idx="0"/>
          </p:cNvCxnSpPr>
          <p:nvPr/>
        </p:nvCxnSpPr>
        <p:spPr>
          <a:xfrm flipH="1">
            <a:off x="1265798" y="4149080"/>
            <a:ext cx="2083" cy="1440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251520" y="4221088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264777" y="4543054"/>
            <a:ext cx="338554" cy="11902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000" dirty="0" smtClean="0"/>
              <a:t>書籍情報修正機能</a:t>
            </a:r>
            <a:endParaRPr kumimoji="1" lang="ja-JP" altLang="en-US" sz="1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63824" y="4771809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図書情報詳細修正</a:t>
            </a:r>
            <a:r>
              <a:rPr lang="ja-JP" altLang="en-US" sz="1050" dirty="0" smtClean="0"/>
              <a:t>画面表示</a:t>
            </a:r>
            <a:endParaRPr lang="ja-JP" altLang="en-US" sz="1050" dirty="0"/>
          </a:p>
        </p:txBody>
      </p:sp>
      <p:cxnSp>
        <p:nvCxnSpPr>
          <p:cNvPr id="93" name="直線コネクタ 92"/>
          <p:cNvCxnSpPr/>
          <p:nvPr/>
        </p:nvCxnSpPr>
        <p:spPr>
          <a:xfrm>
            <a:off x="1771937" y="4827267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2535784" y="5301208"/>
            <a:ext cx="119074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修正内容の登録</a:t>
            </a:r>
            <a:endParaRPr kumimoji="1" lang="en-US" altLang="ja-JP" sz="1050" dirty="0" smtClean="0"/>
          </a:p>
          <a:p>
            <a:endParaRPr lang="en-US" altLang="ja-JP" sz="1050" dirty="0"/>
          </a:p>
          <a:p>
            <a:endParaRPr kumimoji="1" lang="en-US" altLang="ja-JP" sz="1050" dirty="0" smtClean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1771937" y="5445224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2" idx="2"/>
          </p:cNvCxnSpPr>
          <p:nvPr/>
        </p:nvCxnSpPr>
        <p:spPr>
          <a:xfrm flipH="1">
            <a:off x="1265798" y="5187307"/>
            <a:ext cx="2083" cy="11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753396" y="5314772"/>
            <a:ext cx="10081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/>
              <a:t>修正内容入力</a:t>
            </a:r>
            <a:endParaRPr lang="ja-JP" altLang="en-US" sz="1050" dirty="0"/>
          </a:p>
        </p:txBody>
      </p:sp>
      <p:cxnSp>
        <p:nvCxnSpPr>
          <p:cNvPr id="99" name="直線コネクタ 98"/>
          <p:cNvCxnSpPr/>
          <p:nvPr/>
        </p:nvCxnSpPr>
        <p:spPr>
          <a:xfrm>
            <a:off x="1771937" y="5783922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753396" y="5653470"/>
            <a:ext cx="10081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修正</a:t>
            </a:r>
            <a:r>
              <a:rPr lang="ja-JP" altLang="en-US" sz="1050" dirty="0" smtClean="0"/>
              <a:t>完了</a:t>
            </a:r>
            <a:endParaRPr lang="ja-JP" altLang="en-US" sz="105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26165" y="2086907"/>
            <a:ext cx="305305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ログイン画面からログイン操作を行う。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ログイン</a:t>
            </a:r>
            <a:r>
              <a:rPr lang="ja-JP" altLang="en-US" sz="1050" dirty="0"/>
              <a:t>時</a:t>
            </a:r>
            <a:r>
              <a:rPr lang="ja-JP" altLang="en-US" sz="1050" dirty="0" smtClean="0"/>
              <a:t>、外部システム</a:t>
            </a:r>
            <a:r>
              <a:rPr lang="en-US" altLang="ja-JP" sz="1050" dirty="0" smtClean="0"/>
              <a:t>Project study</a:t>
            </a:r>
            <a:r>
              <a:rPr lang="ja-JP" altLang="en-US" sz="1050" dirty="0" smtClean="0"/>
              <a:t>の情報を取得し、ログイン処理を行う。</a:t>
            </a:r>
            <a:endParaRPr kumimoji="1" lang="en-US" altLang="ja-JP" sz="105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26165" y="3175084"/>
            <a:ext cx="305305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機能一覧画面から図書情報照会画面に遷移す</a:t>
            </a:r>
            <a:r>
              <a:rPr lang="ja-JP" altLang="en-US" sz="1050" dirty="0" smtClean="0"/>
              <a:t>る。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システムで書籍情報を取得し、</a:t>
            </a:r>
            <a:r>
              <a:rPr lang="ja-JP" altLang="en-US" sz="1050" dirty="0"/>
              <a:t>図書情報検索照会</a:t>
            </a:r>
            <a:r>
              <a:rPr lang="ja-JP" altLang="en-US" sz="1050" dirty="0" smtClean="0"/>
              <a:t>画面に遷移する</a:t>
            </a:r>
            <a:endParaRPr kumimoji="1" lang="en-US" altLang="ja-JP" sz="105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04207" y="4292079"/>
            <a:ext cx="305305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24196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業務要件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57200" y="1124744"/>
            <a:ext cx="8229600" cy="5250793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業務フロー</a:t>
            </a:r>
            <a:r>
              <a:rPr lang="en-US" altLang="ja-JP" b="1" dirty="0" smtClean="0"/>
              <a:t>(</a:t>
            </a:r>
            <a:r>
              <a:rPr lang="en-US" altLang="ja-JP" b="1" dirty="0"/>
              <a:t>2</a:t>
            </a:r>
            <a:r>
              <a:rPr lang="ja-JP" altLang="en-US" b="1" dirty="0" smtClean="0"/>
              <a:t>枚目</a:t>
            </a:r>
            <a:r>
              <a:rPr lang="en-US" altLang="ja-JP" b="1" dirty="0" smtClean="0"/>
              <a:t>)</a:t>
            </a:r>
          </a:p>
          <a:p>
            <a:pPr marL="457200" indent="-457200">
              <a:buAutoNum type="alphaUcPeriod"/>
            </a:pP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1628800"/>
            <a:ext cx="8640960" cy="23042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796136" y="1628800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48264" y="1690110"/>
            <a:ext cx="93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業務詳細</a:t>
            </a:r>
            <a:endParaRPr kumimoji="1" lang="ja-JP" altLang="en-US" sz="14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1560" y="1628800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5018" y="2130461"/>
            <a:ext cx="100811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図書情報登録画面遷移</a:t>
            </a:r>
            <a:endParaRPr lang="en-US" altLang="ja-JP" sz="105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51050" y="3212976"/>
            <a:ext cx="100811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図書情報登録処理</a:t>
            </a:r>
            <a:endParaRPr lang="en-US" altLang="ja-JP" sz="1050" dirty="0" smtClean="0"/>
          </a:p>
          <a:p>
            <a:endParaRPr lang="en-US" altLang="ja-JP" sz="105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8930" y="3212976"/>
            <a:ext cx="10081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登録情報入力</a:t>
            </a:r>
            <a:endParaRPr lang="en-US" altLang="ja-JP" sz="105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16833" y="1745556"/>
            <a:ext cx="955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書籍所有者</a:t>
            </a:r>
          </a:p>
          <a:p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06414" y="1717681"/>
            <a:ext cx="89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</a:t>
            </a:r>
          </a:p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34606" y="1745556"/>
            <a:ext cx="1077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外部システム</a:t>
            </a:r>
          </a:p>
          <a:p>
            <a:endParaRPr kumimoji="1" lang="ja-JP" altLang="en-US" dirty="0"/>
          </a:p>
        </p:txBody>
      </p:sp>
      <p:cxnSp>
        <p:nvCxnSpPr>
          <p:cNvPr id="42" name="直線コネクタ 41"/>
          <p:cNvCxnSpPr>
            <a:stCxn id="16" idx="3"/>
          </p:cNvCxnSpPr>
          <p:nvPr/>
        </p:nvCxnSpPr>
        <p:spPr>
          <a:xfrm>
            <a:off x="1793131" y="2338210"/>
            <a:ext cx="1266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169046" y="1628800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972948" y="1628800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73006" y="2420888"/>
            <a:ext cx="338554" cy="1200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000" dirty="0"/>
              <a:t>図書情報</a:t>
            </a:r>
            <a:r>
              <a:rPr lang="ja-JP" altLang="en-US" sz="1000" dirty="0" smtClean="0"/>
              <a:t>登録</a:t>
            </a:r>
            <a:r>
              <a:rPr kumimoji="1" lang="ja-JP" altLang="en-US" sz="1000" dirty="0" smtClean="0"/>
              <a:t>機能</a:t>
            </a:r>
            <a:endParaRPr kumimoji="1" lang="ja-JP" altLang="en-US" sz="10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3347" y="2636912"/>
            <a:ext cx="99506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図書情報登録画面</a:t>
            </a:r>
            <a:r>
              <a:rPr lang="ja-JP" altLang="en-US" sz="1050" dirty="0"/>
              <a:t>表示</a:t>
            </a:r>
          </a:p>
        </p:txBody>
      </p:sp>
      <p:cxnSp>
        <p:nvCxnSpPr>
          <p:cNvPr id="74" name="直線コネクタ 73"/>
          <p:cNvCxnSpPr/>
          <p:nvPr/>
        </p:nvCxnSpPr>
        <p:spPr>
          <a:xfrm>
            <a:off x="1803946" y="3356992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34" idx="0"/>
            <a:endCxn id="55" idx="2"/>
          </p:cNvCxnSpPr>
          <p:nvPr/>
        </p:nvCxnSpPr>
        <p:spPr>
          <a:xfrm flipH="1" flipV="1">
            <a:off x="1280879" y="3052410"/>
            <a:ext cx="2108" cy="160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771937" y="2852936"/>
            <a:ext cx="1287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85589" y="3543891"/>
            <a:ext cx="10081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登録</a:t>
            </a:r>
            <a:r>
              <a:rPr lang="ja-JP" altLang="en-US" sz="1050" dirty="0"/>
              <a:t>完了</a:t>
            </a:r>
            <a:endParaRPr lang="en-US" altLang="ja-JP" sz="1050" dirty="0" smtClean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793367" y="3687907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059832" y="2338210"/>
            <a:ext cx="0" cy="514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59163" y="3356992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559163" y="3687907"/>
            <a:ext cx="751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16571" y="3220726"/>
            <a:ext cx="100811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/>
              <a:t>openBD</a:t>
            </a:r>
            <a:r>
              <a:rPr lang="en-US" altLang="ja-JP" sz="1050" dirty="0" smtClean="0"/>
              <a:t>(API)</a:t>
            </a:r>
          </a:p>
          <a:p>
            <a:endParaRPr lang="en-US" altLang="ja-JP" sz="1050" dirty="0"/>
          </a:p>
          <a:p>
            <a:endParaRPr lang="en-US" altLang="ja-JP" sz="105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39422" y="2094964"/>
            <a:ext cx="3001738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機能一覧画面から図書</a:t>
            </a:r>
            <a:r>
              <a:rPr lang="ja-JP" altLang="en-US" sz="1050" dirty="0" smtClean="0"/>
              <a:t>情報</a:t>
            </a:r>
            <a:r>
              <a:rPr lang="ja-JP" altLang="en-US" sz="1050" dirty="0"/>
              <a:t>登録</a:t>
            </a:r>
            <a:r>
              <a:rPr lang="ja-JP" altLang="en-US" sz="1050" dirty="0" smtClean="0"/>
              <a:t>画面</a:t>
            </a:r>
            <a:r>
              <a:rPr lang="ja-JP" altLang="en-US" sz="1050" dirty="0"/>
              <a:t>に遷移する</a:t>
            </a:r>
            <a:r>
              <a:rPr lang="ja-JP" altLang="en-US" sz="1050" dirty="0" smtClean="0"/>
              <a:t>。</a:t>
            </a:r>
            <a:r>
              <a:rPr lang="en-US" altLang="ja-JP" sz="1050" dirty="0" smtClean="0"/>
              <a:t>ISBN</a:t>
            </a:r>
            <a:r>
              <a:rPr lang="ja-JP" altLang="en-US" sz="1050" dirty="0" smtClean="0"/>
              <a:t>コードを入力し、図書情報を登録する。</a:t>
            </a:r>
            <a:endParaRPr lang="en-US" altLang="ja-JP" sz="1050" dirty="0" smtClean="0"/>
          </a:p>
          <a:p>
            <a:r>
              <a:rPr lang="ja-JP" altLang="en-US" sz="1050" dirty="0" smtClean="0"/>
              <a:t>外部システム</a:t>
            </a:r>
            <a:r>
              <a:rPr lang="en-US" altLang="ja-JP" sz="1050" dirty="0" err="1" smtClean="0"/>
              <a:t>openDB</a:t>
            </a:r>
            <a:r>
              <a:rPr lang="ja-JP" altLang="en-US" sz="1050" dirty="0" smtClean="0"/>
              <a:t>が図書情報を取得し、その書籍管理システムに登録する。</a:t>
            </a:r>
            <a:r>
              <a:rPr lang="en-US" altLang="ja-JP" sz="1050" dirty="0" smtClean="0"/>
              <a:t>	</a:t>
            </a:r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1114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業務要件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B. </a:t>
            </a:r>
            <a:r>
              <a:rPr lang="ja-JP" altLang="en-US" b="1" dirty="0" smtClean="0"/>
              <a:t>規模</a:t>
            </a:r>
            <a:endParaRPr lang="en-US" altLang="ja-JP" b="1" dirty="0" smtClean="0"/>
          </a:p>
          <a:p>
            <a:r>
              <a:rPr lang="ja-JP" altLang="en-US" sz="2000" dirty="0" smtClean="0"/>
              <a:t>このシステムを使用する人数は</a:t>
            </a:r>
            <a:r>
              <a:rPr lang="en-US" altLang="ja-JP" sz="2000" dirty="0"/>
              <a:t>10</a:t>
            </a:r>
            <a:r>
              <a:rPr lang="ja-JP" altLang="en-US" sz="2000" dirty="0" smtClean="0"/>
              <a:t>人であると想定する。</a:t>
            </a:r>
            <a:endParaRPr kumimoji="1" lang="en-US" altLang="ja-JP" sz="2000" dirty="0"/>
          </a:p>
          <a:p>
            <a:r>
              <a:rPr lang="en-US" altLang="ja-JP" b="1" dirty="0"/>
              <a:t>C. </a:t>
            </a:r>
            <a:r>
              <a:rPr lang="ja-JP" altLang="en-US" b="1" dirty="0"/>
              <a:t>時期・</a:t>
            </a:r>
            <a:r>
              <a:rPr lang="ja-JP" altLang="en-US" b="1" dirty="0" smtClean="0"/>
              <a:t>時間</a:t>
            </a:r>
            <a:endParaRPr lang="en-US" altLang="ja-JP" b="1" dirty="0" smtClean="0"/>
          </a:p>
          <a:p>
            <a:r>
              <a:rPr lang="ja-JP" altLang="en-US" sz="2000" dirty="0" smtClean="0"/>
              <a:t>このシステムは日中使用され、一人あたり約</a:t>
            </a:r>
            <a:r>
              <a:rPr lang="en-US" altLang="ja-JP" sz="2000" dirty="0" smtClean="0"/>
              <a:t>20</a:t>
            </a:r>
            <a:r>
              <a:rPr lang="ja-JP" altLang="en-US" sz="2000" dirty="0" smtClean="0"/>
              <a:t>分継続して使用することを想定する。</a:t>
            </a:r>
            <a:endParaRPr lang="ja-JP" altLang="en-US" sz="2000" dirty="0"/>
          </a:p>
          <a:p>
            <a:r>
              <a:rPr lang="en-US" altLang="ja-JP" b="1" dirty="0"/>
              <a:t>D. </a:t>
            </a:r>
            <a:r>
              <a:rPr lang="ja-JP" altLang="en-US" b="1" dirty="0" smtClean="0"/>
              <a:t>範囲</a:t>
            </a:r>
            <a:endParaRPr lang="en-US" altLang="ja-JP" b="1" dirty="0" smtClean="0"/>
          </a:p>
          <a:p>
            <a:r>
              <a:rPr kumimoji="1" lang="ja-JP" altLang="en-US" sz="2000" dirty="0" smtClean="0"/>
              <a:t>書籍管理システム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Project study</a:t>
            </a:r>
          </a:p>
          <a:p>
            <a:r>
              <a:rPr kumimoji="1" lang="en-US" altLang="ja-JP" sz="2000" dirty="0" err="1" smtClean="0"/>
              <a:t>openDB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39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機能要件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ja-JP" altLang="en-US" b="1" dirty="0" smtClean="0"/>
              <a:t>機能</a:t>
            </a:r>
            <a:endParaRPr lang="en-US" altLang="ja-JP" b="1" dirty="0" smtClean="0"/>
          </a:p>
          <a:p>
            <a:r>
              <a:rPr lang="en-US" altLang="ja-JP" sz="1600" dirty="0"/>
              <a:t>[</a:t>
            </a:r>
            <a:r>
              <a:rPr lang="ja-JP" altLang="en-US" sz="1600" dirty="0" smtClean="0"/>
              <a:t>ログイン画面</a:t>
            </a:r>
            <a:r>
              <a:rPr lang="en-US" altLang="ja-JP" sz="1600" dirty="0" smtClean="0"/>
              <a:t>]</a:t>
            </a:r>
            <a:endParaRPr lang="en-US" altLang="ja-JP" sz="1600" b="1" dirty="0" smtClean="0"/>
          </a:p>
          <a:p>
            <a:r>
              <a:rPr lang="ja-JP" altLang="en-US" sz="1600" dirty="0" smtClean="0"/>
              <a:t>・ログイン機能</a:t>
            </a:r>
            <a:endParaRPr lang="en-US" altLang="ja-JP" sz="1600" dirty="0" smtClean="0"/>
          </a:p>
          <a:p>
            <a:endParaRPr kumimoji="1" lang="en-US" altLang="ja-JP" sz="1600" b="1" dirty="0" smtClean="0"/>
          </a:p>
          <a:p>
            <a:r>
              <a:rPr lang="en-US" altLang="ja-JP" sz="1600" dirty="0"/>
              <a:t>[</a:t>
            </a:r>
            <a:r>
              <a:rPr lang="ja-JP" altLang="en-US" sz="1600" dirty="0" smtClean="0"/>
              <a:t>機能</a:t>
            </a:r>
            <a:r>
              <a:rPr lang="ja-JP" altLang="en-US" sz="1600" dirty="0"/>
              <a:t>一覧</a:t>
            </a:r>
            <a:r>
              <a:rPr lang="ja-JP" altLang="en-US" sz="1600" dirty="0" smtClean="0"/>
              <a:t>画面</a:t>
            </a:r>
            <a:r>
              <a:rPr lang="en-US" altLang="ja-JP" sz="1600" dirty="0" smtClean="0"/>
              <a:t>]</a:t>
            </a:r>
            <a:endParaRPr kumimoji="1"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en-US" altLang="ja-JP" sz="1600" dirty="0" smtClean="0"/>
              <a:t>[</a:t>
            </a:r>
            <a:r>
              <a:rPr lang="ja-JP" altLang="en-US" sz="1600" dirty="0" smtClean="0"/>
              <a:t>図書</a:t>
            </a:r>
            <a:r>
              <a:rPr lang="ja-JP" altLang="en-US" sz="1600" dirty="0"/>
              <a:t>情報検索照会</a:t>
            </a:r>
            <a:r>
              <a:rPr lang="ja-JP" altLang="en-US" sz="1600" dirty="0" smtClean="0"/>
              <a:t>画面</a:t>
            </a:r>
            <a:r>
              <a:rPr lang="en-US" altLang="ja-JP" sz="1600" dirty="0" smtClean="0"/>
              <a:t>]</a:t>
            </a:r>
            <a:endParaRPr kumimoji="1"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lang="ja-JP" altLang="en-US" sz="1600" dirty="0"/>
              <a:t>書籍</a:t>
            </a:r>
            <a:r>
              <a:rPr lang="ja-JP" altLang="en-US" sz="1600" dirty="0" smtClean="0"/>
              <a:t>情報</a:t>
            </a:r>
            <a:r>
              <a:rPr lang="ja-JP" altLang="en-US" sz="1600" dirty="0"/>
              <a:t>検索</a:t>
            </a:r>
            <a:r>
              <a:rPr lang="ja-JP" altLang="en-US" sz="1600" dirty="0" smtClean="0"/>
              <a:t>機能</a:t>
            </a:r>
            <a:endParaRPr lang="ja-JP" altLang="en-US" sz="1600" dirty="0"/>
          </a:p>
          <a:p>
            <a:endParaRPr kumimoji="1" lang="en-US" altLang="ja-JP" sz="1600" b="1" dirty="0" smtClean="0"/>
          </a:p>
          <a:p>
            <a:r>
              <a:rPr lang="en-US" altLang="ja-JP" sz="1600" dirty="0" smtClean="0"/>
              <a:t>[</a:t>
            </a:r>
            <a:r>
              <a:rPr lang="ja-JP" altLang="en-US" sz="1600" dirty="0" smtClean="0"/>
              <a:t>図書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詳細画面</a:t>
            </a:r>
            <a:r>
              <a:rPr lang="en-US" altLang="ja-JP" sz="1600" dirty="0" smtClean="0"/>
              <a:t>]</a:t>
            </a:r>
            <a:endParaRPr lang="ja-JP" altLang="en-US" sz="1600" dirty="0"/>
          </a:p>
          <a:p>
            <a:r>
              <a:rPr lang="ja-JP" altLang="en-US" sz="1600" dirty="0"/>
              <a:t>・図書情報修正</a:t>
            </a:r>
            <a:r>
              <a:rPr lang="ja-JP" altLang="en-US" sz="1600" dirty="0" smtClean="0"/>
              <a:t>機能</a:t>
            </a:r>
            <a:endParaRPr lang="en-US" altLang="ja-JP" sz="1600" dirty="0" smtClean="0"/>
          </a:p>
          <a:p>
            <a:r>
              <a:rPr lang="ja-JP" altLang="en-US" sz="1600" dirty="0"/>
              <a:t>・図書</a:t>
            </a:r>
            <a:r>
              <a:rPr lang="ja-JP" altLang="en-US" sz="1600" dirty="0" smtClean="0"/>
              <a:t>情報評価登録機能</a:t>
            </a:r>
            <a:endParaRPr lang="en-US" altLang="ja-JP" sz="1600" dirty="0" smtClean="0"/>
          </a:p>
          <a:p>
            <a:r>
              <a:rPr lang="ja-JP" altLang="en-US" sz="1600" dirty="0"/>
              <a:t>・図書情報</a:t>
            </a:r>
            <a:r>
              <a:rPr lang="ja-JP" altLang="en-US" sz="1600" dirty="0" smtClean="0"/>
              <a:t>評価削除機能</a:t>
            </a:r>
            <a:endParaRPr lang="ja-JP" altLang="en-US" sz="1600" dirty="0"/>
          </a:p>
          <a:p>
            <a:endParaRPr kumimoji="1" lang="en-US" altLang="ja-JP" sz="1600" b="1" dirty="0" smtClean="0"/>
          </a:p>
          <a:p>
            <a:r>
              <a:rPr lang="en-US" altLang="ja-JP" sz="1600" dirty="0" smtClean="0"/>
              <a:t>[</a:t>
            </a:r>
            <a:r>
              <a:rPr lang="ja-JP" altLang="en-US" sz="1600" dirty="0" smtClean="0"/>
              <a:t>図書</a:t>
            </a:r>
            <a:r>
              <a:rPr lang="ja-JP" altLang="en-US" sz="1600" dirty="0"/>
              <a:t>情報登録</a:t>
            </a:r>
            <a:r>
              <a:rPr lang="ja-JP" altLang="en-US" sz="1600" dirty="0" smtClean="0"/>
              <a:t>画面</a:t>
            </a:r>
            <a:r>
              <a:rPr lang="en-US" altLang="ja-JP" sz="1600" dirty="0" smtClean="0"/>
              <a:t>]</a:t>
            </a:r>
            <a:endParaRPr kumimoji="1"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lang="ja-JP" altLang="en-US" sz="1600" dirty="0"/>
              <a:t>図書情報登録</a:t>
            </a:r>
            <a:r>
              <a:rPr lang="ja-JP" altLang="en-US" sz="1600" dirty="0" smtClean="0"/>
              <a:t>機能</a:t>
            </a:r>
            <a:endParaRPr lang="ja-JP" altLang="en-US" sz="1600" dirty="0"/>
          </a:p>
          <a:p>
            <a:endParaRPr kumimoji="1" lang="en-US" altLang="ja-JP" sz="1050" b="1" dirty="0" smtClean="0"/>
          </a:p>
          <a:p>
            <a:endParaRPr kumimoji="1" lang="en-US" altLang="ja-JP" sz="1050" b="1" dirty="0" smtClean="0"/>
          </a:p>
          <a:p>
            <a:endParaRPr kumimoji="1" lang="en-US" altLang="ja-JP" sz="1050" b="1" dirty="0"/>
          </a:p>
        </p:txBody>
      </p:sp>
    </p:spTree>
    <p:extLst>
      <p:ext uri="{BB962C8B-B14F-4D97-AF65-F5344CB8AC3E}">
        <p14:creationId xmlns:p14="http://schemas.microsoft.com/office/powerpoint/2010/main" val="197186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A147-8AE4-9344-88BA-AA23C0596C59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機能要件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b="1" dirty="0"/>
              <a:t>B. </a:t>
            </a:r>
            <a:r>
              <a:rPr lang="ja-JP" altLang="en-US" b="1" dirty="0" smtClean="0"/>
              <a:t>画面</a:t>
            </a:r>
            <a:endParaRPr lang="en-US" altLang="ja-JP" b="1" dirty="0" smtClean="0"/>
          </a:p>
          <a:p>
            <a:r>
              <a:rPr lang="en-US" altLang="ja-JP" sz="1050" dirty="0"/>
              <a:t>※</a:t>
            </a:r>
            <a:r>
              <a:rPr kumimoji="1" lang="ja-JP" altLang="en-US" sz="1050" dirty="0" smtClean="0"/>
              <a:t>外部設計書にて記載</a:t>
            </a:r>
            <a:endParaRPr kumimoji="1" lang="en-US" altLang="ja-JP" sz="1050" dirty="0" smtClean="0"/>
          </a:p>
          <a:p>
            <a:r>
              <a:rPr lang="en-US" altLang="ja-JP" b="1" dirty="0"/>
              <a:t>C. </a:t>
            </a:r>
            <a:r>
              <a:rPr lang="ja-JP" altLang="en-US" b="1" dirty="0"/>
              <a:t>情報・データ・</a:t>
            </a:r>
            <a:r>
              <a:rPr lang="ja-JP" altLang="en-US" b="1" dirty="0" smtClean="0"/>
              <a:t>ログ</a:t>
            </a:r>
            <a:endParaRPr lang="en-US" altLang="ja-JP" b="1" dirty="0" smtClean="0"/>
          </a:p>
          <a:p>
            <a:endParaRPr lang="en-US" altLang="ja-JP" sz="1050" dirty="0" smtClean="0"/>
          </a:p>
          <a:p>
            <a:endParaRPr lang="en-US" altLang="ja-JP" sz="1050" dirty="0"/>
          </a:p>
          <a:p>
            <a:endParaRPr lang="en-US" altLang="ja-JP" sz="1050" dirty="0"/>
          </a:p>
          <a:p>
            <a:endParaRPr kumimoji="1" lang="en-US" altLang="ja-JP" sz="105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2348880"/>
            <a:ext cx="1345306" cy="1007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u="sng" dirty="0"/>
              <a:t>会員</a:t>
            </a:r>
            <a:r>
              <a:rPr lang="ja-JP" altLang="en-US" sz="1400" u="sng" dirty="0" smtClean="0"/>
              <a:t>データ</a:t>
            </a:r>
            <a:endParaRPr lang="en-US" altLang="ja-JP" sz="1400" u="sng" dirty="0" smtClean="0"/>
          </a:p>
          <a:p>
            <a:endParaRPr lang="en-US" altLang="ja-JP" sz="1400" u="sng" dirty="0" smtClean="0"/>
          </a:p>
          <a:p>
            <a:r>
              <a:rPr lang="ja-JP" altLang="en-US" sz="1050" b="1" dirty="0" smtClean="0"/>
              <a:t>・会員</a:t>
            </a:r>
            <a:r>
              <a:rPr lang="en-US" altLang="ja-JP" sz="1050" b="1" dirty="0" smtClean="0"/>
              <a:t>id(</a:t>
            </a:r>
            <a:r>
              <a:rPr lang="en-US" altLang="ja-JP" sz="1050" b="1" dirty="0" err="1" smtClean="0"/>
              <a:t>user_id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dirty="0" smtClean="0"/>
              <a:t>・会員名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user_name</a:t>
            </a:r>
            <a:r>
              <a:rPr lang="en-US" altLang="ja-JP" sz="1050" dirty="0" smtClean="0"/>
              <a:t>)</a:t>
            </a:r>
          </a:p>
          <a:p>
            <a:endParaRPr lang="en-US" altLang="ja-JP" sz="105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72891" y="2348880"/>
            <a:ext cx="2278707" cy="1331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u="sng" dirty="0"/>
              <a:t>本</a:t>
            </a:r>
            <a:r>
              <a:rPr lang="ja-JP" altLang="en-US" sz="1400" u="sng" dirty="0" smtClean="0"/>
              <a:t>データ</a:t>
            </a:r>
            <a:endParaRPr lang="en-US" altLang="ja-JP" sz="1400" u="sng" dirty="0" smtClean="0"/>
          </a:p>
          <a:p>
            <a:endParaRPr lang="en-US" altLang="ja-JP" sz="1400" u="sng" dirty="0" smtClean="0"/>
          </a:p>
          <a:p>
            <a:r>
              <a:rPr lang="ja-JP" altLang="en-US" sz="1050" b="1" dirty="0"/>
              <a:t>・</a:t>
            </a:r>
            <a:r>
              <a:rPr lang="en-US" altLang="ja-JP" sz="1050" b="1" dirty="0"/>
              <a:t>ISBN(ISBN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dirty="0" smtClean="0"/>
              <a:t>・画像ファイル名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picture_name</a:t>
            </a:r>
            <a:r>
              <a:rPr lang="en-US" altLang="ja-JP" sz="1050" dirty="0" smtClean="0"/>
              <a:t>)</a:t>
            </a:r>
          </a:p>
          <a:p>
            <a:r>
              <a:rPr lang="ja-JP" altLang="en-US" sz="1050" dirty="0" smtClean="0"/>
              <a:t>・書名</a:t>
            </a:r>
            <a:r>
              <a:rPr lang="en-US" altLang="ja-JP" sz="1050" dirty="0" smtClean="0"/>
              <a:t>(title)</a:t>
            </a:r>
          </a:p>
          <a:p>
            <a:r>
              <a:rPr lang="ja-JP" altLang="en-US" sz="1050" dirty="0" smtClean="0"/>
              <a:t>・署者名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auther</a:t>
            </a:r>
            <a:r>
              <a:rPr lang="en-US" altLang="ja-JP" sz="1050" dirty="0" smtClean="0"/>
              <a:t>)</a:t>
            </a:r>
          </a:p>
          <a:p>
            <a:endParaRPr lang="en-US" altLang="ja-JP" sz="105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39631" y="2348880"/>
            <a:ext cx="2160240" cy="1331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u="sng" dirty="0" smtClean="0"/>
              <a:t>所有ステータス</a:t>
            </a:r>
            <a:endParaRPr lang="en-US" altLang="ja-JP" sz="1400" u="sng" dirty="0" smtClean="0"/>
          </a:p>
          <a:p>
            <a:endParaRPr lang="en-US" altLang="ja-JP" sz="1400" u="sng" dirty="0" smtClean="0"/>
          </a:p>
          <a:p>
            <a:r>
              <a:rPr lang="ja-JP" altLang="en-US" sz="1050" b="1" dirty="0" smtClean="0"/>
              <a:t>・会員</a:t>
            </a:r>
            <a:r>
              <a:rPr lang="en-US" altLang="ja-JP" sz="1050" b="1" dirty="0" smtClean="0"/>
              <a:t>id(</a:t>
            </a:r>
            <a:r>
              <a:rPr lang="en-US" altLang="ja-JP" sz="1050" b="1" dirty="0" err="1" smtClean="0"/>
              <a:t>user_id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b="1" dirty="0"/>
              <a:t>・</a:t>
            </a:r>
            <a:r>
              <a:rPr lang="en-US" altLang="ja-JP" sz="1050" b="1" dirty="0"/>
              <a:t>ISBN(ISBN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dirty="0" smtClean="0"/>
              <a:t>・ステータス</a:t>
            </a:r>
            <a:r>
              <a:rPr lang="en-US" altLang="ja-JP" sz="1050" dirty="0" smtClean="0"/>
              <a:t>(status)</a:t>
            </a:r>
            <a:endParaRPr lang="en-US" altLang="ja-JP" sz="1050" dirty="0"/>
          </a:p>
          <a:p>
            <a:r>
              <a:rPr lang="ja-JP" altLang="en-US" sz="1050" dirty="0" smtClean="0"/>
              <a:t>・ステータスの更新日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lastmodified</a:t>
            </a:r>
            <a:r>
              <a:rPr lang="en-US" altLang="ja-JP" sz="1050" dirty="0" smtClean="0"/>
              <a:t>)</a:t>
            </a:r>
          </a:p>
          <a:p>
            <a:endParaRPr lang="en-US" altLang="ja-JP" sz="10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21794" y="4073582"/>
            <a:ext cx="241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/>
              <a:t>※</a:t>
            </a:r>
            <a:r>
              <a:rPr lang="ja-JP" altLang="en-US" sz="1050" dirty="0" smtClean="0"/>
              <a:t>太字がそのテーブルの主キーである</a:t>
            </a:r>
            <a:endParaRPr kumimoji="1"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073582"/>
            <a:ext cx="2278707" cy="1331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u="sng" dirty="0" smtClean="0"/>
              <a:t>本評価データ</a:t>
            </a:r>
            <a:endParaRPr lang="en-US" altLang="ja-JP" sz="1400" u="sng" dirty="0" smtClean="0"/>
          </a:p>
          <a:p>
            <a:endParaRPr lang="en-US" altLang="ja-JP" sz="1400" u="sng" dirty="0" smtClean="0"/>
          </a:p>
          <a:p>
            <a:r>
              <a:rPr lang="ja-JP" altLang="en-US" sz="1050" b="1" dirty="0"/>
              <a:t>・</a:t>
            </a:r>
            <a:r>
              <a:rPr lang="en-US" altLang="ja-JP" sz="1050" b="1" dirty="0"/>
              <a:t>ISBN(ISBN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b="1" dirty="0" smtClean="0"/>
              <a:t>・会員</a:t>
            </a:r>
            <a:r>
              <a:rPr lang="en-US" altLang="ja-JP" sz="1050" b="1" dirty="0" smtClean="0"/>
              <a:t>id(</a:t>
            </a:r>
            <a:r>
              <a:rPr lang="en-US" altLang="ja-JP" sz="1050" b="1" dirty="0" err="1" smtClean="0"/>
              <a:t>user_id</a:t>
            </a:r>
            <a:r>
              <a:rPr lang="en-US" altLang="ja-JP" sz="1050" b="1" dirty="0" smtClean="0"/>
              <a:t>)</a:t>
            </a:r>
          </a:p>
          <a:p>
            <a:r>
              <a:rPr lang="ja-JP" altLang="en-US" sz="1050" dirty="0" smtClean="0"/>
              <a:t>・評価星</a:t>
            </a:r>
            <a:r>
              <a:rPr lang="en-US" altLang="ja-JP" sz="1050" dirty="0" smtClean="0"/>
              <a:t>(star)</a:t>
            </a:r>
          </a:p>
          <a:p>
            <a:r>
              <a:rPr lang="ja-JP" altLang="en-US" sz="1050" dirty="0" smtClean="0"/>
              <a:t>・評価本文</a:t>
            </a:r>
            <a:r>
              <a:rPr lang="en-US" altLang="ja-JP" sz="1050" dirty="0" smtClean="0"/>
              <a:t>(review)</a:t>
            </a:r>
          </a:p>
          <a:p>
            <a:r>
              <a:rPr lang="ja-JP" altLang="en-US" sz="1050" dirty="0"/>
              <a:t>・ステータスの更新日</a:t>
            </a:r>
            <a:r>
              <a:rPr lang="en-US" altLang="ja-JP" sz="1050" dirty="0"/>
              <a:t>(</a:t>
            </a:r>
            <a:r>
              <a:rPr lang="en-US" altLang="ja-JP" sz="1050" dirty="0" err="1"/>
              <a:t>lastmodified</a:t>
            </a:r>
            <a:r>
              <a:rPr lang="en-US" altLang="ja-JP" sz="1050" dirty="0" smtClean="0"/>
              <a:t>)</a:t>
            </a:r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648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835</Words>
  <Application>Microsoft Office PowerPoint</Application>
  <PresentationFormat>画面に合わせる 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Ｐゴシック</vt:lpstr>
      <vt:lpstr>游ゴシック</vt:lpstr>
      <vt:lpstr>Arial</vt:lpstr>
      <vt:lpstr>Calibri</vt:lpstr>
      <vt:lpstr>Office テーマ</vt:lpstr>
      <vt:lpstr>PowerPoint プレゼンテーション</vt:lpstr>
      <vt:lpstr>1. 概要</vt:lpstr>
      <vt:lpstr>1. 概要</vt:lpstr>
      <vt:lpstr>1. 概要</vt:lpstr>
      <vt:lpstr>2. 業務要件</vt:lpstr>
      <vt:lpstr>2. 業務要件</vt:lpstr>
      <vt:lpstr>2. 業務要件</vt:lpstr>
      <vt:lpstr>3. 機能要件</vt:lpstr>
      <vt:lpstr>3. 機能要件</vt:lpstr>
      <vt:lpstr>4. 非機能要件</vt:lpstr>
      <vt:lpstr>4. 非機能要件</vt:lpstr>
      <vt:lpstr>5. セキュリティー要件</vt:lpstr>
      <vt:lpstr>6. 移行要件</vt:lpstr>
      <vt:lpstr>7. 運用要件</vt:lpstr>
      <vt:lpstr>■ お問い合わせ</vt:lpstr>
    </vt:vector>
  </TitlesOfParts>
  <Company>株式会社VSN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株式会社VSN</dc:creator>
  <cp:lastModifiedBy>Developer01</cp:lastModifiedBy>
  <cp:revision>87</cp:revision>
  <dcterms:created xsi:type="dcterms:W3CDTF">2014-12-02T14:55:59Z</dcterms:created>
  <dcterms:modified xsi:type="dcterms:W3CDTF">2019-12-03T06:59:06Z</dcterms:modified>
</cp:coreProperties>
</file>