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4"/>
  </p:sldMasterIdLst>
  <p:notesMasterIdLst>
    <p:notesMasterId r:id="rId18"/>
  </p:notesMasterIdLst>
  <p:sldIdLst>
    <p:sldId id="261" r:id="rId5"/>
    <p:sldId id="267" r:id="rId6"/>
    <p:sldId id="265" r:id="rId7"/>
    <p:sldId id="262" r:id="rId8"/>
    <p:sldId id="275" r:id="rId9"/>
    <p:sldId id="276" r:id="rId10"/>
    <p:sldId id="277" r:id="rId11"/>
    <p:sldId id="270" r:id="rId12"/>
    <p:sldId id="272" r:id="rId13"/>
    <p:sldId id="273" r:id="rId14"/>
    <p:sldId id="278" r:id="rId15"/>
    <p:sldId id="269" r:id="rId16"/>
    <p:sldId id="260" r:id="rId17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CB95-C87E-18B1-2D78-F637EA25E10E}" v="83" dt="2019-08-27T10:20:59.750"/>
    <p1510:client id="{22BF93D1-6903-43D2-AF27-AD9AB1E37B84}" v="24" dt="2019-08-27T11:31:55.944"/>
    <p1510:client id="{756B18CE-5FA8-4A22-82E5-A3FDEF37BE0E}" v="134" dt="2019-08-27T11:46:18.205"/>
    <p1510:client id="{E4F1DF52-4A14-4CAA-6FC3-DB830F2B713D}" v="22" dt="2019-08-28T08:05:04.216"/>
    <p1510:client id="{133EEDC7-0314-4900-AA6C-3D2336C75A47}" v="3" dt="2019-08-28T08:57:52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98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79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303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13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5589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21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roduction: logo and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835" y="2572200"/>
            <a:ext cx="566233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: animated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/>
              <a:t>.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815875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ackground covering the entire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Click ikon to insert picture covering the entire surface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 hasCustomPrompt="1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Click ikon to insert picture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/>
            </a:lvl1pPr>
            <a:lvl2pPr>
              <a:lnSpc>
                <a:spcPts val="2800"/>
              </a:lnSpc>
              <a:spcBef>
                <a:spcPts val="1200"/>
              </a:spcBef>
              <a:defRPr sz="2200" baseline="0"/>
            </a:lvl2pPr>
            <a:lvl3pPr>
              <a:lnSpc>
                <a:spcPts val="2800"/>
              </a:lnSpc>
              <a:spcBef>
                <a:spcPts val="1200"/>
              </a:spcBef>
              <a:defRPr sz="2200" baseline="0"/>
            </a:lvl3pPr>
            <a:lvl4pPr>
              <a:lnSpc>
                <a:spcPts val="2800"/>
              </a:lnSpc>
              <a:spcBef>
                <a:spcPts val="1200"/>
              </a:spcBef>
              <a:defRPr sz="2200" baseline="0"/>
            </a:lvl4pPr>
            <a:lvl5pPr>
              <a:lnSpc>
                <a:spcPts val="2800"/>
              </a:lnSpc>
              <a:spcBef>
                <a:spcPts val="1200"/>
              </a:spcBef>
              <a:defRPr sz="220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dat.be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eklima.met.no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hyperlink" Target="https://data.worldbank.org/indicator/en.atm.co2e.p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95325" y="2377715"/>
            <a:ext cx="10728675" cy="978149"/>
          </a:xfrm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4000" b="1">
                <a:latin typeface="Circular"/>
              </a:rPr>
              <a:t>Trend Analysis of Climate in Norway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9407" y="3721177"/>
            <a:ext cx="6828647" cy="1791535"/>
          </a:xfrm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>
                <a:solidFill>
                  <a:schemeClr val="bg2">
                    <a:lumMod val="95000"/>
                  </a:schemeClr>
                </a:solidFill>
                <a:latin typeface="Circular"/>
                <a:ea typeface="+mn-lt"/>
                <a:cs typeface="+mn-lt"/>
              </a:rPr>
              <a:t>Group4:</a:t>
            </a:r>
            <a:endParaRPr lang="en-US">
              <a:solidFill>
                <a:schemeClr val="bg2">
                  <a:lumMod val="9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>
                <a:solidFill>
                  <a:schemeClr val="bg2">
                    <a:lumMod val="95000"/>
                  </a:schemeClr>
                </a:solidFill>
                <a:latin typeface="Circular"/>
                <a:ea typeface="+mn-lt"/>
                <a:cs typeface="+mn-lt"/>
              </a:rPr>
              <a:t>   Nicolai Munsterhjelm</a:t>
            </a:r>
            <a:endParaRPr lang="en-US" err="1">
              <a:solidFill>
                <a:schemeClr val="bg2">
                  <a:lumMod val="95000"/>
                </a:schemeClr>
              </a:solidFill>
              <a:cs typeface="Arial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>
                <a:solidFill>
                  <a:schemeClr val="bg2">
                    <a:lumMod val="95000"/>
                  </a:schemeClr>
                </a:solidFill>
                <a:latin typeface="Circular"/>
                <a:ea typeface="+mn-lt"/>
                <a:cs typeface="+mn-lt"/>
              </a:rPr>
              <a:t>   Bishnu Poudel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>
                <a:solidFill>
                  <a:schemeClr val="bg2">
                    <a:lumMod val="95000"/>
                  </a:schemeClr>
                </a:solidFill>
                <a:latin typeface="Circular"/>
                <a:ea typeface="+mn-lt"/>
                <a:cs typeface="+mn-lt"/>
              </a:rPr>
              <a:t>   Nasibeh </a:t>
            </a:r>
            <a:r>
              <a:rPr lang="en-US" err="1">
                <a:solidFill>
                  <a:schemeClr val="bg2">
                    <a:lumMod val="95000"/>
                  </a:schemeClr>
                </a:solidFill>
                <a:latin typeface="Circular"/>
                <a:ea typeface="+mn-lt"/>
                <a:cs typeface="+mn-lt"/>
              </a:rPr>
              <a:t>Mohammadi</a:t>
            </a:r>
            <a:endParaRPr lang="en-US">
              <a:solidFill>
                <a:schemeClr val="bg2">
                  <a:lumMod val="95000"/>
                </a:schemeClr>
              </a:solidFill>
              <a:latin typeface="Circular"/>
              <a:ea typeface="+mn-lt"/>
              <a:cs typeface="+mn-lt"/>
            </a:endParaRP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>
          <a:xfrm>
            <a:off x="695325" y="5883171"/>
            <a:ext cx="2488190" cy="369207"/>
          </a:xfrm>
        </p:spPr>
        <p:txBody>
          <a:bodyPr lIns="0" tIns="0" rIns="0" bIns="0" anchor="t">
            <a:noAutofit/>
          </a:bodyPr>
          <a:lstStyle/>
          <a:p>
            <a:r>
              <a:rPr lang="nb-NO" sz="1600">
                <a:latin typeface="Circular"/>
                <a:cs typeface="Arial"/>
              </a:rPr>
              <a:t>28 </a:t>
            </a:r>
            <a:r>
              <a:rPr lang="nb-NO" sz="1600" err="1">
                <a:latin typeface="Circular"/>
                <a:cs typeface="Arial"/>
              </a:rPr>
              <a:t>Aug</a:t>
            </a:r>
            <a:r>
              <a:rPr lang="nb-NO" sz="1600">
                <a:latin typeface="Circular"/>
                <a:cs typeface="Arial"/>
              </a:rPr>
              <a:t> 2019</a:t>
            </a:r>
            <a:endParaRPr lang="en-US" sz="1600">
              <a:latin typeface="Circular"/>
              <a:cs typeface="Arial"/>
            </a:endParaRP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9</a:t>
            </a:fld>
            <a:endParaRPr lang="nb-NO"/>
          </a:p>
        </p:txBody>
      </p:sp>
      <p:pic>
        <p:nvPicPr>
          <p:cNvPr id="14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B18B4768-B968-425F-8CC7-CA6380AF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32" y="435509"/>
            <a:ext cx="2869184" cy="4088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E33E7D-81C2-42F0-BC98-E38B23676065}"/>
              </a:ext>
            </a:extLst>
          </p:cNvPr>
          <p:cNvSpPr txBox="1"/>
          <p:nvPr/>
        </p:nvSpPr>
        <p:spPr>
          <a:xfrm>
            <a:off x="1053526" y="4590845"/>
            <a:ext cx="360801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009D7F"/>
                </a:solidFill>
                <a:latin typeface="Circular"/>
                <a:ea typeface="+mj-ea"/>
                <a:cs typeface="Arial"/>
              </a:rPr>
              <a:t>Mean temperature for July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>
                <a:ea typeface="+mn-lt"/>
                <a:cs typeface="+mn-lt"/>
              </a:rPr>
              <a:t>Warmest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>
                <a:latin typeface="Circular"/>
              </a:rPr>
              <a:t>South-Eastern Norway</a:t>
            </a:r>
            <a:endParaRPr lang="en-US" sz="1600">
              <a:latin typeface="Circular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>
                <a:ea typeface="+mn-lt"/>
                <a:cs typeface="+mn-lt"/>
              </a:rPr>
              <a:t>Coldest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>
                <a:latin typeface="Circular"/>
              </a:rPr>
              <a:t>Central mountains &amp; northern Norway</a:t>
            </a:r>
            <a:endParaRPr lang="en-US" sz="1600">
              <a:latin typeface="Circular"/>
              <a:cs typeface="Arial"/>
            </a:endParaRP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04DF156-DAA0-4726-A53C-53CBE67F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92" y="437264"/>
            <a:ext cx="2898389" cy="4079984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B468D689-6A92-4913-9029-81407E78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962" y="437264"/>
            <a:ext cx="2857268" cy="4079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87DD6-D5BA-4DD9-B935-9F2B7B08DFB6}"/>
              </a:ext>
            </a:extLst>
          </p:cNvPr>
          <p:cNvSpPr txBox="1"/>
          <p:nvPr/>
        </p:nvSpPr>
        <p:spPr>
          <a:xfrm>
            <a:off x="4419893" y="4590845"/>
            <a:ext cx="299841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009D7F"/>
                </a:solidFill>
                <a:latin typeface="Circular"/>
                <a:ea typeface="+mj-ea"/>
                <a:cs typeface="Arial"/>
              </a:rPr>
              <a:t>Precipitation for July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>
                <a:latin typeface="Circular"/>
                <a:ea typeface="+mn-lt"/>
                <a:cs typeface="+mn-lt"/>
              </a:rPr>
              <a:t>M</a:t>
            </a:r>
            <a:r>
              <a:rPr lang="en-US" sz="1600" u="sng">
                <a:ea typeface="+mn-lt"/>
                <a:cs typeface="+mn-lt"/>
              </a:rPr>
              <a:t>ost precipitation</a:t>
            </a:r>
            <a:r>
              <a:rPr lang="en-US" sz="1600">
                <a:ea typeface="+mn-lt"/>
                <a:cs typeface="+mn-lt"/>
              </a:rPr>
              <a:t>: </a:t>
            </a:r>
            <a:r>
              <a:rPr lang="en-US" sz="1600">
                <a:latin typeface="Circular"/>
              </a:rPr>
              <a:t>Western Norway</a:t>
            </a:r>
            <a:endParaRPr lang="en-US" sz="1600">
              <a:latin typeface="Circular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53EBE-A9B9-45F0-8986-E89FF3341E8D}"/>
              </a:ext>
            </a:extLst>
          </p:cNvPr>
          <p:cNvSpPr txBox="1"/>
          <p:nvPr/>
        </p:nvSpPr>
        <p:spPr>
          <a:xfrm>
            <a:off x="7611458" y="4590845"/>
            <a:ext cx="3237901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rgbClr val="009D7F"/>
                </a:solidFill>
                <a:latin typeface="Circular"/>
                <a:ea typeface="+mj-ea"/>
                <a:cs typeface="Arial"/>
              </a:rPr>
              <a:t>Humidity for July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u="sng">
                <a:ea typeface="+mn-lt"/>
                <a:cs typeface="+mn-lt"/>
              </a:rPr>
              <a:t>Most humid</a:t>
            </a:r>
            <a:r>
              <a:rPr lang="en-US" sz="1600">
                <a:ea typeface="+mn-lt"/>
                <a:cs typeface="+mn-lt"/>
              </a:rPr>
              <a:t>: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>
                <a:latin typeface="Circular"/>
                <a:cs typeface="Arial"/>
              </a:rPr>
              <a:t>The </a:t>
            </a:r>
            <a:r>
              <a:rPr lang="en-US" sz="1600">
                <a:latin typeface="Circular"/>
              </a:rPr>
              <a:t>coast in Western &amp;Northern Norway</a:t>
            </a:r>
            <a:endParaRPr lang="en-US" sz="1600">
              <a:latin typeface="Circular"/>
              <a:cs typeface="Arial"/>
            </a:endParaRPr>
          </a:p>
          <a:p>
            <a:endParaRPr lang="en-US" sz="1600">
              <a:latin typeface="Circular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0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10</a:t>
            </a:fld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13A4105-25E2-4653-AB07-37778636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26" y="-9260"/>
            <a:ext cx="3929343" cy="5557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AA00F-78E7-4D18-BC96-E1E4978DB6B4}"/>
              </a:ext>
            </a:extLst>
          </p:cNvPr>
          <p:cNvSpPr txBox="1"/>
          <p:nvPr/>
        </p:nvSpPr>
        <p:spPr>
          <a:xfrm>
            <a:off x="3878226" y="5655212"/>
            <a:ext cx="392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ea typeface="+mn-lt"/>
                <a:cs typeface="+mn-lt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425925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695325" y="1563162"/>
            <a:ext cx="10801350" cy="3213244"/>
          </a:xfrm>
        </p:spPr>
        <p:txBody>
          <a:bodyPr lIns="0" tIns="0" rIns="0" bIns="0" anchor="t"/>
          <a:lstStyle/>
          <a:p>
            <a:pPr marL="197485" indent="-19748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20B0604020202020204" pitchFamily="34" charset="0"/>
              <a:buChar char="ü"/>
            </a:pPr>
            <a:r>
              <a:rPr lang="en-US" sz="2400" dirty="0">
                <a:latin typeface="Circular"/>
                <a:ea typeface="+mn-lt"/>
                <a:cs typeface="+mn-lt"/>
              </a:rPr>
              <a:t> Results confirmed our expectations. There is a general rise in temperature.</a:t>
            </a:r>
            <a:endParaRPr lang="en-US" sz="2400" dirty="0">
              <a:latin typeface="Circular"/>
              <a:cs typeface="Arial"/>
            </a:endParaRPr>
          </a:p>
          <a:p>
            <a:pPr marL="197485" indent="-19748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20B0604020202020204" pitchFamily="34" charset="0"/>
              <a:buChar char="ü"/>
            </a:pPr>
            <a:r>
              <a:rPr lang="en-US" sz="2400" dirty="0">
                <a:latin typeface="Circular"/>
                <a:ea typeface="+mn-lt"/>
                <a:cs typeface="+mn-lt"/>
              </a:rPr>
              <a:t> Precipitation increasing as well, not necessarily at the same rate.</a:t>
            </a:r>
          </a:p>
          <a:p>
            <a:pPr marL="197485" indent="-19748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20B0604020202020204" pitchFamily="34" charset="0"/>
              <a:buChar char="ü"/>
            </a:pPr>
            <a:r>
              <a:rPr lang="en-US" sz="2400" dirty="0">
                <a:latin typeface="Circular"/>
                <a:ea typeface="+mn-lt"/>
                <a:cs typeface="+mn-lt"/>
              </a:rPr>
              <a:t> CO</a:t>
            </a:r>
            <a:r>
              <a:rPr lang="en-US" sz="2400" baseline="-25000" dirty="0">
                <a:latin typeface="Circular"/>
                <a:ea typeface="+mn-lt"/>
                <a:cs typeface="+mn-lt"/>
              </a:rPr>
              <a:t>2</a:t>
            </a:r>
            <a:r>
              <a:rPr lang="en-US" sz="2400" dirty="0">
                <a:latin typeface="Circular"/>
                <a:ea typeface="+mn-lt"/>
                <a:cs typeface="+mn-lt"/>
              </a:rPr>
              <a:t> emissions is the potential cause for rise in temperature.</a:t>
            </a:r>
          </a:p>
          <a:p>
            <a:pPr marL="197485" indent="-19748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20B0604020202020204" pitchFamily="34" charset="0"/>
              <a:buChar char="ü"/>
            </a:pPr>
            <a:r>
              <a:rPr lang="en-US" sz="2400" dirty="0">
                <a:latin typeface="Circular"/>
                <a:ea typeface="+mn-lt"/>
                <a:cs typeface="+mn-lt"/>
              </a:rPr>
              <a:t> From our geographical analysis, Southeastern Norway is the warmest, Western Norway is the wettest</a:t>
            </a:r>
            <a:endParaRPr lang="en-US" sz="2400" dirty="0">
              <a:latin typeface="Circular"/>
              <a:cs typeface="Arial"/>
            </a:endParaRPr>
          </a:p>
          <a:p>
            <a:pPr marL="197485" indent="-19748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20B0604020202020204" pitchFamily="34" charset="0"/>
              <a:buChar char="ü"/>
            </a:pPr>
            <a:r>
              <a:rPr lang="en-US" sz="2400" dirty="0">
                <a:latin typeface="Circular"/>
                <a:ea typeface="+mn-lt"/>
                <a:cs typeface="+mn-lt"/>
              </a:rPr>
              <a:t> We can expect higher temperatures and more precipitation in Norway in the future, as well as increased frequency of natural disasters</a:t>
            </a:r>
            <a:endParaRPr lang="en-US" sz="2400" dirty="0">
              <a:latin typeface="Circular"/>
              <a:cs typeface="Arial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>
                <a:cs typeface="Arial"/>
              </a:rPr>
              <a:t>Discussion</a:t>
            </a:r>
          </a:p>
        </p:txBody>
      </p:sp>
      <p:pic>
        <p:nvPicPr>
          <p:cNvPr id="7" name="Picture 7" descr="A sunset over a body of water&#10;&#10;Description generated with very high confidence">
            <a:extLst>
              <a:ext uri="{FF2B5EF4-FFF2-40B4-BE49-F238E27FC236}">
                <a16:creationId xmlns:a16="http://schemas.microsoft.com/office/drawing/2014/main" id="{66829D5C-863D-49A5-A08C-527838B4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4645276"/>
            <a:ext cx="10703010" cy="1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4800" b="1">
                <a:latin typeface="Circular"/>
                <a:cs typeface="Arial"/>
              </a:rPr>
              <a:t>Introduction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1AB515B5-F5EB-4B3F-BA82-009FF7EA51E3}"/>
              </a:ext>
            </a:extLst>
          </p:cNvPr>
          <p:cNvSpPr txBox="1">
            <a:spLocks/>
          </p:cNvSpPr>
          <p:nvPr/>
        </p:nvSpPr>
        <p:spPr>
          <a:xfrm>
            <a:off x="694914" y="1718571"/>
            <a:ext cx="9953086" cy="4140000"/>
          </a:xfrm>
          <a:prstGeom prst="rect">
            <a:avLst/>
          </a:prstGeom>
        </p:spPr>
        <p:txBody>
          <a:bodyPr lIns="0" tIns="0" rIns="0" bIns="0" anchor="t"/>
          <a:lstStyle>
            <a:lvl1pPr marL="198000" indent="-1980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6000" indent="-1980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4000" indent="-1980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980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000" indent="-1980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485" indent="-197485"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>
                <a:latin typeface="Circular"/>
                <a:cs typeface="Arial"/>
              </a:rPr>
              <a:t> Weather condition affects every sector of society and is an important element of people’s daily lives. </a:t>
            </a:r>
            <a:r>
              <a:rPr lang="en-US">
                <a:latin typeface="Circular"/>
                <a:ea typeface="+mn-lt"/>
                <a:cs typeface="+mn-lt"/>
              </a:rPr>
              <a:t>Accurate weather forecast can increase productivity of people and businesses.</a:t>
            </a:r>
            <a:endParaRPr lang="en-US">
              <a:cs typeface="Arial"/>
            </a:endParaRPr>
          </a:p>
          <a:p>
            <a:pPr marL="197485" indent="-197485"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>
                <a:latin typeface="Circular"/>
                <a:ea typeface="+mn-lt"/>
                <a:cs typeface="+mn-lt"/>
              </a:rPr>
              <a:t> Weather in Norway is unpredictable due to varying topography.</a:t>
            </a:r>
          </a:p>
          <a:p>
            <a:pPr marL="197485" indent="-197485"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>
                <a:latin typeface="Circular"/>
                <a:ea typeface="+mn-lt"/>
                <a:cs typeface="+mn-lt"/>
              </a:rPr>
              <a:t> Analyzing historical data is important to predict future trends.</a:t>
            </a:r>
          </a:p>
          <a:p>
            <a:pPr marL="197485" indent="-197485"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>
                <a:latin typeface="Circular"/>
                <a:ea typeface="+mn-lt"/>
                <a:cs typeface="+mn-lt"/>
              </a:rPr>
              <a:t> </a:t>
            </a:r>
            <a:r>
              <a:rPr lang="en-US">
                <a:latin typeface="Circular"/>
                <a:cs typeface="Arial"/>
              </a:rPr>
              <a:t> Over the past 100 years, the Norwegian climate has become warmer. Climate change is already happening. Environmental change is being observed on all continents and in all the major oceans.</a:t>
            </a:r>
            <a:endParaRPr lang="en-US">
              <a:latin typeface="Circular"/>
              <a:ea typeface="+mn-lt"/>
              <a:cs typeface="+mn-lt"/>
            </a:endParaRPr>
          </a:p>
          <a:p>
            <a:pPr marL="197485" indent="-197485"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endParaRPr lang="nb-NO">
              <a:latin typeface="Circular"/>
              <a:ea typeface="+mn-lt"/>
              <a:cs typeface="+mn-lt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E9CC4CF-6ED2-475B-A37B-2FE41D73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908" y="20347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>
            <a:noAutofit/>
          </a:bodyPr>
          <a:lstStyle/>
          <a:p>
            <a:r>
              <a:rPr lang="nb-NO" sz="4800" b="1">
                <a:latin typeface="Circular pro"/>
                <a:cs typeface="Arial"/>
              </a:rPr>
              <a:t>Methods</a:t>
            </a:r>
            <a:endParaRPr lang="nb-NO" sz="4800" b="1">
              <a:latin typeface="CIrcular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4914" y="1854429"/>
            <a:ext cx="9451933" cy="4140000"/>
          </a:xfrm>
        </p:spPr>
        <p:txBody>
          <a:bodyPr lIns="0" tIns="0" rIns="0" bIns="0" anchor="t"/>
          <a:lstStyle/>
          <a:p>
            <a:pPr marL="197485" indent="-197485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 sz="2400">
                <a:latin typeface="Circular"/>
                <a:ea typeface="+mn-lt"/>
                <a:cs typeface="+mn-lt"/>
              </a:rPr>
              <a:t> Data extracted from </a:t>
            </a:r>
            <a:r>
              <a:rPr lang="en-US" sz="2400" i="1">
                <a:solidFill>
                  <a:schemeClr val="accent1"/>
                </a:solidFill>
                <a:latin typeface="Circular"/>
                <a:cs typeface="+mn-lt"/>
                <a:hlinkClick r:id="rId2"/>
              </a:rPr>
              <a:t>eklima.met.no</a:t>
            </a:r>
            <a:r>
              <a:rPr lang="en-US" sz="2400" i="1">
                <a:latin typeface="Circular"/>
                <a:ea typeface="+mn-lt"/>
                <a:cs typeface="+mn-lt"/>
              </a:rPr>
              <a:t> </a:t>
            </a:r>
            <a:r>
              <a:rPr lang="en-US" sz="2400">
                <a:latin typeface="Circular"/>
                <a:ea typeface="+mn-lt"/>
                <a:cs typeface="+mn-lt"/>
              </a:rPr>
              <a:t>for relevant time frame and weather stations</a:t>
            </a:r>
            <a:endParaRPr lang="en-US">
              <a:cs typeface="Arial"/>
            </a:endParaRPr>
          </a:p>
          <a:p>
            <a:pPr marL="197485" indent="-197485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 sz="2400">
                <a:latin typeface="Circular"/>
                <a:ea typeface="+mn-lt"/>
                <a:cs typeface="+mn-lt"/>
              </a:rPr>
              <a:t> Supporting data from </a:t>
            </a:r>
            <a:r>
              <a:rPr lang="en-US" sz="2400">
                <a:latin typeface="Circular"/>
                <a:ea typeface="Cambria"/>
                <a:cs typeface="+mn-lt"/>
              </a:rPr>
              <a:t>the International Disaster Database (</a:t>
            </a:r>
            <a:r>
              <a:rPr lang="nb-NO" sz="2400" i="1">
                <a:latin typeface="Circular"/>
                <a:ea typeface="Cambria"/>
                <a:cs typeface="+mn-lt"/>
                <a:hlinkClick r:id="rId3"/>
              </a:rPr>
              <a:t>http://www.emdat.be</a:t>
            </a:r>
            <a:r>
              <a:rPr lang="nb-NO" sz="2400">
                <a:latin typeface="Circular"/>
                <a:ea typeface="Cambria"/>
                <a:cs typeface="+mn-lt"/>
              </a:rPr>
              <a:t>) </a:t>
            </a:r>
            <a:r>
              <a:rPr lang="en-US" sz="2400">
                <a:latin typeface="Circular"/>
                <a:ea typeface="+mn-lt"/>
                <a:cs typeface="+mn-lt"/>
              </a:rPr>
              <a:t>and the </a:t>
            </a:r>
            <a:r>
              <a:rPr lang="en-US" sz="2400">
                <a:latin typeface="Circular"/>
                <a:ea typeface="Cambria"/>
                <a:cs typeface="+mn-lt"/>
              </a:rPr>
              <a:t>world bank (</a:t>
            </a:r>
            <a:r>
              <a:rPr lang="nb-NO" sz="2400" i="1">
                <a:latin typeface="Circular"/>
                <a:ea typeface="+mn-lt"/>
                <a:cs typeface="+mn-lt"/>
                <a:hlinkClick r:id="rId4"/>
              </a:rPr>
              <a:t>https://data.worldbank.org/indicator/en.atm.co2e.pc</a:t>
            </a:r>
            <a:r>
              <a:rPr lang="en-US" sz="2400">
                <a:latin typeface="Circular"/>
                <a:ea typeface="Cambria"/>
                <a:cs typeface="+mn-lt"/>
              </a:rPr>
              <a:t>)</a:t>
            </a:r>
            <a:endParaRPr lang="en-US" sz="2400">
              <a:latin typeface="Circular"/>
              <a:ea typeface="+mn-lt"/>
              <a:cs typeface="+mn-lt"/>
            </a:endParaRPr>
          </a:p>
          <a:p>
            <a:pPr marL="197485" indent="-197485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 sz="2400">
                <a:latin typeface="Circular"/>
                <a:ea typeface="+mn-lt"/>
                <a:cs typeface="+mn-lt"/>
              </a:rPr>
              <a:t>Initial data cleaning in Excel</a:t>
            </a:r>
          </a:p>
          <a:p>
            <a:pPr marL="197485" indent="-197485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 sz="2400">
                <a:latin typeface="Circular"/>
                <a:ea typeface="+mn-lt"/>
                <a:cs typeface="+mn-lt"/>
              </a:rPr>
              <a:t>Data transformation and regression analysis in python</a:t>
            </a:r>
          </a:p>
          <a:p>
            <a:pPr marL="197485" indent="-197485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Wingdings" panose="020B0604020202020204" pitchFamily="34" charset="0"/>
              <a:buChar char="v"/>
            </a:pPr>
            <a:r>
              <a:rPr lang="en-US" sz="2400">
                <a:latin typeface="Circular"/>
                <a:ea typeface="+mn-lt"/>
                <a:cs typeface="+mn-lt"/>
              </a:rPr>
              <a:t>Visualization using matplotlib and ArcGIS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</a:t>
            </a:fld>
            <a:endParaRPr lang="nb-NO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14E9DBA-54D8-4749-BD81-C2673B478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292" y="3429011"/>
            <a:ext cx="2290119" cy="143130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E794115-2136-4243-AE62-4CD2C578A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5811" y="5053012"/>
            <a:ext cx="1044404" cy="1045948"/>
          </a:xfrm>
          <a:prstGeom prst="rect">
            <a:avLst/>
          </a:prstGeom>
        </p:spPr>
      </p:pic>
      <p:pic>
        <p:nvPicPr>
          <p:cNvPr id="7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404755-0B72-4423-B010-418C13A6D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3327" y="1809211"/>
            <a:ext cx="1116402" cy="10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B3DE9-0465-42CF-904D-14EF79330090}"/>
              </a:ext>
            </a:extLst>
          </p:cNvPr>
          <p:cNvSpPr txBox="1"/>
          <p:nvPr/>
        </p:nvSpPr>
        <p:spPr>
          <a:xfrm>
            <a:off x="836191" y="5486400"/>
            <a:ext cx="1071104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Circular"/>
              </a:rPr>
              <a:t>During summer, temperature is increasing in Oslo, Bergen, Trondheim and </a:t>
            </a:r>
            <a:r>
              <a:rPr lang="en-US" sz="2400" err="1">
                <a:latin typeface="Circular"/>
              </a:rPr>
              <a:t>Tromsø</a:t>
            </a:r>
            <a:r>
              <a:rPr lang="en-US" sz="2400">
                <a:latin typeface="Circular"/>
              </a:rPr>
              <a:t>.</a:t>
            </a:r>
            <a:endParaRPr lang="en-US"/>
          </a:p>
        </p:txBody>
      </p:sp>
      <p:pic>
        <p:nvPicPr>
          <p:cNvPr id="7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7034660B-BC07-4AD2-9979-A02937BB4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62" y="-990"/>
            <a:ext cx="11378447" cy="54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B3DE9-0465-42CF-904D-14EF79330090}"/>
              </a:ext>
            </a:extLst>
          </p:cNvPr>
          <p:cNvSpPr txBox="1"/>
          <p:nvPr/>
        </p:nvSpPr>
        <p:spPr>
          <a:xfrm>
            <a:off x="1238962" y="5486400"/>
            <a:ext cx="99599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Circular"/>
              </a:rPr>
              <a:t>Winter temperatures are rising as well.</a:t>
            </a:r>
            <a:endParaRPr lang="en-US" sz="2400">
              <a:latin typeface="Circular"/>
              <a:cs typeface="Arial"/>
            </a:endParaRPr>
          </a:p>
        </p:txBody>
      </p:sp>
      <p:pic>
        <p:nvPicPr>
          <p:cNvPr id="7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327FAA25-A2A6-4507-9E19-76DF1020C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62" y="-990"/>
            <a:ext cx="11378447" cy="54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B3DE9-0465-42CF-904D-14EF79330090}"/>
              </a:ext>
            </a:extLst>
          </p:cNvPr>
          <p:cNvSpPr txBox="1"/>
          <p:nvPr/>
        </p:nvSpPr>
        <p:spPr>
          <a:xfrm>
            <a:off x="1434905" y="5486400"/>
            <a:ext cx="99599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Circular"/>
                <a:cs typeface="Arial"/>
              </a:rPr>
              <a:t>Bergen has the most precipitation in summer.</a:t>
            </a:r>
          </a:p>
        </p:txBody>
      </p:sp>
      <p:pic>
        <p:nvPicPr>
          <p:cNvPr id="12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10AC9719-EB72-438D-8DF9-E6D5A6BE3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614" y="-990"/>
            <a:ext cx="11338342" cy="54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50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0A08AF0-2180-466B-B336-20A1BAFC5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641" y="-990"/>
            <a:ext cx="11318289" cy="5486058"/>
          </a:xfrm>
          <a:prstGeom prst="rect">
            <a:avLst/>
          </a:prstGeom>
        </p:spPr>
      </p:pic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B3DE9-0465-42CF-904D-14EF79330090}"/>
              </a:ext>
            </a:extLst>
          </p:cNvPr>
          <p:cNvSpPr txBox="1"/>
          <p:nvPr/>
        </p:nvSpPr>
        <p:spPr>
          <a:xfrm>
            <a:off x="520505" y="5236027"/>
            <a:ext cx="1144038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Circular"/>
                <a:cs typeface="Arial"/>
              </a:rPr>
              <a:t>Bergen has more precipitation than the other cities in winter. Probably due to its location between ocean and mountains. It is also increasing faster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33996155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>
          <a:xfrm>
            <a:off x="681932" y="6264000"/>
            <a:ext cx="5254634" cy="206374"/>
          </a:xfrm>
        </p:spPr>
        <p:txBody>
          <a:bodyPr/>
          <a:lstStyle/>
          <a:p>
            <a:r>
              <a:rPr lang="nb-NO"/>
              <a:t>7	Data source for CO</a:t>
            </a:r>
            <a:r>
              <a:rPr lang="nb-NO" baseline="-25000"/>
              <a:t>2</a:t>
            </a:r>
            <a:r>
              <a:rPr lang="nb-NO"/>
              <a:t> : World Bank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B5CB4AD-C3F0-4264-B792-7246FC321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4" y="-3459"/>
            <a:ext cx="12190868" cy="5086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5B73-8B7F-46DD-A4FC-B70FC7BAEC9B}"/>
              </a:ext>
            </a:extLst>
          </p:cNvPr>
          <p:cNvSpPr txBox="1"/>
          <p:nvPr/>
        </p:nvSpPr>
        <p:spPr>
          <a:xfrm>
            <a:off x="1011367" y="5190978"/>
            <a:ext cx="1051342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Circular"/>
              </a:rPr>
              <a:t>A positive correlation between global CO</a:t>
            </a:r>
            <a:r>
              <a:rPr lang="en-US" sz="2400" baseline="-25000">
                <a:latin typeface="Circular"/>
              </a:rPr>
              <a:t>2  </a:t>
            </a:r>
            <a:r>
              <a:rPr lang="en-US" sz="2400">
                <a:latin typeface="Circular"/>
              </a:rPr>
              <a:t>emissions and temperature rise. </a:t>
            </a:r>
            <a:r>
              <a:rPr lang="en-US" sz="2400" baseline="-25000">
                <a:latin typeface="Circular"/>
              </a:rPr>
              <a:t> </a:t>
            </a:r>
            <a:endParaRPr lang="en-US" sz="2400">
              <a:latin typeface="Circular"/>
            </a:endParaRPr>
          </a:p>
        </p:txBody>
      </p:sp>
    </p:spTree>
    <p:extLst>
      <p:ext uri="{BB962C8B-B14F-4D97-AF65-F5344CB8AC3E}">
        <p14:creationId xmlns:p14="http://schemas.microsoft.com/office/powerpoint/2010/main" val="2189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unntekst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5"/>
          </p:nvPr>
        </p:nvSpPr>
        <p:spPr>
          <a:xfrm>
            <a:off x="695325" y="6264000"/>
            <a:ext cx="4551924" cy="206374"/>
          </a:xfrm>
        </p:spPr>
        <p:txBody>
          <a:bodyPr/>
          <a:lstStyle/>
          <a:p>
            <a:r>
              <a:rPr lang="nb-NO"/>
              <a:t>8 	Data Source : http://www.emdat.be/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E5B73-8B7F-46DD-A4FC-B70FC7BAEC9B}"/>
              </a:ext>
            </a:extLst>
          </p:cNvPr>
          <p:cNvSpPr txBox="1"/>
          <p:nvPr/>
        </p:nvSpPr>
        <p:spPr>
          <a:xfrm>
            <a:off x="857124" y="5348455"/>
            <a:ext cx="1089157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i="1" dirty="0">
                <a:ea typeface="+mn-lt"/>
                <a:cs typeface="+mn-lt"/>
              </a:rPr>
              <a:t>O</a:t>
            </a:r>
            <a:r>
              <a:rPr lang="en-US" sz="2400" dirty="0">
                <a:latin typeface="Circular"/>
              </a:rPr>
              <a:t>ne of the consequences of the global temperature rise. We can see that the instances of floods, extreme weather and extreme temperature are increasing.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58645-01B6-4009-ACB5-51EA6485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9851488" cy="54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0906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NMBU 16:9 with footer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5BE4B666C5C41BD67495A3E76C097" ma:contentTypeVersion="5" ma:contentTypeDescription="Create a new document." ma:contentTypeScope="" ma:versionID="39f5fb8719976233b88db7c12b5939b6">
  <xsd:schema xmlns:xsd="http://www.w3.org/2001/XMLSchema" xmlns:xs="http://www.w3.org/2001/XMLSchema" xmlns:p="http://schemas.microsoft.com/office/2006/metadata/properties" xmlns:ns3="3f595df6-8989-4adc-b41f-eafd919ce839" xmlns:ns4="a00712cd-01e6-481f-a8f4-f4019b365f50" targetNamespace="http://schemas.microsoft.com/office/2006/metadata/properties" ma:root="true" ma:fieldsID="da798d993a1d9a9d2d9c4f0517bde918" ns3:_="" ns4:_="">
    <xsd:import namespace="3f595df6-8989-4adc-b41f-eafd919ce839"/>
    <xsd:import namespace="a00712cd-01e6-481f-a8f4-f4019b365f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95df6-8989-4adc-b41f-eafd919ce8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712cd-01e6-481f-a8f4-f4019b365f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17192D-1206-4386-BA11-4D31C26B81A9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3f595df6-8989-4adc-b41f-eafd919ce839"/>
    <ds:schemaRef ds:uri="a00712cd-01e6-481f-a8f4-f4019b365f50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E5780F8-CD52-48EC-8FD6-3B8D2C7E46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9279D7-C33A-4EDD-9768-569A80ADB149}">
  <ds:schemaRefs>
    <ds:schemaRef ds:uri="3f595df6-8989-4adc-b41f-eafd919ce839"/>
    <ds:schemaRef ds:uri="a00712cd-01e6-481f-a8f4-f4019b365f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Widescreen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Circular</vt:lpstr>
      <vt:lpstr>Circular</vt:lpstr>
      <vt:lpstr>Circular pro</vt:lpstr>
      <vt:lpstr>Wingdings</vt:lpstr>
      <vt:lpstr>NMBU 16:9 with footer</vt:lpstr>
      <vt:lpstr>Trend Analysis of Climate in Norway</vt:lpstr>
      <vt:lpstr>Introduction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/>
  <cp:lastModifiedBy/>
  <cp:revision>1</cp:revision>
  <dcterms:created xsi:type="dcterms:W3CDTF">2017-01-04T09:15:10Z</dcterms:created>
  <dcterms:modified xsi:type="dcterms:W3CDTF">2019-08-28T09:12:24Z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0x0101009B35BE4B666C5C41BD67495A3E76C097</vt:lpwstr>
  </property>
</Properties>
</file>