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HelveticaNeu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 name="Shape 17"/>
        <p:cNvGrpSpPr/>
        <p:nvPr/>
      </p:nvGrpSpPr>
      <p:grpSpPr>
        <a:xfrm>
          <a:off x="0" y="0"/>
          <a:ext cx="0" cy="0"/>
          <a:chOff x="0" y="0"/>
          <a:chExt cx="0" cy="0"/>
        </a:xfrm>
      </p:grpSpPr>
      <p:sp>
        <p:nvSpPr>
          <p:cNvPr id="18" name="Google Shape;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 name="Google Shape;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30783639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307836390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307836390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307836390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307836390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307836390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3078363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3078363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30783639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30783639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30783639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30783639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30783639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30783639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30783639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30783639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30783639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30783639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g5307836390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5307836390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g530783639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g530783639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530783639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530783639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5307836390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530783639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5307836390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5307836390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530783639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30783639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30783639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30783639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307836390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30783639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09600" y="583406"/>
            <a:ext cx="6324600" cy="52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 name="Google Shape;10;p2"/>
          <p:cNvSpPr txBox="1"/>
          <p:nvPr>
            <p:ph idx="1" type="subTitle"/>
          </p:nvPr>
        </p:nvSpPr>
        <p:spPr>
          <a:xfrm>
            <a:off x="609600" y="1097756"/>
            <a:ext cx="6324600" cy="33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lt1"/>
              </a:buClr>
              <a:buSzPts val="1800"/>
              <a:buChar char="•"/>
              <a:defRPr/>
            </a:lvl1pPr>
            <a:lvl2pPr lvl="1" algn="l">
              <a:lnSpc>
                <a:spcPct val="100000"/>
              </a:lnSpc>
              <a:spcBef>
                <a:spcPts val="360"/>
              </a:spcBef>
              <a:spcAft>
                <a:spcPts val="0"/>
              </a:spcAft>
              <a:buClr>
                <a:schemeClr val="lt1"/>
              </a:buClr>
              <a:buSzPts val="1800"/>
              <a:buChar char="–"/>
              <a:defRPr/>
            </a:lvl2pPr>
            <a:lvl3pPr lvl="2" algn="l">
              <a:lnSpc>
                <a:spcPct val="100000"/>
              </a:lnSpc>
              <a:spcBef>
                <a:spcPts val="360"/>
              </a:spcBef>
              <a:spcAft>
                <a:spcPts val="0"/>
              </a:spcAft>
              <a:buClr>
                <a:schemeClr val="lt1"/>
              </a:buClr>
              <a:buSzPts val="1800"/>
              <a:buChar char="•"/>
              <a:defRPr/>
            </a:lvl3pPr>
            <a:lvl4pPr lvl="3" algn="l">
              <a:lnSpc>
                <a:spcPct val="100000"/>
              </a:lnSpc>
              <a:spcBef>
                <a:spcPts val="360"/>
              </a:spcBef>
              <a:spcAft>
                <a:spcPts val="0"/>
              </a:spcAft>
              <a:buClr>
                <a:schemeClr val="lt1"/>
              </a:buClr>
              <a:buSzPts val="1800"/>
              <a:buChar char="–"/>
              <a:defRPr/>
            </a:lvl4pPr>
            <a:lvl5pPr lvl="4" algn="l">
              <a:lnSpc>
                <a:spcPct val="100000"/>
              </a:lnSpc>
              <a:spcBef>
                <a:spcPts val="360"/>
              </a:spcBef>
              <a:spcAft>
                <a:spcPts val="0"/>
              </a:spcAft>
              <a:buClr>
                <a:schemeClr val="lt1"/>
              </a:buClr>
              <a:buSzPts val="1800"/>
              <a:buChar char="»"/>
              <a:defRPr/>
            </a:lvl5pPr>
            <a:lvl6pPr lvl="5" algn="l">
              <a:lnSpc>
                <a:spcPct val="100000"/>
              </a:lnSpc>
              <a:spcBef>
                <a:spcPts val="360"/>
              </a:spcBef>
              <a:spcAft>
                <a:spcPts val="0"/>
              </a:spcAft>
              <a:buClr>
                <a:schemeClr val="lt1"/>
              </a:buClr>
              <a:buSzPts val="1800"/>
              <a:buChar char="»"/>
              <a:defRPr/>
            </a:lvl6pPr>
            <a:lvl7pPr lvl="6" algn="l">
              <a:lnSpc>
                <a:spcPct val="100000"/>
              </a:lnSpc>
              <a:spcBef>
                <a:spcPts val="360"/>
              </a:spcBef>
              <a:spcAft>
                <a:spcPts val="0"/>
              </a:spcAft>
              <a:buClr>
                <a:schemeClr val="lt1"/>
              </a:buClr>
              <a:buSzPts val="1800"/>
              <a:buChar char="»"/>
              <a:defRPr/>
            </a:lvl7pPr>
            <a:lvl8pPr lvl="7" algn="l">
              <a:lnSpc>
                <a:spcPct val="100000"/>
              </a:lnSpc>
              <a:spcBef>
                <a:spcPts val="360"/>
              </a:spcBef>
              <a:spcAft>
                <a:spcPts val="0"/>
              </a:spcAft>
              <a:buClr>
                <a:schemeClr val="lt1"/>
              </a:buClr>
              <a:buSzPts val="1800"/>
              <a:buChar char="»"/>
              <a:defRPr/>
            </a:lvl8pPr>
            <a:lvl9pPr lvl="8" algn="l">
              <a:lnSpc>
                <a:spcPct val="100000"/>
              </a:lnSpc>
              <a:spcBef>
                <a:spcPts val="36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381000" y="285750"/>
            <a:ext cx="7315200" cy="537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body"/>
          </p:nvPr>
        </p:nvSpPr>
        <p:spPr>
          <a:xfrm>
            <a:off x="381000" y="1028700"/>
            <a:ext cx="7315200" cy="3429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14" name="Google Shape;14;p3"/>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3"/>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3"/>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1000" y="285750"/>
            <a:ext cx="7315200" cy="537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lt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4400" u="none" cap="none" strike="noStrike">
                <a:solidFill>
                  <a:schemeClr val="lt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4400" u="none" cap="none" strike="noStrike">
                <a:solidFill>
                  <a:schemeClr val="lt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4400" u="none" cap="none" strike="noStrike">
                <a:solidFill>
                  <a:schemeClr val="lt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4400" u="none" cap="none" strike="noStrike">
                <a:solidFill>
                  <a:schemeClr val="lt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4400" u="none" cap="none" strike="noStrike">
                <a:solidFill>
                  <a:schemeClr val="lt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4400" u="none" cap="none" strike="noStrike">
                <a:solidFill>
                  <a:schemeClr val="lt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4400" u="none" cap="none" strike="noStrike">
                <a:solidFill>
                  <a:schemeClr val="lt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4400" u="none" cap="none" strike="noStrike">
                <a:solidFill>
                  <a:schemeClr val="lt1"/>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381000" y="1028700"/>
            <a:ext cx="7315200" cy="3429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lt1"/>
              </a:buClr>
              <a:buSzPts val="3200"/>
              <a:buFont typeface="Helvetica Neue"/>
              <a:buChar char="•"/>
              <a:defRPr b="0" i="0" sz="3200" u="none" cap="none" strike="noStrike">
                <a:solidFill>
                  <a:schemeClr val="lt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chemeClr val="lt1"/>
              </a:buClr>
              <a:buSzPts val="2800"/>
              <a:buFont typeface="Helvetica Neue"/>
              <a:buChar char="–"/>
              <a:defRPr b="0" i="0" sz="2800" u="none" cap="none" strike="noStrike">
                <a:solidFill>
                  <a:schemeClr val="lt1"/>
                </a:solidFill>
                <a:latin typeface="Helvetica Neue"/>
                <a:ea typeface="Helvetica Neue"/>
                <a:cs typeface="Helvetica Neue"/>
                <a:sym typeface="Helvetica Neue"/>
              </a:defRPr>
            </a:lvl2pPr>
            <a:lvl3pPr indent="-381000" lvl="2" marL="1371600" marR="0" rtl="0" algn="l">
              <a:lnSpc>
                <a:spcPct val="100000"/>
              </a:lnSpc>
              <a:spcBef>
                <a:spcPts val="480"/>
              </a:spcBef>
              <a:spcAft>
                <a:spcPts val="0"/>
              </a:spcAft>
              <a:buClr>
                <a:schemeClr val="lt1"/>
              </a:buClr>
              <a:buSzPts val="2400"/>
              <a:buFont typeface="Helvetica Neue"/>
              <a:buChar char="•"/>
              <a:defRPr b="0" i="0" sz="2400" u="none" cap="none" strike="noStrike">
                <a:solidFill>
                  <a:schemeClr val="lt1"/>
                </a:solidFill>
                <a:latin typeface="Helvetica Neue"/>
                <a:ea typeface="Helvetica Neue"/>
                <a:cs typeface="Helvetica Neue"/>
                <a:sym typeface="Helvetica Neue"/>
              </a:defRPr>
            </a:lvl3pPr>
            <a:lvl4pPr indent="-355600" lvl="3" marL="1828800" marR="0" rtl="0" algn="l">
              <a:lnSpc>
                <a:spcPct val="100000"/>
              </a:lnSpc>
              <a:spcBef>
                <a:spcPts val="400"/>
              </a:spcBef>
              <a:spcAft>
                <a:spcPts val="0"/>
              </a:spcAft>
              <a:buClr>
                <a:schemeClr val="lt1"/>
              </a:buClr>
              <a:buSzPts val="2000"/>
              <a:buFont typeface="Helvetica Neue"/>
              <a:buChar char="–"/>
              <a:defRPr b="0" i="0" sz="2000" u="none" cap="none" strike="noStrike">
                <a:solidFill>
                  <a:schemeClr val="lt1"/>
                </a:solidFill>
                <a:latin typeface="Helvetica Neue"/>
                <a:ea typeface="Helvetica Neue"/>
                <a:cs typeface="Helvetica Neue"/>
                <a:sym typeface="Helvetica Neue"/>
              </a:defRPr>
            </a:lvl4pPr>
            <a:lvl5pPr indent="-355600" lvl="4" marL="2286000" marR="0" rtl="0" algn="l">
              <a:lnSpc>
                <a:spcPct val="100000"/>
              </a:lnSpc>
              <a:spcBef>
                <a:spcPts val="400"/>
              </a:spcBef>
              <a:spcAft>
                <a:spcPts val="0"/>
              </a:spcAft>
              <a:buClr>
                <a:schemeClr val="lt1"/>
              </a:buClr>
              <a:buSzPts val="2000"/>
              <a:buFont typeface="Helvetica Neue"/>
              <a:buChar char="»"/>
              <a:defRPr b="0" i="0" sz="2000" u="none" cap="none" strike="noStrike">
                <a:solidFill>
                  <a:schemeClr val="lt1"/>
                </a:solidFill>
                <a:latin typeface="Helvetica Neue"/>
                <a:ea typeface="Helvetica Neue"/>
                <a:cs typeface="Helvetica Neue"/>
                <a:sym typeface="Helvetica Neue"/>
              </a:defRPr>
            </a:lvl5pPr>
            <a:lvl6pPr indent="-355600" lvl="5" marL="2743200" marR="0" rtl="0" algn="l">
              <a:lnSpc>
                <a:spcPct val="100000"/>
              </a:lnSpc>
              <a:spcBef>
                <a:spcPts val="400"/>
              </a:spcBef>
              <a:spcAft>
                <a:spcPts val="0"/>
              </a:spcAft>
              <a:buClr>
                <a:schemeClr val="lt1"/>
              </a:buClr>
              <a:buSzPts val="2000"/>
              <a:buFont typeface="Helvetica Neue"/>
              <a:buChar char="»"/>
              <a:defRPr b="0" i="0" sz="2000" u="none" cap="none" strike="noStrike">
                <a:solidFill>
                  <a:schemeClr val="lt1"/>
                </a:solidFill>
                <a:latin typeface="Helvetica Neue"/>
                <a:ea typeface="Helvetica Neue"/>
                <a:cs typeface="Helvetica Neue"/>
                <a:sym typeface="Helvetica Neue"/>
              </a:defRPr>
            </a:lvl6pPr>
            <a:lvl7pPr indent="-355600" lvl="6" marL="3200400" marR="0" rtl="0" algn="l">
              <a:lnSpc>
                <a:spcPct val="100000"/>
              </a:lnSpc>
              <a:spcBef>
                <a:spcPts val="400"/>
              </a:spcBef>
              <a:spcAft>
                <a:spcPts val="0"/>
              </a:spcAft>
              <a:buClr>
                <a:schemeClr val="lt1"/>
              </a:buClr>
              <a:buSzPts val="2000"/>
              <a:buFont typeface="Helvetica Neue"/>
              <a:buChar char="»"/>
              <a:defRPr b="0" i="0" sz="2000" u="none" cap="none" strike="noStrike">
                <a:solidFill>
                  <a:schemeClr val="lt1"/>
                </a:solidFill>
                <a:latin typeface="Helvetica Neue"/>
                <a:ea typeface="Helvetica Neue"/>
                <a:cs typeface="Helvetica Neue"/>
                <a:sym typeface="Helvetica Neue"/>
              </a:defRPr>
            </a:lvl7pPr>
            <a:lvl8pPr indent="-355600" lvl="7" marL="3657600" marR="0" rtl="0" algn="l">
              <a:lnSpc>
                <a:spcPct val="100000"/>
              </a:lnSpc>
              <a:spcBef>
                <a:spcPts val="400"/>
              </a:spcBef>
              <a:spcAft>
                <a:spcPts val="0"/>
              </a:spcAft>
              <a:buClr>
                <a:schemeClr val="lt1"/>
              </a:buClr>
              <a:buSzPts val="2000"/>
              <a:buFont typeface="Helvetica Neue"/>
              <a:buChar char="»"/>
              <a:defRPr b="0" i="0" sz="2000" u="none" cap="none" strike="noStrike">
                <a:solidFill>
                  <a:schemeClr val="lt1"/>
                </a:solidFill>
                <a:latin typeface="Helvetica Neue"/>
                <a:ea typeface="Helvetica Neue"/>
                <a:cs typeface="Helvetica Neue"/>
                <a:sym typeface="Helvetica Neue"/>
              </a:defRPr>
            </a:lvl8pPr>
            <a:lvl9pPr indent="-355600" lvl="8" marL="4114800" marR="0" rtl="0" algn="l">
              <a:lnSpc>
                <a:spcPct val="100000"/>
              </a:lnSpc>
              <a:spcBef>
                <a:spcPts val="400"/>
              </a:spcBef>
              <a:spcAft>
                <a:spcPts val="0"/>
              </a:spcAft>
              <a:buClr>
                <a:schemeClr val="lt1"/>
              </a:buClr>
              <a:buSzPts val="2000"/>
              <a:buFont typeface="Helvetica Neue"/>
              <a:buChar char="»"/>
              <a:defRPr b="0" i="0" sz="2000" u="none" cap="none" strike="noStrike">
                <a:solidFill>
                  <a:schemeClr val="lt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 name="Shape 20"/>
        <p:cNvGrpSpPr/>
        <p:nvPr/>
      </p:nvGrpSpPr>
      <p:grpSpPr>
        <a:xfrm>
          <a:off x="0" y="0"/>
          <a:ext cx="0" cy="0"/>
          <a:chOff x="0" y="0"/>
          <a:chExt cx="0" cy="0"/>
        </a:xfrm>
      </p:grpSpPr>
      <p:sp>
        <p:nvSpPr>
          <p:cNvPr id="21" name="Google Shape;21;p4"/>
          <p:cNvSpPr txBox="1"/>
          <p:nvPr>
            <p:ph idx="1" type="subTitle"/>
          </p:nvPr>
        </p:nvSpPr>
        <p:spPr>
          <a:xfrm>
            <a:off x="609600" y="1097756"/>
            <a:ext cx="6324600" cy="33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2" name="Google Shape;22;p4"/>
          <p:cNvPicPr preferRelativeResize="0"/>
          <p:nvPr/>
        </p:nvPicPr>
        <p:blipFill>
          <a:blip r:embed="rId3">
            <a:alphaModFix/>
          </a:blip>
          <a:stretch>
            <a:fillRect/>
          </a:stretch>
        </p:blipFill>
        <p:spPr>
          <a:xfrm>
            <a:off x="0" y="0"/>
            <a:ext cx="9144000" cy="46336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3"/>
          <p:cNvSpPr txBox="1"/>
          <p:nvPr>
            <p:ph type="ctrTitle"/>
          </p:nvPr>
        </p:nvSpPr>
        <p:spPr>
          <a:xfrm>
            <a:off x="227375" y="168400"/>
            <a:ext cx="8520600" cy="1194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 sz="3600"/>
              <a:t>PRINCIPIOS DE GESTIÓN DE LA CALIDAD</a:t>
            </a:r>
            <a:endParaRPr sz="3600"/>
          </a:p>
        </p:txBody>
      </p:sp>
      <p:sp>
        <p:nvSpPr>
          <p:cNvPr id="81" name="Google Shape;81;p13"/>
          <p:cNvSpPr txBox="1"/>
          <p:nvPr>
            <p:ph idx="1" type="subTitle"/>
          </p:nvPr>
        </p:nvSpPr>
        <p:spPr>
          <a:xfrm>
            <a:off x="159650" y="1362700"/>
            <a:ext cx="8520600" cy="3373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s" sz="1550">
                <a:solidFill>
                  <a:srgbClr val="FFFFFF"/>
                </a:solidFill>
              </a:rPr>
              <a:t>1.- Enfoque al cliente</a:t>
            </a:r>
            <a:r>
              <a:rPr lang="es" sz="1550">
                <a:solidFill>
                  <a:srgbClr val="FFFFFF"/>
                </a:solidFill>
              </a:rPr>
              <a:t>: las organizaciones dependen de sus clientes, por lo tanto deben comprender sus necesidades actuales y futuras, satisfacer sus requisitos y esforzarse en exceder sus expectativas.</a:t>
            </a:r>
            <a:endParaRPr sz="155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b="1" lang="es" sz="1550">
                <a:solidFill>
                  <a:srgbClr val="FFFFFF"/>
                </a:solidFill>
              </a:rPr>
              <a:t>2.- Liderazgo:</a:t>
            </a:r>
            <a:r>
              <a:rPr lang="es" sz="1550">
                <a:solidFill>
                  <a:srgbClr val="FFFFFF"/>
                </a:solidFill>
              </a:rPr>
              <a:t> los líderes establecen la unidad de propósito y la orientación de la organización. Deben crear y mantener un ambiente interno, en el cual el personal pueda llegar a involucrarse en el logro de los objetivos de la organización.</a:t>
            </a:r>
            <a:endParaRPr sz="1550">
              <a:solidFill>
                <a:srgbClr val="FFFFFF"/>
              </a:solidFill>
            </a:endParaRPr>
          </a:p>
          <a:p>
            <a:pPr indent="0" lvl="0" marL="0" rtl="0" algn="l">
              <a:spcBef>
                <a:spcPts val="1200"/>
              </a:spcBef>
              <a:spcAft>
                <a:spcPts val="0"/>
              </a:spcAft>
              <a:buNone/>
            </a:pPr>
            <a:r>
              <a:rPr b="1" lang="es" sz="1550">
                <a:solidFill>
                  <a:srgbClr val="FFFFFF"/>
                </a:solidFill>
              </a:rPr>
              <a:t>3.- Participación del personal:</a:t>
            </a:r>
            <a:r>
              <a:rPr lang="es" sz="1550">
                <a:solidFill>
                  <a:srgbClr val="FFFFFF"/>
                </a:solidFill>
              </a:rPr>
              <a:t> El personal, a todos los niveles, es la esencia de la organización, y su total compromiso posibilita que sus habilidades sean usadas para el beneficio de la organización</a:t>
            </a:r>
            <a:endParaRPr sz="155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idx="1" type="subTitle"/>
          </p:nvPr>
        </p:nvSpPr>
        <p:spPr>
          <a:xfrm>
            <a:off x="311700" y="351600"/>
            <a:ext cx="8520600" cy="3918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s" sz="1550">
                <a:solidFill>
                  <a:srgbClr val="FFFFFF"/>
                </a:solidFill>
                <a:latin typeface="Arial"/>
                <a:ea typeface="Arial"/>
                <a:cs typeface="Arial"/>
                <a:sym typeface="Arial"/>
              </a:rPr>
              <a:t>4.- Enfoque basado en procesos: Un resultado deseado se alcanza más eficientemente cuando las actividades y los recursos relacionados se gestionan como un proceso. Ver siguiente capítulo para conocer más sobre los procesos.</a:t>
            </a:r>
            <a:endParaRPr b="1" sz="1550">
              <a:solidFill>
                <a:srgbClr val="FFFFFF"/>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s" sz="1550">
                <a:solidFill>
                  <a:srgbClr val="FFFFFF"/>
                </a:solidFill>
                <a:latin typeface="Arial"/>
                <a:ea typeface="Arial"/>
                <a:cs typeface="Arial"/>
                <a:sym typeface="Arial"/>
              </a:rPr>
              <a:t>5.- Enfoque de sistema para la gestión: identificar, entender y gestionar los procesos interrelacionados como un sistema, contribuye a la eficacia y eficiencia de la organización en el logro de sus objetivos.</a:t>
            </a:r>
            <a:endParaRPr b="1" sz="1550">
              <a:solidFill>
                <a:srgbClr val="FFFFFF"/>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s" sz="1550">
                <a:solidFill>
                  <a:srgbClr val="FFFFFF"/>
                </a:solidFill>
                <a:latin typeface="Arial"/>
                <a:ea typeface="Arial"/>
                <a:cs typeface="Arial"/>
                <a:sym typeface="Arial"/>
              </a:rPr>
              <a:t>6.- Mejora continua: la mejora continua del desempeño global de la organización, debe de ser un objetivo permanente de esta.</a:t>
            </a:r>
            <a:endParaRPr b="1" sz="1550">
              <a:solidFill>
                <a:srgbClr val="FFFFFF"/>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s" sz="1550">
                <a:solidFill>
                  <a:srgbClr val="FFFFFF"/>
                </a:solidFill>
                <a:latin typeface="Arial"/>
                <a:ea typeface="Arial"/>
                <a:cs typeface="Arial"/>
                <a:sym typeface="Arial"/>
              </a:rPr>
              <a:t>7.- Enfoque basado en hechos para la toma de decisiones: las decisiones eficaces se basan en el análisis de los datos y en la información previa.</a:t>
            </a:r>
            <a:endParaRPr b="1" sz="1550">
              <a:solidFill>
                <a:srgbClr val="FFFFFF"/>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s" sz="1550">
                <a:solidFill>
                  <a:srgbClr val="FFFFFF"/>
                </a:solidFill>
                <a:latin typeface="Arial"/>
                <a:ea typeface="Arial"/>
                <a:cs typeface="Arial"/>
                <a:sym typeface="Arial"/>
              </a:rPr>
              <a:t>8.- Relaciones mutuamente beneficiosas con el proveedor: una organización y sus proveedores son interdependientes, y una </a:t>
            </a:r>
            <a:r>
              <a:rPr lang="es" sz="1550">
                <a:solidFill>
                  <a:srgbClr val="FFFFFF"/>
                </a:solidFill>
              </a:rPr>
              <a:t>relación mutuamente beneficiosa aumenta la capacidad de ambos para crear valor.</a:t>
            </a:r>
            <a:endParaRPr sz="1550">
              <a:solidFill>
                <a:srgbClr val="FFFFFF"/>
              </a:solidFill>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ctrTitle"/>
          </p:nvPr>
        </p:nvSpPr>
        <p:spPr>
          <a:xfrm>
            <a:off x="809475" y="233206"/>
            <a:ext cx="6324600" cy="528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Autores de la Calidad</a:t>
            </a:r>
            <a:endParaRPr/>
          </a:p>
        </p:txBody>
      </p:sp>
      <p:sp>
        <p:nvSpPr>
          <p:cNvPr id="92" name="Google Shape;92;p15"/>
          <p:cNvSpPr txBox="1"/>
          <p:nvPr>
            <p:ph idx="1" type="subTitle"/>
          </p:nvPr>
        </p:nvSpPr>
        <p:spPr>
          <a:xfrm>
            <a:off x="637700" y="1068050"/>
            <a:ext cx="7639800" cy="3639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s" sz="1550"/>
              <a:t>•</a:t>
            </a:r>
            <a:r>
              <a:rPr lang="es" sz="1550"/>
              <a:t>MacCall y otros en  1977 y Cavana y MacCall en  1978 fueron de los primeros que </a:t>
            </a:r>
            <a:r>
              <a:rPr lang="es" sz="1550"/>
              <a:t>ofrecieron</a:t>
            </a:r>
            <a:r>
              <a:rPr lang="es" sz="1550"/>
              <a:t> propuestas en este sentido</a:t>
            </a:r>
            <a:endParaRPr sz="1550"/>
          </a:p>
          <a:p>
            <a:pPr indent="0" lvl="0" marL="0" rtl="0" algn="l">
              <a:spcBef>
                <a:spcPts val="360"/>
              </a:spcBef>
              <a:spcAft>
                <a:spcPts val="0"/>
              </a:spcAft>
              <a:buNone/>
            </a:pPr>
            <a:r>
              <a:rPr lang="es" sz="1550"/>
              <a:t>Según</a:t>
            </a:r>
            <a:r>
              <a:rPr lang="es" sz="1550"/>
              <a:t> los autores, La calidad puede llegar a </a:t>
            </a:r>
            <a:r>
              <a:rPr lang="es" sz="1550"/>
              <a:t>cuantificar</a:t>
            </a:r>
            <a:r>
              <a:rPr lang="es" sz="1550"/>
              <a:t> tan solo mediante el </a:t>
            </a:r>
            <a:r>
              <a:rPr lang="es" sz="1550"/>
              <a:t>análisis</a:t>
            </a:r>
            <a:r>
              <a:rPr lang="es" sz="1550"/>
              <a:t> de un conjunto de factores</a:t>
            </a:r>
            <a:endParaRPr sz="15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381000" y="285750"/>
            <a:ext cx="7315200" cy="53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3600"/>
              <a:t>ENFOQUES DE LA CALIDAD</a:t>
            </a:r>
            <a:endParaRPr sz="3600"/>
          </a:p>
        </p:txBody>
      </p:sp>
      <p:sp>
        <p:nvSpPr>
          <p:cNvPr id="98" name="Google Shape;98;p16"/>
          <p:cNvSpPr txBox="1"/>
          <p:nvPr>
            <p:ph idx="1" type="body"/>
          </p:nvPr>
        </p:nvSpPr>
        <p:spPr>
          <a:xfrm>
            <a:off x="420000" y="1038600"/>
            <a:ext cx="8304000" cy="3066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s" sz="1500"/>
              <a:t>N</a:t>
            </a:r>
            <a:r>
              <a:rPr lang="es" sz="1500"/>
              <a:t>ace como una </a:t>
            </a:r>
            <a:r>
              <a:rPr lang="es" sz="1500"/>
              <a:t>evolución</a:t>
            </a:r>
            <a:r>
              <a:rPr lang="es" sz="1500"/>
              <a:t> natural del control de la calidad, que resulta limitado y poco eficaz para prevenir la </a:t>
            </a:r>
            <a:r>
              <a:rPr lang="es" sz="1500"/>
              <a:t>aparición</a:t>
            </a:r>
            <a:r>
              <a:rPr lang="es" sz="1500"/>
              <a:t> de defectos, se centra principalmente en garantizar que lo que ofrece una </a:t>
            </a:r>
            <a:r>
              <a:rPr lang="es" sz="1500"/>
              <a:t>organización</a:t>
            </a:r>
            <a:r>
              <a:rPr lang="es" sz="1500"/>
              <a:t> cumple con las especificaciones establecidas previamente entre la empresa y el cliente.</a:t>
            </a:r>
            <a:endParaRPr sz="15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81000" y="285750"/>
            <a:ext cx="7315200" cy="53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3600"/>
              <a:t>Principios del enfoque de Calidad</a:t>
            </a:r>
            <a:endParaRPr sz="3600"/>
          </a:p>
        </p:txBody>
      </p:sp>
      <p:sp>
        <p:nvSpPr>
          <p:cNvPr id="104" name="Google Shape;104;p17"/>
          <p:cNvSpPr txBox="1"/>
          <p:nvPr>
            <p:ph idx="1" type="body"/>
          </p:nvPr>
        </p:nvSpPr>
        <p:spPr>
          <a:xfrm>
            <a:off x="381000" y="1028700"/>
            <a:ext cx="7315200" cy="34290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lang="es" sz="1550"/>
              <a:t>1. Enfoque en el cliente:Las organizaciones dependen de sus clientes y, por lo tanto, deben comprender las demandas actuales y futuras de sus clientes.</a:t>
            </a:r>
            <a:endParaRPr sz="1550"/>
          </a:p>
          <a:p>
            <a:pPr indent="0" lvl="0" marL="0" rtl="0" algn="l">
              <a:spcBef>
                <a:spcPts val="1200"/>
              </a:spcBef>
              <a:spcAft>
                <a:spcPts val="0"/>
              </a:spcAft>
              <a:buClr>
                <a:schemeClr val="dk1"/>
              </a:buClr>
              <a:buSzPts val="1100"/>
              <a:buFont typeface="Arial"/>
              <a:buNone/>
            </a:pPr>
            <a:r>
              <a:rPr lang="es" sz="1550"/>
              <a:t>2. Liderazgo:Son los que establecen la unidad en cuanto a los fines y el rumbo de la </a:t>
            </a:r>
            <a:r>
              <a:rPr lang="es" sz="1550"/>
              <a:t>organización</a:t>
            </a:r>
            <a:r>
              <a:rPr lang="es" sz="1550"/>
              <a:t>. Es conveniente que estos desarrollen y mantengan un ambiente agradable.</a:t>
            </a:r>
            <a:endParaRPr sz="1550"/>
          </a:p>
          <a:p>
            <a:pPr indent="0" lvl="0" marL="0" rtl="0" algn="l">
              <a:spcBef>
                <a:spcPts val="1200"/>
              </a:spcBef>
              <a:spcAft>
                <a:spcPts val="0"/>
              </a:spcAft>
              <a:buClr>
                <a:schemeClr val="dk1"/>
              </a:buClr>
              <a:buSzPts val="1100"/>
              <a:buFont typeface="Arial"/>
              <a:buNone/>
            </a:pPr>
            <a:r>
              <a:rPr lang="es" sz="1550"/>
              <a:t>3. </a:t>
            </a:r>
            <a:r>
              <a:rPr lang="es" sz="1550"/>
              <a:t>Participación</a:t>
            </a:r>
            <a:r>
              <a:rPr lang="es" sz="1550"/>
              <a:t> del personal: Las personas que intervienen en todos los niveles de la </a:t>
            </a:r>
            <a:r>
              <a:rPr lang="es" sz="1550"/>
              <a:t>organización</a:t>
            </a:r>
            <a:r>
              <a:rPr lang="es" sz="1550"/>
              <a:t> constituyen la esencia de esta y su plena </a:t>
            </a:r>
            <a:r>
              <a:rPr lang="es" sz="1550"/>
              <a:t>participación</a:t>
            </a:r>
            <a:r>
              <a:rPr lang="es" sz="1550"/>
              <a:t>.</a:t>
            </a:r>
            <a:endParaRPr sz="1550"/>
          </a:p>
          <a:p>
            <a:pPr indent="0" lvl="0" marL="0" rtl="0" algn="l">
              <a:spcBef>
                <a:spcPts val="1200"/>
              </a:spcBef>
              <a:spcAft>
                <a:spcPts val="0"/>
              </a:spcAft>
              <a:buClr>
                <a:schemeClr val="dk1"/>
              </a:buClr>
              <a:buSzPts val="1100"/>
              <a:buFont typeface="Arial"/>
              <a:buNone/>
            </a:pPr>
            <a:r>
              <a:rPr lang="es" sz="1550"/>
              <a:t>4. Enfoque en el proceso. El resultado esperado se consigue de forma </a:t>
            </a:r>
            <a:r>
              <a:rPr lang="es" sz="1550"/>
              <a:t>más</a:t>
            </a:r>
            <a:r>
              <a:rPr lang="es" sz="1550"/>
              <a:t> eficiente cuando las actividades y los recursos relacionados se gestionan como un proceso.</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None/>
            </a:pPr>
            <a:r>
              <a:t/>
            </a:r>
            <a:endParaRPr sz="15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113400" y="297300"/>
            <a:ext cx="8520600" cy="44991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lang="es" sz="1550"/>
              <a:t>5. Gestión basada en los sistemas. La identificación, comprensión y gestión a modo de sistema de los procesos interrelacionados contribuye a la eficacia y la eficiencia de la organización a la hora de conseguir sus objetivos.</a:t>
            </a:r>
            <a:endParaRPr sz="1550"/>
          </a:p>
          <a:p>
            <a:pPr indent="0" lvl="0" marL="0" rtl="0" algn="l">
              <a:spcBef>
                <a:spcPts val="1200"/>
              </a:spcBef>
              <a:spcAft>
                <a:spcPts val="0"/>
              </a:spcAft>
              <a:buClr>
                <a:schemeClr val="dk1"/>
              </a:buClr>
              <a:buSzPts val="1100"/>
              <a:buFont typeface="Arial"/>
              <a:buNone/>
            </a:pPr>
            <a:r>
              <a:rPr lang="es" sz="1550"/>
              <a:t>6. Mejora continua. La mejora continua del funcionamiento global de la organización.</a:t>
            </a:r>
            <a:endParaRPr sz="1550"/>
          </a:p>
          <a:p>
            <a:pPr indent="0" lvl="0" marL="0" rtl="0" algn="l">
              <a:spcBef>
                <a:spcPts val="1200"/>
              </a:spcBef>
              <a:spcAft>
                <a:spcPts val="0"/>
              </a:spcAft>
              <a:buClr>
                <a:schemeClr val="dk1"/>
              </a:buClr>
              <a:buSzPts val="1100"/>
              <a:buFont typeface="Arial"/>
              <a:buNone/>
            </a:pPr>
            <a:r>
              <a:rPr lang="es" sz="1550"/>
              <a:t>7. Toma de decisiones basada en hechos. Las decisiones eficaces se basan en el análisis de los datos y la información.</a:t>
            </a:r>
            <a:endParaRPr sz="1550"/>
          </a:p>
          <a:p>
            <a:pPr indent="0" lvl="0" marL="0" rtl="0" algn="l">
              <a:spcBef>
                <a:spcPts val="1200"/>
              </a:spcBef>
              <a:spcAft>
                <a:spcPts val="1200"/>
              </a:spcAft>
              <a:buClr>
                <a:schemeClr val="dk1"/>
              </a:buClr>
              <a:buSzPts val="1100"/>
              <a:buFont typeface="Arial"/>
              <a:buNone/>
            </a:pPr>
            <a:r>
              <a:rPr lang="es" sz="1550"/>
              <a:t>8. Relación mutuamente beneficiosa con los suministradores. Una organización y sus suministradores mantienen interdependencias y una relación mutuamente beneficiosa sirve para aumentar la capacidad de ambas partes.</a:t>
            </a:r>
            <a:endParaRPr sz="15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81000" y="285750"/>
            <a:ext cx="7315200" cy="53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FUNCIONALIDAD</a:t>
            </a:r>
            <a:endParaRPr/>
          </a:p>
        </p:txBody>
      </p:sp>
      <p:sp>
        <p:nvSpPr>
          <p:cNvPr id="115" name="Google Shape;115;p19"/>
          <p:cNvSpPr txBox="1"/>
          <p:nvPr>
            <p:ph idx="1" type="body"/>
          </p:nvPr>
        </p:nvSpPr>
        <p:spPr>
          <a:xfrm>
            <a:off x="126475" y="1028700"/>
            <a:ext cx="8839500" cy="3833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s" sz="1550">
                <a:solidFill>
                  <a:srgbClr val="FFFFFF"/>
                </a:solidFill>
              </a:rPr>
              <a:t>Se refiere a la capacidad del producto de software para suministrar un conjunto de funciones que satisfagan las necesidades implícitas o explícitas de los usuarios, al ser utilizado bajo condiciones específicas</a:t>
            </a:r>
            <a:endParaRPr sz="1550">
              <a:solidFill>
                <a:srgbClr val="FFFFFF"/>
              </a:solidFill>
            </a:endParaRPr>
          </a:p>
          <a:p>
            <a:pPr indent="0" lvl="0" marL="0" rtl="0" algn="l">
              <a:spcBef>
                <a:spcPts val="360"/>
              </a:spcBef>
              <a:spcAft>
                <a:spcPts val="0"/>
              </a:spcAft>
              <a:buNone/>
            </a:pPr>
            <a:r>
              <a:rPr lang="es" sz="1550">
                <a:solidFill>
                  <a:srgbClr val="FFFFFF"/>
                </a:solidFill>
              </a:rPr>
              <a:t>Se relaciona directamente con aquello que el software hace para satisfacer necesidades,</a:t>
            </a:r>
            <a:endParaRPr sz="1550">
              <a:solidFill>
                <a:srgbClr val="FFFFFF"/>
              </a:solidFill>
            </a:endParaRPr>
          </a:p>
          <a:p>
            <a:pPr indent="-327025" lvl="0" marL="457200" rtl="0" algn="l">
              <a:spcBef>
                <a:spcPts val="360"/>
              </a:spcBef>
              <a:spcAft>
                <a:spcPts val="0"/>
              </a:spcAft>
              <a:buClr>
                <a:srgbClr val="FFFFFF"/>
              </a:buClr>
              <a:buSzPts val="1550"/>
              <a:buChar char="•"/>
            </a:pPr>
            <a:r>
              <a:rPr b="1" lang="es" sz="1550">
                <a:solidFill>
                  <a:srgbClr val="FFFFFF"/>
                </a:solidFill>
              </a:rPr>
              <a:t>Apropiabilidad: </a:t>
            </a:r>
            <a:r>
              <a:rPr lang="es" sz="1550">
                <a:solidFill>
                  <a:srgbClr val="FFFFFF"/>
                </a:solidFill>
              </a:rPr>
              <a:t>Es la capacidad del software para suministrar un conjunto apropiado de funciones que cumplan tareas específicas y objetivos del usuario.</a:t>
            </a:r>
            <a:endParaRPr sz="1550">
              <a:solidFill>
                <a:srgbClr val="FFFFFF"/>
              </a:solidFill>
            </a:endParaRPr>
          </a:p>
          <a:p>
            <a:pPr indent="-327025" lvl="0" marL="457200" rtl="0" algn="l">
              <a:spcBef>
                <a:spcPts val="0"/>
              </a:spcBef>
              <a:spcAft>
                <a:spcPts val="0"/>
              </a:spcAft>
              <a:buClr>
                <a:srgbClr val="FFFFFF"/>
              </a:buClr>
              <a:buSzPts val="1550"/>
              <a:buChar char="•"/>
            </a:pPr>
            <a:r>
              <a:rPr b="1" lang="es" sz="1550">
                <a:solidFill>
                  <a:srgbClr val="FFFFFF"/>
                </a:solidFill>
              </a:rPr>
              <a:t>Exactitud: </a:t>
            </a:r>
            <a:r>
              <a:rPr lang="es" sz="1550">
                <a:solidFill>
                  <a:srgbClr val="FFFFFF"/>
                </a:solidFill>
              </a:rPr>
              <a:t>Capacidad del software para proveer los resultados correctos y los efectos pactados, con un adecuado grado de precisión.</a:t>
            </a:r>
            <a:endParaRPr sz="1550">
              <a:solidFill>
                <a:srgbClr val="FFFFFF"/>
              </a:solidFill>
            </a:endParaRPr>
          </a:p>
          <a:p>
            <a:pPr indent="-327025" lvl="0" marL="457200" rtl="0" algn="l">
              <a:spcBef>
                <a:spcPts val="0"/>
              </a:spcBef>
              <a:spcAft>
                <a:spcPts val="0"/>
              </a:spcAft>
              <a:buClr>
                <a:srgbClr val="FFFFFF"/>
              </a:buClr>
              <a:buSzPts val="1550"/>
              <a:buChar char="•"/>
            </a:pPr>
            <a:r>
              <a:rPr b="1" lang="es" sz="1550">
                <a:solidFill>
                  <a:srgbClr val="FFFFFF"/>
                </a:solidFill>
              </a:rPr>
              <a:t>Interoperabilidad: </a:t>
            </a:r>
            <a:r>
              <a:rPr lang="es" sz="1550">
                <a:solidFill>
                  <a:srgbClr val="FFFFFF"/>
                </a:solidFill>
              </a:rPr>
              <a:t>Capacidad del software para interactuar con uno o más sistemas específicos.</a:t>
            </a:r>
            <a:endParaRPr sz="1550">
              <a:solidFill>
                <a:srgbClr val="FFFFFF"/>
              </a:solidFill>
            </a:endParaRPr>
          </a:p>
          <a:p>
            <a:pPr indent="-327025" lvl="0" marL="457200" rtl="0" algn="l">
              <a:spcBef>
                <a:spcPts val="0"/>
              </a:spcBef>
              <a:spcAft>
                <a:spcPts val="0"/>
              </a:spcAft>
              <a:buClr>
                <a:srgbClr val="FFFFFF"/>
              </a:buClr>
              <a:buSzPts val="1550"/>
              <a:buChar char="•"/>
            </a:pPr>
            <a:r>
              <a:rPr b="1" lang="es" sz="1550">
                <a:solidFill>
                  <a:srgbClr val="FFFFFF"/>
                </a:solidFill>
              </a:rPr>
              <a:t>Seguridad: </a:t>
            </a:r>
            <a:r>
              <a:rPr lang="es" sz="1550">
                <a:solidFill>
                  <a:srgbClr val="FFFFFF"/>
                </a:solidFill>
              </a:rPr>
              <a:t>Hace referencia a la capacidad del software para proteger los datos y la información.</a:t>
            </a:r>
            <a:endParaRPr sz="1550">
              <a:solidFill>
                <a:srgbClr val="FFFFFF"/>
              </a:solidFill>
            </a:endParaRPr>
          </a:p>
          <a:p>
            <a:pPr indent="-327025" lvl="0" marL="457200" rtl="0" algn="l">
              <a:spcBef>
                <a:spcPts val="0"/>
              </a:spcBef>
              <a:spcAft>
                <a:spcPts val="0"/>
              </a:spcAft>
              <a:buClr>
                <a:srgbClr val="FFFFFF"/>
              </a:buClr>
              <a:buSzPts val="1550"/>
              <a:buChar char="•"/>
            </a:pPr>
            <a:r>
              <a:rPr b="1" lang="es" sz="1550">
                <a:solidFill>
                  <a:srgbClr val="FFFFFF"/>
                </a:solidFill>
              </a:rPr>
              <a:t>Conformidad en la funcionalidad: </a:t>
            </a:r>
            <a:r>
              <a:rPr lang="es" sz="1550">
                <a:solidFill>
                  <a:srgbClr val="FFFFFF"/>
                </a:solidFill>
              </a:rPr>
              <a:t>Capacidad del software para ajustarse a los estándares, convenciones y regulaciones relacionadas con la correcta implementación de especificaciones durante todo el proceso de análisis y construcción.</a:t>
            </a:r>
            <a:endParaRPr sz="1550">
              <a:solidFill>
                <a:srgbClr val="FFFFFF"/>
              </a:solidFill>
            </a:endParaRPr>
          </a:p>
          <a:p>
            <a:pPr indent="0" lvl="0" marL="0" rtl="0" algn="l">
              <a:spcBef>
                <a:spcPts val="3600"/>
              </a:spcBef>
              <a:spcAft>
                <a:spcPts val="0"/>
              </a:spcAft>
              <a:buNone/>
            </a:pPr>
            <a:r>
              <a:t/>
            </a:r>
            <a:endParaRPr sz="1200">
              <a:solidFill>
                <a:srgbClr val="FFFFFF"/>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81000" y="285750"/>
            <a:ext cx="7315200" cy="53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CONFIABILIDAD</a:t>
            </a:r>
            <a:endParaRPr/>
          </a:p>
        </p:txBody>
      </p:sp>
      <p:sp>
        <p:nvSpPr>
          <p:cNvPr id="121" name="Google Shape;121;p20"/>
          <p:cNvSpPr txBox="1"/>
          <p:nvPr>
            <p:ph idx="1" type="body"/>
          </p:nvPr>
        </p:nvSpPr>
        <p:spPr>
          <a:xfrm>
            <a:off x="381000" y="1028700"/>
            <a:ext cx="8079000" cy="3429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s" sz="1550"/>
              <a:t>Es aquella cuyo uso y </a:t>
            </a:r>
            <a:r>
              <a:rPr lang="es" sz="1550"/>
              <a:t>medición</a:t>
            </a:r>
            <a:r>
              <a:rPr lang="es" sz="1550"/>
              <a:t> nos ayuda a desarrollar programas de una manera confiable y </a:t>
            </a:r>
            <a:r>
              <a:rPr lang="es" sz="1550"/>
              <a:t>rápida</a:t>
            </a:r>
            <a:r>
              <a:rPr lang="es" sz="1550"/>
              <a:t> y a menor costo.</a:t>
            </a:r>
            <a:endParaRPr sz="1550"/>
          </a:p>
        </p:txBody>
      </p:sp>
      <p:pic>
        <p:nvPicPr>
          <p:cNvPr id="122" name="Google Shape;122;p20"/>
          <p:cNvPicPr preferRelativeResize="0"/>
          <p:nvPr/>
        </p:nvPicPr>
        <p:blipFill>
          <a:blip r:embed="rId3">
            <a:alphaModFix/>
          </a:blip>
          <a:stretch>
            <a:fillRect/>
          </a:stretch>
        </p:blipFill>
        <p:spPr>
          <a:xfrm>
            <a:off x="5908100" y="2114013"/>
            <a:ext cx="2133600"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81000" y="285750"/>
            <a:ext cx="7315200" cy="53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3600"/>
              <a:t>USABILIDAD</a:t>
            </a:r>
            <a:endParaRPr sz="3600"/>
          </a:p>
        </p:txBody>
      </p:sp>
      <p:sp>
        <p:nvSpPr>
          <p:cNvPr id="128" name="Google Shape;128;p21"/>
          <p:cNvSpPr txBox="1"/>
          <p:nvPr>
            <p:ph idx="1" type="body"/>
          </p:nvPr>
        </p:nvSpPr>
        <p:spPr>
          <a:xfrm>
            <a:off x="381000" y="1028700"/>
            <a:ext cx="7315200" cy="3429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s" sz="1550"/>
              <a:t>Usabilidad es la eficiencia y satisfacción con la que un producto permite alcanzar objetivos específicos a usuarios específicos en un contexto de uso específico”.</a:t>
            </a:r>
            <a:endParaRPr sz="1550"/>
          </a:p>
        </p:txBody>
      </p:sp>
      <p:pic>
        <p:nvPicPr>
          <p:cNvPr id="129" name="Google Shape;129;p21"/>
          <p:cNvPicPr preferRelativeResize="0"/>
          <p:nvPr/>
        </p:nvPicPr>
        <p:blipFill>
          <a:blip r:embed="rId3">
            <a:alphaModFix/>
          </a:blip>
          <a:stretch>
            <a:fillRect/>
          </a:stretch>
        </p:blipFill>
        <p:spPr>
          <a:xfrm>
            <a:off x="5399217" y="3132567"/>
            <a:ext cx="2725451" cy="149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Google Shape;27;p5"/>
          <p:cNvSpPr txBox="1"/>
          <p:nvPr>
            <p:ph type="ctrTitle"/>
          </p:nvPr>
        </p:nvSpPr>
        <p:spPr>
          <a:xfrm>
            <a:off x="0" y="853900"/>
            <a:ext cx="9144000" cy="54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3500"/>
              <a:t>Fundamentos de la calidad de software</a:t>
            </a:r>
            <a:endParaRPr sz="3500"/>
          </a:p>
        </p:txBody>
      </p:sp>
      <p:sp>
        <p:nvSpPr>
          <p:cNvPr id="28" name="Google Shape;28;p5"/>
          <p:cNvSpPr txBox="1"/>
          <p:nvPr>
            <p:ph idx="1" type="subTitle"/>
          </p:nvPr>
        </p:nvSpPr>
        <p:spPr>
          <a:xfrm>
            <a:off x="311700" y="1658750"/>
            <a:ext cx="8699400" cy="2399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s"/>
              <a:t>                          </a:t>
            </a:r>
            <a:r>
              <a:rPr b="1" lang="es">
                <a:solidFill>
                  <a:srgbClr val="FFFFFF"/>
                </a:solidFill>
              </a:rPr>
              <a:t>Trabajo grupal.</a:t>
            </a:r>
            <a:endParaRPr b="1">
              <a:solidFill>
                <a:srgbClr val="FFFFFF"/>
              </a:solidFill>
            </a:endParaRPr>
          </a:p>
          <a:p>
            <a:pPr indent="0" lvl="0" marL="0" rtl="0" algn="l">
              <a:spcBef>
                <a:spcPts val="360"/>
              </a:spcBef>
              <a:spcAft>
                <a:spcPts val="0"/>
              </a:spcAft>
              <a:buNone/>
            </a:pPr>
            <a:r>
              <a:rPr b="1" lang="es">
                <a:solidFill>
                  <a:srgbClr val="FFFFFF"/>
                </a:solidFill>
              </a:rPr>
              <a:t>Integrantes:</a:t>
            </a:r>
            <a:endParaRPr b="1">
              <a:solidFill>
                <a:srgbClr val="FFFFFF"/>
              </a:solidFill>
            </a:endParaRPr>
          </a:p>
          <a:p>
            <a:pPr indent="0" lvl="0" marL="0" rtl="0" algn="l">
              <a:spcBef>
                <a:spcPts val="360"/>
              </a:spcBef>
              <a:spcAft>
                <a:spcPts val="0"/>
              </a:spcAft>
              <a:buNone/>
            </a:pPr>
            <a:r>
              <a:rPr lang="es"/>
              <a:t>•</a:t>
            </a:r>
            <a:r>
              <a:rPr lang="es"/>
              <a:t>Kevin Amaguaña.</a:t>
            </a:r>
            <a:endParaRPr/>
          </a:p>
          <a:p>
            <a:pPr indent="0" lvl="0" marL="0" rtl="0" algn="l">
              <a:spcBef>
                <a:spcPts val="360"/>
              </a:spcBef>
              <a:spcAft>
                <a:spcPts val="0"/>
              </a:spcAft>
              <a:buNone/>
            </a:pPr>
            <a:r>
              <a:rPr lang="es"/>
              <a:t>•Karla Gualavisi.</a:t>
            </a:r>
            <a:endParaRPr/>
          </a:p>
          <a:p>
            <a:pPr indent="0" lvl="0" marL="0" rtl="0" algn="l">
              <a:spcBef>
                <a:spcPts val="360"/>
              </a:spcBef>
              <a:spcAft>
                <a:spcPts val="0"/>
              </a:spcAft>
              <a:buNone/>
            </a:pPr>
            <a:r>
              <a:rPr lang="es"/>
              <a:t>•Wladimir Soasti.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6"/>
          <p:cNvSpPr txBox="1"/>
          <p:nvPr>
            <p:ph type="ctrTitle"/>
          </p:nvPr>
        </p:nvSpPr>
        <p:spPr>
          <a:xfrm>
            <a:off x="0" y="0"/>
            <a:ext cx="8520600" cy="98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Fundamentos de la calidad  </a:t>
            </a:r>
            <a:endParaRPr/>
          </a:p>
        </p:txBody>
      </p:sp>
      <p:sp>
        <p:nvSpPr>
          <p:cNvPr id="34" name="Google Shape;34;p6"/>
          <p:cNvSpPr txBox="1"/>
          <p:nvPr>
            <p:ph idx="1" type="subTitle"/>
          </p:nvPr>
        </p:nvSpPr>
        <p:spPr>
          <a:xfrm>
            <a:off x="0" y="915450"/>
            <a:ext cx="9144000" cy="1867200"/>
          </a:xfrm>
          <a:prstGeom prst="rect">
            <a:avLst/>
          </a:prstGeom>
          <a:solidFill>
            <a:srgbClr val="000000"/>
          </a:solidFill>
        </p:spPr>
        <p:txBody>
          <a:bodyPr anchorCtr="0" anchor="t" bIns="45700" lIns="91425" spcFirstLastPara="1" rIns="91425" wrap="square" tIns="45700">
            <a:noAutofit/>
          </a:bodyPr>
          <a:lstStyle/>
          <a:p>
            <a:pPr indent="0" lvl="0" marL="0" rtl="0" algn="l">
              <a:spcBef>
                <a:spcPts val="360"/>
              </a:spcBef>
              <a:spcAft>
                <a:spcPts val="0"/>
              </a:spcAft>
              <a:buNone/>
            </a:pPr>
            <a:r>
              <a:rPr lang="es">
                <a:solidFill>
                  <a:srgbClr val="FFFFFF"/>
                </a:solidFill>
              </a:rPr>
              <a:t>•</a:t>
            </a:r>
            <a:r>
              <a:rPr b="1" lang="es" sz="1950">
                <a:solidFill>
                  <a:srgbClr val="FFFFFF"/>
                </a:solidFill>
              </a:rPr>
              <a:t>Calidad de software</a:t>
            </a:r>
            <a:endParaRPr b="1" sz="1950">
              <a:solidFill>
                <a:srgbClr val="FFFFFF"/>
              </a:solidFill>
            </a:endParaRPr>
          </a:p>
          <a:p>
            <a:pPr indent="0" lvl="0" marL="0" rtl="0" algn="l">
              <a:spcBef>
                <a:spcPts val="360"/>
              </a:spcBef>
              <a:spcAft>
                <a:spcPts val="0"/>
              </a:spcAft>
              <a:buNone/>
            </a:pPr>
            <a:r>
              <a:rPr lang="es">
                <a:solidFill>
                  <a:srgbClr val="FFFFFF"/>
                </a:solidFill>
              </a:rPr>
              <a:t>•</a:t>
            </a:r>
            <a:r>
              <a:rPr b="1" lang="es" sz="1950">
                <a:solidFill>
                  <a:srgbClr val="FFFFFF"/>
                </a:solidFill>
              </a:rPr>
              <a:t>Control de calidad.</a:t>
            </a:r>
            <a:endParaRPr b="1" sz="1950">
              <a:solidFill>
                <a:srgbClr val="FFFFFF"/>
              </a:solidFill>
            </a:endParaRPr>
          </a:p>
          <a:p>
            <a:pPr indent="0" lvl="0" marL="0" rtl="0" algn="l">
              <a:spcBef>
                <a:spcPts val="360"/>
              </a:spcBef>
              <a:spcAft>
                <a:spcPts val="0"/>
              </a:spcAft>
              <a:buNone/>
            </a:pPr>
            <a:r>
              <a:rPr lang="es" sz="3300">
                <a:solidFill>
                  <a:srgbClr val="FFFFFF"/>
                </a:solidFill>
              </a:rPr>
              <a:t>•</a:t>
            </a:r>
            <a:r>
              <a:rPr b="1" lang="es" sz="1850">
                <a:solidFill>
                  <a:srgbClr val="FFFFFF"/>
                </a:solidFill>
              </a:rPr>
              <a:t>Garantía de la calidad.</a:t>
            </a:r>
            <a:endParaRPr sz="3300">
              <a:solidFill>
                <a:srgbClr val="FFFFFF"/>
              </a:solidFill>
            </a:endParaRPr>
          </a:p>
        </p:txBody>
      </p:sp>
      <p:pic>
        <p:nvPicPr>
          <p:cNvPr id="35" name="Google Shape;35;p6"/>
          <p:cNvPicPr preferRelativeResize="0"/>
          <p:nvPr/>
        </p:nvPicPr>
        <p:blipFill>
          <a:blip r:embed="rId3">
            <a:alphaModFix/>
          </a:blip>
          <a:stretch>
            <a:fillRect/>
          </a:stretch>
        </p:blipFill>
        <p:spPr>
          <a:xfrm>
            <a:off x="6214958" y="2782650"/>
            <a:ext cx="2929043" cy="236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7"/>
          <p:cNvSpPr txBox="1"/>
          <p:nvPr>
            <p:ph type="ctrTitle"/>
          </p:nvPr>
        </p:nvSpPr>
        <p:spPr>
          <a:xfrm>
            <a:off x="0" y="0"/>
            <a:ext cx="8520600" cy="944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2800">
                <a:solidFill>
                  <a:srgbClr val="FFFFFF"/>
                </a:solidFill>
              </a:rPr>
              <a:t>•</a:t>
            </a:r>
            <a:r>
              <a:rPr b="1" lang="es" sz="1950">
                <a:solidFill>
                  <a:srgbClr val="FFFFFF"/>
                </a:solidFill>
              </a:rPr>
              <a:t>Calidad de software</a:t>
            </a:r>
            <a:endParaRPr>
              <a:solidFill>
                <a:srgbClr val="FFFFFF"/>
              </a:solidFill>
            </a:endParaRPr>
          </a:p>
        </p:txBody>
      </p:sp>
      <p:sp>
        <p:nvSpPr>
          <p:cNvPr id="41" name="Google Shape;41;p7"/>
          <p:cNvSpPr txBox="1"/>
          <p:nvPr>
            <p:ph idx="1" type="subTitle"/>
          </p:nvPr>
        </p:nvSpPr>
        <p:spPr>
          <a:xfrm>
            <a:off x="0" y="855100"/>
            <a:ext cx="8520600" cy="315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s" sz="1350">
                <a:solidFill>
                  <a:srgbClr val="FFFFFF"/>
                </a:solidFill>
                <a:latin typeface="Roboto"/>
                <a:ea typeface="Roboto"/>
                <a:cs typeface="Roboto"/>
                <a:sym typeface="Roboto"/>
              </a:rPr>
              <a:t>ISO en la norma 8402:1994, la define como la “Totalidad de propiedades y características de un producto, proceso o servicio que le confiere su aptitud para satisfacer unas necesidades expresadas o implícitas.”</a:t>
            </a:r>
            <a:endParaRPr b="1" sz="1350">
              <a:solidFill>
                <a:srgbClr val="FFFFFF"/>
              </a:solidFill>
              <a:latin typeface="Roboto"/>
              <a:ea typeface="Roboto"/>
              <a:cs typeface="Roboto"/>
              <a:sym typeface="Roboto"/>
            </a:endParaRPr>
          </a:p>
          <a:p>
            <a:pPr indent="0" lvl="0" marL="0" rtl="0" algn="l">
              <a:spcBef>
                <a:spcPts val="360"/>
              </a:spcBef>
              <a:spcAft>
                <a:spcPts val="0"/>
              </a:spcAft>
              <a:buNone/>
            </a:pPr>
            <a:r>
              <a:rPr b="1" lang="es">
                <a:solidFill>
                  <a:srgbClr val="FFFFFF"/>
                </a:solidFill>
              </a:rPr>
              <a:t>•</a:t>
            </a:r>
            <a:r>
              <a:rPr b="1" lang="es" sz="1950">
                <a:solidFill>
                  <a:srgbClr val="FFFFFF"/>
                </a:solidFill>
              </a:rPr>
              <a:t>Control de calidad.</a:t>
            </a:r>
            <a:endParaRPr b="1" sz="1950">
              <a:solidFill>
                <a:srgbClr val="FFFFFF"/>
              </a:solidFill>
            </a:endParaRPr>
          </a:p>
          <a:p>
            <a:pPr indent="0" lvl="0" marL="0" rtl="0" algn="l">
              <a:spcBef>
                <a:spcPts val="360"/>
              </a:spcBef>
              <a:spcAft>
                <a:spcPts val="0"/>
              </a:spcAft>
              <a:buNone/>
            </a:pPr>
            <a:r>
              <a:rPr b="1" lang="es" sz="1350">
                <a:solidFill>
                  <a:srgbClr val="FFFFFF"/>
                </a:solidFill>
                <a:latin typeface="Roboto"/>
                <a:ea typeface="Roboto"/>
                <a:cs typeface="Roboto"/>
                <a:sym typeface="Roboto"/>
              </a:rPr>
              <a:t>El control de calidad incluye un bucle de retroalimentación con el proceso que creó el producto del trabajo. La combinación de mediciones retroalimentación permite afinar el proceso cuando los productos de trabajo creados fracasan en cuanto a satisfacer sus especificaciones.</a:t>
            </a:r>
            <a:endParaRPr b="1" sz="1350">
              <a:solidFill>
                <a:srgbClr val="FFFFFF"/>
              </a:solidFill>
              <a:latin typeface="Roboto"/>
              <a:ea typeface="Roboto"/>
              <a:cs typeface="Roboto"/>
              <a:sym typeface="Roboto"/>
            </a:endParaRPr>
          </a:p>
          <a:p>
            <a:pPr indent="0" lvl="0" marL="0" rtl="0" algn="l">
              <a:spcBef>
                <a:spcPts val="360"/>
              </a:spcBef>
              <a:spcAft>
                <a:spcPts val="0"/>
              </a:spcAft>
              <a:buNone/>
            </a:pPr>
            <a:r>
              <a:rPr b="1" lang="es" sz="3300">
                <a:solidFill>
                  <a:srgbClr val="FFFFFF"/>
                </a:solidFill>
              </a:rPr>
              <a:t>•</a:t>
            </a:r>
            <a:r>
              <a:rPr b="1" lang="es" sz="1850">
                <a:solidFill>
                  <a:srgbClr val="FFFFFF"/>
                </a:solidFill>
              </a:rPr>
              <a:t>Garantía de la calidad.</a:t>
            </a:r>
            <a:endParaRPr b="1" sz="1850">
              <a:solidFill>
                <a:srgbClr val="FFFFFF"/>
              </a:solidFill>
            </a:endParaRPr>
          </a:p>
          <a:p>
            <a:pPr indent="0" lvl="0" marL="0" rtl="0" algn="l">
              <a:spcBef>
                <a:spcPts val="360"/>
              </a:spcBef>
              <a:spcAft>
                <a:spcPts val="0"/>
              </a:spcAft>
              <a:buNone/>
            </a:pPr>
            <a:r>
              <a:rPr b="1" lang="es" sz="1350">
                <a:solidFill>
                  <a:srgbClr val="FFFFFF"/>
                </a:solidFill>
                <a:latin typeface="Roboto"/>
                <a:ea typeface="Roboto"/>
                <a:cs typeface="Roboto"/>
                <a:sym typeface="Roboto"/>
              </a:rPr>
              <a:t>La garantía de la calidad consiste en un conjunto de funciones de auditoría e información que evalúan la efectividad y qué tan completa son las actividades de control de calidad. La meta del aseguramiento de la calidad es presentarle al gestor los datos necesarios para que esté informado acerca de la calidad del producto y por consiguiente que comprenda y confíe en que la calidad del producto está satisfaciendo las metas y objetivos.</a:t>
            </a:r>
            <a:endParaRPr b="1" sz="1850">
              <a:solidFill>
                <a:srgbClr val="FFFFFF"/>
              </a:solidFill>
            </a:endParaRPr>
          </a:p>
          <a:p>
            <a:pPr indent="0" lvl="0" marL="0" rtl="0" algn="l">
              <a:spcBef>
                <a:spcPts val="360"/>
              </a:spcBef>
              <a:spcAft>
                <a:spcPts val="0"/>
              </a:spcAft>
              <a:buClr>
                <a:schemeClr val="dk1"/>
              </a:buClr>
              <a:buSzPts val="1100"/>
              <a:buFont typeface="Arial"/>
              <a:buNone/>
            </a:pPr>
            <a:r>
              <a:t/>
            </a:r>
            <a:endParaRPr sz="1350">
              <a:solidFill>
                <a:srgbClr val="444444"/>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8"/>
          <p:cNvSpPr txBox="1"/>
          <p:nvPr>
            <p:ph type="ctrTitle"/>
          </p:nvPr>
        </p:nvSpPr>
        <p:spPr>
          <a:xfrm>
            <a:off x="80650" y="502300"/>
            <a:ext cx="8520600" cy="59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2500"/>
              <a:t>•Definiciones de calidad</a:t>
            </a:r>
            <a:r>
              <a:rPr lang="es" sz="3600"/>
              <a:t>.</a:t>
            </a:r>
            <a:endParaRPr sz="3600"/>
          </a:p>
        </p:txBody>
      </p:sp>
      <p:sp>
        <p:nvSpPr>
          <p:cNvPr id="47" name="Google Shape;47;p8"/>
          <p:cNvSpPr txBox="1"/>
          <p:nvPr>
            <p:ph idx="1" type="subTitle"/>
          </p:nvPr>
        </p:nvSpPr>
        <p:spPr>
          <a:xfrm>
            <a:off x="80650" y="1099300"/>
            <a:ext cx="8520600" cy="2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s" sz="2200">
                <a:solidFill>
                  <a:srgbClr val="FFFFFF"/>
                </a:solidFill>
              </a:rPr>
              <a:t>La calidad del software, trata los conceptos, los métodos, las técnicas, los procedimientos y los estándares necesarios para producir productos y procesos software de alta calidad.</a:t>
            </a:r>
            <a:endParaRPr b="1" sz="2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9"/>
          <p:cNvSpPr txBox="1"/>
          <p:nvPr>
            <p:ph type="ctrTitle"/>
          </p:nvPr>
        </p:nvSpPr>
        <p:spPr>
          <a:xfrm>
            <a:off x="0" y="0"/>
            <a:ext cx="8520600" cy="99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2900"/>
              <a:t>Medición de los costos de la mala calidad.</a:t>
            </a:r>
            <a:endParaRPr sz="2900"/>
          </a:p>
        </p:txBody>
      </p:sp>
      <p:sp>
        <p:nvSpPr>
          <p:cNvPr id="53" name="Google Shape;53;p9"/>
          <p:cNvSpPr txBox="1"/>
          <p:nvPr>
            <p:ph idx="1" type="subTitle"/>
          </p:nvPr>
        </p:nvSpPr>
        <p:spPr>
          <a:xfrm>
            <a:off x="90700" y="1297100"/>
            <a:ext cx="8520600" cy="2685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s" sz="1600">
                <a:solidFill>
                  <a:srgbClr val="FFFFFF"/>
                </a:solidFill>
              </a:rPr>
              <a:t>La Economía de la calidad tiene por objetivo cuantificar los esfuerzos de una organización para lograr un producto de calidad adecuada así como también todos los costos en que una organización incurre por tener deficiencias en el proceso, es decir, no cumplir la parte de la</a:t>
            </a:r>
            <a:r>
              <a:rPr lang="es" sz="1600">
                <a:solidFill>
                  <a:srgbClr val="FFFFFF"/>
                </a:solidFill>
              </a:rPr>
              <a:t> </a:t>
            </a:r>
            <a:r>
              <a:rPr lang="es" sz="1600">
                <a:solidFill>
                  <a:srgbClr val="FFFFFF"/>
                </a:solidFill>
              </a:rPr>
              <a:t>citada definición.</a:t>
            </a:r>
            <a:endParaRPr sz="1600">
              <a:solidFill>
                <a:srgbClr val="FFFFFF"/>
              </a:solidFill>
            </a:endParaRPr>
          </a:p>
          <a:p>
            <a:pPr indent="0" lvl="0" marL="0" rtl="0" algn="l">
              <a:spcBef>
                <a:spcPts val="360"/>
              </a:spcBef>
              <a:spcAft>
                <a:spcPts val="0"/>
              </a:spcAft>
              <a:buNone/>
            </a:pPr>
            <a:r>
              <a:t/>
            </a:r>
            <a:endParaRPr sz="1600">
              <a:solidFill>
                <a:srgbClr val="FFFFFF"/>
              </a:solidFill>
            </a:endParaRPr>
          </a:p>
          <a:p>
            <a:pPr indent="0" lvl="0" marL="0" rtl="0" algn="l">
              <a:spcBef>
                <a:spcPts val="360"/>
              </a:spcBef>
              <a:spcAft>
                <a:spcPts val="0"/>
              </a:spcAft>
              <a:buNone/>
            </a:pPr>
            <a:r>
              <a:rPr lang="es" sz="1600">
                <a:solidFill>
                  <a:srgbClr val="FFFFFF"/>
                </a:solidFill>
              </a:rPr>
              <a:t>A partir de 1951 el término “costos de la calidad” se comienza a difundir, creándose sistemas o programas de costos de la calidad, creciendo de manera significativa el interés por el tema. No obstante la difusión de este nuevo concepto, el mismo crea confusión debido a que lo que se desea transmitir es que trabajar en calidad no representa un costo, sino un beneficio a largo plazo. </a:t>
            </a:r>
            <a:endParaRPr sz="1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0"/>
          <p:cNvSpPr txBox="1"/>
          <p:nvPr>
            <p:ph type="ctrTitle"/>
          </p:nvPr>
        </p:nvSpPr>
        <p:spPr>
          <a:xfrm>
            <a:off x="311700" y="407525"/>
            <a:ext cx="8520600" cy="63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3600"/>
              <a:t>Evolución de la calidad de Software</a:t>
            </a:r>
            <a:endParaRPr sz="3600">
              <a:highlight>
                <a:srgbClr val="FFFFFF"/>
              </a:highlight>
            </a:endParaRPr>
          </a:p>
          <a:p>
            <a:pPr indent="0" lvl="0" marL="0" rtl="0" algn="l">
              <a:spcBef>
                <a:spcPts val="0"/>
              </a:spcBef>
              <a:spcAft>
                <a:spcPts val="0"/>
              </a:spcAft>
              <a:buNone/>
            </a:pPr>
            <a:r>
              <a:t/>
            </a:r>
            <a:endParaRPr sz="3600"/>
          </a:p>
        </p:txBody>
      </p:sp>
      <p:sp>
        <p:nvSpPr>
          <p:cNvPr id="59" name="Google Shape;59;p10"/>
          <p:cNvSpPr txBox="1"/>
          <p:nvPr>
            <p:ph idx="1" type="subTitle"/>
          </p:nvPr>
        </p:nvSpPr>
        <p:spPr>
          <a:xfrm>
            <a:off x="155525" y="1045625"/>
            <a:ext cx="8520600" cy="1932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s" sz="1550">
                <a:solidFill>
                  <a:srgbClr val="FFFFFF"/>
                </a:solidFill>
              </a:rPr>
              <a:t>La Industrialización</a:t>
            </a:r>
            <a:endParaRPr sz="1550">
              <a:solidFill>
                <a:srgbClr val="FFFFFF"/>
              </a:solidFill>
            </a:endParaRPr>
          </a:p>
          <a:p>
            <a:pPr indent="0" lvl="0" marL="0" rtl="0" algn="l">
              <a:spcBef>
                <a:spcPts val="360"/>
              </a:spcBef>
              <a:spcAft>
                <a:spcPts val="0"/>
              </a:spcAft>
              <a:buNone/>
            </a:pPr>
            <a:r>
              <a:rPr lang="es" sz="1550">
                <a:solidFill>
                  <a:srgbClr val="FFFFFF"/>
                </a:solidFill>
              </a:rPr>
              <a:t>Para entender el concepto de calidad es preciso remitirnos al siglo XIX, en los años de la Revolución Industrial, cuando el trabajo manual es reemplazado por el trabajo mecánico.</a:t>
            </a:r>
            <a:endParaRPr sz="1550">
              <a:solidFill>
                <a:srgbClr val="FFFFFF"/>
              </a:solidFill>
            </a:endParaRPr>
          </a:p>
          <a:p>
            <a:pPr indent="0" lvl="0" marL="0" rtl="0" algn="l">
              <a:spcBef>
                <a:spcPts val="360"/>
              </a:spcBef>
              <a:spcAft>
                <a:spcPts val="0"/>
              </a:spcAft>
              <a:buNone/>
            </a:pPr>
            <a:r>
              <a:rPr lang="es" sz="1550">
                <a:solidFill>
                  <a:srgbClr val="FFFFFF"/>
                </a:solidFill>
              </a:rPr>
              <a:t> surge el papel del inspector, que era la persona encargada de supervisar la efectividad de las acciones que los operarios realizaban. Es el primer gesto de control de calidad.</a:t>
            </a:r>
            <a:endParaRPr sz="155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ctrTitle"/>
          </p:nvPr>
        </p:nvSpPr>
        <p:spPr>
          <a:xfrm>
            <a:off x="311700" y="744575"/>
            <a:ext cx="8520600" cy="596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 sz="3600">
                <a:solidFill>
                  <a:srgbClr val="FFFFFF"/>
                </a:solidFill>
              </a:rPr>
              <a:t>Control estadístico</a:t>
            </a:r>
            <a:endParaRPr b="1" sz="3600">
              <a:solidFill>
                <a:srgbClr val="FFFFFF"/>
              </a:solidFill>
            </a:endParaRPr>
          </a:p>
        </p:txBody>
      </p:sp>
      <p:sp>
        <p:nvSpPr>
          <p:cNvPr id="65" name="Google Shape;65;p11"/>
          <p:cNvSpPr txBox="1"/>
          <p:nvPr>
            <p:ph idx="1" type="subTitle"/>
          </p:nvPr>
        </p:nvSpPr>
        <p:spPr>
          <a:xfrm>
            <a:off x="311700" y="1515000"/>
            <a:ext cx="8520600" cy="792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s" sz="1450">
                <a:solidFill>
                  <a:srgbClr val="FFFFFF"/>
                </a:solidFill>
              </a:rPr>
              <a:t>La segunda etapa se sitúa entre 1930 y 1950. Las compañías ya no sólo dejan ver su interés por la inspección, sino también por los controles estadísticos. Estos procesos se vieron favorecidos por los avances tecnológicos de la época. Se pasó de la inspección a un control más global.</a:t>
            </a:r>
            <a:endParaRPr b="1" sz="3600">
              <a:solidFill>
                <a:srgbClr val="FFFFFF"/>
              </a:solidFill>
            </a:endParaRPr>
          </a:p>
        </p:txBody>
      </p:sp>
      <p:sp>
        <p:nvSpPr>
          <p:cNvPr id="66" name="Google Shape;66;p11"/>
          <p:cNvSpPr txBox="1"/>
          <p:nvPr>
            <p:ph type="ctrTitle"/>
          </p:nvPr>
        </p:nvSpPr>
        <p:spPr>
          <a:xfrm>
            <a:off x="441925" y="2481325"/>
            <a:ext cx="8520600" cy="596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3600"/>
              <a:t>Primeros Sistemas</a:t>
            </a:r>
            <a:endParaRPr b="1" sz="3600"/>
          </a:p>
        </p:txBody>
      </p:sp>
      <p:sp>
        <p:nvSpPr>
          <p:cNvPr id="67" name="Google Shape;67;p11"/>
          <p:cNvSpPr txBox="1"/>
          <p:nvPr>
            <p:ph idx="1" type="subTitle"/>
          </p:nvPr>
        </p:nvSpPr>
        <p:spPr>
          <a:xfrm>
            <a:off x="311700" y="3251750"/>
            <a:ext cx="8520600" cy="792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s" sz="1350">
                <a:solidFill>
                  <a:srgbClr val="FFFFFF"/>
                </a:solidFill>
              </a:rPr>
              <a:t>Entre 1950 y 1980, las compañías descubren que el control estadístico no es suficiente. Hace falta desglosar los procesos en etapas y, tras un período de observación, detectar los fallos que se originen en ellas. En estos años surgen los primeros sistemas de calidad y las compañías ya no dan prioridad a la cantidad productos obtenidos; ahora el énfasis está en la calidad.</a:t>
            </a:r>
            <a:endParaRPr b="1" sz="35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2"/>
          <p:cNvSpPr txBox="1"/>
          <p:nvPr>
            <p:ph type="ctrTitle"/>
          </p:nvPr>
        </p:nvSpPr>
        <p:spPr>
          <a:xfrm>
            <a:off x="0" y="150900"/>
            <a:ext cx="8520600" cy="46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s" sz="3600"/>
              <a:t>Estrategias</a:t>
            </a:r>
            <a:endParaRPr b="1" sz="3600"/>
          </a:p>
        </p:txBody>
      </p:sp>
      <p:sp>
        <p:nvSpPr>
          <p:cNvPr id="73" name="Google Shape;73;p12"/>
          <p:cNvSpPr txBox="1"/>
          <p:nvPr>
            <p:ph idx="1" type="subTitle"/>
          </p:nvPr>
        </p:nvSpPr>
        <p:spPr>
          <a:xfrm>
            <a:off x="60550" y="572400"/>
            <a:ext cx="8520600" cy="792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s" sz="1550">
                <a:solidFill>
                  <a:srgbClr val="FFFFFF"/>
                </a:solidFill>
                <a:latin typeface="Arial"/>
                <a:ea typeface="Arial"/>
                <a:cs typeface="Arial"/>
                <a:sym typeface="Arial"/>
              </a:rPr>
              <a:t>A partir de los años 80 y hasta mediados de los 90, la calidad se asume como un proceso estratégico. </a:t>
            </a:r>
            <a:endParaRPr b="1" sz="1550">
              <a:solidFill>
                <a:srgbClr val="FFFFFF"/>
              </a:solidFill>
              <a:latin typeface="Arial"/>
              <a:ea typeface="Arial"/>
              <a:cs typeface="Arial"/>
              <a:sym typeface="Arial"/>
            </a:endParaRPr>
          </a:p>
          <a:p>
            <a:pPr indent="0" lvl="0" marL="0" rtl="0" algn="l">
              <a:spcBef>
                <a:spcPts val="360"/>
              </a:spcBef>
              <a:spcAft>
                <a:spcPts val="0"/>
              </a:spcAft>
              <a:buNone/>
            </a:pPr>
            <a:r>
              <a:rPr b="1" lang="es" sz="1550">
                <a:solidFill>
                  <a:srgbClr val="FFFFFF"/>
                </a:solidFill>
                <a:latin typeface="Arial"/>
                <a:ea typeface="Arial"/>
                <a:cs typeface="Arial"/>
                <a:sym typeface="Arial"/>
              </a:rPr>
              <a:t>La calidad, que ahora ya no es impulsada por inspectores sino por la dirección, se contempla como una ventaja competitiva. Además, toma como centro de acción las necesidades del cliente. Los Sistemas de Gestión se consolidan y la implicación del personal aumenta.</a:t>
            </a:r>
            <a:endParaRPr b="1" sz="1550">
              <a:solidFill>
                <a:srgbClr val="FFFFFF"/>
              </a:solidFill>
              <a:latin typeface="Arial"/>
              <a:ea typeface="Arial"/>
              <a:cs typeface="Arial"/>
              <a:sym typeface="Arial"/>
            </a:endParaRPr>
          </a:p>
        </p:txBody>
      </p:sp>
      <p:sp>
        <p:nvSpPr>
          <p:cNvPr id="74" name="Google Shape;74;p12"/>
          <p:cNvSpPr txBox="1"/>
          <p:nvPr>
            <p:ph type="ctrTitle"/>
          </p:nvPr>
        </p:nvSpPr>
        <p:spPr>
          <a:xfrm>
            <a:off x="0" y="2107950"/>
            <a:ext cx="8520600" cy="46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sz="3600"/>
              <a:t>Calidad total</a:t>
            </a:r>
            <a:endParaRPr sz="3600"/>
          </a:p>
        </p:txBody>
      </p:sp>
      <p:sp>
        <p:nvSpPr>
          <p:cNvPr id="75" name="Google Shape;75;p12"/>
          <p:cNvSpPr txBox="1"/>
          <p:nvPr>
            <p:ph idx="1" type="subTitle"/>
          </p:nvPr>
        </p:nvSpPr>
        <p:spPr>
          <a:xfrm>
            <a:off x="60550" y="2571750"/>
            <a:ext cx="8520600" cy="1115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s" sz="1550">
                <a:solidFill>
                  <a:srgbClr val="FFFFFF"/>
                </a:solidFill>
                <a:latin typeface="Arial"/>
                <a:ea typeface="Arial"/>
                <a:cs typeface="Arial"/>
                <a:sym typeface="Arial"/>
              </a:rPr>
              <a:t>A partir de los años 90 y hasta la fecha, la distinción entre producto y servicio desaparece.</a:t>
            </a:r>
            <a:endParaRPr b="1" sz="1550">
              <a:solidFill>
                <a:srgbClr val="FFFFFF"/>
              </a:solidFill>
              <a:latin typeface="Arial"/>
              <a:ea typeface="Arial"/>
              <a:cs typeface="Arial"/>
              <a:sym typeface="Arial"/>
            </a:endParaRPr>
          </a:p>
          <a:p>
            <a:pPr indent="0" lvl="0" marL="0" rtl="0" algn="l">
              <a:lnSpc>
                <a:spcPct val="157142"/>
              </a:lnSpc>
              <a:spcBef>
                <a:spcPts val="360"/>
              </a:spcBef>
              <a:spcAft>
                <a:spcPts val="0"/>
              </a:spcAft>
              <a:buClr>
                <a:schemeClr val="dk1"/>
              </a:buClr>
              <a:buSzPts val="1100"/>
              <a:buFont typeface="Arial"/>
              <a:buNone/>
            </a:pPr>
            <a:r>
              <a:rPr b="1" lang="es" sz="1550">
                <a:solidFill>
                  <a:srgbClr val="FFFFFF"/>
                </a:solidFill>
                <a:latin typeface="Arial"/>
                <a:ea typeface="Arial"/>
                <a:cs typeface="Arial"/>
                <a:sym typeface="Arial"/>
              </a:rPr>
              <a:t>la Calidad Total, es decir, el proceso en su conjunto. Adicionalmente, la figura del cliente adquiere mayor protagonismo que en la etapa anterior y su relación con el artículo, que ahora llega incluso a etapas de posventa, se convierte en el principal indicador de calidad. Los sistemas se perfeccionan y se adaptan.</a:t>
            </a:r>
            <a:endParaRPr b="1" sz="1550">
              <a:solidFill>
                <a:srgbClr val="FFFFFF"/>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t/>
            </a:r>
            <a:endParaRPr sz="1100">
              <a:solidFill>
                <a:schemeClr val="dk1"/>
              </a:solidFill>
            </a:endParaRPr>
          </a:p>
          <a:p>
            <a:pPr indent="0" lvl="0" marL="0" rtl="0" algn="l">
              <a:spcBef>
                <a:spcPts val="360"/>
              </a:spcBef>
              <a:spcAft>
                <a:spcPts val="0"/>
              </a:spcAft>
              <a:buNone/>
            </a:pPr>
            <a:r>
              <a:t/>
            </a:r>
            <a:endParaRPr sz="1050">
              <a:solidFill>
                <a:srgbClr val="888888"/>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werpoint-template-24">
  <a:themeElements>
    <a:clrScheme name="default">
      <a:dk1>
        <a:srgbClr val="4D4D4D"/>
      </a:dk1>
      <a:lt1>
        <a:srgbClr val="FFFFFF"/>
      </a:lt1>
      <a:dk2>
        <a:srgbClr val="4D4D4D"/>
      </a:dk2>
      <a:lt2>
        <a:srgbClr val="015802"/>
      </a:lt2>
      <a:accent1>
        <a:srgbClr val="016E01"/>
      </a:accent1>
      <a:accent2>
        <a:srgbClr val="019003"/>
      </a:accent2>
      <a:accent3>
        <a:srgbClr val="FFFFFF"/>
      </a:accent3>
      <a:accent4>
        <a:srgbClr val="016E01"/>
      </a:accent4>
      <a:accent5>
        <a:srgbClr val="019003"/>
      </a:accent5>
      <a:accent6>
        <a:srgbClr val="FFFFFF"/>
      </a:accent6>
      <a:hlink>
        <a:srgbClr val="DE0000"/>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