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83" r:id="rId21"/>
    <p:sldId id="277" r:id="rId22"/>
    <p:sldId id="278" r:id="rId23"/>
    <p:sldId id="279" r:id="rId24"/>
    <p:sldId id="280" r:id="rId25"/>
    <p:sldId id="281" r:id="rId26"/>
    <p:sldId id="282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57" r:id="rId39"/>
    <p:sldId id="269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6EA0E0-379A-4ECD-BD83-9F9140A885DC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54F0C2-8D86-4989-9DFD-77C9D825C6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6112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54F0C2-8D86-4989-9DFD-77C9D825C672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530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>
            <a:normAutofit fontScale="90000"/>
          </a:bodyPr>
          <a:lstStyle/>
          <a:p>
            <a:r>
              <a:rPr sz="49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Air Quality Market &amp; Product Fit Analysis</a:t>
            </a:r>
            <a:br>
              <a:rPr lang="en-IN" sz="49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br>
              <a:rPr lang="en-IN" sz="2000" dirty="0">
                <a:solidFill>
                  <a:schemeClr val="accent4">
                    <a:lumMod val="20000"/>
                    <a:lumOff val="80000"/>
                  </a:schemeClr>
                </a:solidFill>
              </a:rPr>
            </a:br>
            <a:r>
              <a:rPr lang="en-IN" sz="2000" b="1" dirty="0">
                <a:solidFill>
                  <a:srgbClr val="EEF6F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Domain - </a:t>
            </a:r>
            <a:r>
              <a:rPr lang="en-IN" sz="2000" dirty="0">
                <a:solidFill>
                  <a:srgbClr val="EEF6F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Consumer Appliances</a:t>
            </a:r>
            <a:br>
              <a:rPr lang="en-IN" sz="2000" dirty="0">
                <a:solidFill>
                  <a:srgbClr val="EEF6F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IN" sz="2000" b="1" dirty="0">
                <a:solidFill>
                  <a:srgbClr val="EEF6F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Function – </a:t>
            </a:r>
            <a:r>
              <a:rPr lang="en-IN" sz="2000" dirty="0">
                <a:solidFill>
                  <a:srgbClr val="EEF6F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Market</a:t>
            </a:r>
            <a:r>
              <a:rPr lang="en-IN" sz="2000" b="1" dirty="0">
                <a:solidFill>
                  <a:srgbClr val="EEF6F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IN" sz="2000" dirty="0">
                <a:solidFill>
                  <a:srgbClr val="EEF6F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Research Analytics</a:t>
            </a:r>
            <a:br>
              <a:rPr lang="en-IN" dirty="0">
                <a:solidFill>
                  <a:srgbClr val="EEF6FC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4898923"/>
            <a:ext cx="6400800" cy="1752600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Presented by Soham Vaghasia</a:t>
            </a:r>
            <a:endParaRPr lang="en-I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en-IN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Airpure Innovation</a:t>
            </a:r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710" y="0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Bengaluru Air Quality Status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EE44D7-B491-B7A1-A64A-A107461DF3F0}"/>
              </a:ext>
            </a:extLst>
          </p:cNvPr>
          <p:cNvSpPr txBox="1"/>
          <p:nvPr/>
        </p:nvSpPr>
        <p:spPr>
          <a:xfrm>
            <a:off x="137652" y="5142271"/>
            <a:ext cx="87507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-Bengaluru mostly recorded satisfactory weather .</a:t>
            </a:r>
          </a:p>
          <a:p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Content Placeholder 7" descr="A blue pie chart with numbers and a blue circle&#10;&#10;AI-generated content may be incorrect.">
            <a:extLst>
              <a:ext uri="{FF2B5EF4-FFF2-40B4-BE49-F238E27FC236}">
                <a16:creationId xmlns:a16="http://schemas.microsoft.com/office/drawing/2014/main" id="{1BCBC4A3-B0CF-02BD-D9F3-577D98EFE1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50374" y="1675750"/>
            <a:ext cx="6587613" cy="281737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816077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Disease Reported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AF643F-06E5-C656-F7A3-4DA003C38F3C}"/>
              </a:ext>
            </a:extLst>
          </p:cNvPr>
          <p:cNvSpPr txBox="1"/>
          <p:nvPr/>
        </p:nvSpPr>
        <p:spPr>
          <a:xfrm>
            <a:off x="265471" y="5726666"/>
            <a:ext cx="8421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-Tree Map of the states showing their Top 2 diseases along with total cases registered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-Kerela, Karnataka and Maharashtra are the areas showing most disease reported  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Content Placeholder 6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0283B559-3EF5-A86C-933D-9B1D33C6B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716" y="1008390"/>
            <a:ext cx="6951407" cy="4525963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16077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EV Adoption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4A5D63-49A4-C76B-5DAC-16C68DF88DAA}"/>
              </a:ext>
            </a:extLst>
          </p:cNvPr>
          <p:cNvSpPr txBox="1"/>
          <p:nvPr/>
        </p:nvSpPr>
        <p:spPr>
          <a:xfrm>
            <a:off x="194187" y="4648866"/>
            <a:ext cx="87556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-The bubble size shows the units of EV </a:t>
            </a:r>
          </a:p>
          <a:p>
            <a:endParaRPr lang="en-IN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IN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-Maharashtra is the highest consumer of EV, while Sikkim is the lowest</a:t>
            </a:r>
          </a:p>
        </p:txBody>
      </p:sp>
      <p:pic>
        <p:nvPicPr>
          <p:cNvPr id="7" name="Content Placeholder 6" descr="A blue and black diagram&#10;&#10;AI-generated content may be incorrect.">
            <a:extLst>
              <a:ext uri="{FF2B5EF4-FFF2-40B4-BE49-F238E27FC236}">
                <a16:creationId xmlns:a16="http://schemas.microsoft.com/office/drawing/2014/main" id="{BD328B7F-4028-D0DF-EA47-8947E64A1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14400"/>
            <a:ext cx="8229600" cy="3519948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DD84-F861-E142-9F80-6EF1ED1B4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EV Adoption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CE1164-7C4E-E5CE-BEE9-028F8A6EBD88}"/>
              </a:ext>
            </a:extLst>
          </p:cNvPr>
          <p:cNvSpPr txBox="1"/>
          <p:nvPr/>
        </p:nvSpPr>
        <p:spPr>
          <a:xfrm>
            <a:off x="235974" y="5515897"/>
            <a:ext cx="85933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-Rajasthan, Uttar Pradesh &amp; Maharashtra despite being the highest consumer of EV, still shows high average AQI value</a:t>
            </a:r>
          </a:p>
        </p:txBody>
      </p:sp>
      <p:pic>
        <p:nvPicPr>
          <p:cNvPr id="8" name="Content Placeholder 7" descr="A graph with blue lines&#10;&#10;AI-generated content may be incorrect.">
            <a:extLst>
              <a:ext uri="{FF2B5EF4-FFF2-40B4-BE49-F238E27FC236}">
                <a16:creationId xmlns:a16="http://schemas.microsoft.com/office/drawing/2014/main" id="{602CF7CF-14DA-0B5C-8D23-CD9D716974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8857"/>
            <a:ext cx="8229600" cy="3241337"/>
          </a:xfrm>
        </p:spPr>
      </p:pic>
    </p:spTree>
    <p:extLst>
      <p:ext uri="{BB962C8B-B14F-4D97-AF65-F5344CB8AC3E}">
        <p14:creationId xmlns:p14="http://schemas.microsoft.com/office/powerpoint/2010/main" val="2178060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5E161-660A-E23C-C707-A803D8865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858" y="2762199"/>
            <a:ext cx="8229600" cy="1143000"/>
          </a:xfrm>
        </p:spPr>
        <p:txBody>
          <a:bodyPr/>
          <a:lstStyle/>
          <a:p>
            <a:r>
              <a:rPr lang="en-IN">
                <a:solidFill>
                  <a:schemeClr val="accent4">
                    <a:lumMod val="20000"/>
                    <a:lumOff val="80000"/>
                  </a:schemeClr>
                </a:solidFill>
              </a:rPr>
              <a:t>SECONDARY ANALYSIS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5843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2709-D1AF-D233-C9D5-EA6F9C558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8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AGE GROUP AFFECTED BY AIR POLLUTION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0C5B0-A687-4267-3A68-96E9597D9CB0}"/>
              </a:ext>
            </a:extLst>
          </p:cNvPr>
          <p:cNvSpPr txBox="1"/>
          <p:nvPr/>
        </p:nvSpPr>
        <p:spPr>
          <a:xfrm>
            <a:off x="127819" y="5043948"/>
            <a:ext cx="8558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-Children in Mumbai show the highest pollution-linked severity scores, while Delhi leads in overall impact.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Content Placeholder 7" descr="A close-up of a graph&#10;&#10;AI-generated content may be incorrect.">
            <a:extLst>
              <a:ext uri="{FF2B5EF4-FFF2-40B4-BE49-F238E27FC236}">
                <a16:creationId xmlns:a16="http://schemas.microsoft.com/office/drawing/2014/main" id="{80C4E622-7E86-691F-DEDF-25D363E07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6621" y="1814052"/>
            <a:ext cx="5201376" cy="2836606"/>
          </a:xfrm>
        </p:spPr>
      </p:pic>
    </p:spTree>
    <p:extLst>
      <p:ext uri="{BB962C8B-B14F-4D97-AF65-F5344CB8AC3E}">
        <p14:creationId xmlns:p14="http://schemas.microsoft.com/office/powerpoint/2010/main" val="54674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D118B-C9E6-87A4-3026-6CAF7BB93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66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MAJOR COMPETITORS IN THE INDIAN AIR PURIFIER MARKET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A3F753-1683-64B2-5B92-ABB93A1440F7}"/>
              </a:ext>
            </a:extLst>
          </p:cNvPr>
          <p:cNvSpPr txBox="1"/>
          <p:nvPr/>
        </p:nvSpPr>
        <p:spPr>
          <a:xfrm>
            <a:off x="383458" y="5171768"/>
            <a:ext cx="822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-Dyson is considered as the most expensive air purifier in Indian market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2F0055-FCE6-8868-FC1C-7648C00D3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0521" y="1747894"/>
            <a:ext cx="7582958" cy="2814274"/>
          </a:xfrm>
        </p:spPr>
      </p:pic>
    </p:spTree>
    <p:extLst>
      <p:ext uri="{BB962C8B-B14F-4D97-AF65-F5344CB8AC3E}">
        <p14:creationId xmlns:p14="http://schemas.microsoft.com/office/powerpoint/2010/main" val="36215327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95EAE-9D64-FFA3-D8D7-E89E4FD7D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RELATION BETWEEN CITY POPULATION AND AVG. AQI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3D2E64-D9EA-FAFA-9880-7F55275AC1BD}"/>
              </a:ext>
            </a:extLst>
          </p:cNvPr>
          <p:cNvSpPr txBox="1"/>
          <p:nvPr/>
        </p:nvSpPr>
        <p:spPr>
          <a:xfrm>
            <a:off x="363794" y="5574890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-Delhi stands on top of the list.</a:t>
            </a:r>
          </a:p>
          <a:p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-Bubble size indicate the avg. AQI value.</a:t>
            </a:r>
          </a:p>
        </p:txBody>
      </p:sp>
      <p:pic>
        <p:nvPicPr>
          <p:cNvPr id="8" name="Content Placeholder 7" descr="A blue background with circles and text&#10;&#10;AI-generated content may be incorrect.">
            <a:extLst>
              <a:ext uri="{FF2B5EF4-FFF2-40B4-BE49-F238E27FC236}">
                <a16:creationId xmlns:a16="http://schemas.microsoft.com/office/drawing/2014/main" id="{35682741-1E6D-767C-2C73-C50211EB8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71745"/>
            <a:ext cx="8229600" cy="3549183"/>
          </a:xfrm>
        </p:spPr>
      </p:pic>
    </p:spTree>
    <p:extLst>
      <p:ext uri="{BB962C8B-B14F-4D97-AF65-F5344CB8AC3E}">
        <p14:creationId xmlns:p14="http://schemas.microsoft.com/office/powerpoint/2010/main" val="2252611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39087-8AFF-5745-1E06-027407EA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832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AQI AWARENESS AMONG INDIANS</a:t>
            </a:r>
          </a:p>
        </p:txBody>
      </p:sp>
      <p:pic>
        <p:nvPicPr>
          <p:cNvPr id="5" name="Content Placeholder 4" descr="A speedometer with text on it&#10;&#10;AI-generated content may be incorrect.">
            <a:extLst>
              <a:ext uri="{FF2B5EF4-FFF2-40B4-BE49-F238E27FC236}">
                <a16:creationId xmlns:a16="http://schemas.microsoft.com/office/drawing/2014/main" id="{E672FA9C-6D91-D738-C450-FFD1BED7F5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8922" y="1130045"/>
            <a:ext cx="8046156" cy="368955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55398C-AD82-253C-4712-9B5C6EDA0136}"/>
              </a:ext>
            </a:extLst>
          </p:cNvPr>
          <p:cNvSpPr txBox="1"/>
          <p:nvPr/>
        </p:nvSpPr>
        <p:spPr>
          <a:xfrm>
            <a:off x="245806" y="5220929"/>
            <a:ext cx="79542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-Only 11% Indians have AQI awareness</a:t>
            </a:r>
          </a:p>
        </p:txBody>
      </p:sp>
    </p:spTree>
    <p:extLst>
      <p:ext uri="{BB962C8B-B14F-4D97-AF65-F5344CB8AC3E}">
        <p14:creationId xmlns:p14="http://schemas.microsoft.com/office/powerpoint/2010/main" val="556978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ACDC9-3046-B7A6-34CC-FDED06405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POLLUTION CONTROL POLICIES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493C80EE-7131-7F1C-8636-A5558F3D79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886736"/>
              </p:ext>
            </p:extLst>
          </p:nvPr>
        </p:nvGraphicFramePr>
        <p:xfrm>
          <a:off x="457200" y="1628309"/>
          <a:ext cx="8229600" cy="384048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34473743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4539951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5577145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🏛 Policy / Program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📈 Impact Area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✅ Outcome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37900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National Clean Air Programme (NCAP)</a:t>
                      </a:r>
                      <a:endParaRPr lang="en-IN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Pan-India (non-attainment cities)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Target: 20–30% AQI reduction by 2024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3566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Faster Adoption and Manufacturing of EVs (FAME II)</a:t>
                      </a:r>
                      <a:endParaRPr lang="en-US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Urban traffic-heavy cities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Reduced vehicle-based emissions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64322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Bharat Stage VI emission norms</a:t>
                      </a:r>
                      <a:endParaRPr lang="en-IN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All India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Cleaner fuel and vehicles post-2020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913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Smog Towers / Anti-smog guns</a:t>
                      </a:r>
                      <a:endParaRPr lang="en-IN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Delhi, NCR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Experimental reduction in PM2.5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234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Ban on firecrackers / Construction dust control</a:t>
                      </a:r>
                      <a:endParaRPr lang="en-US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Seasonal, regional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AQI spike control in metros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097925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CF7678C-F214-A7E7-0ABF-85C637D8D22A}"/>
              </a:ext>
            </a:extLst>
          </p:cNvPr>
          <p:cNvSpPr txBox="1"/>
          <p:nvPr/>
        </p:nvSpPr>
        <p:spPr>
          <a:xfrm>
            <a:off x="304800" y="5584723"/>
            <a:ext cx="838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Policies like NCAP and Bharat Stage VI have shown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tangible improvement in AQI trends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 cities like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Ahmedabad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Pune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 However,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cities like Delhi and Kolkata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remain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heavily polluted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suggesting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regional enforcement gaps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need for localized solutions.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7348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32"/>
            <a:ext cx="8229600" cy="590600"/>
          </a:xfrm>
        </p:spPr>
        <p:txBody>
          <a:bodyPr>
            <a:normAutofit fontScale="90000"/>
          </a:bodyPr>
          <a:lstStyle/>
          <a:p>
            <a:r>
              <a:rPr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Problem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Statement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19432"/>
            <a:ext cx="8229600" cy="60495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AirPure Innovations is a startup tackling India’s air pollution crisis. With uncertainty around product features, target markets, and consumer demand, the company needs data-driven insights before investing in R&amp;D. Key questions are</a:t>
            </a:r>
          </a:p>
          <a:p>
            <a:pPr marL="0" indent="0">
              <a:buNone/>
            </a:pPr>
            <a:endParaRPr lang="en-IN" sz="27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Which cities should we target for air purifier products?</a:t>
            </a:r>
          </a:p>
          <a:p>
            <a:r>
              <a:rPr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How does AQI relate to health and consumer behavior?</a:t>
            </a:r>
            <a:endParaRPr lang="en-IN" sz="27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What features do existing products lack?</a:t>
            </a:r>
          </a:p>
          <a:p>
            <a: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Which cities have the highest demand for air purifiers, and what is the market size in these regions?</a:t>
            </a:r>
          </a:p>
          <a:p>
            <a:r>
              <a:rPr lang="en-IN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To find whether there is a strong demand for air purifier in the market ?</a:t>
            </a:r>
            <a:br>
              <a:rPr lang="en-US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br>
              <a:rPr lang="en-IN" sz="2700" dirty="0">
                <a:solidFill>
                  <a:schemeClr val="accent6">
                    <a:lumMod val="20000"/>
                    <a:lumOff val="80000"/>
                  </a:schemeClr>
                </a:solidFill>
              </a:rPr>
            </a:br>
            <a:endParaRPr sz="27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3A12-DD8E-CEFF-9B83-4B263E08D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CRITICAL ANALYSIS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14226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EC563-257B-5F5A-D0C6-E57F7656C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14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TIER 1 CITIES SHOWING IRREVERSIBLE AQI DEGRADATION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C336EC0-DBEC-93C6-DB9F-C09D93412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529" y="1740310"/>
            <a:ext cx="6361471" cy="319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399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E3DE-354B-EC19-F1A6-49D5B581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TIER 2 CITIES SHOWING IRREVERSIBLE AQI DEGRADATION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90C04ED-D807-5B22-D437-29655B9EC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9432" y="1681316"/>
            <a:ext cx="7443020" cy="3420288"/>
          </a:xfrm>
        </p:spPr>
      </p:pic>
    </p:spTree>
    <p:extLst>
      <p:ext uri="{BB962C8B-B14F-4D97-AF65-F5344CB8AC3E}">
        <p14:creationId xmlns:p14="http://schemas.microsoft.com/office/powerpoint/2010/main" val="1617977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21339-5BD6-CFFA-FEA9-97FC90DF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289"/>
            <a:ext cx="8229600" cy="628137"/>
          </a:xfrm>
        </p:spPr>
        <p:txBody>
          <a:bodyPr>
            <a:normAutofit/>
          </a:bodyPr>
          <a:lstStyle/>
          <a:p>
            <a:r>
              <a:rPr lang="en-IN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SEARCH FOR AIR PURIFIER DURING DIWALI</a:t>
            </a:r>
          </a:p>
        </p:txBody>
      </p:sp>
      <p:pic>
        <p:nvPicPr>
          <p:cNvPr id="5" name="Content Placeholder 4" descr="A blue line graph with white text&#10;&#10;AI-generated content may be incorrect.">
            <a:extLst>
              <a:ext uri="{FF2B5EF4-FFF2-40B4-BE49-F238E27FC236}">
                <a16:creationId xmlns:a16="http://schemas.microsoft.com/office/drawing/2014/main" id="{543E4EFA-7275-1ED1-9EAB-C295FAAA1E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757084"/>
            <a:ext cx="8229600" cy="3618271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DB2740-F4C1-E066-D7E0-E4148CDCAA23}"/>
              </a:ext>
            </a:extLst>
          </p:cNvPr>
          <p:cNvSpPr txBox="1"/>
          <p:nvPr/>
        </p:nvSpPr>
        <p:spPr>
          <a:xfrm>
            <a:off x="457200" y="4855891"/>
            <a:ext cx="81361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Demand Surge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Air purifier demand is highly seasonal and closely tied to pollution events like Diwali.</a:t>
            </a:r>
          </a:p>
          <a:p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Marketing Opportunity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: Brands should intensify advertising, promotions, and inventory positions leading up to Diwali to capture this surge.</a:t>
            </a:r>
            <a:endParaRPr lang="en-IN"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65851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2E257-7F53-E78B-A906-DBC7A2B3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PRODUCT FEATURE GAP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3B5C6-F0E6-0FA7-7B44-C7D028484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Current market offerings often lack critical modern features like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real-time AQI syncing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smart app connectivity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compact design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especially in budget-friendly segments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Budget brands compromise on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smart features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aesthetic design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</a:p>
          <a:p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Opportunity to differentiate lies in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combining affordability with intelligence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94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25C1-0AC3-FF37-5F9B-E628BDC2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167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CITY RISK SCORE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5" name="Content Placeholder 4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FA8F327C-E9F2-3540-6992-BA7EF64A6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5574" y="1417638"/>
            <a:ext cx="7275871" cy="34604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B7CD43-B68B-568C-0DFD-1484C10783C7}"/>
              </a:ext>
            </a:extLst>
          </p:cNvPr>
          <p:cNvSpPr txBox="1"/>
          <p:nvPr/>
        </p:nvSpPr>
        <p:spPr>
          <a:xfrm>
            <a:off x="806245" y="5466735"/>
            <a:ext cx="7531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B050"/>
                </a:solidFill>
                <a:effectLst/>
              </a:rPr>
              <a:t>Higher the score, bigger the </a:t>
            </a:r>
            <a:r>
              <a:rPr lang="en-US" sz="1800" b="1" dirty="0">
                <a:solidFill>
                  <a:srgbClr val="FF0000"/>
                </a:solidFill>
                <a:effectLst/>
              </a:rPr>
              <a:t>risk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City_risk_score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= AQI Severity * Avg. AQI * 1/</a:t>
            </a:r>
            <a:r>
              <a:rPr lang="en-US" b="1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Avg_Income</a:t>
            </a:r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823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DB09-9545-B179-A9E6-637C77381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COMPETITOR FEATURE GAP MATRIX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BD4319-0322-56DB-8632-E57E95EB2B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24000"/>
            <a:ext cx="8229600" cy="306406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274F6B-223B-462A-2B4C-B51A3EC47A07}"/>
              </a:ext>
            </a:extLst>
          </p:cNvPr>
          <p:cNvSpPr txBox="1"/>
          <p:nvPr/>
        </p:nvSpPr>
        <p:spPr>
          <a:xfrm>
            <a:off x="457200" y="5240594"/>
            <a:ext cx="8155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Mi[Xiaomi]’s air purifier provides more feature than any other brand at a affordable price</a:t>
            </a:r>
          </a:p>
        </p:txBody>
      </p:sp>
    </p:spTree>
    <p:extLst>
      <p:ext uri="{BB962C8B-B14F-4D97-AF65-F5344CB8AC3E}">
        <p14:creationId xmlns:p14="http://schemas.microsoft.com/office/powerpoint/2010/main" val="7638537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00943-E114-A04D-8AD0-02CB0E5FD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78" y="2857500"/>
            <a:ext cx="8229600" cy="1143000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PRODUCT REQUIREMENT</a:t>
            </a:r>
          </a:p>
        </p:txBody>
      </p:sp>
    </p:spTree>
    <p:extLst>
      <p:ext uri="{BB962C8B-B14F-4D97-AF65-F5344CB8AC3E}">
        <p14:creationId xmlns:p14="http://schemas.microsoft.com/office/powerpoint/2010/main" val="15420364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00B7-0DC9-8384-F19D-F9D228B6B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MUST HAVE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FF7D0-EDEC-9906-152C-0FC10A25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68363"/>
            <a:ext cx="8229600" cy="5906063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Arial"/>
              <a:buAutoNum type="arabicPeriod"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HEPA Filter 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High Efficiency Particulate Air filters, are designed to remove at least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99.97% of particles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that are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0.3 microns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in size from the air, making them essential for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improving indoor air quality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[present in 6 brands].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AQI Display – It displays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air quality index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of the area [present in 6 brands].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These are absolutely essential, as nearly all leading brands already offer them and Indian customers are increasingly aware of their importance.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620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A8701-223F-BC5D-9C7A-01F9B2015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859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FEATURES ONLY FEW PRODUCTS OFFER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F2ECF-CCE0-6A55-BDD5-A52165D34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5632"/>
            <a:ext cx="8229600" cy="6162367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AutoNum type="arabicPeriod"/>
            </a:pP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WiFi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/App Control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(offered by only 3 brands)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Lets users monitor and control their air purifier remotely using a smartphone app.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Common functions: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Turn on/off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adjust fan speed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modes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schedule operations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and view basic air quality data.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Benefits: Convenience, real-time alerts, integration into smart home systems.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2.   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Voice Assistant Integration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(2 brands)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Allows the air purifier to respond to voice commands via platforms like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Amazon Alexa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Google Assistant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.</a:t>
            </a:r>
          </a:p>
          <a:p>
            <a:pPr marL="514350" indent="-514350">
              <a:buAutoNum type="arabicPeriod"/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Benefits: Hands-free control, ideal for tech-savvy consumers or accessibility needs.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126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Data Sources &amp;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Datasets from Dataful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•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Primary dataset  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 o AQI (2022 – 2025)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•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Secondary datasets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o Health-related consequences (2022 – 2025) 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o Vehicle data (2022 – 2025) 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o Population data 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•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Metadata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•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Supporting documents</a:t>
            </a:r>
            <a:endParaRPr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5DAF4-1295-22BA-25E8-EBAF92BB8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C64D-C142-40D8-F00E-A89110EEC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68594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FEATURES ONLY FEW PRODUCTS OFFER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7DBD-0314-C957-E87C-AE830C68B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95632"/>
            <a:ext cx="8229600" cy="6162367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Real-Time AQI Monitoring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(2 brands)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 Displays current Air Quality Index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(AQI) in real time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                often through a digital screen or mobile app.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>
              <a:buFontTx/>
              <a:buChar char="-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Benefits: Users can see immediate changes in indoor air quality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make informed decisions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(e.g., increase purification or ventilate).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514350" indent="-514350">
              <a:buAutoNum type="arabicPeriod" startAt="2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Auto Mode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(2 brands)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 The purifier automatically senses room air quality and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adjusts fan speed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or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filtration power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accordingly.</a:t>
            </a:r>
          </a:p>
          <a:p>
            <a:pPr marL="0" indent="0">
              <a:buNone/>
            </a:pP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 Benefits: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Energy saving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, ensures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optimal air purification 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without manual intervention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315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D2D3-1EA4-9140-5353-9FD36F03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FEATURES TO HAVE [Tier 1]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1E482-4DC4-CADA-9750-94A27F8B1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1. AQI Display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2. HEPA Filter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3. </a:t>
            </a:r>
            <a:r>
              <a:rPr lang="en-IN" dirty="0" err="1">
                <a:solidFill>
                  <a:schemeClr val="accent6">
                    <a:lumMod val="20000"/>
                    <a:lumOff val="80000"/>
                  </a:schemeClr>
                </a:solidFill>
              </a:rPr>
              <a:t>WiFi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/App Control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4. Voice Assistant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5. Real Time AQI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6. Auto Mode</a:t>
            </a:r>
          </a:p>
          <a:p>
            <a:pPr marL="0" indent="0">
              <a:buNone/>
            </a:pP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21688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F2160-7851-5EEB-0836-1E18EADE4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999"/>
            <a:ext cx="8229600" cy="885763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COST PER UNIT[TIER 1]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A34336-9530-9DA1-3226-E75308BCB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806725"/>
              </p:ext>
            </p:extLst>
          </p:nvPr>
        </p:nvGraphicFramePr>
        <p:xfrm>
          <a:off x="457200" y="944793"/>
          <a:ext cx="7998542" cy="4968414"/>
        </p:xfrm>
        <a:graphic>
          <a:graphicData uri="http://schemas.openxmlformats.org/drawingml/2006/table">
            <a:tbl>
              <a:tblPr/>
              <a:tblGrid>
                <a:gridCol w="3999271">
                  <a:extLst>
                    <a:ext uri="{9D8B030D-6E8A-4147-A177-3AD203B41FA5}">
                      <a16:colId xmlns:a16="http://schemas.microsoft.com/office/drawing/2014/main" val="3128116177"/>
                    </a:ext>
                  </a:extLst>
                </a:gridCol>
                <a:gridCol w="3999271">
                  <a:extLst>
                    <a:ext uri="{9D8B030D-6E8A-4147-A177-3AD203B41FA5}">
                      <a16:colId xmlns:a16="http://schemas.microsoft.com/office/drawing/2014/main" val="3442991053"/>
                    </a:ext>
                  </a:extLst>
                </a:gridCol>
              </a:tblGrid>
              <a:tr h="998559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600" b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Component/Feature</a:t>
                      </a:r>
                    </a:p>
                  </a:txBody>
                  <a:tcPr marL="80821" marR="80821" marT="40410" marB="40410">
                    <a:lnL w="7620" cap="flat" cmpd="sng" algn="ctr">
                      <a:solidFill>
                        <a:srgbClr val="70C3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C5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C3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CD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US" sz="1600" b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Estimated Cost (INR per unit)</a:t>
                      </a:r>
                    </a:p>
                  </a:txBody>
                  <a:tcPr marL="80821" marR="80821" marT="40410" marB="40410">
                    <a:lnL w="7620" cap="flat" cmpd="sng" algn="ctr">
                      <a:solidFill>
                        <a:srgbClr val="F0C5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C5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C5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BE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6301315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HEPA Filter</a:t>
                      </a:r>
                    </a:p>
                  </a:txBody>
                  <a:tcPr marL="80821" marR="80821" marT="40410" marB="40410" anchor="ctr">
                    <a:lnL w="7620" cap="flat" cmpd="sng" algn="ctr">
                      <a:solidFill>
                        <a:srgbClr val="70CD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BE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CD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CD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1,200</a:t>
                      </a:r>
                    </a:p>
                  </a:txBody>
                  <a:tcPr marL="80821" marR="80821" marT="40410" marB="40410" anchor="ctr">
                    <a:lnL w="7620" cap="flat" cmpd="sng" algn="ctr">
                      <a:solidFill>
                        <a:srgbClr val="70BE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BE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BE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C5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7427204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Air Quality Display</a:t>
                      </a:r>
                    </a:p>
                  </a:txBody>
                  <a:tcPr marL="80821" marR="80821" marT="40410" marB="40410" anchor="ctr">
                    <a:lnL w="7620" cap="flat" cmpd="sng" algn="ctr">
                      <a:solidFill>
                        <a:srgbClr val="70CD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C5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CD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C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500</a:t>
                      </a:r>
                    </a:p>
                  </a:txBody>
                  <a:tcPr marL="80821" marR="80821" marT="40410" marB="40410" anchor="ctr">
                    <a:lnL w="7620" cap="flat" cmpd="sng" algn="ctr">
                      <a:solidFill>
                        <a:srgbClr val="F0C5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C5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C5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C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8714629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WiFi/App Control</a:t>
                      </a:r>
                    </a:p>
                  </a:txBody>
                  <a:tcPr marL="80821" marR="80821" marT="40410" marB="40410" anchor="ctr">
                    <a:lnL w="7620" cap="flat" cmpd="sng" algn="ctr">
                      <a:solidFill>
                        <a:srgbClr val="70C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C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CB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C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700</a:t>
                      </a:r>
                    </a:p>
                  </a:txBody>
                  <a:tcPr marL="80821" marR="80821" marT="40410" marB="40410" anchor="ctr">
                    <a:lnL w="7620" cap="flat" cmpd="sng" algn="ctr">
                      <a:solidFill>
                        <a:srgbClr val="70C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C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C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C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6926118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Voice Assistant Integration</a:t>
                      </a:r>
                    </a:p>
                  </a:txBody>
                  <a:tcPr marL="80821" marR="80821" marT="40410" marB="40410" anchor="ctr">
                    <a:lnL w="7620" cap="flat" cmpd="sng" algn="ctr">
                      <a:solidFill>
                        <a:srgbClr val="70C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C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C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B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800</a:t>
                      </a:r>
                    </a:p>
                  </a:txBody>
                  <a:tcPr marL="80821" marR="80821" marT="40410" marB="40410" anchor="ctr">
                    <a:lnL w="7620" cap="flat" cmpd="sng" algn="ctr">
                      <a:solidFill>
                        <a:srgbClr val="70C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C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C9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C3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1543028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Real-Time AQI Monitoring</a:t>
                      </a:r>
                    </a:p>
                  </a:txBody>
                  <a:tcPr marL="80821" marR="80821" marT="40410" marB="40410" anchor="ctr">
                    <a:lnL w="7620" cap="flat" cmpd="sng" algn="ctr">
                      <a:solidFill>
                        <a:srgbClr val="F0B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C3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B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B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600</a:t>
                      </a:r>
                    </a:p>
                  </a:txBody>
                  <a:tcPr marL="80821" marR="80821" marT="40410" marB="40410" anchor="ctr">
                    <a:lnL w="7620" cap="flat" cmpd="sng" algn="ctr">
                      <a:solidFill>
                        <a:srgbClr val="70C3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C3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C3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C4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100722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Unique Feature (App Allergen Alert)</a:t>
                      </a:r>
                    </a:p>
                  </a:txBody>
                  <a:tcPr marL="80821" marR="80821" marT="40410" marB="40410" anchor="ctr">
                    <a:lnL w="7620" cap="flat" cmpd="sng" algn="ctr">
                      <a:solidFill>
                        <a:srgbClr val="70B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C4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B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B5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1,000</a:t>
                      </a:r>
                    </a:p>
                  </a:txBody>
                  <a:tcPr marL="80821" marR="80821" marT="40410" marB="40410" anchor="ctr">
                    <a:lnL w="7620" cap="flat" cmpd="sng" algn="ctr">
                      <a:solidFill>
                        <a:srgbClr val="70C4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C4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C4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B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319531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6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Assembly, Casing, Fan, Power Supply</a:t>
                      </a:r>
                    </a:p>
                  </a:txBody>
                  <a:tcPr marL="80821" marR="80821" marT="40410" marB="40410" anchor="ctr">
                    <a:lnL w="7620" cap="flat" cmpd="sng" algn="ctr">
                      <a:solidFill>
                        <a:srgbClr val="70B5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B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B5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CD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1,500</a:t>
                      </a:r>
                    </a:p>
                  </a:txBody>
                  <a:tcPr marL="80821" marR="80821" marT="40410" marB="40410" anchor="ctr">
                    <a:lnL w="7620" cap="flat" cmpd="sng" algn="ctr">
                      <a:solidFill>
                        <a:srgbClr val="70B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B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B7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C8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1499824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Packaging</a:t>
                      </a:r>
                    </a:p>
                  </a:txBody>
                  <a:tcPr marL="80821" marR="80821" marT="40410" marB="40410" anchor="ctr">
                    <a:lnL w="7620" cap="flat" cmpd="sng" algn="ctr">
                      <a:solidFill>
                        <a:srgbClr val="70CD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C8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CD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C3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300</a:t>
                      </a:r>
                    </a:p>
                  </a:txBody>
                  <a:tcPr marL="80821" marR="80821" marT="40410" marB="40410" anchor="ctr">
                    <a:lnL w="7620" cap="flat" cmpd="sng" algn="ctr">
                      <a:solidFill>
                        <a:srgbClr val="F0C8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C8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C8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0C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401466"/>
                  </a:ext>
                </a:extLst>
              </a:tr>
              <a:tr h="565745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Marketing (per unit allocation)</a:t>
                      </a:r>
                    </a:p>
                  </a:txBody>
                  <a:tcPr marL="80821" marR="80821" marT="40410" marB="40410" anchor="ctr">
                    <a:lnL w="7620" cap="flat" cmpd="sng" algn="ctr">
                      <a:solidFill>
                        <a:srgbClr val="70C3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C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C3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B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700</a:t>
                      </a:r>
                    </a:p>
                  </a:txBody>
                  <a:tcPr marL="80821" marR="80821" marT="40410" marB="40410" anchor="ctr">
                    <a:lnL w="7620" cap="flat" cmpd="sng" algn="ctr">
                      <a:solidFill>
                        <a:srgbClr val="F0C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0C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0C1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B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4443476"/>
                  </a:ext>
                </a:extLst>
              </a:tr>
              <a:tr h="323283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b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Total Estimated Unit Cost</a:t>
                      </a:r>
                      <a:endParaRPr lang="en-IN" sz="160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 marL="80821" marR="80821" marT="40410" marB="40410" anchor="ctr">
                    <a:lnL w="7620" cap="flat" cmpd="sng" algn="ctr">
                      <a:solidFill>
                        <a:srgbClr val="70B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B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B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B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sz="1600" b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7,300</a:t>
                      </a:r>
                      <a:endParaRPr lang="en-IN" sz="1600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 marL="80821" marR="80821" marT="40410" marB="40410" anchor="ctr">
                    <a:lnL w="7620" cap="flat" cmpd="sng" algn="ctr">
                      <a:solidFill>
                        <a:srgbClr val="70B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70B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70B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70B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081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62732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CE195-58CA-5DAD-86E1-2BAC4E75D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TIER 1 PRICING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16039D-3D7B-AC0F-1261-564C654D6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5789882"/>
              </p:ext>
            </p:extLst>
          </p:nvPr>
        </p:nvGraphicFramePr>
        <p:xfrm>
          <a:off x="1752600" y="1012722"/>
          <a:ext cx="5638800" cy="4040161"/>
        </p:xfrm>
        <a:graphic>
          <a:graphicData uri="http://schemas.openxmlformats.org/drawingml/2006/table">
            <a:tbl>
              <a:tblPr/>
              <a:tblGrid>
                <a:gridCol w="2819400">
                  <a:extLst>
                    <a:ext uri="{9D8B030D-6E8A-4147-A177-3AD203B41FA5}">
                      <a16:colId xmlns:a16="http://schemas.microsoft.com/office/drawing/2014/main" val="257549286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097476730"/>
                    </a:ext>
                  </a:extLst>
                </a:gridCol>
              </a:tblGrid>
              <a:tr h="1193457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Feature/Metric</a:t>
                      </a:r>
                    </a:p>
                  </a:txBody>
                  <a:tcPr>
                    <a:lnL w="7620" cap="flat" cmpd="sng" algn="ctr">
                      <a:solidFill>
                        <a:srgbClr val="006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5B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6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5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Value (INR)</a:t>
                      </a:r>
                    </a:p>
                  </a:txBody>
                  <a:tcPr>
                    <a:lnL w="7620" cap="flat" cmpd="sng" algn="ctr">
                      <a:solidFill>
                        <a:srgbClr val="805B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5B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5B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6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662215"/>
                  </a:ext>
                </a:extLst>
              </a:tr>
              <a:tr h="711676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Unit Cost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05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6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5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6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IN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7,300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06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6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6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628927"/>
                  </a:ext>
                </a:extLst>
              </a:tr>
              <a:tr h="711676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Selling Price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6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6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5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9,999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557893"/>
                  </a:ext>
                </a:extLst>
              </a:tr>
              <a:tr h="711676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Profit per Unit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05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5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5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2,699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6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017170"/>
                  </a:ext>
                </a:extLst>
              </a:tr>
              <a:tr h="711676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Profit Margin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5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6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5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5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IN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27%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06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6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6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6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408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88835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7B664-41B9-7CAB-0EB6-A8C15833D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7D4A2-0030-3ECD-03DE-A758ED25D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FEATURES TO HAVE [Tier 2]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14E8C-EA6C-6327-AD91-2688B0FA1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1. AQI Display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2. HEPA Filter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3.Compact Design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[USE ANY ONE]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en-IN" dirty="0" err="1">
                <a:solidFill>
                  <a:schemeClr val="accent6">
                    <a:lumMod val="75000"/>
                  </a:schemeClr>
                </a:solidFill>
              </a:rPr>
              <a:t>WiFi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/App Control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2. Voice Assistant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3. Real Time AQI </a:t>
            </a:r>
          </a:p>
          <a:p>
            <a:pPr marL="0" indent="0">
              <a:buNone/>
            </a:pP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4. Auto Mode</a:t>
            </a:r>
          </a:p>
          <a:p>
            <a:pPr marL="0" indent="0">
              <a:buNone/>
            </a:pP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941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FCE9D-B945-9D89-82A5-333963596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971D1-1381-8FC2-839B-2510B8481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999"/>
            <a:ext cx="8229600" cy="885763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COST PER UNIT [TIER 2]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E8B5E3-04BB-2D78-4378-EBC328C99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922028"/>
              </p:ext>
            </p:extLst>
          </p:nvPr>
        </p:nvGraphicFramePr>
        <p:xfrm>
          <a:off x="1575619" y="1110958"/>
          <a:ext cx="5552768" cy="4857221"/>
        </p:xfrm>
        <a:graphic>
          <a:graphicData uri="http://schemas.openxmlformats.org/drawingml/2006/table">
            <a:tbl>
              <a:tblPr/>
              <a:tblGrid>
                <a:gridCol w="2776384">
                  <a:extLst>
                    <a:ext uri="{9D8B030D-6E8A-4147-A177-3AD203B41FA5}">
                      <a16:colId xmlns:a16="http://schemas.microsoft.com/office/drawing/2014/main" val="605105729"/>
                    </a:ext>
                  </a:extLst>
                </a:gridCol>
                <a:gridCol w="2776384">
                  <a:extLst>
                    <a:ext uri="{9D8B030D-6E8A-4147-A177-3AD203B41FA5}">
                      <a16:colId xmlns:a16="http://schemas.microsoft.com/office/drawing/2014/main" val="2793873426"/>
                    </a:ext>
                  </a:extLst>
                </a:gridCol>
              </a:tblGrid>
              <a:tr h="1061325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Component/Feature</a:t>
                      </a:r>
                    </a:p>
                  </a:txBody>
                  <a:tcPr>
                    <a:lnL w="7620" cap="flat" cmpd="sng" algn="ctr">
                      <a:solidFill>
                        <a:srgbClr val="90D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E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D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E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Estimated Cost (INR)</a:t>
                      </a:r>
                    </a:p>
                  </a:txBody>
                  <a:tcPr>
                    <a:lnL w="7620" cap="flat" cmpd="sng" algn="ctr">
                      <a:solidFill>
                        <a:srgbClr val="10E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E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E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D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414426"/>
                  </a:ext>
                </a:extLst>
              </a:tr>
              <a:tr h="446576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HEPA Filter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0E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D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E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D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1,200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D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D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D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D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444981"/>
                  </a:ext>
                </a:extLst>
              </a:tr>
              <a:tr h="446576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Air Quality Display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0D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D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DB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E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500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D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D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D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D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2210349"/>
                  </a:ext>
                </a:extLst>
              </a:tr>
              <a:tr h="781508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Compact Design (housing + fan)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0E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D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E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D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1,000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D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D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D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D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424547"/>
                  </a:ext>
                </a:extLst>
              </a:tr>
              <a:tr h="781508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Basic Assembly &amp; Power Supply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D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D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DA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E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700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D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D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D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E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037865"/>
                  </a:ext>
                </a:extLst>
              </a:tr>
              <a:tr h="446576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Packaging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E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E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E1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D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10E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E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E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90D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473986"/>
                  </a:ext>
                </a:extLst>
              </a:tr>
              <a:tr h="446576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Marketing (unit allocation)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D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D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D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E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90D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90D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90D7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E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802770"/>
                  </a:ext>
                </a:extLst>
              </a:tr>
              <a:tr h="446576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b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Total Estimated Unit Cost</a:t>
                      </a:r>
                      <a:endParaRPr lang="en-IN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10E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E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E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E9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b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3,800</a:t>
                      </a:r>
                      <a:endParaRPr lang="en-IN" dirty="0">
                        <a:solidFill>
                          <a:schemeClr val="accent6">
                            <a:lumMod val="40000"/>
                            <a:lumOff val="60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10E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10E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10E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10E89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3185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3815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CC287-0D93-28F1-63A9-9894FDF6A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6CA9-BDCC-B050-50DE-F301E5E1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TIER 2 PRICING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A36432-3D1B-2178-43F7-84CCF8FF30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7130740"/>
              </p:ext>
            </p:extLst>
          </p:nvPr>
        </p:nvGraphicFramePr>
        <p:xfrm>
          <a:off x="1779639" y="1012722"/>
          <a:ext cx="5611761" cy="4984956"/>
        </p:xfrm>
        <a:graphic>
          <a:graphicData uri="http://schemas.openxmlformats.org/drawingml/2006/table">
            <a:tbl>
              <a:tblPr/>
              <a:tblGrid>
                <a:gridCol w="2792361">
                  <a:extLst>
                    <a:ext uri="{9D8B030D-6E8A-4147-A177-3AD203B41FA5}">
                      <a16:colId xmlns:a16="http://schemas.microsoft.com/office/drawing/2014/main" val="2575492869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097476730"/>
                    </a:ext>
                  </a:extLst>
                </a:gridCol>
              </a:tblGrid>
              <a:tr h="1472548"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b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Feature/Metric</a:t>
                      </a:r>
                    </a:p>
                  </a:txBody>
                  <a:tcPr>
                    <a:lnL w="7620" cap="flat" cmpd="sng" algn="ctr">
                      <a:solidFill>
                        <a:srgbClr val="006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5B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6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5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b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Value (INR)</a:t>
                      </a:r>
                    </a:p>
                  </a:txBody>
                  <a:tcPr>
                    <a:lnL w="7620" cap="flat" cmpd="sng" algn="ctr">
                      <a:solidFill>
                        <a:srgbClr val="805B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5B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5B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6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662215"/>
                  </a:ext>
                </a:extLst>
              </a:tr>
              <a:tr h="878102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Unit Cost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05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6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5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6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3,800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06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6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68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6628927"/>
                  </a:ext>
                </a:extLst>
              </a:tr>
              <a:tr h="878102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Selling Price Range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6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63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5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5,320 – 6,840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8557893"/>
                  </a:ext>
                </a:extLst>
              </a:tr>
              <a:tr h="878102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Profit per Unit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05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52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5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1,520 – 3,040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56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6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4017170"/>
                  </a:ext>
                </a:extLst>
              </a:tr>
              <a:tr h="878102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Profit Margin</a:t>
                      </a:r>
                    </a:p>
                  </a:txBody>
                  <a:tcPr anchor="ctr">
                    <a:lnL w="7620" cap="flat" cmpd="sng" algn="ctr">
                      <a:solidFill>
                        <a:srgbClr val="005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6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5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5A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IN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28% – 44%</a:t>
                      </a:r>
                    </a:p>
                  </a:txBody>
                  <a:tcPr anchor="ctr">
                    <a:lnL w="7620" cap="flat" cmpd="sng" algn="ctr">
                      <a:solidFill>
                        <a:srgbClr val="806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6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6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8061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2408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8875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E44F7-AABA-ED98-1113-BD8D9B0F3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ADVANTAGES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B3D53A-015D-B856-C969-1E5359F16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6261011"/>
              </p:ext>
            </p:extLst>
          </p:nvPr>
        </p:nvGraphicFramePr>
        <p:xfrm>
          <a:off x="457200" y="1327356"/>
          <a:ext cx="8229600" cy="5161514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437281664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109947590"/>
                    </a:ext>
                  </a:extLst>
                </a:gridCol>
              </a:tblGrid>
              <a:tr h="226525">
                <a:tc>
                  <a:txBody>
                    <a:bodyPr/>
                    <a:lstStyle/>
                    <a:p>
                      <a:pPr algn="ctr" fontAlgn="t" latinLnBrk="0"/>
                      <a:r>
                        <a:rPr lang="en-IN" sz="1800" b="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Tier</a:t>
                      </a:r>
                    </a:p>
                  </a:txBody>
                  <a:tcPr marL="53881" marR="53881" marT="26940" marB="26940">
                    <a:lnL w="7620" cap="flat" cmpd="sng" algn="ctr">
                      <a:solidFill>
                        <a:srgbClr val="0090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A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90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AA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 latinLnBrk="0"/>
                      <a:r>
                        <a:rPr lang="en-IN" sz="1800" b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Key Advantages</a:t>
                      </a:r>
                    </a:p>
                  </a:txBody>
                  <a:tcPr marL="53881" marR="53881" marT="26940" marB="26940">
                    <a:lnL w="7620" cap="flat" cmpd="sng" algn="ctr">
                      <a:solidFill>
                        <a:srgbClr val="80A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80A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80AE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A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137053"/>
                  </a:ext>
                </a:extLst>
              </a:tr>
              <a:tr h="2584874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IN" sz="1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Tier 1</a:t>
                      </a:r>
                      <a:endParaRPr lang="en-IN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53881" marR="53881" marT="26940" marB="26940" anchor="ctr">
                    <a:lnL w="7620" cap="flat" cmpd="sng" algn="ctr">
                      <a:solidFill>
                        <a:srgbClr val="00AA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A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AA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- Premium positioning supports advanced features </a:t>
                      </a: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WiFi</a:t>
                      </a: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/App, Voice Assistant, Real-time AQI) </a:t>
                      </a:r>
                      <a:r>
                        <a:rPr lang="en-US" sz="18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appealing to urban consumers.</a:t>
                      </a:r>
                      <a:br>
                        <a:rPr lang="en-US" sz="18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- </a:t>
                      </a: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Higher profit margin </a:t>
                      </a:r>
                      <a:r>
                        <a:rPr lang="en-US" sz="18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allows investment in customer service, branding, and technology improvements.</a:t>
                      </a:r>
                      <a:br>
                        <a:rPr lang="en-US" sz="18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- Enhanced brand perception through </a:t>
                      </a: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innovation and high-end features</a:t>
                      </a:r>
                      <a:r>
                        <a:rPr lang="en-US" sz="18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.</a:t>
                      </a:r>
                    </a:p>
                  </a:txBody>
                  <a:tcPr marL="53881" marR="53881" marT="26940" marB="26940" anchor="ctr">
                    <a:lnL w="7620" cap="flat" cmpd="sng" algn="ctr">
                      <a:solidFill>
                        <a:srgbClr val="00A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A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A1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6165789"/>
                  </a:ext>
                </a:extLst>
              </a:tr>
              <a:tr h="2078745">
                <a:tc>
                  <a:txBody>
                    <a:bodyPr/>
                    <a:lstStyle/>
                    <a:p>
                      <a:pPr algn="ctr" fontAlgn="base" latinLnBrk="0"/>
                      <a:r>
                        <a:rPr lang="en-IN" sz="1800" b="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Tier 2</a:t>
                      </a:r>
                      <a:endParaRPr lang="en-IN" sz="18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53881" marR="53881" marT="26940" marB="26940" anchor="ctr">
                    <a:lnL w="7620" cap="flat" cmpd="sng" algn="ctr">
                      <a:solidFill>
                        <a:srgbClr val="0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 sz="18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- </a:t>
                      </a: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Lower price maximizes affordability</a:t>
                      </a:r>
                      <a:r>
                        <a:rPr lang="en-US" sz="18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, opening access to a wide, </a:t>
                      </a: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price-conscious customer base </a:t>
                      </a:r>
                      <a:r>
                        <a:rPr lang="en-US" sz="18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in emerging cities.</a:t>
                      </a:r>
                      <a:br>
                        <a:rPr lang="en-US" sz="18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- Core must-have features ensure broad appeal while controlling costs.</a:t>
                      </a:r>
                      <a:br>
                        <a:rPr lang="en-US" sz="18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- </a:t>
                      </a:r>
                      <a:r>
                        <a:rPr lang="en-US" sz="18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</a:rPr>
                        <a:t>High sales potential through larger market reach and volume</a:t>
                      </a:r>
                      <a:r>
                        <a:rPr lang="en-US" sz="1800" dirty="0">
                          <a:solidFill>
                            <a:schemeClr val="accent6">
                              <a:lumMod val="40000"/>
                              <a:lumOff val="60000"/>
                            </a:schemeClr>
                          </a:solidFill>
                          <a:effectLst/>
                        </a:rPr>
                        <a:t>, driving quick brand penetration.</a:t>
                      </a:r>
                    </a:p>
                  </a:txBody>
                  <a:tcPr marL="53881" marR="53881" marT="26940" marB="26940" anchor="ctr">
                    <a:lnL w="7620" cap="flat" cmpd="sng" algn="ctr">
                      <a:solidFill>
                        <a:srgbClr val="0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9CF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1938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8743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 Identified top polluted cities with irreversible AQI degradation</a:t>
            </a:r>
          </a:p>
          <a:p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 Assessed health impacts by age group and location</a:t>
            </a:r>
          </a:p>
          <a:p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 Analyzed behavioral and market triggers for purifier adoption</a:t>
            </a:r>
          </a:p>
          <a:p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 Recommended product 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pricing</a:t>
            </a:r>
            <a:r>
              <a:rPr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and city prioritization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51819"/>
            <a:ext cx="8229600" cy="3154362"/>
          </a:xfrm>
        </p:spPr>
        <p:txBody>
          <a:bodyPr>
            <a:normAutofit/>
          </a:bodyPr>
          <a:lstStyle/>
          <a:p>
            <a:r>
              <a:rPr sz="72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Thank You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Tools &amp; Technology Used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Power BI 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(Data Modeling, Dashboard Development)</a:t>
            </a:r>
          </a:p>
          <a:p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Microsoft Excel 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(Data Cleaning &amp; Shaping)</a:t>
            </a:r>
          </a:p>
          <a:p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DAX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(Custom Measures)</a:t>
            </a:r>
          </a:p>
          <a:p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Power Query 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(ETL &amp; Data Integration)</a:t>
            </a:r>
          </a:p>
          <a:p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  <a:p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Data Sourcing 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&amp;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 Feature Engineering 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(Original/augmented datasets, public data enrichment)</a:t>
            </a:r>
            <a:endParaRPr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11634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PRIMARY ANALYSIS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"/>
            <a:ext cx="8229600" cy="597408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Top </a:t>
            </a:r>
            <a:r>
              <a:rPr lang="en-IN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5 </a:t>
            </a:r>
            <a:r>
              <a:rPr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&amp; Bottom</a:t>
            </a:r>
            <a:r>
              <a:rPr lang="en-IN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5</a:t>
            </a:r>
            <a:r>
              <a:rPr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</a:t>
            </a:r>
            <a:r>
              <a:rPr lang="en-IN" sz="24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areas with highest avg. AQI</a:t>
            </a:r>
            <a:endParaRPr sz="24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2BAF73-5D83-4303-D211-6C12EF48003A}"/>
              </a:ext>
            </a:extLst>
          </p:cNvPr>
          <p:cNvSpPr txBox="1"/>
          <p:nvPr/>
        </p:nvSpPr>
        <p:spPr>
          <a:xfrm>
            <a:off x="389184" y="547420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3300"/>
                </a:solidFill>
              </a:rPr>
              <a:t>RED 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– FEATURES THE TOP 5 POLLUTED AREAS[INCLUDES A TIER-1 CITY]</a:t>
            </a:r>
          </a:p>
          <a:p>
            <a:r>
              <a:rPr lang="en-IN" dirty="0">
                <a:solidFill>
                  <a:srgbClr val="00B050"/>
                </a:solidFill>
              </a:rPr>
              <a:t>GREEN</a:t>
            </a:r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– FEATURES THE TOP 5 CLEANEST CITY[DOES NOT INCLUDE A TIER-1 CITY]</a:t>
            </a:r>
            <a:endParaRPr lang="en-IN" dirty="0">
              <a:solidFill>
                <a:srgbClr val="FF3300"/>
              </a:solidFill>
            </a:endParaRPr>
          </a:p>
        </p:txBody>
      </p:sp>
      <p:pic>
        <p:nvPicPr>
          <p:cNvPr id="8" name="Content Placeholder 7" descr="A screenshot of a color chart&#10;&#10;AI-generated content may be incorrect.">
            <a:extLst>
              <a:ext uri="{FF2B5EF4-FFF2-40B4-BE49-F238E27FC236}">
                <a16:creationId xmlns:a16="http://schemas.microsoft.com/office/drawing/2014/main" id="{530B2079-23F0-596F-009E-688454CBA3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012136"/>
            <a:ext cx="8229600" cy="4047344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38784"/>
          </a:xfrm>
        </p:spPr>
        <p:txBody>
          <a:bodyPr>
            <a:noAutofit/>
          </a:bodyPr>
          <a:lstStyle/>
          <a:p>
            <a:r>
              <a:rPr lang="en-IN" sz="3200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MAJOR POLLUTANTS FROM SOUTH INDIA AFFECTING AQI</a:t>
            </a:r>
            <a:endParaRPr sz="3200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12" name="Content Placeholder 11" descr="A blue box with black text&#10;&#10;AI-generated content may be incorrect.">
            <a:extLst>
              <a:ext uri="{FF2B5EF4-FFF2-40B4-BE49-F238E27FC236}">
                <a16:creationId xmlns:a16="http://schemas.microsoft.com/office/drawing/2014/main" id="{336B57BB-6CA0-D4F8-6E15-C063532EE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6517" y="1474839"/>
            <a:ext cx="6253316" cy="321514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FFFA18E-5DAD-5FC4-CF36-C771159FC102}"/>
              </a:ext>
            </a:extLst>
          </p:cNvPr>
          <p:cNvSpPr txBox="1"/>
          <p:nvPr/>
        </p:nvSpPr>
        <p:spPr>
          <a:xfrm>
            <a:off x="310896" y="5407742"/>
            <a:ext cx="824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 PM10  &amp; PM2.5 are the pollutants which should be encountered by the air purifiers as they are highest in the South India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858" y="0"/>
            <a:ext cx="8229600" cy="1052052"/>
          </a:xfrm>
        </p:spPr>
        <p:txBody>
          <a:bodyPr/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AQI Weekday vs Weekend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76FC11-A6EB-6341-F810-E42D36732285}"/>
              </a:ext>
            </a:extLst>
          </p:cNvPr>
          <p:cNvSpPr txBox="1"/>
          <p:nvPr/>
        </p:nvSpPr>
        <p:spPr>
          <a:xfrm>
            <a:off x="344129" y="5093110"/>
            <a:ext cx="84213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-  AQI is usually high on weekday.</a:t>
            </a:r>
          </a:p>
          <a:p>
            <a:r>
              <a:rPr lang="en-US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 </a:t>
            </a:r>
            <a:r>
              <a:rPr lang="en-US" sz="1800" b="1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</a:rPr>
              <a:t> Kolkata shows the highest difference margin among tier-1 cities</a:t>
            </a:r>
            <a:endParaRPr lang="en-IN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pic>
        <p:nvPicPr>
          <p:cNvPr id="8" name="Content Placeholder 7" descr="A blue and black chart&#10;&#10;AI-generated content may be incorrect.">
            <a:extLst>
              <a:ext uri="{FF2B5EF4-FFF2-40B4-BE49-F238E27FC236}">
                <a16:creationId xmlns:a16="http://schemas.microsoft.com/office/drawing/2014/main" id="{503C23FB-5191-A0B3-045D-2217B75882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761" y="1576862"/>
            <a:ext cx="7423355" cy="3191783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3183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Worst AQI [In Months]</a:t>
            </a:r>
            <a:endParaRPr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00C1CE-DAE3-6980-1216-DFF0B580D3F8}"/>
              </a:ext>
            </a:extLst>
          </p:cNvPr>
          <p:cNvSpPr txBox="1"/>
          <p:nvPr/>
        </p:nvSpPr>
        <p:spPr>
          <a:xfrm>
            <a:off x="88490" y="5810865"/>
            <a:ext cx="89276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-States with high distinct areas such as Bihar, Delhi, Gujarat, Maharashtra, Madhya Pradesh, Haryana, West Bengal, Tamil Nadu, Karnataka and Rajasthan were considered.</a:t>
            </a:r>
          </a:p>
        </p:txBody>
      </p:sp>
      <p:pic>
        <p:nvPicPr>
          <p:cNvPr id="8" name="Content Placeholder 7" descr="A graph with numbers and text&#10;&#10;AI-generated content may be incorrect.">
            <a:extLst>
              <a:ext uri="{FF2B5EF4-FFF2-40B4-BE49-F238E27FC236}">
                <a16:creationId xmlns:a16="http://schemas.microsoft.com/office/drawing/2014/main" id="{E618B968-5B95-CDD7-F107-F269C32BF5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73394" y="1008369"/>
            <a:ext cx="6725263" cy="4525963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1385</TotalTime>
  <Words>1517</Words>
  <Application>Microsoft Office PowerPoint</Application>
  <PresentationFormat>On-screen Show (4:3)</PresentationFormat>
  <Paragraphs>225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Aptos</vt:lpstr>
      <vt:lpstr>Arial</vt:lpstr>
      <vt:lpstr>Calibri</vt:lpstr>
      <vt:lpstr>Segoe UI</vt:lpstr>
      <vt:lpstr>Office Theme</vt:lpstr>
      <vt:lpstr>Air Quality Market &amp; Product Fit Analysis  Domain - Consumer Appliances Function – Market Research Analytics </vt:lpstr>
      <vt:lpstr> Problem Statement</vt:lpstr>
      <vt:lpstr>Data Sources &amp; Methodology</vt:lpstr>
      <vt:lpstr>Tools &amp; Technology Used</vt:lpstr>
      <vt:lpstr>PRIMARY ANALYSIS</vt:lpstr>
      <vt:lpstr>Top 5 &amp; Bottom 5 areas with highest avg. AQI</vt:lpstr>
      <vt:lpstr>MAJOR POLLUTANTS FROM SOUTH INDIA AFFECTING AQI</vt:lpstr>
      <vt:lpstr>AQI Weekday vs Weekend</vt:lpstr>
      <vt:lpstr>Worst AQI [In Months]</vt:lpstr>
      <vt:lpstr>Bengaluru Air Quality Status</vt:lpstr>
      <vt:lpstr>Disease Reported</vt:lpstr>
      <vt:lpstr>EV Adoption</vt:lpstr>
      <vt:lpstr>EV Adoption</vt:lpstr>
      <vt:lpstr>SECONDARY ANALYSIS</vt:lpstr>
      <vt:lpstr>AGE GROUP AFFECTED BY AIR POLLUTION</vt:lpstr>
      <vt:lpstr> MAJOR COMPETITORS IN THE INDIAN AIR PURIFIER MARKET</vt:lpstr>
      <vt:lpstr>RELATION BETWEEN CITY POPULATION AND AVG. AQI</vt:lpstr>
      <vt:lpstr>AQI AWARENESS AMONG INDIANS</vt:lpstr>
      <vt:lpstr>POLLUTION CONTROL POLICIES</vt:lpstr>
      <vt:lpstr>CRITICAL ANALYSIS</vt:lpstr>
      <vt:lpstr>TIER 1 CITIES SHOWING IRREVERSIBLE AQI DEGRADATION</vt:lpstr>
      <vt:lpstr>TIER 2 CITIES SHOWING IRREVERSIBLE AQI DEGRADATION</vt:lpstr>
      <vt:lpstr>SEARCH FOR AIR PURIFIER DURING DIWALI</vt:lpstr>
      <vt:lpstr>PRODUCT FEATURE GAP</vt:lpstr>
      <vt:lpstr>CITY RISK SCORE</vt:lpstr>
      <vt:lpstr>COMPETITOR FEATURE GAP MATRIX</vt:lpstr>
      <vt:lpstr>PRODUCT REQUIREMENT</vt:lpstr>
      <vt:lpstr>MUST HAVE FEATURES</vt:lpstr>
      <vt:lpstr>FEATURES ONLY FEW PRODUCTS OFFER</vt:lpstr>
      <vt:lpstr>FEATURES ONLY FEW PRODUCTS OFFER</vt:lpstr>
      <vt:lpstr>FEATURES TO HAVE [Tier 1]</vt:lpstr>
      <vt:lpstr>COST PER UNIT[TIER 1]</vt:lpstr>
      <vt:lpstr>TIER 1 PRICING</vt:lpstr>
      <vt:lpstr>FEATURES TO HAVE [Tier 2]</vt:lpstr>
      <vt:lpstr>COST PER UNIT [TIER 2]</vt:lpstr>
      <vt:lpstr>TIER 2 PRICING</vt:lpstr>
      <vt:lpstr>ADVANTAGES</vt:lpstr>
      <vt:lpstr>Executive 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Soham Vaghasia</cp:lastModifiedBy>
  <cp:revision>10</cp:revision>
  <dcterms:created xsi:type="dcterms:W3CDTF">2013-01-27T09:14:16Z</dcterms:created>
  <dcterms:modified xsi:type="dcterms:W3CDTF">2025-08-01T15:05:17Z</dcterms:modified>
  <cp:category/>
</cp:coreProperties>
</file>