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4"/>
    <p:sldMasterId id="2147484036" r:id="rId5"/>
    <p:sldMasterId id="2147484038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7" r:id="rId8"/>
    <p:sldId id="289" r:id="rId9"/>
    <p:sldId id="290" r:id="rId10"/>
    <p:sldId id="261" r:id="rId11"/>
    <p:sldId id="263" r:id="rId12"/>
    <p:sldId id="262" r:id="rId13"/>
    <p:sldId id="264" r:id="rId14"/>
    <p:sldId id="265" r:id="rId15"/>
    <p:sldId id="266" r:id="rId16"/>
    <p:sldId id="282" r:id="rId17"/>
    <p:sldId id="291" r:id="rId18"/>
    <p:sldId id="268" r:id="rId19"/>
    <p:sldId id="292" r:id="rId20"/>
    <p:sldId id="285" r:id="rId21"/>
    <p:sldId id="293" r:id="rId22"/>
    <p:sldId id="294" r:id="rId23"/>
    <p:sldId id="284" r:id="rId24"/>
    <p:sldId id="271" r:id="rId25"/>
    <p:sldId id="270" r:id="rId26"/>
    <p:sldId id="273" r:id="rId27"/>
    <p:sldId id="269" r:id="rId28"/>
    <p:sldId id="272" r:id="rId29"/>
    <p:sldId id="277" r:id="rId30"/>
    <p:sldId id="299" r:id="rId31"/>
    <p:sldId id="296" r:id="rId32"/>
    <p:sldId id="288" r:id="rId33"/>
    <p:sldId id="298" r:id="rId34"/>
    <p:sldId id="295" r:id="rId35"/>
    <p:sldId id="274" r:id="rId36"/>
    <p:sldId id="297" r:id="rId37"/>
    <p:sldId id="260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va  Pardesi" initials="AP" lastIdx="11" clrIdx="0">
    <p:extLst>
      <p:ext uri="{19B8F6BF-5375-455C-9EA6-DF929625EA0E}">
        <p15:presenceInfo xmlns:p15="http://schemas.microsoft.com/office/powerpoint/2012/main" userId="S-1-5-21-1801674531-1177238915-682003330-2129570" providerId="AD"/>
      </p:ext>
    </p:extLst>
  </p:cmAuthor>
  <p:cmAuthor id="2" name="Peshaan Khajotia" initials="PK" lastIdx="53" clrIdx="1">
    <p:extLst>
      <p:ext uri="{19B8F6BF-5375-455C-9EA6-DF929625EA0E}">
        <p15:presenceInfo xmlns:p15="http://schemas.microsoft.com/office/powerpoint/2012/main" userId="S-1-5-21-1801674531-1177238915-682003330-22218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11893"/>
    <a:srgbClr val="D53E85"/>
    <a:srgbClr val="F15A2D"/>
    <a:srgbClr val="034EA2"/>
    <a:srgbClr val="007DC5"/>
    <a:srgbClr val="262626"/>
    <a:srgbClr val="724698"/>
    <a:srgbClr val="93478C"/>
    <a:srgbClr val="07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2" autoAdjust="0"/>
    <p:restoredTop sz="95930" autoAdjust="0"/>
  </p:normalViewPr>
  <p:slideViewPr>
    <p:cSldViewPr snapToObjects="1">
      <p:cViewPr varScale="1">
        <p:scale>
          <a:sx n="169" d="100"/>
          <a:sy n="169" d="100"/>
        </p:scale>
        <p:origin x="376" y="1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3" d="100"/>
          <a:sy n="93" d="100"/>
        </p:scale>
        <p:origin x="36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E581-5FB9-423A-846D-A955E43F1AA1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4B16E-D317-4731-B361-9197425E4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0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00"/>
              </a:spcBef>
              <a:defRPr sz="24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308" y="4669962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79" name="Rectangle 178"/>
          <p:cNvSpPr/>
          <p:nvPr userDrawn="1"/>
        </p:nvSpPr>
        <p:spPr>
          <a:xfrm rot="5400000">
            <a:off x="-112141" y="1998917"/>
            <a:ext cx="869427" cy="54864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96" name="Group 195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99" name="Freeform 19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97" name="Straight Connector 196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19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355" name="Group 354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356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4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5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0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1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2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3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4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6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7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8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9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0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1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2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3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5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6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7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8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2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3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4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5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6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7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9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1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2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7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8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0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1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2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3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4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503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7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7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2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3"/>
            <a:ext cx="3008313" cy="590549"/>
          </a:xfrm>
        </p:spPr>
        <p:txBody>
          <a:bodyPr anchor="b">
            <a:noAutofit/>
          </a:bodyPr>
          <a:lstStyle>
            <a:lvl1pPr algn="l">
              <a:defRPr sz="165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3"/>
            <a:ext cx="5111750" cy="3899297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5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80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8936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5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8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8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15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45556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2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45549"/>
            <a:ext cx="6244784" cy="481985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2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02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2571322" y="882783"/>
            <a:ext cx="6572677" cy="3697131"/>
          </a:xfrm>
          <a:prstGeom prst="rect">
            <a:avLst/>
          </a:prstGeom>
        </p:spPr>
      </p:pic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60000">
                <a:srgbClr val="D43A5F">
                  <a:alpha val="62000"/>
                </a:srgbClr>
              </a:gs>
              <a:gs pos="39000">
                <a:srgbClr val="BA2983"/>
              </a:gs>
              <a:gs pos="100000">
                <a:srgbClr val="F04D38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 dirty="0"/>
              <a:t>Insert Date</a:t>
            </a:r>
          </a:p>
        </p:txBody>
      </p:sp>
      <p:sp>
        <p:nvSpPr>
          <p:cNvPr id="171" name="Rectangle 170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648" name="Group 647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649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0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7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8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9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0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1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2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3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4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5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6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7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8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9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0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1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2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3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4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5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6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7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8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9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0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1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2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3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4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5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6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7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8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9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0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1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2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3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4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5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6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7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8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9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0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1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2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3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4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5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6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7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8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9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0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1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2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3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4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5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6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7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8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9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0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1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2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3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4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5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6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7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8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9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0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1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2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3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4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5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6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7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8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9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0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1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2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3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4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5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6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7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8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9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0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1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2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3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4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5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6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7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8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9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0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1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9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 dirty="0"/>
              <a:t>Insert Date</a:t>
            </a: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493" name="Group 492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494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9" name="Rectangle 168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3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43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4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8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10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72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31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18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154141" y="283773"/>
            <a:ext cx="625061" cy="57515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1" name="Text Placeholder 4"/>
          <p:cNvSpPr txBox="1">
            <a:spLocks/>
          </p:cNvSpPr>
          <p:nvPr userDrawn="1"/>
        </p:nvSpPr>
        <p:spPr>
          <a:xfrm>
            <a:off x="4662608" y="4891759"/>
            <a:ext cx="1210588" cy="21544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defTabSz="914400">
              <a:defRPr sz="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r>
              <a:rPr lang="en-US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</a:t>
            </a:r>
          </a:p>
        </p:txBody>
      </p:sp>
      <p:sp>
        <p:nvSpPr>
          <p:cNvPr id="63" name="Rectangle 71"/>
          <p:cNvSpPr txBox="1">
            <a:spLocks noChangeArrowheads="1"/>
          </p:cNvSpPr>
          <p:nvPr userDrawn="1"/>
        </p:nvSpPr>
        <p:spPr bwMode="auto">
          <a:xfrm>
            <a:off x="4421706" y="4864345"/>
            <a:ext cx="30058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noProof="0" smtClean="0"/>
              <a:pPr lvl="0"/>
              <a:t>‹#›</a:t>
            </a:fld>
            <a:r>
              <a:rPr lang="en-US" noProof="0" dirty="0"/>
              <a:t> </a:t>
            </a: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4687360" y="4945062"/>
            <a:ext cx="0" cy="1271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 userDrawn="1"/>
        </p:nvGrpSpPr>
        <p:grpSpPr>
          <a:xfrm>
            <a:off x="7786842" y="4795871"/>
            <a:ext cx="1140489" cy="252380"/>
            <a:chOff x="7508322" y="4824425"/>
            <a:chExt cx="1011451" cy="223825"/>
          </a:xfrm>
        </p:grpSpPr>
        <p:grpSp>
          <p:nvGrpSpPr>
            <p:cNvPr id="66" name="Group 65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69" name="Freeform 6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3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4052" r:id="rId2"/>
    <p:sldLayoutId id="2147484054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5" r:id="rId16"/>
    <p:sldLayoutId id="2147484040" r:id="rId17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 userDrawn="1">
          <p15:clr>
            <a:srgbClr val="F26B43"/>
          </p15:clr>
        </p15:guide>
        <p15:guide id="3" pos="5642" userDrawn="1">
          <p15:clr>
            <a:srgbClr val="F26B43"/>
          </p15:clr>
        </p15:guide>
        <p15:guide id="4" pos="11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29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356970" y="2549813"/>
            <a:ext cx="492427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6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400" kern="1200" dirty="0">
          <a:solidFill>
            <a:srgbClr val="724698"/>
          </a:solidFill>
          <a:latin typeface="+mj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6970" y="1987302"/>
            <a:ext cx="396196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4" name="Rectangle 163"/>
          <p:cNvSpPr/>
          <p:nvPr userDrawn="1"/>
        </p:nvSpPr>
        <p:spPr>
          <a:xfrm>
            <a:off x="356970" y="2549813"/>
            <a:ext cx="410029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JavaScript" TargetMode="External"/><Relationship Id="rId4" Type="http://schemas.openxmlformats.org/officeDocument/2006/relationships/hyperlink" Target="https://en.wikipedia.org/wiki/Superse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Full Stack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 3</a:t>
            </a:r>
            <a:r>
              <a:rPr lang="en-US" baseline="30000" dirty="0"/>
              <a:t>rd</a:t>
            </a:r>
            <a:r>
              <a:rPr lang="en-US" dirty="0"/>
              <a:t>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A82BE-A226-CC48-8C3F-E7754CA5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30651"/>
            <a:ext cx="406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templateurl</a:t>
            </a:r>
            <a:r>
              <a:rPr lang="en-US" dirty="0"/>
              <a:t>, </a:t>
            </a:r>
            <a:r>
              <a:rPr lang="en-US" dirty="0" err="1"/>
              <a:t>styleUrls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2532A-FC62-824D-9D37-2C96D11DF838}"/>
              </a:ext>
            </a:extLst>
          </p:cNvPr>
          <p:cNvSpPr/>
          <p:nvPr/>
        </p:nvSpPr>
        <p:spPr>
          <a:xfrm>
            <a:off x="683568" y="1131590"/>
            <a:ext cx="748883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relative path or absolute URL of a template file for an Angular component. If provided, do not supply an inline template using template.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One or more relative paths or absolute URLs for files containing CSS stylesheets to use in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24986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2532A-FC62-824D-9D37-2C96D11DF838}"/>
              </a:ext>
            </a:extLst>
          </p:cNvPr>
          <p:cNvSpPr/>
          <p:nvPr/>
        </p:nvSpPr>
        <p:spPr>
          <a:xfrm>
            <a:off x="611560" y="740479"/>
            <a:ext cx="396044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NgModules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configure the injector and the compiler and help organize related things together.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Declares which components, directives, and pipes belong to the module.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Imports other modules with the components, directives, and pipes that components in the current module need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Provides services that other application components can use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Bootstrap launch our application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C75F-177D-C848-8EF4-91995104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687189"/>
            <a:ext cx="3898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4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DD11-ACAB-E140-BD10-E54D0E7F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C8135-E3E8-B04D-A2C4-15FAD834C9B8}"/>
              </a:ext>
            </a:extLst>
          </p:cNvPr>
          <p:cNvSpPr txBox="1"/>
          <p:nvPr/>
        </p:nvSpPr>
        <p:spPr>
          <a:xfrm>
            <a:off x="1043608" y="1347614"/>
            <a:ext cx="7712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Angular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a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module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is a mechanism to group components, directives, pipes and services that are related, in such a way that can be combined with other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modules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to create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6360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CA00-1FB0-0E40-BC04-082F714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CD515-FFEB-814D-A7D9-3A4F870273B2}"/>
              </a:ext>
            </a:extLst>
          </p:cNvPr>
          <p:cNvSpPr txBox="1"/>
          <p:nvPr/>
        </p:nvSpPr>
        <p:spPr>
          <a:xfrm>
            <a:off x="683568" y="915566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Components are basically classes that interact with the .html file of the component, which gets displayed on the browser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Creating new component using cli command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ng generate &lt;schematic&gt;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Example: ng generate component login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		or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    ng g c login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4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C007-63A9-BF4B-B053-91AAA267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Start developing the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5C784-0DB6-784C-9A5D-3634063C693A}"/>
              </a:ext>
            </a:extLst>
          </p:cNvPr>
          <p:cNvSpPr txBox="1"/>
          <p:nvPr/>
        </p:nvSpPr>
        <p:spPr>
          <a:xfrm>
            <a:off x="372209" y="771550"/>
            <a:ext cx="5135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Delete the existing code in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app.component.html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Create the banner component using below command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ng generate component banner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Add the created component to main app component	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Refresh the browser you will see the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3B5D2-C05C-FB44-957F-CC74293A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81" y="1347614"/>
            <a:ext cx="3631172" cy="14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65F-957F-C841-B8E9-1D4D9E1D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angular material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2F3EB-3BFE-9944-AB58-5C8D71DA6CF6}"/>
              </a:ext>
            </a:extLst>
          </p:cNvPr>
          <p:cNvSpPr txBox="1"/>
          <p:nvPr/>
        </p:nvSpPr>
        <p:spPr>
          <a:xfrm>
            <a:off x="1257021" y="2268781"/>
            <a:ext cx="48991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npm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 i --save @angular/material @angular/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cdk</a:t>
            </a:r>
            <a:endParaRPr lang="en-US" sz="1800" dirty="0">
              <a:solidFill>
                <a:schemeClr val="accent1">
                  <a:lumMod val="50000"/>
                </a:schemeClr>
              </a:solidFill>
              <a:highlight>
                <a:srgbClr val="00FF00"/>
              </a:highlight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  <a:highlight>
                <a:srgbClr val="00FF00"/>
              </a:highlight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npm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</a:rPr>
              <a:t> i @angular/animations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2F134-8E7B-4C43-8BA4-46C5503CD88F}"/>
              </a:ext>
            </a:extLst>
          </p:cNvPr>
          <p:cNvSpPr txBox="1"/>
          <p:nvPr/>
        </p:nvSpPr>
        <p:spPr>
          <a:xfrm>
            <a:off x="414424" y="668121"/>
            <a:ext cx="746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Angular Material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is a UI component library for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Angular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JS developers. 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Angular Material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components help in constructing attractive, consistent, and functional web pages and web applications while adhering to modern web design principles like browser portability, device independence, and graceful degradation.</a:t>
            </a:r>
          </a:p>
        </p:txBody>
      </p:sp>
    </p:spTree>
    <p:extLst>
      <p:ext uri="{BB962C8B-B14F-4D97-AF65-F5344CB8AC3E}">
        <p14:creationId xmlns:p14="http://schemas.microsoft.com/office/powerpoint/2010/main" val="342780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98D-515E-034A-9553-04E7E2B8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angular/material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69BF2-2F53-234D-B413-8F2FD8BD6B87}"/>
              </a:ext>
            </a:extLst>
          </p:cNvPr>
          <p:cNvSpPr/>
          <p:nvPr/>
        </p:nvSpPr>
        <p:spPr>
          <a:xfrm>
            <a:off x="395536" y="702012"/>
            <a:ext cx="77768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Import the all the material which are going to use for our application module files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app.module.ts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Example: let get the toolbar from material library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A3A40-5E2F-C043-B1C8-E4BD1FF17329}"/>
              </a:ext>
            </a:extLst>
          </p:cNvPr>
          <p:cNvSpPr/>
          <p:nvPr/>
        </p:nvSpPr>
        <p:spPr>
          <a:xfrm>
            <a:off x="467544" y="2139702"/>
            <a:ext cx="7704856" cy="2677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MatToolbarModule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}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'@angular/material/toolbar'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NgModule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declarations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AppComponent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BannerComponent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imports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BrowserModule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AppRoutingModule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MatToolbarModule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98D-515E-034A-9553-04E7E2B8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83289-687B-D04C-802F-85DC36831AE0}"/>
              </a:ext>
            </a:extLst>
          </p:cNvPr>
          <p:cNvSpPr txBox="1"/>
          <p:nvPr/>
        </p:nvSpPr>
        <p:spPr>
          <a:xfrm>
            <a:off x="6156176" y="1059582"/>
            <a:ext cx="2520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&lt;mat-toolbar color="primary"&gt;</a:t>
            </a:r>
          </a:p>
          <a:p>
            <a:br>
              <a:rPr lang="en-US" dirty="0"/>
            </a:br>
            <a:r>
              <a:rPr lang="en-US" dirty="0"/>
              <a:t>&lt;mat-toolbar-row&gt;</a:t>
            </a:r>
          </a:p>
          <a:p>
            <a:r>
              <a:rPr lang="en-US" dirty="0"/>
              <a:t>&lt;button mat-button&gt;</a:t>
            </a:r>
          </a:p>
          <a:p>
            <a:r>
              <a:rPr lang="en-US" dirty="0"/>
              <a:t>TCS</a:t>
            </a:r>
          </a:p>
          <a:p>
            <a:r>
              <a:rPr lang="en-US" dirty="0"/>
              <a:t>&lt;/button&gt;</a:t>
            </a:r>
          </a:p>
          <a:p>
            <a:r>
              <a:rPr lang="en-US" dirty="0"/>
              <a:t>&lt;button mat-button&gt;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&lt;/button&gt;</a:t>
            </a:r>
          </a:p>
          <a:p>
            <a:r>
              <a:rPr lang="en-US" dirty="0"/>
              <a:t>&lt;button mat-button&gt;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&lt;/button&gt;</a:t>
            </a:r>
          </a:p>
          <a:p>
            <a:r>
              <a:rPr lang="en-US" dirty="0"/>
              <a:t>&lt;/mat-toolbar-row&gt;</a:t>
            </a:r>
          </a:p>
          <a:p>
            <a:r>
              <a:rPr lang="en-US" dirty="0"/>
              <a:t>&lt;/mat-toolbar&gt;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F448D-2047-F54B-AE76-072A6BA2F8E5}"/>
              </a:ext>
            </a:extLst>
          </p:cNvPr>
          <p:cNvSpPr txBox="1"/>
          <p:nvPr/>
        </p:nvSpPr>
        <p:spPr>
          <a:xfrm>
            <a:off x="539553" y="1131590"/>
            <a:ext cx="56166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Import the material theme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style.css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</a:p>
          <a:p>
            <a:endParaRPr lang="en-US" dirty="0"/>
          </a:p>
          <a:p>
            <a:r>
              <a:rPr lang="en-US" dirty="0"/>
              <a:t>@import '@angular/material/prebuilt-themes/</a:t>
            </a:r>
            <a:r>
              <a:rPr lang="en-US" dirty="0" err="1"/>
              <a:t>deeppurple-amber.css</a:t>
            </a:r>
            <a:r>
              <a:rPr lang="en-US" dirty="0"/>
              <a:t>’;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Create login &amp; Registration component by using angular CLI commands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	ng g c login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ng g c registration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ng g c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DED6-A030-C348-AF55-64ABFF6A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7B4D0-3B6A-394D-9689-CB692BB53A8B}"/>
              </a:ext>
            </a:extLst>
          </p:cNvPr>
          <p:cNvSpPr txBox="1"/>
          <p:nvPr/>
        </p:nvSpPr>
        <p:spPr>
          <a:xfrm>
            <a:off x="611560" y="91556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Open app-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routing.module.ts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Add routing path and include the router outlet in app component html file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97028-79E1-C841-AF40-58056DE8A897}"/>
              </a:ext>
            </a:extLst>
          </p:cNvPr>
          <p:cNvSpPr/>
          <p:nvPr/>
        </p:nvSpPr>
        <p:spPr>
          <a:xfrm>
            <a:off x="611560" y="2283718"/>
            <a:ext cx="3732656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routes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Routes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[{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path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component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HomeComponent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},{</a:t>
            </a:r>
          </a:p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path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'register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component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RegistrationComponent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},{</a:t>
            </a:r>
          </a:p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path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'login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component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LoginComponent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}];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5476A-7DF7-154B-9401-3AF9AC2F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34" y="2283718"/>
            <a:ext cx="4514034" cy="13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D87C-44DD-5943-87C8-9EFB121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949B3-7EF7-034C-8CAA-B83EBFC3FFBD}"/>
              </a:ext>
            </a:extLst>
          </p:cNvPr>
          <p:cNvSpPr/>
          <p:nvPr/>
        </p:nvSpPr>
        <p:spPr>
          <a:xfrm>
            <a:off x="539552" y="925145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What is String Interpolation?</a:t>
            </a:r>
          </a:p>
          <a:p>
            <a:pPr fontAlgn="base"/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Components render data, but data can change in time, so it needs to be dynamic.</a:t>
            </a:r>
          </a:p>
          <a:p>
            <a:pPr fontAlgn="base"/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We use curly braces inside other curly braces to render dynamic data</a:t>
            </a:r>
          </a:p>
          <a:p>
            <a:pPr fontAlgn="base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{{ data }} and this representation is called string interpolation. </a:t>
            </a:r>
          </a:p>
          <a:p>
            <a:pPr marL="285750" indent="-285750" fontAlgn="base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Bring dynamic data from backend to display it in the front end UI screen</a:t>
            </a:r>
          </a:p>
        </p:txBody>
      </p:sp>
    </p:spTree>
    <p:extLst>
      <p:ext uri="{BB962C8B-B14F-4D97-AF65-F5344CB8AC3E}">
        <p14:creationId xmlns:p14="http://schemas.microsoft.com/office/powerpoint/2010/main" val="1571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43" y="106882"/>
            <a:ext cx="8552914" cy="481985"/>
          </a:xfrm>
        </p:spPr>
        <p:txBody>
          <a:bodyPr/>
          <a:lstStyle/>
          <a:p>
            <a:r>
              <a:rPr lang="en-US" dirty="0"/>
              <a:t>MEAN - Architecture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C4CEB-5D6B-3947-B890-E77D2560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3" y="1923678"/>
            <a:ext cx="908749" cy="749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483E8-1FB0-4D43-9CCC-AEEEEE06CEFA}"/>
              </a:ext>
            </a:extLst>
          </p:cNvPr>
          <p:cNvSpPr txBox="1"/>
          <p:nvPr/>
        </p:nvSpPr>
        <p:spPr>
          <a:xfrm>
            <a:off x="660808" y="2829897"/>
            <a:ext cx="586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78BD78-BAE9-9043-BF4E-83138ED2D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42" y="1664915"/>
            <a:ext cx="1347614" cy="1347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0E9305-E3BB-1B40-957F-0D593D4A3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8" y="1211323"/>
            <a:ext cx="1796210" cy="1538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C85864-C975-E74F-9F33-9131F83B5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18" y="3017465"/>
            <a:ext cx="1796210" cy="986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5F9904-E010-BD45-A140-2832AEE79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72" y="1664915"/>
            <a:ext cx="1732408" cy="173240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AAD19-C739-C843-ADAF-FF771CEBCBFC}"/>
              </a:ext>
            </a:extLst>
          </p:cNvPr>
          <p:cNvCxnSpPr/>
          <p:nvPr/>
        </p:nvCxnSpPr>
        <p:spPr>
          <a:xfrm>
            <a:off x="1635170" y="1850529"/>
            <a:ext cx="8017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70BAD8-0363-8148-9A51-86DCE05FA550}"/>
              </a:ext>
            </a:extLst>
          </p:cNvPr>
          <p:cNvSpPr txBox="1"/>
          <p:nvPr/>
        </p:nvSpPr>
        <p:spPr>
          <a:xfrm>
            <a:off x="1424170" y="1515933"/>
            <a:ext cx="122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Request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C296D3-EF7F-7C48-B696-B9C53862D471}"/>
              </a:ext>
            </a:extLst>
          </p:cNvPr>
          <p:cNvCxnSpPr>
            <a:cxnSpLocks/>
          </p:cNvCxnSpPr>
          <p:nvPr/>
        </p:nvCxnSpPr>
        <p:spPr>
          <a:xfrm flipH="1">
            <a:off x="1635170" y="2642617"/>
            <a:ext cx="769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B90B97-DADA-1141-B24A-83337DFCD7D5}"/>
              </a:ext>
            </a:extLst>
          </p:cNvPr>
          <p:cNvSpPr txBox="1"/>
          <p:nvPr/>
        </p:nvSpPr>
        <p:spPr>
          <a:xfrm>
            <a:off x="1455253" y="2777100"/>
            <a:ext cx="124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AF6AF-E480-5F42-AA41-EC85C0793E8F}"/>
              </a:ext>
            </a:extLst>
          </p:cNvPr>
          <p:cNvSpPr txBox="1"/>
          <p:nvPr/>
        </p:nvSpPr>
        <p:spPr>
          <a:xfrm>
            <a:off x="2702657" y="297252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Angular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54468A-1B5B-4E4A-80B2-71428D39B428}"/>
              </a:ext>
            </a:extLst>
          </p:cNvPr>
          <p:cNvCxnSpPr/>
          <p:nvPr/>
        </p:nvCxnSpPr>
        <p:spPr>
          <a:xfrm>
            <a:off x="3513384" y="1812672"/>
            <a:ext cx="8017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94DD58-CECC-714B-956E-BDD05FF7EC25}"/>
              </a:ext>
            </a:extLst>
          </p:cNvPr>
          <p:cNvSpPr txBox="1"/>
          <p:nvPr/>
        </p:nvSpPr>
        <p:spPr>
          <a:xfrm>
            <a:off x="3180654" y="1430404"/>
            <a:ext cx="121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Request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16DFAB-D2F6-1842-9F33-882A9DA7E909}"/>
              </a:ext>
            </a:extLst>
          </p:cNvPr>
          <p:cNvCxnSpPr/>
          <p:nvPr/>
        </p:nvCxnSpPr>
        <p:spPr>
          <a:xfrm flipH="1">
            <a:off x="3513384" y="2654424"/>
            <a:ext cx="87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E78235-A3F2-2D42-9209-D5BA0D53E5A2}"/>
              </a:ext>
            </a:extLst>
          </p:cNvPr>
          <p:cNvSpPr txBox="1"/>
          <p:nvPr/>
        </p:nvSpPr>
        <p:spPr>
          <a:xfrm>
            <a:off x="3380833" y="2777267"/>
            <a:ext cx="1279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E401-8C11-AA4B-86EC-DEDEC5E7A5CF}"/>
              </a:ext>
            </a:extLst>
          </p:cNvPr>
          <p:cNvCxnSpPr/>
          <p:nvPr/>
        </p:nvCxnSpPr>
        <p:spPr>
          <a:xfrm>
            <a:off x="6111328" y="1812672"/>
            <a:ext cx="8017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4891E-C1AE-3E44-84CE-DA72B949BF05}"/>
              </a:ext>
            </a:extLst>
          </p:cNvPr>
          <p:cNvCxnSpPr/>
          <p:nvPr/>
        </p:nvCxnSpPr>
        <p:spPr>
          <a:xfrm flipH="1">
            <a:off x="6035874" y="2656347"/>
            <a:ext cx="87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F5A295-FE39-F840-AB19-0309D1044692}"/>
              </a:ext>
            </a:extLst>
          </p:cNvPr>
          <p:cNvSpPr txBox="1"/>
          <p:nvPr/>
        </p:nvSpPr>
        <p:spPr>
          <a:xfrm>
            <a:off x="5940590" y="136475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541E9-7C08-2743-AC3D-09469707FC5B}"/>
              </a:ext>
            </a:extLst>
          </p:cNvPr>
          <p:cNvSpPr txBox="1"/>
          <p:nvPr/>
        </p:nvSpPr>
        <p:spPr>
          <a:xfrm>
            <a:off x="5905714" y="2777267"/>
            <a:ext cx="14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Database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40168D-ABC9-8343-9C43-992A888A0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68" y="308034"/>
            <a:ext cx="876384" cy="8763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F91FA4-705C-5543-986D-553FA6745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8" y="3397323"/>
            <a:ext cx="868988" cy="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486-7DCA-184E-BBE9-DF7B71D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50C43-359E-5249-BB97-870C2EDD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53" y="843558"/>
            <a:ext cx="6263093" cy="38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3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486-7DCA-184E-BBE9-DF7B71D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FormsModule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97756-509D-5442-8E4F-BF55C6083FC4}"/>
              </a:ext>
            </a:extLst>
          </p:cNvPr>
          <p:cNvSpPr/>
          <p:nvPr/>
        </p:nvSpPr>
        <p:spPr>
          <a:xfrm>
            <a:off x="611560" y="627534"/>
            <a:ext cx="7272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Build an Angular form with a component and template.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Use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ngModel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to create two-way data bindings for reading and writing input-control values</a:t>
            </a:r>
          </a:p>
          <a:p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NgModel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directive reconciles value changes in the attached form element with changes in the data model, allowing you to respond to user input with input validation and error handling.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F9AB3-E726-A24C-828A-485004EC5BBF}"/>
              </a:ext>
            </a:extLst>
          </p:cNvPr>
          <p:cNvSpPr/>
          <p:nvPr/>
        </p:nvSpPr>
        <p:spPr>
          <a:xfrm>
            <a:off x="1835696" y="1851670"/>
            <a:ext cx="511256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FormsModule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}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'@angular/forms'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8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BDED-2B9D-A84E-9036-B77D1D08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A9F2F-A9FC-8B41-BE3D-5C5B2E5E7DBB}"/>
              </a:ext>
            </a:extLst>
          </p:cNvPr>
          <p:cNvSpPr/>
          <p:nvPr/>
        </p:nvSpPr>
        <p:spPr>
          <a:xfrm>
            <a:off x="294298" y="693738"/>
            <a:ext cx="8512175" cy="3852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Writing click event to listen action from html</a:t>
            </a: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&lt;button (click)="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onSubmitForm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()"&gt;Submit&lt;/button&gt;</a:t>
            </a: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This is send data from html to typescript file</a:t>
            </a: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onSubmitForm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(){</a:t>
            </a:r>
          </a:p>
          <a:p>
            <a:pPr lvl="3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alert("Registration submitted");</a:t>
            </a:r>
          </a:p>
          <a:p>
            <a:pPr lvl="3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1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5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486-7DCA-184E-BBE9-DF7B71D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97756-509D-5442-8E4F-BF55C6083FC4}"/>
              </a:ext>
            </a:extLst>
          </p:cNvPr>
          <p:cNvSpPr/>
          <p:nvPr/>
        </p:nvSpPr>
        <p:spPr>
          <a:xfrm>
            <a:off x="539552" y="925144"/>
            <a:ext cx="67687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{{ }}</a:t>
            </a:r>
          </a:p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[ ]</a:t>
            </a:r>
          </a:p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 )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[( )]</a:t>
            </a:r>
          </a:p>
        </p:txBody>
      </p:sp>
    </p:spTree>
    <p:extLst>
      <p:ext uri="{BB962C8B-B14F-4D97-AF65-F5344CB8AC3E}">
        <p14:creationId xmlns:p14="http://schemas.microsoft.com/office/powerpoint/2010/main" val="33590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AA80-32A7-B247-B453-24DD97EF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F5D82-75A0-2B43-B804-140AB823DD8B}"/>
              </a:ext>
            </a:extLst>
          </p:cNvPr>
          <p:cNvSpPr/>
          <p:nvPr/>
        </p:nvSpPr>
        <p:spPr>
          <a:xfrm>
            <a:off x="611560" y="843559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ato"/>
              </a:rPr>
              <a:t>Angular Forms allow you to manage data by sending inputs to the server for processing.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Lato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FormGroup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aggregates the values of each child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into one object, with each control name as the key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every form input you have in a reactive form should be bound by a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form control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Lato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59AD24-8C3A-8446-9E54-9D2451188394}"/>
              </a:ext>
            </a:extLst>
          </p:cNvPr>
          <p:cNvSpPr/>
          <p:nvPr/>
        </p:nvSpPr>
        <p:spPr>
          <a:xfrm>
            <a:off x="1547664" y="2413219"/>
            <a:ext cx="1512168" cy="7920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FormControl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65E3D4-4DE0-0647-9D5D-65619CE56B53}"/>
              </a:ext>
            </a:extLst>
          </p:cNvPr>
          <p:cNvSpPr/>
          <p:nvPr/>
        </p:nvSpPr>
        <p:spPr>
          <a:xfrm>
            <a:off x="4355976" y="2496648"/>
            <a:ext cx="1512168" cy="7920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FormGroup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12334-1F47-5A4D-BEAF-4C33D1AECD62}"/>
              </a:ext>
            </a:extLst>
          </p:cNvPr>
          <p:cNvSpPr txBox="1"/>
          <p:nvPr/>
        </p:nvSpPr>
        <p:spPr>
          <a:xfrm>
            <a:off x="1115616" y="3407390"/>
            <a:ext cx="541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ReactiveFormsModule</a:t>
            </a:r>
            <a:r>
              <a:rPr lang="en-US" dirty="0"/>
              <a:t>, </a:t>
            </a:r>
            <a:r>
              <a:rPr lang="en-US" dirty="0" err="1"/>
              <a:t>FormsModule</a:t>
            </a:r>
            <a:r>
              <a:rPr lang="en-US" dirty="0"/>
              <a:t> } from '@angular/forms';</a:t>
            </a:r>
          </a:p>
        </p:txBody>
      </p:sp>
    </p:spTree>
    <p:extLst>
      <p:ext uri="{BB962C8B-B14F-4D97-AF65-F5344CB8AC3E}">
        <p14:creationId xmlns:p14="http://schemas.microsoft.com/office/powerpoint/2010/main" val="19306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9D8-67D1-C84D-9423-68D7CF0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012F9-F46D-A244-84B9-B8E36CC1D8FD}"/>
              </a:ext>
            </a:extLst>
          </p:cNvPr>
          <p:cNvSpPr/>
          <p:nvPr/>
        </p:nvSpPr>
        <p:spPr>
          <a:xfrm>
            <a:off x="683568" y="987574"/>
            <a:ext cx="7560840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&lt;form [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formGroup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]=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loginForm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&lt;div class=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"form-group"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User Name: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type=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"text”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formControlName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user_name"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"form-control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&lt;/div&gt;</a:t>
            </a:r>
          </a:p>
          <a:p>
            <a:r>
              <a:rPr lang="en-US" b="0" dirty="0">
                <a:solidFill>
                  <a:srgbClr val="FF9DA4"/>
                </a:solidFill>
                <a:effectLst/>
                <a:latin typeface="Menlo" panose="020B0609030804020204" pitchFamily="49" charset="0"/>
              </a:rPr>
              <a:t>&lt;/form&gt;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387-08EB-4E4F-A946-3F799BC8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81EE2-5FF2-C84D-B373-3A682D9072A9}"/>
              </a:ext>
            </a:extLst>
          </p:cNvPr>
          <p:cNvSpPr txBox="1"/>
          <p:nvPr/>
        </p:nvSpPr>
        <p:spPr>
          <a:xfrm>
            <a:off x="504531" y="1059582"/>
            <a:ext cx="817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Observer is a consumer of values delivered by an Observable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FE5DA-FF38-0442-8B08-D9A383D00755}"/>
              </a:ext>
            </a:extLst>
          </p:cNvPr>
          <p:cNvSpPr txBox="1"/>
          <p:nvPr/>
        </p:nvSpPr>
        <p:spPr>
          <a:xfrm>
            <a:off x="504531" y="1995686"/>
            <a:ext cx="710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Observables are lazy Push collections of multiple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DC787-B9E3-974D-8595-4F98D9C58DC7}"/>
              </a:ext>
            </a:extLst>
          </p:cNvPr>
          <p:cNvSpPr txBox="1"/>
          <p:nvPr/>
        </p:nvSpPr>
        <p:spPr>
          <a:xfrm>
            <a:off x="504531" y="2937500"/>
            <a:ext cx="855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 Subscription is an object that represents a disposable resource, usually the execution of an Observable</a:t>
            </a:r>
          </a:p>
        </p:txBody>
      </p:sp>
    </p:spTree>
    <p:extLst>
      <p:ext uri="{BB962C8B-B14F-4D97-AF65-F5344CB8AC3E}">
        <p14:creationId xmlns:p14="http://schemas.microsoft.com/office/powerpoint/2010/main" val="134876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025B-9DB9-754F-B30B-C7ADB361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observer subscriptions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3C9434C3-F437-6F4A-AA82-F2822CFBB935}"/>
              </a:ext>
            </a:extLst>
          </p:cNvPr>
          <p:cNvSpPr/>
          <p:nvPr/>
        </p:nvSpPr>
        <p:spPr>
          <a:xfrm>
            <a:off x="1134434" y="703039"/>
            <a:ext cx="1440160" cy="936104"/>
          </a:xfrm>
          <a:prstGeom prst="snipRound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41FC6-1A82-5D4A-B43C-A42319EF9207}"/>
              </a:ext>
            </a:extLst>
          </p:cNvPr>
          <p:cNvSpPr/>
          <p:nvPr/>
        </p:nvSpPr>
        <p:spPr>
          <a:xfrm>
            <a:off x="810398" y="2115316"/>
            <a:ext cx="2088232" cy="576064"/>
          </a:xfrm>
          <a:prstGeom prst="rect">
            <a:avLst/>
          </a:prstGeom>
          <a:gradFill flip="none" rotWithShape="1">
            <a:gsLst>
              <a:gs pos="0">
                <a:srgbClr val="CCE5BA">
                  <a:shade val="30000"/>
                  <a:satMod val="115000"/>
                </a:srgbClr>
              </a:gs>
              <a:gs pos="50000">
                <a:srgbClr val="CCE5BA">
                  <a:shade val="67500"/>
                  <a:satMod val="115000"/>
                </a:srgbClr>
              </a:gs>
              <a:gs pos="100000">
                <a:srgbClr val="CCE5BA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paper company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B940A1-6F9F-C94F-9CE6-4E31E3264F50}"/>
              </a:ext>
            </a:extLst>
          </p:cNvPr>
          <p:cNvSpPr/>
          <p:nvPr/>
        </p:nvSpPr>
        <p:spPr>
          <a:xfrm>
            <a:off x="436560" y="3480702"/>
            <a:ext cx="720080" cy="64807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C0F37CA9-9CA0-FA4F-AE3E-0D2C4C16EC22}"/>
              </a:ext>
            </a:extLst>
          </p:cNvPr>
          <p:cNvSpPr/>
          <p:nvPr/>
        </p:nvSpPr>
        <p:spPr>
          <a:xfrm>
            <a:off x="1279772" y="3415313"/>
            <a:ext cx="720080" cy="6480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0D44656-7138-F64B-9D00-5DFA209FFDC1}"/>
              </a:ext>
            </a:extLst>
          </p:cNvPr>
          <p:cNvSpPr/>
          <p:nvPr/>
        </p:nvSpPr>
        <p:spPr>
          <a:xfrm>
            <a:off x="2614869" y="3085679"/>
            <a:ext cx="720080" cy="648072"/>
          </a:xfrm>
          <a:prstGeom prst="triangle">
            <a:avLst/>
          </a:prstGeom>
          <a:solidFill>
            <a:srgbClr val="CCE5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A3333-BD66-8A42-8F68-82AAEE518E3C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>
            <a:off x="1854514" y="1639143"/>
            <a:ext cx="0" cy="47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2B05C-CC36-3244-BF70-482FD4B1F37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96600" y="2707445"/>
            <a:ext cx="1098484" cy="7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152CD2-2452-CE47-B092-C44E3279BD9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39812" y="2702978"/>
            <a:ext cx="601190" cy="71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514DAB73-160D-1C45-BB30-19B723AD4134}"/>
              </a:ext>
            </a:extLst>
          </p:cNvPr>
          <p:cNvSpPr/>
          <p:nvPr/>
        </p:nvSpPr>
        <p:spPr>
          <a:xfrm>
            <a:off x="2373719" y="3435846"/>
            <a:ext cx="720080" cy="648072"/>
          </a:xfrm>
          <a:prstGeom prst="triangle">
            <a:avLst/>
          </a:prstGeom>
          <a:solidFill>
            <a:srgbClr val="ABD38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9C950-2D57-CB41-9CB3-32EC8E87EAF9}"/>
              </a:ext>
            </a:extLst>
          </p:cNvPr>
          <p:cNvSpPr txBox="1"/>
          <p:nvPr/>
        </p:nvSpPr>
        <p:spPr>
          <a:xfrm>
            <a:off x="1069599" y="2861527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1463D-2C5D-D14E-AE5D-020DA9ED1499}"/>
              </a:ext>
            </a:extLst>
          </p:cNvPr>
          <p:cNvSpPr txBox="1"/>
          <p:nvPr/>
        </p:nvSpPr>
        <p:spPr>
          <a:xfrm>
            <a:off x="316181" y="4148181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2BB62-0620-4043-B9A5-B3EFA1B20914}"/>
              </a:ext>
            </a:extLst>
          </p:cNvPr>
          <p:cNvSpPr txBox="1"/>
          <p:nvPr/>
        </p:nvSpPr>
        <p:spPr>
          <a:xfrm>
            <a:off x="1279772" y="418794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CBE32-A169-174D-84A8-7EAE2C179CBC}"/>
              </a:ext>
            </a:extLst>
          </p:cNvPr>
          <p:cNvSpPr txBox="1"/>
          <p:nvPr/>
        </p:nvSpPr>
        <p:spPr>
          <a:xfrm>
            <a:off x="2316022" y="413618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FB02E-34BB-A145-8953-235F3D1D326D}"/>
              </a:ext>
            </a:extLst>
          </p:cNvPr>
          <p:cNvSpPr txBox="1"/>
          <p:nvPr/>
        </p:nvSpPr>
        <p:spPr>
          <a:xfrm>
            <a:off x="2898630" y="364331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4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C8B1B6AC-07FF-7F49-98BF-41F306205AA4}"/>
              </a:ext>
            </a:extLst>
          </p:cNvPr>
          <p:cNvSpPr/>
          <p:nvPr/>
        </p:nvSpPr>
        <p:spPr>
          <a:xfrm>
            <a:off x="5685760" y="761669"/>
            <a:ext cx="1440160" cy="936104"/>
          </a:xfrm>
          <a:prstGeom prst="snipRound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5B7D4-7472-B64E-B686-079E3DCA6F47}"/>
              </a:ext>
            </a:extLst>
          </p:cNvPr>
          <p:cNvSpPr/>
          <p:nvPr/>
        </p:nvSpPr>
        <p:spPr>
          <a:xfrm>
            <a:off x="5361724" y="2173946"/>
            <a:ext cx="2088232" cy="576064"/>
          </a:xfrm>
          <a:prstGeom prst="rect">
            <a:avLst/>
          </a:prstGeom>
          <a:gradFill flip="none" rotWithShape="1">
            <a:gsLst>
              <a:gs pos="0">
                <a:srgbClr val="CCE5BA">
                  <a:shade val="30000"/>
                  <a:satMod val="115000"/>
                </a:srgbClr>
              </a:gs>
              <a:gs pos="50000">
                <a:srgbClr val="CCE5BA">
                  <a:shade val="67500"/>
                  <a:satMod val="115000"/>
                </a:srgbClr>
              </a:gs>
              <a:gs pos="100000">
                <a:srgbClr val="CCE5BA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Registration Service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82FF10C-74F9-BE46-8740-23DADAF81D36}"/>
              </a:ext>
            </a:extLst>
          </p:cNvPr>
          <p:cNvSpPr/>
          <p:nvPr/>
        </p:nvSpPr>
        <p:spPr>
          <a:xfrm>
            <a:off x="4987886" y="3539332"/>
            <a:ext cx="720080" cy="64807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C7FBC6-6AF1-1542-AB17-64CD42354BA2}"/>
              </a:ext>
            </a:extLst>
          </p:cNvPr>
          <p:cNvSpPr/>
          <p:nvPr/>
        </p:nvSpPr>
        <p:spPr>
          <a:xfrm>
            <a:off x="5831098" y="3473943"/>
            <a:ext cx="720080" cy="6480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33590B5-4EB9-444D-A27D-6318F52040B7}"/>
              </a:ext>
            </a:extLst>
          </p:cNvPr>
          <p:cNvSpPr/>
          <p:nvPr/>
        </p:nvSpPr>
        <p:spPr>
          <a:xfrm>
            <a:off x="7166195" y="3144309"/>
            <a:ext cx="720080" cy="648072"/>
          </a:xfrm>
          <a:prstGeom prst="triangle">
            <a:avLst/>
          </a:prstGeom>
          <a:solidFill>
            <a:srgbClr val="CCE5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F5E92C-C0C7-D746-9812-A8D52574BC2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61172" y="2750010"/>
            <a:ext cx="1044668" cy="8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33">
            <a:extLst>
              <a:ext uri="{FF2B5EF4-FFF2-40B4-BE49-F238E27FC236}">
                <a16:creationId xmlns:a16="http://schemas.microsoft.com/office/drawing/2014/main" id="{8D791D76-519A-C444-96C1-8B42BF26CF64}"/>
              </a:ext>
            </a:extLst>
          </p:cNvPr>
          <p:cNvSpPr/>
          <p:nvPr/>
        </p:nvSpPr>
        <p:spPr>
          <a:xfrm>
            <a:off x="6925045" y="3494476"/>
            <a:ext cx="720080" cy="648072"/>
          </a:xfrm>
          <a:prstGeom prst="triangle">
            <a:avLst/>
          </a:prstGeom>
          <a:solidFill>
            <a:srgbClr val="ABD38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FC33B-D2DB-2148-8E32-97CB2BD7CDE3}"/>
              </a:ext>
            </a:extLst>
          </p:cNvPr>
          <p:cNvSpPr txBox="1"/>
          <p:nvPr/>
        </p:nvSpPr>
        <p:spPr>
          <a:xfrm>
            <a:off x="5465590" y="2905256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37858C-65E1-0549-B319-0A54F85C5C2A}"/>
              </a:ext>
            </a:extLst>
          </p:cNvPr>
          <p:cNvCxnSpPr>
            <a:cxnSpLocks/>
          </p:cNvCxnSpPr>
          <p:nvPr/>
        </p:nvCxnSpPr>
        <p:spPr>
          <a:xfrm>
            <a:off x="6372200" y="1697773"/>
            <a:ext cx="0" cy="47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7A9FB0-4946-AC46-B5F4-169C48AB918F}"/>
              </a:ext>
            </a:extLst>
          </p:cNvPr>
          <p:cNvSpPr txBox="1"/>
          <p:nvPr/>
        </p:nvSpPr>
        <p:spPr>
          <a:xfrm>
            <a:off x="4565438" y="4187404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component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1187567-136A-3D4C-9F85-E6D6A2EA88F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rot="10800000" flipH="1">
            <a:off x="5361724" y="1229722"/>
            <a:ext cx="324036" cy="1232257"/>
          </a:xfrm>
          <a:prstGeom prst="bentConnector3">
            <a:avLst>
              <a:gd name="adj1" fmla="val -70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33872E-4DDE-764A-821C-DB740A91C8F5}"/>
              </a:ext>
            </a:extLst>
          </p:cNvPr>
          <p:cNvSpPr txBox="1"/>
          <p:nvPr/>
        </p:nvSpPr>
        <p:spPr>
          <a:xfrm>
            <a:off x="4618180" y="1473844"/>
            <a:ext cx="108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/>
              <a:t>(get or post)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E419F5-39A2-4544-BEE6-927776671241}"/>
              </a:ext>
            </a:extLst>
          </p:cNvPr>
          <p:cNvSpPr txBox="1"/>
          <p:nvPr/>
        </p:nvSpPr>
        <p:spPr>
          <a:xfrm>
            <a:off x="6619339" y="1784295"/>
            <a:ext cx="101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981623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025B-9DB9-754F-B30B-C7ADB361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observer subscriptions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DDD84-208D-4144-9703-10ED84CD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30326"/>
            <a:ext cx="7992566" cy="39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2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1A46-E944-1942-97A1-6AD2BAA1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to call express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CE44C-4DC0-D948-BEAF-78E98C42A181}"/>
              </a:ext>
            </a:extLst>
          </p:cNvPr>
          <p:cNvSpPr txBox="1"/>
          <p:nvPr/>
        </p:nvSpPr>
        <p:spPr>
          <a:xfrm>
            <a:off x="611560" y="84355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ng g service registration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7932E-128D-3248-8B21-F74CEF344F37}"/>
              </a:ext>
            </a:extLst>
          </p:cNvPr>
          <p:cNvSpPr/>
          <p:nvPr/>
        </p:nvSpPr>
        <p:spPr>
          <a:xfrm>
            <a:off x="683568" y="1347614"/>
            <a:ext cx="7776864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registerUserURL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'http://localhost:3000/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api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registerUser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constructor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C58F"/>
                </a:solidFill>
                <a:latin typeface="Menlo" panose="020B0609030804020204" pitchFamily="49" charset="0"/>
              </a:rPr>
              <a:t>httpclient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HttpClient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 }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register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any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Observable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any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 {</a:t>
            </a:r>
          </a:p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this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httpclient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.post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any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&gt;(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registerUserURL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.pipe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tap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any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)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BF6-E94E-2544-B6D2-DC1B68D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7EF1E-7FDD-3C48-B52C-C0D40EB1A14F}"/>
              </a:ext>
            </a:extLst>
          </p:cNvPr>
          <p:cNvSpPr txBox="1"/>
          <p:nvPr/>
        </p:nvSpPr>
        <p:spPr>
          <a:xfrm>
            <a:off x="316181" y="554507"/>
            <a:ext cx="7920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application design framework and development platform for creating efficient and sophisticated single-page apps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designed Angular as a ground-up rewrite of AngularJS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AngularJS -&gt; Angular 2 -&gt; Angular 3 … -&gt; Angular 11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Initial release - AngularJS  October 20, 2010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Latest release - Angular 11 was released on November 11, 2020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TypeScript is a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 tooltip="Programm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 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developed and maintained by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It is a strict syntactical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 tooltip="Super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of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5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 is a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standard meant to ensure the interoperability of Web pages across different Web browsers. ECMAScript is commonly used for client-side scripting on the World Wide Web, and it is increasingly being used for writing server applications and services using Node.js.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486-7DCA-184E-BBE9-DF7B71D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service inside component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E7397-9C0E-5347-9121-7F17C3100BA1}"/>
              </a:ext>
            </a:extLst>
          </p:cNvPr>
          <p:cNvSpPr/>
          <p:nvPr/>
        </p:nvSpPr>
        <p:spPr>
          <a:xfrm>
            <a:off x="323528" y="1035305"/>
            <a:ext cx="8064896" cy="7386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this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registrationService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.register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this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registerForm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.subscribe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5C63C-20FB-C743-8503-415A1944059E}"/>
              </a:ext>
            </a:extLst>
          </p:cNvPr>
          <p:cNvSpPr txBox="1"/>
          <p:nvPr/>
        </p:nvSpPr>
        <p:spPr>
          <a:xfrm>
            <a:off x="539552" y="228173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Add http client module in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app.module.ts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to invoke the http request to call express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import {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HttpClientModule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} from '@angular/common/http';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6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D42-E0E0-CF46-9154-129FB1FB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allow cross origin resource sharing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0D287-A78F-4C4B-9929-19BA071D0DF9}"/>
              </a:ext>
            </a:extLst>
          </p:cNvPr>
          <p:cNvSpPr/>
          <p:nvPr/>
        </p:nvSpPr>
        <p:spPr>
          <a:xfrm>
            <a:off x="467544" y="1707654"/>
            <a:ext cx="8208912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.use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 err="1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.setHeader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"Access-Control-Allow-Origin"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 err="1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.setHeader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"Access-Control-Allow-Methods"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"GET, POST, PUT, DELETE, OPTIONS"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 err="1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.setHeader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"Content-Type"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"application/json"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 err="1">
                <a:solidFill>
                  <a:srgbClr val="FFC58F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BBDAFF"/>
                </a:solidFill>
                <a:latin typeface="Menlo" panose="020B0609030804020204" pitchFamily="49" charset="0"/>
              </a:rPr>
              <a:t>.setHeader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"Access-Control-Allow-Headers"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"Content-Type,X-Requested-With,accept,Origin,Access-Control-Request-Method,Access-Control-Request-Headers,Authorization"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BBDAFF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57E19-5C8D-414C-9040-9F72367BBB83}"/>
              </a:ext>
            </a:extLst>
          </p:cNvPr>
          <p:cNvSpPr txBox="1"/>
          <p:nvPr/>
        </p:nvSpPr>
        <p:spPr>
          <a:xfrm>
            <a:off x="683568" y="997753"/>
            <a:ext cx="354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Inside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Expressjs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32434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614288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8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0ECF-7C2F-044C-A728-45718CC9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-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8C258-0D06-6F47-929A-40C7E147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4" y="843558"/>
            <a:ext cx="6904372" cy="35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104" y="1275606"/>
            <a:ext cx="3319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install -g @angular/cli</a:t>
            </a:r>
          </a:p>
          <a:p>
            <a:pPr fontAlgn="base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ng new my-app --routing</a:t>
            </a:r>
          </a:p>
          <a:p>
            <a:pPr fontAlgn="base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cd my-app</a:t>
            </a:r>
          </a:p>
          <a:p>
            <a:pPr fontAlgn="base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ng serve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Or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ng server –port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9D3C0-B64B-3C48-8B8C-708D7808AC12}"/>
              </a:ext>
            </a:extLst>
          </p:cNvPr>
          <p:cNvSpPr txBox="1"/>
          <p:nvPr/>
        </p:nvSpPr>
        <p:spPr>
          <a:xfrm>
            <a:off x="539552" y="1121718"/>
            <a:ext cx="47525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Angular CLI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is a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command-line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interface tool that you use to initialize, develop, scaffold, and maintain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Angular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applications directly from a command shell.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It makes it easy to create an application that already works, right out of the box. It already follows our best practices!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extension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D3918-D7C3-5D49-9026-F36A45F24F67}"/>
              </a:ext>
            </a:extLst>
          </p:cNvPr>
          <p:cNvSpPr txBox="1"/>
          <p:nvPr/>
        </p:nvSpPr>
        <p:spPr>
          <a:xfrm>
            <a:off x="539552" y="1140589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Visual studio code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Angular essentials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Prettier - Code formatter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218E2-0F69-8042-AAB4-39474B09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915566"/>
            <a:ext cx="2156952" cy="2571750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68AECC99-A4BD-6F4A-B442-DB4D6775CBC3}"/>
              </a:ext>
            </a:extLst>
          </p:cNvPr>
          <p:cNvSpPr/>
          <p:nvPr/>
        </p:nvSpPr>
        <p:spPr>
          <a:xfrm>
            <a:off x="5940152" y="2499742"/>
            <a:ext cx="648072" cy="432048"/>
          </a:xfrm>
          <a:prstGeom prst="fram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8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298" y="693738"/>
            <a:ext cx="8512175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Package.json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pPr marL="628650" lvl="1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package.json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is a JSON file that exists at the root of a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/Node project. </a:t>
            </a:r>
          </a:p>
          <a:p>
            <a:pPr marL="628650" lvl="1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It holds metadata relevant to the project and it is used for managing the project's dependencies, scripts, version and a whole lot more.</a:t>
            </a:r>
          </a:p>
          <a:p>
            <a:pPr lvl="1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package-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lock.json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628650" lvl="1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package-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lock.json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 is automatically generated for any operations where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npm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modifies either the 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node_modules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 tree, or 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package.json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8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298" y="693738"/>
            <a:ext cx="8512175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folder (where angular application lives)</a:t>
            </a: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app folder (where we write all the angular components)</a:t>
            </a: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assests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(static images and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files)</a:t>
            </a: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Environment (environmental variable)</a:t>
            </a: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index.html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(inject all our coding into this file)</a:t>
            </a:r>
          </a:p>
          <a:p>
            <a:pPr marL="285750" indent="-28575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7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298" y="693738"/>
            <a:ext cx="85121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 selector is one of the properties of the object that we use along with the component configuration.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 selector is used to identify each component uniquely into the component tree, and it also defines how the current component is represented in the HTML DOM.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03D7C-3640-C94D-A4A0-15085E5FFF2A}"/>
              </a:ext>
            </a:extLst>
          </p:cNvPr>
          <p:cNvSpPr/>
          <p:nvPr/>
        </p:nvSpPr>
        <p:spPr>
          <a:xfrm>
            <a:off x="3798540" y="2202993"/>
            <a:ext cx="5004048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Component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}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'@angular/core'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FFEEAD"/>
                </a:solidFill>
                <a:latin typeface="Menlo" panose="020B0609030804020204" pitchFamily="49" charset="0"/>
              </a:rPr>
              <a:t>Component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selector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'app-root'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templateUrl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'./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app.component.html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 err="1">
                <a:solidFill>
                  <a:srgbClr val="FF9DA4"/>
                </a:solidFill>
                <a:latin typeface="Menlo" panose="020B0609030804020204" pitchFamily="49" charset="0"/>
              </a:rPr>
              <a:t>styleUrls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[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'./</a:t>
            </a:r>
            <a:r>
              <a:rPr lang="en-US" dirty="0" err="1">
                <a:solidFill>
                  <a:srgbClr val="D1F1A9"/>
                </a:solidFill>
                <a:latin typeface="Menlo" panose="020B0609030804020204" pitchFamily="49" charset="0"/>
              </a:rPr>
              <a:t>app.component.css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export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EBBBFF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EEAD"/>
                </a:solidFill>
                <a:latin typeface="Menlo" panose="020B0609030804020204" pitchFamily="49" charset="0"/>
              </a:rPr>
              <a:t>AppComponent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9FFFF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1F1A9"/>
                </a:solidFill>
                <a:latin typeface="Menlo" panose="020B0609030804020204" pitchFamily="49" charset="0"/>
              </a:rPr>
              <a:t>'my-app'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4A1C3-DD2B-0247-8A88-4FFE13F31BE3}"/>
              </a:ext>
            </a:extLst>
          </p:cNvPr>
          <p:cNvSpPr/>
          <p:nvPr/>
        </p:nvSpPr>
        <p:spPr>
          <a:xfrm>
            <a:off x="294298" y="2499742"/>
            <a:ext cx="3504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When we create a new component using Angular CLI, the newly created component looks like this.</a:t>
            </a:r>
          </a:p>
        </p:txBody>
      </p:sp>
    </p:spTree>
    <p:extLst>
      <p:ext uri="{BB962C8B-B14F-4D97-AF65-F5344CB8AC3E}">
        <p14:creationId xmlns:p14="http://schemas.microsoft.com/office/powerpoint/2010/main" val="3901928739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2_Section Heade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2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1D58A44272E40AE2FBCEDA96F816B" ma:contentTypeVersion="0" ma:contentTypeDescription="Create a new document." ma:contentTypeScope="" ma:versionID="01e8ac6b750e5908eeca9f0b57c104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A22B0-BCBA-4EBF-85DA-1389332CD9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C8B173-9972-4D14-A3AC-BB811AEEC8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8259F1-D46F-4C1F-B26F-8AF262256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39858</TotalTime>
  <Words>1572</Words>
  <Application>Microsoft Macintosh PowerPoint</Application>
  <PresentationFormat>On-screen Show (16:9)</PresentationFormat>
  <Paragraphs>274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 New</vt:lpstr>
      <vt:lpstr>Lato</vt:lpstr>
      <vt:lpstr>Menlo</vt:lpstr>
      <vt:lpstr>Myriad Pro</vt:lpstr>
      <vt:lpstr>Wingdings</vt:lpstr>
      <vt:lpstr>Corp PPT Template 2017_16x9</vt:lpstr>
      <vt:lpstr>2_Section Header</vt:lpstr>
      <vt:lpstr>2_Thank You</vt:lpstr>
      <vt:lpstr>MEAN Full Stack Developer</vt:lpstr>
      <vt:lpstr>MEAN - Architecture </vt:lpstr>
      <vt:lpstr>Angular</vt:lpstr>
      <vt:lpstr>Angular - Architecture</vt:lpstr>
      <vt:lpstr>Angular CLI</vt:lpstr>
      <vt:lpstr>Install extension</vt:lpstr>
      <vt:lpstr>Project Structure  </vt:lpstr>
      <vt:lpstr> </vt:lpstr>
      <vt:lpstr>Selector</vt:lpstr>
      <vt:lpstr>templateurl, styleUrls </vt:lpstr>
      <vt:lpstr>app.module.ts</vt:lpstr>
      <vt:lpstr>Module</vt:lpstr>
      <vt:lpstr>How to create Components</vt:lpstr>
      <vt:lpstr> Start developing the Application</vt:lpstr>
      <vt:lpstr>Add angular material </vt:lpstr>
      <vt:lpstr>How to use angular/material module</vt:lpstr>
      <vt:lpstr> </vt:lpstr>
      <vt:lpstr>Adding routing</vt:lpstr>
      <vt:lpstr>String interpolation</vt:lpstr>
      <vt:lpstr> Data Binding</vt:lpstr>
      <vt:lpstr>FormsModule</vt:lpstr>
      <vt:lpstr>Event binding</vt:lpstr>
      <vt:lpstr>Workout</vt:lpstr>
      <vt:lpstr>Angular Forms</vt:lpstr>
      <vt:lpstr>Example</vt:lpstr>
      <vt:lpstr> </vt:lpstr>
      <vt:lpstr>Observable observer subscriptions</vt:lpstr>
      <vt:lpstr>Observable observer subscriptions</vt:lpstr>
      <vt:lpstr>Create Service to call express api</vt:lpstr>
      <vt:lpstr>Call service inside component </vt:lpstr>
      <vt:lpstr>To allow cross origin resource sharing  </vt:lpstr>
      <vt:lpstr>Any questions ?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subject>Learn how TCS is positioned for longer term sustainable growth</dc:subject>
  <dc:creator>Tata Consultancy Services</dc:creator>
  <cp:lastModifiedBy>Somesh Kumar V</cp:lastModifiedBy>
  <cp:revision>1418</cp:revision>
  <dcterms:created xsi:type="dcterms:W3CDTF">2015-09-29T05:13:53Z</dcterms:created>
  <dcterms:modified xsi:type="dcterms:W3CDTF">2020-12-03T01:33:43Z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0x0101009D21D58A44272E40AE2FBCEDA96F816B</vt:lpwstr>
  </property>
</Properties>
</file>