
<file path=[Content_Types].xml><?xml version="1.0" encoding="utf-8"?>
<Types xmlns="http://schemas.openxmlformats.org/package/2006/content-types">
  <Default Extension="docx" ContentType="application/vnd.openxmlformats-officedocument.wordprocessingml.documen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88" r:id="rId2"/>
    <p:sldId id="4403" r:id="rId3"/>
    <p:sldId id="4426" r:id="rId4"/>
    <p:sldId id="4420" r:id="rId5"/>
    <p:sldId id="4417" r:id="rId6"/>
    <p:sldId id="4418" r:id="rId7"/>
    <p:sldId id="4421" r:id="rId8"/>
    <p:sldId id="4408" r:id="rId9"/>
    <p:sldId id="4423" r:id="rId10"/>
    <p:sldId id="4415" r:id="rId11"/>
    <p:sldId id="4424" r:id="rId12"/>
    <p:sldId id="442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cription" id="{2291CAAA-8970-4200-B7F6-CF3ED2C6DD97}">
          <p14:sldIdLst>
            <p14:sldId id="4288"/>
            <p14:sldId id="4403"/>
            <p14:sldId id="4426"/>
          </p14:sldIdLst>
        </p14:section>
        <p14:section name="Marketing" id="{E141AC19-EC45-4A5A-8CA9-436D5D8E1718}">
          <p14:sldIdLst>
            <p14:sldId id="4420"/>
            <p14:sldId id="4417"/>
            <p14:sldId id="4418"/>
            <p14:sldId id="4421"/>
            <p14:sldId id="4408"/>
            <p14:sldId id="4423"/>
          </p14:sldIdLst>
        </p14:section>
        <p14:section name="Investor Metrics" id="{E6C66159-2CA8-4BAF-A189-694210126347}">
          <p14:sldIdLst>
            <p14:sldId id="4415"/>
            <p14:sldId id="4424"/>
            <p14:sldId id="4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140BA-B7AA-47E1-A059-E2D975BAA80C}" type="doc">
      <dgm:prSet loTypeId="urn:microsoft.com/office/officeart/2005/8/layout/list1" loCatId="list" qsTypeId="urn:microsoft.com/office/officeart/2005/8/quickstyle/3d9" qsCatId="3D" csTypeId="urn:microsoft.com/office/officeart/2005/8/colors/colorful5" csCatId="colorful" phldr="1"/>
      <dgm:spPr/>
      <dgm:t>
        <a:bodyPr/>
        <a:lstStyle/>
        <a:p>
          <a:endParaRPr lang="en-GB"/>
        </a:p>
      </dgm:t>
    </dgm:pt>
    <dgm:pt modelId="{9CDE8C40-DDAD-4CCA-94D7-30386483126E}">
      <dgm:prSet phldrT="[Text]"/>
      <dgm:spPr/>
      <dgm:t>
        <a:bodyPr/>
        <a:lstStyle/>
        <a:p>
          <a:r>
            <a:rPr lang="en-US" dirty="0"/>
            <a:t>Smile  </a:t>
          </a:r>
          <a:endParaRPr lang="en-GB" dirty="0"/>
        </a:p>
      </dgm:t>
    </dgm:pt>
    <dgm:pt modelId="{C31E7653-A990-46C4-8094-359DAE9FBC74}" type="parTrans" cxnId="{731B487C-CF4E-4978-8B6E-9F074BAA79F0}">
      <dgm:prSet/>
      <dgm:spPr/>
      <dgm:t>
        <a:bodyPr/>
        <a:lstStyle/>
        <a:p>
          <a:endParaRPr lang="en-GB"/>
        </a:p>
      </dgm:t>
    </dgm:pt>
    <dgm:pt modelId="{FEFB2259-4643-4324-9D40-3DDAD170F56C}" type="sibTrans" cxnId="{731B487C-CF4E-4978-8B6E-9F074BAA79F0}">
      <dgm:prSet/>
      <dgm:spPr/>
      <dgm:t>
        <a:bodyPr/>
        <a:lstStyle/>
        <a:p>
          <a:endParaRPr lang="en-GB"/>
        </a:p>
      </dgm:t>
    </dgm:pt>
    <dgm:pt modelId="{E8EBD41E-45CC-4AC9-9D5B-BC0639D4C479}">
      <dgm:prSet phldrT="[Text]"/>
      <dgm:spPr/>
      <dgm:t>
        <a:bodyPr/>
        <a:lstStyle/>
        <a:p>
          <a:r>
            <a:rPr lang="en-US" dirty="0"/>
            <a:t>Beach </a:t>
          </a:r>
          <a:endParaRPr lang="en-GB" dirty="0"/>
        </a:p>
      </dgm:t>
    </dgm:pt>
    <dgm:pt modelId="{20D9D294-4A78-4105-BB8D-42934265AE6E}" type="parTrans" cxnId="{A99B2D8B-A83F-4BEE-B418-6B39146CBF4E}">
      <dgm:prSet/>
      <dgm:spPr/>
      <dgm:t>
        <a:bodyPr/>
        <a:lstStyle/>
        <a:p>
          <a:endParaRPr lang="en-GB"/>
        </a:p>
      </dgm:t>
    </dgm:pt>
    <dgm:pt modelId="{3226F1FD-B8E2-4196-BD5B-C77B7CE94EA2}" type="sibTrans" cxnId="{A99B2D8B-A83F-4BEE-B418-6B39146CBF4E}">
      <dgm:prSet/>
      <dgm:spPr/>
      <dgm:t>
        <a:bodyPr/>
        <a:lstStyle/>
        <a:p>
          <a:endParaRPr lang="en-GB"/>
        </a:p>
      </dgm:t>
    </dgm:pt>
    <dgm:pt modelId="{406E7879-B767-49E2-8065-B2916A1B3B25}">
      <dgm:prSet phldrT="[Text]"/>
      <dgm:spPr/>
      <dgm:t>
        <a:bodyPr/>
        <a:lstStyle/>
        <a:p>
          <a:r>
            <a:rPr lang="en-US" dirty="0"/>
            <a:t>Fun</a:t>
          </a:r>
          <a:endParaRPr lang="en-GB" dirty="0"/>
        </a:p>
      </dgm:t>
    </dgm:pt>
    <dgm:pt modelId="{2F7856DE-958C-4CAB-9407-5B66B84482D2}" type="parTrans" cxnId="{3CD590CD-B087-416F-ADC5-2A8C90176B55}">
      <dgm:prSet/>
      <dgm:spPr/>
      <dgm:t>
        <a:bodyPr/>
        <a:lstStyle/>
        <a:p>
          <a:endParaRPr lang="en-GB"/>
        </a:p>
      </dgm:t>
    </dgm:pt>
    <dgm:pt modelId="{DE100E96-3ECF-49A3-8D3E-2925EDF9940E}" type="sibTrans" cxnId="{3CD590CD-B087-416F-ADC5-2A8C90176B55}">
      <dgm:prSet/>
      <dgm:spPr/>
      <dgm:t>
        <a:bodyPr/>
        <a:lstStyle/>
        <a:p>
          <a:endParaRPr lang="en-GB"/>
        </a:p>
      </dgm:t>
    </dgm:pt>
    <dgm:pt modelId="{9B9651B4-A01A-4E74-8D1F-6B957ADD9608}">
      <dgm:prSet/>
      <dgm:spPr/>
      <dgm:t>
        <a:bodyPr/>
        <a:lstStyle/>
        <a:p>
          <a:r>
            <a:rPr lang="en-US" dirty="0"/>
            <a:t>Food</a:t>
          </a:r>
          <a:endParaRPr lang="en-GB" dirty="0"/>
        </a:p>
      </dgm:t>
    </dgm:pt>
    <dgm:pt modelId="{F77B7ED2-EBAC-4DB5-B07A-4319177F6011}" type="parTrans" cxnId="{D24A29B0-17B8-4CEC-9F75-488C4D467D63}">
      <dgm:prSet/>
      <dgm:spPr/>
      <dgm:t>
        <a:bodyPr/>
        <a:lstStyle/>
        <a:p>
          <a:endParaRPr lang="en-GB"/>
        </a:p>
      </dgm:t>
    </dgm:pt>
    <dgm:pt modelId="{E5272AC2-66D3-4308-9BA8-0054A69E45A8}" type="sibTrans" cxnId="{D24A29B0-17B8-4CEC-9F75-488C4D467D63}">
      <dgm:prSet/>
      <dgm:spPr/>
      <dgm:t>
        <a:bodyPr/>
        <a:lstStyle/>
        <a:p>
          <a:endParaRPr lang="en-GB"/>
        </a:p>
      </dgm:t>
    </dgm:pt>
    <dgm:pt modelId="{5B18D086-F943-4B6B-A803-AF785987B2F8}">
      <dgm:prSet/>
      <dgm:spPr/>
      <dgm:t>
        <a:bodyPr/>
        <a:lstStyle/>
        <a:p>
          <a:r>
            <a:rPr lang="en-US" dirty="0"/>
            <a:t>Party</a:t>
          </a:r>
          <a:endParaRPr lang="en-GB" dirty="0"/>
        </a:p>
      </dgm:t>
    </dgm:pt>
    <dgm:pt modelId="{BC38A126-9001-4ABD-AB17-5F5ECDD28DD2}" type="parTrans" cxnId="{0D1A7187-C4D3-4A4F-A2BC-556BF69F85B6}">
      <dgm:prSet/>
      <dgm:spPr/>
      <dgm:t>
        <a:bodyPr/>
        <a:lstStyle/>
        <a:p>
          <a:endParaRPr lang="en-GB"/>
        </a:p>
      </dgm:t>
    </dgm:pt>
    <dgm:pt modelId="{5EF2863A-6048-4745-BFC5-FF3CB46C4594}" type="sibTrans" cxnId="{0D1A7187-C4D3-4A4F-A2BC-556BF69F85B6}">
      <dgm:prSet/>
      <dgm:spPr/>
      <dgm:t>
        <a:bodyPr/>
        <a:lstStyle/>
        <a:p>
          <a:endParaRPr lang="en-GB"/>
        </a:p>
      </dgm:t>
    </dgm:pt>
    <dgm:pt modelId="{103D6654-6D0B-4D00-8809-BB8A6FFA2CD5}" type="pres">
      <dgm:prSet presAssocID="{1BA140BA-B7AA-47E1-A059-E2D975BAA80C}" presName="linear" presStyleCnt="0">
        <dgm:presLayoutVars>
          <dgm:dir/>
          <dgm:animLvl val="lvl"/>
          <dgm:resizeHandles val="exact"/>
        </dgm:presLayoutVars>
      </dgm:prSet>
      <dgm:spPr/>
    </dgm:pt>
    <dgm:pt modelId="{0F4E8D5E-0B2E-401C-AF65-E651101E89AE}" type="pres">
      <dgm:prSet presAssocID="{9CDE8C40-DDAD-4CCA-94D7-30386483126E}" presName="parentLin" presStyleCnt="0"/>
      <dgm:spPr/>
    </dgm:pt>
    <dgm:pt modelId="{64D2886E-BA6F-4DD4-898D-4725ECAD9119}" type="pres">
      <dgm:prSet presAssocID="{9CDE8C40-DDAD-4CCA-94D7-30386483126E}" presName="parentLeftMargin" presStyleLbl="node1" presStyleIdx="0" presStyleCnt="5"/>
      <dgm:spPr/>
    </dgm:pt>
    <dgm:pt modelId="{7CB01CA1-B6F6-47DC-B3B1-EBB6CB8AB50C}" type="pres">
      <dgm:prSet presAssocID="{9CDE8C40-DDAD-4CCA-94D7-30386483126E}" presName="parentText" presStyleLbl="node1" presStyleIdx="0" presStyleCnt="5" custLinFactNeighborX="44366" custLinFactNeighborY="-52511">
        <dgm:presLayoutVars>
          <dgm:chMax val="0"/>
          <dgm:bulletEnabled val="1"/>
        </dgm:presLayoutVars>
      </dgm:prSet>
      <dgm:spPr/>
    </dgm:pt>
    <dgm:pt modelId="{38250193-739E-4FC6-B79D-C9816C137CA0}" type="pres">
      <dgm:prSet presAssocID="{9CDE8C40-DDAD-4CCA-94D7-30386483126E}" presName="negativeSpace" presStyleCnt="0"/>
      <dgm:spPr/>
    </dgm:pt>
    <dgm:pt modelId="{7889240A-981A-4C8C-AE99-42B5DF66F9EF}" type="pres">
      <dgm:prSet presAssocID="{9CDE8C40-DDAD-4CCA-94D7-30386483126E}" presName="childText" presStyleLbl="conFgAcc1" presStyleIdx="0" presStyleCnt="5" custLinFactY="-48398" custLinFactNeighborX="1403" custLinFactNeighborY="-100000">
        <dgm:presLayoutVars>
          <dgm:bulletEnabled val="1"/>
        </dgm:presLayoutVars>
      </dgm:prSet>
      <dgm:spPr/>
    </dgm:pt>
    <dgm:pt modelId="{BBF30BEF-1FE3-42FD-9A37-BE6E99F774C6}" type="pres">
      <dgm:prSet presAssocID="{FEFB2259-4643-4324-9D40-3DDAD170F56C}" presName="spaceBetweenRectangles" presStyleCnt="0"/>
      <dgm:spPr/>
    </dgm:pt>
    <dgm:pt modelId="{283DB6BE-CA58-4F52-93CD-AB5E338881A9}" type="pres">
      <dgm:prSet presAssocID="{E8EBD41E-45CC-4AC9-9D5B-BC0639D4C479}" presName="parentLin" presStyleCnt="0"/>
      <dgm:spPr/>
    </dgm:pt>
    <dgm:pt modelId="{074E1619-9AB0-46D7-8DE9-C2DFCBAE3281}" type="pres">
      <dgm:prSet presAssocID="{E8EBD41E-45CC-4AC9-9D5B-BC0639D4C479}" presName="parentLeftMargin" presStyleLbl="node1" presStyleIdx="0" presStyleCnt="5"/>
      <dgm:spPr/>
    </dgm:pt>
    <dgm:pt modelId="{1F8B6D62-9BC3-4D29-9E0D-0DA02A98924E}" type="pres">
      <dgm:prSet presAssocID="{E8EBD41E-45CC-4AC9-9D5B-BC0639D4C479}" presName="parentText" presStyleLbl="node1" presStyleIdx="1" presStyleCnt="5">
        <dgm:presLayoutVars>
          <dgm:chMax val="0"/>
          <dgm:bulletEnabled val="1"/>
        </dgm:presLayoutVars>
      </dgm:prSet>
      <dgm:spPr/>
    </dgm:pt>
    <dgm:pt modelId="{C58F9576-C681-480B-ADC2-8D7DAADC78ED}" type="pres">
      <dgm:prSet presAssocID="{E8EBD41E-45CC-4AC9-9D5B-BC0639D4C479}" presName="negativeSpace" presStyleCnt="0"/>
      <dgm:spPr/>
    </dgm:pt>
    <dgm:pt modelId="{2D791887-DA4D-4899-AF76-6DA4508AE61B}" type="pres">
      <dgm:prSet presAssocID="{E8EBD41E-45CC-4AC9-9D5B-BC0639D4C479}" presName="childText" presStyleLbl="conFgAcc1" presStyleIdx="1" presStyleCnt="5">
        <dgm:presLayoutVars>
          <dgm:bulletEnabled val="1"/>
        </dgm:presLayoutVars>
      </dgm:prSet>
      <dgm:spPr/>
    </dgm:pt>
    <dgm:pt modelId="{FAC02615-1529-4396-BDC4-E46CD4811ADB}" type="pres">
      <dgm:prSet presAssocID="{3226F1FD-B8E2-4196-BD5B-C77B7CE94EA2}" presName="spaceBetweenRectangles" presStyleCnt="0"/>
      <dgm:spPr/>
    </dgm:pt>
    <dgm:pt modelId="{4EF251B9-0F1F-4842-87AC-83992D7D912F}" type="pres">
      <dgm:prSet presAssocID="{5B18D086-F943-4B6B-A803-AF785987B2F8}" presName="parentLin" presStyleCnt="0"/>
      <dgm:spPr/>
    </dgm:pt>
    <dgm:pt modelId="{4D24F686-F0E7-441D-A2EC-5A9784B2F6B6}" type="pres">
      <dgm:prSet presAssocID="{5B18D086-F943-4B6B-A803-AF785987B2F8}" presName="parentLeftMargin" presStyleLbl="node1" presStyleIdx="1" presStyleCnt="5"/>
      <dgm:spPr/>
    </dgm:pt>
    <dgm:pt modelId="{DB425F10-119A-49EE-B49F-5C8F5BD63C6E}" type="pres">
      <dgm:prSet presAssocID="{5B18D086-F943-4B6B-A803-AF785987B2F8}" presName="parentText" presStyleLbl="node1" presStyleIdx="2" presStyleCnt="5">
        <dgm:presLayoutVars>
          <dgm:chMax val="0"/>
          <dgm:bulletEnabled val="1"/>
        </dgm:presLayoutVars>
      </dgm:prSet>
      <dgm:spPr/>
    </dgm:pt>
    <dgm:pt modelId="{16304BD7-E80D-4DE7-99C7-DA686B29B528}" type="pres">
      <dgm:prSet presAssocID="{5B18D086-F943-4B6B-A803-AF785987B2F8}" presName="negativeSpace" presStyleCnt="0"/>
      <dgm:spPr/>
    </dgm:pt>
    <dgm:pt modelId="{791EAAA9-9A86-4B09-984C-C2430A325F84}" type="pres">
      <dgm:prSet presAssocID="{5B18D086-F943-4B6B-A803-AF785987B2F8}" presName="childText" presStyleLbl="conFgAcc1" presStyleIdx="2" presStyleCnt="5">
        <dgm:presLayoutVars>
          <dgm:bulletEnabled val="1"/>
        </dgm:presLayoutVars>
      </dgm:prSet>
      <dgm:spPr/>
    </dgm:pt>
    <dgm:pt modelId="{AC5BC7D1-AD1D-4DB6-9F16-F82D6F4AE7F1}" type="pres">
      <dgm:prSet presAssocID="{5EF2863A-6048-4745-BFC5-FF3CB46C4594}" presName="spaceBetweenRectangles" presStyleCnt="0"/>
      <dgm:spPr/>
    </dgm:pt>
    <dgm:pt modelId="{AF8222ED-1347-4C41-A420-9B51833B1732}" type="pres">
      <dgm:prSet presAssocID="{406E7879-B767-49E2-8065-B2916A1B3B25}" presName="parentLin" presStyleCnt="0"/>
      <dgm:spPr/>
    </dgm:pt>
    <dgm:pt modelId="{A018233F-986E-4931-8240-47210383C15B}" type="pres">
      <dgm:prSet presAssocID="{406E7879-B767-49E2-8065-B2916A1B3B25}" presName="parentLeftMargin" presStyleLbl="node1" presStyleIdx="2" presStyleCnt="5"/>
      <dgm:spPr/>
    </dgm:pt>
    <dgm:pt modelId="{63A0F1AF-B9C5-43C7-9630-ED53B9209756}" type="pres">
      <dgm:prSet presAssocID="{406E7879-B767-49E2-8065-B2916A1B3B25}" presName="parentText" presStyleLbl="node1" presStyleIdx="3" presStyleCnt="5">
        <dgm:presLayoutVars>
          <dgm:chMax val="0"/>
          <dgm:bulletEnabled val="1"/>
        </dgm:presLayoutVars>
      </dgm:prSet>
      <dgm:spPr/>
    </dgm:pt>
    <dgm:pt modelId="{BEA7BD9B-40C4-405B-88AD-E79663FF4B29}" type="pres">
      <dgm:prSet presAssocID="{406E7879-B767-49E2-8065-B2916A1B3B25}" presName="negativeSpace" presStyleCnt="0"/>
      <dgm:spPr/>
    </dgm:pt>
    <dgm:pt modelId="{9615EA4E-C2E7-46DE-9720-33F95EA31870}" type="pres">
      <dgm:prSet presAssocID="{406E7879-B767-49E2-8065-B2916A1B3B25}" presName="childText" presStyleLbl="conFgAcc1" presStyleIdx="3" presStyleCnt="5">
        <dgm:presLayoutVars>
          <dgm:bulletEnabled val="1"/>
        </dgm:presLayoutVars>
      </dgm:prSet>
      <dgm:spPr/>
    </dgm:pt>
    <dgm:pt modelId="{56DB859C-9F5F-4EA0-85E2-8003E0DBF48C}" type="pres">
      <dgm:prSet presAssocID="{DE100E96-3ECF-49A3-8D3E-2925EDF9940E}" presName="spaceBetweenRectangles" presStyleCnt="0"/>
      <dgm:spPr/>
    </dgm:pt>
    <dgm:pt modelId="{450DA686-0426-4DD4-943F-5C830D237272}" type="pres">
      <dgm:prSet presAssocID="{9B9651B4-A01A-4E74-8D1F-6B957ADD9608}" presName="parentLin" presStyleCnt="0"/>
      <dgm:spPr/>
    </dgm:pt>
    <dgm:pt modelId="{5D8D5E02-FEE4-437F-9C07-BE3D75F1C2E4}" type="pres">
      <dgm:prSet presAssocID="{9B9651B4-A01A-4E74-8D1F-6B957ADD9608}" presName="parentLeftMargin" presStyleLbl="node1" presStyleIdx="3" presStyleCnt="5"/>
      <dgm:spPr/>
    </dgm:pt>
    <dgm:pt modelId="{F7FD2D87-16CD-4370-AAF7-33D2F07A1A79}" type="pres">
      <dgm:prSet presAssocID="{9B9651B4-A01A-4E74-8D1F-6B957ADD9608}" presName="parentText" presStyleLbl="node1" presStyleIdx="4" presStyleCnt="5">
        <dgm:presLayoutVars>
          <dgm:chMax val="0"/>
          <dgm:bulletEnabled val="1"/>
        </dgm:presLayoutVars>
      </dgm:prSet>
      <dgm:spPr/>
    </dgm:pt>
    <dgm:pt modelId="{5C2D243F-00F5-491A-A7D4-14D3A9B5E452}" type="pres">
      <dgm:prSet presAssocID="{9B9651B4-A01A-4E74-8D1F-6B957ADD9608}" presName="negativeSpace" presStyleCnt="0"/>
      <dgm:spPr/>
    </dgm:pt>
    <dgm:pt modelId="{AC45CE0D-AD22-4D53-98C2-90B2E5272D76}" type="pres">
      <dgm:prSet presAssocID="{9B9651B4-A01A-4E74-8D1F-6B957ADD9608}" presName="childText" presStyleLbl="conFgAcc1" presStyleIdx="4" presStyleCnt="5">
        <dgm:presLayoutVars>
          <dgm:bulletEnabled val="1"/>
        </dgm:presLayoutVars>
      </dgm:prSet>
      <dgm:spPr/>
    </dgm:pt>
  </dgm:ptLst>
  <dgm:cxnLst>
    <dgm:cxn modelId="{487F1C0A-FB2F-420D-B512-D2465753757F}" type="presOf" srcId="{5B18D086-F943-4B6B-A803-AF785987B2F8}" destId="{4D24F686-F0E7-441D-A2EC-5A9784B2F6B6}" srcOrd="0" destOrd="0" presId="urn:microsoft.com/office/officeart/2005/8/layout/list1"/>
    <dgm:cxn modelId="{187C0920-4D70-46EC-91C7-E8B08DE32E9C}" type="presOf" srcId="{1BA140BA-B7AA-47E1-A059-E2D975BAA80C}" destId="{103D6654-6D0B-4D00-8809-BB8A6FFA2CD5}" srcOrd="0" destOrd="0" presId="urn:microsoft.com/office/officeart/2005/8/layout/list1"/>
    <dgm:cxn modelId="{62297A2F-01E4-4FEB-AF6B-7601F9DBA023}" type="presOf" srcId="{9B9651B4-A01A-4E74-8D1F-6B957ADD9608}" destId="{5D8D5E02-FEE4-437F-9C07-BE3D75F1C2E4}" srcOrd="0" destOrd="0" presId="urn:microsoft.com/office/officeart/2005/8/layout/list1"/>
    <dgm:cxn modelId="{DE26F63E-DBB5-44BE-A37D-AB2B5AF49970}" type="presOf" srcId="{5B18D086-F943-4B6B-A803-AF785987B2F8}" destId="{DB425F10-119A-49EE-B49F-5C8F5BD63C6E}" srcOrd="1" destOrd="0" presId="urn:microsoft.com/office/officeart/2005/8/layout/list1"/>
    <dgm:cxn modelId="{B3292A48-F339-44B1-83F8-12898051F5FA}" type="presOf" srcId="{9CDE8C40-DDAD-4CCA-94D7-30386483126E}" destId="{64D2886E-BA6F-4DD4-898D-4725ECAD9119}" srcOrd="0" destOrd="0" presId="urn:microsoft.com/office/officeart/2005/8/layout/list1"/>
    <dgm:cxn modelId="{E62EC352-34AF-45CD-970F-F9D28BD7788C}" type="presOf" srcId="{9CDE8C40-DDAD-4CCA-94D7-30386483126E}" destId="{7CB01CA1-B6F6-47DC-B3B1-EBB6CB8AB50C}" srcOrd="1" destOrd="0" presId="urn:microsoft.com/office/officeart/2005/8/layout/list1"/>
    <dgm:cxn modelId="{731B487C-CF4E-4978-8B6E-9F074BAA79F0}" srcId="{1BA140BA-B7AA-47E1-A059-E2D975BAA80C}" destId="{9CDE8C40-DDAD-4CCA-94D7-30386483126E}" srcOrd="0" destOrd="0" parTransId="{C31E7653-A990-46C4-8094-359DAE9FBC74}" sibTransId="{FEFB2259-4643-4324-9D40-3DDAD170F56C}"/>
    <dgm:cxn modelId="{FFC60C81-3E13-4ABA-A42F-21451B11B258}" type="presOf" srcId="{E8EBD41E-45CC-4AC9-9D5B-BC0639D4C479}" destId="{074E1619-9AB0-46D7-8DE9-C2DFCBAE3281}" srcOrd="0" destOrd="0" presId="urn:microsoft.com/office/officeart/2005/8/layout/list1"/>
    <dgm:cxn modelId="{0D1A7187-C4D3-4A4F-A2BC-556BF69F85B6}" srcId="{1BA140BA-B7AA-47E1-A059-E2D975BAA80C}" destId="{5B18D086-F943-4B6B-A803-AF785987B2F8}" srcOrd="2" destOrd="0" parTransId="{BC38A126-9001-4ABD-AB17-5F5ECDD28DD2}" sibTransId="{5EF2863A-6048-4745-BFC5-FF3CB46C4594}"/>
    <dgm:cxn modelId="{A99B2D8B-A83F-4BEE-B418-6B39146CBF4E}" srcId="{1BA140BA-B7AA-47E1-A059-E2D975BAA80C}" destId="{E8EBD41E-45CC-4AC9-9D5B-BC0639D4C479}" srcOrd="1" destOrd="0" parTransId="{20D9D294-4A78-4105-BB8D-42934265AE6E}" sibTransId="{3226F1FD-B8E2-4196-BD5B-C77B7CE94EA2}"/>
    <dgm:cxn modelId="{D24A29B0-17B8-4CEC-9F75-488C4D467D63}" srcId="{1BA140BA-B7AA-47E1-A059-E2D975BAA80C}" destId="{9B9651B4-A01A-4E74-8D1F-6B957ADD9608}" srcOrd="4" destOrd="0" parTransId="{F77B7ED2-EBAC-4DB5-B07A-4319177F6011}" sibTransId="{E5272AC2-66D3-4308-9BA8-0054A69E45A8}"/>
    <dgm:cxn modelId="{3CD590CD-B087-416F-ADC5-2A8C90176B55}" srcId="{1BA140BA-B7AA-47E1-A059-E2D975BAA80C}" destId="{406E7879-B767-49E2-8065-B2916A1B3B25}" srcOrd="3" destOrd="0" parTransId="{2F7856DE-958C-4CAB-9407-5B66B84482D2}" sibTransId="{DE100E96-3ECF-49A3-8D3E-2925EDF9940E}"/>
    <dgm:cxn modelId="{7CFF6CE0-C808-4FCE-A0C7-737849A6046C}" type="presOf" srcId="{E8EBD41E-45CC-4AC9-9D5B-BC0639D4C479}" destId="{1F8B6D62-9BC3-4D29-9E0D-0DA02A98924E}" srcOrd="1" destOrd="0" presId="urn:microsoft.com/office/officeart/2005/8/layout/list1"/>
    <dgm:cxn modelId="{CB4E05EC-92C3-49C5-A534-5099C8404D52}" type="presOf" srcId="{406E7879-B767-49E2-8065-B2916A1B3B25}" destId="{A018233F-986E-4931-8240-47210383C15B}" srcOrd="0" destOrd="0" presId="urn:microsoft.com/office/officeart/2005/8/layout/list1"/>
    <dgm:cxn modelId="{6AB441EC-EB98-4407-90C7-253C73A4A876}" type="presOf" srcId="{406E7879-B767-49E2-8065-B2916A1B3B25}" destId="{63A0F1AF-B9C5-43C7-9630-ED53B9209756}" srcOrd="1" destOrd="0" presId="urn:microsoft.com/office/officeart/2005/8/layout/list1"/>
    <dgm:cxn modelId="{95AE93FA-9985-4A8E-A013-026CA30803CE}" type="presOf" srcId="{9B9651B4-A01A-4E74-8D1F-6B957ADD9608}" destId="{F7FD2D87-16CD-4370-AAF7-33D2F07A1A79}" srcOrd="1" destOrd="0" presId="urn:microsoft.com/office/officeart/2005/8/layout/list1"/>
    <dgm:cxn modelId="{F08FCBC8-F8E1-4ABC-BD39-395CFF88E214}" type="presParOf" srcId="{103D6654-6D0B-4D00-8809-BB8A6FFA2CD5}" destId="{0F4E8D5E-0B2E-401C-AF65-E651101E89AE}" srcOrd="0" destOrd="0" presId="urn:microsoft.com/office/officeart/2005/8/layout/list1"/>
    <dgm:cxn modelId="{4563326D-FBE3-4B96-86B5-95A36F921682}" type="presParOf" srcId="{0F4E8D5E-0B2E-401C-AF65-E651101E89AE}" destId="{64D2886E-BA6F-4DD4-898D-4725ECAD9119}" srcOrd="0" destOrd="0" presId="urn:microsoft.com/office/officeart/2005/8/layout/list1"/>
    <dgm:cxn modelId="{01C25B74-7FB3-4105-A6E8-CAB97B6CE85A}" type="presParOf" srcId="{0F4E8D5E-0B2E-401C-AF65-E651101E89AE}" destId="{7CB01CA1-B6F6-47DC-B3B1-EBB6CB8AB50C}" srcOrd="1" destOrd="0" presId="urn:microsoft.com/office/officeart/2005/8/layout/list1"/>
    <dgm:cxn modelId="{1E452851-0FED-47FF-A744-60DB8139D40A}" type="presParOf" srcId="{103D6654-6D0B-4D00-8809-BB8A6FFA2CD5}" destId="{38250193-739E-4FC6-B79D-C9816C137CA0}" srcOrd="1" destOrd="0" presId="urn:microsoft.com/office/officeart/2005/8/layout/list1"/>
    <dgm:cxn modelId="{89C949DF-D739-4169-AEA0-955228E74220}" type="presParOf" srcId="{103D6654-6D0B-4D00-8809-BB8A6FFA2CD5}" destId="{7889240A-981A-4C8C-AE99-42B5DF66F9EF}" srcOrd="2" destOrd="0" presId="urn:microsoft.com/office/officeart/2005/8/layout/list1"/>
    <dgm:cxn modelId="{F84D3B87-A831-4348-8A8B-DDC5B783196D}" type="presParOf" srcId="{103D6654-6D0B-4D00-8809-BB8A6FFA2CD5}" destId="{BBF30BEF-1FE3-42FD-9A37-BE6E99F774C6}" srcOrd="3" destOrd="0" presId="urn:microsoft.com/office/officeart/2005/8/layout/list1"/>
    <dgm:cxn modelId="{3B7A37A6-EE7F-4319-A31C-9E3C26448F15}" type="presParOf" srcId="{103D6654-6D0B-4D00-8809-BB8A6FFA2CD5}" destId="{283DB6BE-CA58-4F52-93CD-AB5E338881A9}" srcOrd="4" destOrd="0" presId="urn:microsoft.com/office/officeart/2005/8/layout/list1"/>
    <dgm:cxn modelId="{A37AFECE-2459-4D43-AF4A-AE30B9DFB6D2}" type="presParOf" srcId="{283DB6BE-CA58-4F52-93CD-AB5E338881A9}" destId="{074E1619-9AB0-46D7-8DE9-C2DFCBAE3281}" srcOrd="0" destOrd="0" presId="urn:microsoft.com/office/officeart/2005/8/layout/list1"/>
    <dgm:cxn modelId="{BA0314B0-2697-40F4-BDB0-130624300178}" type="presParOf" srcId="{283DB6BE-CA58-4F52-93CD-AB5E338881A9}" destId="{1F8B6D62-9BC3-4D29-9E0D-0DA02A98924E}" srcOrd="1" destOrd="0" presId="urn:microsoft.com/office/officeart/2005/8/layout/list1"/>
    <dgm:cxn modelId="{C9324C92-BACD-446C-8A2B-66DC01D51924}" type="presParOf" srcId="{103D6654-6D0B-4D00-8809-BB8A6FFA2CD5}" destId="{C58F9576-C681-480B-ADC2-8D7DAADC78ED}" srcOrd="5" destOrd="0" presId="urn:microsoft.com/office/officeart/2005/8/layout/list1"/>
    <dgm:cxn modelId="{067FD977-B71C-4F29-96D4-8FAB0F8BC579}" type="presParOf" srcId="{103D6654-6D0B-4D00-8809-BB8A6FFA2CD5}" destId="{2D791887-DA4D-4899-AF76-6DA4508AE61B}" srcOrd="6" destOrd="0" presId="urn:microsoft.com/office/officeart/2005/8/layout/list1"/>
    <dgm:cxn modelId="{C4968618-C84E-41B7-B3BF-03D0A0BF241A}" type="presParOf" srcId="{103D6654-6D0B-4D00-8809-BB8A6FFA2CD5}" destId="{FAC02615-1529-4396-BDC4-E46CD4811ADB}" srcOrd="7" destOrd="0" presId="urn:microsoft.com/office/officeart/2005/8/layout/list1"/>
    <dgm:cxn modelId="{57EE9E7C-3B92-4B5A-84C5-22E541622A82}" type="presParOf" srcId="{103D6654-6D0B-4D00-8809-BB8A6FFA2CD5}" destId="{4EF251B9-0F1F-4842-87AC-83992D7D912F}" srcOrd="8" destOrd="0" presId="urn:microsoft.com/office/officeart/2005/8/layout/list1"/>
    <dgm:cxn modelId="{7D5962E5-9C70-4D0D-8388-2DB41C27B6F5}" type="presParOf" srcId="{4EF251B9-0F1F-4842-87AC-83992D7D912F}" destId="{4D24F686-F0E7-441D-A2EC-5A9784B2F6B6}" srcOrd="0" destOrd="0" presId="urn:microsoft.com/office/officeart/2005/8/layout/list1"/>
    <dgm:cxn modelId="{F647BBA1-A134-447F-8F01-DC5B34C21FF4}" type="presParOf" srcId="{4EF251B9-0F1F-4842-87AC-83992D7D912F}" destId="{DB425F10-119A-49EE-B49F-5C8F5BD63C6E}" srcOrd="1" destOrd="0" presId="urn:microsoft.com/office/officeart/2005/8/layout/list1"/>
    <dgm:cxn modelId="{4FF46822-B678-4056-9754-2D30DA401ED3}" type="presParOf" srcId="{103D6654-6D0B-4D00-8809-BB8A6FFA2CD5}" destId="{16304BD7-E80D-4DE7-99C7-DA686B29B528}" srcOrd="9" destOrd="0" presId="urn:microsoft.com/office/officeart/2005/8/layout/list1"/>
    <dgm:cxn modelId="{4A9BD16C-8A42-4495-9514-05506AEF8AA9}" type="presParOf" srcId="{103D6654-6D0B-4D00-8809-BB8A6FFA2CD5}" destId="{791EAAA9-9A86-4B09-984C-C2430A325F84}" srcOrd="10" destOrd="0" presId="urn:microsoft.com/office/officeart/2005/8/layout/list1"/>
    <dgm:cxn modelId="{D9C2E6A5-2F82-49F4-82F7-36983EB0F52F}" type="presParOf" srcId="{103D6654-6D0B-4D00-8809-BB8A6FFA2CD5}" destId="{AC5BC7D1-AD1D-4DB6-9F16-F82D6F4AE7F1}" srcOrd="11" destOrd="0" presId="urn:microsoft.com/office/officeart/2005/8/layout/list1"/>
    <dgm:cxn modelId="{5079017F-BC33-49A6-89A2-28FFFA0395A5}" type="presParOf" srcId="{103D6654-6D0B-4D00-8809-BB8A6FFA2CD5}" destId="{AF8222ED-1347-4C41-A420-9B51833B1732}" srcOrd="12" destOrd="0" presId="urn:microsoft.com/office/officeart/2005/8/layout/list1"/>
    <dgm:cxn modelId="{448D06A9-2333-4B8D-8016-048C96C2ECF2}" type="presParOf" srcId="{AF8222ED-1347-4C41-A420-9B51833B1732}" destId="{A018233F-986E-4931-8240-47210383C15B}" srcOrd="0" destOrd="0" presId="urn:microsoft.com/office/officeart/2005/8/layout/list1"/>
    <dgm:cxn modelId="{2B1B63A3-26FA-4944-931A-82DAEAAF602C}" type="presParOf" srcId="{AF8222ED-1347-4C41-A420-9B51833B1732}" destId="{63A0F1AF-B9C5-43C7-9630-ED53B9209756}" srcOrd="1" destOrd="0" presId="urn:microsoft.com/office/officeart/2005/8/layout/list1"/>
    <dgm:cxn modelId="{B4DD0D9E-B9C6-4C27-849F-022EAAD9D097}" type="presParOf" srcId="{103D6654-6D0B-4D00-8809-BB8A6FFA2CD5}" destId="{BEA7BD9B-40C4-405B-88AD-E79663FF4B29}" srcOrd="13" destOrd="0" presId="urn:microsoft.com/office/officeart/2005/8/layout/list1"/>
    <dgm:cxn modelId="{AA67AB27-D345-4F1D-B042-BAAE277F09E5}" type="presParOf" srcId="{103D6654-6D0B-4D00-8809-BB8A6FFA2CD5}" destId="{9615EA4E-C2E7-46DE-9720-33F95EA31870}" srcOrd="14" destOrd="0" presId="urn:microsoft.com/office/officeart/2005/8/layout/list1"/>
    <dgm:cxn modelId="{F06FE3D4-15B9-498E-A0F6-A072D25E1E20}" type="presParOf" srcId="{103D6654-6D0B-4D00-8809-BB8A6FFA2CD5}" destId="{56DB859C-9F5F-4EA0-85E2-8003E0DBF48C}" srcOrd="15" destOrd="0" presId="urn:microsoft.com/office/officeart/2005/8/layout/list1"/>
    <dgm:cxn modelId="{75DC353C-1A22-402E-80B6-E89E34A37B00}" type="presParOf" srcId="{103D6654-6D0B-4D00-8809-BB8A6FFA2CD5}" destId="{450DA686-0426-4DD4-943F-5C830D237272}" srcOrd="16" destOrd="0" presId="urn:microsoft.com/office/officeart/2005/8/layout/list1"/>
    <dgm:cxn modelId="{8D629FBE-34C4-4367-A6F3-3FC26A3E7CA7}" type="presParOf" srcId="{450DA686-0426-4DD4-943F-5C830D237272}" destId="{5D8D5E02-FEE4-437F-9C07-BE3D75F1C2E4}" srcOrd="0" destOrd="0" presId="urn:microsoft.com/office/officeart/2005/8/layout/list1"/>
    <dgm:cxn modelId="{A88B87EE-DCC9-47C2-BAD4-0AEB74DA90CD}" type="presParOf" srcId="{450DA686-0426-4DD4-943F-5C830D237272}" destId="{F7FD2D87-16CD-4370-AAF7-33D2F07A1A79}" srcOrd="1" destOrd="0" presId="urn:microsoft.com/office/officeart/2005/8/layout/list1"/>
    <dgm:cxn modelId="{3D668A56-9DBE-4626-9F15-07D52FC5F7E2}" type="presParOf" srcId="{103D6654-6D0B-4D00-8809-BB8A6FFA2CD5}" destId="{5C2D243F-00F5-491A-A7D4-14D3A9B5E452}" srcOrd="17" destOrd="0" presId="urn:microsoft.com/office/officeart/2005/8/layout/list1"/>
    <dgm:cxn modelId="{03088A92-B004-4DFD-BEB7-B6B09546A18F}" type="presParOf" srcId="{103D6654-6D0B-4D00-8809-BB8A6FFA2CD5}" destId="{AC45CE0D-AD22-4D53-98C2-90B2E5272D7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9240A-981A-4C8C-AE99-42B5DF66F9EF}">
      <dsp:nvSpPr>
        <dsp:cNvPr id="0" name=""/>
        <dsp:cNvSpPr/>
      </dsp:nvSpPr>
      <dsp:spPr>
        <a:xfrm>
          <a:off x="0" y="0"/>
          <a:ext cx="7535985" cy="579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227350" prstMaterial="matte"/>
      </dsp:spPr>
      <dsp:style>
        <a:lnRef idx="1">
          <a:scrgbClr r="0" g="0" b="0"/>
        </a:lnRef>
        <a:fillRef idx="1">
          <a:scrgbClr r="0" g="0" b="0"/>
        </a:fillRef>
        <a:effectRef idx="0">
          <a:scrgbClr r="0" g="0" b="0"/>
        </a:effectRef>
        <a:fontRef idx="minor"/>
      </dsp:style>
    </dsp:sp>
    <dsp:sp modelId="{7CB01CA1-B6F6-47DC-B3B1-EBB6CB8AB50C}">
      <dsp:nvSpPr>
        <dsp:cNvPr id="0" name=""/>
        <dsp:cNvSpPr/>
      </dsp:nvSpPr>
      <dsp:spPr>
        <a:xfrm>
          <a:off x="543970" y="0"/>
          <a:ext cx="5275189" cy="678960"/>
        </a:xfrm>
        <a:prstGeom prst="roundRect">
          <a:avLst/>
        </a:prstGeom>
        <a:solidFill>
          <a:schemeClr val="accent5">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99390" tIns="0" rIns="199390" bIns="0" numCol="1" spcCol="1270" anchor="ctr" anchorCtr="0">
          <a:noAutofit/>
          <a:sp3d extrusionH="28000" prstMaterial="matte"/>
        </a:bodyPr>
        <a:lstStyle/>
        <a:p>
          <a:pPr marL="0" lvl="0" indent="0" algn="l" defTabSz="1022350">
            <a:lnSpc>
              <a:spcPct val="90000"/>
            </a:lnSpc>
            <a:spcBef>
              <a:spcPct val="0"/>
            </a:spcBef>
            <a:spcAft>
              <a:spcPct val="35000"/>
            </a:spcAft>
            <a:buNone/>
          </a:pPr>
          <a:r>
            <a:rPr lang="en-US" sz="2300" kern="1200" dirty="0"/>
            <a:t>Smile  </a:t>
          </a:r>
          <a:endParaRPr lang="en-GB" sz="2300" kern="1200" dirty="0"/>
        </a:p>
      </dsp:txBody>
      <dsp:txXfrm>
        <a:off x="577114" y="33144"/>
        <a:ext cx="5208901" cy="612672"/>
      </dsp:txXfrm>
    </dsp:sp>
    <dsp:sp modelId="{2D791887-DA4D-4899-AF76-6DA4508AE61B}">
      <dsp:nvSpPr>
        <dsp:cNvPr id="0" name=""/>
        <dsp:cNvSpPr/>
      </dsp:nvSpPr>
      <dsp:spPr>
        <a:xfrm>
          <a:off x="0" y="1425599"/>
          <a:ext cx="7535985" cy="579600"/>
        </a:xfrm>
        <a:prstGeom prst="rect">
          <a:avLst/>
        </a:prstGeom>
        <a:solidFill>
          <a:schemeClr val="lt1">
            <a:alpha val="90000"/>
            <a:hueOff val="0"/>
            <a:satOff val="0"/>
            <a:lumOff val="0"/>
            <a:alphaOff val="0"/>
          </a:schemeClr>
        </a:solidFill>
        <a:ln w="6350" cap="flat" cmpd="sng" algn="ctr">
          <a:solidFill>
            <a:schemeClr val="accent5">
              <a:hueOff val="-2869462"/>
              <a:satOff val="8015"/>
              <a:lumOff val="9510"/>
              <a:alphaOff val="0"/>
            </a:schemeClr>
          </a:solidFill>
          <a:prstDash val="solid"/>
          <a:miter lim="800000"/>
        </a:ln>
        <a:effectLst/>
        <a:sp3d z="-227350" prstMaterial="matte"/>
      </dsp:spPr>
      <dsp:style>
        <a:lnRef idx="1">
          <a:scrgbClr r="0" g="0" b="0"/>
        </a:lnRef>
        <a:fillRef idx="1">
          <a:scrgbClr r="0" g="0" b="0"/>
        </a:fillRef>
        <a:effectRef idx="0">
          <a:scrgbClr r="0" g="0" b="0"/>
        </a:effectRef>
        <a:fontRef idx="minor"/>
      </dsp:style>
    </dsp:sp>
    <dsp:sp modelId="{1F8B6D62-9BC3-4D29-9E0D-0DA02A98924E}">
      <dsp:nvSpPr>
        <dsp:cNvPr id="0" name=""/>
        <dsp:cNvSpPr/>
      </dsp:nvSpPr>
      <dsp:spPr>
        <a:xfrm>
          <a:off x="376799" y="1086119"/>
          <a:ext cx="5275189" cy="678960"/>
        </a:xfrm>
        <a:prstGeom prst="roundRect">
          <a:avLst/>
        </a:prstGeom>
        <a:solidFill>
          <a:schemeClr val="accent5">
            <a:hueOff val="-2869462"/>
            <a:satOff val="8015"/>
            <a:lumOff val="951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99390" tIns="0" rIns="199390" bIns="0" numCol="1" spcCol="1270" anchor="ctr" anchorCtr="0">
          <a:noAutofit/>
          <a:sp3d extrusionH="28000" prstMaterial="matte"/>
        </a:bodyPr>
        <a:lstStyle/>
        <a:p>
          <a:pPr marL="0" lvl="0" indent="0" algn="l" defTabSz="1022350">
            <a:lnSpc>
              <a:spcPct val="90000"/>
            </a:lnSpc>
            <a:spcBef>
              <a:spcPct val="0"/>
            </a:spcBef>
            <a:spcAft>
              <a:spcPct val="35000"/>
            </a:spcAft>
            <a:buNone/>
          </a:pPr>
          <a:r>
            <a:rPr lang="en-US" sz="2300" kern="1200" dirty="0"/>
            <a:t>Beach </a:t>
          </a:r>
          <a:endParaRPr lang="en-GB" sz="2300" kern="1200" dirty="0"/>
        </a:p>
      </dsp:txBody>
      <dsp:txXfrm>
        <a:off x="409943" y="1119263"/>
        <a:ext cx="5208901" cy="612672"/>
      </dsp:txXfrm>
    </dsp:sp>
    <dsp:sp modelId="{791EAAA9-9A86-4B09-984C-C2430A325F84}">
      <dsp:nvSpPr>
        <dsp:cNvPr id="0" name=""/>
        <dsp:cNvSpPr/>
      </dsp:nvSpPr>
      <dsp:spPr>
        <a:xfrm>
          <a:off x="0" y="2468879"/>
          <a:ext cx="7535985" cy="579600"/>
        </a:xfrm>
        <a:prstGeom prst="rect">
          <a:avLst/>
        </a:prstGeom>
        <a:solidFill>
          <a:schemeClr val="lt1">
            <a:alpha val="90000"/>
            <a:hueOff val="0"/>
            <a:satOff val="0"/>
            <a:lumOff val="0"/>
            <a:alphaOff val="0"/>
          </a:schemeClr>
        </a:solidFill>
        <a:ln w="6350" cap="flat" cmpd="sng" algn="ctr">
          <a:solidFill>
            <a:schemeClr val="accent5">
              <a:hueOff val="-5738923"/>
              <a:satOff val="16030"/>
              <a:lumOff val="19020"/>
              <a:alphaOff val="0"/>
            </a:schemeClr>
          </a:solidFill>
          <a:prstDash val="solid"/>
          <a:miter lim="800000"/>
        </a:ln>
        <a:effectLst/>
        <a:sp3d z="-227350" prstMaterial="matte"/>
      </dsp:spPr>
      <dsp:style>
        <a:lnRef idx="1">
          <a:scrgbClr r="0" g="0" b="0"/>
        </a:lnRef>
        <a:fillRef idx="1">
          <a:scrgbClr r="0" g="0" b="0"/>
        </a:fillRef>
        <a:effectRef idx="0">
          <a:scrgbClr r="0" g="0" b="0"/>
        </a:effectRef>
        <a:fontRef idx="minor"/>
      </dsp:style>
    </dsp:sp>
    <dsp:sp modelId="{DB425F10-119A-49EE-B49F-5C8F5BD63C6E}">
      <dsp:nvSpPr>
        <dsp:cNvPr id="0" name=""/>
        <dsp:cNvSpPr/>
      </dsp:nvSpPr>
      <dsp:spPr>
        <a:xfrm>
          <a:off x="376799" y="2129399"/>
          <a:ext cx="5275189" cy="678960"/>
        </a:xfrm>
        <a:prstGeom prst="roundRect">
          <a:avLst/>
        </a:prstGeom>
        <a:solidFill>
          <a:schemeClr val="accent5">
            <a:hueOff val="-5738923"/>
            <a:satOff val="16030"/>
            <a:lumOff val="1902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99390" tIns="0" rIns="199390" bIns="0" numCol="1" spcCol="1270" anchor="ctr" anchorCtr="0">
          <a:noAutofit/>
          <a:sp3d extrusionH="28000" prstMaterial="matte"/>
        </a:bodyPr>
        <a:lstStyle/>
        <a:p>
          <a:pPr marL="0" lvl="0" indent="0" algn="l" defTabSz="1022350">
            <a:lnSpc>
              <a:spcPct val="90000"/>
            </a:lnSpc>
            <a:spcBef>
              <a:spcPct val="0"/>
            </a:spcBef>
            <a:spcAft>
              <a:spcPct val="35000"/>
            </a:spcAft>
            <a:buNone/>
          </a:pPr>
          <a:r>
            <a:rPr lang="en-US" sz="2300" kern="1200" dirty="0"/>
            <a:t>Party</a:t>
          </a:r>
          <a:endParaRPr lang="en-GB" sz="2300" kern="1200" dirty="0"/>
        </a:p>
      </dsp:txBody>
      <dsp:txXfrm>
        <a:off x="409943" y="2162543"/>
        <a:ext cx="5208901" cy="612672"/>
      </dsp:txXfrm>
    </dsp:sp>
    <dsp:sp modelId="{9615EA4E-C2E7-46DE-9720-33F95EA31870}">
      <dsp:nvSpPr>
        <dsp:cNvPr id="0" name=""/>
        <dsp:cNvSpPr/>
      </dsp:nvSpPr>
      <dsp:spPr>
        <a:xfrm>
          <a:off x="0" y="3512159"/>
          <a:ext cx="7535985" cy="579600"/>
        </a:xfrm>
        <a:prstGeom prst="rect">
          <a:avLst/>
        </a:prstGeom>
        <a:solidFill>
          <a:schemeClr val="lt1">
            <a:alpha val="90000"/>
            <a:hueOff val="0"/>
            <a:satOff val="0"/>
            <a:lumOff val="0"/>
            <a:alphaOff val="0"/>
          </a:schemeClr>
        </a:solidFill>
        <a:ln w="6350" cap="flat" cmpd="sng" algn="ctr">
          <a:solidFill>
            <a:schemeClr val="accent5">
              <a:hueOff val="-8608385"/>
              <a:satOff val="24046"/>
              <a:lumOff val="28529"/>
              <a:alphaOff val="0"/>
            </a:schemeClr>
          </a:solidFill>
          <a:prstDash val="solid"/>
          <a:miter lim="800000"/>
        </a:ln>
        <a:effectLst/>
        <a:sp3d z="-227350" prstMaterial="matte"/>
      </dsp:spPr>
      <dsp:style>
        <a:lnRef idx="1">
          <a:scrgbClr r="0" g="0" b="0"/>
        </a:lnRef>
        <a:fillRef idx="1">
          <a:scrgbClr r="0" g="0" b="0"/>
        </a:fillRef>
        <a:effectRef idx="0">
          <a:scrgbClr r="0" g="0" b="0"/>
        </a:effectRef>
        <a:fontRef idx="minor"/>
      </dsp:style>
    </dsp:sp>
    <dsp:sp modelId="{63A0F1AF-B9C5-43C7-9630-ED53B9209756}">
      <dsp:nvSpPr>
        <dsp:cNvPr id="0" name=""/>
        <dsp:cNvSpPr/>
      </dsp:nvSpPr>
      <dsp:spPr>
        <a:xfrm>
          <a:off x="376799" y="3172679"/>
          <a:ext cx="5275189" cy="678960"/>
        </a:xfrm>
        <a:prstGeom prst="roundRect">
          <a:avLst/>
        </a:prstGeom>
        <a:solidFill>
          <a:schemeClr val="accent5">
            <a:hueOff val="-8608385"/>
            <a:satOff val="24046"/>
            <a:lumOff val="28529"/>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99390" tIns="0" rIns="199390" bIns="0" numCol="1" spcCol="1270" anchor="ctr" anchorCtr="0">
          <a:noAutofit/>
          <a:sp3d extrusionH="28000" prstMaterial="matte"/>
        </a:bodyPr>
        <a:lstStyle/>
        <a:p>
          <a:pPr marL="0" lvl="0" indent="0" algn="l" defTabSz="1022350">
            <a:lnSpc>
              <a:spcPct val="90000"/>
            </a:lnSpc>
            <a:spcBef>
              <a:spcPct val="0"/>
            </a:spcBef>
            <a:spcAft>
              <a:spcPct val="35000"/>
            </a:spcAft>
            <a:buNone/>
          </a:pPr>
          <a:r>
            <a:rPr lang="en-US" sz="2300" kern="1200" dirty="0"/>
            <a:t>Fun</a:t>
          </a:r>
          <a:endParaRPr lang="en-GB" sz="2300" kern="1200" dirty="0"/>
        </a:p>
      </dsp:txBody>
      <dsp:txXfrm>
        <a:off x="409943" y="3205823"/>
        <a:ext cx="5208901" cy="612672"/>
      </dsp:txXfrm>
    </dsp:sp>
    <dsp:sp modelId="{AC45CE0D-AD22-4D53-98C2-90B2E5272D76}">
      <dsp:nvSpPr>
        <dsp:cNvPr id="0" name=""/>
        <dsp:cNvSpPr/>
      </dsp:nvSpPr>
      <dsp:spPr>
        <a:xfrm>
          <a:off x="0" y="4555439"/>
          <a:ext cx="7535985" cy="579600"/>
        </a:xfrm>
        <a:prstGeom prst="rect">
          <a:avLst/>
        </a:prstGeom>
        <a:solidFill>
          <a:schemeClr val="lt1">
            <a:alpha val="90000"/>
            <a:hueOff val="0"/>
            <a:satOff val="0"/>
            <a:lumOff val="0"/>
            <a:alphaOff val="0"/>
          </a:schemeClr>
        </a:solidFill>
        <a:ln w="6350" cap="flat" cmpd="sng" algn="ctr">
          <a:solidFill>
            <a:schemeClr val="accent5">
              <a:hueOff val="-11477846"/>
              <a:satOff val="32061"/>
              <a:lumOff val="38039"/>
              <a:alphaOff val="0"/>
            </a:schemeClr>
          </a:solidFill>
          <a:prstDash val="solid"/>
          <a:miter lim="800000"/>
        </a:ln>
        <a:effectLst/>
        <a:sp3d z="-227350" prstMaterial="matte"/>
      </dsp:spPr>
      <dsp:style>
        <a:lnRef idx="1">
          <a:scrgbClr r="0" g="0" b="0"/>
        </a:lnRef>
        <a:fillRef idx="1">
          <a:scrgbClr r="0" g="0" b="0"/>
        </a:fillRef>
        <a:effectRef idx="0">
          <a:scrgbClr r="0" g="0" b="0"/>
        </a:effectRef>
        <a:fontRef idx="minor"/>
      </dsp:style>
    </dsp:sp>
    <dsp:sp modelId="{F7FD2D87-16CD-4370-AAF7-33D2F07A1A79}">
      <dsp:nvSpPr>
        <dsp:cNvPr id="0" name=""/>
        <dsp:cNvSpPr/>
      </dsp:nvSpPr>
      <dsp:spPr>
        <a:xfrm>
          <a:off x="376799" y="4215959"/>
          <a:ext cx="5275189" cy="678960"/>
        </a:xfrm>
        <a:prstGeom prst="roundRect">
          <a:avLst/>
        </a:prstGeom>
        <a:solidFill>
          <a:schemeClr val="accent5">
            <a:hueOff val="-11477846"/>
            <a:satOff val="32061"/>
            <a:lumOff val="38039"/>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99390" tIns="0" rIns="199390" bIns="0" numCol="1" spcCol="1270" anchor="ctr" anchorCtr="0">
          <a:noAutofit/>
          <a:sp3d extrusionH="28000" prstMaterial="matte"/>
        </a:bodyPr>
        <a:lstStyle/>
        <a:p>
          <a:pPr marL="0" lvl="0" indent="0" algn="l" defTabSz="1022350">
            <a:lnSpc>
              <a:spcPct val="90000"/>
            </a:lnSpc>
            <a:spcBef>
              <a:spcPct val="0"/>
            </a:spcBef>
            <a:spcAft>
              <a:spcPct val="35000"/>
            </a:spcAft>
            <a:buNone/>
          </a:pPr>
          <a:r>
            <a:rPr lang="en-US" sz="2300" kern="1200" dirty="0"/>
            <a:t>Food</a:t>
          </a:r>
          <a:endParaRPr lang="en-GB" sz="2300" kern="1200" dirty="0"/>
        </a:p>
      </dsp:txBody>
      <dsp:txXfrm>
        <a:off x="409943" y="4249103"/>
        <a:ext cx="5208901"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88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1EEAF47F-45F7-D640-8EAC-5BF92B01FDA2}"/>
              </a:ext>
            </a:extLst>
          </p:cNvPr>
          <p:cNvSpPr>
            <a:spLocks noGrp="1"/>
          </p:cNvSpPr>
          <p:nvPr>
            <p:ph type="pic" sz="quarter" idx="14"/>
          </p:nvPr>
        </p:nvSpPr>
        <p:spPr>
          <a:xfrm>
            <a:off x="-138358" y="-130628"/>
            <a:ext cx="12468716" cy="711925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38726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B043CB9C-0499-D545-88CA-1374F24557AE}"/>
              </a:ext>
            </a:extLst>
          </p:cNvPr>
          <p:cNvSpPr>
            <a:spLocks noGrp="1"/>
          </p:cNvSpPr>
          <p:nvPr>
            <p:ph type="pic" sz="quarter" idx="14"/>
          </p:nvPr>
        </p:nvSpPr>
        <p:spPr>
          <a:xfrm>
            <a:off x="7535822" y="-261256"/>
            <a:ext cx="4794536" cy="6065708"/>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39884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B043CB9C-0499-D545-88CA-1374F24557AE}"/>
              </a:ext>
            </a:extLst>
          </p:cNvPr>
          <p:cNvSpPr>
            <a:spLocks noGrp="1"/>
          </p:cNvSpPr>
          <p:nvPr>
            <p:ph type="pic" sz="quarter" idx="14"/>
          </p:nvPr>
        </p:nvSpPr>
        <p:spPr>
          <a:xfrm>
            <a:off x="-205937" y="-212270"/>
            <a:ext cx="5016933" cy="733152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55910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D8920EF4-5743-0549-A697-0CDF59C0A0DE}"/>
              </a:ext>
            </a:extLst>
          </p:cNvPr>
          <p:cNvSpPr>
            <a:spLocks noGrp="1"/>
          </p:cNvSpPr>
          <p:nvPr>
            <p:ph type="pic" sz="quarter" idx="15"/>
          </p:nvPr>
        </p:nvSpPr>
        <p:spPr>
          <a:xfrm>
            <a:off x="4583569" y="2232347"/>
            <a:ext cx="3024862" cy="2082546"/>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A1C15C46-9A77-074B-AD48-5FBC9EFFD213}"/>
              </a:ext>
            </a:extLst>
          </p:cNvPr>
          <p:cNvSpPr>
            <a:spLocks noGrp="1"/>
          </p:cNvSpPr>
          <p:nvPr>
            <p:ph type="pic" sz="quarter" idx="16"/>
          </p:nvPr>
        </p:nvSpPr>
        <p:spPr>
          <a:xfrm>
            <a:off x="8312841" y="2232347"/>
            <a:ext cx="3024862" cy="2082546"/>
          </a:xfrm>
          <a:prstGeom prst="rect">
            <a:avLst/>
          </a:prstGeom>
          <a:solidFill>
            <a:schemeClr val="bg1">
              <a:lumMod val="95000"/>
            </a:schemeClr>
          </a:solidFill>
        </p:spPr>
        <p:txBody>
          <a:bodyPr>
            <a:normAutofit/>
          </a:bodyPr>
          <a:lstStyle>
            <a:lvl1pPr>
              <a:defRPr sz="1051"/>
            </a:lvl1pPr>
          </a:lstStyle>
          <a:p>
            <a:endParaRPr lang="en-US"/>
          </a:p>
        </p:txBody>
      </p:sp>
      <p:sp>
        <p:nvSpPr>
          <p:cNvPr id="3" name="Picture Placeholder 8">
            <a:extLst>
              <a:ext uri="{FF2B5EF4-FFF2-40B4-BE49-F238E27FC236}">
                <a16:creationId xmlns:a16="http://schemas.microsoft.com/office/drawing/2014/main" id="{B043CB9C-0499-D545-88CA-1374F24557AE}"/>
              </a:ext>
            </a:extLst>
          </p:cNvPr>
          <p:cNvSpPr>
            <a:spLocks noGrp="1"/>
          </p:cNvSpPr>
          <p:nvPr>
            <p:ph type="pic" sz="quarter" idx="14"/>
          </p:nvPr>
        </p:nvSpPr>
        <p:spPr>
          <a:xfrm>
            <a:off x="854297" y="2232347"/>
            <a:ext cx="3024862" cy="208254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72209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B043CB9C-0499-D545-88CA-1374F24557AE}"/>
              </a:ext>
            </a:extLst>
          </p:cNvPr>
          <p:cNvSpPr>
            <a:spLocks noGrp="1"/>
          </p:cNvSpPr>
          <p:nvPr>
            <p:ph type="pic" sz="quarter" idx="14"/>
          </p:nvPr>
        </p:nvSpPr>
        <p:spPr>
          <a:xfrm>
            <a:off x="-166618" y="2895600"/>
            <a:ext cx="5883107" cy="414201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52334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B043CB9C-0499-D545-88CA-1374F24557AE}"/>
              </a:ext>
            </a:extLst>
          </p:cNvPr>
          <p:cNvSpPr>
            <a:spLocks noGrp="1"/>
          </p:cNvSpPr>
          <p:nvPr>
            <p:ph type="pic" sz="quarter" idx="14"/>
          </p:nvPr>
        </p:nvSpPr>
        <p:spPr>
          <a:xfrm>
            <a:off x="6475510" y="-179615"/>
            <a:ext cx="5883107" cy="414201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774080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50C3B090-DC58-0F4F-B8FA-9102E20F64BB}"/>
              </a:ext>
            </a:extLst>
          </p:cNvPr>
          <p:cNvSpPr>
            <a:spLocks noGrp="1"/>
          </p:cNvSpPr>
          <p:nvPr>
            <p:ph type="pic" sz="quarter" idx="15"/>
          </p:nvPr>
        </p:nvSpPr>
        <p:spPr>
          <a:xfrm>
            <a:off x="5066186" y="950359"/>
            <a:ext cx="2053825" cy="2053286"/>
          </a:xfrm>
          <a:prstGeom prst="ellipse">
            <a:avLst/>
          </a:prstGeom>
          <a:solidFill>
            <a:schemeClr val="bg1">
              <a:lumMod val="95000"/>
            </a:schemeClr>
          </a:solidFill>
        </p:spPr>
        <p:txBody>
          <a:bodyPr>
            <a:normAutofit/>
          </a:bodyPr>
          <a:lstStyle>
            <a:lvl1pPr>
              <a:defRPr sz="1051"/>
            </a:lvl1pPr>
          </a:lstStyle>
          <a:p>
            <a:endParaRPr lang="en-US" dirty="0"/>
          </a:p>
        </p:txBody>
      </p:sp>
      <p:sp>
        <p:nvSpPr>
          <p:cNvPr id="7" name="Picture Placeholder 8">
            <a:extLst>
              <a:ext uri="{FF2B5EF4-FFF2-40B4-BE49-F238E27FC236}">
                <a16:creationId xmlns:a16="http://schemas.microsoft.com/office/drawing/2014/main" id="{C632E29F-962C-D34B-B03A-A6EF08F8C7EA}"/>
              </a:ext>
            </a:extLst>
          </p:cNvPr>
          <p:cNvSpPr>
            <a:spLocks noGrp="1"/>
          </p:cNvSpPr>
          <p:nvPr>
            <p:ph type="pic" sz="quarter" idx="16"/>
          </p:nvPr>
        </p:nvSpPr>
        <p:spPr>
          <a:xfrm>
            <a:off x="5071988" y="3854354"/>
            <a:ext cx="2053825" cy="2053286"/>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408368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3/13/2023</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35200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package" Target="../embeddings/Microsoft_Word_Document.docx"/><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AFD5D7-B679-654D-8F39-A7A6F986ECF8}"/>
              </a:ext>
            </a:extLst>
          </p:cNvPr>
          <p:cNvSpPr/>
          <p:nvPr/>
        </p:nvSpPr>
        <p:spPr>
          <a:xfrm rot="10800000" flipV="1">
            <a:off x="1587" y="0"/>
            <a:ext cx="12188825"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9" name="Rectangle 28">
            <a:extLst>
              <a:ext uri="{FF2B5EF4-FFF2-40B4-BE49-F238E27FC236}">
                <a16:creationId xmlns:a16="http://schemas.microsoft.com/office/drawing/2014/main" id="{77E1405F-E953-2542-91CE-F747EF35736B}"/>
              </a:ext>
            </a:extLst>
          </p:cNvPr>
          <p:cNvSpPr/>
          <p:nvPr/>
        </p:nvSpPr>
        <p:spPr>
          <a:xfrm rot="10800000" flipV="1">
            <a:off x="1586" y="1031161"/>
            <a:ext cx="4334258" cy="2295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1" name="TextBox 20">
            <a:extLst>
              <a:ext uri="{FF2B5EF4-FFF2-40B4-BE49-F238E27FC236}">
                <a16:creationId xmlns:a16="http://schemas.microsoft.com/office/drawing/2014/main" id="{111F3B01-F7E4-524A-87C4-714FC5B41C51}"/>
              </a:ext>
            </a:extLst>
          </p:cNvPr>
          <p:cNvSpPr txBox="1"/>
          <p:nvPr/>
        </p:nvSpPr>
        <p:spPr>
          <a:xfrm>
            <a:off x="527499" y="1594233"/>
            <a:ext cx="3489597" cy="707886"/>
          </a:xfrm>
          <a:prstGeom prst="rect">
            <a:avLst/>
          </a:prstGeom>
          <a:noFill/>
          <a:ln>
            <a:noFill/>
          </a:ln>
        </p:spPr>
        <p:txBody>
          <a:bodyPr wrap="square" rtlCol="0">
            <a:spAutoFit/>
          </a:bodyPr>
          <a:lstStyle/>
          <a:p>
            <a:r>
              <a:rPr lang="en-US" sz="4000" b="1" dirty="0">
                <a:solidFill>
                  <a:schemeClr val="bg1"/>
                </a:solidFill>
                <a:latin typeface="Montserrat SemiBold" pitchFamily="2" charset="77"/>
                <a:ea typeface="Roboto Medium" panose="02000000000000000000" pitchFamily="2" charset="0"/>
                <a:cs typeface="Poppins Medium" pitchFamily="2" charset="77"/>
              </a:rPr>
              <a:t>Description </a:t>
            </a:r>
          </a:p>
        </p:txBody>
      </p:sp>
      <p:grpSp>
        <p:nvGrpSpPr>
          <p:cNvPr id="54" name="Group 53">
            <a:extLst>
              <a:ext uri="{FF2B5EF4-FFF2-40B4-BE49-F238E27FC236}">
                <a16:creationId xmlns:a16="http://schemas.microsoft.com/office/drawing/2014/main" id="{C79F3B1E-EC71-444C-B15C-680E9450BD7B}"/>
              </a:ext>
            </a:extLst>
          </p:cNvPr>
          <p:cNvGrpSpPr/>
          <p:nvPr/>
        </p:nvGrpSpPr>
        <p:grpSpPr>
          <a:xfrm>
            <a:off x="5498921" y="704616"/>
            <a:ext cx="7217402" cy="1779233"/>
            <a:chOff x="2842071" y="10269134"/>
            <a:chExt cx="14434803" cy="3558466"/>
          </a:xfrm>
        </p:grpSpPr>
        <p:sp>
          <p:nvSpPr>
            <p:cNvPr id="55" name="Subtitle 2">
              <a:extLst>
                <a:ext uri="{FF2B5EF4-FFF2-40B4-BE49-F238E27FC236}">
                  <a16:creationId xmlns:a16="http://schemas.microsoft.com/office/drawing/2014/main" id="{B20A75A9-D906-9E40-A8BE-AEEC3C260259}"/>
                </a:ext>
              </a:extLst>
            </p:cNvPr>
            <p:cNvSpPr txBox="1">
              <a:spLocks/>
            </p:cNvSpPr>
            <p:nvPr/>
          </p:nvSpPr>
          <p:spPr>
            <a:xfrm>
              <a:off x="2842071" y="11392050"/>
              <a:ext cx="11785445" cy="2435550"/>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8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This project aims to  carry out the in-depth analysis of user engagement process with the Instagram platform which will help the product team to launch better features for the platform.</a:t>
              </a:r>
            </a:p>
          </p:txBody>
        </p:sp>
        <p:sp>
          <p:nvSpPr>
            <p:cNvPr id="56" name="Rectangle 55">
              <a:extLst>
                <a:ext uri="{FF2B5EF4-FFF2-40B4-BE49-F238E27FC236}">
                  <a16:creationId xmlns:a16="http://schemas.microsoft.com/office/drawing/2014/main" id="{F3A7129A-2CD4-7140-94BA-0F1B6FB1F1C9}"/>
                </a:ext>
              </a:extLst>
            </p:cNvPr>
            <p:cNvSpPr/>
            <p:nvPr/>
          </p:nvSpPr>
          <p:spPr>
            <a:xfrm>
              <a:off x="2842071" y="10269134"/>
              <a:ext cx="14434803" cy="2400658"/>
            </a:xfrm>
            <a:prstGeom prst="rect">
              <a:avLst/>
            </a:prstGeom>
          </p:spPr>
          <p:txBody>
            <a:bodyPr wrap="square">
              <a:spAutoFit/>
            </a:bodyPr>
            <a:lstStyle/>
            <a:p>
              <a:r>
                <a:rPr lang="en-US" sz="3600" b="1" dirty="0">
                  <a:solidFill>
                    <a:schemeClr val="bg1"/>
                  </a:solidFill>
                  <a:latin typeface="Montserrat SemiBold" pitchFamily="2" charset="77"/>
                  <a:ea typeface="Roboto" panose="02000000000000000000" pitchFamily="2" charset="0"/>
                  <a:cs typeface="Lato Light" panose="020F0502020204030203" pitchFamily="34" charset="0"/>
                </a:rPr>
                <a:t>Instagram User Analytics</a:t>
              </a:r>
              <a:br>
                <a:rPr lang="en-US" sz="3600" b="1" dirty="0">
                  <a:solidFill>
                    <a:schemeClr val="bg1"/>
                  </a:solidFill>
                  <a:latin typeface="Montserrat SemiBold" pitchFamily="2" charset="77"/>
                  <a:ea typeface="Roboto" panose="02000000000000000000" pitchFamily="2" charset="0"/>
                  <a:cs typeface="Lato Light" panose="020F0502020204030203" pitchFamily="34" charset="0"/>
                </a:rPr>
              </a:br>
              <a:r>
                <a:rPr lang="en-US" sz="3600" b="1" dirty="0">
                  <a:solidFill>
                    <a:schemeClr val="bg1"/>
                  </a:solidFill>
                  <a:latin typeface="Montserrat SemiBold" pitchFamily="2" charset="77"/>
                  <a:ea typeface="Roboto" panose="02000000000000000000" pitchFamily="2" charset="0"/>
                  <a:cs typeface="Lato Light" panose="020F0502020204030203" pitchFamily="34" charset="0"/>
                </a:rPr>
                <a:t> </a:t>
              </a:r>
            </a:p>
          </p:txBody>
        </p:sp>
      </p:grpSp>
      <p:sp>
        <p:nvSpPr>
          <p:cNvPr id="76" name="Subtitle 2">
            <a:extLst>
              <a:ext uri="{FF2B5EF4-FFF2-40B4-BE49-F238E27FC236}">
                <a16:creationId xmlns:a16="http://schemas.microsoft.com/office/drawing/2014/main" id="{F8B0ADB4-800D-344C-9EC8-D9C6F6DC37D8}"/>
              </a:ext>
            </a:extLst>
          </p:cNvPr>
          <p:cNvSpPr txBox="1">
            <a:spLocks/>
          </p:cNvSpPr>
          <p:nvPr/>
        </p:nvSpPr>
        <p:spPr>
          <a:xfrm>
            <a:off x="5498921" y="2701411"/>
            <a:ext cx="5892723" cy="4375563"/>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This project focuses mainly on two key aspects Marketing and Investors Metrics.</a:t>
            </a:r>
            <a:b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b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Based on the user engagement and the data collected the insights needs to be carried out and presented to the product team. The project will answer to the important questions like :</a:t>
            </a:r>
            <a:b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br>
            <a:b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b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&gt; Rewarding Loyal Users</a:t>
            </a:r>
            <a:b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b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&gt; Remind Inactive Users to Start Posting.</a:t>
            </a:r>
            <a:b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b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&gt;Declaring Contest Winner.</a:t>
            </a:r>
          </a:p>
          <a:p>
            <a:pPr algn="l">
              <a:lnSpc>
                <a:spcPct val="100000"/>
              </a:lnSpc>
            </a:pP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&gt;Hashtag Researching.</a:t>
            </a:r>
          </a:p>
          <a:p>
            <a:pPr algn="l">
              <a:lnSpc>
                <a:spcPct val="100000"/>
              </a:lnSpc>
            </a:pP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&gt;Launch AD Campaign .</a:t>
            </a:r>
            <a:b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b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&gt;User Engagement .</a:t>
            </a:r>
            <a:b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b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&gt;Bots &amp; Fake Accounts .</a:t>
            </a:r>
            <a:b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b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t>
            </a:r>
          </a:p>
        </p:txBody>
      </p:sp>
    </p:spTree>
    <p:extLst>
      <p:ext uri="{BB962C8B-B14F-4D97-AF65-F5344CB8AC3E}">
        <p14:creationId xmlns:p14="http://schemas.microsoft.com/office/powerpoint/2010/main" val="350394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487E1-D424-C843-817D-2F5BE55D9A4F}"/>
              </a:ext>
            </a:extLst>
          </p:cNvPr>
          <p:cNvSpPr/>
          <p:nvPr/>
        </p:nvSpPr>
        <p:spPr>
          <a:xfrm rot="10800000" flipV="1">
            <a:off x="1582" y="0"/>
            <a:ext cx="1218882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34" name="Shape 493">
            <a:extLst>
              <a:ext uri="{FF2B5EF4-FFF2-40B4-BE49-F238E27FC236}">
                <a16:creationId xmlns:a16="http://schemas.microsoft.com/office/drawing/2014/main" id="{956727E5-E8BD-3F4A-9111-65606EFA2166}"/>
              </a:ext>
            </a:extLst>
          </p:cNvPr>
          <p:cNvSpPr/>
          <p:nvPr/>
        </p:nvSpPr>
        <p:spPr>
          <a:xfrm>
            <a:off x="1755720" y="2481329"/>
            <a:ext cx="1895344" cy="1895343"/>
          </a:xfrm>
          <a:prstGeom prst="ellipse">
            <a:avLst/>
          </a:prstGeom>
          <a:solidFill>
            <a:schemeClr val="accent1"/>
          </a:solidFill>
          <a:ln w="317500" cap="flat" cmpd="sng">
            <a:solidFill>
              <a:schemeClr val="bg1">
                <a:lumMod val="95000"/>
              </a:schemeClr>
            </a:solidFill>
            <a:prstDash val="solid"/>
            <a:round/>
            <a:headEnd type="none" w="med" len="med"/>
            <a:tailEnd type="none" w="med" len="med"/>
          </a:ln>
        </p:spPr>
        <p:txBody>
          <a:bodyPr lIns="45695" tIns="22841" rIns="45695" bIns="22841" anchor="ctr" anchorCtr="0">
            <a:noAutofit/>
          </a:bodyPr>
          <a:lstStyle/>
          <a:p>
            <a:pPr algn="ctr"/>
            <a:endParaRPr sz="675" dirty="0">
              <a:solidFill>
                <a:schemeClr val="lt1"/>
              </a:solidFill>
              <a:latin typeface="Montserrat Light" charset="0"/>
              <a:ea typeface="Montserrat Light" charset="0"/>
              <a:cs typeface="Montserrat Light" charset="0"/>
              <a:sym typeface="Calibri"/>
            </a:endParaRPr>
          </a:p>
        </p:txBody>
      </p:sp>
      <p:sp>
        <p:nvSpPr>
          <p:cNvPr id="35" name="Shape 515">
            <a:extLst>
              <a:ext uri="{FF2B5EF4-FFF2-40B4-BE49-F238E27FC236}">
                <a16:creationId xmlns:a16="http://schemas.microsoft.com/office/drawing/2014/main" id="{B472AA02-15CE-834E-ADCC-5AB17A106EFA}"/>
              </a:ext>
            </a:extLst>
          </p:cNvPr>
          <p:cNvSpPr/>
          <p:nvPr/>
        </p:nvSpPr>
        <p:spPr>
          <a:xfrm>
            <a:off x="1755720" y="2481329"/>
            <a:ext cx="1895344" cy="1895343"/>
          </a:xfrm>
          <a:prstGeom prst="arc">
            <a:avLst>
              <a:gd name="adj1" fmla="val 16155834"/>
              <a:gd name="adj2" fmla="val 16122646"/>
            </a:avLst>
          </a:prstGeom>
          <a:noFill/>
          <a:ln w="317500" cap="flat" cmpd="sng">
            <a:solidFill>
              <a:schemeClr val="accent2"/>
            </a:solidFill>
            <a:prstDash val="solid"/>
            <a:round/>
            <a:headEnd type="none" w="med" len="med"/>
            <a:tailEnd type="none" w="med" len="med"/>
          </a:ln>
        </p:spPr>
        <p:txBody>
          <a:bodyPr lIns="45695" tIns="22841" rIns="45695" bIns="22841" anchor="ctr" anchorCtr="0">
            <a:noAutofit/>
          </a:bodyPr>
          <a:lstStyle/>
          <a:p>
            <a:pPr algn="ctr"/>
            <a:endParaRPr sz="675" dirty="0">
              <a:solidFill>
                <a:schemeClr val="dk1"/>
              </a:solidFill>
              <a:latin typeface="Montserrat Light" charset="0"/>
              <a:ea typeface="Montserrat Light" charset="0"/>
              <a:cs typeface="Montserrat Light" charset="0"/>
              <a:sym typeface="Calibri"/>
            </a:endParaRPr>
          </a:p>
        </p:txBody>
      </p:sp>
      <p:sp>
        <p:nvSpPr>
          <p:cNvPr id="36" name="Shape 978">
            <a:extLst>
              <a:ext uri="{FF2B5EF4-FFF2-40B4-BE49-F238E27FC236}">
                <a16:creationId xmlns:a16="http://schemas.microsoft.com/office/drawing/2014/main" id="{E975A16F-977A-D94C-92A2-3D125446B467}"/>
              </a:ext>
            </a:extLst>
          </p:cNvPr>
          <p:cNvSpPr/>
          <p:nvPr/>
        </p:nvSpPr>
        <p:spPr>
          <a:xfrm>
            <a:off x="1887008" y="2607498"/>
            <a:ext cx="1656268" cy="1656265"/>
          </a:xfrm>
          <a:prstGeom prst="ellipse">
            <a:avLst/>
          </a:prstGeom>
          <a:solidFill>
            <a:schemeClr val="accent1"/>
          </a:solidFill>
          <a:ln>
            <a:noFill/>
          </a:ln>
        </p:spPr>
        <p:txBody>
          <a:bodyPr lIns="45695" tIns="22841" rIns="45695" bIns="22841" anchor="ctr" anchorCtr="0">
            <a:noAutofit/>
          </a:bodyPr>
          <a:lstStyle/>
          <a:p>
            <a:pPr algn="ctr"/>
            <a:endParaRPr dirty="0">
              <a:solidFill>
                <a:schemeClr val="lt1"/>
              </a:solidFill>
              <a:latin typeface="Montserrat Light" charset="0"/>
              <a:ea typeface="Montserrat Light" charset="0"/>
              <a:cs typeface="Montserrat Light" charset="0"/>
              <a:sym typeface="Calibri"/>
            </a:endParaRPr>
          </a:p>
        </p:txBody>
      </p:sp>
      <p:sp>
        <p:nvSpPr>
          <p:cNvPr id="38" name="Shape 493">
            <a:extLst>
              <a:ext uri="{FF2B5EF4-FFF2-40B4-BE49-F238E27FC236}">
                <a16:creationId xmlns:a16="http://schemas.microsoft.com/office/drawing/2014/main" id="{C56E888D-3563-DA41-8D48-CEF4D6FB6C4D}"/>
              </a:ext>
            </a:extLst>
          </p:cNvPr>
          <p:cNvSpPr/>
          <p:nvPr/>
        </p:nvSpPr>
        <p:spPr>
          <a:xfrm>
            <a:off x="5146425" y="2481329"/>
            <a:ext cx="1895344" cy="1895343"/>
          </a:xfrm>
          <a:prstGeom prst="ellipse">
            <a:avLst/>
          </a:prstGeom>
          <a:solidFill>
            <a:schemeClr val="accent1"/>
          </a:solidFill>
          <a:ln w="317500" cap="flat" cmpd="sng">
            <a:solidFill>
              <a:schemeClr val="bg1">
                <a:lumMod val="95000"/>
              </a:schemeClr>
            </a:solidFill>
            <a:prstDash val="solid"/>
            <a:round/>
            <a:headEnd type="none" w="med" len="med"/>
            <a:tailEnd type="none" w="med" len="med"/>
          </a:ln>
        </p:spPr>
        <p:txBody>
          <a:bodyPr lIns="45695" tIns="22841" rIns="45695" bIns="22841" anchor="ctr" anchorCtr="0">
            <a:noAutofit/>
          </a:bodyPr>
          <a:lstStyle/>
          <a:p>
            <a:pPr algn="ctr"/>
            <a:endParaRPr sz="675" dirty="0">
              <a:solidFill>
                <a:schemeClr val="lt1"/>
              </a:solidFill>
              <a:latin typeface="Montserrat Light" charset="0"/>
              <a:ea typeface="Montserrat Light" charset="0"/>
              <a:cs typeface="Montserrat Light" charset="0"/>
              <a:sym typeface="Calibri"/>
            </a:endParaRPr>
          </a:p>
        </p:txBody>
      </p:sp>
      <p:sp>
        <p:nvSpPr>
          <p:cNvPr id="39" name="Shape 515">
            <a:extLst>
              <a:ext uri="{FF2B5EF4-FFF2-40B4-BE49-F238E27FC236}">
                <a16:creationId xmlns:a16="http://schemas.microsoft.com/office/drawing/2014/main" id="{2F3BE756-E336-A946-81B4-9248E1F7F8F0}"/>
              </a:ext>
            </a:extLst>
          </p:cNvPr>
          <p:cNvSpPr/>
          <p:nvPr/>
        </p:nvSpPr>
        <p:spPr>
          <a:xfrm>
            <a:off x="5146425" y="2481329"/>
            <a:ext cx="1895344" cy="1895343"/>
          </a:xfrm>
          <a:prstGeom prst="arc">
            <a:avLst>
              <a:gd name="adj1" fmla="val 16155834"/>
              <a:gd name="adj2" fmla="val 16134194"/>
            </a:avLst>
          </a:prstGeom>
          <a:noFill/>
          <a:ln w="317500" cap="flat" cmpd="sng">
            <a:solidFill>
              <a:schemeClr val="accent3"/>
            </a:solidFill>
            <a:prstDash val="solid"/>
            <a:round/>
            <a:headEnd type="none" w="med" len="med"/>
            <a:tailEnd type="none" w="med" len="med"/>
          </a:ln>
        </p:spPr>
        <p:txBody>
          <a:bodyPr lIns="45695" tIns="22841" rIns="45695" bIns="22841" anchor="ctr" anchorCtr="0">
            <a:noAutofit/>
          </a:bodyPr>
          <a:lstStyle/>
          <a:p>
            <a:pPr algn="ctr"/>
            <a:endParaRPr sz="675" dirty="0">
              <a:solidFill>
                <a:schemeClr val="dk1"/>
              </a:solidFill>
              <a:latin typeface="Montserrat Light" charset="0"/>
              <a:ea typeface="Montserrat Light" charset="0"/>
              <a:cs typeface="Montserrat Light" charset="0"/>
              <a:sym typeface="Calibri"/>
            </a:endParaRPr>
          </a:p>
        </p:txBody>
      </p:sp>
      <p:sp>
        <p:nvSpPr>
          <p:cNvPr id="40" name="Shape 978">
            <a:extLst>
              <a:ext uri="{FF2B5EF4-FFF2-40B4-BE49-F238E27FC236}">
                <a16:creationId xmlns:a16="http://schemas.microsoft.com/office/drawing/2014/main" id="{A5E7EB1A-170A-C449-8D42-6826C4C2D562}"/>
              </a:ext>
            </a:extLst>
          </p:cNvPr>
          <p:cNvSpPr/>
          <p:nvPr/>
        </p:nvSpPr>
        <p:spPr>
          <a:xfrm>
            <a:off x="5277712" y="2607498"/>
            <a:ext cx="1656268" cy="1656265"/>
          </a:xfrm>
          <a:prstGeom prst="ellipse">
            <a:avLst/>
          </a:prstGeom>
          <a:solidFill>
            <a:schemeClr val="accent1"/>
          </a:solidFill>
          <a:ln>
            <a:noFill/>
          </a:ln>
        </p:spPr>
        <p:txBody>
          <a:bodyPr lIns="45695" tIns="22841" rIns="45695" bIns="22841" anchor="ctr" anchorCtr="0">
            <a:noAutofit/>
          </a:bodyPr>
          <a:lstStyle/>
          <a:p>
            <a:pPr algn="ctr"/>
            <a:endParaRPr dirty="0">
              <a:solidFill>
                <a:schemeClr val="lt1"/>
              </a:solidFill>
              <a:latin typeface="Montserrat Light" charset="0"/>
              <a:ea typeface="Montserrat Light" charset="0"/>
              <a:cs typeface="Montserrat Light" charset="0"/>
              <a:sym typeface="Calibri"/>
            </a:endParaRPr>
          </a:p>
        </p:txBody>
      </p:sp>
      <p:sp>
        <p:nvSpPr>
          <p:cNvPr id="41" name="Shape 493">
            <a:extLst>
              <a:ext uri="{FF2B5EF4-FFF2-40B4-BE49-F238E27FC236}">
                <a16:creationId xmlns:a16="http://schemas.microsoft.com/office/drawing/2014/main" id="{7C41C556-74E6-6D47-BF3A-373A8936E0B7}"/>
              </a:ext>
            </a:extLst>
          </p:cNvPr>
          <p:cNvSpPr/>
          <p:nvPr/>
        </p:nvSpPr>
        <p:spPr>
          <a:xfrm>
            <a:off x="8537129" y="2481329"/>
            <a:ext cx="1895344" cy="1895343"/>
          </a:xfrm>
          <a:prstGeom prst="ellipse">
            <a:avLst/>
          </a:prstGeom>
          <a:solidFill>
            <a:schemeClr val="accent1"/>
          </a:solidFill>
          <a:ln w="317500" cap="flat" cmpd="sng">
            <a:solidFill>
              <a:schemeClr val="bg1">
                <a:lumMod val="95000"/>
              </a:schemeClr>
            </a:solidFill>
            <a:prstDash val="solid"/>
            <a:round/>
            <a:headEnd type="none" w="med" len="med"/>
            <a:tailEnd type="none" w="med" len="med"/>
          </a:ln>
        </p:spPr>
        <p:txBody>
          <a:bodyPr lIns="45695" tIns="22841" rIns="45695" bIns="22841" anchor="ctr" anchorCtr="0">
            <a:noAutofit/>
          </a:bodyPr>
          <a:lstStyle/>
          <a:p>
            <a:pPr algn="ctr"/>
            <a:endParaRPr sz="675" dirty="0">
              <a:solidFill>
                <a:schemeClr val="lt1"/>
              </a:solidFill>
              <a:latin typeface="Montserrat Light" charset="0"/>
              <a:ea typeface="Montserrat Light" charset="0"/>
              <a:cs typeface="Montserrat Light" charset="0"/>
              <a:sym typeface="Calibri"/>
            </a:endParaRPr>
          </a:p>
        </p:txBody>
      </p:sp>
      <p:sp>
        <p:nvSpPr>
          <p:cNvPr id="42" name="Shape 515">
            <a:extLst>
              <a:ext uri="{FF2B5EF4-FFF2-40B4-BE49-F238E27FC236}">
                <a16:creationId xmlns:a16="http://schemas.microsoft.com/office/drawing/2014/main" id="{FE10DAAA-C1F8-434F-8386-6A3B22639C53}"/>
              </a:ext>
            </a:extLst>
          </p:cNvPr>
          <p:cNvSpPr/>
          <p:nvPr/>
        </p:nvSpPr>
        <p:spPr>
          <a:xfrm>
            <a:off x="8537129" y="2481329"/>
            <a:ext cx="1895344" cy="1895343"/>
          </a:xfrm>
          <a:prstGeom prst="arc">
            <a:avLst>
              <a:gd name="adj1" fmla="val 16155834"/>
              <a:gd name="adj2" fmla="val 5248350"/>
            </a:avLst>
          </a:prstGeom>
          <a:noFill/>
          <a:ln w="317500" cap="flat" cmpd="sng">
            <a:solidFill>
              <a:schemeClr val="accent4"/>
            </a:solidFill>
            <a:prstDash val="solid"/>
            <a:round/>
            <a:headEnd type="none" w="med" len="med"/>
            <a:tailEnd type="none" w="med" len="med"/>
          </a:ln>
        </p:spPr>
        <p:txBody>
          <a:bodyPr lIns="45695" tIns="22841" rIns="45695" bIns="22841" anchor="ctr" anchorCtr="0">
            <a:noAutofit/>
          </a:bodyPr>
          <a:lstStyle/>
          <a:p>
            <a:pPr algn="ctr"/>
            <a:endParaRPr sz="675" dirty="0">
              <a:solidFill>
                <a:schemeClr val="dk1"/>
              </a:solidFill>
              <a:latin typeface="Montserrat Light" charset="0"/>
              <a:ea typeface="Montserrat Light" charset="0"/>
              <a:cs typeface="Montserrat Light" charset="0"/>
              <a:sym typeface="Calibri"/>
            </a:endParaRPr>
          </a:p>
        </p:txBody>
      </p:sp>
      <p:sp>
        <p:nvSpPr>
          <p:cNvPr id="43" name="Shape 978">
            <a:extLst>
              <a:ext uri="{FF2B5EF4-FFF2-40B4-BE49-F238E27FC236}">
                <a16:creationId xmlns:a16="http://schemas.microsoft.com/office/drawing/2014/main" id="{E4DBBE16-5416-2A41-8CF6-A7C11B83E631}"/>
              </a:ext>
            </a:extLst>
          </p:cNvPr>
          <p:cNvSpPr/>
          <p:nvPr/>
        </p:nvSpPr>
        <p:spPr>
          <a:xfrm>
            <a:off x="8668417" y="2607498"/>
            <a:ext cx="1656268" cy="1656265"/>
          </a:xfrm>
          <a:prstGeom prst="ellipse">
            <a:avLst/>
          </a:prstGeom>
          <a:solidFill>
            <a:schemeClr val="accent1"/>
          </a:solidFill>
          <a:ln>
            <a:noFill/>
          </a:ln>
        </p:spPr>
        <p:txBody>
          <a:bodyPr lIns="45695" tIns="22841" rIns="45695" bIns="22841" anchor="ctr" anchorCtr="0">
            <a:noAutofit/>
          </a:bodyPr>
          <a:lstStyle/>
          <a:p>
            <a:pPr algn="ctr"/>
            <a:endParaRPr dirty="0">
              <a:solidFill>
                <a:schemeClr val="lt1"/>
              </a:solidFill>
              <a:latin typeface="Montserrat Light" charset="0"/>
              <a:ea typeface="Montserrat Light" charset="0"/>
              <a:cs typeface="Montserrat Light" charset="0"/>
              <a:sym typeface="Calibri"/>
            </a:endParaRPr>
          </a:p>
        </p:txBody>
      </p:sp>
      <p:sp>
        <p:nvSpPr>
          <p:cNvPr id="49" name="TextBox 48">
            <a:extLst>
              <a:ext uri="{FF2B5EF4-FFF2-40B4-BE49-F238E27FC236}">
                <a16:creationId xmlns:a16="http://schemas.microsoft.com/office/drawing/2014/main" id="{F9394D03-ADDE-E446-876F-A1377ADAD2D6}"/>
              </a:ext>
            </a:extLst>
          </p:cNvPr>
          <p:cNvSpPr txBox="1"/>
          <p:nvPr/>
        </p:nvSpPr>
        <p:spPr>
          <a:xfrm>
            <a:off x="2484270" y="710553"/>
            <a:ext cx="7223461" cy="600164"/>
          </a:xfrm>
          <a:prstGeom prst="rect">
            <a:avLst/>
          </a:prstGeom>
          <a:noFill/>
          <a:ln>
            <a:noFill/>
          </a:ln>
        </p:spPr>
        <p:txBody>
          <a:bodyPr wrap="square" rtlCol="0">
            <a:spAutoFit/>
          </a:bodyPr>
          <a:lstStyle/>
          <a:p>
            <a:pPr algn="ctr"/>
            <a:r>
              <a:rPr lang="en-US" sz="3300" b="1" dirty="0">
                <a:solidFill>
                  <a:schemeClr val="bg1"/>
                </a:solidFill>
                <a:latin typeface="Montserrat SemiBold" pitchFamily="2" charset="77"/>
                <a:ea typeface="Roboto Medium" panose="02000000000000000000" pitchFamily="2" charset="0"/>
                <a:cs typeface="Poppins Medium" pitchFamily="2" charset="77"/>
              </a:rPr>
              <a:t>User Engagement </a:t>
            </a:r>
          </a:p>
        </p:txBody>
      </p:sp>
      <p:sp>
        <p:nvSpPr>
          <p:cNvPr id="50" name="Rectangle 49">
            <a:extLst>
              <a:ext uri="{FF2B5EF4-FFF2-40B4-BE49-F238E27FC236}">
                <a16:creationId xmlns:a16="http://schemas.microsoft.com/office/drawing/2014/main" id="{E7B0E70C-3135-264B-8F65-0043C52829C9}"/>
              </a:ext>
            </a:extLst>
          </p:cNvPr>
          <p:cNvSpPr/>
          <p:nvPr/>
        </p:nvSpPr>
        <p:spPr>
          <a:xfrm>
            <a:off x="1352952" y="4779044"/>
            <a:ext cx="2724379" cy="430887"/>
          </a:xfrm>
          <a:prstGeom prst="rect">
            <a:avLst/>
          </a:prstGeom>
        </p:spPr>
        <p:txBody>
          <a:bodyPr wrap="square">
            <a:spAutoFit/>
          </a:bodyPr>
          <a:lstStyle/>
          <a:p>
            <a:pPr algn="ctr"/>
            <a:r>
              <a:rPr lang="en-US" sz="2200" b="1" dirty="0">
                <a:solidFill>
                  <a:schemeClr val="bg1"/>
                </a:solidFill>
                <a:latin typeface="Montserrat SemiBold" pitchFamily="2" charset="77"/>
              </a:rPr>
              <a:t>Total Users</a:t>
            </a:r>
          </a:p>
        </p:txBody>
      </p:sp>
      <p:sp>
        <p:nvSpPr>
          <p:cNvPr id="51" name="Rectangle 50">
            <a:extLst>
              <a:ext uri="{FF2B5EF4-FFF2-40B4-BE49-F238E27FC236}">
                <a16:creationId xmlns:a16="http://schemas.microsoft.com/office/drawing/2014/main" id="{C1E3FCE2-4BDD-E149-A948-FF6897E78459}"/>
              </a:ext>
            </a:extLst>
          </p:cNvPr>
          <p:cNvSpPr/>
          <p:nvPr/>
        </p:nvSpPr>
        <p:spPr>
          <a:xfrm>
            <a:off x="4731907" y="4779044"/>
            <a:ext cx="2724379" cy="430887"/>
          </a:xfrm>
          <a:prstGeom prst="rect">
            <a:avLst/>
          </a:prstGeom>
        </p:spPr>
        <p:txBody>
          <a:bodyPr wrap="square">
            <a:spAutoFit/>
          </a:bodyPr>
          <a:lstStyle/>
          <a:p>
            <a:pPr algn="ctr"/>
            <a:r>
              <a:rPr lang="en-US" sz="2200" b="1" dirty="0">
                <a:solidFill>
                  <a:schemeClr val="bg1"/>
                </a:solidFill>
                <a:latin typeface="Montserrat SemiBold" pitchFamily="2" charset="77"/>
              </a:rPr>
              <a:t>Total Photos</a:t>
            </a:r>
          </a:p>
        </p:txBody>
      </p:sp>
      <p:sp>
        <p:nvSpPr>
          <p:cNvPr id="52" name="Rectangle 51">
            <a:extLst>
              <a:ext uri="{FF2B5EF4-FFF2-40B4-BE49-F238E27FC236}">
                <a16:creationId xmlns:a16="http://schemas.microsoft.com/office/drawing/2014/main" id="{9D299805-81FC-8A47-9D92-D68D086476D4}"/>
              </a:ext>
            </a:extLst>
          </p:cNvPr>
          <p:cNvSpPr/>
          <p:nvPr/>
        </p:nvSpPr>
        <p:spPr>
          <a:xfrm>
            <a:off x="8056158" y="4779044"/>
            <a:ext cx="3894507" cy="430887"/>
          </a:xfrm>
          <a:prstGeom prst="rect">
            <a:avLst/>
          </a:prstGeom>
        </p:spPr>
        <p:txBody>
          <a:bodyPr wrap="square">
            <a:spAutoFit/>
          </a:bodyPr>
          <a:lstStyle/>
          <a:p>
            <a:pPr algn="ctr"/>
            <a:r>
              <a:rPr lang="en-US" sz="2200" b="1" dirty="0">
                <a:solidFill>
                  <a:schemeClr val="bg1"/>
                </a:solidFill>
                <a:latin typeface="Montserrat SemiBold" pitchFamily="2" charset="77"/>
              </a:rPr>
              <a:t>Average Posts Per User</a:t>
            </a:r>
          </a:p>
        </p:txBody>
      </p:sp>
      <p:sp>
        <p:nvSpPr>
          <p:cNvPr id="53" name="TextBox 52">
            <a:extLst>
              <a:ext uri="{FF2B5EF4-FFF2-40B4-BE49-F238E27FC236}">
                <a16:creationId xmlns:a16="http://schemas.microsoft.com/office/drawing/2014/main" id="{FF5439A8-EE17-6949-BF82-F54A4E244F52}"/>
              </a:ext>
            </a:extLst>
          </p:cNvPr>
          <p:cNvSpPr txBox="1"/>
          <p:nvPr/>
        </p:nvSpPr>
        <p:spPr>
          <a:xfrm>
            <a:off x="2088946" y="3198168"/>
            <a:ext cx="1228893" cy="507831"/>
          </a:xfrm>
          <a:prstGeom prst="rect">
            <a:avLst/>
          </a:prstGeom>
          <a:noFill/>
          <a:ln>
            <a:noFill/>
          </a:ln>
        </p:spPr>
        <p:txBody>
          <a:bodyPr wrap="square" rtlCol="0">
            <a:spAutoFit/>
          </a:bodyPr>
          <a:lstStyle/>
          <a:p>
            <a:pPr algn="ctr"/>
            <a:r>
              <a:rPr lang="en-US" sz="2700" b="1" dirty="0">
                <a:solidFill>
                  <a:schemeClr val="bg1"/>
                </a:solidFill>
                <a:latin typeface="Montserrat SemiBold" pitchFamily="2" charset="77"/>
                <a:ea typeface="Roboto Medium" panose="02000000000000000000" pitchFamily="2" charset="0"/>
                <a:cs typeface="Poppins Medium" pitchFamily="2" charset="77"/>
              </a:rPr>
              <a:t>100</a:t>
            </a:r>
          </a:p>
        </p:txBody>
      </p:sp>
      <p:sp>
        <p:nvSpPr>
          <p:cNvPr id="54" name="TextBox 53">
            <a:extLst>
              <a:ext uri="{FF2B5EF4-FFF2-40B4-BE49-F238E27FC236}">
                <a16:creationId xmlns:a16="http://schemas.microsoft.com/office/drawing/2014/main" id="{FED47D9A-DB09-DC47-A104-6181BE6179D7}"/>
              </a:ext>
            </a:extLst>
          </p:cNvPr>
          <p:cNvSpPr txBox="1"/>
          <p:nvPr/>
        </p:nvSpPr>
        <p:spPr>
          <a:xfrm>
            <a:off x="5479650" y="3198168"/>
            <a:ext cx="1228893" cy="507831"/>
          </a:xfrm>
          <a:prstGeom prst="rect">
            <a:avLst/>
          </a:prstGeom>
          <a:noFill/>
          <a:ln>
            <a:noFill/>
          </a:ln>
        </p:spPr>
        <p:txBody>
          <a:bodyPr wrap="square" rtlCol="0">
            <a:spAutoFit/>
          </a:bodyPr>
          <a:lstStyle/>
          <a:p>
            <a:pPr algn="ctr"/>
            <a:r>
              <a:rPr lang="en-US" sz="2700" b="1" dirty="0">
                <a:solidFill>
                  <a:schemeClr val="bg1"/>
                </a:solidFill>
                <a:latin typeface="Montserrat SemiBold" pitchFamily="2" charset="77"/>
                <a:ea typeface="Roboto Medium" panose="02000000000000000000" pitchFamily="2" charset="0"/>
                <a:cs typeface="Poppins Medium" pitchFamily="2" charset="77"/>
              </a:rPr>
              <a:t>257</a:t>
            </a:r>
          </a:p>
        </p:txBody>
      </p:sp>
      <p:sp>
        <p:nvSpPr>
          <p:cNvPr id="55" name="TextBox 54">
            <a:extLst>
              <a:ext uri="{FF2B5EF4-FFF2-40B4-BE49-F238E27FC236}">
                <a16:creationId xmlns:a16="http://schemas.microsoft.com/office/drawing/2014/main" id="{A4A9D590-26B2-D34E-8641-58E5684F4B50}"/>
              </a:ext>
            </a:extLst>
          </p:cNvPr>
          <p:cNvSpPr txBox="1"/>
          <p:nvPr/>
        </p:nvSpPr>
        <p:spPr>
          <a:xfrm>
            <a:off x="8870355" y="3198168"/>
            <a:ext cx="1228893" cy="507831"/>
          </a:xfrm>
          <a:prstGeom prst="rect">
            <a:avLst/>
          </a:prstGeom>
          <a:noFill/>
          <a:ln>
            <a:noFill/>
          </a:ln>
        </p:spPr>
        <p:txBody>
          <a:bodyPr wrap="square" rtlCol="0">
            <a:spAutoFit/>
          </a:bodyPr>
          <a:lstStyle/>
          <a:p>
            <a:pPr algn="ctr"/>
            <a:r>
              <a:rPr lang="en-US" sz="2700" b="1" dirty="0">
                <a:solidFill>
                  <a:schemeClr val="bg1"/>
                </a:solidFill>
                <a:latin typeface="Montserrat SemiBold" pitchFamily="2" charset="77"/>
                <a:ea typeface="Roboto Medium" panose="02000000000000000000" pitchFamily="2" charset="0"/>
                <a:cs typeface="Poppins Medium" pitchFamily="2" charset="77"/>
              </a:rPr>
              <a:t>2</a:t>
            </a:r>
          </a:p>
        </p:txBody>
      </p:sp>
    </p:spTree>
    <p:extLst>
      <p:ext uri="{BB962C8B-B14F-4D97-AF65-F5344CB8AC3E}">
        <p14:creationId xmlns:p14="http://schemas.microsoft.com/office/powerpoint/2010/main" val="150192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AFD5D7-B679-654D-8F39-A7A6F986ECF8}"/>
              </a:ext>
            </a:extLst>
          </p:cNvPr>
          <p:cNvSpPr/>
          <p:nvPr/>
        </p:nvSpPr>
        <p:spPr>
          <a:xfrm rot="10800000" flipV="1">
            <a:off x="1587" y="0"/>
            <a:ext cx="12188825"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9" name="Rectangle 28">
            <a:extLst>
              <a:ext uri="{FF2B5EF4-FFF2-40B4-BE49-F238E27FC236}">
                <a16:creationId xmlns:a16="http://schemas.microsoft.com/office/drawing/2014/main" id="{77E1405F-E953-2542-91CE-F747EF35736B}"/>
              </a:ext>
            </a:extLst>
          </p:cNvPr>
          <p:cNvSpPr/>
          <p:nvPr/>
        </p:nvSpPr>
        <p:spPr>
          <a:xfrm rot="10800000" flipV="1">
            <a:off x="-9408" y="908497"/>
            <a:ext cx="4334258" cy="2691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1" name="TextBox 20">
            <a:extLst>
              <a:ext uri="{FF2B5EF4-FFF2-40B4-BE49-F238E27FC236}">
                <a16:creationId xmlns:a16="http://schemas.microsoft.com/office/drawing/2014/main" id="{111F3B01-F7E4-524A-87C4-714FC5B41C51}"/>
              </a:ext>
            </a:extLst>
          </p:cNvPr>
          <p:cNvSpPr txBox="1"/>
          <p:nvPr/>
        </p:nvSpPr>
        <p:spPr>
          <a:xfrm>
            <a:off x="262004" y="1469510"/>
            <a:ext cx="3791435" cy="1569660"/>
          </a:xfrm>
          <a:prstGeom prst="rect">
            <a:avLst/>
          </a:prstGeom>
          <a:noFill/>
          <a:ln>
            <a:noFill/>
          </a:ln>
        </p:spPr>
        <p:txBody>
          <a:bodyPr wrap="square" rtlCol="0">
            <a:spAutoFit/>
          </a:bodyPr>
          <a:lstStyle/>
          <a:p>
            <a:pPr algn="ctr"/>
            <a:r>
              <a:rPr lang="en-GB" sz="4800" b="1" i="0" dirty="0">
                <a:solidFill>
                  <a:srgbClr val="8492A6"/>
                </a:solidFill>
                <a:effectLst/>
                <a:latin typeface="Nunito" pitchFamily="2" charset="0"/>
              </a:rPr>
              <a:t>Bots &amp; Fake Accounts</a:t>
            </a:r>
            <a:endParaRPr lang="en-US" sz="4800" b="1" dirty="0">
              <a:solidFill>
                <a:schemeClr val="bg1"/>
              </a:solidFill>
              <a:latin typeface="Montserrat SemiBold" pitchFamily="2" charset="77"/>
              <a:ea typeface="Roboto Medium" panose="02000000000000000000" pitchFamily="2" charset="0"/>
              <a:cs typeface="Poppins Medium" pitchFamily="2" charset="77"/>
            </a:endParaRPr>
          </a:p>
        </p:txBody>
      </p:sp>
      <p:grpSp>
        <p:nvGrpSpPr>
          <p:cNvPr id="2" name="Group 1">
            <a:extLst>
              <a:ext uri="{FF2B5EF4-FFF2-40B4-BE49-F238E27FC236}">
                <a16:creationId xmlns:a16="http://schemas.microsoft.com/office/drawing/2014/main" id="{7DF930C9-3693-F44D-CA71-80C218D4DB4E}"/>
              </a:ext>
            </a:extLst>
          </p:cNvPr>
          <p:cNvGrpSpPr/>
          <p:nvPr/>
        </p:nvGrpSpPr>
        <p:grpSpPr>
          <a:xfrm>
            <a:off x="5306096" y="1285724"/>
            <a:ext cx="6623901" cy="5509200"/>
            <a:chOff x="13511349" y="1972270"/>
            <a:chExt cx="8975524" cy="11018388"/>
          </a:xfrm>
        </p:grpSpPr>
        <p:sp>
          <p:nvSpPr>
            <p:cNvPr id="3" name="TextBox 2">
              <a:extLst>
                <a:ext uri="{FF2B5EF4-FFF2-40B4-BE49-F238E27FC236}">
                  <a16:creationId xmlns:a16="http://schemas.microsoft.com/office/drawing/2014/main" id="{B5134649-FA71-4064-3049-A0E8E480FB7F}"/>
                </a:ext>
              </a:extLst>
            </p:cNvPr>
            <p:cNvSpPr txBox="1"/>
            <p:nvPr/>
          </p:nvSpPr>
          <p:spPr>
            <a:xfrm>
              <a:off x="14667111" y="1972270"/>
              <a:ext cx="7819762" cy="11018388"/>
            </a:xfrm>
            <a:prstGeom prst="rect">
              <a:avLst/>
            </a:prstGeom>
            <a:noFill/>
          </p:spPr>
          <p:txBody>
            <a:bodyPr wrap="square" rtlCol="0">
              <a:spAutoFit/>
            </a:bodyPr>
            <a:lstStyle/>
            <a:p>
              <a:r>
                <a:rPr lang="en-US" sz="3200" dirty="0">
                  <a:solidFill>
                    <a:schemeClr val="bg1"/>
                  </a:solidFill>
                  <a:latin typeface="Montserrat Medium" pitchFamily="2" charset="77"/>
                  <a:ea typeface="Lato Light" panose="020F0502020204030203" pitchFamily="34" charset="0"/>
                  <a:cs typeface="Lato Light" panose="020F0502020204030203" pitchFamily="34" charset="0"/>
                </a:rPr>
                <a:t>According to the data there are no fake accounts as there is not even a single post which has invited likes from all the users. Thus it is safe to say that all the registered users are genuine.</a:t>
              </a:r>
              <a:endParaRPr lang="en-US" sz="3200" dirty="0">
                <a:solidFill>
                  <a:schemeClr val="bg1"/>
                </a:solidFill>
                <a:latin typeface="Montserrat Medium" pitchFamily="2" charset="77"/>
                <a:ea typeface="Lato Black" charset="0"/>
                <a:cs typeface="Lato Black" charset="0"/>
              </a:endParaRPr>
            </a:p>
          </p:txBody>
        </p:sp>
        <p:sp>
          <p:nvSpPr>
            <p:cNvPr id="4" name="Oval 3">
              <a:extLst>
                <a:ext uri="{FF2B5EF4-FFF2-40B4-BE49-F238E27FC236}">
                  <a16:creationId xmlns:a16="http://schemas.microsoft.com/office/drawing/2014/main" id="{EF56B593-07AB-35D3-31E5-AA30D9E41D23}"/>
                </a:ext>
              </a:extLst>
            </p:cNvPr>
            <p:cNvSpPr/>
            <p:nvPr/>
          </p:nvSpPr>
          <p:spPr>
            <a:xfrm>
              <a:off x="13511349" y="2162100"/>
              <a:ext cx="446847" cy="638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Tree>
    <p:extLst>
      <p:ext uri="{BB962C8B-B14F-4D97-AF65-F5344CB8AC3E}">
        <p14:creationId xmlns:p14="http://schemas.microsoft.com/office/powerpoint/2010/main" val="329988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AFD5D7-B679-654D-8F39-A7A6F986ECF8}"/>
              </a:ext>
            </a:extLst>
          </p:cNvPr>
          <p:cNvSpPr/>
          <p:nvPr/>
        </p:nvSpPr>
        <p:spPr>
          <a:xfrm rot="10800000" flipV="1">
            <a:off x="1587" y="0"/>
            <a:ext cx="12188825"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9" name="Rectangle 28">
            <a:extLst>
              <a:ext uri="{FF2B5EF4-FFF2-40B4-BE49-F238E27FC236}">
                <a16:creationId xmlns:a16="http://schemas.microsoft.com/office/drawing/2014/main" id="{77E1405F-E953-2542-91CE-F747EF35736B}"/>
              </a:ext>
            </a:extLst>
          </p:cNvPr>
          <p:cNvSpPr/>
          <p:nvPr/>
        </p:nvSpPr>
        <p:spPr>
          <a:xfrm rot="10800000" flipV="1">
            <a:off x="1586" y="1031161"/>
            <a:ext cx="4334258" cy="2295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1" name="TextBox 20">
            <a:extLst>
              <a:ext uri="{FF2B5EF4-FFF2-40B4-BE49-F238E27FC236}">
                <a16:creationId xmlns:a16="http://schemas.microsoft.com/office/drawing/2014/main" id="{111F3B01-F7E4-524A-87C4-714FC5B41C51}"/>
              </a:ext>
            </a:extLst>
          </p:cNvPr>
          <p:cNvSpPr txBox="1"/>
          <p:nvPr/>
        </p:nvSpPr>
        <p:spPr>
          <a:xfrm>
            <a:off x="257577" y="1540096"/>
            <a:ext cx="3233606" cy="707886"/>
          </a:xfrm>
          <a:prstGeom prst="rect">
            <a:avLst/>
          </a:prstGeom>
          <a:noFill/>
          <a:ln>
            <a:noFill/>
          </a:ln>
        </p:spPr>
        <p:txBody>
          <a:bodyPr wrap="square" rtlCol="0">
            <a:spAutoFit/>
          </a:bodyPr>
          <a:lstStyle/>
          <a:p>
            <a:r>
              <a:rPr lang="en-US" sz="4000" b="1" dirty="0">
                <a:solidFill>
                  <a:schemeClr val="bg1"/>
                </a:solidFill>
                <a:latin typeface="Montserrat SemiBold" pitchFamily="2" charset="77"/>
                <a:ea typeface="Roboto Medium" panose="02000000000000000000" pitchFamily="2" charset="0"/>
                <a:cs typeface="Poppins Medium" pitchFamily="2" charset="77"/>
              </a:rPr>
              <a:t>Conclusion </a:t>
            </a:r>
          </a:p>
        </p:txBody>
      </p:sp>
      <p:sp>
        <p:nvSpPr>
          <p:cNvPr id="55" name="Subtitle 2">
            <a:extLst>
              <a:ext uri="{FF2B5EF4-FFF2-40B4-BE49-F238E27FC236}">
                <a16:creationId xmlns:a16="http://schemas.microsoft.com/office/drawing/2014/main" id="{B20A75A9-D906-9E40-A8BE-AEEC3C260259}"/>
              </a:ext>
            </a:extLst>
          </p:cNvPr>
          <p:cNvSpPr txBox="1">
            <a:spLocks/>
          </p:cNvSpPr>
          <p:nvPr/>
        </p:nvSpPr>
        <p:spPr>
          <a:xfrm>
            <a:off x="5424164" y="1276121"/>
            <a:ext cx="6334247" cy="2079550"/>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85750" indent="-285750" algn="l">
              <a:lnSpc>
                <a:spcPct val="100000"/>
              </a:lnSpc>
              <a:buFont typeface="Wingdings" panose="05000000000000000000" pitchFamily="2" charset="2"/>
              <a:buChar char="§"/>
            </a:pPr>
            <a:r>
              <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The project answers the questions and thus provides the required insights relevant for the product team. </a:t>
            </a:r>
          </a:p>
        </p:txBody>
      </p:sp>
      <p:sp>
        <p:nvSpPr>
          <p:cNvPr id="76" name="Subtitle 2">
            <a:extLst>
              <a:ext uri="{FF2B5EF4-FFF2-40B4-BE49-F238E27FC236}">
                <a16:creationId xmlns:a16="http://schemas.microsoft.com/office/drawing/2014/main" id="{F8B0ADB4-800D-344C-9EC8-D9C6F6DC37D8}"/>
              </a:ext>
            </a:extLst>
          </p:cNvPr>
          <p:cNvSpPr txBox="1">
            <a:spLocks/>
          </p:cNvSpPr>
          <p:nvPr/>
        </p:nvSpPr>
        <p:spPr>
          <a:xfrm>
            <a:off x="5424164" y="3502330"/>
            <a:ext cx="6540309" cy="2571992"/>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85750" indent="-285750" algn="l">
              <a:lnSpc>
                <a:spcPct val="100000"/>
              </a:lnSpc>
              <a:buFont typeface="Wingdings" panose="05000000000000000000" pitchFamily="2" charset="2"/>
              <a:buChar char="§"/>
            </a:pPr>
            <a:r>
              <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This project has helped me to understand how data can be of relevance to a business and has helped to hone my SQL skills and Excel skills.</a:t>
            </a:r>
          </a:p>
        </p:txBody>
      </p:sp>
    </p:spTree>
    <p:extLst>
      <p:ext uri="{BB962C8B-B14F-4D97-AF65-F5344CB8AC3E}">
        <p14:creationId xmlns:p14="http://schemas.microsoft.com/office/powerpoint/2010/main" val="362734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487E1-D424-C843-817D-2F5BE55D9A4F}"/>
              </a:ext>
            </a:extLst>
          </p:cNvPr>
          <p:cNvSpPr/>
          <p:nvPr/>
        </p:nvSpPr>
        <p:spPr>
          <a:xfrm rot="10800000" flipV="1">
            <a:off x="1588" y="-1"/>
            <a:ext cx="4261104"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47" name="Rectangle 46">
            <a:extLst>
              <a:ext uri="{FF2B5EF4-FFF2-40B4-BE49-F238E27FC236}">
                <a16:creationId xmlns:a16="http://schemas.microsoft.com/office/drawing/2014/main" id="{6E8072F4-249C-274B-ACD2-ED7EB519BB15}"/>
              </a:ext>
            </a:extLst>
          </p:cNvPr>
          <p:cNvSpPr/>
          <p:nvPr/>
        </p:nvSpPr>
        <p:spPr>
          <a:xfrm rot="10800000" flipV="1">
            <a:off x="4262692" y="-1"/>
            <a:ext cx="792772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19" name="TextBox 18">
            <a:extLst>
              <a:ext uri="{FF2B5EF4-FFF2-40B4-BE49-F238E27FC236}">
                <a16:creationId xmlns:a16="http://schemas.microsoft.com/office/drawing/2014/main" id="{2A85C5BB-0777-D247-8DF4-76AC6360F7B8}"/>
              </a:ext>
            </a:extLst>
          </p:cNvPr>
          <p:cNvSpPr txBox="1"/>
          <p:nvPr/>
        </p:nvSpPr>
        <p:spPr>
          <a:xfrm>
            <a:off x="173081" y="2790363"/>
            <a:ext cx="3932224" cy="1323439"/>
          </a:xfrm>
          <a:prstGeom prst="rect">
            <a:avLst/>
          </a:prstGeom>
          <a:noFill/>
          <a:ln>
            <a:noFill/>
          </a:ln>
        </p:spPr>
        <p:txBody>
          <a:bodyPr wrap="square" rtlCol="0">
            <a:spAutoFit/>
          </a:bodyPr>
          <a:lstStyle/>
          <a:p>
            <a:r>
              <a:rPr lang="en-US" sz="4000" b="1" dirty="0">
                <a:solidFill>
                  <a:schemeClr val="bg1"/>
                </a:solidFill>
                <a:latin typeface="Montserrat SemiBold" pitchFamily="2" charset="77"/>
                <a:ea typeface="Roboto Medium" panose="02000000000000000000" pitchFamily="2" charset="0"/>
                <a:cs typeface="Poppins Medium" pitchFamily="2" charset="77"/>
              </a:rPr>
              <a:t>Tech-Stack Used </a:t>
            </a:r>
          </a:p>
        </p:txBody>
      </p:sp>
      <p:grpSp>
        <p:nvGrpSpPr>
          <p:cNvPr id="15" name="Group 14">
            <a:extLst>
              <a:ext uri="{FF2B5EF4-FFF2-40B4-BE49-F238E27FC236}">
                <a16:creationId xmlns:a16="http://schemas.microsoft.com/office/drawing/2014/main" id="{CA0EB4AB-84DF-0242-9241-81202F2BB57B}"/>
              </a:ext>
            </a:extLst>
          </p:cNvPr>
          <p:cNvGrpSpPr/>
          <p:nvPr/>
        </p:nvGrpSpPr>
        <p:grpSpPr>
          <a:xfrm>
            <a:off x="7325884" y="1269498"/>
            <a:ext cx="4866116" cy="4965626"/>
            <a:chOff x="14648592" y="2392602"/>
            <a:chExt cx="9732232" cy="9210525"/>
          </a:xfrm>
        </p:grpSpPr>
        <p:sp>
          <p:nvSpPr>
            <p:cNvPr id="80" name="TextBox 79">
              <a:extLst>
                <a:ext uri="{FF2B5EF4-FFF2-40B4-BE49-F238E27FC236}">
                  <a16:creationId xmlns:a16="http://schemas.microsoft.com/office/drawing/2014/main" id="{36750A16-298A-F947-8F08-CD428DD9111D}"/>
                </a:ext>
              </a:extLst>
            </p:cNvPr>
            <p:cNvSpPr txBox="1"/>
            <p:nvPr/>
          </p:nvSpPr>
          <p:spPr>
            <a:xfrm>
              <a:off x="14648592" y="2392602"/>
              <a:ext cx="9729060" cy="2825863"/>
            </a:xfrm>
            <a:prstGeom prst="rect">
              <a:avLst/>
            </a:prstGeom>
            <a:noFill/>
          </p:spPr>
          <p:txBody>
            <a:bodyPr wrap="square" rtlCol="0">
              <a:spAutoFit/>
            </a:bodyPr>
            <a:lstStyle/>
            <a:p>
              <a:pPr algn="ctr"/>
              <a:r>
                <a:rPr lang="en-US" sz="12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SQL Server Management Studio version 15.0.18142.0</a:t>
              </a:r>
            </a:p>
            <a:p>
              <a:pPr algn="ctr"/>
              <a:endParaRPr lang="en-US" sz="9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r>
                <a:rPr lang="en-US"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Purpose</a:t>
              </a: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 – This tool is used o create the data base and store records. It is also used to carry out the required analysis by writing SQL queries. </a:t>
              </a:r>
            </a:p>
          </p:txBody>
        </p:sp>
        <p:sp>
          <p:nvSpPr>
            <p:cNvPr id="82" name="TextBox 81">
              <a:extLst>
                <a:ext uri="{FF2B5EF4-FFF2-40B4-BE49-F238E27FC236}">
                  <a16:creationId xmlns:a16="http://schemas.microsoft.com/office/drawing/2014/main" id="{5A14D946-20AE-DD4C-BC89-C55D38DCEDC4}"/>
                </a:ext>
              </a:extLst>
            </p:cNvPr>
            <p:cNvSpPr txBox="1"/>
            <p:nvPr/>
          </p:nvSpPr>
          <p:spPr>
            <a:xfrm>
              <a:off x="14681712" y="8777264"/>
              <a:ext cx="9699112" cy="2825863"/>
            </a:xfrm>
            <a:prstGeom prst="rect">
              <a:avLst/>
            </a:prstGeom>
            <a:noFill/>
          </p:spPr>
          <p:txBody>
            <a:bodyPr wrap="square" rtlCol="0">
              <a:spAutoFit/>
            </a:bodyPr>
            <a:lstStyle/>
            <a:p>
              <a:r>
                <a:rPr lang="en-US" sz="1200" dirty="0">
                  <a:solidFill>
                    <a:schemeClr val="bg1"/>
                  </a:solidFill>
                  <a:effectLst/>
                  <a:latin typeface="Segoe UI" panose="020B0502040204020203" pitchFamily="34" charset="0"/>
                </a:rPr>
                <a:t>Microsoft® Excel® 2016 MSO (Version 2212 Build 16.0.15928.20002)</a:t>
              </a:r>
              <a:br>
                <a:rPr lang="en-US" sz="1800" dirty="0">
                  <a:solidFill>
                    <a:schemeClr val="bg1"/>
                  </a:solidFill>
                  <a:effectLst/>
                  <a:latin typeface="Segoe UI" panose="020B0502040204020203" pitchFamily="34" charset="0"/>
                </a:rPr>
              </a:br>
              <a:br>
                <a:rPr lang="en-US" sz="18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br>
              <a:r>
                <a:rPr lang="en-US" sz="1800" b="1"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Purpose </a:t>
              </a:r>
              <a:r>
                <a:rPr lang="en-US" sz="18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 This tool is used to create graphical representation of the results and to understand the result set better.</a:t>
              </a:r>
            </a:p>
            <a:p>
              <a:endParaRPr lang="en-US" sz="9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pic>
        <p:nvPicPr>
          <p:cNvPr id="3" name="Picture 2">
            <a:extLst>
              <a:ext uri="{FF2B5EF4-FFF2-40B4-BE49-F238E27FC236}">
                <a16:creationId xmlns:a16="http://schemas.microsoft.com/office/drawing/2014/main" id="{DC28EE97-D024-0E0D-955E-969220E3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230" y="1464753"/>
            <a:ext cx="2357654" cy="1132984"/>
          </a:xfrm>
          <a:prstGeom prst="rect">
            <a:avLst/>
          </a:prstGeom>
        </p:spPr>
      </p:pic>
      <p:pic>
        <p:nvPicPr>
          <p:cNvPr id="6" name="Picture 5">
            <a:extLst>
              <a:ext uri="{FF2B5EF4-FFF2-40B4-BE49-F238E27FC236}">
                <a16:creationId xmlns:a16="http://schemas.microsoft.com/office/drawing/2014/main" id="{0E16E24E-EB57-7912-6A2F-B835BCF5F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429" y="4768355"/>
            <a:ext cx="2366455" cy="1249784"/>
          </a:xfrm>
          <a:prstGeom prst="rect">
            <a:avLst/>
          </a:prstGeom>
        </p:spPr>
      </p:pic>
    </p:spTree>
    <p:extLst>
      <p:ext uri="{BB962C8B-B14F-4D97-AF65-F5344CB8AC3E}">
        <p14:creationId xmlns:p14="http://schemas.microsoft.com/office/powerpoint/2010/main" val="62132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487E1-D424-C843-817D-2F5BE55D9A4F}"/>
              </a:ext>
            </a:extLst>
          </p:cNvPr>
          <p:cNvSpPr/>
          <p:nvPr/>
        </p:nvSpPr>
        <p:spPr>
          <a:xfrm rot="10800000" flipV="1">
            <a:off x="1588" y="-1"/>
            <a:ext cx="4261104"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47" name="Rectangle 46">
            <a:extLst>
              <a:ext uri="{FF2B5EF4-FFF2-40B4-BE49-F238E27FC236}">
                <a16:creationId xmlns:a16="http://schemas.microsoft.com/office/drawing/2014/main" id="{6E8072F4-249C-274B-ACD2-ED7EB519BB15}"/>
              </a:ext>
            </a:extLst>
          </p:cNvPr>
          <p:cNvSpPr/>
          <p:nvPr/>
        </p:nvSpPr>
        <p:spPr>
          <a:xfrm rot="10800000" flipV="1">
            <a:off x="4262692" y="-1"/>
            <a:ext cx="792772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19" name="TextBox 18">
            <a:extLst>
              <a:ext uri="{FF2B5EF4-FFF2-40B4-BE49-F238E27FC236}">
                <a16:creationId xmlns:a16="http://schemas.microsoft.com/office/drawing/2014/main" id="{2A85C5BB-0777-D247-8DF4-76AC6360F7B8}"/>
              </a:ext>
            </a:extLst>
          </p:cNvPr>
          <p:cNvSpPr txBox="1"/>
          <p:nvPr/>
        </p:nvSpPr>
        <p:spPr>
          <a:xfrm>
            <a:off x="185959" y="1515355"/>
            <a:ext cx="2698909" cy="1938992"/>
          </a:xfrm>
          <a:prstGeom prst="rect">
            <a:avLst/>
          </a:prstGeom>
          <a:noFill/>
          <a:ln>
            <a:noFill/>
          </a:ln>
        </p:spPr>
        <p:txBody>
          <a:bodyPr wrap="square" rtlCol="0">
            <a:spAutoFit/>
          </a:bodyPr>
          <a:lstStyle/>
          <a:p>
            <a:r>
              <a:rPr lang="en-US" sz="4000" b="1" dirty="0">
                <a:solidFill>
                  <a:schemeClr val="bg1"/>
                </a:solidFill>
                <a:latin typeface="Montserrat SemiBold" pitchFamily="2" charset="77"/>
                <a:ea typeface="Roboto Medium" panose="02000000000000000000" pitchFamily="2" charset="0"/>
                <a:cs typeface="Poppins Medium" pitchFamily="2" charset="77"/>
              </a:rPr>
              <a:t>SQL Analysis Queries </a:t>
            </a:r>
          </a:p>
        </p:txBody>
      </p:sp>
      <p:graphicFrame>
        <p:nvGraphicFramePr>
          <p:cNvPr id="4" name="Object 3">
            <a:extLst>
              <a:ext uri="{FF2B5EF4-FFF2-40B4-BE49-F238E27FC236}">
                <a16:creationId xmlns:a16="http://schemas.microsoft.com/office/drawing/2014/main" id="{E2550CCB-1864-43B0-EDCE-5B221CB47751}"/>
              </a:ext>
            </a:extLst>
          </p:cNvPr>
          <p:cNvGraphicFramePr>
            <a:graphicFrameLocks noChangeAspect="1"/>
          </p:cNvGraphicFramePr>
          <p:nvPr>
            <p:extLst>
              <p:ext uri="{D42A27DB-BD31-4B8C-83A1-F6EECF244321}">
                <p14:modId xmlns:p14="http://schemas.microsoft.com/office/powerpoint/2010/main" val="4283657659"/>
              </p:ext>
            </p:extLst>
          </p:nvPr>
        </p:nvGraphicFramePr>
        <p:xfrm>
          <a:off x="5186363" y="641350"/>
          <a:ext cx="5621337" cy="5822950"/>
        </p:xfrm>
        <a:graphic>
          <a:graphicData uri="http://schemas.openxmlformats.org/presentationml/2006/ole">
            <mc:AlternateContent xmlns:mc="http://schemas.openxmlformats.org/markup-compatibility/2006">
              <mc:Choice xmlns:v="urn:schemas-microsoft-com:vml" Requires="v">
                <p:oleObj name="Document" r:id="rId2" imgW="5943600" imgH="8228160" progId="Word.Document.12">
                  <p:embed/>
                </p:oleObj>
              </mc:Choice>
              <mc:Fallback>
                <p:oleObj name="Document" r:id="rId2" imgW="5943600" imgH="8228160" progId="Word.Document.12">
                  <p:embed/>
                  <p:pic>
                    <p:nvPicPr>
                      <p:cNvPr id="0" name=""/>
                      <p:cNvPicPr/>
                      <p:nvPr/>
                    </p:nvPicPr>
                    <p:blipFill>
                      <a:blip r:embed="rId3"/>
                      <a:stretch>
                        <a:fillRect/>
                      </a:stretch>
                    </p:blipFill>
                    <p:spPr>
                      <a:xfrm>
                        <a:off x="5186363" y="641350"/>
                        <a:ext cx="5621337" cy="5822950"/>
                      </a:xfrm>
                      <a:prstGeom prst="rect">
                        <a:avLst/>
                      </a:prstGeom>
                    </p:spPr>
                  </p:pic>
                </p:oleObj>
              </mc:Fallback>
            </mc:AlternateContent>
          </a:graphicData>
        </a:graphic>
      </p:graphicFrame>
    </p:spTree>
    <p:extLst>
      <p:ext uri="{BB962C8B-B14F-4D97-AF65-F5344CB8AC3E}">
        <p14:creationId xmlns:p14="http://schemas.microsoft.com/office/powerpoint/2010/main" val="142333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AAD320-FE36-B5D6-904B-B7B161CF6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2022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7B14A020-F028-BD47-9875-23C9B9D21164}"/>
              </a:ext>
            </a:extLst>
          </p:cNvPr>
          <p:cNvSpPr/>
          <p:nvPr/>
        </p:nvSpPr>
        <p:spPr>
          <a:xfrm rot="10800000" flipV="1">
            <a:off x="3178" y="0"/>
            <a:ext cx="1218882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Calibri" panose="020F0502020204030204"/>
            </a:endParaRPr>
          </a:p>
        </p:txBody>
      </p:sp>
      <p:sp>
        <p:nvSpPr>
          <p:cNvPr id="24" name="Rectangle 23">
            <a:extLst>
              <a:ext uri="{FF2B5EF4-FFF2-40B4-BE49-F238E27FC236}">
                <a16:creationId xmlns:a16="http://schemas.microsoft.com/office/drawing/2014/main" id="{E8180FEC-EF1A-654A-9D8D-AAAD71DCA73A}"/>
              </a:ext>
            </a:extLst>
          </p:cNvPr>
          <p:cNvSpPr/>
          <p:nvPr/>
        </p:nvSpPr>
        <p:spPr>
          <a:xfrm>
            <a:off x="334851" y="1798320"/>
            <a:ext cx="10757635" cy="7057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Montserrat Medium" pitchFamily="2" charset="77"/>
              <a:ea typeface="Lato" charset="0"/>
              <a:cs typeface="Lato" charset="0"/>
            </a:endParaRPr>
          </a:p>
        </p:txBody>
      </p:sp>
      <p:sp>
        <p:nvSpPr>
          <p:cNvPr id="27" name="TextBox 26">
            <a:extLst>
              <a:ext uri="{FF2B5EF4-FFF2-40B4-BE49-F238E27FC236}">
                <a16:creationId xmlns:a16="http://schemas.microsoft.com/office/drawing/2014/main" id="{E6C91567-D03E-D442-80D7-6FB284E913BA}"/>
              </a:ext>
            </a:extLst>
          </p:cNvPr>
          <p:cNvSpPr txBox="1"/>
          <p:nvPr/>
        </p:nvSpPr>
        <p:spPr>
          <a:xfrm>
            <a:off x="3523916" y="2744525"/>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5</a:t>
            </a:r>
          </a:p>
        </p:txBody>
      </p:sp>
      <p:sp>
        <p:nvSpPr>
          <p:cNvPr id="28" name="TextBox 27">
            <a:extLst>
              <a:ext uri="{FF2B5EF4-FFF2-40B4-BE49-F238E27FC236}">
                <a16:creationId xmlns:a16="http://schemas.microsoft.com/office/drawing/2014/main" id="{55698F96-5027-AF40-9C81-A479FFEB9F1A}"/>
              </a:ext>
            </a:extLst>
          </p:cNvPr>
          <p:cNvSpPr txBox="1"/>
          <p:nvPr/>
        </p:nvSpPr>
        <p:spPr>
          <a:xfrm>
            <a:off x="3523916" y="3494368"/>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Montserrat" charset="0"/>
                <a:cs typeface="Montserrat" charset="0"/>
              </a:rPr>
              <a:t>4</a:t>
            </a:r>
          </a:p>
        </p:txBody>
      </p:sp>
      <p:sp>
        <p:nvSpPr>
          <p:cNvPr id="29" name="TextBox 28">
            <a:extLst>
              <a:ext uri="{FF2B5EF4-FFF2-40B4-BE49-F238E27FC236}">
                <a16:creationId xmlns:a16="http://schemas.microsoft.com/office/drawing/2014/main" id="{9E3D879F-0454-3C45-846D-D044408C70E8}"/>
              </a:ext>
            </a:extLst>
          </p:cNvPr>
          <p:cNvSpPr txBox="1"/>
          <p:nvPr/>
        </p:nvSpPr>
        <p:spPr>
          <a:xfrm>
            <a:off x="3523916" y="4244210"/>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7</a:t>
            </a:r>
          </a:p>
        </p:txBody>
      </p:sp>
      <p:sp>
        <p:nvSpPr>
          <p:cNvPr id="30" name="TextBox 29">
            <a:extLst>
              <a:ext uri="{FF2B5EF4-FFF2-40B4-BE49-F238E27FC236}">
                <a16:creationId xmlns:a16="http://schemas.microsoft.com/office/drawing/2014/main" id="{9A527E11-DE57-4340-B64B-DF2732E99BE8}"/>
              </a:ext>
            </a:extLst>
          </p:cNvPr>
          <p:cNvSpPr txBox="1"/>
          <p:nvPr/>
        </p:nvSpPr>
        <p:spPr>
          <a:xfrm>
            <a:off x="3523916" y="4994051"/>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Montserrat" charset="0"/>
                <a:cs typeface="Montserrat" charset="0"/>
              </a:rPr>
              <a:t>8</a:t>
            </a:r>
          </a:p>
        </p:txBody>
      </p:sp>
      <p:sp>
        <p:nvSpPr>
          <p:cNvPr id="31" name="TextBox 30">
            <a:extLst>
              <a:ext uri="{FF2B5EF4-FFF2-40B4-BE49-F238E27FC236}">
                <a16:creationId xmlns:a16="http://schemas.microsoft.com/office/drawing/2014/main" id="{50BA3903-8E27-ED41-B857-064E9C2CB79D}"/>
              </a:ext>
            </a:extLst>
          </p:cNvPr>
          <p:cNvSpPr txBox="1"/>
          <p:nvPr/>
        </p:nvSpPr>
        <p:spPr>
          <a:xfrm>
            <a:off x="3523916" y="5743894"/>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9</a:t>
            </a:r>
          </a:p>
        </p:txBody>
      </p:sp>
      <p:sp>
        <p:nvSpPr>
          <p:cNvPr id="32" name="TextBox 31">
            <a:extLst>
              <a:ext uri="{FF2B5EF4-FFF2-40B4-BE49-F238E27FC236}">
                <a16:creationId xmlns:a16="http://schemas.microsoft.com/office/drawing/2014/main" id="{AE8F6640-35FC-0A46-BE07-AEF0E1C2D1B6}"/>
              </a:ext>
            </a:extLst>
          </p:cNvPr>
          <p:cNvSpPr txBox="1"/>
          <p:nvPr/>
        </p:nvSpPr>
        <p:spPr>
          <a:xfrm>
            <a:off x="5251474" y="2744525"/>
            <a:ext cx="1689050"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2016-12-07</a:t>
            </a:r>
          </a:p>
        </p:txBody>
      </p:sp>
      <p:sp>
        <p:nvSpPr>
          <p:cNvPr id="33" name="TextBox 32">
            <a:extLst>
              <a:ext uri="{FF2B5EF4-FFF2-40B4-BE49-F238E27FC236}">
                <a16:creationId xmlns:a16="http://schemas.microsoft.com/office/drawing/2014/main" id="{7B00A47E-1C4D-C34B-9DF4-5E08E8126599}"/>
              </a:ext>
            </a:extLst>
          </p:cNvPr>
          <p:cNvSpPr txBox="1"/>
          <p:nvPr/>
        </p:nvSpPr>
        <p:spPr>
          <a:xfrm>
            <a:off x="5251474" y="3494368"/>
            <a:ext cx="1689050"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Montserrat" charset="0"/>
                <a:cs typeface="Montserrat" charset="0"/>
              </a:rPr>
              <a:t>2016-08-13</a:t>
            </a:r>
          </a:p>
        </p:txBody>
      </p:sp>
      <p:sp>
        <p:nvSpPr>
          <p:cNvPr id="34" name="TextBox 33">
            <a:extLst>
              <a:ext uri="{FF2B5EF4-FFF2-40B4-BE49-F238E27FC236}">
                <a16:creationId xmlns:a16="http://schemas.microsoft.com/office/drawing/2014/main" id="{E832A686-D3BB-7E43-B04D-152B1293162B}"/>
              </a:ext>
            </a:extLst>
          </p:cNvPr>
          <p:cNvSpPr txBox="1"/>
          <p:nvPr/>
        </p:nvSpPr>
        <p:spPr>
          <a:xfrm>
            <a:off x="5220828" y="4293256"/>
            <a:ext cx="1689050" cy="348813"/>
          </a:xfrm>
          <a:prstGeom prst="rect">
            <a:avLst/>
          </a:prstGeom>
          <a:noFill/>
        </p:spPr>
        <p:txBody>
          <a:bodyPr wrap="square" rtlCol="0">
            <a:spAutoFit/>
          </a:bodyPr>
          <a:lstStyle/>
          <a:p>
            <a:pPr algn="ctr" defTabSz="914217">
              <a:lnSpc>
                <a:spcPts val="2040"/>
              </a:lnSpc>
            </a:pPr>
            <a:r>
              <a:rPr lang="en-US" b="1" dirty="0">
                <a:solidFill>
                  <a:srgbClr val="FFFFFF"/>
                </a:solidFill>
                <a:latin typeface="Montserrat Light" pitchFamily="2" charset="77"/>
                <a:ea typeface="Lato" charset="0"/>
                <a:cs typeface="Lato" charset="0"/>
              </a:rPr>
              <a:t>2016-12-12</a:t>
            </a:r>
          </a:p>
        </p:txBody>
      </p:sp>
      <p:sp>
        <p:nvSpPr>
          <p:cNvPr id="35" name="TextBox 34">
            <a:extLst>
              <a:ext uri="{FF2B5EF4-FFF2-40B4-BE49-F238E27FC236}">
                <a16:creationId xmlns:a16="http://schemas.microsoft.com/office/drawing/2014/main" id="{3B70E570-AFD3-EE44-83EB-15F3D02CAF08}"/>
              </a:ext>
            </a:extLst>
          </p:cNvPr>
          <p:cNvSpPr txBox="1"/>
          <p:nvPr/>
        </p:nvSpPr>
        <p:spPr>
          <a:xfrm>
            <a:off x="5251474" y="4994051"/>
            <a:ext cx="1689050"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Montserrat" charset="0"/>
                <a:cs typeface="Montserrat" charset="0"/>
              </a:rPr>
              <a:t>2016-08-20</a:t>
            </a:r>
          </a:p>
        </p:txBody>
      </p:sp>
      <p:sp>
        <p:nvSpPr>
          <p:cNvPr id="36" name="TextBox 35">
            <a:extLst>
              <a:ext uri="{FF2B5EF4-FFF2-40B4-BE49-F238E27FC236}">
                <a16:creationId xmlns:a16="http://schemas.microsoft.com/office/drawing/2014/main" id="{7F1C8D11-E7CE-9844-802E-E4A31B1D8B74}"/>
              </a:ext>
            </a:extLst>
          </p:cNvPr>
          <p:cNvSpPr txBox="1"/>
          <p:nvPr/>
        </p:nvSpPr>
        <p:spPr>
          <a:xfrm>
            <a:off x="5251474" y="5743894"/>
            <a:ext cx="1689050"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2016-06-24 </a:t>
            </a:r>
          </a:p>
        </p:txBody>
      </p:sp>
      <p:sp>
        <p:nvSpPr>
          <p:cNvPr id="37" name="TextBox 36">
            <a:extLst>
              <a:ext uri="{FF2B5EF4-FFF2-40B4-BE49-F238E27FC236}">
                <a16:creationId xmlns:a16="http://schemas.microsoft.com/office/drawing/2014/main" id="{B512D807-15AB-3144-A0FF-61484DE05360}"/>
              </a:ext>
            </a:extLst>
          </p:cNvPr>
          <p:cNvSpPr txBox="1"/>
          <p:nvPr/>
        </p:nvSpPr>
        <p:spPr>
          <a:xfrm>
            <a:off x="7467315" y="2763749"/>
            <a:ext cx="1571080"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2022-12-17</a:t>
            </a:r>
          </a:p>
        </p:txBody>
      </p:sp>
      <p:sp>
        <p:nvSpPr>
          <p:cNvPr id="38" name="TextBox 37">
            <a:extLst>
              <a:ext uri="{FF2B5EF4-FFF2-40B4-BE49-F238E27FC236}">
                <a16:creationId xmlns:a16="http://schemas.microsoft.com/office/drawing/2014/main" id="{AAB74740-56D3-914E-ADB5-312691217119}"/>
              </a:ext>
            </a:extLst>
          </p:cNvPr>
          <p:cNvSpPr txBox="1"/>
          <p:nvPr/>
        </p:nvSpPr>
        <p:spPr>
          <a:xfrm>
            <a:off x="7534283" y="3494368"/>
            <a:ext cx="1415362"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Montserrat" charset="0"/>
                <a:cs typeface="Montserrat" charset="0"/>
              </a:rPr>
              <a:t>2022-12-17</a:t>
            </a:r>
          </a:p>
        </p:txBody>
      </p:sp>
      <p:sp>
        <p:nvSpPr>
          <p:cNvPr id="39" name="TextBox 38">
            <a:extLst>
              <a:ext uri="{FF2B5EF4-FFF2-40B4-BE49-F238E27FC236}">
                <a16:creationId xmlns:a16="http://schemas.microsoft.com/office/drawing/2014/main" id="{7301DB03-7624-214D-9255-CD94EB1E5486}"/>
              </a:ext>
            </a:extLst>
          </p:cNvPr>
          <p:cNvSpPr txBox="1"/>
          <p:nvPr/>
        </p:nvSpPr>
        <p:spPr>
          <a:xfrm>
            <a:off x="7534283" y="4244210"/>
            <a:ext cx="1374026"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2022-12-17</a:t>
            </a:r>
          </a:p>
        </p:txBody>
      </p:sp>
      <p:sp>
        <p:nvSpPr>
          <p:cNvPr id="40" name="TextBox 39">
            <a:extLst>
              <a:ext uri="{FF2B5EF4-FFF2-40B4-BE49-F238E27FC236}">
                <a16:creationId xmlns:a16="http://schemas.microsoft.com/office/drawing/2014/main" id="{8C689980-5DF4-C549-8871-90788B3B1494}"/>
              </a:ext>
            </a:extLst>
          </p:cNvPr>
          <p:cNvSpPr txBox="1"/>
          <p:nvPr/>
        </p:nvSpPr>
        <p:spPr>
          <a:xfrm>
            <a:off x="7534283" y="4994051"/>
            <a:ext cx="1415362"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Montserrat" charset="0"/>
                <a:cs typeface="Montserrat" charset="0"/>
              </a:rPr>
              <a:t>2022-12-17</a:t>
            </a:r>
          </a:p>
        </p:txBody>
      </p:sp>
      <p:sp>
        <p:nvSpPr>
          <p:cNvPr id="41" name="TextBox 40">
            <a:extLst>
              <a:ext uri="{FF2B5EF4-FFF2-40B4-BE49-F238E27FC236}">
                <a16:creationId xmlns:a16="http://schemas.microsoft.com/office/drawing/2014/main" id="{4AE320E4-37E7-2F45-9F40-AE9D9FC5BBBD}"/>
              </a:ext>
            </a:extLst>
          </p:cNvPr>
          <p:cNvSpPr txBox="1"/>
          <p:nvPr/>
        </p:nvSpPr>
        <p:spPr>
          <a:xfrm>
            <a:off x="7534283" y="5743894"/>
            <a:ext cx="1374026"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2022-12-17</a:t>
            </a:r>
            <a:r>
              <a:rPr lang="en-US" dirty="0">
                <a:solidFill>
                  <a:srgbClr val="FFFFFF"/>
                </a:solidFill>
                <a:latin typeface="Montserrat Light" pitchFamily="2" charset="77"/>
                <a:ea typeface="Lato" charset="0"/>
                <a:cs typeface="Lato" charset="0"/>
              </a:rPr>
              <a:t> </a:t>
            </a:r>
          </a:p>
        </p:txBody>
      </p:sp>
      <p:sp>
        <p:nvSpPr>
          <p:cNvPr id="42" name="TextBox 41">
            <a:extLst>
              <a:ext uri="{FF2B5EF4-FFF2-40B4-BE49-F238E27FC236}">
                <a16:creationId xmlns:a16="http://schemas.microsoft.com/office/drawing/2014/main" id="{F678BD5F-5E4F-E444-9F02-84492CBBF4EC}"/>
              </a:ext>
            </a:extLst>
          </p:cNvPr>
          <p:cNvSpPr txBox="1"/>
          <p:nvPr/>
        </p:nvSpPr>
        <p:spPr>
          <a:xfrm>
            <a:off x="9556835" y="2744525"/>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6 Yrs.</a:t>
            </a:r>
          </a:p>
        </p:txBody>
      </p:sp>
      <p:sp>
        <p:nvSpPr>
          <p:cNvPr id="43" name="TextBox 42">
            <a:extLst>
              <a:ext uri="{FF2B5EF4-FFF2-40B4-BE49-F238E27FC236}">
                <a16:creationId xmlns:a16="http://schemas.microsoft.com/office/drawing/2014/main" id="{EC7FDF61-C1CE-A940-A38B-E15C2C9617F5}"/>
              </a:ext>
            </a:extLst>
          </p:cNvPr>
          <p:cNvSpPr txBox="1"/>
          <p:nvPr/>
        </p:nvSpPr>
        <p:spPr>
          <a:xfrm>
            <a:off x="9556835" y="3494368"/>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Montserrat" charset="0"/>
                <a:cs typeface="Montserrat" charset="0"/>
              </a:rPr>
              <a:t>6 Yrs.</a:t>
            </a:r>
          </a:p>
        </p:txBody>
      </p:sp>
      <p:sp>
        <p:nvSpPr>
          <p:cNvPr id="44" name="TextBox 43">
            <a:extLst>
              <a:ext uri="{FF2B5EF4-FFF2-40B4-BE49-F238E27FC236}">
                <a16:creationId xmlns:a16="http://schemas.microsoft.com/office/drawing/2014/main" id="{EC96A604-0421-6849-8D1D-BB1B11B63CE1}"/>
              </a:ext>
            </a:extLst>
          </p:cNvPr>
          <p:cNvSpPr txBox="1"/>
          <p:nvPr/>
        </p:nvSpPr>
        <p:spPr>
          <a:xfrm>
            <a:off x="9556835" y="4244210"/>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6 Yrs.</a:t>
            </a:r>
          </a:p>
        </p:txBody>
      </p:sp>
      <p:sp>
        <p:nvSpPr>
          <p:cNvPr id="45" name="TextBox 44">
            <a:extLst>
              <a:ext uri="{FF2B5EF4-FFF2-40B4-BE49-F238E27FC236}">
                <a16:creationId xmlns:a16="http://schemas.microsoft.com/office/drawing/2014/main" id="{F41263A6-4F7A-634B-889A-01CE895CACAD}"/>
              </a:ext>
            </a:extLst>
          </p:cNvPr>
          <p:cNvSpPr txBox="1"/>
          <p:nvPr/>
        </p:nvSpPr>
        <p:spPr>
          <a:xfrm>
            <a:off x="9556835" y="4994051"/>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Montserrat" charset="0"/>
                <a:cs typeface="Montserrat" charset="0"/>
              </a:rPr>
              <a:t>6 Yrs.</a:t>
            </a:r>
          </a:p>
        </p:txBody>
      </p:sp>
      <p:sp>
        <p:nvSpPr>
          <p:cNvPr id="46" name="TextBox 45">
            <a:extLst>
              <a:ext uri="{FF2B5EF4-FFF2-40B4-BE49-F238E27FC236}">
                <a16:creationId xmlns:a16="http://schemas.microsoft.com/office/drawing/2014/main" id="{7520E696-19E0-F94C-A27F-022A1872E752}"/>
              </a:ext>
            </a:extLst>
          </p:cNvPr>
          <p:cNvSpPr txBox="1"/>
          <p:nvPr/>
        </p:nvSpPr>
        <p:spPr>
          <a:xfrm>
            <a:off x="9556835" y="5743894"/>
            <a:ext cx="1130211" cy="369332"/>
          </a:xfrm>
          <a:prstGeom prst="rect">
            <a:avLst/>
          </a:prstGeom>
          <a:noFill/>
        </p:spPr>
        <p:txBody>
          <a:bodyPr wrap="square" rtlCol="0">
            <a:spAutoFit/>
          </a:bodyPr>
          <a:lstStyle/>
          <a:p>
            <a:pPr algn="ctr" defTabSz="914217"/>
            <a:r>
              <a:rPr lang="en-US" b="1" dirty="0">
                <a:solidFill>
                  <a:srgbClr val="FFFFFF"/>
                </a:solidFill>
                <a:latin typeface="Montserrat Light" pitchFamily="2" charset="77"/>
                <a:ea typeface="Lato" charset="0"/>
                <a:cs typeface="Lato" charset="0"/>
              </a:rPr>
              <a:t>6 Yrs.</a:t>
            </a:r>
          </a:p>
        </p:txBody>
      </p:sp>
      <p:sp>
        <p:nvSpPr>
          <p:cNvPr id="47" name="TextBox 46">
            <a:extLst>
              <a:ext uri="{FF2B5EF4-FFF2-40B4-BE49-F238E27FC236}">
                <a16:creationId xmlns:a16="http://schemas.microsoft.com/office/drawing/2014/main" id="{EF5479BD-6E08-EB47-ACD0-9BC761EBC1F5}"/>
              </a:ext>
            </a:extLst>
          </p:cNvPr>
          <p:cNvSpPr txBox="1"/>
          <p:nvPr/>
        </p:nvSpPr>
        <p:spPr>
          <a:xfrm>
            <a:off x="230079" y="2744525"/>
            <a:ext cx="2031536" cy="369332"/>
          </a:xfrm>
          <a:prstGeom prst="rect">
            <a:avLst/>
          </a:prstGeom>
          <a:noFill/>
        </p:spPr>
        <p:txBody>
          <a:bodyPr wrap="square" rtlCol="0">
            <a:spAutoFit/>
          </a:bodyPr>
          <a:lstStyle/>
          <a:p>
            <a:pPr algn="ctr" defTabSz="914217"/>
            <a:r>
              <a:rPr lang="en-US" dirty="0">
                <a:solidFill>
                  <a:srgbClr val="FFFFFF"/>
                </a:solidFill>
                <a:latin typeface="Arial Black" panose="020B0A04020102020204" pitchFamily="34" charset="0"/>
                <a:ea typeface="Lato" charset="0"/>
                <a:cs typeface="Lato" charset="0"/>
              </a:rPr>
              <a:t>Aniya Hackett</a:t>
            </a:r>
          </a:p>
        </p:txBody>
      </p:sp>
      <p:sp>
        <p:nvSpPr>
          <p:cNvPr id="48" name="TextBox 47">
            <a:extLst>
              <a:ext uri="{FF2B5EF4-FFF2-40B4-BE49-F238E27FC236}">
                <a16:creationId xmlns:a16="http://schemas.microsoft.com/office/drawing/2014/main" id="{870D2DAA-E480-0A4E-89B6-9C9537457718}"/>
              </a:ext>
            </a:extLst>
          </p:cNvPr>
          <p:cNvSpPr txBox="1"/>
          <p:nvPr/>
        </p:nvSpPr>
        <p:spPr>
          <a:xfrm>
            <a:off x="217306" y="3517469"/>
            <a:ext cx="2152083" cy="400110"/>
          </a:xfrm>
          <a:prstGeom prst="rect">
            <a:avLst/>
          </a:prstGeom>
          <a:noFill/>
        </p:spPr>
        <p:txBody>
          <a:bodyPr wrap="square" rtlCol="0">
            <a:spAutoFit/>
          </a:bodyPr>
          <a:lstStyle/>
          <a:p>
            <a:pPr defTabSz="914217"/>
            <a:r>
              <a:rPr lang="en-US" sz="2000" dirty="0">
                <a:solidFill>
                  <a:srgbClr val="FFFFFF"/>
                </a:solidFill>
                <a:latin typeface="Arial Black" panose="020B0A04020102020204" pitchFamily="34" charset="0"/>
                <a:ea typeface="Lato" charset="0"/>
                <a:cs typeface="Lato" charset="0"/>
              </a:rPr>
              <a:t>Arel Bogan63</a:t>
            </a:r>
          </a:p>
        </p:txBody>
      </p:sp>
      <p:sp>
        <p:nvSpPr>
          <p:cNvPr id="49" name="TextBox 48">
            <a:extLst>
              <a:ext uri="{FF2B5EF4-FFF2-40B4-BE49-F238E27FC236}">
                <a16:creationId xmlns:a16="http://schemas.microsoft.com/office/drawing/2014/main" id="{B4ACFB9F-BC3E-2145-BFB7-86E8AC0A22E6}"/>
              </a:ext>
            </a:extLst>
          </p:cNvPr>
          <p:cNvSpPr txBox="1"/>
          <p:nvPr/>
        </p:nvSpPr>
        <p:spPr>
          <a:xfrm>
            <a:off x="179342" y="4267608"/>
            <a:ext cx="3104351" cy="400110"/>
          </a:xfrm>
          <a:prstGeom prst="rect">
            <a:avLst/>
          </a:prstGeom>
          <a:noFill/>
        </p:spPr>
        <p:txBody>
          <a:bodyPr wrap="square" rtlCol="0">
            <a:spAutoFit/>
          </a:bodyPr>
          <a:lstStyle/>
          <a:p>
            <a:pPr defTabSz="914217"/>
            <a:r>
              <a:rPr lang="en-US" sz="2000" dirty="0">
                <a:solidFill>
                  <a:srgbClr val="FFFFFF"/>
                </a:solidFill>
                <a:latin typeface="Arial Black" panose="020B0A04020102020204" pitchFamily="34" charset="0"/>
                <a:ea typeface="Lato" charset="0"/>
                <a:cs typeface="Lato" charset="0"/>
              </a:rPr>
              <a:t>Kasandra Homenick</a:t>
            </a:r>
          </a:p>
        </p:txBody>
      </p:sp>
      <p:sp>
        <p:nvSpPr>
          <p:cNvPr id="50" name="TextBox 49">
            <a:extLst>
              <a:ext uri="{FF2B5EF4-FFF2-40B4-BE49-F238E27FC236}">
                <a16:creationId xmlns:a16="http://schemas.microsoft.com/office/drawing/2014/main" id="{383E8E9C-8B81-144B-81C3-B5130DF65150}"/>
              </a:ext>
            </a:extLst>
          </p:cNvPr>
          <p:cNvSpPr txBox="1"/>
          <p:nvPr/>
        </p:nvSpPr>
        <p:spPr>
          <a:xfrm>
            <a:off x="198013" y="5006617"/>
            <a:ext cx="3645080" cy="400110"/>
          </a:xfrm>
          <a:prstGeom prst="rect">
            <a:avLst/>
          </a:prstGeom>
          <a:noFill/>
        </p:spPr>
        <p:txBody>
          <a:bodyPr wrap="square" rtlCol="0">
            <a:spAutoFit/>
          </a:bodyPr>
          <a:lstStyle/>
          <a:p>
            <a:pPr defTabSz="914217"/>
            <a:r>
              <a:rPr lang="en-US" sz="2000" dirty="0">
                <a:solidFill>
                  <a:srgbClr val="FFFFFF"/>
                </a:solidFill>
                <a:latin typeface="Arial Black" panose="020B0A04020102020204" pitchFamily="34" charset="0"/>
                <a:ea typeface="Lato" charset="0"/>
                <a:cs typeface="Lato" charset="0"/>
              </a:rPr>
              <a:t>Tabitha_Schamberger11</a:t>
            </a:r>
          </a:p>
        </p:txBody>
      </p:sp>
      <p:sp>
        <p:nvSpPr>
          <p:cNvPr id="58" name="TextBox 57">
            <a:extLst>
              <a:ext uri="{FF2B5EF4-FFF2-40B4-BE49-F238E27FC236}">
                <a16:creationId xmlns:a16="http://schemas.microsoft.com/office/drawing/2014/main" id="{968C6B3F-B796-AB42-9F72-4CF75F4CEFBB}"/>
              </a:ext>
            </a:extLst>
          </p:cNvPr>
          <p:cNvSpPr txBox="1"/>
          <p:nvPr/>
        </p:nvSpPr>
        <p:spPr>
          <a:xfrm>
            <a:off x="217306" y="5713116"/>
            <a:ext cx="1854396" cy="400110"/>
          </a:xfrm>
          <a:prstGeom prst="rect">
            <a:avLst/>
          </a:prstGeom>
          <a:noFill/>
        </p:spPr>
        <p:txBody>
          <a:bodyPr wrap="square" rtlCol="0">
            <a:spAutoFit/>
          </a:bodyPr>
          <a:lstStyle/>
          <a:p>
            <a:pPr defTabSz="914217"/>
            <a:r>
              <a:rPr lang="en-US" sz="2000" dirty="0">
                <a:solidFill>
                  <a:srgbClr val="FFFFFF"/>
                </a:solidFill>
                <a:latin typeface="Arial Black" panose="020B0A04020102020204" pitchFamily="34" charset="0"/>
                <a:ea typeface="Lato" charset="0"/>
                <a:cs typeface="Lato" charset="0"/>
              </a:rPr>
              <a:t>Gus93</a:t>
            </a:r>
          </a:p>
        </p:txBody>
      </p:sp>
      <p:sp>
        <p:nvSpPr>
          <p:cNvPr id="59" name="TextBox 58">
            <a:extLst>
              <a:ext uri="{FF2B5EF4-FFF2-40B4-BE49-F238E27FC236}">
                <a16:creationId xmlns:a16="http://schemas.microsoft.com/office/drawing/2014/main" id="{57FD4B71-5191-D04F-8428-F05115BC3844}"/>
              </a:ext>
            </a:extLst>
          </p:cNvPr>
          <p:cNvSpPr txBox="1"/>
          <p:nvPr/>
        </p:nvSpPr>
        <p:spPr>
          <a:xfrm>
            <a:off x="3523916" y="1994684"/>
            <a:ext cx="1130211" cy="400110"/>
          </a:xfrm>
          <a:prstGeom prst="rect">
            <a:avLst/>
          </a:prstGeom>
          <a:noFill/>
        </p:spPr>
        <p:txBody>
          <a:bodyPr wrap="square" rtlCol="0">
            <a:spAutoFit/>
          </a:bodyPr>
          <a:lstStyle/>
          <a:p>
            <a:pPr algn="ctr" defTabSz="914217"/>
            <a:r>
              <a:rPr lang="en-US" sz="2000" b="1" dirty="0">
                <a:solidFill>
                  <a:srgbClr val="FFFFFF"/>
                </a:solidFill>
                <a:latin typeface="Montserrat Medium" pitchFamily="2" charset="77"/>
                <a:ea typeface="Montserrat" charset="0"/>
                <a:cs typeface="Montserrat" charset="0"/>
              </a:rPr>
              <a:t>ID</a:t>
            </a:r>
          </a:p>
        </p:txBody>
      </p:sp>
      <p:sp>
        <p:nvSpPr>
          <p:cNvPr id="60" name="TextBox 59">
            <a:extLst>
              <a:ext uri="{FF2B5EF4-FFF2-40B4-BE49-F238E27FC236}">
                <a16:creationId xmlns:a16="http://schemas.microsoft.com/office/drawing/2014/main" id="{B764013F-9916-0145-8E86-C6A0F4EE8552}"/>
              </a:ext>
            </a:extLst>
          </p:cNvPr>
          <p:cNvSpPr txBox="1"/>
          <p:nvPr/>
        </p:nvSpPr>
        <p:spPr>
          <a:xfrm>
            <a:off x="5383484" y="1994684"/>
            <a:ext cx="1557039" cy="400110"/>
          </a:xfrm>
          <a:prstGeom prst="rect">
            <a:avLst/>
          </a:prstGeom>
          <a:noFill/>
        </p:spPr>
        <p:txBody>
          <a:bodyPr wrap="square" rtlCol="0">
            <a:spAutoFit/>
          </a:bodyPr>
          <a:lstStyle/>
          <a:p>
            <a:pPr algn="ctr" defTabSz="914217"/>
            <a:r>
              <a:rPr lang="en-US" sz="2000" b="1" dirty="0">
                <a:solidFill>
                  <a:srgbClr val="FFFFFF"/>
                </a:solidFill>
                <a:latin typeface="Montserrat Medium" pitchFamily="2" charset="77"/>
                <a:ea typeface="Montserrat" charset="0"/>
                <a:cs typeface="Montserrat" charset="0"/>
              </a:rPr>
              <a:t>Start Date</a:t>
            </a:r>
          </a:p>
        </p:txBody>
      </p:sp>
      <p:sp>
        <p:nvSpPr>
          <p:cNvPr id="61" name="TextBox 60">
            <a:extLst>
              <a:ext uri="{FF2B5EF4-FFF2-40B4-BE49-F238E27FC236}">
                <a16:creationId xmlns:a16="http://schemas.microsoft.com/office/drawing/2014/main" id="{AA24D64B-62CC-954A-AD49-C961D6F9CB72}"/>
              </a:ext>
            </a:extLst>
          </p:cNvPr>
          <p:cNvSpPr txBox="1"/>
          <p:nvPr/>
        </p:nvSpPr>
        <p:spPr>
          <a:xfrm>
            <a:off x="7534283" y="1994684"/>
            <a:ext cx="1415362" cy="400110"/>
          </a:xfrm>
          <a:prstGeom prst="rect">
            <a:avLst/>
          </a:prstGeom>
          <a:noFill/>
        </p:spPr>
        <p:txBody>
          <a:bodyPr wrap="square" rtlCol="0">
            <a:spAutoFit/>
          </a:bodyPr>
          <a:lstStyle/>
          <a:p>
            <a:pPr algn="ctr" defTabSz="914217"/>
            <a:r>
              <a:rPr lang="en-US" sz="2000" b="1" dirty="0">
                <a:solidFill>
                  <a:srgbClr val="FFFFFF"/>
                </a:solidFill>
                <a:latin typeface="Montserrat Medium" pitchFamily="2" charset="77"/>
                <a:ea typeface="Montserrat" charset="0"/>
                <a:cs typeface="Montserrat" charset="0"/>
              </a:rPr>
              <a:t>End Date</a:t>
            </a:r>
          </a:p>
        </p:txBody>
      </p:sp>
      <p:sp>
        <p:nvSpPr>
          <p:cNvPr id="62" name="TextBox 61">
            <a:extLst>
              <a:ext uri="{FF2B5EF4-FFF2-40B4-BE49-F238E27FC236}">
                <a16:creationId xmlns:a16="http://schemas.microsoft.com/office/drawing/2014/main" id="{16A30351-3C06-034D-B991-219E35D142FC}"/>
              </a:ext>
            </a:extLst>
          </p:cNvPr>
          <p:cNvSpPr txBox="1"/>
          <p:nvPr/>
        </p:nvSpPr>
        <p:spPr>
          <a:xfrm>
            <a:off x="9259697" y="1994684"/>
            <a:ext cx="1415362" cy="400110"/>
          </a:xfrm>
          <a:prstGeom prst="rect">
            <a:avLst/>
          </a:prstGeom>
          <a:noFill/>
        </p:spPr>
        <p:txBody>
          <a:bodyPr wrap="square" rtlCol="0">
            <a:spAutoFit/>
          </a:bodyPr>
          <a:lstStyle/>
          <a:p>
            <a:pPr algn="ctr" defTabSz="914217"/>
            <a:r>
              <a:rPr lang="en-US" sz="2000" b="1" dirty="0">
                <a:solidFill>
                  <a:srgbClr val="FFFFFF"/>
                </a:solidFill>
                <a:latin typeface="Montserrat Medium" pitchFamily="2" charset="77"/>
                <a:ea typeface="Montserrat" charset="0"/>
                <a:cs typeface="Montserrat" charset="0"/>
              </a:rPr>
              <a:t>Tenure</a:t>
            </a:r>
          </a:p>
        </p:txBody>
      </p:sp>
      <p:sp>
        <p:nvSpPr>
          <p:cNvPr id="64" name="TextBox 63">
            <a:extLst>
              <a:ext uri="{FF2B5EF4-FFF2-40B4-BE49-F238E27FC236}">
                <a16:creationId xmlns:a16="http://schemas.microsoft.com/office/drawing/2014/main" id="{07DC46BE-5ED9-1F44-86C1-E1B1C000AA85}"/>
              </a:ext>
            </a:extLst>
          </p:cNvPr>
          <p:cNvSpPr txBox="1"/>
          <p:nvPr/>
        </p:nvSpPr>
        <p:spPr>
          <a:xfrm>
            <a:off x="1964948" y="693087"/>
            <a:ext cx="8262105" cy="600164"/>
          </a:xfrm>
          <a:prstGeom prst="rect">
            <a:avLst/>
          </a:prstGeom>
          <a:noFill/>
          <a:ln>
            <a:noFill/>
          </a:ln>
        </p:spPr>
        <p:txBody>
          <a:bodyPr wrap="square" rtlCol="0">
            <a:spAutoFit/>
          </a:bodyPr>
          <a:lstStyle/>
          <a:p>
            <a:pPr algn="ctr" defTabSz="914217"/>
            <a:r>
              <a:rPr lang="en-US" sz="3300" b="1" dirty="0">
                <a:solidFill>
                  <a:srgbClr val="FFFFFF"/>
                </a:solidFill>
                <a:latin typeface="Montserrat SemiBold" pitchFamily="2" charset="77"/>
                <a:ea typeface="Roboto Medium" panose="02000000000000000000" pitchFamily="2" charset="0"/>
                <a:cs typeface="Poppins Medium" pitchFamily="2" charset="77"/>
              </a:rPr>
              <a:t>Top Five Instagram Users </a:t>
            </a:r>
          </a:p>
        </p:txBody>
      </p:sp>
      <p:sp>
        <p:nvSpPr>
          <p:cNvPr id="2" name="TextBox 1">
            <a:extLst>
              <a:ext uri="{FF2B5EF4-FFF2-40B4-BE49-F238E27FC236}">
                <a16:creationId xmlns:a16="http://schemas.microsoft.com/office/drawing/2014/main" id="{EE9E693E-6BB0-825F-1374-4B98DB15B32D}"/>
              </a:ext>
            </a:extLst>
          </p:cNvPr>
          <p:cNvSpPr txBox="1"/>
          <p:nvPr/>
        </p:nvSpPr>
        <p:spPr>
          <a:xfrm>
            <a:off x="198013" y="2005516"/>
            <a:ext cx="1979316" cy="400110"/>
          </a:xfrm>
          <a:prstGeom prst="rect">
            <a:avLst/>
          </a:prstGeom>
          <a:noFill/>
        </p:spPr>
        <p:txBody>
          <a:bodyPr wrap="square" rtlCol="0">
            <a:spAutoFit/>
          </a:bodyPr>
          <a:lstStyle/>
          <a:p>
            <a:pPr algn="ctr" defTabSz="914217"/>
            <a:r>
              <a:rPr lang="en-US" sz="2000" b="1" dirty="0">
                <a:solidFill>
                  <a:srgbClr val="FFFFFF"/>
                </a:solidFill>
                <a:latin typeface="Montserrat Medium" pitchFamily="2" charset="77"/>
                <a:ea typeface="Montserrat" charset="0"/>
                <a:cs typeface="Montserrat" charset="0"/>
              </a:rPr>
              <a:t>User Name </a:t>
            </a:r>
          </a:p>
        </p:txBody>
      </p:sp>
    </p:spTree>
    <p:extLst>
      <p:ext uri="{BB962C8B-B14F-4D97-AF65-F5344CB8AC3E}">
        <p14:creationId xmlns:p14="http://schemas.microsoft.com/office/powerpoint/2010/main" val="98514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7B14A020-F028-BD47-9875-23C9B9D21164}"/>
              </a:ext>
            </a:extLst>
          </p:cNvPr>
          <p:cNvSpPr/>
          <p:nvPr/>
        </p:nvSpPr>
        <p:spPr>
          <a:xfrm rot="10800000" flipV="1">
            <a:off x="3178" y="1"/>
            <a:ext cx="1218882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Calibri" panose="020F0502020204030204"/>
            </a:endParaRPr>
          </a:p>
        </p:txBody>
      </p:sp>
      <p:sp>
        <p:nvSpPr>
          <p:cNvPr id="64" name="TextBox 63">
            <a:extLst>
              <a:ext uri="{FF2B5EF4-FFF2-40B4-BE49-F238E27FC236}">
                <a16:creationId xmlns:a16="http://schemas.microsoft.com/office/drawing/2014/main" id="{07DC46BE-5ED9-1F44-86C1-E1B1C000AA85}"/>
              </a:ext>
            </a:extLst>
          </p:cNvPr>
          <p:cNvSpPr txBox="1"/>
          <p:nvPr/>
        </p:nvSpPr>
        <p:spPr>
          <a:xfrm>
            <a:off x="1843925" y="46462"/>
            <a:ext cx="8262105" cy="600164"/>
          </a:xfrm>
          <a:prstGeom prst="rect">
            <a:avLst/>
          </a:prstGeom>
          <a:noFill/>
          <a:ln>
            <a:noFill/>
          </a:ln>
        </p:spPr>
        <p:txBody>
          <a:bodyPr wrap="square" rtlCol="0">
            <a:spAutoFit/>
          </a:bodyPr>
          <a:lstStyle/>
          <a:p>
            <a:pPr algn="ctr" defTabSz="914217"/>
            <a:r>
              <a:rPr lang="en-US" sz="3300" b="1" dirty="0">
                <a:solidFill>
                  <a:srgbClr val="FFFFFF"/>
                </a:solidFill>
                <a:latin typeface="Montserrat SemiBold" pitchFamily="2" charset="77"/>
                <a:ea typeface="Roboto Medium" panose="02000000000000000000" pitchFamily="2" charset="0"/>
                <a:cs typeface="Poppins Medium" pitchFamily="2" charset="77"/>
              </a:rPr>
              <a:t>Inactive Users Never Posted a Photo </a:t>
            </a:r>
          </a:p>
        </p:txBody>
      </p:sp>
      <p:graphicFrame>
        <p:nvGraphicFramePr>
          <p:cNvPr id="5" name="Table 4">
            <a:extLst>
              <a:ext uri="{FF2B5EF4-FFF2-40B4-BE49-F238E27FC236}">
                <a16:creationId xmlns:a16="http://schemas.microsoft.com/office/drawing/2014/main" id="{DA95ED81-35D6-EE6F-12E3-67BB084B0383}"/>
              </a:ext>
            </a:extLst>
          </p:cNvPr>
          <p:cNvGraphicFramePr>
            <a:graphicFrameLocks noGrp="1"/>
          </p:cNvGraphicFramePr>
          <p:nvPr>
            <p:extLst>
              <p:ext uri="{D42A27DB-BD31-4B8C-83A1-F6EECF244321}">
                <p14:modId xmlns:p14="http://schemas.microsoft.com/office/powerpoint/2010/main" val="1097237505"/>
              </p:ext>
            </p:extLst>
          </p:nvPr>
        </p:nvGraphicFramePr>
        <p:xfrm>
          <a:off x="1215540" y="705418"/>
          <a:ext cx="9000000" cy="5966724"/>
        </p:xfrm>
        <a:graphic>
          <a:graphicData uri="http://schemas.openxmlformats.org/drawingml/2006/table">
            <a:tbl>
              <a:tblPr/>
              <a:tblGrid>
                <a:gridCol w="4654354">
                  <a:extLst>
                    <a:ext uri="{9D8B030D-6E8A-4147-A177-3AD203B41FA5}">
                      <a16:colId xmlns:a16="http://schemas.microsoft.com/office/drawing/2014/main" val="1894647681"/>
                    </a:ext>
                  </a:extLst>
                </a:gridCol>
                <a:gridCol w="4345646">
                  <a:extLst>
                    <a:ext uri="{9D8B030D-6E8A-4147-A177-3AD203B41FA5}">
                      <a16:colId xmlns:a16="http://schemas.microsoft.com/office/drawing/2014/main" val="1707064282"/>
                    </a:ext>
                  </a:extLst>
                </a:gridCol>
              </a:tblGrid>
              <a:tr h="200000">
                <a:tc>
                  <a:txBody>
                    <a:bodyPr/>
                    <a:lstStyle/>
                    <a:p>
                      <a:pPr algn="ctr" fontAlgn="ctr"/>
                      <a:r>
                        <a:rPr lang="en-GB" sz="1800" b="1" i="0" u="none" strike="noStrike" dirty="0">
                          <a:solidFill>
                            <a:srgbClr val="FFFFFF"/>
                          </a:solidFill>
                          <a:effectLst/>
                          <a:latin typeface="Arial Black" panose="020B0A04020102020204" pitchFamily="34" charset="0"/>
                        </a:rPr>
                        <a:t>User ID </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GB" sz="1800" b="1" i="0" u="none" strike="noStrike" dirty="0">
                          <a:solidFill>
                            <a:srgbClr val="FFFFFF"/>
                          </a:solidFill>
                          <a:effectLst/>
                          <a:latin typeface="Arial Black" panose="020B0A04020102020204" pitchFamily="34" charset="0"/>
                        </a:rPr>
                        <a:t>User Name </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121614780"/>
                  </a:ext>
                </a:extLst>
              </a:tr>
              <a:tr h="200000">
                <a:tc>
                  <a:txBody>
                    <a:bodyPr/>
                    <a:lstStyle/>
                    <a:p>
                      <a:pPr algn="ctr" fontAlgn="ctr"/>
                      <a:r>
                        <a:rPr lang="en-GB" sz="1400" b="0" i="0" u="none" strike="noStrike" dirty="0">
                          <a:solidFill>
                            <a:srgbClr val="000000"/>
                          </a:solidFill>
                          <a:effectLst/>
                          <a:latin typeface="Arial Black" panose="020B0A04020102020204" pitchFamily="34" charset="0"/>
                        </a:rPr>
                        <a:t>5</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dirty="0">
                          <a:solidFill>
                            <a:srgbClr val="000000"/>
                          </a:solidFill>
                          <a:effectLst/>
                          <a:latin typeface="Arial Black" panose="020B0A04020102020204" pitchFamily="34" charset="0"/>
                        </a:rPr>
                        <a:t>Aniya  Hackett</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66700078"/>
                  </a:ext>
                </a:extLst>
              </a:tr>
              <a:tr h="200000">
                <a:tc>
                  <a:txBody>
                    <a:bodyPr/>
                    <a:lstStyle/>
                    <a:p>
                      <a:pPr algn="ctr" fontAlgn="ctr"/>
                      <a:r>
                        <a:rPr lang="en-GB" sz="1400" b="0" i="0" u="none" strike="noStrike" dirty="0">
                          <a:solidFill>
                            <a:srgbClr val="000000"/>
                          </a:solidFill>
                          <a:effectLst/>
                          <a:latin typeface="Arial Black" panose="020B0A04020102020204" pitchFamily="34" charset="0"/>
                        </a:rPr>
                        <a:t>7</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Kasandra  Homenick</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47093"/>
                  </a:ext>
                </a:extLst>
              </a:tr>
              <a:tr h="200000">
                <a:tc>
                  <a:txBody>
                    <a:bodyPr/>
                    <a:lstStyle/>
                    <a:p>
                      <a:pPr algn="ctr" fontAlgn="ctr"/>
                      <a:r>
                        <a:rPr lang="en-GB" sz="1400" b="0" i="0" u="none" strike="noStrike" dirty="0">
                          <a:solidFill>
                            <a:srgbClr val="000000"/>
                          </a:solidFill>
                          <a:effectLst/>
                          <a:latin typeface="Arial Black" panose="020B0A04020102020204" pitchFamily="34" charset="0"/>
                        </a:rPr>
                        <a:t>14</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Arial Black" panose="020B0A04020102020204" pitchFamily="34" charset="0"/>
                        </a:rPr>
                        <a:t>Jaclyn81  </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63453960"/>
                  </a:ext>
                </a:extLst>
              </a:tr>
              <a:tr h="200000">
                <a:tc>
                  <a:txBody>
                    <a:bodyPr/>
                    <a:lstStyle/>
                    <a:p>
                      <a:pPr algn="ctr" fontAlgn="ctr"/>
                      <a:r>
                        <a:rPr lang="en-GB" sz="1400" b="0" i="0" u="none" strike="noStrike" dirty="0">
                          <a:solidFill>
                            <a:srgbClr val="000000"/>
                          </a:solidFill>
                          <a:effectLst/>
                          <a:latin typeface="Arial Black" panose="020B0A04020102020204" pitchFamily="34" charset="0"/>
                        </a:rPr>
                        <a:t>21</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Rocio33  </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6353307"/>
                  </a:ext>
                </a:extLst>
              </a:tr>
              <a:tr h="200000">
                <a:tc>
                  <a:txBody>
                    <a:bodyPr/>
                    <a:lstStyle/>
                    <a:p>
                      <a:pPr algn="ctr" fontAlgn="ctr"/>
                      <a:r>
                        <a:rPr lang="en-GB" sz="1400" b="0" i="0" u="none" strike="noStrike" dirty="0">
                          <a:solidFill>
                            <a:srgbClr val="000000"/>
                          </a:solidFill>
                          <a:effectLst/>
                          <a:latin typeface="Arial Black" panose="020B0A04020102020204" pitchFamily="34" charset="0"/>
                        </a:rPr>
                        <a:t>24</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Arial Black" panose="020B0A04020102020204" pitchFamily="34" charset="0"/>
                        </a:rPr>
                        <a:t>Maxwell  Halvorson</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70540530"/>
                  </a:ext>
                </a:extLst>
              </a:tr>
              <a:tr h="200000">
                <a:tc>
                  <a:txBody>
                    <a:bodyPr/>
                    <a:lstStyle/>
                    <a:p>
                      <a:pPr algn="ctr" fontAlgn="ctr"/>
                      <a:r>
                        <a:rPr lang="en-GB" sz="1400" b="0" i="0" u="none" strike="noStrike" dirty="0">
                          <a:solidFill>
                            <a:srgbClr val="000000"/>
                          </a:solidFill>
                          <a:effectLst/>
                          <a:latin typeface="Arial Black" panose="020B0A04020102020204" pitchFamily="34" charset="0"/>
                        </a:rPr>
                        <a:t>25</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Tierra  Trantow</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2785014"/>
                  </a:ext>
                </a:extLst>
              </a:tr>
              <a:tr h="200000">
                <a:tc>
                  <a:txBody>
                    <a:bodyPr/>
                    <a:lstStyle/>
                    <a:p>
                      <a:pPr algn="ctr" fontAlgn="ctr"/>
                      <a:r>
                        <a:rPr lang="en-GB" sz="1400" b="0" i="0" u="none" strike="noStrike" dirty="0">
                          <a:solidFill>
                            <a:srgbClr val="000000"/>
                          </a:solidFill>
                          <a:effectLst/>
                          <a:latin typeface="Arial Black" panose="020B0A04020102020204" pitchFamily="34" charset="0"/>
                        </a:rPr>
                        <a:t>34</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Arial Black" panose="020B0A04020102020204" pitchFamily="34" charset="0"/>
                        </a:rPr>
                        <a:t>Pearl7  </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87252011"/>
                  </a:ext>
                </a:extLst>
              </a:tr>
              <a:tr h="200000">
                <a:tc>
                  <a:txBody>
                    <a:bodyPr/>
                    <a:lstStyle/>
                    <a:p>
                      <a:pPr algn="ctr" fontAlgn="ctr"/>
                      <a:r>
                        <a:rPr lang="en-GB" sz="1400" b="0" i="0" u="none" strike="noStrike">
                          <a:solidFill>
                            <a:srgbClr val="000000"/>
                          </a:solidFill>
                          <a:effectLst/>
                          <a:latin typeface="Arial Black" panose="020B0A04020102020204" pitchFamily="34" charset="0"/>
                        </a:rPr>
                        <a:t>36</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Ollie  Ledner37</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484311"/>
                  </a:ext>
                </a:extLst>
              </a:tr>
              <a:tr h="200000">
                <a:tc>
                  <a:txBody>
                    <a:bodyPr/>
                    <a:lstStyle/>
                    <a:p>
                      <a:pPr algn="ctr" fontAlgn="ctr"/>
                      <a:r>
                        <a:rPr lang="en-GB" sz="1400" b="0" i="0" u="none" strike="noStrike">
                          <a:solidFill>
                            <a:srgbClr val="000000"/>
                          </a:solidFill>
                          <a:effectLst/>
                          <a:latin typeface="Arial Black" panose="020B0A04020102020204" pitchFamily="34" charset="0"/>
                        </a:rPr>
                        <a:t>41</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Arial Black" panose="020B0A04020102020204" pitchFamily="34" charset="0"/>
                        </a:rPr>
                        <a:t>Mckenna17  </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74262711"/>
                  </a:ext>
                </a:extLst>
              </a:tr>
              <a:tr h="200000">
                <a:tc>
                  <a:txBody>
                    <a:bodyPr/>
                    <a:lstStyle/>
                    <a:p>
                      <a:pPr algn="ctr" fontAlgn="ctr"/>
                      <a:r>
                        <a:rPr lang="en-GB" sz="1400" b="0" i="0" u="none" strike="noStrike" dirty="0">
                          <a:solidFill>
                            <a:srgbClr val="000000"/>
                          </a:solidFill>
                          <a:effectLst/>
                          <a:latin typeface="Arial Black" panose="020B0A04020102020204" pitchFamily="34" charset="0"/>
                        </a:rPr>
                        <a:t>45</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David  Osinski47</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949415"/>
                  </a:ext>
                </a:extLst>
              </a:tr>
              <a:tr h="200000">
                <a:tc>
                  <a:txBody>
                    <a:bodyPr/>
                    <a:lstStyle/>
                    <a:p>
                      <a:pPr algn="ctr" fontAlgn="ctr"/>
                      <a:r>
                        <a:rPr lang="en-GB" sz="1400" b="0" i="0" u="none" strike="noStrike">
                          <a:solidFill>
                            <a:srgbClr val="000000"/>
                          </a:solidFill>
                          <a:effectLst/>
                          <a:latin typeface="Arial Black" panose="020B0A04020102020204" pitchFamily="34" charset="0"/>
                        </a:rPr>
                        <a:t>49</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Arial Black" panose="020B0A04020102020204" pitchFamily="34" charset="0"/>
                        </a:rPr>
                        <a:t>Morgan  Kassulke</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57819862"/>
                  </a:ext>
                </a:extLst>
              </a:tr>
              <a:tr h="200000">
                <a:tc>
                  <a:txBody>
                    <a:bodyPr/>
                    <a:lstStyle/>
                    <a:p>
                      <a:pPr algn="ctr" fontAlgn="ctr"/>
                      <a:r>
                        <a:rPr lang="en-GB" sz="1400" b="0" i="0" u="none" strike="noStrike">
                          <a:solidFill>
                            <a:srgbClr val="000000"/>
                          </a:solidFill>
                          <a:effectLst/>
                          <a:latin typeface="Arial Black" panose="020B0A04020102020204" pitchFamily="34" charset="0"/>
                        </a:rPr>
                        <a:t>53</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Linnea59  </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1815126"/>
                  </a:ext>
                </a:extLst>
              </a:tr>
              <a:tr h="200000">
                <a:tc>
                  <a:txBody>
                    <a:bodyPr/>
                    <a:lstStyle/>
                    <a:p>
                      <a:pPr algn="ctr" fontAlgn="ctr"/>
                      <a:r>
                        <a:rPr lang="en-GB" sz="1400" b="0" i="0" u="none" strike="noStrike">
                          <a:solidFill>
                            <a:srgbClr val="000000"/>
                          </a:solidFill>
                          <a:effectLst/>
                          <a:latin typeface="Arial Black" panose="020B0A04020102020204" pitchFamily="34" charset="0"/>
                        </a:rPr>
                        <a:t>54</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dirty="0">
                          <a:solidFill>
                            <a:srgbClr val="000000"/>
                          </a:solidFill>
                          <a:effectLst/>
                          <a:latin typeface="Arial Black" panose="020B0A04020102020204" pitchFamily="34" charset="0"/>
                        </a:rPr>
                        <a:t>Duane60  </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60758512"/>
                  </a:ext>
                </a:extLst>
              </a:tr>
              <a:tr h="200000">
                <a:tc>
                  <a:txBody>
                    <a:bodyPr/>
                    <a:lstStyle/>
                    <a:p>
                      <a:pPr algn="ctr" fontAlgn="ctr"/>
                      <a:r>
                        <a:rPr lang="en-GB" sz="1400" b="0" i="0" u="none" strike="noStrike">
                          <a:solidFill>
                            <a:srgbClr val="000000"/>
                          </a:solidFill>
                          <a:effectLst/>
                          <a:latin typeface="Arial Black" panose="020B0A04020102020204" pitchFamily="34" charset="0"/>
                        </a:rPr>
                        <a:t>57</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Julien  Schmidt</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1416232"/>
                  </a:ext>
                </a:extLst>
              </a:tr>
              <a:tr h="200000">
                <a:tc>
                  <a:txBody>
                    <a:bodyPr/>
                    <a:lstStyle/>
                    <a:p>
                      <a:pPr algn="ctr" fontAlgn="ctr"/>
                      <a:r>
                        <a:rPr lang="en-GB" sz="1400" b="0" i="0" u="none" strike="noStrike">
                          <a:solidFill>
                            <a:srgbClr val="000000"/>
                          </a:solidFill>
                          <a:effectLst/>
                          <a:latin typeface="Arial Black" panose="020B0A04020102020204" pitchFamily="34" charset="0"/>
                        </a:rPr>
                        <a:t>66</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Arial Black" panose="020B0A04020102020204" pitchFamily="34" charset="0"/>
                        </a:rPr>
                        <a:t>Mike  Auer39</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76039495"/>
                  </a:ext>
                </a:extLst>
              </a:tr>
              <a:tr h="200000">
                <a:tc>
                  <a:txBody>
                    <a:bodyPr/>
                    <a:lstStyle/>
                    <a:p>
                      <a:pPr algn="ctr" fontAlgn="ctr"/>
                      <a:r>
                        <a:rPr lang="en-GB" sz="1400" b="0" i="0" u="none" strike="noStrike">
                          <a:solidFill>
                            <a:srgbClr val="000000"/>
                          </a:solidFill>
                          <a:effectLst/>
                          <a:latin typeface="Arial Black" panose="020B0A04020102020204" pitchFamily="34" charset="0"/>
                        </a:rPr>
                        <a:t>68</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Arial Black" panose="020B0A04020102020204" pitchFamily="34" charset="0"/>
                        </a:rPr>
                        <a:t>Franco  Keebler64</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6699879"/>
                  </a:ext>
                </a:extLst>
              </a:tr>
              <a:tr h="200000">
                <a:tc>
                  <a:txBody>
                    <a:bodyPr/>
                    <a:lstStyle/>
                    <a:p>
                      <a:pPr algn="ctr" fontAlgn="ctr"/>
                      <a:r>
                        <a:rPr lang="en-GB" sz="1400" b="0" i="0" u="none" strike="noStrike" dirty="0">
                          <a:solidFill>
                            <a:srgbClr val="000000"/>
                          </a:solidFill>
                          <a:effectLst/>
                          <a:latin typeface="Arial Black" panose="020B0A04020102020204" pitchFamily="34" charset="0"/>
                        </a:rPr>
                        <a:t>71</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Arial Black" panose="020B0A04020102020204" pitchFamily="34" charset="0"/>
                        </a:rPr>
                        <a:t>Nia  Haag</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96501496"/>
                  </a:ext>
                </a:extLst>
              </a:tr>
              <a:tr h="200000">
                <a:tc>
                  <a:txBody>
                    <a:bodyPr/>
                    <a:lstStyle/>
                    <a:p>
                      <a:pPr algn="ctr" fontAlgn="ctr"/>
                      <a:r>
                        <a:rPr lang="en-GB" sz="1400" b="0" i="0" u="none" strike="noStrike">
                          <a:solidFill>
                            <a:srgbClr val="000000"/>
                          </a:solidFill>
                          <a:effectLst/>
                          <a:latin typeface="Arial Black" panose="020B0A04020102020204" pitchFamily="34" charset="0"/>
                        </a:rPr>
                        <a:t>74</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Hulda  Macejkovic</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8224123"/>
                  </a:ext>
                </a:extLst>
              </a:tr>
              <a:tr h="200000">
                <a:tc>
                  <a:txBody>
                    <a:bodyPr/>
                    <a:lstStyle/>
                    <a:p>
                      <a:pPr algn="ctr" fontAlgn="ctr"/>
                      <a:r>
                        <a:rPr lang="en-GB" sz="1400" b="0" i="0" u="none" strike="noStrike">
                          <a:solidFill>
                            <a:srgbClr val="000000"/>
                          </a:solidFill>
                          <a:effectLst/>
                          <a:latin typeface="Arial Black" panose="020B0A04020102020204" pitchFamily="34" charset="0"/>
                        </a:rPr>
                        <a:t>75</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dirty="0">
                          <a:solidFill>
                            <a:srgbClr val="000000"/>
                          </a:solidFill>
                          <a:effectLst/>
                          <a:latin typeface="Arial Black" panose="020B0A04020102020204" pitchFamily="34" charset="0"/>
                        </a:rPr>
                        <a:t>Leslie67  </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22488408"/>
                  </a:ext>
                </a:extLst>
              </a:tr>
              <a:tr h="200000">
                <a:tc>
                  <a:txBody>
                    <a:bodyPr/>
                    <a:lstStyle/>
                    <a:p>
                      <a:pPr algn="ctr" fontAlgn="ctr"/>
                      <a:r>
                        <a:rPr lang="en-GB" sz="1400" b="0" i="0" u="none" strike="noStrike">
                          <a:solidFill>
                            <a:srgbClr val="000000"/>
                          </a:solidFill>
                          <a:effectLst/>
                          <a:latin typeface="Arial Black" panose="020B0A04020102020204" pitchFamily="34" charset="0"/>
                        </a:rPr>
                        <a:t>76</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Janelle  Nikolaus81</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1267535"/>
                  </a:ext>
                </a:extLst>
              </a:tr>
              <a:tr h="200000">
                <a:tc>
                  <a:txBody>
                    <a:bodyPr/>
                    <a:lstStyle/>
                    <a:p>
                      <a:pPr algn="ctr" fontAlgn="ctr"/>
                      <a:r>
                        <a:rPr lang="en-GB" sz="1400" b="0" i="0" u="none" strike="noStrike">
                          <a:solidFill>
                            <a:srgbClr val="000000"/>
                          </a:solidFill>
                          <a:effectLst/>
                          <a:latin typeface="Arial Black" panose="020B0A04020102020204" pitchFamily="34" charset="0"/>
                        </a:rPr>
                        <a:t>80</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dirty="0">
                          <a:solidFill>
                            <a:srgbClr val="000000"/>
                          </a:solidFill>
                          <a:effectLst/>
                          <a:latin typeface="Arial Black" panose="020B0A04020102020204" pitchFamily="34" charset="0"/>
                        </a:rPr>
                        <a:t>Darby  Herzog</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23140410"/>
                  </a:ext>
                </a:extLst>
              </a:tr>
              <a:tr h="200000">
                <a:tc>
                  <a:txBody>
                    <a:bodyPr/>
                    <a:lstStyle/>
                    <a:p>
                      <a:pPr algn="ctr" fontAlgn="ctr"/>
                      <a:r>
                        <a:rPr lang="en-GB" sz="1400" b="0" i="0" u="none" strike="noStrike">
                          <a:solidFill>
                            <a:srgbClr val="000000"/>
                          </a:solidFill>
                          <a:effectLst/>
                          <a:latin typeface="Arial Black" panose="020B0A04020102020204" pitchFamily="34" charset="0"/>
                        </a:rPr>
                        <a:t>81</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Black" panose="020B0A04020102020204" pitchFamily="34" charset="0"/>
                        </a:rPr>
                        <a:t>Esther  Zulauf61</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958842"/>
                  </a:ext>
                </a:extLst>
              </a:tr>
              <a:tr h="200000">
                <a:tc>
                  <a:txBody>
                    <a:bodyPr/>
                    <a:lstStyle/>
                    <a:p>
                      <a:pPr algn="ctr" fontAlgn="ctr"/>
                      <a:r>
                        <a:rPr lang="en-GB" sz="1400" b="0" i="0" u="none" strike="noStrike">
                          <a:solidFill>
                            <a:srgbClr val="000000"/>
                          </a:solidFill>
                          <a:effectLst/>
                          <a:latin typeface="Arial Black" panose="020B0A04020102020204" pitchFamily="34" charset="0"/>
                        </a:rPr>
                        <a:t>83</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dirty="0">
                          <a:solidFill>
                            <a:srgbClr val="000000"/>
                          </a:solidFill>
                          <a:effectLst/>
                          <a:latin typeface="Arial Black" panose="020B0A04020102020204" pitchFamily="34" charset="0"/>
                        </a:rPr>
                        <a:t>Bartholome  Bernhard</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87996645"/>
                  </a:ext>
                </a:extLst>
              </a:tr>
              <a:tr h="200000">
                <a:tc>
                  <a:txBody>
                    <a:bodyPr/>
                    <a:lstStyle/>
                    <a:p>
                      <a:pPr algn="ctr" fontAlgn="ctr"/>
                      <a:r>
                        <a:rPr lang="en-GB" sz="1400" b="0" i="0" u="none" strike="noStrike">
                          <a:solidFill>
                            <a:srgbClr val="000000"/>
                          </a:solidFill>
                          <a:effectLst/>
                          <a:latin typeface="Arial Black" panose="020B0A04020102020204" pitchFamily="34" charset="0"/>
                        </a:rPr>
                        <a:t>89</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Arial Black" panose="020B0A04020102020204" pitchFamily="34" charset="0"/>
                        </a:rPr>
                        <a:t>Jessyca  West</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2936481"/>
                  </a:ext>
                </a:extLst>
              </a:tr>
              <a:tr h="200000">
                <a:tc>
                  <a:txBody>
                    <a:bodyPr/>
                    <a:lstStyle/>
                    <a:p>
                      <a:pPr algn="ctr" fontAlgn="ctr"/>
                      <a:r>
                        <a:rPr lang="en-GB" sz="1400" b="0" i="0" u="none" strike="noStrike">
                          <a:solidFill>
                            <a:srgbClr val="000000"/>
                          </a:solidFill>
                          <a:effectLst/>
                          <a:latin typeface="Arial Black" panose="020B0A04020102020204" pitchFamily="34" charset="0"/>
                        </a:rPr>
                        <a:t>90</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dirty="0">
                          <a:solidFill>
                            <a:srgbClr val="000000"/>
                          </a:solidFill>
                          <a:effectLst/>
                          <a:latin typeface="Arial Black" panose="020B0A04020102020204" pitchFamily="34" charset="0"/>
                        </a:rPr>
                        <a:t>Esmeralda  Mraz57</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29198073"/>
                  </a:ext>
                </a:extLst>
              </a:tr>
              <a:tr h="200000">
                <a:tc>
                  <a:txBody>
                    <a:bodyPr/>
                    <a:lstStyle/>
                    <a:p>
                      <a:pPr algn="ctr" fontAlgn="ctr"/>
                      <a:r>
                        <a:rPr lang="en-GB" sz="1400" b="0" i="0" u="none" strike="noStrike">
                          <a:solidFill>
                            <a:srgbClr val="000000"/>
                          </a:solidFill>
                          <a:effectLst/>
                          <a:latin typeface="Arial Black" panose="020B0A04020102020204" pitchFamily="34" charset="0"/>
                        </a:rPr>
                        <a:t>91</a:t>
                      </a:r>
                    </a:p>
                  </a:txBody>
                  <a:tcPr marL="5372" marR="5372" marT="537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Arial Black" panose="020B0A04020102020204" pitchFamily="34" charset="0"/>
                        </a:rPr>
                        <a:t>Bethany20  </a:t>
                      </a:r>
                    </a:p>
                  </a:txBody>
                  <a:tcPr marL="5372" marR="5372" marT="537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5603256"/>
                  </a:ext>
                </a:extLst>
              </a:tr>
            </a:tbl>
          </a:graphicData>
        </a:graphic>
      </p:graphicFrame>
    </p:spTree>
    <p:extLst>
      <p:ext uri="{BB962C8B-B14F-4D97-AF65-F5344CB8AC3E}">
        <p14:creationId xmlns:p14="http://schemas.microsoft.com/office/powerpoint/2010/main" val="404587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487E1-D424-C843-817D-2F5BE55D9A4F}"/>
              </a:ext>
            </a:extLst>
          </p:cNvPr>
          <p:cNvSpPr/>
          <p:nvPr/>
        </p:nvSpPr>
        <p:spPr>
          <a:xfrm rot="10800000" flipV="1">
            <a:off x="3176" y="0"/>
            <a:ext cx="121888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pic>
        <p:nvPicPr>
          <p:cNvPr id="6" name="Picture Placeholder 5">
            <a:extLst>
              <a:ext uri="{FF2B5EF4-FFF2-40B4-BE49-F238E27FC236}">
                <a16:creationId xmlns:a16="http://schemas.microsoft.com/office/drawing/2014/main" id="{9197E83D-C74B-FF86-CE70-1E922C96631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39" b="39"/>
          <a:stretch>
            <a:fillRect/>
          </a:stretch>
        </p:blipFill>
        <p:spPr>
          <a:xfrm>
            <a:off x="157193" y="1243901"/>
            <a:ext cx="4320000" cy="4318866"/>
          </a:xfrm>
        </p:spPr>
      </p:pic>
      <p:grpSp>
        <p:nvGrpSpPr>
          <p:cNvPr id="26" name="Group 25">
            <a:extLst>
              <a:ext uri="{FF2B5EF4-FFF2-40B4-BE49-F238E27FC236}">
                <a16:creationId xmlns:a16="http://schemas.microsoft.com/office/drawing/2014/main" id="{CAE018BD-100B-484B-A445-1B30326502C2}"/>
              </a:ext>
            </a:extLst>
          </p:cNvPr>
          <p:cNvGrpSpPr/>
          <p:nvPr/>
        </p:nvGrpSpPr>
        <p:grpSpPr>
          <a:xfrm>
            <a:off x="4312754" y="2973221"/>
            <a:ext cx="7340957" cy="2866887"/>
            <a:chOff x="6951114" y="1464644"/>
            <a:chExt cx="14681914" cy="3914241"/>
          </a:xfrm>
        </p:grpSpPr>
        <p:sp>
          <p:nvSpPr>
            <p:cNvPr id="28" name="Subtitle 2">
              <a:extLst>
                <a:ext uri="{FF2B5EF4-FFF2-40B4-BE49-F238E27FC236}">
                  <a16:creationId xmlns:a16="http://schemas.microsoft.com/office/drawing/2014/main" id="{D116E371-F81C-E342-AF9B-D99AC26FE535}"/>
                </a:ext>
              </a:extLst>
            </p:cNvPr>
            <p:cNvSpPr txBox="1">
              <a:spLocks/>
            </p:cNvSpPr>
            <p:nvPr/>
          </p:nvSpPr>
          <p:spPr>
            <a:xfrm>
              <a:off x="6951114" y="3140311"/>
              <a:ext cx="14681914" cy="2238574"/>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4400" b="1" dirty="0">
                  <a:solidFill>
                    <a:schemeClr val="accent2"/>
                  </a:solidFill>
                  <a:latin typeface="Montserrat SemiBold" pitchFamily="2" charset="77"/>
                  <a:ea typeface="Roboto Medium" panose="02000000000000000000" pitchFamily="2" charset="0"/>
                  <a:cs typeface="Poppins Medium" pitchFamily="2" charset="77"/>
                </a:rPr>
                <a:t>Winner of The Contest </a:t>
              </a:r>
            </a:p>
            <a:p>
              <a:pPr algn="l">
                <a:lnSpc>
                  <a:spcPct val="100000"/>
                </a:lnSpc>
              </a:pPr>
              <a:endParaRPr lang="en-US" sz="18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58170BF6-242B-E048-A721-C959C6CF17E9}"/>
                </a:ext>
              </a:extLst>
            </p:cNvPr>
            <p:cNvSpPr/>
            <p:nvPr/>
          </p:nvSpPr>
          <p:spPr>
            <a:xfrm>
              <a:off x="10456682" y="1464644"/>
              <a:ext cx="7670782" cy="1169550"/>
            </a:xfrm>
            <a:prstGeom prst="rect">
              <a:avLst/>
            </a:prstGeom>
          </p:spPr>
          <p:txBody>
            <a:bodyPr wrap="square">
              <a:spAutoFit/>
            </a:bodyPr>
            <a:lstStyle/>
            <a:p>
              <a:pPr algn="ctr"/>
              <a:r>
                <a:rPr lang="en-US" sz="3200" b="1" dirty="0">
                  <a:solidFill>
                    <a:schemeClr val="bg1"/>
                  </a:solidFill>
                  <a:latin typeface="Montserrat SemiBold" pitchFamily="2" charset="77"/>
                  <a:ea typeface="Roboto" panose="02000000000000000000" pitchFamily="2" charset="0"/>
                  <a:cs typeface="Lato Light" panose="020F0502020204030203" pitchFamily="34" charset="0"/>
                </a:rPr>
                <a:t>Zack Kemmer93</a:t>
              </a:r>
            </a:p>
          </p:txBody>
        </p:sp>
      </p:grpSp>
      <p:pic>
        <p:nvPicPr>
          <p:cNvPr id="12" name="Picture 11">
            <a:extLst>
              <a:ext uri="{FF2B5EF4-FFF2-40B4-BE49-F238E27FC236}">
                <a16:creationId xmlns:a16="http://schemas.microsoft.com/office/drawing/2014/main" id="{F19B59F7-2356-BBA4-027E-A5C208471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3443" y="654847"/>
            <a:ext cx="4842730" cy="2318374"/>
          </a:xfrm>
          <a:prstGeom prst="rect">
            <a:avLst/>
          </a:prstGeom>
        </p:spPr>
      </p:pic>
      <p:sp>
        <p:nvSpPr>
          <p:cNvPr id="13" name="Subtitle 2">
            <a:extLst>
              <a:ext uri="{FF2B5EF4-FFF2-40B4-BE49-F238E27FC236}">
                <a16:creationId xmlns:a16="http://schemas.microsoft.com/office/drawing/2014/main" id="{293C2B6F-CCE5-230E-0BF9-28A92F8EED98}"/>
              </a:ext>
            </a:extLst>
          </p:cNvPr>
          <p:cNvSpPr txBox="1">
            <a:spLocks/>
          </p:cNvSpPr>
          <p:nvPr/>
        </p:nvSpPr>
        <p:spPr>
          <a:xfrm>
            <a:off x="-156694" y="5962522"/>
            <a:ext cx="12739353" cy="4965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85750" indent="-285750" algn="l">
              <a:lnSpc>
                <a:spcPct val="100000"/>
              </a:lnSpc>
              <a:buFont typeface="Wingdings" panose="05000000000000000000" pitchFamily="2" charset="2"/>
              <a:buChar char="Ø"/>
            </a:pPr>
            <a:r>
              <a:rPr lang="en-US" sz="18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According to data Zack has posted a photo having photo Id 145 which has a total of 48 likes highest amongst all the users</a:t>
            </a: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t>
            </a:r>
          </a:p>
        </p:txBody>
      </p:sp>
    </p:spTree>
    <p:extLst>
      <p:ext uri="{BB962C8B-B14F-4D97-AF65-F5344CB8AC3E}">
        <p14:creationId xmlns:p14="http://schemas.microsoft.com/office/powerpoint/2010/main" val="39968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716ACB4B-C97D-C74D-AC4C-ED10C945C098}"/>
              </a:ext>
            </a:extLst>
          </p:cNvPr>
          <p:cNvSpPr>
            <a:spLocks noGrp="1"/>
          </p:cNvSpPr>
          <p:nvPr>
            <p:ph type="pic" sz="quarter" idx="14"/>
          </p:nvPr>
        </p:nvSpPr>
        <p:spPr/>
      </p:sp>
      <p:sp>
        <p:nvSpPr>
          <p:cNvPr id="28" name="Rectangle 27">
            <a:extLst>
              <a:ext uri="{FF2B5EF4-FFF2-40B4-BE49-F238E27FC236}">
                <a16:creationId xmlns:a16="http://schemas.microsoft.com/office/drawing/2014/main" id="{5587B08C-38D8-BC40-98C5-8F73887D189E}"/>
              </a:ext>
            </a:extLst>
          </p:cNvPr>
          <p:cNvSpPr/>
          <p:nvPr/>
        </p:nvSpPr>
        <p:spPr>
          <a:xfrm rot="10800000" flipV="1">
            <a:off x="1588" y="-1"/>
            <a:ext cx="12188825" cy="6858001"/>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grpSp>
        <p:nvGrpSpPr>
          <p:cNvPr id="3" name="Group 2">
            <a:extLst>
              <a:ext uri="{FF2B5EF4-FFF2-40B4-BE49-F238E27FC236}">
                <a16:creationId xmlns:a16="http://schemas.microsoft.com/office/drawing/2014/main" id="{A1E2452B-D2C4-5744-8B55-99DA937FE938}"/>
              </a:ext>
            </a:extLst>
          </p:cNvPr>
          <p:cNvGrpSpPr/>
          <p:nvPr/>
        </p:nvGrpSpPr>
        <p:grpSpPr>
          <a:xfrm>
            <a:off x="-166204" y="691018"/>
            <a:ext cx="5871543" cy="4508410"/>
            <a:chOff x="-335583" y="967571"/>
            <a:chExt cx="11743085" cy="1239685"/>
          </a:xfrm>
        </p:grpSpPr>
        <p:sp>
          <p:nvSpPr>
            <p:cNvPr id="29" name="TextBox 28">
              <a:extLst>
                <a:ext uri="{FF2B5EF4-FFF2-40B4-BE49-F238E27FC236}">
                  <a16:creationId xmlns:a16="http://schemas.microsoft.com/office/drawing/2014/main" id="{A425C965-08AB-5C48-896C-E12B563F4731}"/>
                </a:ext>
              </a:extLst>
            </p:cNvPr>
            <p:cNvSpPr txBox="1"/>
            <p:nvPr/>
          </p:nvSpPr>
          <p:spPr>
            <a:xfrm>
              <a:off x="532973" y="967571"/>
              <a:ext cx="10874529" cy="1200328"/>
            </a:xfrm>
            <a:prstGeom prst="rect">
              <a:avLst/>
            </a:prstGeom>
            <a:noFill/>
            <a:ln>
              <a:noFill/>
            </a:ln>
          </p:spPr>
          <p:txBody>
            <a:bodyPr wrap="square" rtlCol="0">
              <a:spAutoFit/>
            </a:bodyPr>
            <a:lstStyle/>
            <a:p>
              <a:r>
                <a:rPr lang="en-US" sz="3300" b="1" dirty="0">
                  <a:solidFill>
                    <a:schemeClr val="accent2"/>
                  </a:solidFill>
                  <a:latin typeface="Montserrat SemiBold" pitchFamily="2" charset="77"/>
                  <a:ea typeface="Roboto Medium" panose="02000000000000000000" pitchFamily="2" charset="0"/>
                  <a:cs typeface="Poppins Medium" pitchFamily="2" charset="77"/>
                </a:rPr>
                <a:t>Hashtag Researching </a:t>
              </a:r>
            </a:p>
          </p:txBody>
        </p:sp>
        <p:sp>
          <p:nvSpPr>
            <p:cNvPr id="31" name="Subtitle 2">
              <a:extLst>
                <a:ext uri="{FF2B5EF4-FFF2-40B4-BE49-F238E27FC236}">
                  <a16:creationId xmlns:a16="http://schemas.microsoft.com/office/drawing/2014/main" id="{5EA326DC-0FE9-3545-9966-C99A86FC9710}"/>
                </a:ext>
              </a:extLst>
            </p:cNvPr>
            <p:cNvSpPr txBox="1">
              <a:spLocks/>
            </p:cNvSpPr>
            <p:nvPr/>
          </p:nvSpPr>
          <p:spPr>
            <a:xfrm>
              <a:off x="-335583" y="1567735"/>
              <a:ext cx="7518819" cy="639521"/>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85750" indent="-285750" algn="l">
                <a:lnSpc>
                  <a:spcPct val="100000"/>
                </a:lnSpc>
                <a:buFont typeface="Wingdings" panose="05000000000000000000" pitchFamily="2" charset="2"/>
                <a:buChar char="Ø"/>
              </a:pPr>
              <a:r>
                <a:rPr lang="en-US"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According to the Data the following are the recommended hashtags to use in the posts to reach most people on platform.</a:t>
              </a:r>
            </a:p>
          </p:txBody>
        </p:sp>
      </p:grpSp>
      <p:graphicFrame>
        <p:nvGraphicFramePr>
          <p:cNvPr id="5" name="Diagram 4">
            <a:extLst>
              <a:ext uri="{FF2B5EF4-FFF2-40B4-BE49-F238E27FC236}">
                <a16:creationId xmlns:a16="http://schemas.microsoft.com/office/drawing/2014/main" id="{5763DD2D-028E-76A3-2C24-BDAA274D076B}"/>
              </a:ext>
            </a:extLst>
          </p:cNvPr>
          <p:cNvGraphicFramePr/>
          <p:nvPr>
            <p:extLst>
              <p:ext uri="{D42A27DB-BD31-4B8C-83A1-F6EECF244321}">
                <p14:modId xmlns:p14="http://schemas.microsoft.com/office/powerpoint/2010/main" val="1261042576"/>
              </p:ext>
            </p:extLst>
          </p:nvPr>
        </p:nvGraphicFramePr>
        <p:xfrm>
          <a:off x="3859692" y="691018"/>
          <a:ext cx="7535985" cy="5177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749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46C89BA-E720-847C-078A-5DD860F8A94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6552" r="16552"/>
          <a:stretch>
            <a:fillRect/>
          </a:stretch>
        </p:blipFill>
        <p:spPr>
          <a:xfrm>
            <a:off x="1588" y="2895601"/>
            <a:ext cx="5714999" cy="3962400"/>
          </a:xfrm>
        </p:spPr>
      </p:pic>
      <p:sp>
        <p:nvSpPr>
          <p:cNvPr id="2" name="Rectangle 1">
            <a:extLst>
              <a:ext uri="{FF2B5EF4-FFF2-40B4-BE49-F238E27FC236}">
                <a16:creationId xmlns:a16="http://schemas.microsoft.com/office/drawing/2014/main" id="{3777B7E5-D2C1-4F46-A143-D3DCFDF11FCD}"/>
              </a:ext>
            </a:extLst>
          </p:cNvPr>
          <p:cNvSpPr/>
          <p:nvPr/>
        </p:nvSpPr>
        <p:spPr>
          <a:xfrm>
            <a:off x="5716588" y="0"/>
            <a:ext cx="6473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3" name="Rectangle 12">
            <a:extLst>
              <a:ext uri="{FF2B5EF4-FFF2-40B4-BE49-F238E27FC236}">
                <a16:creationId xmlns:a16="http://schemas.microsoft.com/office/drawing/2014/main" id="{86067EB2-52B9-1341-8826-FB925C7EEFEA}"/>
              </a:ext>
            </a:extLst>
          </p:cNvPr>
          <p:cNvSpPr/>
          <p:nvPr/>
        </p:nvSpPr>
        <p:spPr>
          <a:xfrm>
            <a:off x="1588" y="0"/>
            <a:ext cx="5715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TextBox 11">
            <a:extLst>
              <a:ext uri="{FF2B5EF4-FFF2-40B4-BE49-F238E27FC236}">
                <a16:creationId xmlns:a16="http://schemas.microsoft.com/office/drawing/2014/main" id="{ED751694-2F38-1342-90FE-9CF9C0E91835}"/>
              </a:ext>
            </a:extLst>
          </p:cNvPr>
          <p:cNvSpPr txBox="1"/>
          <p:nvPr/>
        </p:nvSpPr>
        <p:spPr>
          <a:xfrm>
            <a:off x="656823" y="916886"/>
            <a:ext cx="3707964" cy="646331"/>
          </a:xfrm>
          <a:prstGeom prst="rect">
            <a:avLst/>
          </a:prstGeom>
          <a:noFill/>
          <a:ln>
            <a:noFill/>
          </a:ln>
        </p:spPr>
        <p:txBody>
          <a:bodyPr wrap="square" rtlCol="0">
            <a:spAutoFit/>
          </a:bodyPr>
          <a:lstStyle/>
          <a:p>
            <a:r>
              <a:rPr lang="en-GB" sz="3600" b="1" i="0" dirty="0">
                <a:solidFill>
                  <a:schemeClr val="accent6">
                    <a:lumMod val="75000"/>
                  </a:schemeClr>
                </a:solidFill>
                <a:effectLst/>
                <a:latin typeface="Nunito" pitchFamily="2" charset="0"/>
              </a:rPr>
              <a:t> AD Campaign</a:t>
            </a:r>
            <a:endParaRPr lang="en-US" sz="3600" b="1" dirty="0">
              <a:solidFill>
                <a:schemeClr val="accent6">
                  <a:lumMod val="75000"/>
                </a:schemeClr>
              </a:solidFill>
              <a:latin typeface="Montserrat SemiBold" pitchFamily="2" charset="77"/>
              <a:ea typeface="Roboto Medium" panose="02000000000000000000" pitchFamily="2" charset="0"/>
              <a:cs typeface="Poppins Medium" pitchFamily="2" charset="77"/>
            </a:endParaRPr>
          </a:p>
        </p:txBody>
      </p:sp>
      <p:grpSp>
        <p:nvGrpSpPr>
          <p:cNvPr id="4" name="Group 3">
            <a:extLst>
              <a:ext uri="{FF2B5EF4-FFF2-40B4-BE49-F238E27FC236}">
                <a16:creationId xmlns:a16="http://schemas.microsoft.com/office/drawing/2014/main" id="{80804E0B-472C-BE46-90D6-B851D73E3395}"/>
              </a:ext>
            </a:extLst>
          </p:cNvPr>
          <p:cNvGrpSpPr/>
          <p:nvPr/>
        </p:nvGrpSpPr>
        <p:grpSpPr>
          <a:xfrm>
            <a:off x="6708850" y="986135"/>
            <a:ext cx="5265021" cy="1815882"/>
            <a:chOff x="13414527" y="1972270"/>
            <a:chExt cx="9072346" cy="3631760"/>
          </a:xfrm>
        </p:grpSpPr>
        <p:sp>
          <p:nvSpPr>
            <p:cNvPr id="7" name="TextBox 6">
              <a:extLst>
                <a:ext uri="{FF2B5EF4-FFF2-40B4-BE49-F238E27FC236}">
                  <a16:creationId xmlns:a16="http://schemas.microsoft.com/office/drawing/2014/main" id="{068B63B2-3143-E244-BA06-5373411FAEBF}"/>
                </a:ext>
              </a:extLst>
            </p:cNvPr>
            <p:cNvSpPr txBox="1"/>
            <p:nvPr/>
          </p:nvSpPr>
          <p:spPr>
            <a:xfrm>
              <a:off x="14667110" y="1972270"/>
              <a:ext cx="7819763" cy="3631760"/>
            </a:xfrm>
            <a:prstGeom prst="rect">
              <a:avLst/>
            </a:prstGeom>
            <a:noFill/>
          </p:spPr>
          <p:txBody>
            <a:bodyPr wrap="square" rtlCol="0">
              <a:spAutoFit/>
            </a:bodyPr>
            <a:lstStyle/>
            <a:p>
              <a:r>
                <a:rPr lang="en-US" sz="2800" dirty="0">
                  <a:solidFill>
                    <a:schemeClr val="bg1"/>
                  </a:solidFill>
                  <a:latin typeface="Montserrat Medium" pitchFamily="2" charset="77"/>
                  <a:ea typeface="Lato Light" panose="020F0502020204030203" pitchFamily="34" charset="0"/>
                  <a:cs typeface="Lato Light" panose="020F0502020204030203" pitchFamily="34" charset="0"/>
                </a:rPr>
                <a:t>According to the data users have registered most on Sundays and Thursdays.</a:t>
              </a:r>
              <a:endParaRPr lang="en-US" sz="2800" dirty="0">
                <a:solidFill>
                  <a:schemeClr val="bg1"/>
                </a:solidFill>
                <a:latin typeface="Montserrat Medium" pitchFamily="2" charset="77"/>
                <a:ea typeface="Lato Black" charset="0"/>
                <a:cs typeface="Lato Black" charset="0"/>
              </a:endParaRPr>
            </a:p>
          </p:txBody>
        </p:sp>
        <p:sp>
          <p:nvSpPr>
            <p:cNvPr id="3" name="Oval 2">
              <a:extLst>
                <a:ext uri="{FF2B5EF4-FFF2-40B4-BE49-F238E27FC236}">
                  <a16:creationId xmlns:a16="http://schemas.microsoft.com/office/drawing/2014/main" id="{BA5D3CDB-7E80-FD47-95A1-A22922E16C2A}"/>
                </a:ext>
              </a:extLst>
            </p:cNvPr>
            <p:cNvSpPr/>
            <p:nvPr/>
          </p:nvSpPr>
          <p:spPr>
            <a:xfrm>
              <a:off x="13414527" y="2162100"/>
              <a:ext cx="543669" cy="5436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11" name="TextBox 10">
            <a:extLst>
              <a:ext uri="{FF2B5EF4-FFF2-40B4-BE49-F238E27FC236}">
                <a16:creationId xmlns:a16="http://schemas.microsoft.com/office/drawing/2014/main" id="{7D747240-BAD7-9848-8139-97B7C73883BF}"/>
              </a:ext>
            </a:extLst>
          </p:cNvPr>
          <p:cNvSpPr txBox="1"/>
          <p:nvPr/>
        </p:nvSpPr>
        <p:spPr>
          <a:xfrm>
            <a:off x="7219233" y="4140982"/>
            <a:ext cx="4754640" cy="1384995"/>
          </a:xfrm>
          <a:prstGeom prst="rect">
            <a:avLst/>
          </a:prstGeom>
          <a:noFill/>
        </p:spPr>
        <p:txBody>
          <a:bodyPr wrap="square" rtlCol="0">
            <a:spAutoFit/>
          </a:bodyPr>
          <a:lstStyle/>
          <a:p>
            <a:r>
              <a:rPr lang="en-US" sz="2800" dirty="0">
                <a:solidFill>
                  <a:schemeClr val="bg1"/>
                </a:solidFill>
                <a:latin typeface="Montserrat Medium" pitchFamily="2" charset="77"/>
                <a:ea typeface="Lato Light" panose="020F0502020204030203" pitchFamily="34" charset="0"/>
                <a:cs typeface="Lato Light" panose="020F0502020204030203" pitchFamily="34" charset="0"/>
              </a:rPr>
              <a:t>The Recommended days to launch ADs are Thursday and Sunday.</a:t>
            </a:r>
            <a:endParaRPr lang="en-US" sz="2800" dirty="0">
              <a:solidFill>
                <a:schemeClr val="bg1"/>
              </a:solidFill>
              <a:latin typeface="Montserrat Medium" pitchFamily="2" charset="77"/>
              <a:ea typeface="Lato Black" charset="0"/>
              <a:cs typeface="Lato Black" charset="0"/>
            </a:endParaRPr>
          </a:p>
        </p:txBody>
      </p:sp>
      <p:sp>
        <p:nvSpPr>
          <p:cNvPr id="14" name="Oval 13">
            <a:extLst>
              <a:ext uri="{FF2B5EF4-FFF2-40B4-BE49-F238E27FC236}">
                <a16:creationId xmlns:a16="http://schemas.microsoft.com/office/drawing/2014/main" id="{F980A58F-79FB-F844-9C26-7054BDAE3997}"/>
              </a:ext>
            </a:extLst>
          </p:cNvPr>
          <p:cNvSpPr/>
          <p:nvPr/>
        </p:nvSpPr>
        <p:spPr>
          <a:xfrm>
            <a:off x="6752527" y="4153689"/>
            <a:ext cx="271835" cy="2718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p:txBody>
      </p:sp>
    </p:spTree>
    <p:extLst>
      <p:ext uri="{BB962C8B-B14F-4D97-AF65-F5344CB8AC3E}">
        <p14:creationId xmlns:p14="http://schemas.microsoft.com/office/powerpoint/2010/main" val="868388816"/>
      </p:ext>
    </p:extLst>
  </p:cSld>
  <p:clrMapOvr>
    <a:masterClrMapping/>
  </p:clrMapOvr>
</p:sld>
</file>

<file path=ppt/theme/theme1.xml><?xml version="1.0" encoding="utf-8"?>
<a:theme xmlns:a="http://schemas.openxmlformats.org/drawingml/2006/main" name="1_Office Theme">
  <a:themeElements>
    <a:clrScheme name="Custom 67">
      <a:dk1>
        <a:srgbClr val="999999"/>
      </a:dk1>
      <a:lt1>
        <a:srgbClr val="FFFFFF"/>
      </a:lt1>
      <a:dk2>
        <a:srgbClr val="353336"/>
      </a:dk2>
      <a:lt2>
        <a:srgbClr val="FFFFFF"/>
      </a:lt2>
      <a:accent1>
        <a:srgbClr val="123158"/>
      </a:accent1>
      <a:accent2>
        <a:srgbClr val="FD7B2F"/>
      </a:accent2>
      <a:accent3>
        <a:srgbClr val="FE5200"/>
      </a:accent3>
      <a:accent4>
        <a:srgbClr val="F9B90F"/>
      </a:accent4>
      <a:accent5>
        <a:srgbClr val="123158"/>
      </a:accent5>
      <a:accent6>
        <a:srgbClr val="FD7B2F"/>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2061</TotalTime>
  <Words>526</Words>
  <Application>Microsoft Office PowerPoint</Application>
  <PresentationFormat>Widescreen</PresentationFormat>
  <Paragraphs>123</Paragraphs>
  <Slides>12</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5" baseType="lpstr">
      <vt:lpstr>Arial</vt:lpstr>
      <vt:lpstr>Arial Black</vt:lpstr>
      <vt:lpstr>Calibri</vt:lpstr>
      <vt:lpstr>Calibri Light</vt:lpstr>
      <vt:lpstr>Lato Light</vt:lpstr>
      <vt:lpstr>Montserrat Light</vt:lpstr>
      <vt:lpstr>Montserrat Medium</vt:lpstr>
      <vt:lpstr>Montserrat SemiBold</vt:lpstr>
      <vt:lpstr>Nunito</vt:lpstr>
      <vt:lpstr>Segoe UI</vt:lpstr>
      <vt:lpstr>Wingdings</vt:lpstr>
      <vt:lpstr>1_Office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soni</dc:creator>
  <cp:lastModifiedBy>vishal soni</cp:lastModifiedBy>
  <cp:revision>19</cp:revision>
  <dcterms:created xsi:type="dcterms:W3CDTF">2022-12-17T13:41:23Z</dcterms:created>
  <dcterms:modified xsi:type="dcterms:W3CDTF">2023-03-13T16:14:18Z</dcterms:modified>
</cp:coreProperties>
</file>