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matic SC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48DE98-A687-495C-89E3-4C312E8F0807}">
  <a:tblStyle styleId="{E648DE98-A687-495C-89E3-4C312E8F08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maticS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AmaticSC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50e3ca2b9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50e3ca2b9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0e3ca2b9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50e3ca2b9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0e3ca2b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0e3ca2b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0e3ca2b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0e3ca2b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0e3ca2b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0e3ca2b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0e3ca2b9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50e3ca2b9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50e3ca2b9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50e3ca2b9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0e3ca2b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50e3ca2b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0e3ca2b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50e3ca2b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0e3ca2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0e3ca2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50e3ca2b9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50e3ca2b9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0e3ca2b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0e3ca2b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50e3ca2b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50e3ca2b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50e3ca2b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50e3ca2b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0e3ca2b9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0e3ca2b9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0e3ca2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0e3ca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50e3ca2b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50e3ca2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50e3ca2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50e3ca2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50e3ca2b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50e3ca2b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50e3ca2b9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50e3ca2b9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0e3ca2b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50e3ca2b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0e3ca2b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0e3ca2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1275" y="668375"/>
            <a:ext cx="8520600" cy="24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Analyzing IMDB Movie Details and Reviews</a:t>
            </a:r>
            <a:endParaRPr b="1" sz="5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44975"/>
            <a:ext cx="85206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22">
                <a:solidFill>
                  <a:srgbClr val="000000"/>
                </a:solidFill>
              </a:rPr>
              <a:t>Ramazan Yol</a:t>
            </a:r>
            <a:endParaRPr b="1" sz="14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22">
                <a:solidFill>
                  <a:srgbClr val="000000"/>
                </a:solidFill>
              </a:rPr>
              <a:t>Duan Tu</a:t>
            </a:r>
            <a:endParaRPr b="1" sz="14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22">
                <a:solidFill>
                  <a:schemeClr val="dk1"/>
                </a:solidFill>
              </a:rPr>
              <a:t>Sanah Suri</a:t>
            </a:r>
            <a:endParaRPr b="1" sz="1422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22">
                <a:solidFill>
                  <a:schemeClr val="dk1"/>
                </a:solidFill>
              </a:rPr>
              <a:t>Shravan Patankar</a:t>
            </a:r>
            <a:endParaRPr b="1" sz="1422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22">
                <a:solidFill>
                  <a:schemeClr val="dk1"/>
                </a:solidFill>
              </a:rPr>
              <a:t>Oscar González</a:t>
            </a:r>
            <a:endParaRPr b="1" sz="142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550">
                <a:solidFill>
                  <a:schemeClr val="dk1"/>
                </a:solidFill>
              </a:rPr>
              <a:t>I</a:t>
            </a:r>
            <a:endParaRPr b="1" sz="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55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45700" y="4588575"/>
            <a:ext cx="535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INMAS Workshop February 2022</a:t>
            </a:r>
            <a:endParaRPr b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Distribution &amp; Simplified Sentiment Analysis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09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50" y="1612200"/>
            <a:ext cx="4080900" cy="27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with Multinomial Naive Bayes Algorithm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2029675"/>
            <a:ext cx="8520600" cy="1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vs Negative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Predicts if a review is Positive or Negative with ~82% accuracy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 the data and TF-IDF makes the accuracy worse (and slower)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Score Distribution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975" y="1115150"/>
            <a:ext cx="5296850" cy="35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Assigned each movie </a:t>
            </a:r>
            <a:r>
              <a:rPr lang="en"/>
              <a:t>review</a:t>
            </a:r>
            <a:r>
              <a:rPr lang="en"/>
              <a:t> a sentiment score using a </a:t>
            </a:r>
            <a:r>
              <a:rPr lang="en"/>
              <a:t>dataset</a:t>
            </a:r>
            <a:r>
              <a:rPr lang="en"/>
              <a:t> of words with sentiment scores between -5 and 5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Sentiment Scores for Reviews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952500" y="318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{E648DE98-A687-495C-89E3-4C312E8F0807}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0.558861683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0.5454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Sentiment Score with Ratings and Year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2175"/>
            <a:ext cx="4419600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900" y="1432184"/>
            <a:ext cx="4419600" cy="294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Sentiment Score from Review (an attempt)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Logistic Regression with TF-IDF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27"/>
          <p:cNvGraphicFramePr/>
          <p:nvPr/>
        </p:nvGraphicFramePr>
        <p:xfrm>
          <a:off x="40315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{E648DE98-A687-495C-89E3-4C312E8F0807}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accuracy on training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accuracy on test 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" name="Google Shape;151;p27"/>
          <p:cNvGraphicFramePr/>
          <p:nvPr/>
        </p:nvGraphicFramePr>
        <p:xfrm>
          <a:off x="403150" y="368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{E648DE98-A687-495C-89E3-4C312E8F0807}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accuracy on training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accuracy on test 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4430425" y="97425"/>
            <a:ext cx="4401900" cy="4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 and class discrimination threaten the newly formed symbiotic relationship between the wealthy Park family and the destitute Kim clan.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50">
                <a:solidFill>
                  <a:srgbClr val="6AA84F"/>
                </a:solidFill>
                <a:latin typeface="Amatic SC"/>
                <a:ea typeface="Amatic SC"/>
                <a:cs typeface="Amatic SC"/>
                <a:sym typeface="Amatic SC"/>
              </a:rPr>
              <a:t>Comedy?</a:t>
            </a:r>
            <a:endParaRPr b="1" sz="5250">
              <a:solidFill>
                <a:srgbClr val="6AA84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50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Adventure??</a:t>
            </a:r>
            <a:r>
              <a:rPr b="1" lang="en" sz="525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b="1" sz="525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50">
                <a:solidFill>
                  <a:srgbClr val="3C78D8"/>
                </a:solidFill>
                <a:latin typeface="Amatic SC"/>
                <a:ea typeface="Amatic SC"/>
                <a:cs typeface="Amatic SC"/>
                <a:sym typeface="Amatic SC"/>
              </a:rPr>
              <a:t>Thriller????</a:t>
            </a:r>
            <a:endParaRPr b="1" sz="525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0" y="-327825"/>
            <a:ext cx="4187100" cy="636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6469625" y="1769750"/>
            <a:ext cx="2442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Prediction     Answer</a:t>
            </a:r>
            <a:endParaRPr sz="1800" u="sng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Yes            Yes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           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           </a:t>
            </a:r>
            <a:r>
              <a:rPr b="1" lang="en" sz="1800">
                <a:solidFill>
                  <a:srgbClr val="FF0000"/>
                </a:solidFill>
              </a:rPr>
              <a:t>Yes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" type="subTitle"/>
          </p:nvPr>
        </p:nvSpPr>
        <p:spPr>
          <a:xfrm>
            <a:off x="4664225" y="135725"/>
            <a:ext cx="4168200" cy="4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his debts mounting and angry collectors closing in, a fast-talking New York City jeweler risks everything in hope of staying afloat and alive.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93C47D"/>
                </a:solidFill>
                <a:latin typeface="Amatic SC"/>
                <a:ea typeface="Amatic SC"/>
                <a:cs typeface="Amatic SC"/>
                <a:sym typeface="Amatic SC"/>
              </a:rPr>
              <a:t>Comedy? </a:t>
            </a:r>
            <a:r>
              <a:rPr b="1" lang="en" sz="4800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  </a:t>
            </a:r>
            <a:endParaRPr b="1" sz="48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C4125"/>
                </a:solidFill>
                <a:latin typeface="Amatic SC"/>
                <a:ea typeface="Amatic SC"/>
                <a:cs typeface="Amatic SC"/>
                <a:sym typeface="Amatic SC"/>
              </a:rPr>
              <a:t>Crime</a:t>
            </a:r>
            <a:r>
              <a:rPr b="1" lang="en" sz="4800">
                <a:solidFill>
                  <a:srgbClr val="CC4125"/>
                </a:solidFill>
                <a:latin typeface="Amatic SC"/>
                <a:ea typeface="Amatic SC"/>
                <a:cs typeface="Amatic SC"/>
                <a:sym typeface="Amatic SC"/>
              </a:rPr>
              <a:t>??</a:t>
            </a:r>
            <a:r>
              <a:rPr b="1" lang="en" sz="48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b="1" sz="480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C78D8"/>
                </a:solidFill>
                <a:latin typeface="Amatic SC"/>
                <a:ea typeface="Amatic SC"/>
                <a:cs typeface="Amatic SC"/>
                <a:sym typeface="Amatic SC"/>
              </a:rPr>
              <a:t>Thriller????</a:t>
            </a:r>
            <a:endParaRPr b="1" sz="48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4342975" cy="54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6677450" y="1718400"/>
            <a:ext cx="2351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Prediction   Answer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Yes              </a:t>
            </a:r>
            <a:r>
              <a:rPr b="1" lang="en" sz="1800">
                <a:solidFill>
                  <a:srgbClr val="FF0000"/>
                </a:solidFill>
              </a:rPr>
              <a:t>No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Yes             Yes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             </a:t>
            </a:r>
            <a:r>
              <a:rPr b="1" lang="en" sz="1800">
                <a:solidFill>
                  <a:srgbClr val="FF0000"/>
                </a:solidFill>
              </a:rPr>
              <a:t>Yes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129850" y="223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Genre Distribution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00" y="951075"/>
            <a:ext cx="5192373" cy="40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5547450" y="1004025"/>
            <a:ext cx="3312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Number of Data Points </a:t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Comedy: 525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Adventure: 433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Crime: 302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Thriller: 233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Drama: 799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Remark: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Both movies are “Drama” and the model predicted correctly!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 plots - possible relations with rating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3750"/>
            <a:ext cx="4707425" cy="41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025" y="813750"/>
            <a:ext cx="4794276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212" y="232563"/>
            <a:ext cx="7017575" cy="46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 on movie details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4"/>
              <a:t>Natural language processing and Logistic/ Linear regression</a:t>
            </a:r>
            <a:endParaRPr sz="270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8">
                <a:solidFill>
                  <a:srgbClr val="0000FF"/>
                </a:solidFill>
              </a:rPr>
              <a:t>Predicting rating using duration or plot summary does not work - accuracy ~5%</a:t>
            </a:r>
            <a:endParaRPr sz="3008">
              <a:solidFill>
                <a:srgbClr val="0000FF"/>
              </a:solidFill>
            </a:endParaRPr>
          </a:p>
          <a:p>
            <a:pPr indent="-35809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2913"/>
              <a:t>Key takeaway - several logistic regression models were unsuccessful, however one can predict genre from plot well!</a:t>
            </a:r>
            <a:endParaRPr b="1"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movie genre using plot summary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rgbClr val="FF0000"/>
                </a:solidFill>
              </a:rPr>
              <a:t>72-75%</a:t>
            </a:r>
            <a:r>
              <a:rPr lang="en"/>
              <a:t> accuracy for `Comedy’ (on testing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rgbClr val="FF0000"/>
                </a:solidFill>
              </a:rPr>
              <a:t>80%</a:t>
            </a:r>
            <a:r>
              <a:rPr lang="en"/>
              <a:t> for ‘Action’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rgbClr val="FF0000"/>
                </a:solidFill>
              </a:rPr>
              <a:t>87%</a:t>
            </a:r>
            <a:r>
              <a:rPr lang="en"/>
              <a:t> for `Thriller’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rgbClr val="FF0000"/>
                </a:solidFill>
              </a:rPr>
              <a:t>99%</a:t>
            </a:r>
            <a:r>
              <a:rPr lang="en"/>
              <a:t> for `War’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rgbClr val="0000FF"/>
                </a:solidFill>
              </a:rPr>
              <a:t>500/1500</a:t>
            </a:r>
            <a:r>
              <a:rPr lang="en"/>
              <a:t> movies are `Comedy’. Blind guess of `No’ gives </a:t>
            </a:r>
            <a:r>
              <a:rPr lang="en" sz="2000">
                <a:solidFill>
                  <a:srgbClr val="0000FF"/>
                </a:solidFill>
              </a:rPr>
              <a:t>66%, 75%, 80%</a:t>
            </a:r>
            <a:r>
              <a:rPr lang="en"/>
              <a:t> respectively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movie durations and ratings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573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100" y="16573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if a review has spoilers using ML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838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Data Cleaning: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Incorporating phrases in addition to words (for example: ‘great’, ‘movie’ and ‘great movie’ were all in our </a:t>
            </a:r>
            <a:r>
              <a:rPr lang="en"/>
              <a:t>training</a:t>
            </a:r>
            <a:r>
              <a:rPr lang="en"/>
              <a:t> data)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Removing common/neutral words (‘a’, ‘the’, ‘is’, ‘are’, etc) and rare words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6900" y="142175"/>
            <a:ext cx="8659000" cy="51962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7226950" y="1292850"/>
            <a:ext cx="17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15200" y="3835625"/>
            <a:ext cx="17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Logistic Regression with TF-IDF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40315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{E648DE98-A687-495C-89E3-4C312E8F0807}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accuracy on training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accuracy on test 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" name="Google Shape;90;p18"/>
          <p:cNvGraphicFramePr/>
          <p:nvPr/>
        </p:nvGraphicFramePr>
        <p:xfrm>
          <a:off x="403150" y="368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{E648DE98-A687-495C-89E3-4C312E8F0807}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accuracy on training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accuracy on test 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0.75257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K-Nearest Neighbors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40315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{E648DE98-A687-495C-89E3-4C312E8F0807}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accuracy on training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accuracy on test 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0.75828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19"/>
          <p:cNvGraphicFramePr/>
          <p:nvPr/>
        </p:nvGraphicFramePr>
        <p:xfrm>
          <a:off x="403150" y="368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{E648DE98-A687-495C-89E3-4C312E8F0807}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accuracy on training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accuracy on test 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0.7017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Accuracy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425" y="20332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500" y="1239050"/>
            <a:ext cx="6325050" cy="31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