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89" r:id="rId3"/>
    <p:sldId id="322" r:id="rId4"/>
    <p:sldId id="261" r:id="rId5"/>
    <p:sldId id="2544" r:id="rId6"/>
    <p:sldId id="2545" r:id="rId7"/>
    <p:sldId id="2546" r:id="rId8"/>
    <p:sldId id="2552" r:id="rId9"/>
    <p:sldId id="2553" r:id="rId10"/>
    <p:sldId id="2555" r:id="rId11"/>
    <p:sldId id="2556" r:id="rId12"/>
    <p:sldId id="2557" r:id="rId13"/>
    <p:sldId id="2590" r:id="rId14"/>
    <p:sldId id="2547" r:id="rId15"/>
    <p:sldId id="2549" r:id="rId16"/>
    <p:sldId id="2550" r:id="rId17"/>
    <p:sldId id="2548" r:id="rId18"/>
    <p:sldId id="2564" r:id="rId19"/>
    <p:sldId id="2565" r:id="rId20"/>
    <p:sldId id="2551" r:id="rId21"/>
    <p:sldId id="2560" r:id="rId22"/>
    <p:sldId id="2587" r:id="rId23"/>
    <p:sldId id="2561" r:id="rId24"/>
    <p:sldId id="2562" r:id="rId25"/>
    <p:sldId id="2566" r:id="rId26"/>
    <p:sldId id="2588" r:id="rId27"/>
    <p:sldId id="2567" r:id="rId28"/>
    <p:sldId id="2563" r:id="rId29"/>
    <p:sldId id="2558" r:id="rId30"/>
    <p:sldId id="2559" r:id="rId31"/>
    <p:sldId id="2581" r:id="rId32"/>
    <p:sldId id="2582" r:id="rId33"/>
    <p:sldId id="2583" r:id="rId34"/>
    <p:sldId id="2584" r:id="rId35"/>
    <p:sldId id="2586" r:id="rId36"/>
    <p:sldId id="2568" r:id="rId37"/>
    <p:sldId id="2569" r:id="rId38"/>
    <p:sldId id="2571" r:id="rId39"/>
    <p:sldId id="2572" r:id="rId40"/>
    <p:sldId id="2573" r:id="rId41"/>
    <p:sldId id="2574" r:id="rId42"/>
    <p:sldId id="2575" r:id="rId43"/>
    <p:sldId id="2576" r:id="rId44"/>
    <p:sldId id="2577" r:id="rId45"/>
    <p:sldId id="2578" r:id="rId46"/>
    <p:sldId id="258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43"/>
    <p:restoredTop sz="95807"/>
  </p:normalViewPr>
  <p:slideViewPr>
    <p:cSldViewPr snapToGrid="0">
      <p:cViewPr varScale="1">
        <p:scale>
          <a:sx n="108" d="100"/>
          <a:sy n="108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DF2184-2C46-8D4E-B1B7-A74A3A1C4CCC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7EA3D-A306-9941-886B-BF2E777F35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79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miter lim="800000"/>
          </a:ln>
        </p:spPr>
      </p:sp>
      <p:sp>
        <p:nvSpPr>
          <p:cNvPr id="6147" name="Notes Placeholder 2"/>
          <p:cNvSpPr>
            <a:spLocks noGrp="1"/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anchor="t" anchorCtr="0">
            <a:noAutofit/>
          </a:bodyPr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1pPr>
            <a:lvl2pPr marL="4572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2pPr>
            <a:lvl3pPr marL="9144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3pPr>
            <a:lvl4pPr marL="13716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4pPr>
            <a:lvl5pPr marL="1828800" indent="0" algn="l" defTabSz="457200" rtl="0" eaLnBrk="0" fontAlgn="base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200" b="0" i="0" u="none" baseline="0">
                <a:solidFill>
                  <a:schemeClr val="tx1"/>
                </a:solidFill>
                <a:effectLst/>
                <a:latin typeface="Calibri" pitchFamily="34" charset="0"/>
                <a:ea typeface="ＭＳ Ｐゴシック" pitchFamily="34" charset="-128"/>
              </a:defRPr>
            </a:lvl5pPr>
          </a:lstStyle>
          <a:p>
            <a:pPr marL="0" lvl="0" indent="0"/>
            <a:r>
              <a:rPr lang="en-US" altLang="en-US" b="1">
                <a:latin typeface="Arial" pitchFamily="34" charset="0"/>
                <a:ea typeface="Arial" pitchFamily="34" charset="0"/>
              </a:rPr>
              <a:t>Figure I </a:t>
            </a:r>
            <a:r>
              <a:rPr lang="en-US" altLang="en-US">
                <a:latin typeface="Arial" pitchFamily="34" charset="0"/>
                <a:ea typeface="Arial" pitchFamily="34" charset="0"/>
              </a:rPr>
              <a:t>EPU Index for the United States
</a:t>
            </a:r>
          </a:p>
          <a:p>
            <a:pPr marL="0" lvl="0" indent="0"/>
            <a:r>
              <a:rPr lang="en-US" altLang="en-US">
                <a:latin typeface="Arial" pitchFamily="34" charset="0"/>
                <a:ea typeface="Arial" pitchFamily="34" charset="0"/>
              </a:rPr>
              <a:t>Unless provided in the caption above, the following copyright applies to the content of this slide: © The Author(s) 2016. Published by Oxford University Press, on
                    behalf of President and Fellows of Harvard College. All rights reserved. For
                    Permissions, please email: journals.permissions@oup.com</a:t>
            </a:r>
          </a:p>
        </p:txBody>
      </p:sp>
      <p:sp>
        <p:nvSpPr>
          <p:cNvPr id="6148" name="Slide Number Placeholder 3"/>
          <p:cNvSpPr>
            <a:spLocks noGrp="1"/>
          </p:cNvSpPr>
          <p:nvPr>
            <p:ph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anchor="b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1pPr>
            <a:lvl2pPr marL="4572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2pPr>
            <a:lvl3pPr marL="9144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3pPr>
            <a:lvl4pPr marL="13716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4pPr>
            <a:lvl5pPr marL="182880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800" b="0" i="0" u="none" baseline="0">
                <a:solidFill>
                  <a:schemeClr val="tx1"/>
                </a:solidFill>
                <a:effectLst/>
                <a:latin typeface="Arial" pitchFamily="34" charset="0"/>
                <a:ea typeface="ＭＳ Ｐゴシック" pitchFamily="34" charset="-128"/>
              </a:defRPr>
            </a:lvl5pPr>
          </a:lstStyle>
          <a:p>
            <a:pPr marL="0" lvl="0" indent="0" algn="r" eaLnBrk="1" hangingPunct="1"/>
            <a:fld id="{0E73B036-497D-4864-B506-A76EFE93D1A7}" type="slidenum">
              <a:rPr lang="en-US" altLang="en-US" sz="1200"/>
              <a:t>4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24C4-49C6-36FC-60EF-375DFA9AF0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548AD6-2724-938B-F94C-0C47F7AD2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8BABC-06D6-6C10-35BC-182720D8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29E1C-8245-4733-44F0-D6DEDF1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B815B-E4BD-8577-A11C-6D4FB323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203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1DD42-8AA3-2C0A-7EDA-2AAF5989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53400-8A5E-E3D3-A5B3-F8118331C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FC9C9-B535-45D8-CDCE-434C1DE72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29E91-C299-25BB-12DE-2E4DF621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3F1DD-2D1B-8AD3-8D54-DC5D6D52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37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336BE-74E4-48C5-B303-FAC910FAC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CBC4E0-EC17-7D2F-1C56-F08772092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854ED-2447-D068-A9A1-65208AB10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8322C-28B7-4461-F698-729CA5C08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44C6D-B670-DD9D-1A37-2D41EAAF3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7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3D636-0C1E-1BAC-15FC-08247E21D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1DC6C-3BF4-67D3-C3BB-4F39BF27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A7FA2-B080-2593-33BD-945E59153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4E40F-9BCB-E20B-BB09-A9D2B7DC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BCE3A-A85D-6B76-1638-BFAB154B6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0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1902B-8963-C0A5-2C1F-45F297304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DCFED-142C-242B-7B60-AC61BC8E3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9CF442-F16B-FD6D-FD51-B3A4B40C4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622B-C150-C392-406D-0E8BC883E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3620-2C49-7E07-3A45-D34B0934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7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F3E9-0D0D-6E6F-4DF7-4426746E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6B385-0A5A-D9A7-5C19-A5456CC89E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D6EBE-E712-695D-DADA-91D6D1287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BD2B75-05F3-2487-961A-062AC04D3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76330-9CF5-9A5F-4D78-E94CE987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7D2E1-3126-3E81-E2CA-32FF659F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9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DC0D3-E2D0-2ABA-50A8-506E315A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4A5BA-A2A8-E041-7574-93F1C8CA5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D354D3-BD43-0869-C9E0-AB6C4B96E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3229C-747F-236D-FE10-3911A3704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90069D-6DB1-C448-B860-48D9EA7E82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DDD45-0549-E320-9064-2235AD33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DA386-7C27-8490-91E0-2CD3BCC6D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560F24-836F-E059-593D-3D0817A6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5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B2CA4-0436-6CE5-677A-31E18A2D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2D7EB-C751-01E0-52AB-D4530C112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A49B9A-65C3-F905-5F2C-5A4550F74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FF6CF-08CE-4963-CF0A-50D0DC11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3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EA1038-3358-31E4-4517-F4355FBDF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5AC30C-A316-D9D4-EBD0-27936FC63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96E4-7B92-4A03-151B-9FA05D536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05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D6956-A898-BC53-0FD3-4BCFF6DD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5E803B-901A-6772-F94C-4DCDF7955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26BB18-9224-85C4-2AE6-AF009E482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D162E-0B32-94BE-72C0-767CEE6A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F3DC2-21F2-E8B0-A8D9-76FABE9DB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C7A-56DE-2E65-1D53-9FE14BF5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3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05C0-255F-8653-0F09-5280FAA0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858EB-450F-B432-5811-2A950AC2D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B72D4-B4E1-6E6A-64AB-87E027AFF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C6042-1D42-2246-F015-52F66B79C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500D5-83D3-BAEA-112D-363895873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49437-DBE9-53D9-F691-F92300345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47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BBEFA9-4FC9-4A31-143A-1BB90AAB3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FF6B7-322A-063F-228C-65573AC1B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1CF43-59BC-149D-7182-699C4C87B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8776E6-FA96-D34E-A283-60AF536F809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FBEA5-6102-A56F-23AB-E37AC7F691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F26400-1B71-5955-962C-B4A14244C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C73C-9269-A847-851F-289F772A0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746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idytextmining.com/tidytex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ollev.com/vsovero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ollev.com/vsovero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pollev.com/vsovero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qje/qjw02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19509-9CF4-C81F-B99E-F5C1B5710B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Econ 106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BDA37-7DA3-3C9C-EF7B-FDB9CE7B5E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Lecture 13</a:t>
            </a:r>
            <a:endParaRPr lang="en-US" dirty="0"/>
          </a:p>
          <a:p>
            <a:r>
              <a:rPr lang="en-US" dirty="0"/>
              <a:t>slides derived from:</a:t>
            </a:r>
          </a:p>
          <a:p>
            <a:r>
              <a:rPr lang="en-US" dirty="0">
                <a:hlinkClick r:id="rId2"/>
              </a:rPr>
              <a:t>https://www.tidytextmining.com/tidytext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432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9499-4C95-4F95-8939-6080120AD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B8923-6EDD-5172-04D3-3879857AE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out the number of times Taylor Swift lyrics include the string ”shake it off”</a:t>
            </a:r>
          </a:p>
          <a:p>
            <a:r>
              <a:rPr lang="en-US" dirty="0"/>
              <a:t>Find out how many songs contain the string “shake”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55DD8F-38F6-3927-5EDC-A8321EAC29C2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971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BEC-D0D3-D5D0-3B4A-930584DC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0C0-A900-66DF-68E6-A4E31A8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4" y="1690688"/>
            <a:ext cx="3988633" cy="4351338"/>
          </a:xfrm>
        </p:spPr>
        <p:txBody>
          <a:bodyPr>
            <a:normAutofit/>
          </a:bodyPr>
          <a:lstStyle/>
          <a:p>
            <a:r>
              <a:rPr lang="en-US" dirty="0"/>
              <a:t>We want to find the standalone word “</a:t>
            </a:r>
            <a:r>
              <a:rPr lang="en-US" dirty="0">
                <a:highlight>
                  <a:srgbClr val="FFFF00"/>
                </a:highlight>
              </a:rPr>
              <a:t>love</a:t>
            </a:r>
            <a:r>
              <a:rPr lang="en-US" dirty="0"/>
              <a:t>” </a:t>
            </a:r>
          </a:p>
          <a:p>
            <a:r>
              <a:rPr lang="en-US" dirty="0"/>
              <a:t>Not “g</a:t>
            </a:r>
            <a:r>
              <a:rPr lang="en-US" dirty="0">
                <a:highlight>
                  <a:srgbClr val="FFFF00"/>
                </a:highlight>
              </a:rPr>
              <a:t>love</a:t>
            </a:r>
            <a:r>
              <a:rPr lang="en-US" dirty="0"/>
              <a:t>”</a:t>
            </a:r>
          </a:p>
          <a:p>
            <a:r>
              <a:rPr lang="en-US" dirty="0"/>
              <a:t>we can use the symbol for word boundary </a:t>
            </a:r>
            <a:r>
              <a:rPr lang="en-US" dirty="0">
                <a:highlight>
                  <a:srgbClr val="00FFFF"/>
                </a:highlight>
              </a:rPr>
              <a:t>\\b</a:t>
            </a:r>
            <a:r>
              <a:rPr lang="en-US" dirty="0"/>
              <a:t> (where a word must start or end)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0EAE8-049E-BA25-72CC-6D529B68F051}"/>
              </a:ext>
            </a:extLst>
          </p:cNvPr>
          <p:cNvSpPr txBox="1"/>
          <p:nvPr/>
        </p:nvSpPr>
        <p:spPr>
          <a:xfrm>
            <a:off x="4497050" y="2228681"/>
            <a:ext cx="85937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taylor_swift_lyrics_love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	</a:t>
            </a:r>
            <a:r>
              <a:rPr lang="en-US" sz="2200" b="1" dirty="0">
                <a:solidFill>
                  <a:srgbClr val="FF0000"/>
                </a:solidFill>
              </a:rPr>
              <a:t>mutate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contains_love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str_detect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Lyrics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"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chemeClr val="accent6"/>
                </a:solidFill>
              </a:rPr>
              <a:t>"</a:t>
            </a:r>
            <a:r>
              <a:rPr lang="en-US" sz="2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01175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BEC-D0D3-D5D0-3B4A-930584DC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0C0-A900-66DF-68E6-A4E31A8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4" y="1690688"/>
            <a:ext cx="3988633" cy="4351338"/>
          </a:xfrm>
        </p:spPr>
        <p:txBody>
          <a:bodyPr>
            <a:normAutofit/>
          </a:bodyPr>
          <a:lstStyle/>
          <a:p>
            <a:r>
              <a:rPr lang="en-US" dirty="0"/>
              <a:t>We want to find either of these :</a:t>
            </a:r>
          </a:p>
          <a:p>
            <a:pPr lvl="1"/>
            <a:r>
              <a:rPr lang="en-US" dirty="0"/>
              <a:t> “love” </a:t>
            </a:r>
          </a:p>
          <a:p>
            <a:pPr lvl="1"/>
            <a:r>
              <a:rPr lang="en-US" dirty="0"/>
              <a:t> “loving”</a:t>
            </a:r>
          </a:p>
          <a:p>
            <a:pPr lvl="1"/>
            <a:r>
              <a:rPr lang="en-US" dirty="0"/>
              <a:t>“lover”</a:t>
            </a:r>
          </a:p>
          <a:p>
            <a:r>
              <a:rPr lang="en-US" dirty="0"/>
              <a:t>use </a:t>
            </a:r>
            <a:r>
              <a:rPr lang="en-US" dirty="0">
                <a:highlight>
                  <a:srgbClr val="FF00FF"/>
                </a:highlight>
              </a:rPr>
              <a:t>|</a:t>
            </a:r>
            <a:r>
              <a:rPr lang="en-US" dirty="0"/>
              <a:t> to specify that the pattern can contain “love”  or “loving”  or “lover”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0EAE8-049E-BA25-72CC-6D529B68F051}"/>
              </a:ext>
            </a:extLst>
          </p:cNvPr>
          <p:cNvSpPr txBox="1"/>
          <p:nvPr/>
        </p:nvSpPr>
        <p:spPr>
          <a:xfrm>
            <a:off x="4497050" y="2228681"/>
            <a:ext cx="85937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taylor_swift_lyrics_love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taylor_swift_lyrics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dirty="0"/>
              <a:t>  	</a:t>
            </a:r>
            <a:r>
              <a:rPr lang="en-US" sz="2200" b="1" dirty="0">
                <a:solidFill>
                  <a:srgbClr val="FF0000"/>
                </a:solidFill>
              </a:rPr>
              <a:t>mutate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contains_love</a:t>
            </a:r>
            <a:r>
              <a:rPr lang="en-US" sz="2200" dirty="0"/>
              <a:t>=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str_detect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Lyrics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"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00FF"/>
                </a:highlight>
              </a:rPr>
              <a:t>|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loving</a:t>
            </a:r>
            <a:r>
              <a:rPr lang="en-US" sz="2200" dirty="0">
                <a:highlight>
                  <a:srgbClr val="00FFFF"/>
                </a:highlight>
              </a:rPr>
              <a:t>\\b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00FF"/>
                </a:highlight>
              </a:rPr>
              <a:t>|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lover</a:t>
            </a:r>
            <a:r>
              <a:rPr lang="en-US" sz="2200" dirty="0">
                <a:highlight>
                  <a:srgbClr val="00FFFF"/>
                </a:highlight>
              </a:rPr>
              <a:t>\\b</a:t>
            </a:r>
            <a:r>
              <a:rPr lang="en-US" sz="2200" dirty="0">
                <a:solidFill>
                  <a:schemeClr val="accent6"/>
                </a:solidFill>
              </a:rPr>
              <a:t>"</a:t>
            </a:r>
            <a:r>
              <a:rPr lang="en-US" sz="2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16203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4DDBE-2C56-0904-7BF7-FF771A0D2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EC0AB-2C0D-76E8-A36A-B6046608B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Careful about Upper/Lower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C8F35-E05D-82D6-3F2E-80A5A5A03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4" y="1690688"/>
            <a:ext cx="3988633" cy="4351338"/>
          </a:xfrm>
        </p:spPr>
        <p:txBody>
          <a:bodyPr>
            <a:normAutofit/>
          </a:bodyPr>
          <a:lstStyle/>
          <a:p>
            <a:r>
              <a:rPr lang="en-US" dirty="0"/>
              <a:t>Case matters when searching for strings:</a:t>
            </a:r>
          </a:p>
          <a:p>
            <a:pPr lvl="1"/>
            <a:r>
              <a:rPr lang="en-US" dirty="0"/>
              <a:t> “Love” vs.  “love”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DB21B8-4E25-7C3D-ABDD-19D0E81D2BA1}"/>
              </a:ext>
            </a:extLst>
          </p:cNvPr>
          <p:cNvSpPr txBox="1"/>
          <p:nvPr/>
        </p:nvSpPr>
        <p:spPr>
          <a:xfrm>
            <a:off x="4497050" y="2228681"/>
            <a:ext cx="859373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taylor_swift_lyrics_love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b="1" dirty="0"/>
              <a:t> </a:t>
            </a:r>
            <a:r>
              <a:rPr lang="en-US" sz="2200" b="1" dirty="0" err="1">
                <a:solidFill>
                  <a:srgbClr val="00B050"/>
                </a:solidFill>
              </a:rPr>
              <a:t>taylor_swift_lyrics</a:t>
            </a:r>
            <a:r>
              <a:rPr lang="en-US" sz="2200" b="1" dirty="0">
                <a:solidFill>
                  <a:srgbClr val="00B05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200" dirty="0"/>
              <a:t>  	</a:t>
            </a:r>
            <a:r>
              <a:rPr lang="en-US" sz="2200" b="1" dirty="0">
                <a:solidFill>
                  <a:srgbClr val="FF0000"/>
                </a:solidFill>
              </a:rPr>
              <a:t>mutate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contains_love</a:t>
            </a:r>
            <a:r>
              <a:rPr lang="en-US" sz="2200" dirty="0"/>
              <a:t>=</a:t>
            </a:r>
          </a:p>
          <a:p>
            <a:r>
              <a:rPr lang="en-US" sz="2200" b="1" dirty="0" err="1">
                <a:solidFill>
                  <a:srgbClr val="FF0000"/>
                </a:solidFill>
              </a:rPr>
              <a:t>str_detect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Lyrics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"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FF00FF"/>
                </a:highlight>
              </a:rPr>
              <a:t>| </a:t>
            </a:r>
            <a:r>
              <a:rPr lang="en-US" sz="2200" dirty="0"/>
              <a:t> </a:t>
            </a:r>
            <a:r>
              <a:rPr lang="en-US" sz="2200" dirty="0">
                <a:highlight>
                  <a:srgbClr val="00FFFF"/>
                </a:highlight>
              </a:rPr>
              <a:t>\\b 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highlight>
                  <a:srgbClr val="00FFFF"/>
                </a:highlight>
              </a:rPr>
              <a:t>\\b</a:t>
            </a:r>
            <a:r>
              <a:rPr lang="en-US" sz="2200" dirty="0"/>
              <a:t> </a:t>
            </a:r>
            <a:r>
              <a:rPr lang="en-US" sz="2200" dirty="0">
                <a:solidFill>
                  <a:schemeClr val="accent6"/>
                </a:solidFill>
              </a:rPr>
              <a:t>"</a:t>
            </a:r>
            <a:r>
              <a:rPr lang="en-US" sz="2200" dirty="0"/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B985E6-A945-5989-36EB-1ECE601BE2EC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6470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E0D-C8B2-0102-62AB-6945C28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else do we analyze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88E9-FEA0-39C8-3327-6D33B8D9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14482" cy="4351338"/>
          </a:xfrm>
        </p:spPr>
        <p:txBody>
          <a:bodyPr>
            <a:normAutofit/>
          </a:bodyPr>
          <a:lstStyle/>
          <a:p>
            <a:r>
              <a:rPr lang="en-US" dirty="0"/>
              <a:t>Sometimes we don’t know which words or phrases we are searching for</a:t>
            </a:r>
          </a:p>
          <a:p>
            <a:r>
              <a:rPr lang="en-US" dirty="0"/>
              <a:t>Instead, we might want to find out the most common words or phrases in text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 </a:t>
            </a:r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token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is a meaningful unit of text, such as a word, that we are interested in using for analysis</a:t>
            </a:r>
          </a:p>
          <a:p>
            <a:r>
              <a:rPr lang="en-US" b="1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tokenization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 is the process of splitting text into tokens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96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AB340-F6A6-05A5-3FB4-F2C80B93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Text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D629A-4928-6DB2-FA66-8DE9FB0E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To make our text data tidy, 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w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e need to create a new row for every token in the L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yrics column</a:t>
            </a:r>
            <a:endParaRPr lang="en-US" b="0" i="0" dirty="0">
              <a:solidFill>
                <a:srgbClr val="212529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29774C-D7E6-6544-3010-3249E228A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610" y="3114557"/>
            <a:ext cx="7772400" cy="28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49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68602-0D9F-95C0-46B5-77202F42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data to tidy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D52FB-BFAE-CCEB-D710-70AB1D0B5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1328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the </a:t>
            </a:r>
            <a:r>
              <a:rPr lang="en-US" b="1" dirty="0" err="1">
                <a:solidFill>
                  <a:srgbClr val="FF0000"/>
                </a:solidFill>
              </a:rPr>
              <a:t>unnest_tokens</a:t>
            </a:r>
            <a:r>
              <a:rPr lang="en-US" dirty="0"/>
              <a:t>() function from the </a:t>
            </a:r>
            <a:r>
              <a:rPr lang="en-US" dirty="0" err="1"/>
              <a:t>tidytext</a:t>
            </a:r>
            <a:r>
              <a:rPr lang="en-US" dirty="0"/>
              <a:t> library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name of the input column with the text</a:t>
            </a:r>
          </a:p>
          <a:p>
            <a:pPr lvl="1"/>
            <a:r>
              <a:rPr lang="en-US" dirty="0"/>
              <a:t>the name of the output column where you want to place the tokens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tidy text data frame where each row represents a token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27D23B-77C5-6991-5020-A01B2AED3712}"/>
              </a:ext>
            </a:extLst>
          </p:cNvPr>
          <p:cNvSpPr txBox="1"/>
          <p:nvPr/>
        </p:nvSpPr>
        <p:spPr>
          <a:xfrm>
            <a:off x="5801193" y="2075261"/>
            <a:ext cx="60110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unnest_tokens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output</a:t>
            </a:r>
            <a:r>
              <a:rPr lang="en-US" sz="2400" dirty="0"/>
              <a:t>=word, </a:t>
            </a:r>
            <a:r>
              <a:rPr lang="en-US" sz="2400" b="1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=Lyrics)</a:t>
            </a:r>
          </a:p>
        </p:txBody>
      </p:sp>
    </p:spTree>
    <p:extLst>
      <p:ext uri="{BB962C8B-B14F-4D97-AF65-F5344CB8AC3E}">
        <p14:creationId xmlns:p14="http://schemas.microsoft.com/office/powerpoint/2010/main" val="241239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54DAC2-B45E-F28B-A45E-352B315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75" y="2029948"/>
            <a:ext cx="4090025" cy="3565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C58-28F3-759B-8829-2CBEDAC8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Tidy Text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EEEF1-381B-20F1-9431-5A670E30DB2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387" r="-100"/>
          <a:stretch/>
        </p:blipFill>
        <p:spPr>
          <a:xfrm>
            <a:off x="149900" y="2498842"/>
            <a:ext cx="6115675" cy="28826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C5C813-D03C-C412-D764-9229B8BD4650}"/>
              </a:ext>
            </a:extLst>
          </p:cNvPr>
          <p:cNvSpPr/>
          <p:nvPr/>
        </p:nvSpPr>
        <p:spPr>
          <a:xfrm>
            <a:off x="2743199" y="2743200"/>
            <a:ext cx="3522375" cy="25483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C5BC2-2066-D8D9-0CDE-FA7352F935A0}"/>
              </a:ext>
            </a:extLst>
          </p:cNvPr>
          <p:cNvSpPr/>
          <p:nvPr/>
        </p:nvSpPr>
        <p:spPr>
          <a:xfrm>
            <a:off x="10568067" y="2608289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839E5-5E3F-4E4F-0160-10E4226F28E0}"/>
              </a:ext>
            </a:extLst>
          </p:cNvPr>
          <p:cNvSpPr/>
          <p:nvPr/>
        </p:nvSpPr>
        <p:spPr>
          <a:xfrm>
            <a:off x="10568067" y="2296253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156E3-3E85-E43B-6CF9-C756F563B3FF}"/>
              </a:ext>
            </a:extLst>
          </p:cNvPr>
          <p:cNvSpPr/>
          <p:nvPr/>
        </p:nvSpPr>
        <p:spPr>
          <a:xfrm>
            <a:off x="10606792" y="2888105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E39E7-A0FA-C819-0751-B65FA4D8400F}"/>
              </a:ext>
            </a:extLst>
          </p:cNvPr>
          <p:cNvSpPr/>
          <p:nvPr/>
        </p:nvSpPr>
        <p:spPr>
          <a:xfrm>
            <a:off x="10619283" y="3167921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C800A-DE63-2F7E-CEF6-8EA9F3006BDB}"/>
              </a:ext>
            </a:extLst>
          </p:cNvPr>
          <p:cNvSpPr/>
          <p:nvPr/>
        </p:nvSpPr>
        <p:spPr>
          <a:xfrm>
            <a:off x="10619282" y="3451485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E007E-08F2-DE55-3BF8-32C46DD3BDBC}"/>
              </a:ext>
            </a:extLst>
          </p:cNvPr>
          <p:cNvSpPr/>
          <p:nvPr/>
        </p:nvSpPr>
        <p:spPr>
          <a:xfrm>
            <a:off x="10606791" y="3727553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0CB7D-0972-C1DD-68C4-CC93D4E268BF}"/>
              </a:ext>
            </a:extLst>
          </p:cNvPr>
          <p:cNvSpPr/>
          <p:nvPr/>
        </p:nvSpPr>
        <p:spPr>
          <a:xfrm>
            <a:off x="10586806" y="3964899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973DE1-377F-7DA1-F63A-53A1EA852FAE}"/>
              </a:ext>
            </a:extLst>
          </p:cNvPr>
          <p:cNvSpPr/>
          <p:nvPr/>
        </p:nvSpPr>
        <p:spPr>
          <a:xfrm>
            <a:off x="10619282" y="42665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21DF6-010A-F0E9-7404-FE2D36DE3D1A}"/>
              </a:ext>
            </a:extLst>
          </p:cNvPr>
          <p:cNvSpPr/>
          <p:nvPr/>
        </p:nvSpPr>
        <p:spPr>
          <a:xfrm>
            <a:off x="10637395" y="4540832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878A3-0177-8EB1-64A8-2A7C4EF157C9}"/>
              </a:ext>
            </a:extLst>
          </p:cNvPr>
          <p:cNvSpPr/>
          <p:nvPr/>
        </p:nvSpPr>
        <p:spPr>
          <a:xfrm>
            <a:off x="10619282" y="4804347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DA7E6-E7FA-68A8-2CB0-1B2983CCF042}"/>
              </a:ext>
            </a:extLst>
          </p:cNvPr>
          <p:cNvSpPr/>
          <p:nvPr/>
        </p:nvSpPr>
        <p:spPr>
          <a:xfrm>
            <a:off x="10637395" y="50891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667B5-A0F0-331E-6EAF-E9E4CB33D9DC}"/>
              </a:ext>
            </a:extLst>
          </p:cNvPr>
          <p:cNvSpPr/>
          <p:nvPr/>
        </p:nvSpPr>
        <p:spPr>
          <a:xfrm>
            <a:off x="10619283" y="5352675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4477F-B99D-9E94-DABC-A633FD2B4614}"/>
              </a:ext>
            </a:extLst>
          </p:cNvPr>
          <p:cNvSpPr txBox="1"/>
          <p:nvPr/>
        </p:nvSpPr>
        <p:spPr>
          <a:xfrm>
            <a:off x="6096000" y="876539"/>
            <a:ext cx="60110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unnest_tokens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output</a:t>
            </a:r>
            <a:r>
              <a:rPr lang="en-US" sz="2400" dirty="0"/>
              <a:t>=word, </a:t>
            </a:r>
            <a:r>
              <a:rPr lang="en-US" sz="2400" b="1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=Lyrics)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D1283E-473A-752D-D010-D078BD5E7545}"/>
              </a:ext>
            </a:extLst>
          </p:cNvPr>
          <p:cNvSpPr txBox="1"/>
          <p:nvPr/>
        </p:nvSpPr>
        <p:spPr>
          <a:xfrm>
            <a:off x="3464240" y="6031210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4"/>
              </a:rPr>
              <a:t>https://</a:t>
            </a:r>
            <a:r>
              <a:rPr lang="en-US" sz="2400" dirty="0" err="1">
                <a:hlinkClick r:id="rId4"/>
              </a:rPr>
              <a:t>pollev.com</a:t>
            </a:r>
            <a:r>
              <a:rPr lang="en-US" sz="2400" dirty="0">
                <a:hlinkClick r:id="rId4"/>
              </a:rPr>
              <a:t>/</a:t>
            </a:r>
            <a:r>
              <a:rPr lang="en-US" sz="2400" dirty="0" err="1">
                <a:hlinkClick r:id="rId4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45602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3D25-3D34-8D04-3A6E-32FD3D46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Table of 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44F11-50C9-3B2A-5423-023AC0512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8752" cy="4351338"/>
          </a:xfrm>
        </p:spPr>
        <p:txBody>
          <a:bodyPr/>
          <a:lstStyle/>
          <a:p>
            <a:r>
              <a:rPr lang="en-US" dirty="0"/>
              <a:t>Ok, what are the top 20 words in Taylor Swift lyrics?</a:t>
            </a:r>
          </a:p>
          <a:p>
            <a:r>
              <a:rPr lang="en-US" b="1" dirty="0">
                <a:solidFill>
                  <a:srgbClr val="FF0000"/>
                </a:solidFill>
              </a:rPr>
              <a:t>count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word</a:t>
            </a:r>
            <a:r>
              <a:rPr lang="en-US" dirty="0"/>
              <a:t>)</a:t>
            </a:r>
            <a:r>
              <a:rPr lang="en-US" sz="2800" b="1" dirty="0">
                <a:solidFill>
                  <a:srgbClr val="0432FF"/>
                </a:solidFill>
              </a:rPr>
              <a:t> </a:t>
            </a:r>
            <a:r>
              <a:rPr lang="en-US" dirty="0"/>
              <a:t>creates a frequency table for the word variable </a:t>
            </a:r>
          </a:p>
          <a:p>
            <a:r>
              <a:rPr lang="en-US" b="1" dirty="0">
                <a:solidFill>
                  <a:srgbClr val="FF0000"/>
                </a:solidFill>
              </a:rPr>
              <a:t>arrange</a:t>
            </a:r>
            <a:r>
              <a:rPr lang="en-US" dirty="0"/>
              <a:t>(</a:t>
            </a:r>
            <a:r>
              <a:rPr lang="en-US" b="1" dirty="0">
                <a:solidFill>
                  <a:srgbClr val="FF0000"/>
                </a:solidFill>
              </a:rPr>
              <a:t>desc</a:t>
            </a:r>
            <a:r>
              <a:rPr lang="en-US" dirty="0"/>
              <a:t>( </a:t>
            </a:r>
            <a:r>
              <a:rPr lang="en-US" dirty="0">
                <a:solidFill>
                  <a:srgbClr val="00B050"/>
                </a:solidFill>
              </a:rPr>
              <a:t>n</a:t>
            </a:r>
            <a:r>
              <a:rPr lang="en-US" dirty="0"/>
              <a:t>))</a:t>
            </a:r>
            <a:r>
              <a:rPr lang="en-US" sz="2800" b="1" dirty="0">
                <a:solidFill>
                  <a:srgbClr val="0432FF"/>
                </a:solidFill>
              </a:rPr>
              <a:t> </a:t>
            </a:r>
            <a:r>
              <a:rPr lang="en-US" dirty="0"/>
              <a:t>sorts the frequency table from largest to smallest value of 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3438A7-4140-B010-F052-F26F625B38AB}"/>
              </a:ext>
            </a:extLst>
          </p:cNvPr>
          <p:cNvSpPr txBox="1"/>
          <p:nvPr/>
        </p:nvSpPr>
        <p:spPr>
          <a:xfrm>
            <a:off x="6096000" y="1825625"/>
            <a:ext cx="60998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tidy_lyrics_count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86905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Hm, not very impressive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78A8-8ACB-E2E1-A225-01250B85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82519" cy="4351338"/>
          </a:xfrm>
        </p:spPr>
        <p:txBody>
          <a:bodyPr/>
          <a:lstStyle/>
          <a:p>
            <a:r>
              <a:rPr lang="en-US" dirty="0"/>
              <a:t>The top words don’t seem specific to Taylor Swift</a:t>
            </a:r>
          </a:p>
          <a:p>
            <a:r>
              <a:rPr lang="en-US" dirty="0"/>
              <a:t>They’re mainly “filler” words that everyone uses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21209-1254-A225-B4F4-B17241901181}"/>
              </a:ext>
            </a:extLst>
          </p:cNvPr>
          <p:cNvSpPr txBox="1"/>
          <p:nvPr/>
        </p:nvSpPr>
        <p:spPr>
          <a:xfrm>
            <a:off x="6840638" y="656845"/>
            <a:ext cx="5034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tidy_lyrics_count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51FA21-7A0C-97CA-DE6B-4AD8B3033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67" y="2133773"/>
            <a:ext cx="24003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8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C266C-1806-2EA3-B882-1688B37AF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FF6CC-02A8-A434-5A57-5186C2597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Milestone #2 due Sunday, 11:59pm</a:t>
            </a:r>
          </a:p>
          <a:p>
            <a:r>
              <a:rPr lang="en-US" dirty="0"/>
              <a:t>Please review the feedback from MS #1, let me or Fan know if you have any questions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80E3D-E5B7-0626-B115-03F11F17BE87}"/>
              </a:ext>
            </a:extLst>
          </p:cNvPr>
          <p:cNvSpPr txBox="1"/>
          <p:nvPr/>
        </p:nvSpPr>
        <p:spPr>
          <a:xfrm>
            <a:off x="4040709" y="5811193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2"/>
              </a:rPr>
              <a:t>https://</a:t>
            </a:r>
            <a:r>
              <a:rPr lang="en-US" sz="2400" dirty="0" err="1">
                <a:hlinkClick r:id="rId2"/>
              </a:rPr>
              <a:t>pollev.com</a:t>
            </a:r>
            <a:r>
              <a:rPr lang="en-US" sz="2400" dirty="0">
                <a:hlinkClick r:id="rId2"/>
              </a:rPr>
              <a:t>/</a:t>
            </a:r>
            <a:r>
              <a:rPr lang="en-US" sz="2400" dirty="0" err="1">
                <a:hlinkClick r:id="rId2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3254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54DAC2-B45E-F28B-A45E-352B315E3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775" y="2029948"/>
            <a:ext cx="4090025" cy="35651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712C58-28F3-759B-8829-2CBEDAC8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cleanup: remove stop words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EC5BC2-2066-D8D9-0CDE-FA7352F935A0}"/>
              </a:ext>
            </a:extLst>
          </p:cNvPr>
          <p:cNvSpPr/>
          <p:nvPr/>
        </p:nvSpPr>
        <p:spPr>
          <a:xfrm>
            <a:off x="10568067" y="2608289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A839E5-5E3F-4E4F-0160-10E4226F28E0}"/>
              </a:ext>
            </a:extLst>
          </p:cNvPr>
          <p:cNvSpPr/>
          <p:nvPr/>
        </p:nvSpPr>
        <p:spPr>
          <a:xfrm>
            <a:off x="10568067" y="2296253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9156E3-3E85-E43B-6CF9-C756F563B3FF}"/>
              </a:ext>
            </a:extLst>
          </p:cNvPr>
          <p:cNvSpPr/>
          <p:nvPr/>
        </p:nvSpPr>
        <p:spPr>
          <a:xfrm>
            <a:off x="10606792" y="2888105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5EE39E7-A0FA-C819-0751-B65FA4D8400F}"/>
              </a:ext>
            </a:extLst>
          </p:cNvPr>
          <p:cNvSpPr/>
          <p:nvPr/>
        </p:nvSpPr>
        <p:spPr>
          <a:xfrm>
            <a:off x="10619283" y="3167921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2BC800A-DE63-2F7E-CEF6-8EA9F3006BDB}"/>
              </a:ext>
            </a:extLst>
          </p:cNvPr>
          <p:cNvSpPr/>
          <p:nvPr/>
        </p:nvSpPr>
        <p:spPr>
          <a:xfrm>
            <a:off x="10619282" y="3451485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DE007E-08F2-DE55-3BF8-32C46DD3BDBC}"/>
              </a:ext>
            </a:extLst>
          </p:cNvPr>
          <p:cNvSpPr/>
          <p:nvPr/>
        </p:nvSpPr>
        <p:spPr>
          <a:xfrm>
            <a:off x="10606791" y="3727553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60CB7D-0972-C1DD-68C4-CC93D4E268BF}"/>
              </a:ext>
            </a:extLst>
          </p:cNvPr>
          <p:cNvSpPr/>
          <p:nvPr/>
        </p:nvSpPr>
        <p:spPr>
          <a:xfrm>
            <a:off x="10586806" y="3964899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973DE1-377F-7DA1-F63A-53A1EA852FAE}"/>
              </a:ext>
            </a:extLst>
          </p:cNvPr>
          <p:cNvSpPr/>
          <p:nvPr/>
        </p:nvSpPr>
        <p:spPr>
          <a:xfrm>
            <a:off x="10619282" y="42665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EB21DF6-010A-F0E9-7404-FE2D36DE3D1A}"/>
              </a:ext>
            </a:extLst>
          </p:cNvPr>
          <p:cNvSpPr/>
          <p:nvPr/>
        </p:nvSpPr>
        <p:spPr>
          <a:xfrm>
            <a:off x="10637395" y="4540832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D878A3-0177-8EB1-64A8-2A7C4EF157C9}"/>
              </a:ext>
            </a:extLst>
          </p:cNvPr>
          <p:cNvSpPr/>
          <p:nvPr/>
        </p:nvSpPr>
        <p:spPr>
          <a:xfrm>
            <a:off x="10619282" y="4804347"/>
            <a:ext cx="785733" cy="28481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07DA7E6-E7FA-68A8-2CB0-1B2983CCF042}"/>
              </a:ext>
            </a:extLst>
          </p:cNvPr>
          <p:cNvSpPr/>
          <p:nvPr/>
        </p:nvSpPr>
        <p:spPr>
          <a:xfrm>
            <a:off x="10637395" y="50891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D2667B5-A0F0-331E-6EAF-E9E4CB33D9DC}"/>
              </a:ext>
            </a:extLst>
          </p:cNvPr>
          <p:cNvSpPr/>
          <p:nvPr/>
        </p:nvSpPr>
        <p:spPr>
          <a:xfrm>
            <a:off x="10619283" y="5352675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E1FC7-3A5B-FCF5-B214-DA318115A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7374" cy="40805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lots of common words that we may want to remove from our data:</a:t>
            </a:r>
          </a:p>
          <a:p>
            <a:pPr lvl="1"/>
            <a:r>
              <a:rPr lang="en-US" dirty="0"/>
              <a:t>the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is</a:t>
            </a:r>
          </a:p>
          <a:p>
            <a:pPr lvl="1"/>
            <a:r>
              <a:rPr lang="en-US" dirty="0"/>
              <a:t>are</a:t>
            </a:r>
          </a:p>
          <a:p>
            <a:r>
              <a:rPr lang="en-US" dirty="0"/>
              <a:t>Why? There carry little meaning in most text analysis</a:t>
            </a:r>
          </a:p>
          <a:p>
            <a:r>
              <a:rPr lang="en-US" dirty="0"/>
              <a:t>These are referred to as </a:t>
            </a:r>
            <a:r>
              <a:rPr lang="en-US" b="1" dirty="0"/>
              <a:t>stop words</a:t>
            </a:r>
          </a:p>
        </p:txBody>
      </p:sp>
    </p:spTree>
    <p:extLst>
      <p:ext uri="{BB962C8B-B14F-4D97-AF65-F5344CB8AC3E}">
        <p14:creationId xmlns:p14="http://schemas.microsoft.com/office/powerpoint/2010/main" val="2081729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3999-FEDC-F721-601B-ABEE63885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01355-E7AB-ABA7-E695-290713344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397708" cy="4351338"/>
          </a:xfrm>
        </p:spPr>
        <p:txBody>
          <a:bodyPr/>
          <a:lstStyle/>
          <a:p>
            <a:r>
              <a:rPr lang="en-US" dirty="0"/>
              <a:t>You could try to use </a:t>
            </a:r>
            <a:r>
              <a:rPr lang="en-US" b="1" dirty="0">
                <a:solidFill>
                  <a:srgbClr val="FF0000"/>
                </a:solidFill>
              </a:rPr>
              <a:t>filter</a:t>
            </a:r>
            <a:r>
              <a:rPr lang="en-US" dirty="0"/>
              <a:t>() to remove stop words, but there are way too many for this approach</a:t>
            </a:r>
          </a:p>
          <a:p>
            <a:r>
              <a:rPr lang="en-US" dirty="0"/>
              <a:t>the </a:t>
            </a:r>
            <a:r>
              <a:rPr lang="en-US" dirty="0" err="1"/>
              <a:t>tidytext</a:t>
            </a:r>
            <a:r>
              <a:rPr lang="en-US" dirty="0"/>
              <a:t> package includes a data frame of common stop words</a:t>
            </a:r>
          </a:p>
          <a:p>
            <a:r>
              <a:rPr lang="en-US" dirty="0"/>
              <a:t>Let’s use that to remove stop words from Taylor Swift lyrics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30147-0584-1D8C-A19E-A41190A38F22}"/>
              </a:ext>
            </a:extLst>
          </p:cNvPr>
          <p:cNvSpPr txBox="1"/>
          <p:nvPr/>
        </p:nvSpPr>
        <p:spPr>
          <a:xfrm>
            <a:off x="7959778" y="815540"/>
            <a:ext cx="33940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US" sz="2400" b="1" dirty="0">
                <a:solidFill>
                  <a:srgbClr val="FF0000"/>
                </a:solidFill>
              </a:rPr>
              <a:t>data</a:t>
            </a:r>
            <a:r>
              <a:rPr lang="en-US" sz="2400" dirty="0"/>
              <a:t>(</a:t>
            </a:r>
            <a:r>
              <a:rPr lang="en-US" sz="2400" dirty="0" err="1">
                <a:solidFill>
                  <a:srgbClr val="00B050"/>
                </a:solidFill>
              </a:rPr>
              <a:t>stop_words</a:t>
            </a:r>
            <a:r>
              <a:rPr lang="en-US" sz="2400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79D7A0-4ABF-E61E-345D-6228B21A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3095" y="1924844"/>
            <a:ext cx="3111500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477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72C-2535-77C7-BDE9-827CA1D7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FF0000"/>
                </a:solidFill>
              </a:rPr>
              <a:t>anti_join</a:t>
            </a:r>
            <a:r>
              <a:rPr lang="en-US" dirty="0"/>
              <a:t>() to 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D537-F619-347D-8FE4-55F7E04E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6" y="1855605"/>
            <a:ext cx="5074756" cy="4351338"/>
          </a:xfrm>
        </p:spPr>
        <p:txBody>
          <a:bodyPr>
            <a:normAutofit/>
          </a:bodyPr>
          <a:lstStyle/>
          <a:p>
            <a:r>
              <a:rPr lang="en-US" dirty="0"/>
              <a:t>We are going to use </a:t>
            </a:r>
            <a:r>
              <a:rPr lang="en-US" b="1" dirty="0" err="1">
                <a:solidFill>
                  <a:srgbClr val="FF0000"/>
                </a:solidFill>
              </a:rPr>
              <a:t>anti_join</a:t>
            </a:r>
            <a:r>
              <a:rPr lang="en-US" dirty="0"/>
              <a:t>() to remove stop words in the </a:t>
            </a:r>
            <a:r>
              <a:rPr lang="en-US" dirty="0" err="1"/>
              <a:t>tidy_lyrics</a:t>
            </a:r>
            <a:endParaRPr lang="en-US" dirty="0"/>
          </a:p>
          <a:p>
            <a:r>
              <a:rPr lang="en-US" dirty="0"/>
              <a:t>Any word in </a:t>
            </a:r>
            <a:r>
              <a:rPr lang="en-US" dirty="0" err="1"/>
              <a:t>tidy_lyrics</a:t>
            </a:r>
            <a:r>
              <a:rPr lang="en-US" dirty="0"/>
              <a:t> that matches to the stop words data will be removed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393C0-637F-0FD1-E8F0-22408DFB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462" y="2470953"/>
            <a:ext cx="2193042" cy="2927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637D0A-62D8-2BB8-4F16-ECFA80C1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2" y="2367683"/>
            <a:ext cx="3594967" cy="31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595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5B72C-2535-77C7-BDE9-827CA1D7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 err="1">
                <a:solidFill>
                  <a:srgbClr val="FF0000"/>
                </a:solidFill>
              </a:rPr>
              <a:t>anti_join</a:t>
            </a:r>
            <a:r>
              <a:rPr lang="en-US" dirty="0"/>
              <a:t>() to Remove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3D537-F619-347D-8FE4-55F7E04E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96" y="1855605"/>
            <a:ext cx="5074756" cy="4351338"/>
          </a:xfrm>
        </p:spPr>
        <p:txBody>
          <a:bodyPr>
            <a:normAutofit/>
          </a:bodyPr>
          <a:lstStyle/>
          <a:p>
            <a:r>
              <a:rPr lang="en-US" dirty="0"/>
              <a:t>Arguments: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x</a:t>
            </a:r>
            <a:r>
              <a:rPr lang="en-US" dirty="0"/>
              <a:t>: left data frame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y</a:t>
            </a:r>
            <a:r>
              <a:rPr lang="en-US" dirty="0"/>
              <a:t>: right data frame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by</a:t>
            </a:r>
            <a:r>
              <a:rPr lang="en-US" dirty="0"/>
              <a:t>: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linking variable </a:t>
            </a:r>
          </a:p>
          <a:p>
            <a:pPr lvl="1"/>
            <a:endParaRPr lang="en-US" dirty="0"/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Everything in the left data frame that does not have a match to the right data frame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50EFD-8859-3CB4-1396-22054C1D99AC}"/>
              </a:ext>
            </a:extLst>
          </p:cNvPr>
          <p:cNvSpPr txBox="1"/>
          <p:nvPr/>
        </p:nvSpPr>
        <p:spPr>
          <a:xfrm>
            <a:off x="5876144" y="2015300"/>
            <a:ext cx="67955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>
                <a:solidFill>
                  <a:srgbClr val="7030A0"/>
                </a:solidFill>
              </a:rPr>
              <a:t>tidy_lyrics_remove_stop</a:t>
            </a: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1800" b="1" dirty="0">
                <a:solidFill>
                  <a:srgbClr val="0432FF"/>
                </a:solidFill>
              </a:rPr>
              <a:t>&lt;-</a:t>
            </a:r>
            <a:r>
              <a:rPr lang="en-US" sz="1800" dirty="0"/>
              <a:t> </a:t>
            </a:r>
            <a:r>
              <a:rPr lang="en-US" b="1" dirty="0" err="1">
                <a:solidFill>
                  <a:srgbClr val="FF0000"/>
                </a:solidFill>
              </a:rPr>
              <a:t>anti_join</a:t>
            </a:r>
            <a:r>
              <a:rPr lang="en-US" sz="1800" dirty="0"/>
              <a:t>(</a:t>
            </a:r>
            <a:r>
              <a:rPr lang="en-US" sz="1800" b="1" dirty="0">
                <a:solidFill>
                  <a:srgbClr val="00B050"/>
                </a:solidFill>
              </a:rPr>
              <a:t>x</a:t>
            </a:r>
            <a:r>
              <a:rPr lang="en-US" sz="1800" dirty="0"/>
              <a:t>=</a:t>
            </a:r>
            <a:r>
              <a:rPr lang="en-US" sz="1800" dirty="0" err="1"/>
              <a:t>tidy_lyrics</a:t>
            </a:r>
            <a:r>
              <a:rPr lang="en-US" sz="1800" dirty="0"/>
              <a:t>,</a:t>
            </a:r>
          </a:p>
          <a:p>
            <a:r>
              <a:rPr lang="en-US" dirty="0"/>
              <a:t>				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00B050"/>
                </a:solidFill>
              </a:rPr>
              <a:t>y</a:t>
            </a:r>
            <a:r>
              <a:rPr lang="en-US" sz="1800" dirty="0"/>
              <a:t>=</a:t>
            </a:r>
            <a:r>
              <a:rPr lang="en-US" sz="1800" dirty="0" err="1"/>
              <a:t>stop_words</a:t>
            </a:r>
            <a:r>
              <a:rPr lang="en-US" sz="1800" dirty="0"/>
              <a:t>,</a:t>
            </a:r>
          </a:p>
          <a:p>
            <a:r>
              <a:rPr lang="en-US" dirty="0"/>
              <a:t>				</a:t>
            </a:r>
            <a:r>
              <a:rPr lang="en-US" sz="1800" b="1" dirty="0">
                <a:solidFill>
                  <a:srgbClr val="00B050"/>
                </a:solidFill>
              </a:rPr>
              <a:t> by</a:t>
            </a:r>
            <a:r>
              <a:rPr lang="en-US" sz="1800" dirty="0"/>
              <a:t>=“word”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6393C0-637F-0FD1-E8F0-22408DFBD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474" y="3140765"/>
            <a:ext cx="2193042" cy="29270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0637D0A-62D8-2BB8-4F16-ECFA80C1F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252" y="3073362"/>
            <a:ext cx="3594967" cy="313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4716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F773-8856-A9CC-121A-3B50D23F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out the stop words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CA51223-F032-1D1D-5444-A09D64530D74}"/>
              </a:ext>
            </a:extLst>
          </p:cNvPr>
          <p:cNvGrpSpPr/>
          <p:nvPr/>
        </p:nvGrpSpPr>
        <p:grpSpPr>
          <a:xfrm>
            <a:off x="479385" y="2519690"/>
            <a:ext cx="4159353" cy="3607540"/>
            <a:chOff x="838200" y="2299771"/>
            <a:chExt cx="4159353" cy="360754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C7AEC39-C1B9-0D16-4A36-81FE43D3C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299771"/>
              <a:ext cx="4090025" cy="3565102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203259C-503F-31E3-17D8-54DB9DCE859F}"/>
                </a:ext>
              </a:extLst>
            </p:cNvPr>
            <p:cNvSpPr/>
            <p:nvPr/>
          </p:nvSpPr>
          <p:spPr>
            <a:xfrm>
              <a:off x="4142492" y="2878112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72A2C9-B223-D092-6201-31E55097D5A6}"/>
                </a:ext>
              </a:extLst>
            </p:cNvPr>
            <p:cNvSpPr/>
            <p:nvPr/>
          </p:nvSpPr>
          <p:spPr>
            <a:xfrm>
              <a:off x="4142492" y="2566076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B578122-D9A7-906A-B797-37E97F299DF8}"/>
                </a:ext>
              </a:extLst>
            </p:cNvPr>
            <p:cNvSpPr/>
            <p:nvPr/>
          </p:nvSpPr>
          <p:spPr>
            <a:xfrm>
              <a:off x="4181217" y="3157928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E26EE3-3624-C1D5-B2D2-AFD04A3D9508}"/>
                </a:ext>
              </a:extLst>
            </p:cNvPr>
            <p:cNvSpPr/>
            <p:nvPr/>
          </p:nvSpPr>
          <p:spPr>
            <a:xfrm>
              <a:off x="4193708" y="3437744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F0D8C-6F27-8784-46F1-20946921EF6A}"/>
                </a:ext>
              </a:extLst>
            </p:cNvPr>
            <p:cNvSpPr/>
            <p:nvPr/>
          </p:nvSpPr>
          <p:spPr>
            <a:xfrm>
              <a:off x="4193707" y="3721308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6FFDB8-81F1-7BB0-6D31-7CE695FB458E}"/>
                </a:ext>
              </a:extLst>
            </p:cNvPr>
            <p:cNvSpPr/>
            <p:nvPr/>
          </p:nvSpPr>
          <p:spPr>
            <a:xfrm>
              <a:off x="4181216" y="3997376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C53C7B4-1983-B2D4-C0C1-95AEC826EA96}"/>
                </a:ext>
              </a:extLst>
            </p:cNvPr>
            <p:cNvSpPr/>
            <p:nvPr/>
          </p:nvSpPr>
          <p:spPr>
            <a:xfrm>
              <a:off x="4161231" y="4234722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4212C99-FB51-892B-7D3B-DA856F67F214}"/>
                </a:ext>
              </a:extLst>
            </p:cNvPr>
            <p:cNvSpPr/>
            <p:nvPr/>
          </p:nvSpPr>
          <p:spPr>
            <a:xfrm>
              <a:off x="4193707" y="4536383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F53647E-F22C-903E-0B4B-C5F61020E6B4}"/>
                </a:ext>
              </a:extLst>
            </p:cNvPr>
            <p:cNvSpPr/>
            <p:nvPr/>
          </p:nvSpPr>
          <p:spPr>
            <a:xfrm>
              <a:off x="4211820" y="4810655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5236B76-8A28-2C64-BDCB-46D0C56A0B10}"/>
                </a:ext>
              </a:extLst>
            </p:cNvPr>
            <p:cNvSpPr/>
            <p:nvPr/>
          </p:nvSpPr>
          <p:spPr>
            <a:xfrm>
              <a:off x="4193707" y="5074170"/>
              <a:ext cx="785733" cy="284813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F55077A-FC4F-326A-CC17-66FD2D926520}"/>
                </a:ext>
              </a:extLst>
            </p:cNvPr>
            <p:cNvSpPr/>
            <p:nvPr/>
          </p:nvSpPr>
          <p:spPr>
            <a:xfrm>
              <a:off x="4211820" y="5358983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49CB3F-DEB9-F440-5C77-7787AC4BADC4}"/>
                </a:ext>
              </a:extLst>
            </p:cNvPr>
            <p:cNvSpPr/>
            <p:nvPr/>
          </p:nvSpPr>
          <p:spPr>
            <a:xfrm>
              <a:off x="4193708" y="5622498"/>
              <a:ext cx="785733" cy="284813"/>
            </a:xfrm>
            <a:prstGeom prst="rect">
              <a:avLst/>
            </a:prstGeom>
            <a:noFill/>
            <a:ln w="31750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32318B5-C520-C05B-6985-E70235540916}"/>
              </a:ext>
            </a:extLst>
          </p:cNvPr>
          <p:cNvSpPr txBox="1"/>
          <p:nvPr/>
        </p:nvSpPr>
        <p:spPr>
          <a:xfrm>
            <a:off x="2443374" y="1741779"/>
            <a:ext cx="804328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 err="1">
                <a:solidFill>
                  <a:srgbClr val="7030A0"/>
                </a:solidFill>
              </a:rPr>
              <a:t>tidy_lyrics_no_stop</a:t>
            </a:r>
            <a:r>
              <a:rPr lang="en-US" sz="2200" b="1" dirty="0">
                <a:solidFill>
                  <a:srgbClr val="7030A0"/>
                </a:solidFill>
              </a:rPr>
              <a:t> </a:t>
            </a:r>
            <a:r>
              <a:rPr lang="en-US" sz="2200" b="1" dirty="0">
                <a:solidFill>
                  <a:srgbClr val="0432FF"/>
                </a:solidFill>
              </a:rPr>
              <a:t>&lt;-</a:t>
            </a:r>
            <a:r>
              <a:rPr lang="en-US" sz="2200" dirty="0"/>
              <a:t> </a:t>
            </a:r>
            <a:r>
              <a:rPr lang="en-US" sz="2200" b="1" dirty="0" err="1">
                <a:solidFill>
                  <a:srgbClr val="FF0000"/>
                </a:solidFill>
              </a:rPr>
              <a:t>anti_join</a:t>
            </a:r>
            <a:r>
              <a:rPr lang="en-US" sz="2200" dirty="0"/>
              <a:t>(</a:t>
            </a:r>
            <a:r>
              <a:rPr lang="en-US" sz="2200" b="1" dirty="0">
                <a:solidFill>
                  <a:srgbClr val="00B050"/>
                </a:solidFill>
              </a:rPr>
              <a:t>x</a:t>
            </a:r>
            <a:r>
              <a:rPr lang="en-US" sz="2200" dirty="0"/>
              <a:t>=</a:t>
            </a:r>
            <a:r>
              <a:rPr lang="en-US" sz="2200" dirty="0" err="1"/>
              <a:t>tidy_lyrics</a:t>
            </a:r>
            <a:r>
              <a:rPr lang="en-US" sz="2200" dirty="0"/>
              <a:t>, </a:t>
            </a:r>
            <a:r>
              <a:rPr lang="en-US" sz="2200" b="1" dirty="0">
                <a:solidFill>
                  <a:srgbClr val="00B050"/>
                </a:solidFill>
              </a:rPr>
              <a:t>y</a:t>
            </a:r>
            <a:r>
              <a:rPr lang="en-US" sz="2200" dirty="0"/>
              <a:t>=</a:t>
            </a:r>
            <a:r>
              <a:rPr lang="en-US" sz="2200" dirty="0" err="1"/>
              <a:t>stop_words</a:t>
            </a:r>
            <a:r>
              <a:rPr lang="en-US" sz="2200" dirty="0"/>
              <a:t>)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EAD1455A-B050-62E1-F47A-D29A745B031F}"/>
              </a:ext>
            </a:extLst>
          </p:cNvPr>
          <p:cNvSpPr/>
          <p:nvPr/>
        </p:nvSpPr>
        <p:spPr>
          <a:xfrm>
            <a:off x="5197033" y="4205991"/>
            <a:ext cx="1747777" cy="4285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56200E1-B716-6B6E-1DEE-A52769811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4305" y="3681189"/>
            <a:ext cx="4648200" cy="16129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C4CA236-2C72-658A-9E38-D4C60A10E195}"/>
              </a:ext>
            </a:extLst>
          </p:cNvPr>
          <p:cNvSpPr/>
          <p:nvPr/>
        </p:nvSpPr>
        <p:spPr>
          <a:xfrm>
            <a:off x="10926882" y="4063584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C5B304-1C08-2BB1-F458-A473385CB636}"/>
              </a:ext>
            </a:extLst>
          </p:cNvPr>
          <p:cNvSpPr/>
          <p:nvPr/>
        </p:nvSpPr>
        <p:spPr>
          <a:xfrm>
            <a:off x="10906897" y="430093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73473D-9150-BFFE-A689-FE8237DBF9CE}"/>
              </a:ext>
            </a:extLst>
          </p:cNvPr>
          <p:cNvSpPr/>
          <p:nvPr/>
        </p:nvSpPr>
        <p:spPr>
          <a:xfrm>
            <a:off x="10929208" y="4713860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728A26-50A3-9BF9-CAD6-C5008AE9D3B4}"/>
              </a:ext>
            </a:extLst>
          </p:cNvPr>
          <p:cNvSpPr/>
          <p:nvPr/>
        </p:nvSpPr>
        <p:spPr>
          <a:xfrm>
            <a:off x="10909223" y="4951206"/>
            <a:ext cx="785733" cy="284813"/>
          </a:xfrm>
          <a:prstGeom prst="rect">
            <a:avLst/>
          </a:prstGeom>
          <a:noFill/>
          <a:ln w="31750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41178961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Ok, that looks better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578A8-8ACB-E2E1-A225-01250B85F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891" cy="4351338"/>
          </a:xfrm>
        </p:spPr>
        <p:txBody>
          <a:bodyPr/>
          <a:lstStyle/>
          <a:p>
            <a:r>
              <a:rPr lang="en-US" dirty="0"/>
              <a:t>This list looks more specific to Taylor Swift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21209-1254-A225-B4F4-B17241901181}"/>
              </a:ext>
            </a:extLst>
          </p:cNvPr>
          <p:cNvSpPr txBox="1"/>
          <p:nvPr/>
        </p:nvSpPr>
        <p:spPr>
          <a:xfrm>
            <a:off x="6840638" y="656845"/>
            <a:ext cx="503498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tidy_lyrics_top_ten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tidy_lyrics_no_stop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 </a:t>
            </a:r>
            <a:r>
              <a:rPr lang="en-US" sz="2400" b="1" dirty="0" err="1">
                <a:solidFill>
                  <a:srgbClr val="FF0000"/>
                </a:solidFill>
              </a:rPr>
              <a:t>slice_head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=10)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B273F9-380D-97F8-06A5-A093D83FF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965" b="8156"/>
          <a:stretch/>
        </p:blipFill>
        <p:spPr>
          <a:xfrm>
            <a:off x="7662439" y="2619375"/>
            <a:ext cx="2525169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97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33F-5D74-62DB-E91C-D5F9B9CE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Bar Chart (ordered alphabetically)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A1298-86B5-42B1-61A9-B347C80CAE95}"/>
              </a:ext>
            </a:extLst>
          </p:cNvPr>
          <p:cNvSpPr txBox="1"/>
          <p:nvPr/>
        </p:nvSpPr>
        <p:spPr>
          <a:xfrm>
            <a:off x="492493" y="2089050"/>
            <a:ext cx="40910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tidy_lyrics_top_ten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=word, 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=n))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F32D36-4E63-A78D-A808-A46CCD68D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166" y="2089050"/>
            <a:ext cx="6082952" cy="357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3693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D33F-5D74-62DB-E91C-D5F9B9CE4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10 Bar Chart (ordered by frequency and flipped)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6A1298-86B5-42B1-61A9-B347C80CAE95}"/>
              </a:ext>
            </a:extLst>
          </p:cNvPr>
          <p:cNvSpPr txBox="1"/>
          <p:nvPr/>
        </p:nvSpPr>
        <p:spPr>
          <a:xfrm>
            <a:off x="530193" y="2098990"/>
            <a:ext cx="453670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ggplot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data</a:t>
            </a:r>
            <a:r>
              <a:rPr lang="en-US" dirty="0"/>
              <a:t>=</a:t>
            </a:r>
            <a:r>
              <a:rPr lang="en-US" dirty="0" err="1"/>
              <a:t>tidy_lyrics_top_ten</a:t>
            </a:r>
            <a:r>
              <a:rPr lang="en-US" dirty="0"/>
              <a:t>, </a:t>
            </a:r>
            <a:r>
              <a:rPr lang="en-US" b="1" dirty="0">
                <a:solidFill>
                  <a:srgbClr val="00B050"/>
                </a:solidFill>
              </a:rPr>
              <a:t>mapping</a:t>
            </a:r>
            <a:r>
              <a:rPr lang="en-US" dirty="0"/>
              <a:t>=</a:t>
            </a:r>
            <a:r>
              <a:rPr lang="en-US" b="1" dirty="0" err="1">
                <a:solidFill>
                  <a:srgbClr val="FF0000"/>
                </a:solidFill>
              </a:rPr>
              <a:t>aes</a:t>
            </a:r>
            <a:r>
              <a:rPr lang="en-US" dirty="0"/>
              <a:t>(</a:t>
            </a:r>
            <a:r>
              <a:rPr lang="en-US" b="1" dirty="0">
                <a:solidFill>
                  <a:srgbClr val="00B050"/>
                </a:solidFill>
              </a:rPr>
              <a:t>x</a:t>
            </a:r>
            <a:r>
              <a:rPr lang="en-US" dirty="0"/>
              <a:t>= </a:t>
            </a:r>
            <a:r>
              <a:rPr lang="en-US" b="1" dirty="0">
                <a:solidFill>
                  <a:srgbClr val="FF0000"/>
                </a:solidFill>
              </a:rPr>
              <a:t>reorder</a:t>
            </a:r>
            <a:r>
              <a:rPr lang="en-US" dirty="0"/>
              <a:t>(</a:t>
            </a:r>
            <a:r>
              <a:rPr lang="en-US" dirty="0">
                <a:solidFill>
                  <a:srgbClr val="00B050"/>
                </a:solidFill>
              </a:rPr>
              <a:t>word, n</a:t>
            </a:r>
            <a:r>
              <a:rPr lang="en-US" dirty="0"/>
              <a:t>), </a:t>
            </a:r>
            <a:r>
              <a:rPr lang="en-US" b="1" dirty="0">
                <a:solidFill>
                  <a:srgbClr val="00B050"/>
                </a:solidFill>
              </a:rPr>
              <a:t>y</a:t>
            </a:r>
            <a:r>
              <a:rPr lang="en-US" dirty="0"/>
              <a:t>=n))</a:t>
            </a:r>
            <a:r>
              <a:rPr lang="en-US" b="1" dirty="0">
                <a:solidFill>
                  <a:srgbClr val="0432FF"/>
                </a:solidFill>
              </a:rPr>
              <a:t>+</a:t>
            </a:r>
          </a:p>
          <a:p>
            <a:r>
              <a:rPr lang="en-US" dirty="0"/>
              <a:t>  </a:t>
            </a:r>
            <a:r>
              <a:rPr lang="en-US" b="1" dirty="0" err="1">
                <a:solidFill>
                  <a:srgbClr val="FF0000"/>
                </a:solidFill>
              </a:rPr>
              <a:t>geom_col</a:t>
            </a:r>
            <a:r>
              <a:rPr lang="en-US" dirty="0"/>
              <a:t>()</a:t>
            </a:r>
            <a:r>
              <a:rPr lang="en-US" b="1" dirty="0">
                <a:solidFill>
                  <a:srgbClr val="0432FF"/>
                </a:solidFill>
              </a:rPr>
              <a:t> +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coord_flip</a:t>
            </a:r>
            <a:r>
              <a:rPr lang="en-US" dirty="0"/>
              <a:t>()</a:t>
            </a:r>
            <a:endParaRPr lang="en-US" b="1" dirty="0">
              <a:solidFill>
                <a:srgbClr val="0432FF"/>
              </a:solidFill>
            </a:endParaRPr>
          </a:p>
          <a:p>
            <a:r>
              <a:rPr lang="en-US" dirty="0"/>
              <a:t>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4409D-9290-1ED8-262D-4797D8279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535" y="2197100"/>
            <a:ext cx="5808272" cy="341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239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A9C2-19E7-EE0E-87D8-67D965F2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104E-E87C-93A6-DA25-364F1169E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frequency table of the top ten words for the folklore album</a:t>
            </a:r>
          </a:p>
          <a:p>
            <a:r>
              <a:rPr lang="en-US" dirty="0"/>
              <a:t>Put it into a bar chart ordered from highest to lowest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992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BEC-D0D3-D5D0-3B4A-930584DC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0C0-A900-66DF-68E6-A4E31A8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3" y="1690688"/>
            <a:ext cx="1151369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How do we account for the fact that there are many words that have the same base word?</a:t>
            </a:r>
          </a:p>
          <a:p>
            <a:r>
              <a:rPr lang="en-US" dirty="0"/>
              <a:t>For example, there are a lot of versions of “love”:</a:t>
            </a:r>
          </a:p>
          <a:p>
            <a:pPr lvl="1"/>
            <a:r>
              <a:rPr lang="en-US" dirty="0"/>
              <a:t>loves</a:t>
            </a:r>
          </a:p>
          <a:p>
            <a:pPr lvl="1"/>
            <a:r>
              <a:rPr lang="en-US" dirty="0"/>
              <a:t>lover</a:t>
            </a:r>
          </a:p>
          <a:p>
            <a:pPr lvl="1"/>
            <a:r>
              <a:rPr lang="en-US" dirty="0"/>
              <a:t>loving</a:t>
            </a:r>
          </a:p>
          <a:p>
            <a:pPr lvl="1"/>
            <a:r>
              <a:rPr lang="en-US" dirty="0"/>
              <a:t>loved</a:t>
            </a:r>
          </a:p>
          <a:p>
            <a:r>
              <a:rPr lang="en-US" dirty="0">
                <a:solidFill>
                  <a:srgbClr val="000000"/>
                </a:solidFill>
                <a:latin typeface="Fira Sans" panose="020B0503050000020004" pitchFamily="34" charset="0"/>
              </a:rPr>
              <a:t>T</a:t>
            </a:r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hese are different versions of one base word, which is called a </a:t>
            </a:r>
            <a:r>
              <a:rPr lang="en-US" b="1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stem</a:t>
            </a:r>
          </a:p>
          <a:p>
            <a:r>
              <a:rPr lang="en-US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Let’s convert the words to their stems to examine the frequency of base words</a:t>
            </a:r>
          </a:p>
        </p:txBody>
      </p:sp>
    </p:spTree>
    <p:extLst>
      <p:ext uri="{BB962C8B-B14F-4D97-AF65-F5344CB8AC3E}">
        <p14:creationId xmlns:p14="http://schemas.microsoft.com/office/powerpoint/2010/main" val="1267376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E3CEA-ED39-6861-FB3D-32565316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CB427-9625-8FAC-873D-8E26CE492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as Data: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stop words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n-grams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897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A047B-6A3B-2990-D4B1-E34FF6910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B3226-696E-A22C-546B-C859DD08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456" y="994178"/>
            <a:ext cx="7328005" cy="5075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5A2396-2182-498F-B8A4-EC7C82EB9ED8}"/>
              </a:ext>
            </a:extLst>
          </p:cNvPr>
          <p:cNvSpPr txBox="1"/>
          <p:nvPr/>
        </p:nvSpPr>
        <p:spPr>
          <a:xfrm>
            <a:off x="547141" y="1926841"/>
            <a:ext cx="33652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Fira Sans" panose="020B0503050000020004" pitchFamily="34" charset="0"/>
              </a:rPr>
              <a:t>stemming</a:t>
            </a:r>
            <a:r>
              <a:rPr lang="en-US" sz="2400" dirty="0">
                <a:solidFill>
                  <a:srgbClr val="000000"/>
                </a:solidFill>
                <a:latin typeface="Fira Sans" panose="020B0503050000020004" pitchFamily="34" charset="0"/>
              </a:rPr>
              <a:t>: converting  words to their stem (base word)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496551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026-0265-2144-EA33-01B5D50C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792-CE6F-6935-55C2-97F176BF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8475" cy="40355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use the </a:t>
            </a:r>
            <a:r>
              <a:rPr lang="en-US" b="1" dirty="0" err="1">
                <a:solidFill>
                  <a:srgbClr val="FF0000"/>
                </a:solidFill>
              </a:rPr>
              <a:t>wordStem</a:t>
            </a:r>
            <a:r>
              <a:rPr lang="en-US" dirty="0"/>
              <a:t>() function from the </a:t>
            </a:r>
            <a:r>
              <a:rPr lang="en-US" dirty="0" err="1"/>
              <a:t>SnowballC</a:t>
            </a:r>
            <a:r>
              <a:rPr lang="en-US" dirty="0"/>
              <a:t> package</a:t>
            </a:r>
          </a:p>
          <a:p>
            <a:r>
              <a:rPr lang="en-US" dirty="0"/>
              <a:t>Arguments:</a:t>
            </a:r>
          </a:p>
          <a:p>
            <a:pPr lvl="1"/>
            <a:r>
              <a:rPr lang="en-US" dirty="0"/>
              <a:t>the name of the variable you want converted to stems</a:t>
            </a:r>
          </a:p>
          <a:p>
            <a:pPr lvl="1"/>
            <a:r>
              <a:rPr lang="en-US" dirty="0"/>
              <a:t>the language (English)</a:t>
            </a:r>
          </a:p>
          <a:p>
            <a:r>
              <a:rPr lang="en-US" dirty="0"/>
              <a:t>Output:</a:t>
            </a:r>
          </a:p>
          <a:p>
            <a:pPr lvl="1"/>
            <a:r>
              <a:rPr lang="en-US" dirty="0"/>
              <a:t>a new variable that contains the 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7B1BA8-66B9-C603-BFC8-191F1C4BC9CC}"/>
              </a:ext>
            </a:extLst>
          </p:cNvPr>
          <p:cNvSpPr txBox="1"/>
          <p:nvPr/>
        </p:nvSpPr>
        <p:spPr>
          <a:xfrm>
            <a:off x="5666377" y="1142282"/>
            <a:ext cx="61009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 err="1">
                <a:solidFill>
                  <a:srgbClr val="7030A0"/>
                </a:solidFill>
              </a:rPr>
              <a:t>tidy_lyrics_stem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 err="1">
                <a:solidFill>
                  <a:srgbClr val="00B050"/>
                </a:solidFill>
              </a:rPr>
              <a:t>tidy_lyrics_no_stop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mutate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stem</a:t>
            </a:r>
            <a:r>
              <a:rPr lang="en-US" sz="2400" dirty="0"/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wordStem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, "</a:t>
            </a:r>
            <a:r>
              <a:rPr lang="en-US" sz="2400" dirty="0" err="1">
                <a:solidFill>
                  <a:srgbClr val="00B050"/>
                </a:solidFill>
              </a:rPr>
              <a:t>en</a:t>
            </a:r>
            <a:r>
              <a:rPr lang="en-US" sz="2400" dirty="0"/>
              <a:t>")) </a:t>
            </a:r>
          </a:p>
        </p:txBody>
      </p:sp>
    </p:spTree>
    <p:extLst>
      <p:ext uri="{BB962C8B-B14F-4D97-AF65-F5344CB8AC3E}">
        <p14:creationId xmlns:p14="http://schemas.microsoft.com/office/powerpoint/2010/main" val="29417583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EC026-0265-2144-EA33-01B5D50C9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B6792-CE6F-6935-55C2-97F176BFA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726" y="1825625"/>
            <a:ext cx="4646950" cy="4035529"/>
          </a:xfrm>
        </p:spPr>
        <p:txBody>
          <a:bodyPr/>
          <a:lstStyle/>
          <a:p>
            <a:r>
              <a:rPr lang="en-US" dirty="0"/>
              <a:t>In this song a lot of stems are different from the original word (planning vs plan, stopping vs stop, etc.)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814A9-FEE5-7368-3D86-8C30B5A28D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0" y="2276475"/>
            <a:ext cx="5765800" cy="4216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3520E8-167C-D979-6FF5-9AFDA64D90FD}"/>
              </a:ext>
            </a:extLst>
          </p:cNvPr>
          <p:cNvSpPr txBox="1"/>
          <p:nvPr/>
        </p:nvSpPr>
        <p:spPr>
          <a:xfrm>
            <a:off x="5671278" y="717629"/>
            <a:ext cx="610099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 err="1">
                <a:solidFill>
                  <a:srgbClr val="7030A0"/>
                </a:solidFill>
              </a:rPr>
              <a:t>tidy_lyrics_stem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 err="1">
                <a:solidFill>
                  <a:srgbClr val="00B050"/>
                </a:solidFill>
              </a:rPr>
              <a:t>tidy_lyrics_no_stop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  </a:t>
            </a:r>
            <a:r>
              <a:rPr lang="en-US" sz="2400" b="1" dirty="0">
                <a:solidFill>
                  <a:srgbClr val="FF0000"/>
                </a:solidFill>
              </a:rPr>
              <a:t>mutate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stem</a:t>
            </a:r>
            <a:r>
              <a:rPr lang="en-US" sz="2400" dirty="0"/>
              <a:t> = </a:t>
            </a:r>
            <a:r>
              <a:rPr lang="en-US" sz="2400" b="1" dirty="0" err="1">
                <a:solidFill>
                  <a:srgbClr val="FF0000"/>
                </a:solidFill>
              </a:rPr>
              <a:t>wordStem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, "</a:t>
            </a:r>
            <a:r>
              <a:rPr lang="en-US" sz="2400" dirty="0" err="1">
                <a:solidFill>
                  <a:srgbClr val="00B050"/>
                </a:solidFill>
              </a:rPr>
              <a:t>en</a:t>
            </a:r>
            <a:r>
              <a:rPr lang="en-US" sz="2400" dirty="0"/>
              <a:t>")) </a:t>
            </a:r>
          </a:p>
        </p:txBody>
      </p:sp>
    </p:spTree>
    <p:extLst>
      <p:ext uri="{BB962C8B-B14F-4D97-AF65-F5344CB8AC3E}">
        <p14:creationId xmlns:p14="http://schemas.microsoft.com/office/powerpoint/2010/main" val="23112042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21209-1254-A225-B4F4-B17241901181}"/>
              </a:ext>
            </a:extLst>
          </p:cNvPr>
          <p:cNvSpPr txBox="1"/>
          <p:nvPr/>
        </p:nvSpPr>
        <p:spPr>
          <a:xfrm>
            <a:off x="6840638" y="656845"/>
            <a:ext cx="50349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tidy_lyrics_stem_count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tidy_lyrics_stem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stem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 </a:t>
            </a:r>
            <a:r>
              <a:rPr lang="en-US" sz="2400" b="1" dirty="0" err="1">
                <a:solidFill>
                  <a:srgbClr val="FF0000"/>
                </a:solidFill>
              </a:rPr>
              <a:t>slice_head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=10)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 </a:t>
            </a:r>
            <a:endParaRPr lang="en-US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8FEF70-7280-DB93-1738-ED152387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900575"/>
            <a:ext cx="5412129" cy="4351338"/>
          </a:xfrm>
        </p:spPr>
        <p:txBody>
          <a:bodyPr>
            <a:normAutofit/>
          </a:bodyPr>
          <a:lstStyle/>
          <a:p>
            <a:r>
              <a:rPr lang="en-US" dirty="0"/>
              <a:t>Many stems are actual words (</a:t>
            </a:r>
            <a:r>
              <a:rPr lang="en-US" i="1" dirty="0"/>
              <a:t>love</a:t>
            </a:r>
            <a:r>
              <a:rPr lang="en-US" dirty="0"/>
              <a:t>, </a:t>
            </a:r>
            <a:r>
              <a:rPr lang="en-US" i="1" dirty="0"/>
              <a:t>time</a:t>
            </a:r>
            <a:r>
              <a:rPr lang="en-US" dirty="0"/>
              <a:t>)</a:t>
            </a:r>
          </a:p>
          <a:p>
            <a:r>
              <a:rPr lang="en-US" dirty="0"/>
              <a:t>Some are not (</a:t>
            </a:r>
            <a:r>
              <a:rPr lang="en-US" i="1" dirty="0" err="1"/>
              <a:t>babi</a:t>
            </a:r>
            <a:r>
              <a:rPr lang="en-US" dirty="0"/>
              <a:t> is the stem for baby, babies)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31231D-0811-590B-227E-0CDF660D64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0" b="13492"/>
          <a:stretch/>
        </p:blipFill>
        <p:spPr>
          <a:xfrm>
            <a:off x="7585836" y="2636632"/>
            <a:ext cx="2581895" cy="3856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135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Stems vs. Top Words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8FEF70-7280-DB93-1738-ED152387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90057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Looks pretty similar to our top 10 word count </a:t>
            </a:r>
          </a:p>
          <a:p>
            <a:r>
              <a:rPr lang="en-US" dirty="0"/>
              <a:t>feel wasn’t in the word top 10, but it’s stem is used a lot (feeling, feel, feels)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03EB75-6750-FFF7-31B7-B4CCF91D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4959083" cy="328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8E590B-9A34-7D88-2F79-2AF19B328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912" y="3429000"/>
            <a:ext cx="4959084" cy="3283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0886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1F62-4B72-9864-5D67-7B6395387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4FEA5-8200-E8C8-C1C4-12C265CDC1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the folklore album:</a:t>
            </a:r>
          </a:p>
          <a:p>
            <a:pPr lvl="1"/>
            <a:r>
              <a:rPr lang="en-US" dirty="0"/>
              <a:t>find the top ten stems (remember to remove stop words first)</a:t>
            </a:r>
          </a:p>
          <a:p>
            <a:r>
              <a:rPr lang="en-US" dirty="0"/>
              <a:t>Put it into a bar chart ordered from highest to lowest frequency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560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450AD-902A-3173-E24A-60971B039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D5FF5-529D-C875-AAA4-349770CA0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So far, we’ve 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have tokenized text into single words</a:t>
            </a:r>
          </a:p>
          <a:p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However, this doesn’t give us the ability to examine words in context</a:t>
            </a:r>
          </a:p>
          <a:p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To do this, we can tokenize into consecutive sequences of words (</a:t>
            </a:r>
            <a:r>
              <a:rPr lang="en-US" b="1" dirty="0">
                <a:solidFill>
                  <a:srgbClr val="212529"/>
                </a:solidFill>
                <a:latin typeface="Roboto" panose="02000000000000000000" pitchFamily="2" charset="0"/>
              </a:rPr>
              <a:t>n-grams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):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an n-gram of 2 is two pairs of consecutive words (</a:t>
            </a:r>
            <a:r>
              <a:rPr lang="en-US" b="1" dirty="0">
                <a:solidFill>
                  <a:srgbClr val="212529"/>
                </a:solidFill>
                <a:latin typeface="Roboto" panose="02000000000000000000" pitchFamily="2" charset="0"/>
              </a:rPr>
              <a:t>bigram)</a:t>
            </a:r>
          </a:p>
          <a:p>
            <a:pPr lvl="1"/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an n-gram of 1 is a single word (</a:t>
            </a:r>
            <a:r>
              <a:rPr lang="en-US" b="1" dirty="0">
                <a:solidFill>
                  <a:srgbClr val="212529"/>
                </a:solidFill>
                <a:latin typeface="Roboto" panose="02000000000000000000" pitchFamily="2" charset="0"/>
              </a:rPr>
              <a:t>unigram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86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7D9-4F88-FE5F-9A49-7515F36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32C-71A5-6D57-B6A9-B19FDFB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3094426" cy="4351338"/>
          </a:xfrm>
        </p:spPr>
        <p:txBody>
          <a:bodyPr/>
          <a:lstStyle/>
          <a:p>
            <a:r>
              <a:rPr lang="en-US" dirty="0"/>
              <a:t>Keep in mind that n-grams greater than 1 will generate some overlap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4B03A-D090-C4D5-245F-EBBD424A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40" y="1999198"/>
            <a:ext cx="7772400" cy="31947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C2395B-A191-B251-33EE-584D0E003756}"/>
              </a:ext>
            </a:extLst>
          </p:cNvPr>
          <p:cNvSpPr/>
          <p:nvPr/>
        </p:nvSpPr>
        <p:spPr>
          <a:xfrm>
            <a:off x="5532699" y="3345084"/>
            <a:ext cx="1423686" cy="605626"/>
          </a:xfrm>
          <a:prstGeom prst="rect">
            <a:avLst/>
          </a:prstGeom>
          <a:solidFill>
            <a:schemeClr val="accent1">
              <a:alpha val="5800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98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7D9-4F88-FE5F-9A49-7515F36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32C-71A5-6D57-B6A9-B19FDFB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3094426" cy="4351338"/>
          </a:xfrm>
        </p:spPr>
        <p:txBody>
          <a:bodyPr/>
          <a:lstStyle/>
          <a:p>
            <a:r>
              <a:rPr lang="en-US" dirty="0"/>
              <a:t>Keep in mind that n-grams greater than 1 will generate some overlap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4B03A-D090-C4D5-245F-EBBD424A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40" y="1999198"/>
            <a:ext cx="7772400" cy="31947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8FEFC17-8EBB-58C0-BF3E-AD4415C1A2CB}"/>
              </a:ext>
            </a:extLst>
          </p:cNvPr>
          <p:cNvSpPr/>
          <p:nvPr/>
        </p:nvSpPr>
        <p:spPr>
          <a:xfrm>
            <a:off x="6396942" y="3373815"/>
            <a:ext cx="888278" cy="597329"/>
          </a:xfrm>
          <a:prstGeom prst="rect">
            <a:avLst/>
          </a:prstGeom>
          <a:solidFill>
            <a:schemeClr val="accent6">
              <a:alpha val="58006"/>
            </a:schemeClr>
          </a:solidFill>
          <a:ln w="412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1545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C7D9-4F88-FE5F-9A49-7515F362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 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E532C-71A5-6D57-B6A9-B19FDFB03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264" y="1825625"/>
            <a:ext cx="3094426" cy="4351338"/>
          </a:xfrm>
        </p:spPr>
        <p:txBody>
          <a:bodyPr/>
          <a:lstStyle/>
          <a:p>
            <a:r>
              <a:rPr lang="en-US" dirty="0"/>
              <a:t>Keep in mind that n-grams greater than 1 will generate some overlap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34B03A-D090-C4D5-245F-EBBD424AA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540" y="1999198"/>
            <a:ext cx="7772400" cy="31947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9BFD09-EE0A-E8FB-CDF4-300E4880EE11}"/>
              </a:ext>
            </a:extLst>
          </p:cNvPr>
          <p:cNvSpPr/>
          <p:nvPr/>
        </p:nvSpPr>
        <p:spPr>
          <a:xfrm>
            <a:off x="6956385" y="3370648"/>
            <a:ext cx="2268402" cy="580062"/>
          </a:xfrm>
          <a:prstGeom prst="rect">
            <a:avLst/>
          </a:prstGeom>
          <a:solidFill>
            <a:srgbClr val="FF40FF">
              <a:alpha val="5800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46A0F-A6D7-72ED-91CE-8C4635A67703}"/>
              </a:ext>
            </a:extLst>
          </p:cNvPr>
          <p:cNvSpPr txBox="1"/>
          <p:nvPr/>
        </p:nvSpPr>
        <p:spPr>
          <a:xfrm>
            <a:off x="3464240" y="6031210"/>
            <a:ext cx="38862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hlinkClick r:id="rId3"/>
              </a:rPr>
              <a:t>https://</a:t>
            </a:r>
            <a:r>
              <a:rPr lang="en-US" sz="2400" dirty="0" err="1">
                <a:hlinkClick r:id="rId3"/>
              </a:rPr>
              <a:t>pollev.com</a:t>
            </a:r>
            <a:r>
              <a:rPr lang="en-US" sz="2400" dirty="0">
                <a:hlinkClick r:id="rId3"/>
              </a:rPr>
              <a:t>/</a:t>
            </a:r>
            <a:r>
              <a:rPr lang="en-US" sz="2400" dirty="0" err="1">
                <a:hlinkClick r:id="rId3"/>
              </a:rPr>
              <a:t>vsovero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2526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3"/>
          <p:cNvSpPr>
            <a:spLocks noGrp="1"/>
          </p:cNvSpPr>
          <p:nvPr>
            <p:ph type="ftr" idx="10"/>
          </p:nvPr>
        </p:nvSpPr>
        <p:spPr>
          <a:xfrm>
            <a:off x="1524000" y="5994400"/>
            <a:ext cx="7677150" cy="86360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vert="horz" lIns="180000" tIns="0" rIns="180000" bIns="0" rtlCol="0" anchor="ctr" anchorCtr="0">
            <a:noAutofit/>
          </a:bodyPr>
          <a:lstStyle>
            <a:lvl1pPr marL="342900" indent="-3429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6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–"/>
              <a:defRPr kumimoji="0" lang="en-US" altLang="en-US" sz="1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itchFamily="34" charset="0"/>
              <a:buChar char="»"/>
              <a:defRPr kumimoji="0" lang="en-US" altLang="en-US" sz="11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itchFamily="34" charset="0"/>
              <a:buChar char="•"/>
              <a:defRPr lang="en-US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1000" i="1" dirty="0">
                <a:solidFill>
                  <a:srgbClr val="333333"/>
                </a:solidFill>
              </a:rPr>
              <a:t>Q J Econ</a:t>
            </a:r>
            <a:r>
              <a:rPr lang="en-US" altLang="en-US" sz="1000" dirty="0">
                <a:solidFill>
                  <a:srgbClr val="333333"/>
                </a:solidFill>
              </a:rPr>
              <a:t>, Volume 131, Issue 4, November 2016, Pages 1593–1636, </a:t>
            </a:r>
            <a:r>
              <a:rPr lang="en-US" altLang="en-US" sz="1000" dirty="0">
                <a:solidFill>
                  <a:srgbClr val="333333"/>
                </a:solidFill>
                <a:hlinkClick r:id="rId3"/>
              </a:rPr>
              <a:t>https://doi.org/10.1093/qje/qjw024</a:t>
            </a:r>
            <a:endParaRPr lang="en-US" altLang="en-US" sz="1000" dirty="0">
              <a:solidFill>
                <a:srgbClr val="333333"/>
              </a:solidFill>
            </a:endParaRPr>
          </a:p>
          <a:p>
            <a:pPr marL="0" indent="0"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800" dirty="0">
                <a:solidFill>
                  <a:srgbClr val="2A2A2A"/>
                </a:solidFill>
              </a:rPr>
              <a:t>The content of this slide may be subject to copyright: please see the slide notes for details.</a:t>
            </a:r>
            <a:endParaRPr lang="en-US" altLang="en-US" sz="800" dirty="0">
              <a:solidFill>
                <a:srgbClr val="333333"/>
              </a:solidFill>
            </a:endParaRPr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>
          <a:xfrm>
            <a:off x="746975" y="425451"/>
            <a:ext cx="8911373" cy="612775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0" tIns="0" rIns="0" bIns="0" rtlCol="0" anchor="t" anchorCtr="0">
            <a:noAutofit/>
          </a:bodyPr>
          <a:lstStyle>
            <a:lvl1pPr marL="0" indent="0" algn="l" defTabSz="9144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lang="en-US" altLang="en-US" sz="1600" b="1" i="0" u="none" kern="1200" baseline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1600" b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  <a:cs typeface="Arial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lang="en-US" altLang="en-US" sz="4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itchFamily="34" charset="-128"/>
              </a:defRPr>
            </a:lvl9pPr>
          </a:lstStyle>
          <a:p>
            <a:pPr lvl="0"/>
            <a:r>
              <a:rPr lang="en-US" altLang="en-US" sz="3200" b="0" dirty="0"/>
              <a:t>Text as Data: Tracking Policy Uncertainty</a:t>
            </a:r>
          </a:p>
        </p:txBody>
      </p:sp>
      <p:pic>
        <p:nvPicPr>
          <p:cNvPr id="5124" name="Picture 4" descr="Oxford University Press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162" y="6294439"/>
            <a:ext cx="1058862" cy="244475"/>
          </a:xfrm>
          <a:prstGeom prst="rect">
            <a:avLst/>
          </a:prstGeom>
          <a:noFill/>
          <a:ln>
            <a:noFill/>
            <a:miter lim="800000"/>
          </a:ln>
        </p:spPr>
      </p:pic>
      <p:pic>
        <p:nvPicPr>
          <p:cNvPr id="5125" name="New picture"/>
          <p:cNvPicPr/>
          <p:nvPr/>
        </p:nvPicPr>
        <p:blipFill>
          <a:blip r:embed="rId5"/>
          <a:stretch>
            <a:fillRect/>
          </a:stretch>
        </p:blipFill>
        <p:spPr>
          <a:xfrm>
            <a:off x="5146184" y="1511778"/>
            <a:ext cx="5943599" cy="4309109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0A1C4FD-8EDA-1C3F-8B5D-877846119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245" y="1511778"/>
            <a:ext cx="4198513" cy="4309109"/>
          </a:xfrm>
        </p:spPr>
        <p:txBody>
          <a:bodyPr>
            <a:normAutofit/>
          </a:bodyPr>
          <a:lstStyle/>
          <a:p>
            <a:r>
              <a:rPr lang="en-US" dirty="0"/>
              <a:t>Authors track number of mentions of economic policy uncertainty in </a:t>
            </a:r>
            <a:r>
              <a:rPr lang="en-US" dirty="0" err="1"/>
              <a:t>newpapers</a:t>
            </a:r>
            <a:endParaRPr lang="en-US" dirty="0"/>
          </a:p>
          <a:p>
            <a:r>
              <a:rPr lang="en-US" dirty="0"/>
              <a:t>Policy uncertainty is associated with:</a:t>
            </a:r>
          </a:p>
          <a:p>
            <a:pPr lvl="1"/>
            <a:r>
              <a:rPr lang="en-US" dirty="0"/>
              <a:t> Greater stock price volatility</a:t>
            </a:r>
          </a:p>
          <a:p>
            <a:pPr lvl="1"/>
            <a:r>
              <a:rPr lang="en-US" dirty="0"/>
              <a:t> Reduced investment and employment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789-9927-03A2-B82A-599E0A5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into n-grams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F5800-96CF-EAC8-A231-632A8C1682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358" y="1990517"/>
            <a:ext cx="4513289" cy="4351338"/>
          </a:xfrm>
        </p:spPr>
        <p:txBody>
          <a:bodyPr/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Additional Arguments:</a:t>
            </a:r>
          </a:p>
          <a:p>
            <a:pPr lvl="1"/>
            <a:r>
              <a:rPr lang="en-US" dirty="0"/>
              <a:t>token= "</a:t>
            </a:r>
            <a:r>
              <a:rPr lang="en-US" dirty="0" err="1"/>
              <a:t>ngrams</a:t>
            </a:r>
            <a:r>
              <a:rPr lang="en-US" dirty="0"/>
              <a:t>"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lvl="1"/>
            <a:r>
              <a:rPr lang="en-US" dirty="0"/>
              <a:t>n</a:t>
            </a:r>
            <a:r>
              <a:rPr lang="en-US" dirty="0">
                <a:solidFill>
                  <a:srgbClr val="212529"/>
                </a:solidFill>
                <a:latin typeface="Roboto" panose="02000000000000000000" pitchFamily="2" charset="0"/>
              </a:rPr>
              <a:t>: </a:t>
            </a:r>
            <a:r>
              <a:rPr lang="en-US" b="0" i="0" dirty="0">
                <a:solidFill>
                  <a:srgbClr val="212529"/>
                </a:solidFill>
                <a:effectLst/>
                <a:latin typeface="Roboto" panose="02000000000000000000" pitchFamily="2" charset="0"/>
              </a:rPr>
              <a:t>the number of words we wish to capture in each n-gram.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664B-49AD-02D5-29F5-222CE2EBAFFB}"/>
              </a:ext>
            </a:extLst>
          </p:cNvPr>
          <p:cNvSpPr txBox="1"/>
          <p:nvPr/>
        </p:nvSpPr>
        <p:spPr>
          <a:xfrm>
            <a:off x="5756223" y="2180191"/>
            <a:ext cx="60110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tidy_lyrics_bigram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unnest_tokens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output</a:t>
            </a:r>
            <a:r>
              <a:rPr lang="en-US" sz="2400" dirty="0"/>
              <a:t>=word, </a:t>
            </a:r>
            <a:r>
              <a:rPr lang="en-US" sz="2400" b="1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=Lyrics,</a:t>
            </a:r>
          </a:p>
          <a:p>
            <a:r>
              <a:rPr lang="en-US" sz="2400" dirty="0"/>
              <a:t>		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token</a:t>
            </a:r>
            <a:r>
              <a:rPr lang="en-US" sz="2400" dirty="0">
                <a:highlight>
                  <a:srgbClr val="FFFF00"/>
                </a:highlight>
              </a:rPr>
              <a:t>="</a:t>
            </a:r>
            <a:r>
              <a:rPr lang="en-US" sz="2400" dirty="0" err="1">
                <a:highlight>
                  <a:srgbClr val="FFFF00"/>
                </a:highlight>
              </a:rPr>
              <a:t>ngrams</a:t>
            </a:r>
            <a:r>
              <a:rPr lang="en-US" sz="2400" dirty="0">
                <a:highlight>
                  <a:srgbClr val="FFFF00"/>
                </a:highlight>
              </a:rPr>
              <a:t>"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,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n</a:t>
            </a:r>
            <a:r>
              <a:rPr lang="en-US" sz="2400" dirty="0">
                <a:highlight>
                  <a:srgbClr val="FFFF00"/>
                </a:highlight>
              </a:rPr>
              <a:t>=2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32304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B789-9927-03A2-B82A-599E0A53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Tokenizing into n-grams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F664B-49AD-02D5-29F5-222CE2EBAFFB}"/>
              </a:ext>
            </a:extLst>
          </p:cNvPr>
          <p:cNvSpPr txBox="1"/>
          <p:nvPr/>
        </p:nvSpPr>
        <p:spPr>
          <a:xfrm>
            <a:off x="1648918" y="1690688"/>
            <a:ext cx="95487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tidy_lyrics_bigram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</a:t>
            </a:r>
            <a:r>
              <a:rPr lang="en-US" sz="2400" b="1" dirty="0" err="1">
                <a:solidFill>
                  <a:srgbClr val="FF0000"/>
                </a:solidFill>
              </a:rPr>
              <a:t>unnest_tokens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50"/>
                </a:solidFill>
              </a:rPr>
              <a:t>output</a:t>
            </a:r>
            <a:r>
              <a:rPr lang="en-US" sz="2400" dirty="0"/>
              <a:t>=bigram, </a:t>
            </a:r>
            <a:r>
              <a:rPr lang="en-US" sz="2400" b="1" dirty="0">
                <a:solidFill>
                  <a:srgbClr val="00B050"/>
                </a:solidFill>
              </a:rPr>
              <a:t>input</a:t>
            </a:r>
            <a:r>
              <a:rPr lang="en-US" sz="2400" dirty="0"/>
              <a:t>=Lyrics,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token</a:t>
            </a:r>
            <a:r>
              <a:rPr lang="en-US" sz="2400" dirty="0">
                <a:highlight>
                  <a:srgbClr val="FFFF00"/>
                </a:highlight>
              </a:rPr>
              <a:t>="</a:t>
            </a:r>
            <a:r>
              <a:rPr lang="en-US" sz="2400" dirty="0" err="1">
                <a:highlight>
                  <a:srgbClr val="FFFF00"/>
                </a:highlight>
              </a:rPr>
              <a:t>ngrams</a:t>
            </a:r>
            <a:r>
              <a:rPr lang="en-US" sz="2400" dirty="0">
                <a:highlight>
                  <a:srgbClr val="FFFF00"/>
                </a:highlight>
              </a:rPr>
              <a:t>"</a:t>
            </a:r>
            <a:r>
              <a:rPr lang="en-US" sz="2400" b="0" i="0" dirty="0">
                <a:solidFill>
                  <a:srgbClr val="212529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, </a:t>
            </a:r>
            <a:r>
              <a:rPr lang="en-US" sz="2400" b="1" dirty="0">
                <a:solidFill>
                  <a:srgbClr val="00B050"/>
                </a:solidFill>
                <a:highlight>
                  <a:srgbClr val="FFFF00"/>
                </a:highlight>
              </a:rPr>
              <a:t>n</a:t>
            </a:r>
            <a:r>
              <a:rPr lang="en-US" sz="2400" dirty="0">
                <a:highlight>
                  <a:srgbClr val="FFFF00"/>
                </a:highlight>
              </a:rPr>
              <a:t>=2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51091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00742-2EB6-6EDD-A6E6-2F908BDE3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Stop Words from Bigrams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7254-A695-CF68-6A9F-DBD717612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900575"/>
            <a:ext cx="5412129" cy="4351338"/>
          </a:xfrm>
        </p:spPr>
        <p:txBody>
          <a:bodyPr>
            <a:normAutofit/>
          </a:bodyPr>
          <a:lstStyle/>
          <a:p>
            <a:r>
              <a:rPr lang="en-US" dirty="0"/>
              <a:t>It’s going to take a little more word to remove the stop words:</a:t>
            </a:r>
          </a:p>
          <a:p>
            <a:pPr lvl="1"/>
            <a:r>
              <a:rPr lang="en-US" dirty="0"/>
              <a:t>Split the bigram into two columns</a:t>
            </a:r>
          </a:p>
          <a:p>
            <a:pPr lvl="1"/>
            <a:r>
              <a:rPr lang="en-US" dirty="0"/>
              <a:t>Filter out </a:t>
            </a:r>
            <a:r>
              <a:rPr lang="en-US" dirty="0" err="1"/>
              <a:t>stop_words</a:t>
            </a:r>
            <a:r>
              <a:rPr lang="en-US" dirty="0"/>
              <a:t> from the two columns</a:t>
            </a:r>
          </a:p>
          <a:p>
            <a:pPr lvl="1"/>
            <a:r>
              <a:rPr lang="en-US" dirty="0"/>
              <a:t>Unite columns to put the bigram back together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AA742-A828-4D42-7A6B-274DCD1DA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0575"/>
            <a:ext cx="52832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6679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84B1-A896-9142-20C5-3C00C53B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the bigram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4759F-B855-3BCB-7E4E-7E04D76037B0}"/>
              </a:ext>
            </a:extLst>
          </p:cNvPr>
          <p:cNvSpPr txBox="1"/>
          <p:nvPr/>
        </p:nvSpPr>
        <p:spPr>
          <a:xfrm>
            <a:off x="3356658" y="1385350"/>
            <a:ext cx="8333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 err="1">
                <a:solidFill>
                  <a:srgbClr val="7030A0"/>
                </a:solidFill>
              </a:rPr>
              <a:t>tidy_lyrics_bigram_separated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tidy_lyrics_bigram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 </a:t>
            </a:r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separate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bigram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into</a:t>
            </a:r>
            <a:r>
              <a:rPr lang="en-US" sz="2400" dirty="0"/>
              <a:t> =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7030A0"/>
                </a:solidFill>
              </a:rPr>
              <a:t>word1</a:t>
            </a:r>
            <a:r>
              <a:rPr lang="en-US" sz="2400" dirty="0"/>
              <a:t>", "</a:t>
            </a:r>
            <a:r>
              <a:rPr lang="en-US" sz="2400" dirty="0">
                <a:solidFill>
                  <a:srgbClr val="7030A0"/>
                </a:solidFill>
              </a:rPr>
              <a:t>word2</a:t>
            </a:r>
            <a:r>
              <a:rPr lang="en-US" sz="2400" dirty="0"/>
              <a:t>"), </a:t>
            </a:r>
            <a:r>
              <a:rPr lang="en-US" sz="2400" b="1" dirty="0" err="1">
                <a:solidFill>
                  <a:srgbClr val="00B050"/>
                </a:solidFill>
              </a:rPr>
              <a:t>sep</a:t>
            </a:r>
            <a:r>
              <a:rPr lang="en-US" sz="2400" dirty="0"/>
              <a:t> = " ")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B52AC4-2743-3A30-06C3-6E54C331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3336" y="2685814"/>
            <a:ext cx="5533261" cy="393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61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84B1-A896-9142-20C5-3C00C53B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Out Stop Words in Each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4759F-B855-3BCB-7E4E-7E04D76037B0}"/>
              </a:ext>
            </a:extLst>
          </p:cNvPr>
          <p:cNvSpPr txBox="1"/>
          <p:nvPr/>
        </p:nvSpPr>
        <p:spPr>
          <a:xfrm>
            <a:off x="2928395" y="1489521"/>
            <a:ext cx="710685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000" b="1" dirty="0" err="1">
                <a:solidFill>
                  <a:srgbClr val="7030A0"/>
                </a:solidFill>
              </a:rPr>
              <a:t>tidy_lyrics_bigram_no_stop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>
                <a:solidFill>
                  <a:srgbClr val="0432FF"/>
                </a:solidFill>
              </a:rPr>
              <a:t>&lt;-</a:t>
            </a:r>
            <a:r>
              <a:rPr lang="en-US" sz="2000" dirty="0"/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tidy_lyrics_bigram_separated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>
                <a:solidFill>
                  <a:srgbClr val="0432FF"/>
                </a:solidFill>
              </a:rPr>
              <a:t>%&gt;% </a:t>
            </a:r>
            <a:r>
              <a:rPr lang="en-US" sz="2000" dirty="0"/>
              <a:t> </a:t>
            </a:r>
          </a:p>
          <a:p>
            <a:r>
              <a:rPr lang="en-US" sz="2000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filter</a:t>
            </a:r>
            <a:r>
              <a:rPr lang="en-US" sz="2000" dirty="0"/>
              <a:t>((</a:t>
            </a:r>
            <a:r>
              <a:rPr lang="en-US" sz="2000" b="1" dirty="0">
                <a:solidFill>
                  <a:srgbClr val="0432FF"/>
                </a:solidFill>
              </a:rPr>
              <a:t>!</a:t>
            </a:r>
            <a:r>
              <a:rPr lang="en-US" sz="2000" dirty="0">
                <a:solidFill>
                  <a:srgbClr val="00B050"/>
                </a:solidFill>
              </a:rPr>
              <a:t>word1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%in% </a:t>
            </a:r>
            <a:r>
              <a:rPr lang="en-US" sz="2000" dirty="0" err="1">
                <a:solidFill>
                  <a:srgbClr val="00B050"/>
                </a:solidFill>
              </a:rPr>
              <a:t>stop_words</a:t>
            </a:r>
            <a:r>
              <a:rPr lang="en-US" sz="2000" b="1" dirty="0" err="1">
                <a:solidFill>
                  <a:srgbClr val="0432FF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word</a:t>
            </a:r>
            <a:r>
              <a:rPr lang="en-US" sz="2000" dirty="0"/>
              <a:t>)</a:t>
            </a:r>
            <a:r>
              <a:rPr lang="en-US" sz="20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 filter</a:t>
            </a:r>
            <a:r>
              <a:rPr lang="en-US" sz="2000" dirty="0"/>
              <a:t>((</a:t>
            </a:r>
            <a:r>
              <a:rPr lang="en-US" sz="2000" b="1" dirty="0">
                <a:solidFill>
                  <a:srgbClr val="0432FF"/>
                </a:solidFill>
              </a:rPr>
              <a:t>!</a:t>
            </a:r>
            <a:r>
              <a:rPr lang="en-US" sz="2000" dirty="0">
                <a:solidFill>
                  <a:srgbClr val="00B050"/>
                </a:solidFill>
              </a:rPr>
              <a:t>word2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0432FF"/>
                </a:solidFill>
              </a:rPr>
              <a:t>%in% </a:t>
            </a:r>
            <a:r>
              <a:rPr lang="en-US" sz="2000" dirty="0" err="1">
                <a:solidFill>
                  <a:srgbClr val="00B050"/>
                </a:solidFill>
              </a:rPr>
              <a:t>stop_words</a:t>
            </a:r>
            <a:r>
              <a:rPr lang="en-US" sz="2000" b="1" dirty="0" err="1">
                <a:solidFill>
                  <a:srgbClr val="0432FF"/>
                </a:solidFill>
              </a:rPr>
              <a:t>$</a:t>
            </a:r>
            <a:r>
              <a:rPr lang="en-US" sz="2000" dirty="0" err="1">
                <a:solidFill>
                  <a:srgbClr val="00B050"/>
                </a:solidFill>
              </a:rPr>
              <a:t>word</a:t>
            </a:r>
            <a:r>
              <a:rPr lang="en-US" sz="2000" dirty="0"/>
              <a:t>)</a:t>
            </a:r>
          </a:p>
          <a:p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F1BE1-AC33-3D62-610E-6755D533D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2211" y="3013804"/>
            <a:ext cx="6271926" cy="364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423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B84B1-A896-9142-20C5-3C00C53B2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Unite the bigram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34759F-B855-3BCB-7E4E-7E04D76037B0}"/>
              </a:ext>
            </a:extLst>
          </p:cNvPr>
          <p:cNvSpPr txBox="1"/>
          <p:nvPr/>
        </p:nvSpPr>
        <p:spPr>
          <a:xfrm>
            <a:off x="3356658" y="1385350"/>
            <a:ext cx="833377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sz="2400" b="1" dirty="0" err="1">
                <a:solidFill>
                  <a:srgbClr val="7030A0"/>
                </a:solidFill>
              </a:rPr>
              <a:t>tidy_lyrics_bigram_united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tidy_lyrics_bigram_no_stop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 </a:t>
            </a:r>
            <a:r>
              <a:rPr lang="en-US" sz="2400" dirty="0"/>
              <a:t> </a:t>
            </a:r>
          </a:p>
          <a:p>
            <a:r>
              <a:rPr lang="en-US" sz="2400" dirty="0"/>
              <a:t>  </a:t>
            </a:r>
            <a:r>
              <a:rPr lang="en-US" sz="2400" b="1" dirty="0">
                <a:solidFill>
                  <a:srgbClr val="FF0000"/>
                </a:solidFill>
              </a:rPr>
              <a:t>unite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7030A0"/>
                </a:solidFill>
              </a:rPr>
              <a:t>bigram</a:t>
            </a:r>
            <a:r>
              <a:rPr lang="en-US" sz="2400" dirty="0"/>
              <a:t>,   </a:t>
            </a:r>
            <a:r>
              <a:rPr lang="en-US" sz="2400" b="1" dirty="0">
                <a:solidFill>
                  <a:srgbClr val="FF0000"/>
                </a:solidFill>
              </a:rPr>
              <a:t>c</a:t>
            </a:r>
            <a:r>
              <a:rPr lang="en-US" sz="2400" dirty="0"/>
              <a:t>("</a:t>
            </a:r>
            <a:r>
              <a:rPr lang="en-US" sz="2400" dirty="0">
                <a:solidFill>
                  <a:srgbClr val="00B050"/>
                </a:solidFill>
              </a:rPr>
              <a:t>word1</a:t>
            </a:r>
            <a:r>
              <a:rPr lang="en-US" sz="2400" dirty="0"/>
              <a:t>", "</a:t>
            </a:r>
            <a:r>
              <a:rPr lang="en-US" sz="2400" dirty="0">
                <a:solidFill>
                  <a:srgbClr val="00B050"/>
                </a:solidFill>
              </a:rPr>
              <a:t>word2</a:t>
            </a:r>
            <a:r>
              <a:rPr lang="en-US" sz="2400" dirty="0"/>
              <a:t>"), </a:t>
            </a:r>
            <a:r>
              <a:rPr lang="en-US" sz="2400" b="1" dirty="0" err="1">
                <a:solidFill>
                  <a:srgbClr val="00B050"/>
                </a:solidFill>
              </a:rPr>
              <a:t>sep</a:t>
            </a:r>
            <a:r>
              <a:rPr lang="en-US" sz="2400" dirty="0"/>
              <a:t> = " ")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869B1C-0045-B805-031D-8A856E052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350" y="2701215"/>
            <a:ext cx="6230807" cy="37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803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4B4F3-E161-5F58-2497-4FCEF4FE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Bigrams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021209-1254-A225-B4F4-B17241901181}"/>
              </a:ext>
            </a:extLst>
          </p:cNvPr>
          <p:cNvSpPr txBox="1"/>
          <p:nvPr/>
        </p:nvSpPr>
        <p:spPr>
          <a:xfrm>
            <a:off x="6840638" y="656845"/>
            <a:ext cx="503498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tidy_lyrics_bigram_count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tidy_lyrics_bigram_united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count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word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0432FF"/>
                </a:solidFill>
              </a:rPr>
              <a:t> %&gt;%</a:t>
            </a:r>
          </a:p>
          <a:p>
            <a:r>
              <a:rPr lang="en-US" sz="2400" b="1" dirty="0">
                <a:solidFill>
                  <a:srgbClr val="0432FF"/>
                </a:solidFill>
              </a:rPr>
              <a:t>	</a:t>
            </a:r>
            <a:r>
              <a:rPr lang="en-US" sz="2400" b="1" dirty="0">
                <a:solidFill>
                  <a:srgbClr val="FF0000"/>
                </a:solidFill>
              </a:rPr>
              <a:t> arrange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desc</a:t>
            </a:r>
            <a:r>
              <a:rPr lang="en-US" sz="2400" dirty="0"/>
              <a:t>( </a:t>
            </a:r>
            <a:r>
              <a:rPr lang="en-US" sz="2400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))</a:t>
            </a:r>
            <a:r>
              <a:rPr lang="en-US" sz="2400" b="1" dirty="0">
                <a:solidFill>
                  <a:srgbClr val="0432FF"/>
                </a:solidFill>
              </a:rPr>
              <a:t> </a:t>
            </a:r>
            <a:endParaRPr 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FC04D2-0708-B093-2C7C-634A2BB9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7041" y="2339975"/>
            <a:ext cx="3124200" cy="41529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8FEF70-7280-DB93-1738-ED152387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456" y="1900575"/>
            <a:ext cx="5412129" cy="4351338"/>
          </a:xfrm>
        </p:spPr>
        <p:txBody>
          <a:bodyPr>
            <a:normAutofit/>
          </a:bodyPr>
          <a:lstStyle/>
          <a:p>
            <a:r>
              <a:rPr lang="en-US" dirty="0"/>
              <a:t>Because these are song lyrics, a lot of bigrams are the same word repeated</a:t>
            </a:r>
          </a:p>
          <a:p>
            <a:r>
              <a:rPr lang="en-US" dirty="0"/>
              <a:t>a lot of sounds as well (ooh </a:t>
            </a:r>
            <a:r>
              <a:rPr lang="en-US" dirty="0" err="1"/>
              <a:t>ohh</a:t>
            </a:r>
            <a:r>
              <a:rPr lang="en-US" dirty="0"/>
              <a:t>, ha ha)</a:t>
            </a:r>
          </a:p>
          <a:p>
            <a:r>
              <a:rPr lang="en-US" dirty="0"/>
              <a:t>You could try to filter out sounds as additional stop words</a:t>
            </a:r>
          </a:p>
        </p:txBody>
      </p:sp>
    </p:spTree>
    <p:extLst>
      <p:ext uri="{BB962C8B-B14F-4D97-AF65-F5344CB8AC3E}">
        <p14:creationId xmlns:p14="http://schemas.microsoft.com/office/powerpoint/2010/main" val="145299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D04D-F079-C7F3-04BD-FB87A3BE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as Data: Gender in Economics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1EF2E9-8F3B-325A-800A-F53F6948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4400" cy="4785292"/>
          </a:xfrm>
        </p:spPr>
        <p:txBody>
          <a:bodyPr/>
          <a:lstStyle/>
          <a:p>
            <a:r>
              <a:rPr lang="en-US" dirty="0" err="1"/>
              <a:t>Econjobrumors</a:t>
            </a:r>
            <a:r>
              <a:rPr lang="en-US" dirty="0"/>
              <a:t> is a popular online forum for economics graduate students</a:t>
            </a:r>
          </a:p>
          <a:p>
            <a:r>
              <a:rPr lang="en-US" dirty="0"/>
              <a:t>Author tracks words used in posts that refer to males vs. females</a:t>
            </a:r>
            <a:br>
              <a:rPr lang="en-US" dirty="0"/>
            </a:b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B104584-4AD3-89FA-33E1-6BA9B51F7D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157" y="1378039"/>
            <a:ext cx="4931294" cy="43442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9EF79-3544-86E3-1426-2255C8604AEC}"/>
              </a:ext>
            </a:extLst>
          </p:cNvPr>
          <p:cNvSpPr txBox="1"/>
          <p:nvPr/>
        </p:nvSpPr>
        <p:spPr>
          <a:xfrm>
            <a:off x="581561" y="5964586"/>
            <a:ext cx="11028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Wu, Alice H. 2018. "Gendered Language on the Economics Job Market Rumors Forum." AEA Papers and Proceedings, 108: 175-79.</a:t>
            </a:r>
          </a:p>
        </p:txBody>
      </p:sp>
    </p:spTree>
    <p:extLst>
      <p:ext uri="{BB962C8B-B14F-4D97-AF65-F5344CB8AC3E}">
        <p14:creationId xmlns:p14="http://schemas.microsoft.com/office/powerpoint/2010/main" val="286161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1D04D-F079-C7F3-04BD-FB87A3BEA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as Data: Tracking the Central Bank’s Preferences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91EF2E9-8F3B-325A-800A-F53F6948E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561" y="1825625"/>
            <a:ext cx="4981039" cy="4785292"/>
          </a:xfrm>
        </p:spPr>
        <p:txBody>
          <a:bodyPr/>
          <a:lstStyle/>
          <a:p>
            <a:r>
              <a:rPr lang="en-US" dirty="0"/>
              <a:t>Authors conduct a sentiment analysis on the transcripts of the FOMC meetings</a:t>
            </a:r>
          </a:p>
          <a:p>
            <a:r>
              <a:rPr lang="en-US" dirty="0"/>
              <a:t>Used to estimate the FOMC preferences regarding output and stock market performance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49EF79-3544-86E3-1426-2255C8604AEC}"/>
              </a:ext>
            </a:extLst>
          </p:cNvPr>
          <p:cNvSpPr txBox="1"/>
          <p:nvPr/>
        </p:nvSpPr>
        <p:spPr>
          <a:xfrm>
            <a:off x="581561" y="5964586"/>
            <a:ext cx="110288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Fira Sans" panose="020B0503050000020004" pitchFamily="34" charset="0"/>
              </a:rPr>
              <a:t>Adam Hale Shapiro, Daniel J Wilson, Taking the Fed at its Word: A New Approach to Estimating Central Bank Objectives using Text Analysis, The Review of Economic Studies, Volume 89, Issue 5, October 2022, 2768–2805.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B56946-D212-32C6-B2E2-831C34BE6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6119" y="1651349"/>
            <a:ext cx="64008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08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41E0D-C8B2-0102-62AB-6945C28BA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analyze text?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088E9-FEA0-39C8-3327-6D33B8D9F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29750" cy="4351338"/>
          </a:xfrm>
        </p:spPr>
        <p:txBody>
          <a:bodyPr/>
          <a:lstStyle/>
          <a:p>
            <a:r>
              <a:rPr lang="en-US" dirty="0"/>
              <a:t>Text is often stored as strings (many words in a single row)</a:t>
            </a:r>
          </a:p>
          <a:p>
            <a:r>
              <a:rPr lang="en-US" dirty="0"/>
              <a:t>For example, the entire lyrics for a Taylor Swift song is in each row: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9BBA5C-724E-1166-F2B7-717FB215E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550" y="3293320"/>
            <a:ext cx="7772400" cy="288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002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BEC-D0D3-D5D0-3B4A-930584DC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 with </a:t>
            </a:r>
            <a:r>
              <a:rPr lang="en-US" dirty="0" err="1"/>
              <a:t>strngr</a:t>
            </a:r>
            <a:r>
              <a:rPr lang="en-US" dirty="0"/>
              <a:t> package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0C0-A900-66DF-68E6-A4E31A8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564" y="1690688"/>
            <a:ext cx="5097905" cy="4351338"/>
          </a:xfrm>
        </p:spPr>
        <p:txBody>
          <a:bodyPr>
            <a:normAutofit/>
          </a:bodyPr>
          <a:lstStyle/>
          <a:p>
            <a:r>
              <a:rPr lang="en-US" dirty="0"/>
              <a:t>Does a Taylor Swift lyric contain the word “love”?</a:t>
            </a:r>
          </a:p>
          <a:p>
            <a:r>
              <a:rPr lang="en-US" dirty="0"/>
              <a:t>Let’s use </a:t>
            </a:r>
            <a:r>
              <a:rPr lang="en-US" b="1" dirty="0" err="1">
                <a:solidFill>
                  <a:srgbClr val="FF0000"/>
                </a:solidFill>
              </a:rPr>
              <a:t>str_detect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Arguments:</a:t>
            </a:r>
          </a:p>
          <a:p>
            <a:pPr lvl="2"/>
            <a:r>
              <a:rPr lang="en-US" dirty="0"/>
              <a:t>name of variable with the string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pattern</a:t>
            </a:r>
            <a:r>
              <a:rPr lang="en-US" dirty="0"/>
              <a:t> you want to detect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TRUE/FALSE logical vector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() to save it as a new variable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40EAE8-049E-BA25-72CC-6D529B68F051}"/>
              </a:ext>
            </a:extLst>
          </p:cNvPr>
          <p:cNvSpPr txBox="1"/>
          <p:nvPr/>
        </p:nvSpPr>
        <p:spPr>
          <a:xfrm>
            <a:off x="4905531" y="2228671"/>
            <a:ext cx="73052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taylor_swift_lyrics_love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	</a:t>
            </a:r>
            <a:r>
              <a:rPr lang="en-US" sz="2200" b="1" dirty="0">
                <a:solidFill>
                  <a:srgbClr val="FF0000"/>
                </a:solidFill>
              </a:rPr>
              <a:t>mutate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contains_love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str_detect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Lyrics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"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solidFill>
                  <a:schemeClr val="accent6"/>
                </a:solidFill>
              </a:rPr>
              <a:t>"</a:t>
            </a:r>
            <a:r>
              <a:rPr lang="en-US" sz="2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4202322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F7BEC-D0D3-D5D0-3B4A-930584DC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870C0-A900-66DF-68E6-A4E31A83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603" y="1870595"/>
            <a:ext cx="5097905" cy="4351338"/>
          </a:xfrm>
        </p:spPr>
        <p:txBody>
          <a:bodyPr/>
          <a:lstStyle/>
          <a:p>
            <a:r>
              <a:rPr lang="en-US" dirty="0"/>
              <a:t>How many instances of “love” are in each Taylor Swift lyric?</a:t>
            </a:r>
          </a:p>
          <a:p>
            <a:r>
              <a:rPr lang="en-US" dirty="0"/>
              <a:t>Let’s use </a:t>
            </a:r>
            <a:r>
              <a:rPr lang="en-US" b="1" dirty="0" err="1">
                <a:solidFill>
                  <a:srgbClr val="FF0000"/>
                </a:solidFill>
              </a:rPr>
              <a:t>str_count</a:t>
            </a:r>
            <a:r>
              <a:rPr lang="en-US" dirty="0"/>
              <a:t>():</a:t>
            </a:r>
          </a:p>
          <a:p>
            <a:pPr lvl="1"/>
            <a:r>
              <a:rPr lang="en-US" dirty="0"/>
              <a:t>Arguments:</a:t>
            </a:r>
          </a:p>
          <a:p>
            <a:pPr lvl="2"/>
            <a:r>
              <a:rPr lang="en-US" dirty="0"/>
              <a:t>name of variable with the string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pattern</a:t>
            </a:r>
            <a:r>
              <a:rPr lang="en-US" dirty="0"/>
              <a:t> you want to detect</a:t>
            </a:r>
          </a:p>
          <a:p>
            <a:pPr lvl="1"/>
            <a:r>
              <a:rPr lang="en-US" dirty="0"/>
              <a:t>Output:</a:t>
            </a:r>
          </a:p>
          <a:p>
            <a:pPr lvl="2"/>
            <a:r>
              <a:rPr lang="en-US" dirty="0"/>
              <a:t>numeric vector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rgbClr val="FF0000"/>
                </a:solidFill>
              </a:rPr>
              <a:t>mutate</a:t>
            </a:r>
            <a:r>
              <a:rPr lang="en-US" dirty="0"/>
              <a:t>() to save it as a new variable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4BB20-D3CD-4FA3-3442-77B6D811E076}"/>
              </a:ext>
            </a:extLst>
          </p:cNvPr>
          <p:cNvSpPr txBox="1"/>
          <p:nvPr/>
        </p:nvSpPr>
        <p:spPr>
          <a:xfrm>
            <a:off x="4661941" y="682081"/>
            <a:ext cx="77848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7030A0"/>
                </a:solidFill>
              </a:rPr>
              <a:t>taylor_swift_lyrics_love_count</a:t>
            </a:r>
            <a:r>
              <a:rPr lang="en-US" sz="24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&lt;-</a:t>
            </a:r>
            <a:r>
              <a:rPr lang="en-US" sz="2400" b="1" dirty="0"/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taylor_swift_lyrics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432FF"/>
                </a:solidFill>
              </a:rPr>
              <a:t>%&gt;%</a:t>
            </a:r>
          </a:p>
          <a:p>
            <a:r>
              <a:rPr lang="en-US" sz="2400" dirty="0"/>
              <a:t>  	</a:t>
            </a:r>
            <a:r>
              <a:rPr lang="en-US" sz="2200" b="1" dirty="0">
                <a:solidFill>
                  <a:srgbClr val="FF0000"/>
                </a:solidFill>
              </a:rPr>
              <a:t>mutate</a:t>
            </a:r>
            <a:r>
              <a:rPr lang="en-US" sz="2200" dirty="0"/>
              <a:t>(</a:t>
            </a:r>
            <a:r>
              <a:rPr lang="en-US" sz="2200" b="1" dirty="0" err="1">
                <a:solidFill>
                  <a:srgbClr val="7030A0"/>
                </a:solidFill>
              </a:rPr>
              <a:t>love_count</a:t>
            </a:r>
            <a:r>
              <a:rPr lang="en-US" sz="2200" dirty="0"/>
              <a:t>=</a:t>
            </a:r>
            <a:r>
              <a:rPr lang="en-US" sz="2200" b="1" dirty="0" err="1">
                <a:solidFill>
                  <a:srgbClr val="FF0000"/>
                </a:solidFill>
              </a:rPr>
              <a:t>str_count</a:t>
            </a:r>
            <a:r>
              <a:rPr lang="en-US" sz="2200" dirty="0"/>
              <a:t>(</a:t>
            </a:r>
            <a:r>
              <a:rPr lang="en-US" sz="2200" dirty="0">
                <a:solidFill>
                  <a:srgbClr val="00B050"/>
                </a:solidFill>
              </a:rPr>
              <a:t>Lyrics</a:t>
            </a:r>
            <a:r>
              <a:rPr lang="en-US" sz="2200" dirty="0"/>
              <a:t>,</a:t>
            </a:r>
            <a:r>
              <a:rPr lang="en-US" sz="2200" dirty="0">
                <a:solidFill>
                  <a:srgbClr val="00B050"/>
                </a:solidFill>
              </a:rPr>
              <a:t> "</a:t>
            </a:r>
            <a:r>
              <a:rPr lang="en-US" sz="2200" dirty="0">
                <a:solidFill>
                  <a:srgbClr val="00B050"/>
                </a:solidFill>
                <a:highlight>
                  <a:srgbClr val="FFFF00"/>
                </a:highlight>
              </a:rPr>
              <a:t>love</a:t>
            </a:r>
            <a:r>
              <a:rPr lang="en-US" sz="2200" dirty="0">
                <a:solidFill>
                  <a:schemeClr val="accent6"/>
                </a:solidFill>
              </a:rPr>
              <a:t>"</a:t>
            </a:r>
            <a:r>
              <a:rPr lang="en-US" sz="2200" dirty="0"/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779467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6215</TotalTime>
  <Words>2328</Words>
  <Application>Microsoft Macintosh PowerPoint</Application>
  <PresentationFormat>Widescreen</PresentationFormat>
  <Paragraphs>254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Fira Sans</vt:lpstr>
      <vt:lpstr>Roboto</vt:lpstr>
      <vt:lpstr>Office Theme</vt:lpstr>
      <vt:lpstr>Econ 106</vt:lpstr>
      <vt:lpstr>Reminders</vt:lpstr>
      <vt:lpstr>Outline</vt:lpstr>
      <vt:lpstr>Text as Data: Tracking Policy Uncertainty</vt:lpstr>
      <vt:lpstr>Text as Data: Gender in Economics</vt:lpstr>
      <vt:lpstr>Text as Data: Tracking the Central Bank’s Preferences</vt:lpstr>
      <vt:lpstr>How do we analyze text?</vt:lpstr>
      <vt:lpstr>String search with strngr package</vt:lpstr>
      <vt:lpstr>String search</vt:lpstr>
      <vt:lpstr>Class Exercise</vt:lpstr>
      <vt:lpstr>Word Boundaries</vt:lpstr>
      <vt:lpstr>Multiple strings</vt:lpstr>
      <vt:lpstr>Be Careful about Upper/Lower Case</vt:lpstr>
      <vt:lpstr>How else do we analyze text?</vt:lpstr>
      <vt:lpstr>Tidy Text Data</vt:lpstr>
      <vt:lpstr>Converting data to tidy text</vt:lpstr>
      <vt:lpstr>Tidy Text Data</vt:lpstr>
      <vt:lpstr>Frequency Table of Top Words</vt:lpstr>
      <vt:lpstr>Hm, not very impressive</vt:lpstr>
      <vt:lpstr>Further cleanup: remove stop words</vt:lpstr>
      <vt:lpstr>Removing Stop Words</vt:lpstr>
      <vt:lpstr>Use anti_join() to Remove Stop Words</vt:lpstr>
      <vt:lpstr>Use anti_join() to Remove Stop Words</vt:lpstr>
      <vt:lpstr>Taking out the stop words</vt:lpstr>
      <vt:lpstr>Ok, that looks better</vt:lpstr>
      <vt:lpstr>Top 10 Bar Chart (ordered alphabetically)</vt:lpstr>
      <vt:lpstr>Top 10 Bar Chart (ordered by frequency and flipped)</vt:lpstr>
      <vt:lpstr>Class Exercise</vt:lpstr>
      <vt:lpstr>Stemming</vt:lpstr>
      <vt:lpstr>Stemming</vt:lpstr>
      <vt:lpstr>Stemming</vt:lpstr>
      <vt:lpstr>Stemming</vt:lpstr>
      <vt:lpstr>Top Stems</vt:lpstr>
      <vt:lpstr>Top Stems vs. Top Words</vt:lpstr>
      <vt:lpstr>Class Exercise</vt:lpstr>
      <vt:lpstr>N-grams</vt:lpstr>
      <vt:lpstr>N grams</vt:lpstr>
      <vt:lpstr>N grams</vt:lpstr>
      <vt:lpstr>N grams</vt:lpstr>
      <vt:lpstr>Tokenizing into n-grams</vt:lpstr>
      <vt:lpstr>Tokenizing into n-grams</vt:lpstr>
      <vt:lpstr>Removing Stop Words from Bigrams</vt:lpstr>
      <vt:lpstr>Split the bigram</vt:lpstr>
      <vt:lpstr>Filter Out Stop Words in Each Column</vt:lpstr>
      <vt:lpstr>Unite the bigram</vt:lpstr>
      <vt:lpstr>Top Bigrams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Veronica Sovero</dc:creator>
  <cp:lastModifiedBy>Veronica Sovero</cp:lastModifiedBy>
  <cp:revision>74</cp:revision>
  <dcterms:created xsi:type="dcterms:W3CDTF">2023-10-16T21:23:44Z</dcterms:created>
  <dcterms:modified xsi:type="dcterms:W3CDTF">2024-11-14T00:21:59Z</dcterms:modified>
</cp:coreProperties>
</file>