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43" r:id="rId3"/>
    <p:sldId id="2631" r:id="rId4"/>
    <p:sldId id="322" r:id="rId5"/>
    <p:sldId id="2593" r:id="rId6"/>
    <p:sldId id="2590" r:id="rId7"/>
    <p:sldId id="2546" r:id="rId8"/>
    <p:sldId id="2594" r:id="rId9"/>
    <p:sldId id="2591" r:id="rId10"/>
    <p:sldId id="2605" r:id="rId11"/>
    <p:sldId id="2610" r:id="rId12"/>
    <p:sldId id="2611" r:id="rId13"/>
    <p:sldId id="2612" r:id="rId14"/>
    <p:sldId id="2614" r:id="rId15"/>
    <p:sldId id="2613" r:id="rId16"/>
    <p:sldId id="2615" r:id="rId17"/>
    <p:sldId id="2632" r:id="rId18"/>
    <p:sldId id="2616" r:id="rId19"/>
    <p:sldId id="2592" r:id="rId20"/>
    <p:sldId id="2595" r:id="rId21"/>
    <p:sldId id="2596" r:id="rId22"/>
    <p:sldId id="2606" r:id="rId23"/>
    <p:sldId id="2598" r:id="rId24"/>
    <p:sldId id="2599" r:id="rId25"/>
    <p:sldId id="2600" r:id="rId26"/>
    <p:sldId id="2601" r:id="rId27"/>
    <p:sldId id="2626" r:id="rId28"/>
    <p:sldId id="2602" r:id="rId29"/>
    <p:sldId id="2603" r:id="rId30"/>
    <p:sldId id="2617" r:id="rId31"/>
    <p:sldId id="2630" r:id="rId32"/>
    <p:sldId id="2627" r:id="rId33"/>
    <p:sldId id="2604" r:id="rId34"/>
    <p:sldId id="2607" r:id="rId35"/>
    <p:sldId id="2628" r:id="rId36"/>
    <p:sldId id="2629" r:id="rId37"/>
    <p:sldId id="2608" r:id="rId38"/>
    <p:sldId id="2609" r:id="rId39"/>
    <p:sldId id="2618" r:id="rId40"/>
    <p:sldId id="2619" r:id="rId41"/>
    <p:sldId id="2620" r:id="rId42"/>
    <p:sldId id="395" r:id="rId43"/>
    <p:sldId id="2621" r:id="rId44"/>
    <p:sldId id="2597" r:id="rId45"/>
    <p:sldId id="2633" r:id="rId46"/>
    <p:sldId id="2622" r:id="rId47"/>
    <p:sldId id="2623" r:id="rId48"/>
    <p:sldId id="262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8"/>
    <p:restoredTop sz="95807"/>
  </p:normalViewPr>
  <p:slideViewPr>
    <p:cSldViewPr snapToGrid="0">
      <p:cViewPr>
        <p:scale>
          <a:sx n="106" d="100"/>
          <a:sy n="106" d="100"/>
        </p:scale>
        <p:origin x="154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F2184-2C46-8D4E-B1B7-A74A3A1C4CCC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7EA3D-A306-9941-886B-BF2E777F3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7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E24C4-49C6-36FC-60EF-375DFA9AF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48AD6-2724-938B-F94C-0C47F7AD2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8BABC-06D6-6C10-35BC-182720D8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76E6-FA96-D34E-A283-60AF536F809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9E1C-8245-4733-44F0-D6DEDF13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B815B-E4BD-8577-A11C-6D4FB323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C73C-9269-A847-851F-289F772A0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0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DD42-8AA3-2C0A-7EDA-2AAF5989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53400-8A5E-E3D3-A5B3-F8118331C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FC9C9-B535-45D8-CDCE-434C1DE7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76E6-FA96-D34E-A283-60AF536F809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29E91-C299-25BB-12DE-2E4DF621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3F1DD-2D1B-8AD3-8D54-DC5D6D52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C73C-9269-A847-851F-289F772A0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3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336BE-74E4-48C5-B303-FAC910FAC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BC4E0-EC17-7D2F-1C56-F08772092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854ED-2447-D068-A9A1-65208AB1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76E6-FA96-D34E-A283-60AF536F809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8322C-28B7-4461-F698-729CA5C0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4C6D-B670-DD9D-1A37-2D41EAAF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C73C-9269-A847-851F-289F772A0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D636-0C1E-1BAC-15FC-08247E2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DC6C-3BF4-67D3-C3BB-4F39BF27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7FA2-B080-2593-33BD-945E5915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76E6-FA96-D34E-A283-60AF536F809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E40F-9BCB-E20B-BB09-A9D2B7DC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CE3A-A85D-6B76-1638-BFAB154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C73C-9269-A847-851F-289F772A0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0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902B-8963-C0A5-2C1F-45F29730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DCFED-142C-242B-7B60-AC61BC8E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CF442-F16B-FD6D-FD51-B3A4B40C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76E6-FA96-D34E-A283-60AF536F809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F622B-C150-C392-406D-0E8BC883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A3620-2C49-7E07-3A45-D34B0934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C73C-9269-A847-851F-289F772A0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5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F3E9-0D0D-6E6F-4DF7-4426746E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B385-0A5A-D9A7-5C19-A5456CC89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D6EBE-E712-695D-DADA-91D6D1287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D2B75-05F3-2487-961A-062AC04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76E6-FA96-D34E-A283-60AF536F809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76330-9CF5-9A5F-4D78-E94CE987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7D2E1-3126-3E81-E2CA-32FF659F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C73C-9269-A847-851F-289F772A0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C0D3-E2D0-2ABA-50A8-506E315A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4A5BA-A2A8-E041-7574-93F1C8CA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354D3-BD43-0869-C9E0-AB6C4B96E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3229C-747F-236D-FE10-3911A3704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0069D-6DB1-C448-B860-48D9EA7E8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DDD45-0549-E320-9064-2235AD33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76E6-FA96-D34E-A283-60AF536F809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DA386-7C27-8490-91E0-2CD3BCC6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60F24-836F-E059-593D-3D0817A6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C73C-9269-A847-851F-289F772A0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5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2CA4-0436-6CE5-677A-31E18A2D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2D7EB-C751-01E0-52AB-D4530C11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76E6-FA96-D34E-A283-60AF536F809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49B9A-65C3-F905-5F2C-5A4550F7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FF6CF-08CE-4963-CF0A-50D0DC11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C73C-9269-A847-851F-289F772A0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3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A1038-3358-31E4-4517-F4355FBD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76E6-FA96-D34E-A283-60AF536F809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AC30C-A316-D9D4-EBD0-27936FC6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196E4-7B92-4A03-151B-9FA05D53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C73C-9269-A847-851F-289F772A0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0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6956-A898-BC53-0FD3-4BCFF6DD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803B-901A-6772-F94C-4DCDF795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6BB18-9224-85C4-2AE6-AF009E482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D162E-0B32-94BE-72C0-767CEE6A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76E6-FA96-D34E-A283-60AF536F809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F3DC2-21F2-E8B0-A8D9-76FABE9D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79C7A-56DE-2E65-1D53-9FE14BF5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C73C-9269-A847-851F-289F772A0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05C0-255F-8653-0F09-5280FAA0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858EB-450F-B432-5811-2A950AC2D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B72D4-B4E1-6E6A-64AB-87E027AFF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C6042-1D42-2246-F015-52F66B79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76E6-FA96-D34E-A283-60AF536F809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500D5-83D3-BAEA-112D-36389587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49437-DBE9-53D9-F691-F9230034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C73C-9269-A847-851F-289F772A0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4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BEFA9-4FC9-4A31-143A-1BB90AAB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FF6B7-322A-063F-228C-65573AC1B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1CF43-59BC-149D-7182-699C4C87B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776E6-FA96-D34E-A283-60AF536F809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BEA5-6102-A56F-23AB-E37AC7F69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26400-1B71-5955-962C-B4A14244C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AC73C-9269-A847-851F-289F772A0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4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textmining.com/tidytex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stat.columbia.edu/~tzheng/files/Rcolor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ollev.com/vsovero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-graph-gallery.com/38-rcolorbrewers-palette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ollev.com/vsovero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pubs.com/Pyll/Friendship_is_magic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pollev.com/vsovero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textmining.com/tidytex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vsovero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9509-9CF4-C81F-B99E-F5C1B5710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 106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BDA37-7DA3-3C9C-EF7B-FDB9CE7B5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 14</a:t>
            </a:r>
          </a:p>
          <a:p>
            <a:r>
              <a:rPr lang="en-US" dirty="0"/>
              <a:t>slides derived from:</a:t>
            </a:r>
          </a:p>
          <a:p>
            <a:r>
              <a:rPr lang="en-US" dirty="0">
                <a:hlinkClick r:id="rId2"/>
              </a:rPr>
              <a:t>https://www.tidytextmining.com/tidytext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3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D82D-49C7-4F57-0686-9A5D2063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0FDBF-6165-38A7-CD66-58BA938C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8017" cy="4351338"/>
          </a:xfrm>
        </p:spPr>
        <p:txBody>
          <a:bodyPr/>
          <a:lstStyle/>
          <a:p>
            <a:r>
              <a:rPr lang="en-US" dirty="0"/>
              <a:t>Word clouds are another method of visualizing word frequencies</a:t>
            </a:r>
          </a:p>
          <a:p>
            <a:r>
              <a:rPr lang="en-US" dirty="0"/>
              <a:t>the size and color of the word denote relative frequency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1B5151-F023-6259-CC7B-6E3C76681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64" t="18993" r="29156" b="17066"/>
          <a:stretch/>
        </p:blipFill>
        <p:spPr>
          <a:xfrm>
            <a:off x="5981676" y="1330931"/>
            <a:ext cx="5021189" cy="48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7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243E-608C-CE42-8366-D23E2F4F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for Word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57E43-2217-389D-8108-680A169F5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6742" cy="4351338"/>
          </a:xfrm>
        </p:spPr>
        <p:txBody>
          <a:bodyPr/>
          <a:lstStyle/>
          <a:p>
            <a:r>
              <a:rPr lang="en-US" dirty="0"/>
              <a:t>Create a frequency table of word counts using </a:t>
            </a:r>
            <a:r>
              <a:rPr lang="en-US" b="1" dirty="0">
                <a:solidFill>
                  <a:srgbClr val="FF0000"/>
                </a:solidFill>
              </a:rPr>
              <a:t>count</a:t>
            </a:r>
            <a:r>
              <a:rPr lang="en-US" dirty="0"/>
              <a:t>()</a:t>
            </a:r>
          </a:p>
          <a:p>
            <a:r>
              <a:rPr lang="en-US" dirty="0"/>
              <a:t>sort the counts in descending order using </a:t>
            </a:r>
            <a:r>
              <a:rPr lang="en-US" sz="2800" b="1" dirty="0">
                <a:solidFill>
                  <a:srgbClr val="FF0000"/>
                </a:solidFill>
              </a:rPr>
              <a:t>arrange</a:t>
            </a:r>
            <a:r>
              <a:rPr lang="en-US" sz="2800" dirty="0"/>
              <a:t>(</a:t>
            </a:r>
            <a:r>
              <a:rPr lang="en-US" sz="2800" b="1" dirty="0">
                <a:solidFill>
                  <a:srgbClr val="FF0000"/>
                </a:solidFill>
              </a:rPr>
              <a:t>desc</a:t>
            </a:r>
            <a:r>
              <a:rPr lang="en-US" sz="2800" dirty="0"/>
              <a:t>())</a:t>
            </a:r>
            <a:endParaRPr lang="en-US" dirty="0"/>
          </a:p>
          <a:p>
            <a:r>
              <a:rPr lang="en-US" dirty="0"/>
              <a:t>keep the top 75 words for the word cloud using </a:t>
            </a:r>
            <a:r>
              <a:rPr lang="en-US" b="1" dirty="0" err="1">
                <a:solidFill>
                  <a:srgbClr val="FF0000"/>
                </a:solidFill>
              </a:rPr>
              <a:t>slice_head</a:t>
            </a:r>
            <a:r>
              <a:rPr lang="en-US" dirty="0"/>
              <a:t>()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C13E0-517F-5C68-2583-3B8647602F43}"/>
              </a:ext>
            </a:extLst>
          </p:cNvPr>
          <p:cNvSpPr txBox="1"/>
          <p:nvPr/>
        </p:nvSpPr>
        <p:spPr>
          <a:xfrm>
            <a:off x="6416322" y="2056066"/>
            <a:ext cx="5301913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00B050"/>
                </a:solidFill>
              </a:rPr>
              <a:t>tidy_lyrics_no_stop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200" b="1" dirty="0">
                <a:solidFill>
                  <a:srgbClr val="0432FF"/>
                </a:solidFill>
              </a:rPr>
              <a:t>	</a:t>
            </a:r>
            <a:r>
              <a:rPr lang="en-US" sz="2200" b="1" dirty="0">
                <a:solidFill>
                  <a:srgbClr val="FF0000"/>
                </a:solidFill>
              </a:rPr>
              <a:t>count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word</a:t>
            </a:r>
            <a:r>
              <a:rPr lang="en-US" sz="2200" dirty="0"/>
              <a:t>)</a:t>
            </a:r>
            <a:r>
              <a:rPr lang="en-US" sz="22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200" b="1" dirty="0">
                <a:solidFill>
                  <a:srgbClr val="0432FF"/>
                </a:solidFill>
              </a:rPr>
              <a:t>	</a:t>
            </a:r>
            <a:r>
              <a:rPr lang="en-US" sz="2200" b="1" dirty="0">
                <a:solidFill>
                  <a:srgbClr val="FF0000"/>
                </a:solidFill>
              </a:rPr>
              <a:t> arrange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FF0000"/>
                </a:solidFill>
              </a:rPr>
              <a:t>desc</a:t>
            </a:r>
            <a:r>
              <a:rPr lang="en-US" sz="2200" dirty="0"/>
              <a:t>( </a:t>
            </a:r>
            <a:r>
              <a:rPr lang="en-US" sz="2200" dirty="0">
                <a:solidFill>
                  <a:srgbClr val="00B050"/>
                </a:solidFill>
              </a:rPr>
              <a:t>n</a:t>
            </a:r>
            <a:r>
              <a:rPr lang="en-US" sz="2200" dirty="0"/>
              <a:t>))</a:t>
            </a:r>
            <a:r>
              <a:rPr lang="en-US" sz="22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	</a:t>
            </a:r>
            <a:r>
              <a:rPr lang="en-US" sz="2200" b="1" dirty="0" err="1">
                <a:solidFill>
                  <a:srgbClr val="FF0000"/>
                </a:solidFill>
              </a:rPr>
              <a:t>slice_head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00B050"/>
                </a:solidFill>
              </a:rPr>
              <a:t>n</a:t>
            </a:r>
            <a:r>
              <a:rPr lang="en-US" sz="2200" dirty="0"/>
              <a:t>=75)</a:t>
            </a:r>
            <a:endParaRPr lang="en-US" sz="2200" b="1" dirty="0">
              <a:solidFill>
                <a:srgbClr val="0432FF"/>
              </a:solidFill>
            </a:endParaRPr>
          </a:p>
          <a:p>
            <a:r>
              <a:rPr lang="en-US" sz="1800" b="1" dirty="0">
                <a:solidFill>
                  <a:srgbClr val="0432FF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27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243E-608C-CE42-8366-D23E2F4F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57E43-2217-389D-8108-680A169F5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674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pass the frequency table over to the </a:t>
            </a:r>
            <a:r>
              <a:rPr lang="en-US" dirty="0" err="1">
                <a:solidFill>
                  <a:srgbClr val="FF0000"/>
                </a:solidFill>
              </a:rPr>
              <a:t>wordcloud</a:t>
            </a:r>
            <a:r>
              <a:rPr lang="en-US" dirty="0"/>
              <a:t>() function using pipes and </a:t>
            </a:r>
            <a:r>
              <a:rPr lang="en-US" dirty="0">
                <a:solidFill>
                  <a:srgbClr val="FF0000"/>
                </a:solidFill>
              </a:rPr>
              <a:t>with</a:t>
            </a:r>
            <a:r>
              <a:rPr lang="en-US" dirty="0"/>
              <a:t>()</a:t>
            </a:r>
          </a:p>
          <a:p>
            <a:r>
              <a:rPr lang="en-US" dirty="0" err="1">
                <a:solidFill>
                  <a:srgbClr val="FF0000"/>
                </a:solidFill>
              </a:rPr>
              <a:t>wordcloud</a:t>
            </a:r>
            <a:r>
              <a:rPr lang="en-US" dirty="0"/>
              <a:t>() arguments: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words</a:t>
            </a:r>
            <a:r>
              <a:rPr lang="en-US" dirty="0"/>
              <a:t>: name of the variable that contains the words you want to visualize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freq</a:t>
            </a:r>
            <a:r>
              <a:rPr lang="en-US" dirty="0"/>
              <a:t>: name of the variable that records the frequency of each 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AAA2E-715A-D880-95FC-4D5F3AB08097}"/>
              </a:ext>
            </a:extLst>
          </p:cNvPr>
          <p:cNvSpPr txBox="1"/>
          <p:nvPr/>
        </p:nvSpPr>
        <p:spPr>
          <a:xfrm>
            <a:off x="6527523" y="1477115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tidy_lyrics_no_stop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1800" b="1" dirty="0">
                <a:solidFill>
                  <a:srgbClr val="0432FF"/>
                </a:solidFill>
              </a:rPr>
              <a:t>	</a:t>
            </a:r>
            <a:r>
              <a:rPr lang="en-US" sz="1800" b="1" dirty="0">
                <a:solidFill>
                  <a:srgbClr val="FF0000"/>
                </a:solidFill>
              </a:rPr>
              <a:t>count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word</a:t>
            </a:r>
            <a:r>
              <a:rPr lang="en-US" sz="1800" dirty="0"/>
              <a:t>)</a:t>
            </a:r>
            <a:r>
              <a:rPr lang="en-US" sz="18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1800" b="1" dirty="0">
                <a:solidFill>
                  <a:srgbClr val="0432FF"/>
                </a:solidFill>
              </a:rPr>
              <a:t>	</a:t>
            </a:r>
            <a:r>
              <a:rPr lang="en-US" sz="1800" b="1" dirty="0">
                <a:solidFill>
                  <a:srgbClr val="FF0000"/>
                </a:solidFill>
              </a:rPr>
              <a:t> arrange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FF0000"/>
                </a:solidFill>
              </a:rPr>
              <a:t>desc</a:t>
            </a:r>
            <a:r>
              <a:rPr lang="en-US" sz="1800" dirty="0"/>
              <a:t>( </a:t>
            </a:r>
            <a:r>
              <a:rPr lang="en-US" sz="1800" dirty="0">
                <a:solidFill>
                  <a:srgbClr val="00B050"/>
                </a:solidFill>
              </a:rPr>
              <a:t>n</a:t>
            </a:r>
            <a:r>
              <a:rPr lang="en-US" sz="1800" dirty="0"/>
              <a:t>))</a:t>
            </a:r>
            <a:r>
              <a:rPr lang="en-US" sz="18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	</a:t>
            </a:r>
            <a:r>
              <a:rPr lang="en-US" sz="1800" b="1" dirty="0" err="1">
                <a:solidFill>
                  <a:srgbClr val="FF0000"/>
                </a:solidFill>
              </a:rPr>
              <a:t>slice_head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n</a:t>
            </a:r>
            <a:r>
              <a:rPr lang="en-US" sz="1800" dirty="0"/>
              <a:t>=75)</a:t>
            </a:r>
            <a:r>
              <a:rPr lang="en-US" sz="18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with</a:t>
            </a:r>
            <a:r>
              <a:rPr lang="en-US" sz="1800" dirty="0">
                <a:highlight>
                  <a:srgbClr val="FFFF00"/>
                </a:highlight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wordcloud</a:t>
            </a:r>
            <a:r>
              <a:rPr lang="en-US" sz="1800" dirty="0">
                <a:highlight>
                  <a:srgbClr val="FFFF00"/>
                </a:highlight>
              </a:rPr>
              <a:t>(</a:t>
            </a:r>
            <a:r>
              <a:rPr lang="en-US" sz="1800" b="1" dirty="0">
                <a:solidFill>
                  <a:srgbClr val="00B050"/>
                </a:solidFill>
                <a:highlight>
                  <a:srgbClr val="FFFF00"/>
                </a:highlight>
              </a:rPr>
              <a:t>words</a:t>
            </a:r>
            <a:r>
              <a:rPr lang="en-US" sz="1800" dirty="0">
                <a:highlight>
                  <a:srgbClr val="FFFF00"/>
                </a:highlight>
              </a:rPr>
              <a:t> =word</a:t>
            </a:r>
            <a:r>
              <a:rPr lang="en-US" sz="1800" b="1" dirty="0">
                <a:highlight>
                  <a:srgbClr val="FFFF00"/>
                </a:highlight>
              </a:rPr>
              <a:t>,</a:t>
            </a:r>
            <a:r>
              <a:rPr lang="en-US" sz="1800" b="1" dirty="0">
                <a:solidFill>
                  <a:srgbClr val="0432FF"/>
                </a:solidFill>
                <a:highlight>
                  <a:srgbClr val="FFFF00"/>
                </a:highlight>
              </a:rPr>
              <a:t> </a:t>
            </a:r>
            <a:r>
              <a:rPr lang="en-US" sz="18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freq</a:t>
            </a:r>
            <a:r>
              <a:rPr lang="en-US" sz="1800" dirty="0">
                <a:highlight>
                  <a:srgbClr val="FFFF00"/>
                </a:highlight>
              </a:rPr>
              <a:t>=n))</a:t>
            </a:r>
          </a:p>
        </p:txBody>
      </p:sp>
    </p:spTree>
    <p:extLst>
      <p:ext uri="{BB962C8B-B14F-4D97-AF65-F5344CB8AC3E}">
        <p14:creationId xmlns:p14="http://schemas.microsoft.com/office/powerpoint/2010/main" val="3547243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243E-608C-CE42-8366-D23E2F4F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57E43-2217-389D-8108-680A169F5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6742" cy="4351338"/>
          </a:xfrm>
        </p:spPr>
        <p:txBody>
          <a:bodyPr>
            <a:normAutofit/>
          </a:bodyPr>
          <a:lstStyle/>
          <a:p>
            <a:r>
              <a:rPr lang="en-US" dirty="0"/>
              <a:t>Output: world cloud where size represents relative frequency</a:t>
            </a:r>
          </a:p>
          <a:p>
            <a:r>
              <a:rPr lang="en-US" dirty="0"/>
              <a:t>Note: default is for random subset of words to be visualized when there isn’t enough space for all of the words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AAA2E-715A-D880-95FC-4D5F3AB08097}"/>
              </a:ext>
            </a:extLst>
          </p:cNvPr>
          <p:cNvSpPr txBox="1"/>
          <p:nvPr/>
        </p:nvSpPr>
        <p:spPr>
          <a:xfrm>
            <a:off x="6527523" y="1477115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tidy_lyrics_no_stop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1800" b="1" dirty="0">
                <a:solidFill>
                  <a:srgbClr val="0432FF"/>
                </a:solidFill>
              </a:rPr>
              <a:t>	</a:t>
            </a:r>
            <a:r>
              <a:rPr lang="en-US" sz="1800" b="1" dirty="0">
                <a:solidFill>
                  <a:srgbClr val="FF0000"/>
                </a:solidFill>
              </a:rPr>
              <a:t>count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word</a:t>
            </a:r>
            <a:r>
              <a:rPr lang="en-US" sz="1800" dirty="0"/>
              <a:t>)</a:t>
            </a:r>
            <a:r>
              <a:rPr lang="en-US" sz="18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1800" b="1" dirty="0">
                <a:solidFill>
                  <a:srgbClr val="0432FF"/>
                </a:solidFill>
              </a:rPr>
              <a:t>	</a:t>
            </a:r>
            <a:r>
              <a:rPr lang="en-US" sz="1800" b="1" dirty="0">
                <a:solidFill>
                  <a:srgbClr val="FF0000"/>
                </a:solidFill>
              </a:rPr>
              <a:t> arrange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FF0000"/>
                </a:solidFill>
              </a:rPr>
              <a:t>desc</a:t>
            </a:r>
            <a:r>
              <a:rPr lang="en-US" sz="1800" dirty="0"/>
              <a:t>( </a:t>
            </a:r>
            <a:r>
              <a:rPr lang="en-US" sz="1800" dirty="0">
                <a:solidFill>
                  <a:srgbClr val="00B050"/>
                </a:solidFill>
              </a:rPr>
              <a:t>n</a:t>
            </a:r>
            <a:r>
              <a:rPr lang="en-US" sz="1800" dirty="0"/>
              <a:t>))</a:t>
            </a:r>
            <a:r>
              <a:rPr lang="en-US" sz="18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	</a:t>
            </a:r>
            <a:r>
              <a:rPr lang="en-US" sz="1800" b="1" dirty="0" err="1">
                <a:solidFill>
                  <a:srgbClr val="FF0000"/>
                </a:solidFill>
              </a:rPr>
              <a:t>slice_head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n</a:t>
            </a:r>
            <a:r>
              <a:rPr lang="en-US" sz="1800" dirty="0"/>
              <a:t>=</a:t>
            </a:r>
            <a:r>
              <a:rPr lang="en-US" dirty="0"/>
              <a:t>75</a:t>
            </a:r>
            <a:r>
              <a:rPr lang="en-US" sz="1800" dirty="0"/>
              <a:t>)</a:t>
            </a:r>
            <a:r>
              <a:rPr lang="en-US" sz="18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with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wordcloud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words</a:t>
            </a:r>
            <a:r>
              <a:rPr lang="en-US" sz="1800" dirty="0"/>
              <a:t> =word</a:t>
            </a:r>
            <a:r>
              <a:rPr lang="en-US" sz="1800" b="1" dirty="0"/>
              <a:t>,</a:t>
            </a:r>
            <a:r>
              <a:rPr lang="en-US" sz="1800" b="1" dirty="0">
                <a:solidFill>
                  <a:srgbClr val="0432FF"/>
                </a:solidFill>
              </a:rPr>
              <a:t> </a:t>
            </a:r>
            <a:r>
              <a:rPr lang="en-US" sz="1800" b="1" dirty="0" err="1">
                <a:solidFill>
                  <a:srgbClr val="00B050"/>
                </a:solidFill>
              </a:rPr>
              <a:t>freq</a:t>
            </a:r>
            <a:r>
              <a:rPr lang="en-US" sz="1800" dirty="0"/>
              <a:t>=n))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8D1C2-3C5F-70F9-98AA-9C95D6916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46" t="9985" r="22677" b="16584"/>
          <a:stretch/>
        </p:blipFill>
        <p:spPr>
          <a:xfrm>
            <a:off x="6190423" y="3156828"/>
            <a:ext cx="4335117" cy="35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243E-608C-CE42-8366-D23E2F4F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57E43-2217-389D-8108-680A169F5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6742" cy="4351338"/>
          </a:xfrm>
        </p:spPr>
        <p:txBody>
          <a:bodyPr>
            <a:normAutofit/>
          </a:bodyPr>
          <a:lstStyle/>
          <a:p>
            <a:r>
              <a:rPr lang="en-US" dirty="0"/>
              <a:t>we can turn off the random selection of words with the  </a:t>
            </a:r>
            <a:r>
              <a:rPr lang="en-US" dirty="0" err="1"/>
              <a:t>random.order</a:t>
            </a:r>
            <a:r>
              <a:rPr lang="en-US" dirty="0"/>
              <a:t> argument</a:t>
            </a:r>
          </a:p>
          <a:p>
            <a:r>
              <a:rPr lang="en-US" dirty="0"/>
              <a:t>layout is still random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AAA2E-715A-D880-95FC-4D5F3AB08097}"/>
              </a:ext>
            </a:extLst>
          </p:cNvPr>
          <p:cNvSpPr txBox="1"/>
          <p:nvPr/>
        </p:nvSpPr>
        <p:spPr>
          <a:xfrm>
            <a:off x="5692636" y="1288272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tidy_lyrics_no_stop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1800" b="1" dirty="0">
                <a:solidFill>
                  <a:srgbClr val="0432FF"/>
                </a:solidFill>
              </a:rPr>
              <a:t>	</a:t>
            </a:r>
            <a:r>
              <a:rPr lang="en-US" sz="1800" b="1" dirty="0">
                <a:solidFill>
                  <a:srgbClr val="FF0000"/>
                </a:solidFill>
              </a:rPr>
              <a:t>count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word</a:t>
            </a:r>
            <a:r>
              <a:rPr lang="en-US" sz="1800" dirty="0"/>
              <a:t>)</a:t>
            </a:r>
            <a:r>
              <a:rPr lang="en-US" sz="18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1800" b="1" dirty="0">
                <a:solidFill>
                  <a:srgbClr val="0432FF"/>
                </a:solidFill>
              </a:rPr>
              <a:t>	</a:t>
            </a:r>
            <a:r>
              <a:rPr lang="en-US" sz="1800" b="1" dirty="0">
                <a:solidFill>
                  <a:srgbClr val="FF0000"/>
                </a:solidFill>
              </a:rPr>
              <a:t> arrange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FF0000"/>
                </a:solidFill>
              </a:rPr>
              <a:t>desc</a:t>
            </a:r>
            <a:r>
              <a:rPr lang="en-US" sz="1800" dirty="0"/>
              <a:t>( </a:t>
            </a:r>
            <a:r>
              <a:rPr lang="en-US" sz="1800" dirty="0">
                <a:solidFill>
                  <a:srgbClr val="00B050"/>
                </a:solidFill>
              </a:rPr>
              <a:t>n</a:t>
            </a:r>
            <a:r>
              <a:rPr lang="en-US" sz="1800" dirty="0"/>
              <a:t>))</a:t>
            </a:r>
            <a:r>
              <a:rPr lang="en-US" sz="18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	</a:t>
            </a:r>
            <a:r>
              <a:rPr lang="en-US" sz="1800" b="1" dirty="0" err="1">
                <a:solidFill>
                  <a:srgbClr val="FF0000"/>
                </a:solidFill>
              </a:rPr>
              <a:t>slice_head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n</a:t>
            </a:r>
            <a:r>
              <a:rPr lang="en-US" sz="1800" dirty="0"/>
              <a:t>=</a:t>
            </a:r>
            <a:r>
              <a:rPr lang="en-US" dirty="0"/>
              <a:t>75</a:t>
            </a:r>
            <a:r>
              <a:rPr lang="en-US" sz="1800" dirty="0"/>
              <a:t>)</a:t>
            </a:r>
            <a:r>
              <a:rPr lang="en-US" sz="18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with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wordcloud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words</a:t>
            </a:r>
            <a:r>
              <a:rPr lang="en-US" sz="1800" dirty="0"/>
              <a:t> =word</a:t>
            </a:r>
            <a:r>
              <a:rPr lang="en-US" sz="1800" b="1" dirty="0"/>
              <a:t>,</a:t>
            </a:r>
            <a:r>
              <a:rPr lang="en-US" sz="1800" b="1" dirty="0">
                <a:solidFill>
                  <a:srgbClr val="0432FF"/>
                </a:solidFill>
              </a:rPr>
              <a:t> </a:t>
            </a:r>
            <a:r>
              <a:rPr lang="en-US" sz="1800" b="1" dirty="0" err="1">
                <a:solidFill>
                  <a:srgbClr val="00B050"/>
                </a:solidFill>
              </a:rPr>
              <a:t>freq</a:t>
            </a:r>
            <a:r>
              <a:rPr lang="en-US" sz="1800" dirty="0"/>
              <a:t>=n,</a:t>
            </a:r>
          </a:p>
          <a:p>
            <a:r>
              <a:rPr lang="en-US" sz="1800" dirty="0"/>
              <a:t>	 </a:t>
            </a:r>
            <a:r>
              <a:rPr lang="en-US" sz="18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random.order</a:t>
            </a:r>
            <a:r>
              <a:rPr lang="en-US" sz="1800" dirty="0">
                <a:highlight>
                  <a:srgbClr val="FFFF00"/>
                </a:highlight>
              </a:rPr>
              <a:t>=</a:t>
            </a:r>
            <a:r>
              <a:rPr lang="en-US" dirty="0">
                <a:highlight>
                  <a:srgbClr val="FFFF00"/>
                </a:highlight>
              </a:rPr>
              <a:t>FALSE</a:t>
            </a:r>
            <a:r>
              <a:rPr lang="en-US" sz="1800" dirty="0"/>
              <a:t>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8D1C2-3C5F-70F9-98AA-9C95D6916C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46" t="9985" r="22677" b="16584"/>
          <a:stretch/>
        </p:blipFill>
        <p:spPr>
          <a:xfrm>
            <a:off x="6190423" y="3156828"/>
            <a:ext cx="4335117" cy="35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1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243E-608C-CE42-8366-D23E2F4F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 Adjustments: word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57E43-2217-389D-8108-680A169F5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6742" cy="4351338"/>
          </a:xfrm>
        </p:spPr>
        <p:txBody>
          <a:bodyPr>
            <a:normAutofit/>
          </a:bodyPr>
          <a:lstStyle/>
          <a:p>
            <a:r>
              <a:rPr lang="en-US" dirty="0"/>
              <a:t>We can adjust the relative scale of the word sizes by adding the </a:t>
            </a:r>
            <a:r>
              <a:rPr lang="en-US" dirty="0">
                <a:solidFill>
                  <a:srgbClr val="00B050"/>
                </a:solidFill>
              </a:rPr>
              <a:t>scale</a:t>
            </a:r>
            <a:r>
              <a:rPr lang="en-US" dirty="0"/>
              <a:t> argument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AAA2E-715A-D880-95FC-4D5F3AB08097}"/>
              </a:ext>
            </a:extLst>
          </p:cNvPr>
          <p:cNvSpPr txBox="1"/>
          <p:nvPr/>
        </p:nvSpPr>
        <p:spPr>
          <a:xfrm>
            <a:off x="6527523" y="1477115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tidy_lyrics_no_stop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1800" b="1" dirty="0">
                <a:solidFill>
                  <a:srgbClr val="0432FF"/>
                </a:solidFill>
              </a:rPr>
              <a:t>	</a:t>
            </a:r>
            <a:r>
              <a:rPr lang="en-US" sz="1800" b="1" dirty="0">
                <a:solidFill>
                  <a:srgbClr val="FF0000"/>
                </a:solidFill>
              </a:rPr>
              <a:t>count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word</a:t>
            </a:r>
            <a:r>
              <a:rPr lang="en-US" sz="1800" dirty="0"/>
              <a:t>)</a:t>
            </a:r>
            <a:r>
              <a:rPr lang="en-US" sz="18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1800" b="1" dirty="0">
                <a:solidFill>
                  <a:srgbClr val="0432FF"/>
                </a:solidFill>
              </a:rPr>
              <a:t>	</a:t>
            </a:r>
            <a:r>
              <a:rPr lang="en-US" sz="1800" b="1" dirty="0">
                <a:solidFill>
                  <a:srgbClr val="FF0000"/>
                </a:solidFill>
              </a:rPr>
              <a:t> arrange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FF0000"/>
                </a:solidFill>
              </a:rPr>
              <a:t>desc</a:t>
            </a:r>
            <a:r>
              <a:rPr lang="en-US" sz="1800" dirty="0"/>
              <a:t>( </a:t>
            </a:r>
            <a:r>
              <a:rPr lang="en-US" sz="1800" dirty="0">
                <a:solidFill>
                  <a:srgbClr val="00B050"/>
                </a:solidFill>
              </a:rPr>
              <a:t>n</a:t>
            </a:r>
            <a:r>
              <a:rPr lang="en-US" sz="1800" dirty="0"/>
              <a:t>))</a:t>
            </a:r>
            <a:r>
              <a:rPr lang="en-US" sz="18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	</a:t>
            </a:r>
            <a:r>
              <a:rPr lang="en-US" sz="1800" b="1" dirty="0" err="1">
                <a:solidFill>
                  <a:srgbClr val="FF0000"/>
                </a:solidFill>
              </a:rPr>
              <a:t>slice_head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n</a:t>
            </a:r>
            <a:r>
              <a:rPr lang="en-US" sz="1800" dirty="0"/>
              <a:t>=</a:t>
            </a:r>
            <a:r>
              <a:rPr lang="en-US" dirty="0"/>
              <a:t>75</a:t>
            </a:r>
            <a:r>
              <a:rPr lang="en-US" sz="1800" dirty="0"/>
              <a:t>)</a:t>
            </a:r>
            <a:r>
              <a:rPr lang="en-US" sz="18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with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wordcloud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words</a:t>
            </a:r>
            <a:r>
              <a:rPr lang="en-US" sz="1800" dirty="0"/>
              <a:t> =word</a:t>
            </a:r>
            <a:r>
              <a:rPr lang="en-US" sz="1800" b="1" dirty="0"/>
              <a:t>,</a:t>
            </a:r>
            <a:r>
              <a:rPr lang="en-US" sz="1800" b="1" dirty="0">
                <a:solidFill>
                  <a:srgbClr val="0432FF"/>
                </a:solidFill>
              </a:rPr>
              <a:t> </a:t>
            </a:r>
            <a:r>
              <a:rPr lang="en-US" sz="1800" b="1" dirty="0" err="1">
                <a:solidFill>
                  <a:srgbClr val="00B050"/>
                </a:solidFill>
              </a:rPr>
              <a:t>freq</a:t>
            </a:r>
            <a:r>
              <a:rPr lang="en-US" sz="1800" dirty="0"/>
              <a:t>=n,</a:t>
            </a:r>
          </a:p>
          <a:p>
            <a:r>
              <a:rPr lang="en-US" sz="1800" dirty="0"/>
              <a:t> </a:t>
            </a:r>
            <a:r>
              <a:rPr lang="en-US" sz="1800" b="1" dirty="0" err="1">
                <a:solidFill>
                  <a:srgbClr val="00B050"/>
                </a:solidFill>
              </a:rPr>
              <a:t>random.order</a:t>
            </a:r>
            <a:r>
              <a:rPr lang="en-US" sz="1800" dirty="0"/>
              <a:t>=</a:t>
            </a:r>
            <a:r>
              <a:rPr lang="en-US" dirty="0"/>
              <a:t>FALSE,</a:t>
            </a:r>
            <a:r>
              <a:rPr lang="en-US" sz="1800" dirty="0"/>
              <a:t> </a:t>
            </a: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</a:rPr>
              <a:t>scale</a:t>
            </a:r>
            <a:r>
              <a:rPr lang="en-US" sz="1800" dirty="0">
                <a:highlight>
                  <a:srgbClr val="FFFF00"/>
                </a:highlight>
              </a:rPr>
              <a:t>= </a:t>
            </a: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c</a:t>
            </a:r>
            <a:r>
              <a:rPr lang="en-US" sz="1800" dirty="0">
                <a:highlight>
                  <a:srgbClr val="FFFF00"/>
                </a:highlight>
              </a:rPr>
              <a:t>(3, 0.25</a:t>
            </a:r>
            <a:r>
              <a:rPr lang="en-US" sz="1800" dirty="0"/>
              <a:t>)))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C58EE-93FD-7886-4887-3E8E920E4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53" t="20456" r="28431" b="20863"/>
          <a:stretch/>
        </p:blipFill>
        <p:spPr>
          <a:xfrm>
            <a:off x="6768549" y="3508513"/>
            <a:ext cx="3250096" cy="28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9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243E-608C-CE42-8366-D23E2F4F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 Adjustments: add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57E43-2217-389D-8108-680A169F5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17" y="1825625"/>
            <a:ext cx="4929809" cy="4351338"/>
          </a:xfrm>
        </p:spPr>
        <p:txBody>
          <a:bodyPr>
            <a:normAutofit/>
          </a:bodyPr>
          <a:lstStyle/>
          <a:p>
            <a:r>
              <a:rPr lang="en-US" dirty="0"/>
              <a:t>We can manually choose the colors using the </a:t>
            </a:r>
            <a:r>
              <a:rPr lang="en-US" dirty="0">
                <a:solidFill>
                  <a:srgbClr val="00B050"/>
                </a:solidFill>
              </a:rPr>
              <a:t>colors</a:t>
            </a:r>
            <a:r>
              <a:rPr lang="en-US" dirty="0"/>
              <a:t> argument</a:t>
            </a:r>
          </a:p>
          <a:p>
            <a:r>
              <a:rPr lang="en-US" dirty="0"/>
              <a:t>color order listed will be assigned to words from lowest to highest frequency</a:t>
            </a:r>
          </a:p>
          <a:p>
            <a:r>
              <a:rPr lang="en-US" dirty="0"/>
              <a:t>list of color names available here: </a:t>
            </a:r>
            <a:r>
              <a:rPr lang="en-US" dirty="0">
                <a:hlinkClick r:id="rId2"/>
              </a:rPr>
              <a:t>http://www.stat.columbia.edu/~tzheng/files/Rcolor.pdf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AAA2E-715A-D880-95FC-4D5F3AB08097}"/>
              </a:ext>
            </a:extLst>
          </p:cNvPr>
          <p:cNvSpPr txBox="1"/>
          <p:nvPr/>
        </p:nvSpPr>
        <p:spPr>
          <a:xfrm>
            <a:off x="6527523" y="1477115"/>
            <a:ext cx="6097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tidy_lyrics_no_stop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1800" b="1" dirty="0">
                <a:solidFill>
                  <a:srgbClr val="0432FF"/>
                </a:solidFill>
              </a:rPr>
              <a:t>	</a:t>
            </a:r>
            <a:r>
              <a:rPr lang="en-US" sz="1800" b="1" dirty="0">
                <a:solidFill>
                  <a:srgbClr val="FF0000"/>
                </a:solidFill>
              </a:rPr>
              <a:t>count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word</a:t>
            </a:r>
            <a:r>
              <a:rPr lang="en-US" sz="1800" dirty="0"/>
              <a:t>)</a:t>
            </a:r>
            <a:r>
              <a:rPr lang="en-US" sz="18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1800" b="1" dirty="0">
                <a:solidFill>
                  <a:srgbClr val="0432FF"/>
                </a:solidFill>
              </a:rPr>
              <a:t>	</a:t>
            </a:r>
            <a:r>
              <a:rPr lang="en-US" sz="1800" b="1" dirty="0">
                <a:solidFill>
                  <a:srgbClr val="FF0000"/>
                </a:solidFill>
              </a:rPr>
              <a:t> arrange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FF0000"/>
                </a:solidFill>
              </a:rPr>
              <a:t>desc</a:t>
            </a:r>
            <a:r>
              <a:rPr lang="en-US" sz="1800" dirty="0"/>
              <a:t>( </a:t>
            </a:r>
            <a:r>
              <a:rPr lang="en-US" sz="1800" dirty="0">
                <a:solidFill>
                  <a:srgbClr val="00B050"/>
                </a:solidFill>
              </a:rPr>
              <a:t>n</a:t>
            </a:r>
            <a:r>
              <a:rPr lang="en-US" sz="1800" dirty="0"/>
              <a:t>))</a:t>
            </a:r>
            <a:r>
              <a:rPr lang="en-US" sz="18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	</a:t>
            </a:r>
            <a:r>
              <a:rPr lang="en-US" sz="1800" b="1" dirty="0" err="1">
                <a:solidFill>
                  <a:srgbClr val="FF0000"/>
                </a:solidFill>
              </a:rPr>
              <a:t>slice_head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n</a:t>
            </a:r>
            <a:r>
              <a:rPr lang="en-US" sz="1800" dirty="0"/>
              <a:t>=</a:t>
            </a:r>
            <a:r>
              <a:rPr lang="en-US" dirty="0"/>
              <a:t>75</a:t>
            </a:r>
            <a:r>
              <a:rPr lang="en-US" sz="1800" dirty="0"/>
              <a:t>)</a:t>
            </a:r>
            <a:r>
              <a:rPr lang="en-US" sz="18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with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wordcloud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words</a:t>
            </a:r>
            <a:r>
              <a:rPr lang="en-US" sz="1800" dirty="0"/>
              <a:t> =word</a:t>
            </a:r>
            <a:r>
              <a:rPr lang="en-US" sz="1800" b="1" dirty="0"/>
              <a:t>,</a:t>
            </a:r>
            <a:r>
              <a:rPr lang="en-US" sz="1800" b="1" dirty="0">
                <a:solidFill>
                  <a:srgbClr val="0432FF"/>
                </a:solidFill>
              </a:rPr>
              <a:t> </a:t>
            </a:r>
            <a:r>
              <a:rPr lang="en-US" sz="1800" b="1" dirty="0" err="1">
                <a:solidFill>
                  <a:srgbClr val="00B050"/>
                </a:solidFill>
              </a:rPr>
              <a:t>freq</a:t>
            </a:r>
            <a:r>
              <a:rPr lang="en-US" sz="1800" dirty="0"/>
              <a:t>=n,</a:t>
            </a:r>
          </a:p>
          <a:p>
            <a:r>
              <a:rPr lang="en-US" sz="1800" dirty="0"/>
              <a:t> </a:t>
            </a:r>
            <a:r>
              <a:rPr lang="en-US" sz="1800" b="1" dirty="0" err="1">
                <a:solidFill>
                  <a:srgbClr val="00B050"/>
                </a:solidFill>
              </a:rPr>
              <a:t>random.order</a:t>
            </a:r>
            <a:r>
              <a:rPr lang="en-US" sz="1800" dirty="0"/>
              <a:t>=</a:t>
            </a:r>
            <a:r>
              <a:rPr lang="en-US" dirty="0"/>
              <a:t>FALSE,</a:t>
            </a:r>
            <a:r>
              <a:rPr lang="en-US" sz="1800" dirty="0"/>
              <a:t> </a:t>
            </a:r>
            <a:r>
              <a:rPr lang="en-US" b="1" dirty="0">
                <a:solidFill>
                  <a:srgbClr val="00B050"/>
                </a:solidFill>
              </a:rPr>
              <a:t>scale</a:t>
            </a:r>
            <a:r>
              <a:rPr lang="en-US" sz="1800" dirty="0"/>
              <a:t>= </a:t>
            </a:r>
            <a:r>
              <a:rPr lang="en-US" sz="1800" b="1" dirty="0">
                <a:solidFill>
                  <a:srgbClr val="FF0000"/>
                </a:solidFill>
              </a:rPr>
              <a:t>c</a:t>
            </a:r>
            <a:r>
              <a:rPr lang="en-US" sz="1800" dirty="0"/>
              <a:t>(3, 0.25),</a:t>
            </a:r>
          </a:p>
          <a:p>
            <a:r>
              <a:rPr lang="en-US" sz="1800" dirty="0"/>
              <a:t> </a:t>
            </a:r>
            <a:r>
              <a:rPr lang="en-US" sz="1800" b="1" dirty="0">
                <a:solidFill>
                  <a:srgbClr val="00B050"/>
                </a:solidFill>
                <a:highlight>
                  <a:srgbClr val="FFFF00"/>
                </a:highlight>
              </a:rPr>
              <a:t>colors</a:t>
            </a:r>
            <a:r>
              <a:rPr lang="en-US" sz="1800" dirty="0">
                <a:highlight>
                  <a:srgbClr val="FFFF00"/>
                </a:highlight>
              </a:rPr>
              <a:t>=</a:t>
            </a: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c</a:t>
            </a:r>
            <a:r>
              <a:rPr lang="en-US" sz="1800" dirty="0">
                <a:highlight>
                  <a:srgbClr val="FFFF00"/>
                </a:highlight>
              </a:rPr>
              <a:t>('</a:t>
            </a:r>
            <a:r>
              <a:rPr lang="en-US" sz="1800" dirty="0">
                <a:solidFill>
                  <a:srgbClr val="00B050"/>
                </a:solidFill>
                <a:highlight>
                  <a:srgbClr val="FFFF00"/>
                </a:highlight>
              </a:rPr>
              <a:t>green</a:t>
            </a:r>
            <a:r>
              <a:rPr lang="en-US" sz="1800" dirty="0">
                <a:highlight>
                  <a:srgbClr val="FFFF00"/>
                </a:highlight>
              </a:rPr>
              <a:t>', '</a:t>
            </a:r>
            <a:r>
              <a:rPr lang="en-US" sz="1800" dirty="0">
                <a:solidFill>
                  <a:srgbClr val="00B050"/>
                </a:solidFill>
                <a:highlight>
                  <a:srgbClr val="FFFF00"/>
                </a:highlight>
              </a:rPr>
              <a:t>purple</a:t>
            </a:r>
            <a:r>
              <a:rPr lang="en-US" sz="1800" dirty="0">
                <a:highlight>
                  <a:srgbClr val="FFFF00"/>
                </a:highlight>
              </a:rPr>
              <a:t>', '</a:t>
            </a:r>
            <a:r>
              <a:rPr lang="en-US" sz="1800" dirty="0">
                <a:solidFill>
                  <a:srgbClr val="00B050"/>
                </a:solidFill>
                <a:highlight>
                  <a:srgbClr val="FFFF00"/>
                </a:highlight>
              </a:rPr>
              <a:t>blue</a:t>
            </a:r>
            <a:r>
              <a:rPr lang="en-US" sz="1800" dirty="0">
                <a:highlight>
                  <a:srgbClr val="FFFF00"/>
                </a:highlight>
              </a:rPr>
              <a:t>')))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7D306-2F0D-C900-C874-D91BD414D7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52" t="19844" r="28304" b="20251"/>
          <a:stretch/>
        </p:blipFill>
        <p:spPr>
          <a:xfrm>
            <a:off x="6818243" y="3667539"/>
            <a:ext cx="3260035" cy="292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6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B630-887A-794D-943E-06F93EF9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8513-B032-F5EB-0D07-901431519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tokenize the comments in the rate my professors data frame</a:t>
            </a:r>
          </a:p>
          <a:p>
            <a:r>
              <a:rPr lang="en-US" dirty="0"/>
              <a:t>remove stop words, plus ‘professor’, ‘class’, ‘students’, and ‘teacher’</a:t>
            </a:r>
          </a:p>
          <a:p>
            <a:r>
              <a:rPr lang="en-US" dirty="0"/>
              <a:t>create a word cloud of the top 75 words, use the following color scale: purple, green, yellow, 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5A4ED-062D-2BC7-6431-DB6815F4E8F2}"/>
              </a:ext>
            </a:extLst>
          </p:cNvPr>
          <p:cNvSpPr txBox="1"/>
          <p:nvPr/>
        </p:nvSpPr>
        <p:spPr>
          <a:xfrm>
            <a:off x="5981269" y="681037"/>
            <a:ext cx="3886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pollev.com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637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243E-608C-CE42-8366-D23E2F4F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 Adjustments: add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57E43-2217-389D-8108-680A169F5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17" y="1825625"/>
            <a:ext cx="492980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choose a color palette using </a:t>
            </a:r>
            <a:r>
              <a:rPr lang="en-US" dirty="0" err="1">
                <a:solidFill>
                  <a:srgbClr val="FF0000"/>
                </a:solidFill>
              </a:rPr>
              <a:t>brewer.pal</a:t>
            </a:r>
            <a:r>
              <a:rPr lang="en-US" dirty="0"/>
              <a:t>() from the </a:t>
            </a:r>
            <a:r>
              <a:rPr lang="en-US" dirty="0" err="1"/>
              <a:t>RColorBrewer</a:t>
            </a:r>
            <a:r>
              <a:rPr lang="en-US" dirty="0"/>
              <a:t> package</a:t>
            </a:r>
          </a:p>
          <a:p>
            <a:r>
              <a:rPr lang="en-US" dirty="0"/>
              <a:t>Arguments:</a:t>
            </a:r>
          </a:p>
          <a:p>
            <a:pPr lvl="1"/>
            <a:r>
              <a:rPr lang="en-US" dirty="0"/>
              <a:t>number of colors (4)</a:t>
            </a:r>
          </a:p>
          <a:p>
            <a:pPr lvl="1"/>
            <a:r>
              <a:rPr lang="en-US" dirty="0"/>
              <a:t>name of palette (Dark2)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Palette names available here: </a:t>
            </a:r>
            <a:r>
              <a:rPr lang="en-US" dirty="0">
                <a:hlinkClick r:id="rId2"/>
              </a:rPr>
              <a:t>https://r-graph-gallery.com/38-rcolorbrewers-palettes.html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AAA2E-715A-D880-95FC-4D5F3AB08097}"/>
              </a:ext>
            </a:extLst>
          </p:cNvPr>
          <p:cNvSpPr txBox="1"/>
          <p:nvPr/>
        </p:nvSpPr>
        <p:spPr>
          <a:xfrm>
            <a:off x="6527523" y="1477115"/>
            <a:ext cx="6097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B050"/>
                </a:solidFill>
              </a:rPr>
              <a:t>tidy_lyrics_no_stop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1800" b="1" dirty="0">
                <a:solidFill>
                  <a:srgbClr val="0432FF"/>
                </a:solidFill>
              </a:rPr>
              <a:t>	</a:t>
            </a:r>
            <a:r>
              <a:rPr lang="en-US" sz="1800" b="1" dirty="0">
                <a:solidFill>
                  <a:srgbClr val="FF0000"/>
                </a:solidFill>
              </a:rPr>
              <a:t>count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word</a:t>
            </a:r>
            <a:r>
              <a:rPr lang="en-US" sz="1800" dirty="0"/>
              <a:t>)</a:t>
            </a:r>
            <a:r>
              <a:rPr lang="en-US" sz="18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1800" b="1" dirty="0">
                <a:solidFill>
                  <a:srgbClr val="0432FF"/>
                </a:solidFill>
              </a:rPr>
              <a:t>	</a:t>
            </a:r>
            <a:r>
              <a:rPr lang="en-US" sz="1800" b="1" dirty="0">
                <a:solidFill>
                  <a:srgbClr val="FF0000"/>
                </a:solidFill>
              </a:rPr>
              <a:t> arrange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FF0000"/>
                </a:solidFill>
              </a:rPr>
              <a:t>desc</a:t>
            </a:r>
            <a:r>
              <a:rPr lang="en-US" sz="1800" dirty="0"/>
              <a:t>( </a:t>
            </a:r>
            <a:r>
              <a:rPr lang="en-US" sz="1800" dirty="0">
                <a:solidFill>
                  <a:srgbClr val="00B050"/>
                </a:solidFill>
              </a:rPr>
              <a:t>n</a:t>
            </a:r>
            <a:r>
              <a:rPr lang="en-US" sz="1800" dirty="0"/>
              <a:t>))</a:t>
            </a:r>
            <a:r>
              <a:rPr lang="en-US" sz="18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	</a:t>
            </a:r>
            <a:r>
              <a:rPr lang="en-US" sz="1800" b="1" dirty="0" err="1">
                <a:solidFill>
                  <a:srgbClr val="FF0000"/>
                </a:solidFill>
              </a:rPr>
              <a:t>slice_head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n</a:t>
            </a:r>
            <a:r>
              <a:rPr lang="en-US" sz="1800" dirty="0"/>
              <a:t>=</a:t>
            </a:r>
            <a:r>
              <a:rPr lang="en-US" dirty="0"/>
              <a:t>75</a:t>
            </a:r>
            <a:r>
              <a:rPr lang="en-US" sz="1800" dirty="0"/>
              <a:t>)</a:t>
            </a:r>
            <a:r>
              <a:rPr lang="en-US" sz="18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with</a:t>
            </a:r>
            <a:r>
              <a:rPr lang="en-US" sz="1800" dirty="0"/>
              <a:t>(</a:t>
            </a:r>
            <a:r>
              <a:rPr lang="en-US" sz="1800" b="1" dirty="0" err="1">
                <a:solidFill>
                  <a:srgbClr val="FF0000"/>
                </a:solidFill>
              </a:rPr>
              <a:t>wordcloud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words</a:t>
            </a:r>
            <a:r>
              <a:rPr lang="en-US" sz="1800" dirty="0"/>
              <a:t> =word</a:t>
            </a:r>
            <a:r>
              <a:rPr lang="en-US" sz="1800" b="1" dirty="0"/>
              <a:t>,</a:t>
            </a:r>
            <a:r>
              <a:rPr lang="en-US" sz="1800" b="1" dirty="0">
                <a:solidFill>
                  <a:srgbClr val="0432FF"/>
                </a:solidFill>
              </a:rPr>
              <a:t> </a:t>
            </a:r>
            <a:r>
              <a:rPr lang="en-US" sz="1800" b="1" dirty="0" err="1">
                <a:solidFill>
                  <a:srgbClr val="00B050"/>
                </a:solidFill>
              </a:rPr>
              <a:t>freq</a:t>
            </a:r>
            <a:r>
              <a:rPr lang="en-US" sz="1800" dirty="0"/>
              <a:t>=n,</a:t>
            </a:r>
          </a:p>
          <a:p>
            <a:r>
              <a:rPr lang="en-US" sz="1800" dirty="0"/>
              <a:t> </a:t>
            </a:r>
            <a:r>
              <a:rPr lang="en-US" sz="1800" b="1" dirty="0" err="1">
                <a:solidFill>
                  <a:srgbClr val="00B050"/>
                </a:solidFill>
              </a:rPr>
              <a:t>random.order</a:t>
            </a:r>
            <a:r>
              <a:rPr lang="en-US" sz="1800" dirty="0"/>
              <a:t>=</a:t>
            </a:r>
            <a:r>
              <a:rPr lang="en-US" dirty="0"/>
              <a:t>FALSE,</a:t>
            </a:r>
            <a:r>
              <a:rPr lang="en-US" sz="1800" dirty="0"/>
              <a:t> </a:t>
            </a:r>
            <a:r>
              <a:rPr lang="en-US" b="1" dirty="0">
                <a:solidFill>
                  <a:srgbClr val="00B050"/>
                </a:solidFill>
              </a:rPr>
              <a:t>scale</a:t>
            </a:r>
            <a:r>
              <a:rPr lang="en-US" sz="1800" dirty="0"/>
              <a:t>= </a:t>
            </a:r>
            <a:r>
              <a:rPr lang="en-US" sz="1800" b="1" dirty="0">
                <a:solidFill>
                  <a:srgbClr val="FF0000"/>
                </a:solidFill>
              </a:rPr>
              <a:t>c</a:t>
            </a:r>
            <a:r>
              <a:rPr lang="en-US" sz="1800" dirty="0"/>
              <a:t>(3, 0.25),</a:t>
            </a:r>
          </a:p>
          <a:p>
            <a:r>
              <a:rPr lang="en-US" sz="1800" dirty="0"/>
              <a:t> </a:t>
            </a:r>
            <a:r>
              <a:rPr lang="en-US" sz="1800" b="1" dirty="0">
                <a:solidFill>
                  <a:srgbClr val="00B050"/>
                </a:solidFill>
                <a:highlight>
                  <a:srgbClr val="FFFF00"/>
                </a:highlight>
              </a:rPr>
              <a:t>colors</a:t>
            </a:r>
            <a:r>
              <a:rPr lang="en-US" sz="1800" dirty="0">
                <a:highlight>
                  <a:srgbClr val="FFFF00"/>
                </a:highlight>
              </a:rPr>
              <a:t>= </a:t>
            </a:r>
            <a:r>
              <a:rPr lang="en-US" sz="1800" dirty="0" err="1">
                <a:highlight>
                  <a:srgbClr val="FFFF00"/>
                </a:highlight>
              </a:rPr>
              <a:t>brewer.pal</a:t>
            </a:r>
            <a:r>
              <a:rPr lang="en-US" sz="1800" dirty="0">
                <a:highlight>
                  <a:srgbClr val="FFFF00"/>
                </a:highlight>
              </a:rPr>
              <a:t>(4,"Dark2")))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C3AD1-60BE-1191-1AEC-5AE88D6F0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264" t="18993" r="28029" b="18864"/>
          <a:stretch/>
        </p:blipFill>
        <p:spPr>
          <a:xfrm>
            <a:off x="7003776" y="3667675"/>
            <a:ext cx="3319397" cy="303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71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CE0F-6781-1EE7-467E-88BBBFC5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79CC8-8A85-568C-C15F-78DD1BA5A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else can we do besides word/stem frequency?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When you read a text, you can infer whether it expresses a positive or negative emotion:</a:t>
            </a:r>
          </a:p>
          <a:p>
            <a:pPr lvl="1"/>
            <a:r>
              <a:rPr lang="en-US" dirty="0">
                <a:solidFill>
                  <a:srgbClr val="212529"/>
                </a:solidFill>
                <a:latin typeface="Roboto" panose="02000000000000000000" pitchFamily="2" charset="0"/>
              </a:rPr>
              <a:t>”I’m so happy!”</a:t>
            </a:r>
          </a:p>
          <a:p>
            <a:pPr lvl="1"/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“I feel sad.”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We can use the tools of text mining to analyze the emotional content of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85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Reminders</a:t>
            </a:r>
            <a:endParaRPr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964758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Lab #4 is due Sunday 11:59pm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Please submit MS #2 by 11:59pm tonight if you haven’t already done so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Next week is Thanksgiving week: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in person lecture on Monday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Zoom lecture on Wednesday (or recording, I’ll let you know what I decide)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41E2-A84D-4334-4147-D6A729F4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8FF0-5886-CB5F-E348-918AAE66C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approach:</a:t>
            </a:r>
          </a:p>
          <a:p>
            <a:pPr lvl="1"/>
            <a:r>
              <a:rPr lang="en-US" dirty="0"/>
              <a:t>tokenize into single words</a:t>
            </a:r>
          </a:p>
          <a:p>
            <a:pPr lvl="1"/>
            <a:r>
              <a:rPr lang="en-US" dirty="0"/>
              <a:t>evaluate sentiment scores of individual words</a:t>
            </a:r>
          </a:p>
          <a:p>
            <a:pPr lvl="1"/>
            <a:r>
              <a:rPr lang="en-US" dirty="0"/>
              <a:t>summarize: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add up the individual sentiment scores for each word in the text</a:t>
            </a:r>
            <a:endParaRPr lang="en-US" dirty="0"/>
          </a:p>
          <a:p>
            <a:pPr lvl="1"/>
            <a:r>
              <a:rPr lang="en-US" dirty="0"/>
              <a:t>visualize</a:t>
            </a:r>
          </a:p>
        </p:txBody>
      </p:sp>
    </p:spTree>
    <p:extLst>
      <p:ext uri="{BB962C8B-B14F-4D97-AF65-F5344CB8AC3E}">
        <p14:creationId xmlns:p14="http://schemas.microsoft.com/office/powerpoint/2010/main" val="3967148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5FF8-B363-71BD-26B8-0E0B55C7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Lexicons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4DC2-7FF1-8B7D-0F76-157842929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3886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sentiment lexicon </a:t>
            </a:r>
            <a:r>
              <a:rPr lang="en-US" dirty="0"/>
              <a:t>(dictionary) contain many English words and their associated sentiment</a:t>
            </a:r>
          </a:p>
          <a:p>
            <a:r>
              <a:rPr lang="en-US" dirty="0"/>
              <a:t>You can load sentiment lexicons using the </a:t>
            </a:r>
            <a:r>
              <a:rPr lang="en-US" b="1" dirty="0" err="1">
                <a:solidFill>
                  <a:srgbClr val="FF0000"/>
                </a:solidFill>
              </a:rPr>
              <a:t>get_sentiments</a:t>
            </a:r>
            <a:r>
              <a:rPr lang="en-US" dirty="0"/>
              <a:t>() function from the </a:t>
            </a:r>
            <a:r>
              <a:rPr lang="en-US" dirty="0" err="1"/>
              <a:t>tidytext</a:t>
            </a:r>
            <a:r>
              <a:rPr lang="en-US" dirty="0"/>
              <a:t> package</a:t>
            </a:r>
          </a:p>
          <a:p>
            <a:r>
              <a:rPr lang="en-US" dirty="0"/>
              <a:t>the </a:t>
            </a:r>
            <a:r>
              <a:rPr lang="en-US" b="1" dirty="0" err="1"/>
              <a:t>bing</a:t>
            </a:r>
            <a:r>
              <a:rPr lang="en-US" dirty="0"/>
              <a:t> lexicon assigns words as negative or positive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88CDDE-A058-0417-FE67-9981002042B1}"/>
              </a:ext>
            </a:extLst>
          </p:cNvPr>
          <p:cNvSpPr txBox="1"/>
          <p:nvPr/>
        </p:nvSpPr>
        <p:spPr>
          <a:xfrm>
            <a:off x="5851662" y="1690688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bing_lexicon</a:t>
            </a:r>
            <a:r>
              <a:rPr lang="en-US" sz="2400" b="1" dirty="0">
                <a:solidFill>
                  <a:srgbClr val="0432FF"/>
                </a:solidFill>
              </a:rPr>
              <a:t>&lt;-</a:t>
            </a:r>
            <a:r>
              <a:rPr lang="en-US" sz="2400" b="1" dirty="0" err="1">
                <a:solidFill>
                  <a:srgbClr val="FF0000"/>
                </a:solidFill>
              </a:rPr>
              <a:t>get_sentiments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lexicon</a:t>
            </a:r>
            <a:r>
              <a:rPr lang="en-US" sz="2400" dirty="0"/>
              <a:t>="</a:t>
            </a:r>
            <a:r>
              <a:rPr lang="en-US" sz="2400" dirty="0" err="1"/>
              <a:t>bing</a:t>
            </a:r>
            <a:r>
              <a:rPr lang="en-US" sz="2400" dirty="0"/>
              <a:t>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CBFEB-30EF-5A6C-E057-438384BB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443" y="2453229"/>
            <a:ext cx="3396975" cy="403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42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FF0D-BC9F-EF08-86B8-A8BD9DAE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 of single word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C437-53A6-8E4E-7FDC-EF351E44D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misclassify a sentiment when the word is paired with a negative:</a:t>
            </a:r>
          </a:p>
          <a:p>
            <a:pPr lvl="1"/>
            <a:r>
              <a:rPr lang="en-US" dirty="0"/>
              <a:t>“I’m </a:t>
            </a:r>
            <a:r>
              <a:rPr lang="en-US" u="sng" dirty="0"/>
              <a:t>not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happy</a:t>
            </a:r>
            <a:r>
              <a:rPr lang="en-US" dirty="0"/>
              <a:t>!”</a:t>
            </a:r>
          </a:p>
          <a:p>
            <a:pPr lvl="1"/>
            <a:r>
              <a:rPr lang="en-US" dirty="0"/>
              <a:t>“I </a:t>
            </a:r>
            <a:r>
              <a:rPr lang="en-US" u="sng" dirty="0"/>
              <a:t>don’t</a:t>
            </a:r>
            <a:r>
              <a:rPr lang="en-US" dirty="0"/>
              <a:t> feel </a:t>
            </a:r>
            <a:r>
              <a:rPr lang="en-US" dirty="0">
                <a:highlight>
                  <a:srgbClr val="FF0000"/>
                </a:highlight>
              </a:rPr>
              <a:t>sad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6377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70D2-1E10-3E88-C1FA-99B5C8A7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let’s analyze Taylor Swifts Lyrics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1CCB2-C333-CEBE-B2B5-01A609258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1304" cy="4351338"/>
          </a:xfrm>
        </p:spPr>
        <p:txBody>
          <a:bodyPr/>
          <a:lstStyle/>
          <a:p>
            <a:r>
              <a:rPr lang="en-US" dirty="0"/>
              <a:t>We already have the tokenized version of her lyrics</a:t>
            </a:r>
          </a:p>
          <a:p>
            <a:r>
              <a:rPr lang="en-US" dirty="0"/>
              <a:t>We are going to perform an inner join with the </a:t>
            </a:r>
            <a:r>
              <a:rPr lang="en-US" dirty="0" err="1"/>
              <a:t>bing</a:t>
            </a:r>
            <a:r>
              <a:rPr lang="en-US" dirty="0"/>
              <a:t> lexicon (keep words in Taylor Swift lyrics that can be matched to a sentiment)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75430-C782-414A-2753-A09036F3BE82}"/>
              </a:ext>
            </a:extLst>
          </p:cNvPr>
          <p:cNvSpPr txBox="1"/>
          <p:nvPr/>
        </p:nvSpPr>
        <p:spPr>
          <a:xfrm>
            <a:off x="5555974" y="1933017"/>
            <a:ext cx="649273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b="1" dirty="0" err="1">
                <a:solidFill>
                  <a:srgbClr val="7030A0"/>
                </a:solidFill>
              </a:rPr>
              <a:t>tidy_lyrics_bing</a:t>
            </a:r>
            <a:r>
              <a:rPr lang="en-US" sz="2000" b="1" dirty="0">
                <a:solidFill>
                  <a:srgbClr val="0432FF"/>
                </a:solidFill>
              </a:rPr>
              <a:t>&lt;-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inner_join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=</a:t>
            </a:r>
            <a:r>
              <a:rPr lang="en-US" sz="2000" dirty="0" err="1"/>
              <a:t>tidy_lyrics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=</a:t>
            </a:r>
            <a:r>
              <a:rPr lang="en-US" sz="2000" dirty="0" err="1"/>
              <a:t>bing_lexicon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4527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70D2-1E10-3E88-C1FA-99B5C8A7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 Sentiments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1CCB2-C333-CEBE-B2B5-01A609258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1304" cy="4351338"/>
          </a:xfrm>
        </p:spPr>
        <p:txBody>
          <a:bodyPr/>
          <a:lstStyle/>
          <a:p>
            <a:r>
              <a:rPr lang="en-US" dirty="0"/>
              <a:t>Now we have a sentiment column that we can use to analyze Taylor Swift’s lyrics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75430-C782-414A-2753-A09036F3BE82}"/>
              </a:ext>
            </a:extLst>
          </p:cNvPr>
          <p:cNvSpPr txBox="1"/>
          <p:nvPr/>
        </p:nvSpPr>
        <p:spPr>
          <a:xfrm>
            <a:off x="5198165" y="921246"/>
            <a:ext cx="699383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7030A0"/>
                </a:solidFill>
              </a:rPr>
              <a:t>tidy_lyrics_bing</a:t>
            </a:r>
            <a:r>
              <a:rPr lang="en-US" sz="2200" b="1" dirty="0">
                <a:solidFill>
                  <a:srgbClr val="0432FF"/>
                </a:solidFill>
              </a:rPr>
              <a:t>&lt;-</a:t>
            </a:r>
            <a:r>
              <a:rPr lang="en-US" sz="2200" dirty="0"/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inner_join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00B050"/>
                </a:solidFill>
              </a:rPr>
              <a:t>x</a:t>
            </a:r>
            <a:r>
              <a:rPr lang="en-US" sz="2200" dirty="0"/>
              <a:t>=</a:t>
            </a:r>
            <a:r>
              <a:rPr lang="en-US" sz="2200" dirty="0" err="1"/>
              <a:t>tidy_lyrics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B050"/>
                </a:solidFill>
              </a:rPr>
              <a:t>y</a:t>
            </a:r>
            <a:r>
              <a:rPr lang="en-US" sz="2200" dirty="0"/>
              <a:t>=</a:t>
            </a:r>
            <a:r>
              <a:rPr lang="en-US" sz="2200" dirty="0" err="1"/>
              <a:t>bing_lexicon</a:t>
            </a:r>
            <a:r>
              <a:rPr lang="en-US" sz="2200" dirty="0"/>
              <a:t>)</a:t>
            </a:r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AA351-6BBA-76BA-8F4E-43B5C992F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148" y="2148791"/>
            <a:ext cx="5942762" cy="37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21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B8FB-6470-4EB0-2DBE-D19506FB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Positive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9F87-8978-1222-5083-91CDB0318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0087" cy="4351338"/>
          </a:xfrm>
        </p:spPr>
        <p:txBody>
          <a:bodyPr/>
          <a:lstStyle/>
          <a:p>
            <a:r>
              <a:rPr lang="en-US" dirty="0"/>
              <a:t>Filter for words with a positive sentiment</a:t>
            </a:r>
          </a:p>
          <a:p>
            <a:r>
              <a:rPr lang="en-US" dirty="0"/>
              <a:t>count the frequency of each positive word</a:t>
            </a:r>
          </a:p>
          <a:p>
            <a:r>
              <a:rPr lang="en-US" dirty="0"/>
              <a:t>sort in descending order</a:t>
            </a:r>
          </a:p>
          <a:p>
            <a:r>
              <a:rPr lang="en-US" dirty="0"/>
              <a:t>keep the top 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07408-624A-2C7D-BE06-2F3AECF88FB3}"/>
              </a:ext>
            </a:extLst>
          </p:cNvPr>
          <p:cNvSpPr txBox="1"/>
          <p:nvPr/>
        </p:nvSpPr>
        <p:spPr>
          <a:xfrm>
            <a:off x="5881480" y="1951672"/>
            <a:ext cx="609765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7030A0"/>
                </a:solidFill>
              </a:rPr>
              <a:t>bing_positive_count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0432FF"/>
                </a:solidFill>
              </a:rPr>
              <a:t>&lt;-</a:t>
            </a:r>
            <a:r>
              <a:rPr lang="en-US" sz="2200" b="1" dirty="0"/>
              <a:t> </a:t>
            </a:r>
            <a:r>
              <a:rPr lang="en-US" sz="2200" b="1" dirty="0" err="1">
                <a:solidFill>
                  <a:srgbClr val="00B050"/>
                </a:solidFill>
              </a:rPr>
              <a:t>tidy_lyrics_bing</a:t>
            </a:r>
            <a:r>
              <a:rPr lang="en-US" sz="22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	filter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sentiment</a:t>
            </a:r>
            <a:r>
              <a:rPr lang="en-US" sz="2200" dirty="0">
                <a:solidFill>
                  <a:srgbClr val="0432FF"/>
                </a:solidFill>
              </a:rPr>
              <a:t>==</a:t>
            </a:r>
            <a:r>
              <a:rPr lang="en-US" sz="2200" dirty="0"/>
              <a:t>"positive")</a:t>
            </a:r>
            <a:r>
              <a:rPr lang="en-US" sz="2200" b="1" dirty="0">
                <a:solidFill>
                  <a:srgbClr val="0432FF"/>
                </a:solidFill>
              </a:rPr>
              <a:t> %&gt;% 	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	count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word</a:t>
            </a:r>
            <a:r>
              <a:rPr lang="en-US" sz="2200" dirty="0"/>
              <a:t>)</a:t>
            </a:r>
            <a:r>
              <a:rPr lang="en-US" sz="22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200" b="1" dirty="0">
                <a:solidFill>
                  <a:srgbClr val="0432FF"/>
                </a:solidFill>
              </a:rPr>
              <a:t>	</a:t>
            </a:r>
            <a:r>
              <a:rPr lang="en-US" sz="2200" b="1" dirty="0">
                <a:solidFill>
                  <a:srgbClr val="FF0000"/>
                </a:solidFill>
              </a:rPr>
              <a:t> arrange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FF0000"/>
                </a:solidFill>
              </a:rPr>
              <a:t>desc</a:t>
            </a:r>
            <a:r>
              <a:rPr lang="en-US" sz="2200" dirty="0"/>
              <a:t>( </a:t>
            </a:r>
            <a:r>
              <a:rPr lang="en-US" sz="2200" dirty="0">
                <a:solidFill>
                  <a:srgbClr val="00B050"/>
                </a:solidFill>
              </a:rPr>
              <a:t>n</a:t>
            </a:r>
            <a:r>
              <a:rPr lang="en-US" sz="2200" dirty="0"/>
              <a:t>))</a:t>
            </a:r>
            <a:r>
              <a:rPr lang="en-US" sz="22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200" b="1" dirty="0">
                <a:solidFill>
                  <a:srgbClr val="0432FF"/>
                </a:solidFill>
              </a:rPr>
              <a:t>	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slice_head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n</a:t>
            </a:r>
            <a:r>
              <a:rPr lang="en-US" sz="2200" dirty="0"/>
              <a:t>=10)</a:t>
            </a:r>
            <a:r>
              <a:rPr lang="en-US" sz="2200" b="1" dirty="0">
                <a:solidFill>
                  <a:srgbClr val="0432FF"/>
                </a:solidFill>
              </a:rPr>
              <a:t> 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58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B8FB-6470-4EB0-2DBE-D19506FB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Positive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9F87-8978-1222-5083-91CDB0318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0087" cy="4351338"/>
          </a:xfrm>
        </p:spPr>
        <p:txBody>
          <a:bodyPr/>
          <a:lstStyle/>
          <a:p>
            <a:r>
              <a:rPr lang="en-US" dirty="0"/>
              <a:t>Because we didn’t filter out stop words, ”like” has surpassed “love” on our top ten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07408-624A-2C7D-BE06-2F3AECF88FB3}"/>
              </a:ext>
            </a:extLst>
          </p:cNvPr>
          <p:cNvSpPr txBox="1"/>
          <p:nvPr/>
        </p:nvSpPr>
        <p:spPr>
          <a:xfrm>
            <a:off x="6318802" y="727105"/>
            <a:ext cx="609765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7030A0"/>
                </a:solidFill>
              </a:rPr>
              <a:t>bing_positive_count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0432FF"/>
                </a:solidFill>
              </a:rPr>
              <a:t>&lt;-</a:t>
            </a:r>
            <a:r>
              <a:rPr lang="en-US" sz="2200" b="1" dirty="0"/>
              <a:t> </a:t>
            </a:r>
            <a:r>
              <a:rPr lang="en-US" sz="2200" b="1" dirty="0" err="1">
                <a:solidFill>
                  <a:srgbClr val="00B050"/>
                </a:solidFill>
              </a:rPr>
              <a:t>tidy_lyrics_bing</a:t>
            </a:r>
            <a:r>
              <a:rPr lang="en-US" sz="22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	filter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sentiment</a:t>
            </a:r>
            <a:r>
              <a:rPr lang="en-US" sz="2200" dirty="0">
                <a:solidFill>
                  <a:srgbClr val="0432FF"/>
                </a:solidFill>
              </a:rPr>
              <a:t>==</a:t>
            </a:r>
            <a:r>
              <a:rPr lang="en-US" sz="2200" dirty="0"/>
              <a:t>"positive")</a:t>
            </a:r>
            <a:r>
              <a:rPr lang="en-US" sz="2200" b="1" dirty="0">
                <a:solidFill>
                  <a:srgbClr val="0432FF"/>
                </a:solidFill>
              </a:rPr>
              <a:t> %&gt;% 	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	count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word</a:t>
            </a:r>
            <a:r>
              <a:rPr lang="en-US" sz="2200" dirty="0"/>
              <a:t>)</a:t>
            </a:r>
            <a:r>
              <a:rPr lang="en-US" sz="22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200" b="1" dirty="0">
                <a:solidFill>
                  <a:srgbClr val="0432FF"/>
                </a:solidFill>
              </a:rPr>
              <a:t>	</a:t>
            </a:r>
            <a:r>
              <a:rPr lang="en-US" sz="2200" b="1" dirty="0">
                <a:solidFill>
                  <a:srgbClr val="FF0000"/>
                </a:solidFill>
              </a:rPr>
              <a:t> arrange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FF0000"/>
                </a:solidFill>
              </a:rPr>
              <a:t>desc</a:t>
            </a:r>
            <a:r>
              <a:rPr lang="en-US" sz="2200" dirty="0"/>
              <a:t>( </a:t>
            </a:r>
            <a:r>
              <a:rPr lang="en-US" sz="2200" dirty="0">
                <a:solidFill>
                  <a:srgbClr val="00B050"/>
                </a:solidFill>
              </a:rPr>
              <a:t>n</a:t>
            </a:r>
            <a:r>
              <a:rPr lang="en-US" sz="2200" dirty="0"/>
              <a:t>))</a:t>
            </a:r>
            <a:r>
              <a:rPr lang="en-US" sz="22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200" b="1" dirty="0">
                <a:solidFill>
                  <a:srgbClr val="0432FF"/>
                </a:solidFill>
              </a:rPr>
              <a:t>	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slice_head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n</a:t>
            </a:r>
            <a:r>
              <a:rPr lang="en-US" sz="2200" dirty="0"/>
              <a:t>=10)</a:t>
            </a:r>
            <a:r>
              <a:rPr lang="en-US" sz="2200" b="1" dirty="0">
                <a:solidFill>
                  <a:srgbClr val="0432FF"/>
                </a:solidFill>
              </a:rPr>
              <a:t> </a:t>
            </a:r>
            <a:endParaRPr lang="en-US" sz="22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8320E-2C99-3109-AFCC-54761D2C5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34" y="2898775"/>
            <a:ext cx="24003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91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5FC3-F97F-E252-2A64-6261DB1E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25443-4A1F-1D44-8082-463D0DFB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tidy </a:t>
            </a:r>
            <a:r>
              <a:rPr lang="en-US" dirty="0" err="1"/>
              <a:t>rmp</a:t>
            </a:r>
            <a:r>
              <a:rPr lang="en-US" dirty="0"/>
              <a:t> data (don’t remove stop words)</a:t>
            </a:r>
          </a:p>
          <a:p>
            <a:r>
              <a:rPr lang="en-US" dirty="0"/>
              <a:t>join with the </a:t>
            </a:r>
            <a:r>
              <a:rPr lang="en-US" dirty="0" err="1"/>
              <a:t>bing</a:t>
            </a:r>
            <a:r>
              <a:rPr lang="en-US" dirty="0"/>
              <a:t> lexicon, keep matches</a:t>
            </a:r>
          </a:p>
          <a:p>
            <a:r>
              <a:rPr lang="en-US" dirty="0"/>
              <a:t>Make a list of the top 10 negative words used in the </a:t>
            </a:r>
            <a:r>
              <a:rPr lang="en-US" dirty="0" err="1"/>
              <a:t>rmp</a:t>
            </a:r>
            <a:r>
              <a:rPr lang="en-US" dirty="0"/>
              <a:t> comments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F2338-FE3C-4F01-4E4B-2C914E1535CE}"/>
              </a:ext>
            </a:extLst>
          </p:cNvPr>
          <p:cNvSpPr txBox="1"/>
          <p:nvPr/>
        </p:nvSpPr>
        <p:spPr>
          <a:xfrm>
            <a:off x="5981269" y="681037"/>
            <a:ext cx="3886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pollev.com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7151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B6D2-9F13-7364-D1C4-0F0B295E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words with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697C9-1DE7-67BA-1FC0-8A0350C4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5035" cy="4351338"/>
          </a:xfrm>
        </p:spPr>
        <p:txBody>
          <a:bodyPr/>
          <a:lstStyle/>
          <a:p>
            <a:r>
              <a:rPr lang="en-US" dirty="0"/>
              <a:t>Of the words that have a positive or negative sentiment, what are the most frequent in Taylor Swift’s lyrics?</a:t>
            </a:r>
          </a:p>
          <a:p>
            <a:r>
              <a:rPr lang="en-US" dirty="0"/>
              <a:t>To keep the sentiment information in our frequency table, we have to add it as an argument in the </a:t>
            </a:r>
            <a:r>
              <a:rPr lang="en-US" b="1" dirty="0">
                <a:solidFill>
                  <a:srgbClr val="FF0000"/>
                </a:solidFill>
              </a:rPr>
              <a:t>count</a:t>
            </a:r>
            <a:r>
              <a:rPr lang="en-US" dirty="0"/>
              <a:t>()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3DC86-6375-F62C-679E-3AE97996A115}"/>
              </a:ext>
            </a:extLst>
          </p:cNvPr>
          <p:cNvSpPr txBox="1"/>
          <p:nvPr/>
        </p:nvSpPr>
        <p:spPr>
          <a:xfrm>
            <a:off x="7046842" y="1705451"/>
            <a:ext cx="4862719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7030A0"/>
                </a:solidFill>
              </a:rPr>
              <a:t>bing_count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0432FF"/>
                </a:solidFill>
              </a:rPr>
              <a:t>&lt;-</a:t>
            </a:r>
            <a:r>
              <a:rPr lang="en-US" sz="2200" b="1" dirty="0"/>
              <a:t> </a:t>
            </a:r>
            <a:r>
              <a:rPr lang="en-US" sz="2200" b="1" dirty="0" err="1">
                <a:solidFill>
                  <a:srgbClr val="00B050"/>
                </a:solidFill>
              </a:rPr>
              <a:t>tidy_lyrics_bing</a:t>
            </a:r>
            <a:r>
              <a:rPr lang="en-US" sz="2200" b="1" dirty="0">
                <a:solidFill>
                  <a:srgbClr val="0432FF"/>
                </a:solidFill>
              </a:rPr>
              <a:t>%&gt;%	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	count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word, sentiment</a:t>
            </a:r>
            <a:r>
              <a:rPr lang="en-US" sz="2200" dirty="0"/>
              <a:t>)</a:t>
            </a:r>
            <a:r>
              <a:rPr lang="en-US" sz="22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200" b="1" dirty="0">
                <a:solidFill>
                  <a:srgbClr val="0432FF"/>
                </a:solidFill>
              </a:rPr>
              <a:t>	</a:t>
            </a:r>
            <a:r>
              <a:rPr lang="en-US" sz="2200" b="1" dirty="0">
                <a:solidFill>
                  <a:srgbClr val="FF0000"/>
                </a:solidFill>
              </a:rPr>
              <a:t> arrange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FF0000"/>
                </a:solidFill>
              </a:rPr>
              <a:t>desc</a:t>
            </a:r>
            <a:r>
              <a:rPr lang="en-US" sz="2200" dirty="0"/>
              <a:t>( </a:t>
            </a:r>
            <a:r>
              <a:rPr lang="en-US" sz="2200" dirty="0">
                <a:solidFill>
                  <a:srgbClr val="00B050"/>
                </a:solidFill>
              </a:rPr>
              <a:t>n</a:t>
            </a:r>
            <a:r>
              <a:rPr lang="en-US" sz="2200" dirty="0"/>
              <a:t>))</a:t>
            </a:r>
            <a:r>
              <a:rPr lang="en-US" sz="22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200" b="1" dirty="0">
                <a:solidFill>
                  <a:srgbClr val="0432FF"/>
                </a:solidFill>
              </a:rPr>
              <a:t>	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slice_head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n</a:t>
            </a:r>
            <a:r>
              <a:rPr lang="en-US" sz="2200" dirty="0"/>
              <a:t>=10)</a:t>
            </a:r>
            <a:r>
              <a:rPr lang="en-US" sz="2200" b="1" dirty="0">
                <a:solidFill>
                  <a:srgbClr val="0432FF"/>
                </a:solidFill>
              </a:rPr>
              <a:t> 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84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B6D2-9F13-7364-D1C4-0F0B295E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words with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697C9-1DE7-67BA-1FC0-8A0350C4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5035" cy="4351338"/>
          </a:xfrm>
        </p:spPr>
        <p:txBody>
          <a:bodyPr/>
          <a:lstStyle/>
          <a:p>
            <a:r>
              <a:rPr lang="en-US" dirty="0"/>
              <a:t>I guess “shake it off” is a negative sentiment?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3DC86-6375-F62C-679E-3AE97996A115}"/>
              </a:ext>
            </a:extLst>
          </p:cNvPr>
          <p:cNvSpPr txBox="1"/>
          <p:nvPr/>
        </p:nvSpPr>
        <p:spPr>
          <a:xfrm>
            <a:off x="5784575" y="1613608"/>
            <a:ext cx="6065352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7030A0"/>
                </a:solidFill>
              </a:rPr>
              <a:t>bing_word_count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0432FF"/>
                </a:solidFill>
              </a:rPr>
              <a:t>&lt;-</a:t>
            </a:r>
            <a:r>
              <a:rPr lang="en-US" sz="2200" b="1" dirty="0"/>
              <a:t> </a:t>
            </a:r>
            <a:r>
              <a:rPr lang="en-US" sz="2200" b="1" dirty="0" err="1">
                <a:solidFill>
                  <a:srgbClr val="00B050"/>
                </a:solidFill>
              </a:rPr>
              <a:t>tidy_lyrics_bing</a:t>
            </a:r>
            <a:r>
              <a:rPr lang="en-US" sz="2200" b="1" dirty="0">
                <a:solidFill>
                  <a:srgbClr val="0432FF"/>
                </a:solidFill>
              </a:rPr>
              <a:t>%&gt;%	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	count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word, sentiment</a:t>
            </a:r>
            <a:r>
              <a:rPr lang="en-US" sz="2200" dirty="0"/>
              <a:t>)</a:t>
            </a:r>
            <a:r>
              <a:rPr lang="en-US" sz="22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200" b="1" dirty="0">
                <a:solidFill>
                  <a:srgbClr val="0432FF"/>
                </a:solidFill>
              </a:rPr>
              <a:t>	</a:t>
            </a:r>
            <a:r>
              <a:rPr lang="en-US" sz="2200" b="1" dirty="0">
                <a:solidFill>
                  <a:srgbClr val="FF0000"/>
                </a:solidFill>
              </a:rPr>
              <a:t> arrange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FF0000"/>
                </a:solidFill>
              </a:rPr>
              <a:t>desc</a:t>
            </a:r>
            <a:r>
              <a:rPr lang="en-US" sz="2200" dirty="0"/>
              <a:t>( </a:t>
            </a:r>
            <a:r>
              <a:rPr lang="en-US" sz="2200" dirty="0">
                <a:solidFill>
                  <a:srgbClr val="00B050"/>
                </a:solidFill>
              </a:rPr>
              <a:t>n</a:t>
            </a:r>
            <a:r>
              <a:rPr lang="en-US" sz="2200" dirty="0"/>
              <a:t>))</a:t>
            </a:r>
            <a:r>
              <a:rPr lang="en-US" sz="22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200" b="1" dirty="0">
                <a:solidFill>
                  <a:srgbClr val="0432FF"/>
                </a:solidFill>
              </a:rPr>
              <a:t>	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slice_head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n</a:t>
            </a:r>
            <a:r>
              <a:rPr lang="en-US" sz="2200" dirty="0"/>
              <a:t>=10)</a:t>
            </a:r>
            <a:r>
              <a:rPr lang="en-US" sz="2200" b="1" dirty="0">
                <a:solidFill>
                  <a:srgbClr val="0432FF"/>
                </a:solidFill>
              </a:rPr>
              <a:t> </a:t>
            </a:r>
            <a:endParaRPr lang="en-US" sz="22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5F2B5-3199-3AFE-F396-0D5237DFB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773" y="3337157"/>
            <a:ext cx="3480905" cy="339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6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F1F4-D854-45AB-0CB1-FB9E3682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tidytuesday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0EC5B-842E-BE66-772F-FFF233147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4615" y="6328051"/>
            <a:ext cx="5257800" cy="529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https://rpubs.com/Pyll/Friendship_is_magic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38EF66-332E-1F14-85FA-1AE12D37B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486" y="1495493"/>
            <a:ext cx="6554058" cy="468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8697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B6D2-9F13-7364-D1C4-0F0B295E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words for each sentiment (single table)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3DC86-6375-F62C-679E-3AE97996A115}"/>
              </a:ext>
            </a:extLst>
          </p:cNvPr>
          <p:cNvSpPr txBox="1"/>
          <p:nvPr/>
        </p:nvSpPr>
        <p:spPr>
          <a:xfrm>
            <a:off x="315511" y="1953098"/>
            <a:ext cx="65697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7030A0"/>
                </a:solidFill>
              </a:rPr>
              <a:t>bing_word_count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0432FF"/>
                </a:solidFill>
              </a:rPr>
              <a:t>&lt;-</a:t>
            </a:r>
            <a:r>
              <a:rPr lang="en-US" sz="2200" b="1" dirty="0"/>
              <a:t> </a:t>
            </a:r>
            <a:r>
              <a:rPr lang="en-US" sz="2200" b="1" dirty="0" err="1">
                <a:solidFill>
                  <a:srgbClr val="00B050"/>
                </a:solidFill>
              </a:rPr>
              <a:t>tidy_lyrics_bing</a:t>
            </a:r>
            <a:r>
              <a:rPr lang="en-US" sz="2200" b="1" dirty="0">
                <a:solidFill>
                  <a:srgbClr val="0432FF"/>
                </a:solidFill>
              </a:rPr>
              <a:t>%&gt;%	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	 </a:t>
            </a:r>
            <a:r>
              <a:rPr lang="en-US" sz="2200" b="1" dirty="0" err="1">
                <a:solidFill>
                  <a:srgbClr val="FF0000"/>
                </a:solidFill>
              </a:rPr>
              <a:t>group_by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sentiment</a:t>
            </a:r>
            <a:r>
              <a:rPr lang="en-US" sz="2200" dirty="0"/>
              <a:t>)</a:t>
            </a:r>
            <a:r>
              <a:rPr lang="en-US" sz="2200" b="1" dirty="0">
                <a:solidFill>
                  <a:srgbClr val="0432FF"/>
                </a:solidFill>
              </a:rPr>
              <a:t> %&gt;% </a:t>
            </a:r>
          </a:p>
          <a:p>
            <a:r>
              <a:rPr lang="en-US" sz="2200" b="1" dirty="0">
                <a:solidFill>
                  <a:srgbClr val="0432FF"/>
                </a:solidFill>
              </a:rPr>
              <a:t>	</a:t>
            </a:r>
            <a:r>
              <a:rPr lang="en-US" sz="2200" b="1" dirty="0">
                <a:solidFill>
                  <a:srgbClr val="FF0000"/>
                </a:solidFill>
              </a:rPr>
              <a:t>count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word, sentiment</a:t>
            </a:r>
            <a:r>
              <a:rPr lang="en-US" sz="2200" dirty="0"/>
              <a:t>)</a:t>
            </a:r>
            <a:r>
              <a:rPr lang="en-US" sz="22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200" b="1" dirty="0">
                <a:solidFill>
                  <a:srgbClr val="0432FF"/>
                </a:solidFill>
              </a:rPr>
              <a:t>	</a:t>
            </a:r>
            <a:r>
              <a:rPr lang="en-US" sz="2200" b="1" dirty="0">
                <a:solidFill>
                  <a:srgbClr val="FF0000"/>
                </a:solidFill>
              </a:rPr>
              <a:t> arrange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FF0000"/>
                </a:solidFill>
              </a:rPr>
              <a:t>desc</a:t>
            </a:r>
            <a:r>
              <a:rPr lang="en-US" sz="2200" dirty="0"/>
              <a:t>( </a:t>
            </a:r>
            <a:r>
              <a:rPr lang="en-US" sz="2200" dirty="0">
                <a:solidFill>
                  <a:srgbClr val="00B050"/>
                </a:solidFill>
              </a:rPr>
              <a:t>n</a:t>
            </a:r>
            <a:r>
              <a:rPr lang="en-US" sz="2200" dirty="0"/>
              <a:t>))</a:t>
            </a:r>
            <a:r>
              <a:rPr lang="en-US" sz="22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200" b="1" dirty="0">
                <a:solidFill>
                  <a:srgbClr val="0432FF"/>
                </a:solidFill>
              </a:rPr>
              <a:t>	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slice_head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n</a:t>
            </a:r>
            <a:r>
              <a:rPr lang="en-US" sz="2200" dirty="0"/>
              <a:t>=10)</a:t>
            </a:r>
            <a:r>
              <a:rPr lang="en-US" sz="2200" b="1" dirty="0">
                <a:solidFill>
                  <a:srgbClr val="0432FF"/>
                </a:solidFill>
              </a:rPr>
              <a:t> </a:t>
            </a:r>
            <a:endParaRPr lang="en-US" sz="2200" dirty="0"/>
          </a:p>
          <a:p>
            <a:endParaRPr lang="en-US" sz="22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C90AF-9D70-EC10-AF47-9E7CD1369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901" y="1342734"/>
            <a:ext cx="2758315" cy="515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7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B6D2-9F13-7364-D1C4-0F0B295E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words for each sentiment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3DC86-6375-F62C-679E-3AE97996A115}"/>
              </a:ext>
            </a:extLst>
          </p:cNvPr>
          <p:cNvSpPr txBox="1"/>
          <p:nvPr/>
        </p:nvSpPr>
        <p:spPr>
          <a:xfrm>
            <a:off x="315511" y="1953098"/>
            <a:ext cx="6569764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FF0000"/>
                </a:solidFill>
              </a:rPr>
              <a:t>ggplot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00B050"/>
                </a:solidFill>
              </a:rPr>
              <a:t>mapping</a:t>
            </a:r>
            <a:r>
              <a:rPr lang="en-US" sz="2200" dirty="0"/>
              <a:t>=</a:t>
            </a:r>
            <a:r>
              <a:rPr lang="en-US" sz="2200" b="1" dirty="0" err="1">
                <a:solidFill>
                  <a:srgbClr val="FF0000"/>
                </a:solidFill>
              </a:rPr>
              <a:t>aes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00B050"/>
                </a:solidFill>
              </a:rPr>
              <a:t>x</a:t>
            </a:r>
            <a:r>
              <a:rPr lang="en-US" sz="2200" dirty="0"/>
              <a:t>=n, </a:t>
            </a:r>
            <a:r>
              <a:rPr lang="en-US" sz="2200" b="1" dirty="0">
                <a:solidFill>
                  <a:srgbClr val="00B050"/>
                </a:solidFill>
              </a:rPr>
              <a:t>y</a:t>
            </a:r>
            <a:r>
              <a:rPr lang="en-US" sz="2200" dirty="0"/>
              <a:t>=word))</a:t>
            </a:r>
            <a:r>
              <a:rPr lang="en-US" sz="2200" b="1" dirty="0">
                <a:solidFill>
                  <a:srgbClr val="0432FF"/>
                </a:solidFill>
              </a:rPr>
              <a:t>+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	</a:t>
            </a:r>
            <a:r>
              <a:rPr lang="en-US" sz="2200" b="1" dirty="0" err="1">
                <a:solidFill>
                  <a:srgbClr val="FF0000"/>
                </a:solidFill>
              </a:rPr>
              <a:t>geom_col</a:t>
            </a:r>
            <a:r>
              <a:rPr lang="en-US" sz="2200" dirty="0"/>
              <a:t>(</a:t>
            </a:r>
            <a:r>
              <a:rPr lang="en-US" sz="2200" b="1" dirty="0" err="1">
                <a:solidFill>
                  <a:srgbClr val="FF0000"/>
                </a:solidFill>
              </a:rPr>
              <a:t>aes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00B050"/>
                </a:solidFill>
              </a:rPr>
              <a:t>fill</a:t>
            </a:r>
            <a:r>
              <a:rPr lang="en-US" sz="2200" dirty="0"/>
              <a:t>=sentiment))</a:t>
            </a:r>
            <a:r>
              <a:rPr lang="en-US" sz="2200" b="1" dirty="0">
                <a:solidFill>
                  <a:srgbClr val="0432FF"/>
                </a:solidFill>
              </a:rPr>
              <a:t>+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	</a:t>
            </a:r>
            <a:r>
              <a:rPr lang="en-US" sz="2200" b="1" dirty="0" err="1">
                <a:solidFill>
                  <a:srgbClr val="FF0000"/>
                </a:solidFill>
              </a:rPr>
              <a:t>facet_wrap</a:t>
            </a:r>
            <a:r>
              <a:rPr lang="en-US" sz="2200" dirty="0"/>
              <a:t> (~</a:t>
            </a:r>
            <a:r>
              <a:rPr lang="en-US" sz="2200" dirty="0">
                <a:solidFill>
                  <a:srgbClr val="00B050"/>
                </a:solidFill>
              </a:rPr>
              <a:t>sentiment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B050"/>
                </a:solidFill>
              </a:rPr>
              <a:t>scales</a:t>
            </a:r>
            <a:r>
              <a:rPr lang="en-US" sz="2200" dirty="0"/>
              <a:t> = "</a:t>
            </a:r>
            <a:r>
              <a:rPr lang="en-US" sz="2200" dirty="0" err="1"/>
              <a:t>free_y</a:t>
            </a:r>
            <a:r>
              <a:rPr lang="en-US" sz="2200" dirty="0"/>
              <a:t>")</a:t>
            </a:r>
            <a:endParaRPr lang="en-US" sz="2200" b="1" dirty="0">
              <a:solidFill>
                <a:srgbClr val="0432FF"/>
              </a:solidFill>
            </a:endParaRPr>
          </a:p>
          <a:p>
            <a:endParaRPr lang="en-US" sz="2200" b="1" dirty="0">
              <a:solidFill>
                <a:srgbClr val="0432FF"/>
              </a:solidFill>
            </a:endParaRPr>
          </a:p>
          <a:p>
            <a:endParaRPr lang="en-US" sz="2200" dirty="0"/>
          </a:p>
          <a:p>
            <a:r>
              <a:rPr lang="en-US" sz="2200" b="1" dirty="0">
                <a:solidFill>
                  <a:srgbClr val="0432FF"/>
                </a:solidFill>
              </a:rPr>
              <a:t> </a:t>
            </a:r>
          </a:p>
          <a:p>
            <a:endParaRPr lang="en-US" sz="2200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8A831C-1090-92FA-DAC7-6EA7E8987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216" y="2054267"/>
            <a:ext cx="5601784" cy="351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66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CA19-D779-30D6-6AD5-BAE33124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E1FBC-BF5A-3D14-EE85-4A507041D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top 10 list of the most frequent words with sentiment for the </a:t>
            </a:r>
            <a:r>
              <a:rPr lang="en-US" dirty="0" err="1"/>
              <a:t>rmp</a:t>
            </a:r>
            <a:r>
              <a:rPr lang="en-US" dirty="0"/>
              <a:t> comments. How many are positive?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738638-8AA1-FC19-35D5-A7670836FAEC}"/>
              </a:ext>
            </a:extLst>
          </p:cNvPr>
          <p:cNvSpPr txBox="1"/>
          <p:nvPr/>
        </p:nvSpPr>
        <p:spPr>
          <a:xfrm>
            <a:off x="5981269" y="681037"/>
            <a:ext cx="3886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pollev.com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4870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B6D2-9F13-7364-D1C4-0F0B295E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sentiments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697C9-1DE7-67BA-1FC0-8A0350C4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5035" cy="4351338"/>
          </a:xfrm>
        </p:spPr>
        <p:txBody>
          <a:bodyPr/>
          <a:lstStyle/>
          <a:p>
            <a:r>
              <a:rPr lang="en-US" dirty="0"/>
              <a:t>I’m going to take a wild guess here, but Taylor Swift probably uses more words with positive sentiments versus negative sentiments</a:t>
            </a:r>
          </a:p>
          <a:p>
            <a:r>
              <a:rPr lang="en-US" dirty="0"/>
              <a:t>Let’s check: we will count the frequency of the sentiment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3DC86-6375-F62C-679E-3AE97996A115}"/>
              </a:ext>
            </a:extLst>
          </p:cNvPr>
          <p:cNvSpPr txBox="1"/>
          <p:nvPr/>
        </p:nvSpPr>
        <p:spPr>
          <a:xfrm>
            <a:off x="6311348" y="1705451"/>
            <a:ext cx="5598213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7030A0"/>
                </a:solidFill>
              </a:rPr>
              <a:t>bing_sentiment_count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0432FF"/>
                </a:solidFill>
              </a:rPr>
              <a:t>&lt;-</a:t>
            </a:r>
            <a:r>
              <a:rPr lang="en-US" sz="2200" b="1" dirty="0"/>
              <a:t> </a:t>
            </a:r>
            <a:r>
              <a:rPr lang="en-US" sz="2200" b="1" dirty="0" err="1">
                <a:solidFill>
                  <a:srgbClr val="00B050"/>
                </a:solidFill>
              </a:rPr>
              <a:t>tidy_lyrics_bing</a:t>
            </a:r>
            <a:r>
              <a:rPr lang="en-US" sz="22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	count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sentiment</a:t>
            </a:r>
            <a:r>
              <a:rPr lang="en-US" sz="2200" dirty="0"/>
              <a:t>)</a:t>
            </a:r>
            <a:r>
              <a:rPr lang="en-US" sz="22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200" b="1" dirty="0">
                <a:solidFill>
                  <a:srgbClr val="0432FF"/>
                </a:solidFill>
              </a:rPr>
              <a:t>	</a:t>
            </a:r>
            <a:r>
              <a:rPr lang="en-US" sz="2200" b="1" dirty="0">
                <a:solidFill>
                  <a:srgbClr val="FF0000"/>
                </a:solidFill>
              </a:rPr>
              <a:t> arrange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FF0000"/>
                </a:solidFill>
              </a:rPr>
              <a:t>desc</a:t>
            </a:r>
            <a:r>
              <a:rPr lang="en-US" sz="2200" dirty="0"/>
              <a:t>( </a:t>
            </a:r>
            <a:r>
              <a:rPr lang="en-US" sz="2200" dirty="0">
                <a:solidFill>
                  <a:srgbClr val="00B050"/>
                </a:solidFill>
              </a:rPr>
              <a:t>n</a:t>
            </a:r>
            <a:r>
              <a:rPr lang="en-US" sz="2200" dirty="0"/>
              <a:t>))</a:t>
            </a:r>
            <a:endParaRPr lang="en-US" sz="2200" b="1" dirty="0">
              <a:solidFill>
                <a:srgbClr val="0432FF"/>
              </a:solidFill>
            </a:endParaRPr>
          </a:p>
          <a:p>
            <a:r>
              <a:rPr lang="en-US" sz="2200" b="1" dirty="0">
                <a:solidFill>
                  <a:srgbClr val="0432FF"/>
                </a:solidFill>
              </a:rPr>
              <a:t>	</a:t>
            </a: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83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B6D2-9F13-7364-D1C4-0F0B295E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sentiments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697C9-1DE7-67BA-1FC0-8A0350C4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5035" cy="4351338"/>
          </a:xfrm>
        </p:spPr>
        <p:txBody>
          <a:bodyPr/>
          <a:lstStyle/>
          <a:p>
            <a:r>
              <a:rPr lang="en-US" dirty="0"/>
              <a:t>More words with positive sentiments, but still a surprisingly number of negative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3DC86-6375-F62C-679E-3AE97996A115}"/>
              </a:ext>
            </a:extLst>
          </p:cNvPr>
          <p:cNvSpPr txBox="1"/>
          <p:nvPr/>
        </p:nvSpPr>
        <p:spPr>
          <a:xfrm>
            <a:off x="6361043" y="1138920"/>
            <a:ext cx="5598213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7030A0"/>
                </a:solidFill>
              </a:rPr>
              <a:t>bing_sentiment_count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0432FF"/>
                </a:solidFill>
              </a:rPr>
              <a:t>&lt;-</a:t>
            </a:r>
            <a:r>
              <a:rPr lang="en-US" sz="2200" b="1" dirty="0"/>
              <a:t> </a:t>
            </a:r>
            <a:r>
              <a:rPr lang="en-US" sz="2200" b="1" dirty="0" err="1">
                <a:solidFill>
                  <a:srgbClr val="00B050"/>
                </a:solidFill>
              </a:rPr>
              <a:t>tidy_lyrics_bing</a:t>
            </a:r>
            <a:r>
              <a:rPr lang="en-US" sz="22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	count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sentiment</a:t>
            </a:r>
            <a:r>
              <a:rPr lang="en-US" sz="2200" dirty="0"/>
              <a:t>)</a:t>
            </a:r>
            <a:r>
              <a:rPr lang="en-US" sz="22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200" b="1" dirty="0">
                <a:solidFill>
                  <a:srgbClr val="0432FF"/>
                </a:solidFill>
              </a:rPr>
              <a:t>	</a:t>
            </a:r>
            <a:r>
              <a:rPr lang="en-US" sz="2200" b="1" dirty="0">
                <a:solidFill>
                  <a:srgbClr val="FF0000"/>
                </a:solidFill>
              </a:rPr>
              <a:t> arrange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FF0000"/>
                </a:solidFill>
              </a:rPr>
              <a:t>desc</a:t>
            </a:r>
            <a:r>
              <a:rPr lang="en-US" sz="2200" dirty="0"/>
              <a:t>( </a:t>
            </a:r>
            <a:r>
              <a:rPr lang="en-US" sz="2200" dirty="0">
                <a:solidFill>
                  <a:srgbClr val="00B050"/>
                </a:solidFill>
              </a:rPr>
              <a:t>n</a:t>
            </a:r>
            <a:r>
              <a:rPr lang="en-US" sz="2200" dirty="0"/>
              <a:t>))</a:t>
            </a:r>
            <a:endParaRPr lang="en-US" sz="2200" b="1" dirty="0">
              <a:solidFill>
                <a:srgbClr val="0432FF"/>
              </a:solidFill>
            </a:endParaRPr>
          </a:p>
          <a:p>
            <a:r>
              <a:rPr lang="en-US" sz="2200" b="1" dirty="0">
                <a:solidFill>
                  <a:srgbClr val="0432FF"/>
                </a:solidFill>
              </a:rPr>
              <a:t>	</a:t>
            </a:r>
            <a:endParaRPr lang="en-US" sz="22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C9CC6-E008-AA17-3C53-53D892D85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885" y="3316632"/>
            <a:ext cx="27559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73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99C8-C200-49A1-0657-0E4296EE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by Album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3656-ABAB-4F34-A6E0-A66517A0F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7367" cy="4351338"/>
          </a:xfrm>
        </p:spPr>
        <p:txBody>
          <a:bodyPr/>
          <a:lstStyle/>
          <a:p>
            <a:r>
              <a:rPr lang="en-US" dirty="0"/>
              <a:t>We can also count the number of positive and negative sentiment words by Album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39324-0BC9-C3A8-1C7C-8D84E472A52B}"/>
              </a:ext>
            </a:extLst>
          </p:cNvPr>
          <p:cNvSpPr txBox="1"/>
          <p:nvPr/>
        </p:nvSpPr>
        <p:spPr>
          <a:xfrm>
            <a:off x="5362773" y="1825625"/>
            <a:ext cx="6093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bing_album_sentiment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0432FF"/>
                </a:solidFill>
              </a:rPr>
              <a:t>&lt;-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tidy_lyrics_bing</a:t>
            </a:r>
            <a:r>
              <a:rPr lang="en-US" b="1" dirty="0">
                <a:solidFill>
                  <a:srgbClr val="0432FF"/>
                </a:solidFill>
              </a:rPr>
              <a:t>%&gt;%</a:t>
            </a:r>
            <a:r>
              <a:rPr lang="en-US" dirty="0"/>
              <a:t>	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FF0000"/>
                </a:solidFill>
              </a:rPr>
              <a:t>group_by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Album</a:t>
            </a:r>
            <a:r>
              <a:rPr lang="en-US" dirty="0"/>
              <a:t>)</a:t>
            </a:r>
            <a:r>
              <a:rPr lang="en-US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count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sentiment</a:t>
            </a:r>
            <a:r>
              <a:rPr lang="en-US" dirty="0"/>
              <a:t>) </a:t>
            </a:r>
            <a:r>
              <a:rPr lang="en-US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arrange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Album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sentiment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B07E7-9A59-6463-4132-FC849E57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122" y="3548853"/>
            <a:ext cx="2544418" cy="294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45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BA59-F56B-AF82-7B4F-7B34A94F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91EE-5C86-2438-C4E5-D310BC9E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the number of positive and negative sentiment words by </a:t>
            </a:r>
            <a:r>
              <a:rPr lang="en-US" dirty="0" err="1"/>
              <a:t>student_star</a:t>
            </a:r>
            <a:endParaRPr lang="en-US" dirty="0"/>
          </a:p>
          <a:p>
            <a:r>
              <a:rPr lang="en-US" dirty="0"/>
              <a:t>What is the lowest star rating that has more positive than negative words?</a:t>
            </a:r>
          </a:p>
        </p:txBody>
      </p:sp>
    </p:spTree>
    <p:extLst>
      <p:ext uri="{BB962C8B-B14F-4D97-AF65-F5344CB8AC3E}">
        <p14:creationId xmlns:p14="http://schemas.microsoft.com/office/powerpoint/2010/main" val="1326087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B6D2-9F13-7364-D1C4-0F0B295E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Sentiments by Album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697C9-1DE7-67BA-1FC0-8A0350C4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5035" cy="4351338"/>
          </a:xfrm>
        </p:spPr>
        <p:txBody>
          <a:bodyPr/>
          <a:lstStyle/>
          <a:p>
            <a:r>
              <a:rPr lang="en-US" dirty="0"/>
              <a:t>Let’s create a bar chart of sentiments by album</a:t>
            </a:r>
          </a:p>
          <a:p>
            <a:r>
              <a:rPr lang="en-US" dirty="0"/>
              <a:t>We get proportions instead of counts with the </a:t>
            </a:r>
            <a:r>
              <a:rPr lang="en-US" b="1" dirty="0">
                <a:solidFill>
                  <a:srgbClr val="00B050"/>
                </a:solidFill>
              </a:rPr>
              <a:t>position</a:t>
            </a:r>
            <a:r>
              <a:rPr lang="en-US" dirty="0"/>
              <a:t>=‘fill’  argument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3DC86-6375-F62C-679E-3AE97996A115}"/>
              </a:ext>
            </a:extLst>
          </p:cNvPr>
          <p:cNvSpPr txBox="1"/>
          <p:nvPr/>
        </p:nvSpPr>
        <p:spPr>
          <a:xfrm>
            <a:off x="6291469" y="1128981"/>
            <a:ext cx="5598213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FF0000"/>
                </a:solidFill>
              </a:rPr>
              <a:t>ggplot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00B050"/>
                </a:solidFill>
              </a:rPr>
              <a:t>data</a:t>
            </a:r>
            <a:r>
              <a:rPr lang="en-US" sz="2200" dirty="0"/>
              <a:t>=</a:t>
            </a:r>
            <a:r>
              <a:rPr lang="en-US" sz="2200" dirty="0" err="1"/>
              <a:t>tidy_lyrics_bing</a:t>
            </a:r>
            <a:r>
              <a:rPr lang="en-US" sz="2200" dirty="0"/>
              <a:t>,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       mapping</a:t>
            </a:r>
            <a:r>
              <a:rPr lang="en-US" sz="2200" dirty="0"/>
              <a:t>=</a:t>
            </a:r>
            <a:r>
              <a:rPr lang="en-US" sz="2200" b="1" dirty="0" err="1">
                <a:solidFill>
                  <a:srgbClr val="FF0000"/>
                </a:solidFill>
              </a:rPr>
              <a:t>aes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00B050"/>
                </a:solidFill>
              </a:rPr>
              <a:t>x</a:t>
            </a:r>
            <a:r>
              <a:rPr lang="en-US" sz="2200" dirty="0"/>
              <a:t>=Album))</a:t>
            </a:r>
            <a:r>
              <a:rPr lang="en-US" sz="2200" b="1" dirty="0">
                <a:solidFill>
                  <a:srgbClr val="0432FF"/>
                </a:solidFill>
              </a:rPr>
              <a:t>+</a:t>
            </a:r>
          </a:p>
          <a:p>
            <a:r>
              <a:rPr lang="en-US" sz="2200" dirty="0"/>
              <a:t>  </a:t>
            </a:r>
            <a:r>
              <a:rPr lang="en-US" sz="2200" b="1" dirty="0" err="1">
                <a:solidFill>
                  <a:srgbClr val="FF0000"/>
                </a:solidFill>
              </a:rPr>
              <a:t>geom_bar</a:t>
            </a:r>
            <a:r>
              <a:rPr lang="en-US" sz="2200" dirty="0"/>
              <a:t>(</a:t>
            </a:r>
            <a:r>
              <a:rPr lang="en-US" sz="2200" b="1" dirty="0" err="1">
                <a:solidFill>
                  <a:srgbClr val="FF0000"/>
                </a:solidFill>
              </a:rPr>
              <a:t>aes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00B050"/>
                </a:solidFill>
              </a:rPr>
              <a:t>fill</a:t>
            </a:r>
            <a:r>
              <a:rPr lang="en-US" sz="2200" dirty="0"/>
              <a:t>=sentiment), </a:t>
            </a:r>
            <a:r>
              <a:rPr lang="en-US" sz="2200" b="1" dirty="0">
                <a:solidFill>
                  <a:srgbClr val="00B050"/>
                </a:solidFill>
                <a:highlight>
                  <a:srgbClr val="FFFF00"/>
                </a:highlight>
              </a:rPr>
              <a:t>position</a:t>
            </a:r>
            <a:r>
              <a:rPr lang="en-US" sz="2200" dirty="0">
                <a:highlight>
                  <a:srgbClr val="FFFF00"/>
                </a:highlight>
              </a:rPr>
              <a:t>='fill')</a:t>
            </a:r>
            <a:r>
              <a:rPr lang="en-US" sz="2200" b="1" dirty="0">
                <a:solidFill>
                  <a:srgbClr val="0432FF"/>
                </a:solidFill>
              </a:rPr>
              <a:t>	</a:t>
            </a:r>
            <a:endParaRPr lang="en-US" sz="22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A09EB-AFDA-D0E7-E685-F0518EBDB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76787"/>
            <a:ext cx="5921143" cy="37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59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B6D2-9F13-7364-D1C4-0F0B295E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Sentiments by Album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697C9-1DE7-67BA-1FC0-8A0350C4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5035" cy="4351338"/>
          </a:xfrm>
        </p:spPr>
        <p:txBody>
          <a:bodyPr/>
          <a:lstStyle/>
          <a:p>
            <a:r>
              <a:rPr lang="en-US" dirty="0"/>
              <a:t>We can add a reference line at .5 to denote the even split of positive/negative sentiments</a:t>
            </a:r>
          </a:p>
          <a:p>
            <a:r>
              <a:rPr lang="en-US" dirty="0"/>
              <a:t>makes it easier to see that folklore was more negative than positive, and 1989 was almost evenly split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3DC86-6375-F62C-679E-3AE97996A115}"/>
              </a:ext>
            </a:extLst>
          </p:cNvPr>
          <p:cNvSpPr txBox="1"/>
          <p:nvPr/>
        </p:nvSpPr>
        <p:spPr>
          <a:xfrm>
            <a:off x="6188767" y="1128981"/>
            <a:ext cx="5700915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FF0000"/>
                </a:solidFill>
              </a:rPr>
              <a:t>ggplot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00B050"/>
                </a:solidFill>
              </a:rPr>
              <a:t>data</a:t>
            </a:r>
            <a:r>
              <a:rPr lang="en-US" sz="2200" dirty="0"/>
              <a:t>=</a:t>
            </a:r>
            <a:r>
              <a:rPr lang="en-US" sz="2200" dirty="0" err="1"/>
              <a:t>tidy_lyrics_bing</a:t>
            </a:r>
            <a:r>
              <a:rPr lang="en-US" sz="2200" dirty="0"/>
              <a:t>,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       mapping</a:t>
            </a:r>
            <a:r>
              <a:rPr lang="en-US" sz="2200" dirty="0"/>
              <a:t>=</a:t>
            </a:r>
            <a:r>
              <a:rPr lang="en-US" sz="2200" b="1" dirty="0" err="1">
                <a:solidFill>
                  <a:srgbClr val="FF0000"/>
                </a:solidFill>
              </a:rPr>
              <a:t>aes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00B050"/>
                </a:solidFill>
              </a:rPr>
              <a:t>x</a:t>
            </a:r>
            <a:r>
              <a:rPr lang="en-US" sz="2200" dirty="0"/>
              <a:t>=Album))</a:t>
            </a:r>
            <a:r>
              <a:rPr lang="en-US" sz="2200" b="1" dirty="0">
                <a:solidFill>
                  <a:srgbClr val="0432FF"/>
                </a:solidFill>
              </a:rPr>
              <a:t>+</a:t>
            </a:r>
          </a:p>
          <a:p>
            <a:r>
              <a:rPr lang="en-US" sz="2200" dirty="0"/>
              <a:t>  </a:t>
            </a:r>
            <a:r>
              <a:rPr lang="en-US" sz="2200" b="1" dirty="0" err="1">
                <a:solidFill>
                  <a:srgbClr val="FF0000"/>
                </a:solidFill>
              </a:rPr>
              <a:t>geom_bar</a:t>
            </a:r>
            <a:r>
              <a:rPr lang="en-US" sz="2200" dirty="0"/>
              <a:t>(</a:t>
            </a:r>
            <a:r>
              <a:rPr lang="en-US" sz="2200" b="1" dirty="0" err="1">
                <a:solidFill>
                  <a:srgbClr val="FF0000"/>
                </a:solidFill>
              </a:rPr>
              <a:t>aes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00B050"/>
                </a:solidFill>
              </a:rPr>
              <a:t>fill</a:t>
            </a:r>
            <a:r>
              <a:rPr lang="en-US" sz="2200" dirty="0"/>
              <a:t>=sentiment), </a:t>
            </a:r>
            <a:r>
              <a:rPr lang="en-US" sz="2200" b="1" dirty="0">
                <a:solidFill>
                  <a:srgbClr val="00B050"/>
                </a:solidFill>
              </a:rPr>
              <a:t>position</a:t>
            </a:r>
            <a:r>
              <a:rPr lang="en-US" sz="2200" dirty="0"/>
              <a:t>='fill’ )</a:t>
            </a:r>
            <a:r>
              <a:rPr lang="en-US" sz="2200" b="1" dirty="0">
                <a:solidFill>
                  <a:srgbClr val="0432FF"/>
                </a:solidFill>
              </a:rPr>
              <a:t>+</a:t>
            </a:r>
          </a:p>
          <a:p>
            <a:r>
              <a:rPr lang="en-US" sz="2200" b="1" dirty="0">
                <a:solidFill>
                  <a:srgbClr val="0432FF"/>
                </a:solidFill>
              </a:rPr>
              <a:t>	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geom_hline</a:t>
            </a:r>
            <a:r>
              <a:rPr lang="en-US" sz="2200" dirty="0">
                <a:highlight>
                  <a:srgbClr val="FFFF00"/>
                </a:highlight>
              </a:rPr>
              <a:t>(</a:t>
            </a:r>
            <a:r>
              <a:rPr lang="en-US" sz="2200" b="1" dirty="0" err="1">
                <a:solidFill>
                  <a:srgbClr val="00B050"/>
                </a:solidFill>
                <a:highlight>
                  <a:srgbClr val="FFFF00"/>
                </a:highlight>
              </a:rPr>
              <a:t>yintercept</a:t>
            </a:r>
            <a:r>
              <a:rPr lang="en-US" sz="2200" dirty="0">
                <a:highlight>
                  <a:srgbClr val="FFFF00"/>
                </a:highlight>
              </a:rPr>
              <a:t>=.5)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0CCB6-8057-6741-8C13-315BCD9A3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08" y="2922208"/>
            <a:ext cx="4962939" cy="311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496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90F5-1381-6D8B-E1CE-8DAAB50C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Sentiment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41AB8-E7C4-73E3-3E01-6FDAAB51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6438378" cy="4351338"/>
          </a:xfrm>
        </p:spPr>
        <p:txBody>
          <a:bodyPr/>
          <a:lstStyle/>
          <a:p>
            <a:r>
              <a:rPr lang="en-US" dirty="0"/>
              <a:t>We can also calculate the net sentiment of an Album by comparing the total number of positive words to the total number of negative words:</a:t>
            </a:r>
          </a:p>
          <a:p>
            <a:pPr marL="0" indent="0">
              <a:buNone/>
            </a:pPr>
            <a:r>
              <a:rPr lang="en-US" dirty="0"/>
              <a:t>	net sentiment=#positive-#negative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F99E-CA3F-C3D6-9362-1BCB62199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073" y="1840129"/>
            <a:ext cx="4930865" cy="260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8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3CEA-ED39-6861-FB3D-32565316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B427-9625-8FAC-873D-8E26CE492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as Data:</a:t>
            </a:r>
          </a:p>
          <a:p>
            <a:pPr lvl="1"/>
            <a:r>
              <a:rPr lang="en-US" dirty="0"/>
              <a:t>sentiment analysis</a:t>
            </a:r>
          </a:p>
          <a:p>
            <a:pPr lvl="1"/>
            <a:r>
              <a:rPr lang="en-US" dirty="0"/>
              <a:t>word clouds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97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99C8-C200-49A1-0657-0E4296EE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Sentiment by Album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3656-ABAB-4F34-A6E0-A66517A0F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47367" cy="4351338"/>
          </a:xfrm>
        </p:spPr>
        <p:txBody>
          <a:bodyPr/>
          <a:lstStyle/>
          <a:p>
            <a:r>
              <a:rPr lang="en-US" dirty="0"/>
              <a:t>We already have the count the number of positive and negative sentiment words by Album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39324-0BC9-C3A8-1C7C-8D84E472A52B}"/>
              </a:ext>
            </a:extLst>
          </p:cNvPr>
          <p:cNvSpPr txBox="1"/>
          <p:nvPr/>
        </p:nvSpPr>
        <p:spPr>
          <a:xfrm>
            <a:off x="5362773" y="1825625"/>
            <a:ext cx="6093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bing_album_sentiment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0432FF"/>
                </a:solidFill>
              </a:rPr>
              <a:t>&lt;-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tidy_lyrics_bing</a:t>
            </a:r>
            <a:r>
              <a:rPr lang="en-US" b="1" dirty="0">
                <a:solidFill>
                  <a:srgbClr val="0432FF"/>
                </a:solidFill>
              </a:rPr>
              <a:t>%&gt;%</a:t>
            </a:r>
            <a:r>
              <a:rPr lang="en-US" dirty="0"/>
              <a:t>	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FF0000"/>
                </a:solidFill>
              </a:rPr>
              <a:t>group_by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Album</a:t>
            </a:r>
            <a:r>
              <a:rPr lang="en-US" dirty="0"/>
              <a:t>)</a:t>
            </a:r>
            <a:r>
              <a:rPr lang="en-US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count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sentiment</a:t>
            </a:r>
            <a:r>
              <a:rPr lang="en-US" dirty="0"/>
              <a:t>) </a:t>
            </a:r>
            <a:r>
              <a:rPr lang="en-US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arrange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Album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sentiment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4B07E7-9A59-6463-4132-FC849E57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122" y="3548853"/>
            <a:ext cx="2544418" cy="294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54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2680-1496-5B1D-7B07-783ED844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Sentiment by Album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414F-C847-6877-B0F9-F771923C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1243" cy="4351338"/>
          </a:xfrm>
        </p:spPr>
        <p:txBody>
          <a:bodyPr>
            <a:normAutofit/>
          </a:bodyPr>
          <a:lstStyle/>
          <a:p>
            <a:r>
              <a:rPr lang="en-US" dirty="0"/>
              <a:t>Next, we use </a:t>
            </a:r>
            <a:r>
              <a:rPr lang="en-US" b="1" dirty="0" err="1">
                <a:solidFill>
                  <a:srgbClr val="FF0000"/>
                </a:solidFill>
              </a:rPr>
              <a:t>pivot_wider</a:t>
            </a:r>
            <a:r>
              <a:rPr lang="en-US" dirty="0"/>
              <a:t>() to create columns for the positive sentiment word count and the negative sentiment word count</a:t>
            </a:r>
          </a:p>
          <a:p>
            <a:r>
              <a:rPr lang="en-US" dirty="0"/>
              <a:t>Arguments:</a:t>
            </a:r>
          </a:p>
          <a:p>
            <a:pPr lvl="1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column to take the variable 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names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b="0" dirty="0">
                <a:solidFill>
                  <a:srgbClr val="212529"/>
                </a:solidFill>
                <a:effectLst/>
                <a:latin typeface="-apple-system"/>
              </a:rPr>
              <a:t>from</a:t>
            </a:r>
          </a:p>
          <a:p>
            <a:pPr lvl="1"/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The column to take 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values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 from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6CBCE-E5D1-1AA9-D74A-C82484946A3C}"/>
              </a:ext>
            </a:extLst>
          </p:cNvPr>
          <p:cNvSpPr txBox="1"/>
          <p:nvPr/>
        </p:nvSpPr>
        <p:spPr>
          <a:xfrm>
            <a:off x="5762210" y="1690688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7030A0"/>
                </a:solidFill>
                <a:effectLst/>
              </a:rPr>
              <a:t>bing_album_sentiment_wider</a:t>
            </a:r>
            <a:r>
              <a:rPr lang="en-US" sz="1800" b="1" dirty="0">
                <a:solidFill>
                  <a:srgbClr val="0432FF"/>
                </a:solidFill>
                <a:effectLst/>
              </a:rPr>
              <a:t>&lt;-</a:t>
            </a:r>
            <a:r>
              <a:rPr lang="en-US" sz="1800" b="1" dirty="0">
                <a:solidFill>
                  <a:srgbClr val="0070C0"/>
                </a:solidFill>
                <a:effectLst/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bing_album_sentiment</a:t>
            </a:r>
            <a:r>
              <a:rPr lang="en-US" sz="1800" b="1" dirty="0">
                <a:solidFill>
                  <a:srgbClr val="00B050"/>
                </a:solidFill>
                <a:effectLst/>
              </a:rPr>
              <a:t> </a:t>
            </a:r>
            <a:r>
              <a:rPr lang="en-US" sz="1800" b="1" dirty="0">
                <a:solidFill>
                  <a:srgbClr val="0432FF"/>
                </a:solidFill>
                <a:effectLst/>
              </a:rPr>
              <a:t>%&gt;% </a:t>
            </a:r>
          </a:p>
          <a:p>
            <a:r>
              <a:rPr lang="en-US" sz="1800" b="1" dirty="0">
                <a:solidFill>
                  <a:srgbClr val="FF0000"/>
                </a:solidFill>
                <a:effectLst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effectLst/>
              </a:rPr>
              <a:t>pivot_wider</a:t>
            </a:r>
            <a:r>
              <a:rPr lang="en-US" sz="1800" dirty="0">
                <a:solidFill>
                  <a:schemeClr val="tx1"/>
                </a:solidFill>
                <a:effectLst/>
              </a:rPr>
              <a:t>(</a:t>
            </a:r>
            <a:r>
              <a:rPr lang="en-US" sz="1800" b="1" dirty="0" err="1">
                <a:solidFill>
                  <a:srgbClr val="00B050"/>
                </a:solidFill>
                <a:effectLst/>
              </a:rPr>
              <a:t>names_</a:t>
            </a:r>
            <a:r>
              <a:rPr lang="en-US" sz="1800" b="1" dirty="0" err="1">
                <a:solidFill>
                  <a:srgbClr val="00B050"/>
                </a:solidFill>
              </a:rPr>
              <a:t>from</a:t>
            </a:r>
            <a:r>
              <a:rPr lang="en-US" sz="1800" b="1" dirty="0">
                <a:solidFill>
                  <a:srgbClr val="00B050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=</a:t>
            </a:r>
            <a:r>
              <a:rPr lang="en-US" sz="1800" dirty="0">
                <a:effectLst/>
              </a:rPr>
              <a:t>sentiment</a:t>
            </a:r>
            <a:r>
              <a:rPr lang="en-US" sz="1800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800" dirty="0">
                <a:solidFill>
                  <a:srgbClr val="00B050"/>
                </a:solidFill>
                <a:effectLst/>
              </a:rPr>
              <a:t>	       </a:t>
            </a:r>
            <a:r>
              <a:rPr lang="en-US" sz="1800" b="1" dirty="0" err="1">
                <a:solidFill>
                  <a:srgbClr val="00B050"/>
                </a:solidFill>
                <a:effectLst/>
              </a:rPr>
              <a:t>values_from</a:t>
            </a:r>
            <a:r>
              <a:rPr lang="en-US" sz="1800" b="1" dirty="0">
                <a:solidFill>
                  <a:srgbClr val="00B050"/>
                </a:solidFill>
                <a:effectLst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</a:rPr>
              <a:t>=</a:t>
            </a:r>
            <a:r>
              <a:rPr lang="en-US" dirty="0">
                <a:solidFill>
                  <a:schemeClr val="tx1"/>
                </a:solidFill>
                <a:effectLst/>
              </a:rPr>
              <a:t>n</a:t>
            </a:r>
            <a:r>
              <a:rPr lang="en-US" sz="1800" dirty="0">
                <a:solidFill>
                  <a:schemeClr val="tx1"/>
                </a:solidFill>
                <a:effectLst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7149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A1F88-B3F6-9CCA-197C-F9CE2599B6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42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A0063-9EC2-97AA-5844-CC587F17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pivot_wider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4B61D-0DAF-13A9-A6FD-8291F310A9B9}"/>
              </a:ext>
            </a:extLst>
          </p:cNvPr>
          <p:cNvSpPr txBox="1"/>
          <p:nvPr/>
        </p:nvSpPr>
        <p:spPr>
          <a:xfrm>
            <a:off x="2673628" y="1803390"/>
            <a:ext cx="86702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  <a:effectLst/>
              </a:rPr>
              <a:t>bing_album_sentiment_wider</a:t>
            </a:r>
            <a:r>
              <a:rPr lang="en-US" sz="2400" b="1" dirty="0">
                <a:solidFill>
                  <a:srgbClr val="0432FF"/>
                </a:solidFill>
                <a:effectLst/>
              </a:rPr>
              <a:t>&lt;-</a:t>
            </a:r>
            <a:r>
              <a:rPr lang="en-US" sz="2400" b="1" dirty="0">
                <a:solidFill>
                  <a:srgbClr val="0070C0"/>
                </a:solidFill>
                <a:effectLst/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bing_album_sentiment</a:t>
            </a:r>
            <a:r>
              <a:rPr lang="en-US" sz="2400" b="1" dirty="0">
                <a:solidFill>
                  <a:srgbClr val="00B050"/>
                </a:solidFill>
                <a:effectLst/>
              </a:rPr>
              <a:t> </a:t>
            </a:r>
            <a:r>
              <a:rPr lang="en-US" sz="2400" b="1" dirty="0">
                <a:solidFill>
                  <a:srgbClr val="0432FF"/>
                </a:solidFill>
                <a:effectLst/>
              </a:rPr>
              <a:t>%&gt;% </a:t>
            </a:r>
          </a:p>
          <a:p>
            <a:r>
              <a:rPr lang="en-US" sz="2400" b="1" dirty="0">
                <a:solidFill>
                  <a:srgbClr val="FF0000"/>
                </a:solidFill>
                <a:effectLst/>
              </a:rPr>
              <a:t>  </a:t>
            </a:r>
            <a:r>
              <a:rPr lang="en-US" sz="2400" b="1" dirty="0" err="1">
                <a:solidFill>
                  <a:srgbClr val="FF0000"/>
                </a:solidFill>
                <a:effectLst/>
              </a:rPr>
              <a:t>pivot_wider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b="1" dirty="0" err="1">
                <a:solidFill>
                  <a:srgbClr val="00B050"/>
                </a:solidFill>
                <a:effectLst/>
              </a:rPr>
              <a:t>names_</a:t>
            </a:r>
            <a:r>
              <a:rPr lang="en-US" sz="2400" b="1" dirty="0" err="1">
                <a:solidFill>
                  <a:srgbClr val="00B050"/>
                </a:solidFill>
              </a:rPr>
              <a:t>from</a:t>
            </a:r>
            <a:r>
              <a:rPr lang="en-US" sz="2400" b="1" dirty="0">
                <a:solidFill>
                  <a:srgbClr val="00B050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effectLst/>
              </a:rPr>
              <a:t>sentiment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,</a:t>
            </a:r>
            <a:r>
              <a:rPr lang="en-US" sz="2400" dirty="0">
                <a:solidFill>
                  <a:srgbClr val="00B050"/>
                </a:solidFill>
                <a:effectLst/>
              </a:rPr>
              <a:t>  </a:t>
            </a:r>
            <a:r>
              <a:rPr lang="en-US" sz="2400" b="1" dirty="0" err="1">
                <a:solidFill>
                  <a:srgbClr val="00B050"/>
                </a:solidFill>
                <a:effectLst/>
              </a:rPr>
              <a:t>values_from</a:t>
            </a:r>
            <a:r>
              <a:rPr lang="en-US" sz="2400" b="1" dirty="0">
                <a:solidFill>
                  <a:srgbClr val="00B050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=n)</a:t>
            </a:r>
            <a:endParaRPr lang="en-US" sz="2133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C702FB8-8567-6D0C-E455-22620E2E2A70}"/>
              </a:ext>
            </a:extLst>
          </p:cNvPr>
          <p:cNvSpPr/>
          <p:nvPr/>
        </p:nvSpPr>
        <p:spPr>
          <a:xfrm>
            <a:off x="5314527" y="4833488"/>
            <a:ext cx="1490133" cy="3522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BD2DDD-FE05-FCFD-B324-59B06976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130" y="3313134"/>
            <a:ext cx="2544418" cy="2944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076D78-192D-8E82-287E-71D7FA1EB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184" y="3578087"/>
            <a:ext cx="3392341" cy="24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72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C375-E5B9-8177-9ADF-8FCAC201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Sentiment by Album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54BC2-C65B-41AA-B8E4-68A99B8A7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28930" cy="4351338"/>
          </a:xfrm>
        </p:spPr>
        <p:txBody>
          <a:bodyPr/>
          <a:lstStyle/>
          <a:p>
            <a:r>
              <a:rPr lang="en-US" dirty="0"/>
              <a:t>Last step: create a variable that calculates the net sentiment</a:t>
            </a:r>
          </a:p>
          <a:p>
            <a:r>
              <a:rPr lang="en-US" dirty="0"/>
              <a:t>Bonus: sort the albums by net sentiment (most to least positive)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C86A81-F27D-06C5-6D42-9DE00BC02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017" y="3683241"/>
            <a:ext cx="4617278" cy="2410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146912-5E79-0758-D8D9-298A73CB458C}"/>
              </a:ext>
            </a:extLst>
          </p:cNvPr>
          <p:cNvSpPr txBox="1"/>
          <p:nvPr/>
        </p:nvSpPr>
        <p:spPr>
          <a:xfrm>
            <a:off x="5575852" y="2078279"/>
            <a:ext cx="64256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bing_album_net_sentiment</a:t>
            </a:r>
            <a:r>
              <a:rPr lang="en-US" b="1" dirty="0">
                <a:solidFill>
                  <a:srgbClr val="0432FF"/>
                </a:solidFill>
              </a:rPr>
              <a:t>&lt;-</a:t>
            </a:r>
            <a:r>
              <a:rPr lang="en-US" b="1" dirty="0" err="1">
                <a:solidFill>
                  <a:srgbClr val="00B050"/>
                </a:solidFill>
              </a:rPr>
              <a:t>bing_album_sentiment_wider</a:t>
            </a:r>
            <a:r>
              <a:rPr lang="en-US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mutate</a:t>
            </a:r>
            <a:r>
              <a:rPr lang="en-US" dirty="0"/>
              <a:t>(</a:t>
            </a:r>
            <a:r>
              <a:rPr lang="en-US" dirty="0" err="1">
                <a:solidFill>
                  <a:srgbClr val="7030A0"/>
                </a:solidFill>
              </a:rPr>
              <a:t>net_sentiment</a:t>
            </a:r>
            <a:r>
              <a:rPr lang="en-US" dirty="0"/>
              <a:t>=</a:t>
            </a:r>
            <a:r>
              <a:rPr lang="en-US" dirty="0">
                <a:solidFill>
                  <a:srgbClr val="00B050"/>
                </a:solidFill>
              </a:rPr>
              <a:t>positive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negative</a:t>
            </a:r>
            <a:r>
              <a:rPr lang="en-US" dirty="0"/>
              <a:t>)</a:t>
            </a:r>
            <a:r>
              <a:rPr lang="en-US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arrange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desc</a:t>
            </a:r>
            <a:r>
              <a:rPr lang="en-US" dirty="0"/>
              <a:t>(</a:t>
            </a:r>
            <a:r>
              <a:rPr lang="en-US" dirty="0" err="1">
                <a:solidFill>
                  <a:srgbClr val="00B050"/>
                </a:solidFill>
              </a:rPr>
              <a:t>net_sentiment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2796515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5FF8-B363-71BD-26B8-0E0B55C7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Lexicons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4DC2-7FF1-8B7D-0F76-157842929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4684" cy="49031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nrc</a:t>
            </a:r>
            <a:r>
              <a:rPr lang="en-US" b="1" dirty="0"/>
              <a:t> </a:t>
            </a:r>
            <a:r>
              <a:rPr lang="en-US" dirty="0"/>
              <a:t>lexicon categorizes words into ten emotions:</a:t>
            </a:r>
          </a:p>
          <a:p>
            <a:pPr lvl="1"/>
            <a:r>
              <a:rPr lang="en-US" dirty="0"/>
              <a:t>positive </a:t>
            </a:r>
          </a:p>
          <a:p>
            <a:pPr lvl="1"/>
            <a:r>
              <a:rPr lang="en-US" dirty="0"/>
              <a:t>negative</a:t>
            </a:r>
          </a:p>
          <a:p>
            <a:pPr lvl="1"/>
            <a:r>
              <a:rPr lang="en-US" dirty="0"/>
              <a:t>anger</a:t>
            </a:r>
          </a:p>
          <a:p>
            <a:pPr lvl="1"/>
            <a:r>
              <a:rPr lang="en-US" dirty="0"/>
              <a:t>fear</a:t>
            </a:r>
          </a:p>
          <a:p>
            <a:pPr lvl="1"/>
            <a:r>
              <a:rPr lang="en-US" dirty="0"/>
              <a:t>joy</a:t>
            </a:r>
          </a:p>
          <a:p>
            <a:pPr lvl="1"/>
            <a:r>
              <a:rPr lang="en-US" dirty="0"/>
              <a:t>disgust</a:t>
            </a:r>
          </a:p>
          <a:p>
            <a:pPr lvl="1"/>
            <a:r>
              <a:rPr lang="en-US" dirty="0"/>
              <a:t>anticipation</a:t>
            </a:r>
          </a:p>
          <a:p>
            <a:pPr lvl="1"/>
            <a:r>
              <a:rPr lang="en-US" dirty="0"/>
              <a:t>surprise</a:t>
            </a:r>
          </a:p>
          <a:p>
            <a:pPr lvl="1"/>
            <a:r>
              <a:rPr lang="en-US" dirty="0"/>
              <a:t>trust</a:t>
            </a:r>
          </a:p>
          <a:p>
            <a:pPr lvl="1"/>
            <a:r>
              <a:rPr lang="en-US" dirty="0"/>
              <a:t>sadness</a:t>
            </a:r>
          </a:p>
          <a:p>
            <a:r>
              <a:rPr lang="en-US" b="1" dirty="0"/>
              <a:t>Note</a:t>
            </a:r>
            <a:r>
              <a:rPr lang="en-US" dirty="0"/>
              <a:t>: there is an additional step when loading this lexicon (you have to type “1” when prompted in the console)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F9DCC8-299C-2044-C1D6-A601415D1893}"/>
              </a:ext>
            </a:extLst>
          </p:cNvPr>
          <p:cNvSpPr txBox="1"/>
          <p:nvPr/>
        </p:nvSpPr>
        <p:spPr>
          <a:xfrm>
            <a:off x="6000749" y="657018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nrc_lexicon</a:t>
            </a:r>
            <a:r>
              <a:rPr lang="en-US" sz="2400" b="1" dirty="0">
                <a:solidFill>
                  <a:srgbClr val="0432FF"/>
                </a:solidFill>
              </a:rPr>
              <a:t>&lt;-</a:t>
            </a:r>
            <a:r>
              <a:rPr lang="en-US" sz="2400" b="1" dirty="0" err="1">
                <a:solidFill>
                  <a:srgbClr val="FF0000"/>
                </a:solidFill>
              </a:rPr>
              <a:t>get_sentiments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lexicon</a:t>
            </a:r>
            <a:r>
              <a:rPr lang="en-US" sz="2400" dirty="0"/>
              <a:t>="</a:t>
            </a:r>
            <a:r>
              <a:rPr lang="en-US" sz="2400" dirty="0" err="1"/>
              <a:t>nrc</a:t>
            </a:r>
            <a:r>
              <a:rPr lang="en-US" sz="2400" dirty="0"/>
              <a:t>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6AD6B-C8F3-0634-AB2F-8F8519E85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9" t="4558"/>
          <a:stretch/>
        </p:blipFill>
        <p:spPr>
          <a:xfrm>
            <a:off x="6601515" y="1288241"/>
            <a:ext cx="4904684" cy="1425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FC7E38-3223-88EF-DAD7-29B8785AE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64" y="3019382"/>
            <a:ext cx="3016249" cy="354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7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DBA7-ED37-EF99-3EE3-4936BC36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NRC Lexicon loading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6A8E8-742D-6897-D492-B35A50B18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396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some of you might see this error pop up</a:t>
            </a:r>
          </a:p>
          <a:p>
            <a:r>
              <a:rPr lang="en-US" sz="2400" dirty="0"/>
              <a:t>If that happens, type the following into your console window:</a:t>
            </a:r>
          </a:p>
          <a:p>
            <a:pPr marL="0" indent="0">
              <a:buNone/>
            </a:pPr>
            <a:r>
              <a:rPr lang="en-US" sz="2400" b="0" i="0" dirty="0" err="1">
                <a:solidFill>
                  <a:srgbClr val="1D1C1D"/>
                </a:solidFill>
                <a:effectLst/>
                <a:latin typeface="Slack-Lato"/>
              </a:rPr>
              <a:t>textdata</a:t>
            </a: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::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Slack-Lato"/>
              </a:rPr>
              <a:t>lexicon_nrc</a:t>
            </a: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(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Slack-Lato"/>
              </a:rPr>
              <a:t>delete</a:t>
            </a: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=TRUE)</a:t>
            </a:r>
            <a:br>
              <a:rPr lang="en-US" sz="2400" dirty="0"/>
            </a:br>
            <a:r>
              <a:rPr lang="en-US" sz="2400" b="0" i="0" dirty="0" err="1">
                <a:solidFill>
                  <a:srgbClr val="1D1C1D"/>
                </a:solidFill>
                <a:effectLst/>
                <a:latin typeface="Slack-Lato"/>
              </a:rPr>
              <a:t>textdata</a:t>
            </a: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::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Slack-Lato"/>
              </a:rPr>
              <a:t>lexicon_nrc</a:t>
            </a: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()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46540-C2D9-90F1-3FD9-6A1E4524F3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151" r="50000" b="-5979"/>
          <a:stretch/>
        </p:blipFill>
        <p:spPr>
          <a:xfrm>
            <a:off x="6339842" y="2233626"/>
            <a:ext cx="5702325" cy="293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75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3054-6838-E461-6D52-D2CC740A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Sentiments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58AC-D786-D3DE-373B-6FD6A0637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8748" y="1691724"/>
            <a:ext cx="5181600" cy="4351338"/>
          </a:xfrm>
        </p:spPr>
        <p:txBody>
          <a:bodyPr/>
          <a:lstStyle/>
          <a:p>
            <a:r>
              <a:rPr lang="en-US" dirty="0"/>
              <a:t>Let’s use the </a:t>
            </a:r>
            <a:r>
              <a:rPr lang="en-US" dirty="0" err="1"/>
              <a:t>nrc</a:t>
            </a:r>
            <a:r>
              <a:rPr lang="en-US" dirty="0"/>
              <a:t> lexicon to assign an emotion to the words in Taylor Swift’s songs</a:t>
            </a:r>
          </a:p>
          <a:p>
            <a:r>
              <a:rPr lang="en-US" dirty="0"/>
              <a:t>Note: some words are associated with more than one emotion (you will get a warning about many-to-many matches in 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F7873-4361-CD98-3173-EA8DE0EDD93A}"/>
              </a:ext>
            </a:extLst>
          </p:cNvPr>
          <p:cNvSpPr txBox="1"/>
          <p:nvPr/>
        </p:nvSpPr>
        <p:spPr>
          <a:xfrm>
            <a:off x="6453808" y="1027906"/>
            <a:ext cx="498944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7030A0"/>
                </a:solidFill>
              </a:rPr>
              <a:t>tidy_lyrics_nrc</a:t>
            </a:r>
            <a:r>
              <a:rPr lang="en-US" sz="2200" b="1" dirty="0">
                <a:solidFill>
                  <a:srgbClr val="0432FF"/>
                </a:solidFill>
              </a:rPr>
              <a:t>&lt;-</a:t>
            </a:r>
            <a:r>
              <a:rPr lang="en-US" sz="2200" dirty="0"/>
              <a:t> </a:t>
            </a:r>
          </a:p>
          <a:p>
            <a:r>
              <a:rPr lang="en-US" sz="2200" b="1" dirty="0" err="1">
                <a:solidFill>
                  <a:srgbClr val="FF0000"/>
                </a:solidFill>
              </a:rPr>
              <a:t>inner_join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00B050"/>
                </a:solidFill>
              </a:rPr>
              <a:t>x</a:t>
            </a:r>
            <a:r>
              <a:rPr lang="en-US" sz="2200" dirty="0"/>
              <a:t>=</a:t>
            </a:r>
            <a:r>
              <a:rPr lang="en-US" sz="2200" dirty="0" err="1"/>
              <a:t>tidy_lyrics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B050"/>
                </a:solidFill>
              </a:rPr>
              <a:t>y</a:t>
            </a:r>
            <a:r>
              <a:rPr lang="en-US" sz="2200" dirty="0"/>
              <a:t>=</a:t>
            </a:r>
            <a:r>
              <a:rPr lang="en-US" sz="2200" dirty="0" err="1"/>
              <a:t>nrc_lexicon</a:t>
            </a:r>
            <a:r>
              <a:rPr lang="en-US" sz="2200" dirty="0"/>
              <a:t>)</a:t>
            </a:r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6772D0-822A-2435-3491-79885619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94" y="2481113"/>
            <a:ext cx="5078506" cy="359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926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EA82-C4D3-4B0E-C5EF-EF042053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Anger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DB653C-4B6D-A0A2-8FA2-F2C61EB8E8A6}"/>
              </a:ext>
            </a:extLst>
          </p:cNvPr>
          <p:cNvSpPr txBox="1"/>
          <p:nvPr/>
        </p:nvSpPr>
        <p:spPr>
          <a:xfrm>
            <a:off x="1015031" y="2793922"/>
            <a:ext cx="609765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7030A0"/>
                </a:solidFill>
              </a:rPr>
              <a:t>nrc_anger_count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0432FF"/>
                </a:solidFill>
              </a:rPr>
              <a:t>&lt;-</a:t>
            </a:r>
            <a:r>
              <a:rPr lang="en-US" sz="2200" b="1" dirty="0"/>
              <a:t> </a:t>
            </a:r>
            <a:r>
              <a:rPr lang="en-US" sz="2200" b="1" dirty="0" err="1">
                <a:solidFill>
                  <a:srgbClr val="00B050"/>
                </a:solidFill>
              </a:rPr>
              <a:t>tidy_lyrics_nrc</a:t>
            </a:r>
            <a:r>
              <a:rPr lang="en-US" sz="22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	filter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sentiment</a:t>
            </a:r>
            <a:r>
              <a:rPr lang="en-US" sz="2200" dirty="0">
                <a:solidFill>
                  <a:srgbClr val="0432FF"/>
                </a:solidFill>
              </a:rPr>
              <a:t>==</a:t>
            </a:r>
            <a:r>
              <a:rPr lang="en-US" sz="2200" dirty="0"/>
              <a:t>"anger")</a:t>
            </a:r>
            <a:r>
              <a:rPr lang="en-US" sz="2200" b="1" dirty="0">
                <a:solidFill>
                  <a:srgbClr val="0432FF"/>
                </a:solidFill>
              </a:rPr>
              <a:t> %&gt;% 	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	count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word</a:t>
            </a:r>
            <a:r>
              <a:rPr lang="en-US" sz="2200" dirty="0"/>
              <a:t>)</a:t>
            </a:r>
            <a:r>
              <a:rPr lang="en-US" sz="22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200" b="1" dirty="0">
                <a:solidFill>
                  <a:srgbClr val="0432FF"/>
                </a:solidFill>
              </a:rPr>
              <a:t>	</a:t>
            </a:r>
            <a:r>
              <a:rPr lang="en-US" sz="2200" b="1" dirty="0">
                <a:solidFill>
                  <a:srgbClr val="FF0000"/>
                </a:solidFill>
              </a:rPr>
              <a:t> arrange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FF0000"/>
                </a:solidFill>
              </a:rPr>
              <a:t>desc</a:t>
            </a:r>
            <a:r>
              <a:rPr lang="en-US" sz="2200" dirty="0"/>
              <a:t>( </a:t>
            </a:r>
            <a:r>
              <a:rPr lang="en-US" sz="2200" dirty="0">
                <a:solidFill>
                  <a:srgbClr val="00B050"/>
                </a:solidFill>
              </a:rPr>
              <a:t>n</a:t>
            </a:r>
            <a:r>
              <a:rPr lang="en-US" sz="2200" dirty="0"/>
              <a:t>))</a:t>
            </a:r>
            <a:r>
              <a:rPr lang="en-US" sz="22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200" b="1" dirty="0">
                <a:solidFill>
                  <a:srgbClr val="0432FF"/>
                </a:solidFill>
              </a:rPr>
              <a:t>	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slice_head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n</a:t>
            </a:r>
            <a:r>
              <a:rPr lang="en-US" sz="2200" dirty="0"/>
              <a:t>=10)</a:t>
            </a:r>
            <a:r>
              <a:rPr lang="en-US" sz="2200" b="1" dirty="0">
                <a:solidFill>
                  <a:srgbClr val="0432FF"/>
                </a:solidFill>
              </a:rPr>
              <a:t> </a:t>
            </a:r>
            <a:endParaRPr lang="en-US" sz="22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9D48B0-6E63-EF01-8399-EFA87922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264" y="2113767"/>
            <a:ext cx="2644824" cy="379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780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EA82-C4D3-4B0E-C5EF-EF042053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Anger Words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453E8-C211-60FD-4BB1-1F60338F5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8478" y="2035163"/>
            <a:ext cx="59634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ggplot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00B050"/>
                </a:solidFill>
              </a:rPr>
              <a:t>data</a:t>
            </a:r>
            <a:r>
              <a:rPr lang="en-US" sz="2200" dirty="0"/>
              <a:t>=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dirty="0" err="1"/>
              <a:t>nrc_anger_count</a:t>
            </a:r>
            <a:r>
              <a:rPr lang="en-US" sz="2200" dirty="0"/>
              <a:t>,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b="1" dirty="0">
                <a:solidFill>
                  <a:srgbClr val="00B050"/>
                </a:solidFill>
              </a:rPr>
              <a:t>	mapping</a:t>
            </a:r>
            <a:r>
              <a:rPr lang="en-US" sz="2200" dirty="0"/>
              <a:t>=</a:t>
            </a:r>
            <a:r>
              <a:rPr lang="en-US" sz="2200" b="1" dirty="0" err="1">
                <a:solidFill>
                  <a:srgbClr val="FF0000"/>
                </a:solidFill>
              </a:rPr>
              <a:t>aes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00B050"/>
                </a:solidFill>
              </a:rPr>
              <a:t>x</a:t>
            </a:r>
            <a:r>
              <a:rPr lang="en-US" sz="2200" dirty="0"/>
              <a:t>=</a:t>
            </a:r>
            <a:r>
              <a:rPr lang="en-US" sz="2200" b="1" dirty="0">
                <a:solidFill>
                  <a:srgbClr val="FF0000"/>
                </a:solidFill>
              </a:rPr>
              <a:t> reorder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word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B050"/>
                </a:solidFill>
              </a:rPr>
              <a:t>n</a:t>
            </a:r>
            <a:r>
              <a:rPr lang="en-US" sz="2200" dirty="0"/>
              <a:t>), </a:t>
            </a:r>
            <a:r>
              <a:rPr lang="en-US" sz="2200" b="1" dirty="0">
                <a:solidFill>
                  <a:srgbClr val="00B050"/>
                </a:solidFill>
              </a:rPr>
              <a:t>y</a:t>
            </a:r>
            <a:r>
              <a:rPr lang="en-US" sz="2200" dirty="0"/>
              <a:t>=n))</a:t>
            </a:r>
            <a:r>
              <a:rPr lang="en-US" sz="2200" b="1" dirty="0">
                <a:solidFill>
                  <a:srgbClr val="0432FF"/>
                </a:solidFill>
              </a:rPr>
              <a:t>+</a:t>
            </a:r>
          </a:p>
          <a:p>
            <a:pPr marL="0" indent="0">
              <a:buNone/>
            </a:pPr>
            <a:r>
              <a:rPr lang="en-US" sz="2200" dirty="0"/>
              <a:t>  </a:t>
            </a:r>
            <a:r>
              <a:rPr lang="en-US" sz="2200" b="1" dirty="0" err="1">
                <a:solidFill>
                  <a:srgbClr val="FF0000"/>
                </a:solidFill>
              </a:rPr>
              <a:t>geom_col</a:t>
            </a:r>
            <a:r>
              <a:rPr lang="en-US" sz="2200" dirty="0"/>
              <a:t>()</a:t>
            </a:r>
            <a:r>
              <a:rPr lang="en-US" sz="2200" b="1" dirty="0">
                <a:solidFill>
                  <a:srgbClr val="0432FF"/>
                </a:solidFill>
              </a:rPr>
              <a:t>+</a:t>
            </a:r>
          </a:p>
          <a:p>
            <a:pPr marL="0" indent="0">
              <a:buNone/>
            </a:pPr>
            <a:r>
              <a:rPr lang="en-US" sz="2200" dirty="0"/>
              <a:t>  </a:t>
            </a:r>
            <a:r>
              <a:rPr lang="en-US" sz="2200" b="1" dirty="0" err="1">
                <a:solidFill>
                  <a:srgbClr val="FF0000"/>
                </a:solidFill>
              </a:rPr>
              <a:t>coord_flip</a:t>
            </a:r>
            <a:r>
              <a:rPr lang="en-US" sz="2200" dirty="0"/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7994CB-909D-7AE7-4018-4A428890C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32220"/>
            <a:ext cx="5729454" cy="359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50B2-523F-665A-CA8D-339EB6E8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Text Analysis in R</a:t>
            </a:r>
          </a:p>
        </p:txBody>
      </p:sp>
      <p:pic>
        <p:nvPicPr>
          <p:cNvPr id="1026" name="Picture 2" descr="A flowchart of a typical text analysis using tidy data principles. This chapter shows how to summarize and visualize text using these tools.">
            <a:extLst>
              <a:ext uri="{FF2B5EF4-FFF2-40B4-BE49-F238E27FC236}">
                <a16:creationId xmlns:a16="http://schemas.microsoft.com/office/drawing/2014/main" id="{26874126-071F-CB18-6EA3-45C5D4CCE3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21" y="2723322"/>
            <a:ext cx="9107850" cy="17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009DD9-0A30-AEB5-C501-3D640E23DCA0}"/>
              </a:ext>
            </a:extLst>
          </p:cNvPr>
          <p:cNvSpPr txBox="1"/>
          <p:nvPr/>
        </p:nvSpPr>
        <p:spPr>
          <a:xfrm>
            <a:off x="631748" y="5951395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https://www.tidytextmining.com/tidytext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1E0D-C8B2-0102-62AB-6945C28B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Tokenize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7B27E-5110-D6A6-4EF7-B32208C70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874" y="2611861"/>
            <a:ext cx="4090025" cy="356510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7BE468D-44CF-62BA-EC0C-5CB071626ABE}"/>
              </a:ext>
            </a:extLst>
          </p:cNvPr>
          <p:cNvGrpSpPr/>
          <p:nvPr/>
        </p:nvGrpSpPr>
        <p:grpSpPr>
          <a:xfrm>
            <a:off x="268383" y="3051960"/>
            <a:ext cx="6115675" cy="2882628"/>
            <a:chOff x="149900" y="2498842"/>
            <a:chExt cx="6115675" cy="288262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B5602D4-7B92-45CB-828A-E2687CE087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387" r="-100"/>
            <a:stretch/>
          </p:blipFill>
          <p:spPr>
            <a:xfrm>
              <a:off x="149900" y="2498842"/>
              <a:ext cx="6115675" cy="2882628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15536AA-C0E7-1836-FB10-9500F367BFF8}"/>
                </a:ext>
              </a:extLst>
            </p:cNvPr>
            <p:cNvSpPr/>
            <p:nvPr/>
          </p:nvSpPr>
          <p:spPr>
            <a:xfrm>
              <a:off x="2743199" y="2743200"/>
              <a:ext cx="3522375" cy="254833"/>
            </a:xfrm>
            <a:prstGeom prst="rect">
              <a:avLst/>
            </a:prstGeom>
            <a:noFill/>
            <a:ln w="31750"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3B6C2D4-58F8-FFD7-0549-04709671B6C5}"/>
              </a:ext>
            </a:extLst>
          </p:cNvPr>
          <p:cNvSpPr/>
          <p:nvPr/>
        </p:nvSpPr>
        <p:spPr>
          <a:xfrm>
            <a:off x="10856166" y="3190202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A3F8EC-6A49-8FE5-B8BB-5EBCD62C9FBC}"/>
              </a:ext>
            </a:extLst>
          </p:cNvPr>
          <p:cNvSpPr/>
          <p:nvPr/>
        </p:nvSpPr>
        <p:spPr>
          <a:xfrm>
            <a:off x="10856166" y="2878166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66B402-3FCA-EC36-80B4-30A1EDE1BF3D}"/>
              </a:ext>
            </a:extLst>
          </p:cNvPr>
          <p:cNvSpPr/>
          <p:nvPr/>
        </p:nvSpPr>
        <p:spPr>
          <a:xfrm>
            <a:off x="10894891" y="3470018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F94021-5BBF-D342-D6ED-4FA8FF3477FB}"/>
              </a:ext>
            </a:extLst>
          </p:cNvPr>
          <p:cNvSpPr/>
          <p:nvPr/>
        </p:nvSpPr>
        <p:spPr>
          <a:xfrm>
            <a:off x="10907382" y="3749834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7CBF47-ACB1-5460-567E-05016BFEDA8D}"/>
              </a:ext>
            </a:extLst>
          </p:cNvPr>
          <p:cNvSpPr/>
          <p:nvPr/>
        </p:nvSpPr>
        <p:spPr>
          <a:xfrm>
            <a:off x="10907381" y="4033398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1C7703-5858-4FA0-C6CC-B426090EB004}"/>
              </a:ext>
            </a:extLst>
          </p:cNvPr>
          <p:cNvSpPr/>
          <p:nvPr/>
        </p:nvSpPr>
        <p:spPr>
          <a:xfrm>
            <a:off x="10894890" y="4309466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6BC45B-5741-BE4D-8BB6-CA82183BBAC0}"/>
              </a:ext>
            </a:extLst>
          </p:cNvPr>
          <p:cNvSpPr/>
          <p:nvPr/>
        </p:nvSpPr>
        <p:spPr>
          <a:xfrm>
            <a:off x="10874905" y="4546812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C378A9-F90A-CB79-E807-6D0DE6D49CC1}"/>
              </a:ext>
            </a:extLst>
          </p:cNvPr>
          <p:cNvSpPr/>
          <p:nvPr/>
        </p:nvSpPr>
        <p:spPr>
          <a:xfrm>
            <a:off x="10907381" y="4848473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7F5F0D-42E5-926B-A48E-D755FEA62475}"/>
              </a:ext>
            </a:extLst>
          </p:cNvPr>
          <p:cNvSpPr/>
          <p:nvPr/>
        </p:nvSpPr>
        <p:spPr>
          <a:xfrm>
            <a:off x="10925494" y="5122745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9E3FF0-EF03-1E4A-5FDA-12AF708E31FF}"/>
              </a:ext>
            </a:extLst>
          </p:cNvPr>
          <p:cNvSpPr/>
          <p:nvPr/>
        </p:nvSpPr>
        <p:spPr>
          <a:xfrm>
            <a:off x="10907381" y="5386260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A41D30-1AE4-4C95-3674-F16518F86825}"/>
              </a:ext>
            </a:extLst>
          </p:cNvPr>
          <p:cNvSpPr/>
          <p:nvPr/>
        </p:nvSpPr>
        <p:spPr>
          <a:xfrm>
            <a:off x="10925494" y="5671073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1EFB3A-58DA-503F-510F-F042DEEF90D4}"/>
              </a:ext>
            </a:extLst>
          </p:cNvPr>
          <p:cNvSpPr/>
          <p:nvPr/>
        </p:nvSpPr>
        <p:spPr>
          <a:xfrm>
            <a:off x="10907382" y="5934588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73CEE4-4342-6E09-CC28-D520D503F510}"/>
              </a:ext>
            </a:extLst>
          </p:cNvPr>
          <p:cNvSpPr txBox="1"/>
          <p:nvPr/>
        </p:nvSpPr>
        <p:spPr>
          <a:xfrm>
            <a:off x="6384099" y="1458452"/>
            <a:ext cx="60110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tidy_lyrics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&lt;-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taylor_swift_lyrics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400" dirty="0"/>
              <a:t>  </a:t>
            </a:r>
            <a:r>
              <a:rPr lang="en-US" sz="2400" b="1" dirty="0" err="1">
                <a:solidFill>
                  <a:srgbClr val="FF0000"/>
                </a:solidFill>
              </a:rPr>
              <a:t>unnest_tokens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B050"/>
                </a:solidFill>
              </a:rPr>
              <a:t>output</a:t>
            </a:r>
            <a:r>
              <a:rPr lang="en-US" sz="2400" dirty="0"/>
              <a:t>=word, </a:t>
            </a:r>
            <a:r>
              <a:rPr lang="en-US" sz="2400" b="1" dirty="0">
                <a:solidFill>
                  <a:srgbClr val="00B050"/>
                </a:solidFill>
              </a:rPr>
              <a:t>input</a:t>
            </a:r>
            <a:r>
              <a:rPr lang="en-US" sz="2400" dirty="0"/>
              <a:t>=Lyrics)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ECF10316-7498-8EAE-4306-48B40F6EA3E6}"/>
              </a:ext>
            </a:extLst>
          </p:cNvPr>
          <p:cNvSpPr/>
          <p:nvPr/>
        </p:nvSpPr>
        <p:spPr>
          <a:xfrm>
            <a:off x="6609523" y="4175803"/>
            <a:ext cx="873024" cy="418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5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1E0D-C8B2-0102-62AB-6945C28B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Remove Stop Words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A29696-B959-9849-2E06-037EB9BC0358}"/>
              </a:ext>
            </a:extLst>
          </p:cNvPr>
          <p:cNvGrpSpPr/>
          <p:nvPr/>
        </p:nvGrpSpPr>
        <p:grpSpPr>
          <a:xfrm>
            <a:off x="838199" y="3252236"/>
            <a:ext cx="3357206" cy="2924727"/>
            <a:chOff x="838200" y="2299771"/>
            <a:chExt cx="4159353" cy="3607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ADE0C8F-E0CD-0F0E-F4D7-76C15342C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299771"/>
              <a:ext cx="4090025" cy="356510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7652D8-D2B2-22EA-D636-0E3498DF3813}"/>
                </a:ext>
              </a:extLst>
            </p:cNvPr>
            <p:cNvSpPr/>
            <p:nvPr/>
          </p:nvSpPr>
          <p:spPr>
            <a:xfrm>
              <a:off x="4142492" y="2878112"/>
              <a:ext cx="785733" cy="28481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35EC83-F871-ED5A-AB4B-EC8083926565}"/>
                </a:ext>
              </a:extLst>
            </p:cNvPr>
            <p:cNvSpPr/>
            <p:nvPr/>
          </p:nvSpPr>
          <p:spPr>
            <a:xfrm>
              <a:off x="4142492" y="2566076"/>
              <a:ext cx="785733" cy="28481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99C490-CD2D-7743-4A1D-A18F8ECBB345}"/>
                </a:ext>
              </a:extLst>
            </p:cNvPr>
            <p:cNvSpPr/>
            <p:nvPr/>
          </p:nvSpPr>
          <p:spPr>
            <a:xfrm>
              <a:off x="4181217" y="3157928"/>
              <a:ext cx="785733" cy="28481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BBC7F9-53CC-A274-6293-4F8434974776}"/>
                </a:ext>
              </a:extLst>
            </p:cNvPr>
            <p:cNvSpPr/>
            <p:nvPr/>
          </p:nvSpPr>
          <p:spPr>
            <a:xfrm>
              <a:off x="4193708" y="3437744"/>
              <a:ext cx="785733" cy="28481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DEC0DF-1C27-02A9-E419-AC5FF6C72F6C}"/>
                </a:ext>
              </a:extLst>
            </p:cNvPr>
            <p:cNvSpPr/>
            <p:nvPr/>
          </p:nvSpPr>
          <p:spPr>
            <a:xfrm>
              <a:off x="4193707" y="3721308"/>
              <a:ext cx="785733" cy="28481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40DF339-5466-0FDC-2E90-837098B642FE}"/>
                </a:ext>
              </a:extLst>
            </p:cNvPr>
            <p:cNvSpPr/>
            <p:nvPr/>
          </p:nvSpPr>
          <p:spPr>
            <a:xfrm>
              <a:off x="4181216" y="3997376"/>
              <a:ext cx="785733" cy="284813"/>
            </a:xfrm>
            <a:prstGeom prst="rect">
              <a:avLst/>
            </a:prstGeom>
            <a:noFill/>
            <a:ln w="31750"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790F3C-D62B-F7D6-F87F-E7D6F2D1F677}"/>
                </a:ext>
              </a:extLst>
            </p:cNvPr>
            <p:cNvSpPr/>
            <p:nvPr/>
          </p:nvSpPr>
          <p:spPr>
            <a:xfrm>
              <a:off x="4161231" y="4234722"/>
              <a:ext cx="785733" cy="284813"/>
            </a:xfrm>
            <a:prstGeom prst="rect">
              <a:avLst/>
            </a:prstGeom>
            <a:noFill/>
            <a:ln w="31750"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9BFF53-3899-E7CB-8C28-47133FBBAEA1}"/>
                </a:ext>
              </a:extLst>
            </p:cNvPr>
            <p:cNvSpPr/>
            <p:nvPr/>
          </p:nvSpPr>
          <p:spPr>
            <a:xfrm>
              <a:off x="4193707" y="4536383"/>
              <a:ext cx="785733" cy="284813"/>
            </a:xfrm>
            <a:prstGeom prst="rect">
              <a:avLst/>
            </a:prstGeom>
            <a:noFill/>
            <a:ln w="31750"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021E755-3C17-B76C-C49A-67DC5A8F4BA7}"/>
                </a:ext>
              </a:extLst>
            </p:cNvPr>
            <p:cNvSpPr/>
            <p:nvPr/>
          </p:nvSpPr>
          <p:spPr>
            <a:xfrm>
              <a:off x="4211820" y="4810655"/>
              <a:ext cx="785733" cy="28481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95470E0-B152-C9E8-CED3-1AC405832734}"/>
                </a:ext>
              </a:extLst>
            </p:cNvPr>
            <p:cNvSpPr/>
            <p:nvPr/>
          </p:nvSpPr>
          <p:spPr>
            <a:xfrm>
              <a:off x="4193707" y="5074170"/>
              <a:ext cx="785733" cy="28481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D3B881-091F-7F47-6F35-55C95FF53D4C}"/>
                </a:ext>
              </a:extLst>
            </p:cNvPr>
            <p:cNvSpPr/>
            <p:nvPr/>
          </p:nvSpPr>
          <p:spPr>
            <a:xfrm>
              <a:off x="4211820" y="5358983"/>
              <a:ext cx="785733" cy="284813"/>
            </a:xfrm>
            <a:prstGeom prst="rect">
              <a:avLst/>
            </a:prstGeom>
            <a:noFill/>
            <a:ln w="31750"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933D96F-4837-9ADE-371D-DBB6886FCC22}"/>
                </a:ext>
              </a:extLst>
            </p:cNvPr>
            <p:cNvSpPr/>
            <p:nvPr/>
          </p:nvSpPr>
          <p:spPr>
            <a:xfrm>
              <a:off x="4193708" y="5622498"/>
              <a:ext cx="785733" cy="284813"/>
            </a:xfrm>
            <a:prstGeom prst="rect">
              <a:avLst/>
            </a:prstGeom>
            <a:noFill/>
            <a:ln w="31750"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AD280A-5DA4-5DC8-89CA-90CFD13B90E3}"/>
              </a:ext>
            </a:extLst>
          </p:cNvPr>
          <p:cNvGrpSpPr/>
          <p:nvPr/>
        </p:nvGrpSpPr>
        <p:grpSpPr>
          <a:xfrm>
            <a:off x="6918410" y="4684187"/>
            <a:ext cx="3733726" cy="1279137"/>
            <a:chOff x="7290899" y="3697357"/>
            <a:chExt cx="4601606" cy="159673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79CA0FA-AC48-BE04-598C-CEA0DF54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0899" y="3697357"/>
              <a:ext cx="4601606" cy="1596732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0C4A4BA-C87C-2C0A-4F3D-3B7D0FD1D9A3}"/>
                </a:ext>
              </a:extLst>
            </p:cNvPr>
            <p:cNvSpPr/>
            <p:nvPr/>
          </p:nvSpPr>
          <p:spPr>
            <a:xfrm>
              <a:off x="10926882" y="4063584"/>
              <a:ext cx="785733" cy="284813"/>
            </a:xfrm>
            <a:prstGeom prst="rect">
              <a:avLst/>
            </a:prstGeom>
            <a:noFill/>
            <a:ln w="31750"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D293F4-8784-0678-B738-8169E80C98E6}"/>
                </a:ext>
              </a:extLst>
            </p:cNvPr>
            <p:cNvSpPr/>
            <p:nvPr/>
          </p:nvSpPr>
          <p:spPr>
            <a:xfrm>
              <a:off x="10906897" y="4300930"/>
              <a:ext cx="785733" cy="284813"/>
            </a:xfrm>
            <a:prstGeom prst="rect">
              <a:avLst/>
            </a:prstGeom>
            <a:noFill/>
            <a:ln w="31750"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8638B26-3871-40D0-0FB5-0683C1597268}"/>
                </a:ext>
              </a:extLst>
            </p:cNvPr>
            <p:cNvSpPr/>
            <p:nvPr/>
          </p:nvSpPr>
          <p:spPr>
            <a:xfrm>
              <a:off x="10929208" y="4713860"/>
              <a:ext cx="785733" cy="284813"/>
            </a:xfrm>
            <a:prstGeom prst="rect">
              <a:avLst/>
            </a:prstGeom>
            <a:noFill/>
            <a:ln w="31750"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77C226-AF76-8CF4-64CA-F9CC6228B57A}"/>
                </a:ext>
              </a:extLst>
            </p:cNvPr>
            <p:cNvSpPr/>
            <p:nvPr/>
          </p:nvSpPr>
          <p:spPr>
            <a:xfrm>
              <a:off x="10909223" y="4951206"/>
              <a:ext cx="785733" cy="284813"/>
            </a:xfrm>
            <a:prstGeom prst="rect">
              <a:avLst/>
            </a:prstGeom>
            <a:noFill/>
            <a:ln w="31750"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29" name="Right Arrow 28">
            <a:extLst>
              <a:ext uri="{FF2B5EF4-FFF2-40B4-BE49-F238E27FC236}">
                <a16:creationId xmlns:a16="http://schemas.microsoft.com/office/drawing/2014/main" id="{DBC7BF36-964A-3641-D8F6-857D1A97050F}"/>
              </a:ext>
            </a:extLst>
          </p:cNvPr>
          <p:cNvSpPr/>
          <p:nvPr/>
        </p:nvSpPr>
        <p:spPr>
          <a:xfrm>
            <a:off x="5222976" y="5065516"/>
            <a:ext cx="873024" cy="418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1D8F1C-4113-D623-A53D-24B9BFEB0987}"/>
              </a:ext>
            </a:extLst>
          </p:cNvPr>
          <p:cNvSpPr txBox="1"/>
          <p:nvPr/>
        </p:nvSpPr>
        <p:spPr>
          <a:xfrm>
            <a:off x="6707261" y="3044279"/>
            <a:ext cx="52196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7030A0"/>
                </a:solidFill>
              </a:rPr>
              <a:t>tidy_lyrics_no_stop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0432FF"/>
                </a:solidFill>
              </a:rPr>
              <a:t>&lt;-</a:t>
            </a:r>
            <a:r>
              <a:rPr lang="en-US" sz="2200" dirty="0"/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anti_join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00B050"/>
                </a:solidFill>
              </a:rPr>
              <a:t>x</a:t>
            </a:r>
            <a:r>
              <a:rPr lang="en-US" sz="2200" dirty="0"/>
              <a:t>=</a:t>
            </a:r>
            <a:r>
              <a:rPr lang="en-US" sz="2200" dirty="0" err="1"/>
              <a:t>tidy_lyrics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B050"/>
                </a:solidFill>
              </a:rPr>
              <a:t>y</a:t>
            </a:r>
            <a:r>
              <a:rPr lang="en-US" sz="2200" dirty="0"/>
              <a:t>=</a:t>
            </a:r>
            <a:r>
              <a:rPr lang="en-US" sz="2200" dirty="0" err="1"/>
              <a:t>stop_words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600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D746-AB34-CF7A-BE60-F9F5082D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Summarize (Count)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19AEA-FDAB-EF24-4DA6-D78579527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723" b="8321"/>
          <a:stretch/>
        </p:blipFill>
        <p:spPr>
          <a:xfrm>
            <a:off x="7499602" y="2218542"/>
            <a:ext cx="2494404" cy="35511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95396E-7A00-C68E-E675-C55F945A53E0}"/>
              </a:ext>
            </a:extLst>
          </p:cNvPr>
          <p:cNvSpPr txBox="1"/>
          <p:nvPr/>
        </p:nvSpPr>
        <p:spPr>
          <a:xfrm>
            <a:off x="1470148" y="2627313"/>
            <a:ext cx="50349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tidy_lyrics_top_ten</a:t>
            </a:r>
            <a:r>
              <a:rPr lang="en-US" sz="2400" b="1" dirty="0">
                <a:solidFill>
                  <a:srgbClr val="0432FF"/>
                </a:solidFill>
              </a:rPr>
              <a:t>&lt;-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tidy_lyrics_no_stop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400" b="1" dirty="0">
                <a:solidFill>
                  <a:srgbClr val="0432FF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count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word</a:t>
            </a:r>
            <a:r>
              <a:rPr lang="en-US" sz="2400" dirty="0"/>
              <a:t>)</a:t>
            </a:r>
            <a:r>
              <a:rPr lang="en-US" sz="24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400" b="1" dirty="0">
                <a:solidFill>
                  <a:srgbClr val="0432FF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 arrange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desc</a:t>
            </a:r>
            <a:r>
              <a:rPr lang="en-US" sz="2400" dirty="0"/>
              <a:t>( </a:t>
            </a:r>
            <a:r>
              <a:rPr lang="en-US" sz="2400" dirty="0">
                <a:solidFill>
                  <a:srgbClr val="00B050"/>
                </a:solidFill>
              </a:rPr>
              <a:t>n</a:t>
            </a:r>
            <a:r>
              <a:rPr lang="en-US" sz="2400" dirty="0"/>
              <a:t>))</a:t>
            </a:r>
            <a:r>
              <a:rPr lang="en-US" sz="24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400" b="1" dirty="0">
                <a:solidFill>
                  <a:srgbClr val="0432FF"/>
                </a:solidFill>
              </a:rPr>
              <a:t>	 </a:t>
            </a:r>
            <a:r>
              <a:rPr lang="en-US" sz="2400" b="1" dirty="0" err="1">
                <a:solidFill>
                  <a:srgbClr val="FF0000"/>
                </a:solidFill>
              </a:rPr>
              <a:t>slice_head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n</a:t>
            </a:r>
            <a:r>
              <a:rPr lang="en-US" sz="2400" dirty="0"/>
              <a:t>=10)</a:t>
            </a:r>
          </a:p>
        </p:txBody>
      </p:sp>
    </p:spTree>
    <p:extLst>
      <p:ext uri="{BB962C8B-B14F-4D97-AF65-F5344CB8AC3E}">
        <p14:creationId xmlns:p14="http://schemas.microsoft.com/office/powerpoint/2010/main" val="115604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B4F3-E161-5F58-2497-4FCEF4FE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Visualize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424F7-B0F2-DB3D-34EE-C50A7225E922}"/>
              </a:ext>
            </a:extLst>
          </p:cNvPr>
          <p:cNvSpPr txBox="1"/>
          <p:nvPr/>
        </p:nvSpPr>
        <p:spPr>
          <a:xfrm>
            <a:off x="599767" y="2904059"/>
            <a:ext cx="45367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ggplot</a:t>
            </a:r>
            <a:r>
              <a:rPr lang="en-US" dirty="0"/>
              <a:t>(</a:t>
            </a:r>
            <a:r>
              <a:rPr lang="en-US" b="1" dirty="0">
                <a:solidFill>
                  <a:srgbClr val="00B050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tidy_lyrics_top_ten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mapping</a:t>
            </a:r>
            <a:r>
              <a:rPr lang="en-US" dirty="0"/>
              <a:t>=</a:t>
            </a:r>
            <a:r>
              <a:rPr lang="en-US" b="1" dirty="0" err="1">
                <a:solidFill>
                  <a:srgbClr val="FF0000"/>
                </a:solidFill>
              </a:rPr>
              <a:t>aes</a:t>
            </a:r>
            <a:r>
              <a:rPr lang="en-US" dirty="0"/>
              <a:t>(</a:t>
            </a:r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dirty="0"/>
              <a:t>= </a:t>
            </a:r>
            <a:r>
              <a:rPr lang="en-US" b="1" dirty="0">
                <a:solidFill>
                  <a:srgbClr val="FF0000"/>
                </a:solidFill>
              </a:rPr>
              <a:t>reorder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word, n</a:t>
            </a:r>
            <a:r>
              <a:rPr lang="en-US" dirty="0"/>
              <a:t>), </a:t>
            </a:r>
            <a:r>
              <a:rPr lang="en-US" b="1" dirty="0">
                <a:solidFill>
                  <a:srgbClr val="00B050"/>
                </a:solidFill>
              </a:rPr>
              <a:t>y</a:t>
            </a:r>
            <a:r>
              <a:rPr lang="en-US" dirty="0"/>
              <a:t>=n))</a:t>
            </a:r>
            <a:r>
              <a:rPr lang="en-US" b="1" dirty="0">
                <a:solidFill>
                  <a:srgbClr val="0432FF"/>
                </a:solidFill>
              </a:rPr>
              <a:t>+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FF0000"/>
                </a:solidFill>
              </a:rPr>
              <a:t>geom_col</a:t>
            </a:r>
            <a:r>
              <a:rPr lang="en-US" dirty="0"/>
              <a:t>()</a:t>
            </a:r>
            <a:r>
              <a:rPr lang="en-US" b="1" dirty="0">
                <a:solidFill>
                  <a:srgbClr val="0432FF"/>
                </a:solidFill>
              </a:rPr>
              <a:t> +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coord_flip</a:t>
            </a:r>
            <a:r>
              <a:rPr lang="en-US" dirty="0"/>
              <a:t>()</a:t>
            </a:r>
            <a:endParaRPr lang="en-US" b="1" dirty="0">
              <a:solidFill>
                <a:srgbClr val="0432FF"/>
              </a:solidFill>
            </a:endParaRPr>
          </a:p>
          <a:p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0D39DD-B101-F741-5D2F-B2F67EE81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535" y="2197100"/>
            <a:ext cx="5808272" cy="34145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B31B28-7B30-30E3-1E67-2B9B0CF1F07D}"/>
              </a:ext>
            </a:extLst>
          </p:cNvPr>
          <p:cNvSpPr txBox="1"/>
          <p:nvPr/>
        </p:nvSpPr>
        <p:spPr>
          <a:xfrm>
            <a:off x="5981269" y="681037"/>
            <a:ext cx="3886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pollev.com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835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12644</TotalTime>
  <Words>2572</Words>
  <Application>Microsoft Macintosh PowerPoint</Application>
  <PresentationFormat>Widescreen</PresentationFormat>
  <Paragraphs>295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-apple-system</vt:lpstr>
      <vt:lpstr>Arial</vt:lpstr>
      <vt:lpstr>Calibri</vt:lpstr>
      <vt:lpstr>Calibri Light</vt:lpstr>
      <vt:lpstr>Roboto</vt:lpstr>
      <vt:lpstr>Slack-Lato</vt:lpstr>
      <vt:lpstr>Office Theme</vt:lpstr>
      <vt:lpstr>Econ 106</vt:lpstr>
      <vt:lpstr>Reminders</vt:lpstr>
      <vt:lpstr>#tidytuesday</vt:lpstr>
      <vt:lpstr>Outline</vt:lpstr>
      <vt:lpstr>Overview of Text Analysis in R</vt:lpstr>
      <vt:lpstr>Step 1: Tokenize</vt:lpstr>
      <vt:lpstr>Step 2: Remove Stop Words</vt:lpstr>
      <vt:lpstr>Step 3: Summarize (Count)</vt:lpstr>
      <vt:lpstr>Step 4: Visualize</vt:lpstr>
      <vt:lpstr>Word Clouds</vt:lpstr>
      <vt:lpstr>Setup for Word Clouds</vt:lpstr>
      <vt:lpstr>Word Clouds</vt:lpstr>
      <vt:lpstr>Word Clouds</vt:lpstr>
      <vt:lpstr>Word Clouds</vt:lpstr>
      <vt:lpstr>Word Cloud Adjustments: word scale</vt:lpstr>
      <vt:lpstr>Word Cloud Adjustments: add color</vt:lpstr>
      <vt:lpstr>Exercise</vt:lpstr>
      <vt:lpstr>Word Cloud Adjustments: add color</vt:lpstr>
      <vt:lpstr>Next: Sentiment Analysis</vt:lpstr>
      <vt:lpstr>Sentiment Analysis</vt:lpstr>
      <vt:lpstr>Sentiment Lexicons</vt:lpstr>
      <vt:lpstr>Downside of single word sentiment analysis</vt:lpstr>
      <vt:lpstr>Ok, let’s analyze Taylor Swifts Lyrics</vt:lpstr>
      <vt:lpstr>Bing Sentiments</vt:lpstr>
      <vt:lpstr>Top 10 Positive Words</vt:lpstr>
      <vt:lpstr>Top 10 Positive Words</vt:lpstr>
      <vt:lpstr>Class Exercise</vt:lpstr>
      <vt:lpstr>Top 10 words with sentiment</vt:lpstr>
      <vt:lpstr>Top 10 words with sentiment</vt:lpstr>
      <vt:lpstr>Top 10 words for each sentiment (single table)</vt:lpstr>
      <vt:lpstr>Top 10 words for each sentiment</vt:lpstr>
      <vt:lpstr>Class Exercise</vt:lpstr>
      <vt:lpstr>Top sentiments</vt:lpstr>
      <vt:lpstr>Top sentiments</vt:lpstr>
      <vt:lpstr>Sentiment by Album</vt:lpstr>
      <vt:lpstr>Class Exercise</vt:lpstr>
      <vt:lpstr>Sentiments by Album</vt:lpstr>
      <vt:lpstr>Sentiments by Album</vt:lpstr>
      <vt:lpstr>Net Sentiment</vt:lpstr>
      <vt:lpstr>Net Sentiment by Album</vt:lpstr>
      <vt:lpstr>Net Sentiment by Album</vt:lpstr>
      <vt:lpstr>pivot_wider()</vt:lpstr>
      <vt:lpstr>Net Sentiment by Album</vt:lpstr>
      <vt:lpstr>Sentiment Lexicons</vt:lpstr>
      <vt:lpstr>NRC Lexicon loading issue</vt:lpstr>
      <vt:lpstr>Other Sentiments</vt:lpstr>
      <vt:lpstr>Top 10 Anger Words</vt:lpstr>
      <vt:lpstr>Top 10 Anger 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Veronica Sovero</dc:creator>
  <cp:lastModifiedBy>Veronica Sovero</cp:lastModifiedBy>
  <cp:revision>83</cp:revision>
  <dcterms:created xsi:type="dcterms:W3CDTF">2023-10-16T21:23:44Z</dcterms:created>
  <dcterms:modified xsi:type="dcterms:W3CDTF">2024-11-19T00:09:54Z</dcterms:modified>
</cp:coreProperties>
</file>