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7" r:id="rId2"/>
    <p:sldId id="2568" r:id="rId3"/>
    <p:sldId id="2543" r:id="rId4"/>
    <p:sldId id="2570" r:id="rId5"/>
    <p:sldId id="2565" r:id="rId6"/>
    <p:sldId id="2572" r:id="rId7"/>
    <p:sldId id="2589" r:id="rId8"/>
    <p:sldId id="2590" r:id="rId9"/>
    <p:sldId id="2591" r:id="rId10"/>
    <p:sldId id="2592" r:id="rId11"/>
    <p:sldId id="2593" r:id="rId12"/>
    <p:sldId id="2594" r:id="rId13"/>
    <p:sldId id="2595" r:id="rId14"/>
    <p:sldId id="2596" r:id="rId15"/>
    <p:sldId id="2597" r:id="rId16"/>
    <p:sldId id="2598" r:id="rId17"/>
    <p:sldId id="2599" r:id="rId18"/>
    <p:sldId id="2600" r:id="rId19"/>
    <p:sldId id="256" r:id="rId20"/>
    <p:sldId id="2571" r:id="rId21"/>
    <p:sldId id="258" r:id="rId22"/>
    <p:sldId id="259" r:id="rId23"/>
    <p:sldId id="260" r:id="rId24"/>
    <p:sldId id="261" r:id="rId25"/>
    <p:sldId id="2573" r:id="rId26"/>
    <p:sldId id="262" r:id="rId27"/>
    <p:sldId id="2575" r:id="rId28"/>
    <p:sldId id="264" r:id="rId29"/>
    <p:sldId id="2576" r:id="rId30"/>
    <p:sldId id="265" r:id="rId31"/>
    <p:sldId id="2577" r:id="rId32"/>
    <p:sldId id="266" r:id="rId33"/>
    <p:sldId id="2578" r:id="rId34"/>
    <p:sldId id="2579" r:id="rId35"/>
    <p:sldId id="2582" r:id="rId36"/>
    <p:sldId id="2604" r:id="rId37"/>
    <p:sldId id="2583" r:id="rId38"/>
    <p:sldId id="2602" r:id="rId39"/>
    <p:sldId id="2603" r:id="rId40"/>
    <p:sldId id="2584" r:id="rId41"/>
    <p:sldId id="2585" r:id="rId42"/>
    <p:sldId id="2586" r:id="rId43"/>
    <p:sldId id="2587" r:id="rId44"/>
    <p:sldId id="2588" r:id="rId45"/>
    <p:sldId id="2601" r:id="rId46"/>
    <p:sldId id="273" r:id="rId47"/>
    <p:sldId id="274" r:id="rId48"/>
    <p:sldId id="256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61"/>
    <p:restoredTop sz="96327"/>
  </p:normalViewPr>
  <p:slideViewPr>
    <p:cSldViewPr snapToGrid="0">
      <p:cViewPr varScale="1">
        <p:scale>
          <a:sx n="86" d="100"/>
          <a:sy n="86" d="100"/>
        </p:scale>
        <p:origin x="248"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58150-AFC8-FF44-9247-5D4D45B02CD9}"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75E72-CB23-3148-B786-355EAB17D47E}" type="slidenum">
              <a:rPr lang="en-US" smtClean="0"/>
              <a:t>‹#›</a:t>
            </a:fld>
            <a:endParaRPr lang="en-US"/>
          </a:p>
        </p:txBody>
      </p:sp>
    </p:spTree>
    <p:extLst>
      <p:ext uri="{BB962C8B-B14F-4D97-AF65-F5344CB8AC3E}">
        <p14:creationId xmlns:p14="http://schemas.microsoft.com/office/powerpoint/2010/main" val="3523612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05BA26-2BF4-854E-8576-3E10D2699EE6}" type="slidenum">
              <a:rPr lang="en-US" smtClean="0"/>
              <a:t>1</a:t>
            </a:fld>
            <a:endParaRPr lang="en-US"/>
          </a:p>
        </p:txBody>
      </p:sp>
    </p:spTree>
    <p:extLst>
      <p:ext uri="{BB962C8B-B14F-4D97-AF65-F5344CB8AC3E}">
        <p14:creationId xmlns:p14="http://schemas.microsoft.com/office/powerpoint/2010/main" val="1681599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25cf3dc6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25cf3dc6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63c1ac20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63c1ac20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a25cf3dc6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a25cf3dc6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637678b171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637678b171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637678b171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2637678b171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3305bb25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3305bb25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25cf3dc6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25cf3dc6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25cf3dc6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25cf3dc6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63717a0a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63717a0af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25cf3dc6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25cf3dc6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63c1ac20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a63c1ac20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83B9F-F32E-F801-35A8-899A72FC7E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1CBF77-E82E-1DF0-5E0D-0C0CB66BF6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5AB983-4196-8E26-F65B-E5B9A8822BEE}"/>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5" name="Footer Placeholder 4">
            <a:extLst>
              <a:ext uri="{FF2B5EF4-FFF2-40B4-BE49-F238E27FC236}">
                <a16:creationId xmlns:a16="http://schemas.microsoft.com/office/drawing/2014/main" id="{08FAE4C9-E99F-1837-854D-5D846981A9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807C5-8FB5-1D1F-B40E-DC0DE943CF5E}"/>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360822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489ED-9FAD-E1CE-9242-1D9AB6DBB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E9D91C-642A-700B-C3D9-00D3AFED32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3BD5E7-937D-DEF7-FF1A-AD49395911AD}"/>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5" name="Footer Placeholder 4">
            <a:extLst>
              <a:ext uri="{FF2B5EF4-FFF2-40B4-BE49-F238E27FC236}">
                <a16:creationId xmlns:a16="http://schemas.microsoft.com/office/drawing/2014/main" id="{05F23B58-284E-8643-0164-182720AD26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AA35D-F6C3-893A-D93E-C8C5C0382503}"/>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183057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F1BB2-DCCC-8209-A4A1-C77C3693D9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292C21-DA06-1917-A41D-24ACE43476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45521-F300-9671-1B84-F22E4EFD8E5B}"/>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5" name="Footer Placeholder 4">
            <a:extLst>
              <a:ext uri="{FF2B5EF4-FFF2-40B4-BE49-F238E27FC236}">
                <a16:creationId xmlns:a16="http://schemas.microsoft.com/office/drawing/2014/main" id="{1BC2A9CE-F651-C5EF-9335-449FE1409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49D68-640D-0263-D47F-C9398FE198FC}"/>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3044694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285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7C36-5CB2-BD8C-5228-F1D790402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047B1B-71AE-6FFE-1FE6-B50B1D25D1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1F039-3F85-75E0-A143-DB3AEC9F8AED}"/>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5" name="Footer Placeholder 4">
            <a:extLst>
              <a:ext uri="{FF2B5EF4-FFF2-40B4-BE49-F238E27FC236}">
                <a16:creationId xmlns:a16="http://schemas.microsoft.com/office/drawing/2014/main" id="{4903E50F-7204-2038-4687-B2C318AA59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6B034-096E-2361-65E7-00E2DBB65394}"/>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388182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F8EF0-5A22-D8F3-AC4C-A2ABC9C6CF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0E76FC-8461-86F7-F27D-7214C447F7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122CAC-93A4-3CD3-3320-72F404E0396A}"/>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5" name="Footer Placeholder 4">
            <a:extLst>
              <a:ext uri="{FF2B5EF4-FFF2-40B4-BE49-F238E27FC236}">
                <a16:creationId xmlns:a16="http://schemas.microsoft.com/office/drawing/2014/main" id="{C5997E7B-0B54-21F9-1AE2-3BF4154DF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619F8-A564-BCF8-F1A3-9B8937DA1E72}"/>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1200010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6057-42DD-D7B5-4623-C5E03C11EA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44856-9302-62A5-0AD1-05FBEA1E42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B66F7D-5398-2CE4-F84E-E8957C32D8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FEED26-42CC-6D20-FE75-57C2E3A45188}"/>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6" name="Footer Placeholder 5">
            <a:extLst>
              <a:ext uri="{FF2B5EF4-FFF2-40B4-BE49-F238E27FC236}">
                <a16:creationId xmlns:a16="http://schemas.microsoft.com/office/drawing/2014/main" id="{0264C6DA-F10D-C8E2-959E-481C72D20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BC471-C322-3487-2F1E-CD2B2B8C5E5C}"/>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3062539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0D15A-35D6-09C6-DA63-B3B652828A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E925E8-19A0-5FB3-94BF-B17EA16FC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5517A9-1F08-87A8-A3AA-E1ADB1155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DCC38A-D57C-C413-E1A3-C4A9D6DF36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A9ADD-07AB-5197-2BBF-D999159CFF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BCF22-D37D-B726-E2DC-ADF963E9F1FE}"/>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8" name="Footer Placeholder 7">
            <a:extLst>
              <a:ext uri="{FF2B5EF4-FFF2-40B4-BE49-F238E27FC236}">
                <a16:creationId xmlns:a16="http://schemas.microsoft.com/office/drawing/2014/main" id="{CB6FBD72-243E-6B0D-D72B-A0EA4651C8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B6C947-BA80-EE1B-7C90-E9C5ED842FA0}"/>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352623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14E4-C9FA-C6EF-088F-80C3877E1C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5DE0A7-5217-42E4-8AFE-A34C411EFB76}"/>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4" name="Footer Placeholder 3">
            <a:extLst>
              <a:ext uri="{FF2B5EF4-FFF2-40B4-BE49-F238E27FC236}">
                <a16:creationId xmlns:a16="http://schemas.microsoft.com/office/drawing/2014/main" id="{5882EFA9-A91D-2316-F78F-4CA557A678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ACF08B-4186-2A44-0FA9-A24CEF93A2ED}"/>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11388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3739F9-7951-53AC-F5D9-50F6A1D9D74F}"/>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3" name="Footer Placeholder 2">
            <a:extLst>
              <a:ext uri="{FF2B5EF4-FFF2-40B4-BE49-F238E27FC236}">
                <a16:creationId xmlns:a16="http://schemas.microsoft.com/office/drawing/2014/main" id="{1E4B1693-C601-ACB6-997C-6D6C42FBE1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86A0A4-2A38-C0DD-99C6-BFA95022354E}"/>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396023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42BC-D198-B0DF-1964-2C2DBD4E8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BF7F76-E138-9A85-69F7-55A078696F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6F4CFF-F687-CD8C-4083-302B4AC849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8501C0-6A12-09B7-BAF5-3436F5923342}"/>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6" name="Footer Placeholder 5">
            <a:extLst>
              <a:ext uri="{FF2B5EF4-FFF2-40B4-BE49-F238E27FC236}">
                <a16:creationId xmlns:a16="http://schemas.microsoft.com/office/drawing/2014/main" id="{FFEC2766-1487-23E8-9467-E1A53709B1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0FFF58-7CD5-9AD3-EC97-3B044F241092}"/>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273190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8C58-3F90-8CC0-A8CF-739CEEBBD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9A5FCA-ADF6-396B-70A0-8D05CC190C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EEB36E-F754-511D-90BD-2580E9B7D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B24DA-269D-AC28-20DD-940CC45D2DFE}"/>
              </a:ext>
            </a:extLst>
          </p:cNvPr>
          <p:cNvSpPr>
            <a:spLocks noGrp="1"/>
          </p:cNvSpPr>
          <p:nvPr>
            <p:ph type="dt" sz="half" idx="10"/>
          </p:nvPr>
        </p:nvSpPr>
        <p:spPr/>
        <p:txBody>
          <a:bodyPr/>
          <a:lstStyle/>
          <a:p>
            <a:fld id="{5DEC67A8-BE01-CC41-8AFD-49B006791AEB}" type="datetimeFigureOut">
              <a:rPr lang="en-US" smtClean="0"/>
              <a:t>12/3/24</a:t>
            </a:fld>
            <a:endParaRPr lang="en-US"/>
          </a:p>
        </p:txBody>
      </p:sp>
      <p:sp>
        <p:nvSpPr>
          <p:cNvPr id="6" name="Footer Placeholder 5">
            <a:extLst>
              <a:ext uri="{FF2B5EF4-FFF2-40B4-BE49-F238E27FC236}">
                <a16:creationId xmlns:a16="http://schemas.microsoft.com/office/drawing/2014/main" id="{38821342-B1E7-1140-DF65-8FDE76277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EC4444-8CCC-5147-6ADE-A22FA9A372C1}"/>
              </a:ext>
            </a:extLst>
          </p:cNvPr>
          <p:cNvSpPr>
            <a:spLocks noGrp="1"/>
          </p:cNvSpPr>
          <p:nvPr>
            <p:ph type="sldNum" sz="quarter" idx="12"/>
          </p:nvPr>
        </p:nvSpPr>
        <p:spPr/>
        <p:txBody>
          <a:bodyPr/>
          <a:lstStyle/>
          <a:p>
            <a:fld id="{CC489104-30FB-F840-A305-DABFA59DEA12}" type="slidenum">
              <a:rPr lang="en-US" smtClean="0"/>
              <a:t>‹#›</a:t>
            </a:fld>
            <a:endParaRPr lang="en-US"/>
          </a:p>
        </p:txBody>
      </p:sp>
    </p:spTree>
    <p:extLst>
      <p:ext uri="{BB962C8B-B14F-4D97-AF65-F5344CB8AC3E}">
        <p14:creationId xmlns:p14="http://schemas.microsoft.com/office/powerpoint/2010/main" val="75027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5CC54-C70F-06E8-417A-5EB14D722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345C57-D365-EDA9-96AB-BBCCA62B4B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5BE716-70E7-6844-AFDD-7B3DE0A7E8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C67A8-BE01-CC41-8AFD-49B006791AEB}" type="datetimeFigureOut">
              <a:rPr lang="en-US" smtClean="0"/>
              <a:t>12/3/24</a:t>
            </a:fld>
            <a:endParaRPr lang="en-US"/>
          </a:p>
        </p:txBody>
      </p:sp>
      <p:sp>
        <p:nvSpPr>
          <p:cNvPr id="5" name="Footer Placeholder 4">
            <a:extLst>
              <a:ext uri="{FF2B5EF4-FFF2-40B4-BE49-F238E27FC236}">
                <a16:creationId xmlns:a16="http://schemas.microsoft.com/office/drawing/2014/main" id="{18B29086-83F9-96B5-798E-88F885AA1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9E765-7073-3A93-5A12-D81E0C7E05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489104-30FB-F840-A305-DABFA59DEA12}" type="slidenum">
              <a:rPr lang="en-US" smtClean="0"/>
              <a:t>‹#›</a:t>
            </a:fld>
            <a:endParaRPr lang="en-US"/>
          </a:p>
        </p:txBody>
      </p:sp>
    </p:spTree>
    <p:extLst>
      <p:ext uri="{BB962C8B-B14F-4D97-AF65-F5344CB8AC3E}">
        <p14:creationId xmlns:p14="http://schemas.microsoft.com/office/powerpoint/2010/main" val="830261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pnews.com/article/abortion-supreme-court-decision-854f60302f21c2c35129e58cf8d8a7b0"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E727F-0EA0-1CD8-620A-3C66C2F02BC9}"/>
              </a:ext>
            </a:extLst>
          </p:cNvPr>
          <p:cNvSpPr>
            <a:spLocks noGrp="1"/>
          </p:cNvSpPr>
          <p:nvPr>
            <p:ph type="ctrTitle"/>
          </p:nvPr>
        </p:nvSpPr>
        <p:spPr/>
        <p:txBody>
          <a:bodyPr/>
          <a:lstStyle/>
          <a:p>
            <a:r>
              <a:rPr lang="en-US" dirty="0"/>
              <a:t>Econ 106</a:t>
            </a:r>
          </a:p>
        </p:txBody>
      </p:sp>
      <p:sp>
        <p:nvSpPr>
          <p:cNvPr id="3" name="Subtitle 2">
            <a:extLst>
              <a:ext uri="{FF2B5EF4-FFF2-40B4-BE49-F238E27FC236}">
                <a16:creationId xmlns:a16="http://schemas.microsoft.com/office/drawing/2014/main" id="{62573BBE-2C61-BAF0-B61B-CA9C026E28C2}"/>
              </a:ext>
            </a:extLst>
          </p:cNvPr>
          <p:cNvSpPr>
            <a:spLocks noGrp="1"/>
          </p:cNvSpPr>
          <p:nvPr>
            <p:ph type="subTitle" idx="1"/>
          </p:nvPr>
        </p:nvSpPr>
        <p:spPr/>
        <p:txBody>
          <a:bodyPr/>
          <a:lstStyle/>
          <a:p>
            <a:r>
              <a:rPr lang="en-US"/>
              <a:t>Lecture 19</a:t>
            </a:r>
            <a:endParaRPr lang="en-US" dirty="0"/>
          </a:p>
        </p:txBody>
      </p:sp>
    </p:spTree>
    <p:extLst>
      <p:ext uri="{BB962C8B-B14F-4D97-AF65-F5344CB8AC3E}">
        <p14:creationId xmlns:p14="http://schemas.microsoft.com/office/powerpoint/2010/main" val="3563546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A460C6-DD86-7546-7E55-12D2EB84C79B}"/>
              </a:ext>
            </a:extLst>
          </p:cNvPr>
          <p:cNvPicPr>
            <a:picLocks noChangeAspect="1"/>
          </p:cNvPicPr>
          <p:nvPr/>
        </p:nvPicPr>
        <p:blipFill>
          <a:blip r:embed="rId2"/>
          <a:stretch>
            <a:fillRect/>
          </a:stretch>
        </p:blipFill>
        <p:spPr>
          <a:xfrm>
            <a:off x="958759" y="1231900"/>
            <a:ext cx="11076250" cy="4737099"/>
          </a:xfrm>
          <a:prstGeom prst="rect">
            <a:avLst/>
          </a:prstGeom>
        </p:spPr>
      </p:pic>
    </p:spTree>
    <p:extLst>
      <p:ext uri="{BB962C8B-B14F-4D97-AF65-F5344CB8AC3E}">
        <p14:creationId xmlns:p14="http://schemas.microsoft.com/office/powerpoint/2010/main" val="10513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8EA60A-9BC6-A7DF-6F58-07AB52FA349D}"/>
              </a:ext>
            </a:extLst>
          </p:cNvPr>
          <p:cNvPicPr>
            <a:picLocks noChangeAspect="1"/>
          </p:cNvPicPr>
          <p:nvPr/>
        </p:nvPicPr>
        <p:blipFill>
          <a:blip r:embed="rId2"/>
          <a:stretch>
            <a:fillRect/>
          </a:stretch>
        </p:blipFill>
        <p:spPr>
          <a:xfrm>
            <a:off x="4152900" y="341285"/>
            <a:ext cx="7772400" cy="3178229"/>
          </a:xfrm>
          <a:prstGeom prst="rect">
            <a:avLst/>
          </a:prstGeom>
        </p:spPr>
      </p:pic>
      <p:pic>
        <p:nvPicPr>
          <p:cNvPr id="3" name="Picture 2">
            <a:extLst>
              <a:ext uri="{FF2B5EF4-FFF2-40B4-BE49-F238E27FC236}">
                <a16:creationId xmlns:a16="http://schemas.microsoft.com/office/drawing/2014/main" id="{B100801B-E847-B5FA-1E2F-E3F1F56126DE}"/>
              </a:ext>
            </a:extLst>
          </p:cNvPr>
          <p:cNvPicPr>
            <a:picLocks noChangeAspect="1"/>
          </p:cNvPicPr>
          <p:nvPr/>
        </p:nvPicPr>
        <p:blipFill>
          <a:blip r:embed="rId3"/>
          <a:stretch>
            <a:fillRect/>
          </a:stretch>
        </p:blipFill>
        <p:spPr>
          <a:xfrm>
            <a:off x="5632450" y="3519514"/>
            <a:ext cx="5397500" cy="1955800"/>
          </a:xfrm>
          <a:prstGeom prst="rect">
            <a:avLst/>
          </a:prstGeom>
        </p:spPr>
      </p:pic>
      <p:pic>
        <p:nvPicPr>
          <p:cNvPr id="4" name="Picture 3">
            <a:extLst>
              <a:ext uri="{FF2B5EF4-FFF2-40B4-BE49-F238E27FC236}">
                <a16:creationId xmlns:a16="http://schemas.microsoft.com/office/drawing/2014/main" id="{2EBB1932-3BB2-A28D-B5D9-BB88A3F6F711}"/>
              </a:ext>
            </a:extLst>
          </p:cNvPr>
          <p:cNvPicPr>
            <a:picLocks noChangeAspect="1"/>
          </p:cNvPicPr>
          <p:nvPr/>
        </p:nvPicPr>
        <p:blipFill>
          <a:blip r:embed="rId4"/>
          <a:stretch>
            <a:fillRect/>
          </a:stretch>
        </p:blipFill>
        <p:spPr>
          <a:xfrm>
            <a:off x="3615061" y="5354945"/>
            <a:ext cx="8742039" cy="1503055"/>
          </a:xfrm>
          <a:prstGeom prst="rect">
            <a:avLst/>
          </a:prstGeom>
        </p:spPr>
      </p:pic>
      <p:sp>
        <p:nvSpPr>
          <p:cNvPr id="5" name="TextBox 4">
            <a:extLst>
              <a:ext uri="{FF2B5EF4-FFF2-40B4-BE49-F238E27FC236}">
                <a16:creationId xmlns:a16="http://schemas.microsoft.com/office/drawing/2014/main" id="{757493AB-F800-EC7C-D676-A7DF82B2E8E1}"/>
              </a:ext>
            </a:extLst>
          </p:cNvPr>
          <p:cNvSpPr txBox="1"/>
          <p:nvPr/>
        </p:nvSpPr>
        <p:spPr>
          <a:xfrm>
            <a:off x="245327" y="1137424"/>
            <a:ext cx="3088888" cy="923330"/>
          </a:xfrm>
          <a:prstGeom prst="rect">
            <a:avLst/>
          </a:prstGeom>
          <a:noFill/>
        </p:spPr>
        <p:txBody>
          <a:bodyPr wrap="square" rtlCol="0">
            <a:spAutoFit/>
          </a:bodyPr>
          <a:lstStyle/>
          <a:p>
            <a:r>
              <a:rPr lang="en-US" dirty="0">
                <a:solidFill>
                  <a:srgbClr val="FF0000"/>
                </a:solidFill>
              </a:rPr>
              <a:t>Good, but could have used bar charts to display frequencies (with counts labeled)</a:t>
            </a:r>
          </a:p>
        </p:txBody>
      </p:sp>
    </p:spTree>
    <p:extLst>
      <p:ext uri="{BB962C8B-B14F-4D97-AF65-F5344CB8AC3E}">
        <p14:creationId xmlns:p14="http://schemas.microsoft.com/office/powerpoint/2010/main" val="1840683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1C5C2C-3E1B-B123-083F-1C138672070D}"/>
              </a:ext>
            </a:extLst>
          </p:cNvPr>
          <p:cNvPicPr>
            <a:picLocks noChangeAspect="1"/>
          </p:cNvPicPr>
          <p:nvPr/>
        </p:nvPicPr>
        <p:blipFill>
          <a:blip r:embed="rId2"/>
          <a:stretch>
            <a:fillRect/>
          </a:stretch>
        </p:blipFill>
        <p:spPr>
          <a:xfrm>
            <a:off x="3746500" y="1544168"/>
            <a:ext cx="7772400" cy="3769664"/>
          </a:xfrm>
          <a:prstGeom prst="rect">
            <a:avLst/>
          </a:prstGeom>
        </p:spPr>
      </p:pic>
      <p:sp>
        <p:nvSpPr>
          <p:cNvPr id="3" name="TextBox 2">
            <a:extLst>
              <a:ext uri="{FF2B5EF4-FFF2-40B4-BE49-F238E27FC236}">
                <a16:creationId xmlns:a16="http://schemas.microsoft.com/office/drawing/2014/main" id="{69D74326-FC96-0D10-B7A3-B4700171FC73}"/>
              </a:ext>
            </a:extLst>
          </p:cNvPr>
          <p:cNvSpPr txBox="1"/>
          <p:nvPr/>
        </p:nvSpPr>
        <p:spPr>
          <a:xfrm>
            <a:off x="457200" y="2413337"/>
            <a:ext cx="2687444" cy="2031325"/>
          </a:xfrm>
          <a:prstGeom prst="rect">
            <a:avLst/>
          </a:prstGeom>
          <a:noFill/>
        </p:spPr>
        <p:txBody>
          <a:bodyPr wrap="square" rtlCol="0">
            <a:spAutoFit/>
          </a:bodyPr>
          <a:lstStyle/>
          <a:p>
            <a:r>
              <a:rPr lang="en-US" dirty="0">
                <a:solidFill>
                  <a:srgbClr val="FF0000"/>
                </a:solidFill>
              </a:rPr>
              <a:t>What makes this project stand out: student looks up additional information on the racial composition of Oakland and compares it to the racial composition of arrests</a:t>
            </a:r>
          </a:p>
        </p:txBody>
      </p:sp>
    </p:spTree>
    <p:extLst>
      <p:ext uri="{BB962C8B-B14F-4D97-AF65-F5344CB8AC3E}">
        <p14:creationId xmlns:p14="http://schemas.microsoft.com/office/powerpoint/2010/main" val="334149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337206-3A3E-EC9E-BA97-A06985E71464}"/>
              </a:ext>
            </a:extLst>
          </p:cNvPr>
          <p:cNvPicPr>
            <a:picLocks noChangeAspect="1"/>
          </p:cNvPicPr>
          <p:nvPr/>
        </p:nvPicPr>
        <p:blipFill>
          <a:blip r:embed="rId2"/>
          <a:stretch>
            <a:fillRect/>
          </a:stretch>
        </p:blipFill>
        <p:spPr>
          <a:xfrm>
            <a:off x="3378200" y="1553989"/>
            <a:ext cx="7772400" cy="4105621"/>
          </a:xfrm>
          <a:prstGeom prst="rect">
            <a:avLst/>
          </a:prstGeom>
        </p:spPr>
      </p:pic>
    </p:spTree>
    <p:extLst>
      <p:ext uri="{BB962C8B-B14F-4D97-AF65-F5344CB8AC3E}">
        <p14:creationId xmlns:p14="http://schemas.microsoft.com/office/powerpoint/2010/main" val="3247517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567C69-EBFA-EF48-61C8-154BA00AFF98}"/>
              </a:ext>
            </a:extLst>
          </p:cNvPr>
          <p:cNvPicPr>
            <a:picLocks noChangeAspect="1"/>
          </p:cNvPicPr>
          <p:nvPr/>
        </p:nvPicPr>
        <p:blipFill>
          <a:blip r:embed="rId2"/>
          <a:stretch>
            <a:fillRect/>
          </a:stretch>
        </p:blipFill>
        <p:spPr>
          <a:xfrm>
            <a:off x="3048000" y="1024895"/>
            <a:ext cx="8890000" cy="4808210"/>
          </a:xfrm>
          <a:prstGeom prst="rect">
            <a:avLst/>
          </a:prstGeom>
        </p:spPr>
      </p:pic>
    </p:spTree>
    <p:extLst>
      <p:ext uri="{BB962C8B-B14F-4D97-AF65-F5344CB8AC3E}">
        <p14:creationId xmlns:p14="http://schemas.microsoft.com/office/powerpoint/2010/main" val="308015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D38B67-40F0-9087-982B-7CA4B6144C65}"/>
              </a:ext>
            </a:extLst>
          </p:cNvPr>
          <p:cNvPicPr>
            <a:picLocks noChangeAspect="1"/>
          </p:cNvPicPr>
          <p:nvPr/>
        </p:nvPicPr>
        <p:blipFill>
          <a:blip r:embed="rId2"/>
          <a:stretch>
            <a:fillRect/>
          </a:stretch>
        </p:blipFill>
        <p:spPr>
          <a:xfrm>
            <a:off x="4013200" y="1304866"/>
            <a:ext cx="7772400" cy="4248268"/>
          </a:xfrm>
          <a:prstGeom prst="rect">
            <a:avLst/>
          </a:prstGeom>
        </p:spPr>
      </p:pic>
      <p:sp>
        <p:nvSpPr>
          <p:cNvPr id="3" name="TextBox 2">
            <a:extLst>
              <a:ext uri="{FF2B5EF4-FFF2-40B4-BE49-F238E27FC236}">
                <a16:creationId xmlns:a16="http://schemas.microsoft.com/office/drawing/2014/main" id="{CBCE1495-861B-2767-930B-B769FD71F0E5}"/>
              </a:ext>
            </a:extLst>
          </p:cNvPr>
          <p:cNvSpPr txBox="1"/>
          <p:nvPr/>
        </p:nvSpPr>
        <p:spPr>
          <a:xfrm>
            <a:off x="345688" y="1449659"/>
            <a:ext cx="3222702" cy="923330"/>
          </a:xfrm>
          <a:prstGeom prst="rect">
            <a:avLst/>
          </a:prstGeom>
          <a:noFill/>
        </p:spPr>
        <p:txBody>
          <a:bodyPr wrap="square" rtlCol="0">
            <a:spAutoFit/>
          </a:bodyPr>
          <a:lstStyle/>
          <a:p>
            <a:r>
              <a:rPr lang="en-US" dirty="0">
                <a:solidFill>
                  <a:srgbClr val="FF0000"/>
                </a:solidFill>
              </a:rPr>
              <a:t>Another example of collecting additional information to provide context for the results. </a:t>
            </a:r>
          </a:p>
        </p:txBody>
      </p:sp>
    </p:spTree>
    <p:extLst>
      <p:ext uri="{BB962C8B-B14F-4D97-AF65-F5344CB8AC3E}">
        <p14:creationId xmlns:p14="http://schemas.microsoft.com/office/powerpoint/2010/main" val="214243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34B6E1-1F7A-D0F5-1EF6-92DB5ECB9BE5}"/>
              </a:ext>
            </a:extLst>
          </p:cNvPr>
          <p:cNvPicPr>
            <a:picLocks noChangeAspect="1"/>
          </p:cNvPicPr>
          <p:nvPr/>
        </p:nvPicPr>
        <p:blipFill>
          <a:blip r:embed="rId2"/>
          <a:stretch>
            <a:fillRect/>
          </a:stretch>
        </p:blipFill>
        <p:spPr>
          <a:xfrm>
            <a:off x="3257972" y="1536700"/>
            <a:ext cx="8718128" cy="4581631"/>
          </a:xfrm>
          <a:prstGeom prst="rect">
            <a:avLst/>
          </a:prstGeom>
        </p:spPr>
      </p:pic>
    </p:spTree>
    <p:extLst>
      <p:ext uri="{BB962C8B-B14F-4D97-AF65-F5344CB8AC3E}">
        <p14:creationId xmlns:p14="http://schemas.microsoft.com/office/powerpoint/2010/main" val="403796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83A75A-859C-D159-1612-8DE8A374C556}"/>
              </a:ext>
            </a:extLst>
          </p:cNvPr>
          <p:cNvPicPr>
            <a:picLocks noChangeAspect="1"/>
          </p:cNvPicPr>
          <p:nvPr/>
        </p:nvPicPr>
        <p:blipFill>
          <a:blip r:embed="rId2"/>
          <a:stretch>
            <a:fillRect/>
          </a:stretch>
        </p:blipFill>
        <p:spPr>
          <a:xfrm>
            <a:off x="3035300" y="1298018"/>
            <a:ext cx="8483600" cy="4651948"/>
          </a:xfrm>
          <a:prstGeom prst="rect">
            <a:avLst/>
          </a:prstGeom>
        </p:spPr>
      </p:pic>
      <p:sp>
        <p:nvSpPr>
          <p:cNvPr id="3" name="TextBox 2">
            <a:extLst>
              <a:ext uri="{FF2B5EF4-FFF2-40B4-BE49-F238E27FC236}">
                <a16:creationId xmlns:a16="http://schemas.microsoft.com/office/drawing/2014/main" id="{54BBCABD-5D6C-0AD7-E1B0-27C4DF1896B8}"/>
              </a:ext>
            </a:extLst>
          </p:cNvPr>
          <p:cNvSpPr txBox="1"/>
          <p:nvPr/>
        </p:nvSpPr>
        <p:spPr>
          <a:xfrm>
            <a:off x="646771" y="1717288"/>
            <a:ext cx="2152185" cy="1477328"/>
          </a:xfrm>
          <a:prstGeom prst="rect">
            <a:avLst/>
          </a:prstGeom>
          <a:noFill/>
        </p:spPr>
        <p:txBody>
          <a:bodyPr wrap="square" rtlCol="0">
            <a:spAutoFit/>
          </a:bodyPr>
          <a:lstStyle/>
          <a:p>
            <a:r>
              <a:rPr lang="en-US" dirty="0">
                <a:solidFill>
                  <a:srgbClr val="FF0000"/>
                </a:solidFill>
              </a:rPr>
              <a:t>This graph would look better with the densities faceted vertically, or use </a:t>
            </a:r>
            <a:r>
              <a:rPr lang="en-US" dirty="0" err="1">
                <a:solidFill>
                  <a:srgbClr val="FF0000"/>
                </a:solidFill>
              </a:rPr>
              <a:t>ggridges</a:t>
            </a:r>
            <a:endParaRPr lang="en-US" dirty="0">
              <a:solidFill>
                <a:srgbClr val="FF0000"/>
              </a:solidFill>
            </a:endParaRPr>
          </a:p>
        </p:txBody>
      </p:sp>
    </p:spTree>
    <p:extLst>
      <p:ext uri="{BB962C8B-B14F-4D97-AF65-F5344CB8AC3E}">
        <p14:creationId xmlns:p14="http://schemas.microsoft.com/office/powerpoint/2010/main" val="404966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3F0131-FF19-A807-8F77-E41255049A89}"/>
              </a:ext>
            </a:extLst>
          </p:cNvPr>
          <p:cNvPicPr>
            <a:picLocks noChangeAspect="1"/>
          </p:cNvPicPr>
          <p:nvPr/>
        </p:nvPicPr>
        <p:blipFill>
          <a:blip r:embed="rId2"/>
          <a:stretch>
            <a:fillRect/>
          </a:stretch>
        </p:blipFill>
        <p:spPr>
          <a:xfrm>
            <a:off x="2819400" y="1339435"/>
            <a:ext cx="9156700" cy="4923451"/>
          </a:xfrm>
          <a:prstGeom prst="rect">
            <a:avLst/>
          </a:prstGeom>
        </p:spPr>
      </p:pic>
    </p:spTree>
    <p:extLst>
      <p:ext uri="{BB962C8B-B14F-4D97-AF65-F5344CB8AC3E}">
        <p14:creationId xmlns:p14="http://schemas.microsoft.com/office/powerpoint/2010/main" val="292021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992767"/>
            <a:ext cx="11360800" cy="2736800"/>
          </a:xfrm>
          <a:prstGeom prst="rect">
            <a:avLst/>
          </a:prstGeom>
        </p:spPr>
        <p:txBody>
          <a:bodyPr spcFirstLastPara="1" vert="horz" wrap="square" lIns="121900" tIns="121900" rIns="121900" bIns="121900" rtlCol="0" anchor="b" anchorCtr="0">
            <a:normAutofit/>
          </a:bodyPr>
          <a:lstStyle/>
          <a:p>
            <a:pPr>
              <a:spcBef>
                <a:spcPts val="0"/>
              </a:spcBef>
            </a:pPr>
            <a:r>
              <a:rPr lang="en" dirty="0"/>
              <a:t>Example 2: Attitudes on Abortion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50F1-E60E-05AE-966D-D3C2B98BDE44}"/>
              </a:ext>
            </a:extLst>
          </p:cNvPr>
          <p:cNvSpPr>
            <a:spLocks noGrp="1"/>
          </p:cNvSpPr>
          <p:nvPr>
            <p:ph type="title"/>
          </p:nvPr>
        </p:nvSpPr>
        <p:spPr/>
        <p:txBody>
          <a:bodyPr/>
          <a:lstStyle/>
          <a:p>
            <a:r>
              <a:rPr lang="en-US" dirty="0"/>
              <a:t>Reminders</a:t>
            </a:r>
          </a:p>
        </p:txBody>
      </p:sp>
      <p:sp>
        <p:nvSpPr>
          <p:cNvPr id="3" name="Content Placeholder 2">
            <a:extLst>
              <a:ext uri="{FF2B5EF4-FFF2-40B4-BE49-F238E27FC236}">
                <a16:creationId xmlns:a16="http://schemas.microsoft.com/office/drawing/2014/main" id="{46F88344-0C1C-719A-8F1E-0BBDD76191D4}"/>
              </a:ext>
            </a:extLst>
          </p:cNvPr>
          <p:cNvSpPr>
            <a:spLocks noGrp="1"/>
          </p:cNvSpPr>
          <p:nvPr>
            <p:ph idx="1"/>
          </p:nvPr>
        </p:nvSpPr>
        <p:spPr/>
        <p:txBody>
          <a:bodyPr/>
          <a:lstStyle/>
          <a:p>
            <a:r>
              <a:rPr lang="en-US" dirty="0"/>
              <a:t>Lab 6 is due Friday 11:59pm</a:t>
            </a:r>
          </a:p>
          <a:p>
            <a:r>
              <a:rPr lang="en-US" dirty="0"/>
              <a:t>Week 9 Lecture quiz is due Friday 11:59pm</a:t>
            </a:r>
          </a:p>
          <a:p>
            <a:r>
              <a:rPr lang="en-US" dirty="0"/>
              <a:t>Final projects are due Saturday, 11:59pm</a:t>
            </a:r>
          </a:p>
        </p:txBody>
      </p:sp>
    </p:spTree>
    <p:extLst>
      <p:ext uri="{BB962C8B-B14F-4D97-AF65-F5344CB8AC3E}">
        <p14:creationId xmlns:p14="http://schemas.microsoft.com/office/powerpoint/2010/main" val="231883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Motivation</a:t>
            </a:r>
            <a:endParaRPr/>
          </a:p>
        </p:txBody>
      </p:sp>
      <p:sp>
        <p:nvSpPr>
          <p:cNvPr id="61" name="Google Shape;61;p14"/>
          <p:cNvSpPr txBox="1">
            <a:spLocks noGrp="1"/>
          </p:cNvSpPr>
          <p:nvPr>
            <p:ph type="body" idx="1"/>
          </p:nvPr>
        </p:nvSpPr>
        <p:spPr>
          <a:xfrm>
            <a:off x="415600" y="1536633"/>
            <a:ext cx="5759600" cy="2981200"/>
          </a:xfrm>
          <a:prstGeom prst="rect">
            <a:avLst/>
          </a:prstGeom>
        </p:spPr>
        <p:txBody>
          <a:bodyPr spcFirstLastPara="1" vert="horz" wrap="square" lIns="121900" tIns="121900" rIns="121900" bIns="121900" rtlCol="0" anchor="t" anchorCtr="0">
            <a:normAutofit/>
          </a:bodyPr>
          <a:lstStyle/>
          <a:p>
            <a:r>
              <a:rPr lang="en"/>
              <a:t>Stark difference in opinion</a:t>
            </a:r>
            <a:endParaRPr/>
          </a:p>
          <a:p>
            <a:r>
              <a:rPr lang="en"/>
              <a:t>Increased debate since the overturning of Roe v Wade</a:t>
            </a:r>
            <a:endParaRPr/>
          </a:p>
        </p:txBody>
      </p:sp>
      <p:sp>
        <p:nvSpPr>
          <p:cNvPr id="62" name="Google Shape;62;p14"/>
          <p:cNvSpPr txBox="1"/>
          <p:nvPr/>
        </p:nvSpPr>
        <p:spPr>
          <a:xfrm>
            <a:off x="5680200" y="5050533"/>
            <a:ext cx="5684400" cy="548800"/>
          </a:xfrm>
          <a:prstGeom prst="rect">
            <a:avLst/>
          </a:prstGeom>
          <a:noFill/>
          <a:ln>
            <a:noFill/>
          </a:ln>
        </p:spPr>
        <p:txBody>
          <a:bodyPr spcFirstLastPara="1" wrap="square" lIns="121900" tIns="121900" rIns="121900" bIns="121900" anchor="t" anchorCtr="0">
            <a:noAutofit/>
          </a:bodyPr>
          <a:lstStyle/>
          <a:p>
            <a:r>
              <a:rPr lang="en" sz="1200" u="sng">
                <a:solidFill>
                  <a:schemeClr val="hlink"/>
                </a:solidFill>
                <a:hlinkClick r:id="rId3"/>
              </a:rPr>
              <a:t>https://apnews.com/article/abortion-supreme-court-decision-854f60302f21c2c35129e58cf8d8a7b0</a:t>
            </a:r>
            <a:endParaRPr sz="1200">
              <a:solidFill>
                <a:schemeClr val="lt2"/>
              </a:solidFill>
            </a:endParaRPr>
          </a:p>
          <a:p>
            <a:endParaRPr sz="2400">
              <a:solidFill>
                <a:schemeClr val="lt2"/>
              </a:solidFill>
            </a:endParaRPr>
          </a:p>
        </p:txBody>
      </p:sp>
      <p:pic>
        <p:nvPicPr>
          <p:cNvPr id="63" name="Google Shape;63;p14"/>
          <p:cNvPicPr preferRelativeResize="0"/>
          <p:nvPr/>
        </p:nvPicPr>
        <p:blipFill>
          <a:blip r:embed="rId4">
            <a:alphaModFix/>
          </a:blip>
          <a:stretch>
            <a:fillRect/>
          </a:stretch>
        </p:blipFill>
        <p:spPr>
          <a:xfrm>
            <a:off x="5680200" y="795467"/>
            <a:ext cx="5684368" cy="4255067"/>
          </a:xfrm>
          <a:prstGeom prst="rect">
            <a:avLst/>
          </a:prstGeom>
          <a:noFill/>
          <a:ln>
            <a:noFill/>
          </a:ln>
        </p:spPr>
      </p:pic>
      <p:sp>
        <p:nvSpPr>
          <p:cNvPr id="2" name="TextBox 1">
            <a:extLst>
              <a:ext uri="{FF2B5EF4-FFF2-40B4-BE49-F238E27FC236}">
                <a16:creationId xmlns:a16="http://schemas.microsoft.com/office/drawing/2014/main" id="{88EC709D-5F14-D315-937E-849F4CE6FDD9}"/>
              </a:ext>
            </a:extLst>
          </p:cNvPr>
          <p:cNvSpPr txBox="1"/>
          <p:nvPr/>
        </p:nvSpPr>
        <p:spPr>
          <a:xfrm>
            <a:off x="1172817" y="3429000"/>
            <a:ext cx="3150705" cy="646331"/>
          </a:xfrm>
          <a:prstGeom prst="rect">
            <a:avLst/>
          </a:prstGeom>
          <a:noFill/>
        </p:spPr>
        <p:txBody>
          <a:bodyPr wrap="square" rtlCol="0">
            <a:spAutoFit/>
          </a:bodyPr>
          <a:lstStyle/>
          <a:p>
            <a:r>
              <a:rPr lang="en-US" dirty="0">
                <a:solidFill>
                  <a:srgbClr val="FF0000"/>
                </a:solidFill>
              </a:rPr>
              <a:t>Strong motivation, relevant news article for the topic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GSS</a:t>
            </a:r>
            <a:endParaRPr/>
          </a:p>
        </p:txBody>
      </p:sp>
      <p:sp>
        <p:nvSpPr>
          <p:cNvPr id="69" name="Google Shape;69;p15"/>
          <p:cNvSpPr txBox="1">
            <a:spLocks noGrp="1"/>
          </p:cNvSpPr>
          <p:nvPr>
            <p:ph type="body" idx="1"/>
          </p:nvPr>
        </p:nvSpPr>
        <p:spPr>
          <a:xfrm>
            <a:off x="415600" y="1536633"/>
            <a:ext cx="6140800" cy="2340400"/>
          </a:xfrm>
          <a:prstGeom prst="rect">
            <a:avLst/>
          </a:prstGeom>
        </p:spPr>
        <p:txBody>
          <a:bodyPr spcFirstLastPara="1" vert="horz" wrap="square" lIns="121900" tIns="121900" rIns="121900" bIns="121900" rtlCol="0" anchor="t" anchorCtr="0">
            <a:normAutofit/>
          </a:bodyPr>
          <a:lstStyle/>
          <a:p>
            <a:r>
              <a:rPr lang="en"/>
              <a:t>General Social Survey</a:t>
            </a:r>
            <a:endParaRPr/>
          </a:p>
          <a:p>
            <a:r>
              <a:rPr lang="en"/>
              <a:t>National Opinion Research Center</a:t>
            </a:r>
            <a:endParaRPr/>
          </a:p>
          <a:p>
            <a:r>
              <a:rPr lang="en"/>
              <a:t>University of Chicago</a:t>
            </a:r>
            <a:endParaRPr/>
          </a:p>
          <a:p>
            <a:r>
              <a:rPr lang="en"/>
              <a:t>1972-2022</a:t>
            </a:r>
            <a:endParaRPr/>
          </a:p>
          <a:p>
            <a:pPr marL="0" indent="0">
              <a:spcBef>
                <a:spcPts val="1600"/>
              </a:spcBef>
              <a:spcAft>
                <a:spcPts val="1600"/>
              </a:spcAft>
              <a:buNone/>
            </a:pPr>
            <a:endParaRPr/>
          </a:p>
        </p:txBody>
      </p:sp>
      <p:pic>
        <p:nvPicPr>
          <p:cNvPr id="70" name="Google Shape;70;p15"/>
          <p:cNvPicPr preferRelativeResize="0"/>
          <p:nvPr/>
        </p:nvPicPr>
        <p:blipFill>
          <a:blip r:embed="rId3">
            <a:alphaModFix/>
          </a:blip>
          <a:stretch>
            <a:fillRect/>
          </a:stretch>
        </p:blipFill>
        <p:spPr>
          <a:xfrm>
            <a:off x="4349133" y="2779767"/>
            <a:ext cx="7427267" cy="3749067"/>
          </a:xfrm>
          <a:prstGeom prst="rect">
            <a:avLst/>
          </a:prstGeom>
          <a:noFill/>
          <a:ln>
            <a:noFill/>
          </a:ln>
        </p:spPr>
      </p:pic>
      <p:sp>
        <p:nvSpPr>
          <p:cNvPr id="2" name="TextBox 1">
            <a:extLst>
              <a:ext uri="{FF2B5EF4-FFF2-40B4-BE49-F238E27FC236}">
                <a16:creationId xmlns:a16="http://schemas.microsoft.com/office/drawing/2014/main" id="{0E70D459-B5EE-4A71-BE5F-89E95B4ACE3D}"/>
              </a:ext>
            </a:extLst>
          </p:cNvPr>
          <p:cNvSpPr txBox="1"/>
          <p:nvPr/>
        </p:nvSpPr>
        <p:spPr>
          <a:xfrm>
            <a:off x="834887" y="3756991"/>
            <a:ext cx="1610139" cy="1200329"/>
          </a:xfrm>
          <a:prstGeom prst="rect">
            <a:avLst/>
          </a:prstGeom>
          <a:noFill/>
        </p:spPr>
        <p:txBody>
          <a:bodyPr wrap="square" rtlCol="0">
            <a:spAutoFit/>
          </a:bodyPr>
          <a:lstStyle/>
          <a:p>
            <a:r>
              <a:rPr lang="en-US" dirty="0">
                <a:solidFill>
                  <a:srgbClr val="FF0000"/>
                </a:solidFill>
              </a:rPr>
              <a:t>Missing: unit of observation, number of observations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6"/>
          <p:cNvGraphicFramePr/>
          <p:nvPr>
            <p:extLst>
              <p:ext uri="{D42A27DB-BD31-4B8C-83A1-F6EECF244321}">
                <p14:modId xmlns:p14="http://schemas.microsoft.com/office/powerpoint/2010/main" val="752204703"/>
              </p:ext>
            </p:extLst>
          </p:nvPr>
        </p:nvGraphicFramePr>
        <p:xfrm>
          <a:off x="3928828" y="1065125"/>
          <a:ext cx="7924800" cy="5032594"/>
        </p:xfrm>
        <a:graphic>
          <a:graphicData uri="http://schemas.openxmlformats.org/drawingml/2006/table">
            <a:tbl>
              <a:tblPr>
                <a:noFil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413173">
                <a:tc gridSpan="4">
                  <a:txBody>
                    <a:bodyPr/>
                    <a:lstStyle/>
                    <a:p>
                      <a:pPr marL="0" lvl="0" indent="0" algn="ctr" rtl="0">
                        <a:spcBef>
                          <a:spcPts val="0"/>
                        </a:spcBef>
                        <a:spcAft>
                          <a:spcPts val="0"/>
                        </a:spcAft>
                        <a:buNone/>
                      </a:pPr>
                      <a:r>
                        <a:rPr lang="en" sz="1600" dirty="0">
                          <a:solidFill>
                            <a:schemeClr val="dk1"/>
                          </a:solidFill>
                          <a:latin typeface="Times New Roman"/>
                          <a:ea typeface="Times New Roman"/>
                          <a:cs typeface="Times New Roman"/>
                          <a:sym typeface="Times New Roman"/>
                        </a:rPr>
                        <a:t>Data Dictionary</a:t>
                      </a:r>
                      <a:endParaRPr sz="1600" dirty="0">
                        <a:solidFill>
                          <a:schemeClr val="dk1"/>
                        </a:solidFill>
                        <a:latin typeface="Times New Roman"/>
                        <a:ea typeface="Times New Roman"/>
                        <a:cs typeface="Times New Roman"/>
                        <a:sym typeface="Times New Roman"/>
                      </a:endParaRPr>
                    </a:p>
                  </a:txBody>
                  <a:tcPr marL="84667" marR="84667" marT="84667" marB="84667">
                    <a:lnL cap="flat" cmpd="sng">
                      <a:solidFill>
                        <a:srgbClr val="000000"/>
                      </a:solidFill>
                      <a:prstDash val="solid"/>
                      <a:round/>
                      <a:headEnd type="none" w="sm" len="sm"/>
                      <a:tailEnd type="none" w="sm" len="sm"/>
                    </a:lnL>
                    <a:lnR cap="flat" cmpd="sng">
                      <a:solidFill>
                        <a:srgbClr val="000000"/>
                      </a:solidFill>
                      <a:prstDash val="solid"/>
                      <a:round/>
                      <a:headEnd type="none" w="sm" len="sm"/>
                      <a:tailEnd type="none" w="sm" len="sm"/>
                    </a:lnR>
                    <a:lnT cap="flat" cmpd="sng">
                      <a:solidFill>
                        <a:srgbClr val="000000"/>
                      </a:solidFill>
                      <a:prstDash val="solid"/>
                      <a:round/>
                      <a:headEnd type="none" w="sm" len="sm"/>
                      <a:tailEnd type="none" w="sm" len="sm"/>
                    </a:lnT>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317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Variable name</a:t>
                      </a:r>
                      <a:endParaRPr sz="1600">
                        <a:solidFill>
                          <a:schemeClr val="dk1"/>
                        </a:solidFill>
                        <a:latin typeface="Times New Roman"/>
                        <a:ea typeface="Times New Roman"/>
                        <a:cs typeface="Times New Roman"/>
                        <a:sym typeface="Times New Roman"/>
                      </a:endParaRPr>
                    </a:p>
                  </a:txBody>
                  <a:tcPr marL="84667" marR="84667" marT="84667" marB="84667">
                    <a:lnL cap="flat" cmpd="sng">
                      <a:solidFill>
                        <a:srgbClr val="000000"/>
                      </a:solidFill>
                      <a:prstDash val="solid"/>
                      <a:round/>
                      <a:headEnd type="none" w="sm" len="sm"/>
                      <a:tailEnd type="none" w="sm" len="sm"/>
                    </a:lnL>
                  </a:tcPr>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Description</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Type</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Classification</a:t>
                      </a:r>
                      <a:endParaRPr sz="1600">
                        <a:solidFill>
                          <a:schemeClr val="dk1"/>
                        </a:solidFill>
                        <a:latin typeface="Times New Roman"/>
                        <a:ea typeface="Times New Roman"/>
                        <a:cs typeface="Times New Roman"/>
                        <a:sym typeface="Times New Roman"/>
                      </a:endParaRPr>
                    </a:p>
                  </a:txBody>
                  <a:tcPr marL="84667" marR="84667" marT="84667" marB="84667">
                    <a:lnR cap="flat" cmpd="sng">
                      <a:solidFill>
                        <a:srgbClr val="000000"/>
                      </a:solidFill>
                      <a:prstDash val="solid"/>
                      <a:round/>
                      <a:headEnd type="none" w="sm" len="sm"/>
                      <a:tailEnd type="none" w="sm" len="sm"/>
                    </a:lnR>
                  </a:tcPr>
                </a:tc>
                <a:extLst>
                  <a:ext uri="{0D108BD9-81ED-4DB2-BD59-A6C34878D82A}">
                    <a16:rowId xmlns:a16="http://schemas.microsoft.com/office/drawing/2014/main" val="10001"/>
                  </a:ext>
                </a:extLst>
              </a:tr>
              <a:tr h="41317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year</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Year of response</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numeric</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categorical</a:t>
                      </a:r>
                      <a:endParaRPr sz="1600">
                        <a:solidFill>
                          <a:schemeClr val="dk1"/>
                        </a:solidFill>
                        <a:latin typeface="Times New Roman"/>
                        <a:ea typeface="Times New Roman"/>
                        <a:cs typeface="Times New Roman"/>
                        <a:sym typeface="Times New Roman"/>
                      </a:endParaRPr>
                    </a:p>
                  </a:txBody>
                  <a:tcPr marL="84667" marR="84667" marT="84667" marB="84667"/>
                </a:tc>
                <a:extLst>
                  <a:ext uri="{0D108BD9-81ED-4DB2-BD59-A6C34878D82A}">
                    <a16:rowId xmlns:a16="http://schemas.microsoft.com/office/drawing/2014/main" val="10002"/>
                  </a:ext>
                </a:extLst>
              </a:tr>
              <a:tr h="41317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id</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Identifying number</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numeric</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categorical</a:t>
                      </a:r>
                      <a:endParaRPr sz="1600">
                        <a:solidFill>
                          <a:schemeClr val="dk1"/>
                        </a:solidFill>
                        <a:latin typeface="Times New Roman"/>
                        <a:ea typeface="Times New Roman"/>
                        <a:cs typeface="Times New Roman"/>
                        <a:sym typeface="Times New Roman"/>
                      </a:endParaRPr>
                    </a:p>
                  </a:txBody>
                  <a:tcPr marL="84667" marR="84667" marT="84667" marB="84667"/>
                </a:tc>
                <a:extLst>
                  <a:ext uri="{0D108BD9-81ED-4DB2-BD59-A6C34878D82A}">
                    <a16:rowId xmlns:a16="http://schemas.microsoft.com/office/drawing/2014/main" val="10003"/>
                  </a:ext>
                </a:extLst>
              </a:tr>
              <a:tr h="41317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childs</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Number of children</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numeric</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numerical</a:t>
                      </a:r>
                      <a:endParaRPr sz="1600">
                        <a:solidFill>
                          <a:schemeClr val="dk1"/>
                        </a:solidFill>
                        <a:latin typeface="Times New Roman"/>
                        <a:ea typeface="Times New Roman"/>
                        <a:cs typeface="Times New Roman"/>
                        <a:sym typeface="Times New Roman"/>
                      </a:endParaRPr>
                    </a:p>
                  </a:txBody>
                  <a:tcPr marL="84667" marR="84667" marT="84667" marB="84667"/>
                </a:tc>
                <a:extLst>
                  <a:ext uri="{0D108BD9-81ED-4DB2-BD59-A6C34878D82A}">
                    <a16:rowId xmlns:a16="http://schemas.microsoft.com/office/drawing/2014/main" val="10004"/>
                  </a:ext>
                </a:extLst>
              </a:tr>
              <a:tr h="41317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sibs</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Number of siblings</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numeric</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numerical</a:t>
                      </a:r>
                      <a:endParaRPr sz="1600">
                        <a:solidFill>
                          <a:schemeClr val="dk1"/>
                        </a:solidFill>
                        <a:latin typeface="Times New Roman"/>
                        <a:ea typeface="Times New Roman"/>
                        <a:cs typeface="Times New Roman"/>
                        <a:sym typeface="Times New Roman"/>
                      </a:endParaRPr>
                    </a:p>
                  </a:txBody>
                  <a:tcPr marL="84667" marR="84667" marT="84667" marB="84667"/>
                </a:tc>
                <a:extLst>
                  <a:ext uri="{0D108BD9-81ED-4DB2-BD59-A6C34878D82A}">
                    <a16:rowId xmlns:a16="http://schemas.microsoft.com/office/drawing/2014/main" val="10005"/>
                  </a:ext>
                </a:extLst>
              </a:tr>
              <a:tr h="65701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region</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9 region partition of USA</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factor</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categorical</a:t>
                      </a:r>
                      <a:endParaRPr sz="1600">
                        <a:solidFill>
                          <a:schemeClr val="dk1"/>
                        </a:solidFill>
                        <a:latin typeface="Times New Roman"/>
                        <a:ea typeface="Times New Roman"/>
                        <a:cs typeface="Times New Roman"/>
                        <a:sym typeface="Times New Roman"/>
                      </a:endParaRPr>
                    </a:p>
                  </a:txBody>
                  <a:tcPr marL="84667" marR="84667" marT="84667" marB="84667"/>
                </a:tc>
                <a:extLst>
                  <a:ext uri="{0D108BD9-81ED-4DB2-BD59-A6C34878D82A}">
                    <a16:rowId xmlns:a16="http://schemas.microsoft.com/office/drawing/2014/main" val="10006"/>
                  </a:ext>
                </a:extLst>
              </a:tr>
              <a:tr h="41317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sex</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Male or Female</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factor</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categorical</a:t>
                      </a:r>
                      <a:endParaRPr sz="1600">
                        <a:solidFill>
                          <a:schemeClr val="dk1"/>
                        </a:solidFill>
                        <a:latin typeface="Times New Roman"/>
                        <a:ea typeface="Times New Roman"/>
                        <a:cs typeface="Times New Roman"/>
                        <a:sym typeface="Times New Roman"/>
                      </a:endParaRPr>
                    </a:p>
                  </a:txBody>
                  <a:tcPr marL="84667" marR="84667" marT="84667" marB="84667"/>
                </a:tc>
                <a:extLst>
                  <a:ext uri="{0D108BD9-81ED-4DB2-BD59-A6C34878D82A}">
                    <a16:rowId xmlns:a16="http://schemas.microsoft.com/office/drawing/2014/main" val="10007"/>
                  </a:ext>
                </a:extLst>
              </a:tr>
              <a:tr h="41317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relig</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Religious affiliation</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factor</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categorical</a:t>
                      </a:r>
                      <a:endParaRPr sz="1600">
                        <a:solidFill>
                          <a:schemeClr val="dk1"/>
                        </a:solidFill>
                        <a:latin typeface="Times New Roman"/>
                        <a:ea typeface="Times New Roman"/>
                        <a:cs typeface="Times New Roman"/>
                        <a:sym typeface="Times New Roman"/>
                      </a:endParaRPr>
                    </a:p>
                  </a:txBody>
                  <a:tcPr marL="84667" marR="84667" marT="84667" marB="84667"/>
                </a:tc>
                <a:extLst>
                  <a:ext uri="{0D108BD9-81ED-4DB2-BD59-A6C34878D82A}">
                    <a16:rowId xmlns:a16="http://schemas.microsoft.com/office/drawing/2014/main" val="10008"/>
                  </a:ext>
                </a:extLst>
              </a:tr>
              <a:tr h="65701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abany</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Abortion for any reason</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factor</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categorical</a:t>
                      </a:r>
                      <a:endParaRPr sz="1600">
                        <a:solidFill>
                          <a:schemeClr val="dk1"/>
                        </a:solidFill>
                        <a:latin typeface="Times New Roman"/>
                        <a:ea typeface="Times New Roman"/>
                        <a:cs typeface="Times New Roman"/>
                        <a:sym typeface="Times New Roman"/>
                      </a:endParaRPr>
                    </a:p>
                  </a:txBody>
                  <a:tcPr marL="84667" marR="84667" marT="84667" marB="84667"/>
                </a:tc>
                <a:extLst>
                  <a:ext uri="{0D108BD9-81ED-4DB2-BD59-A6C34878D82A}">
                    <a16:rowId xmlns:a16="http://schemas.microsoft.com/office/drawing/2014/main" val="10009"/>
                  </a:ext>
                </a:extLst>
              </a:tr>
              <a:tr h="413173">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partyid</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Political party</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a:solidFill>
                            <a:schemeClr val="dk1"/>
                          </a:solidFill>
                          <a:latin typeface="Times New Roman"/>
                          <a:ea typeface="Times New Roman"/>
                          <a:cs typeface="Times New Roman"/>
                          <a:sym typeface="Times New Roman"/>
                        </a:rPr>
                        <a:t>factor</a:t>
                      </a:r>
                      <a:endParaRPr sz="1600">
                        <a:solidFill>
                          <a:schemeClr val="dk1"/>
                        </a:solidFill>
                        <a:latin typeface="Times New Roman"/>
                        <a:ea typeface="Times New Roman"/>
                        <a:cs typeface="Times New Roman"/>
                        <a:sym typeface="Times New Roman"/>
                      </a:endParaRPr>
                    </a:p>
                  </a:txBody>
                  <a:tcPr marL="84667" marR="84667" marT="84667" marB="84667"/>
                </a:tc>
                <a:tc>
                  <a:txBody>
                    <a:bodyPr/>
                    <a:lstStyle/>
                    <a:p>
                      <a:pPr marL="0" lvl="0" indent="0" algn="l" rtl="0">
                        <a:spcBef>
                          <a:spcPts val="0"/>
                        </a:spcBef>
                        <a:spcAft>
                          <a:spcPts val="0"/>
                        </a:spcAft>
                        <a:buNone/>
                      </a:pPr>
                      <a:r>
                        <a:rPr lang="en" sz="1600" dirty="0">
                          <a:solidFill>
                            <a:schemeClr val="dk1"/>
                          </a:solidFill>
                          <a:latin typeface="Times New Roman"/>
                          <a:ea typeface="Times New Roman"/>
                          <a:cs typeface="Times New Roman"/>
                          <a:sym typeface="Times New Roman"/>
                        </a:rPr>
                        <a:t>categorical</a:t>
                      </a:r>
                      <a:endParaRPr sz="1600" dirty="0">
                        <a:solidFill>
                          <a:schemeClr val="dk1"/>
                        </a:solidFill>
                        <a:latin typeface="Times New Roman"/>
                        <a:ea typeface="Times New Roman"/>
                        <a:cs typeface="Times New Roman"/>
                        <a:sym typeface="Times New Roman"/>
                      </a:endParaRPr>
                    </a:p>
                  </a:txBody>
                  <a:tcPr marL="84667" marR="84667" marT="84667" marB="84667"/>
                </a:tc>
                <a:extLst>
                  <a:ext uri="{0D108BD9-81ED-4DB2-BD59-A6C34878D82A}">
                    <a16:rowId xmlns:a16="http://schemas.microsoft.com/office/drawing/2014/main" val="10010"/>
                  </a:ext>
                </a:extLst>
              </a:tr>
            </a:tbl>
          </a:graphicData>
        </a:graphic>
      </p:graphicFrame>
      <p:sp>
        <p:nvSpPr>
          <p:cNvPr id="3" name="TextBox 2">
            <a:extLst>
              <a:ext uri="{FF2B5EF4-FFF2-40B4-BE49-F238E27FC236}">
                <a16:creationId xmlns:a16="http://schemas.microsoft.com/office/drawing/2014/main" id="{95056034-9A1B-2FF5-2864-D6D36FE54D48}"/>
              </a:ext>
            </a:extLst>
          </p:cNvPr>
          <p:cNvSpPr txBox="1"/>
          <p:nvPr/>
        </p:nvSpPr>
        <p:spPr>
          <a:xfrm>
            <a:off x="531341" y="1458097"/>
            <a:ext cx="2916194" cy="923330"/>
          </a:xfrm>
          <a:prstGeom prst="rect">
            <a:avLst/>
          </a:prstGeom>
          <a:noFill/>
        </p:spPr>
        <p:txBody>
          <a:bodyPr wrap="square" rtlCol="0">
            <a:spAutoFit/>
          </a:bodyPr>
          <a:lstStyle/>
          <a:p>
            <a:r>
              <a:rPr lang="en-US" dirty="0">
                <a:solidFill>
                  <a:srgbClr val="FF0000"/>
                </a:solidFill>
              </a:rPr>
              <a:t>Note: this should have summary statistics, not just descriptions of the variables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Goals</a:t>
            </a:r>
            <a:endParaRPr/>
          </a:p>
        </p:txBody>
      </p:sp>
      <p:sp>
        <p:nvSpPr>
          <p:cNvPr id="81" name="Google Shape;81;p17"/>
          <p:cNvSpPr txBox="1">
            <a:spLocks noGrp="1"/>
          </p:cNvSpPr>
          <p:nvPr>
            <p:ph type="body" idx="1"/>
          </p:nvPr>
        </p:nvSpPr>
        <p:spPr>
          <a:xfrm>
            <a:off x="7553738" y="2047461"/>
            <a:ext cx="4222661" cy="4044372"/>
          </a:xfrm>
          <a:prstGeom prst="rect">
            <a:avLst/>
          </a:prstGeom>
        </p:spPr>
        <p:txBody>
          <a:bodyPr spcFirstLastPara="1" vert="horz" wrap="square" lIns="121900" tIns="121900" rIns="121900" bIns="121900" rtlCol="0" anchor="t" anchorCtr="0">
            <a:normAutofit/>
          </a:bodyPr>
          <a:lstStyle/>
          <a:p>
            <a:r>
              <a:rPr lang="en" dirty="0"/>
              <a:t>What are the differences between pro vs anti abortion people?</a:t>
            </a:r>
            <a:endParaRPr dirty="0"/>
          </a:p>
          <a:p>
            <a:r>
              <a:rPr lang="en" dirty="0"/>
              <a:t>What are the most predictive factors?</a:t>
            </a:r>
            <a:endParaRPr dirty="0"/>
          </a:p>
          <a:p>
            <a:pPr indent="0">
              <a:spcBef>
                <a:spcPts val="1600"/>
              </a:spcBef>
              <a:spcAft>
                <a:spcPts val="1600"/>
              </a:spcAft>
              <a:buNone/>
            </a:pPr>
            <a:endParaRPr dirty="0"/>
          </a:p>
        </p:txBody>
      </p:sp>
      <p:sp>
        <p:nvSpPr>
          <p:cNvPr id="2" name="TextBox 1">
            <a:extLst>
              <a:ext uri="{FF2B5EF4-FFF2-40B4-BE49-F238E27FC236}">
                <a16:creationId xmlns:a16="http://schemas.microsoft.com/office/drawing/2014/main" id="{7602A0B6-13E2-44CF-A7B5-7421646FA801}"/>
              </a:ext>
            </a:extLst>
          </p:cNvPr>
          <p:cNvSpPr txBox="1"/>
          <p:nvPr/>
        </p:nvSpPr>
        <p:spPr>
          <a:xfrm>
            <a:off x="487018" y="2131054"/>
            <a:ext cx="6937513" cy="2862322"/>
          </a:xfrm>
          <a:prstGeom prst="rect">
            <a:avLst/>
          </a:prstGeom>
          <a:noFill/>
        </p:spPr>
        <p:txBody>
          <a:bodyPr wrap="square" rtlCol="0">
            <a:spAutoFit/>
          </a:bodyPr>
          <a:lstStyle/>
          <a:p>
            <a:r>
              <a:rPr lang="en-US" dirty="0">
                <a:solidFill>
                  <a:srgbClr val="FF0000"/>
                </a:solidFill>
              </a:rPr>
              <a:t>Objective could have been more explicit: </a:t>
            </a:r>
          </a:p>
          <a:p>
            <a:r>
              <a:rPr lang="en-US" dirty="0">
                <a:solidFill>
                  <a:srgbClr val="FF0000"/>
                </a:solidFill>
              </a:rPr>
              <a:t>The student examines attitudes on abortion and it’s relation to:</a:t>
            </a:r>
          </a:p>
          <a:p>
            <a:pPr marL="285750" indent="-285750">
              <a:buFont typeface="Arial" panose="020B0604020202020204" pitchFamily="34" charset="0"/>
              <a:buChar char="•"/>
            </a:pPr>
            <a:r>
              <a:rPr lang="en-US" dirty="0">
                <a:solidFill>
                  <a:srgbClr val="FF0000"/>
                </a:solidFill>
              </a:rPr>
              <a:t>region</a:t>
            </a:r>
          </a:p>
          <a:p>
            <a:pPr marL="285750" indent="-285750">
              <a:buFont typeface="Arial" panose="020B0604020202020204" pitchFamily="34" charset="0"/>
              <a:buChar char="•"/>
            </a:pPr>
            <a:r>
              <a:rPr lang="en-US" dirty="0">
                <a:solidFill>
                  <a:srgbClr val="FF0000"/>
                </a:solidFill>
              </a:rPr>
              <a:t>time</a:t>
            </a:r>
          </a:p>
          <a:p>
            <a:pPr marL="285750" indent="-285750">
              <a:buFont typeface="Arial" panose="020B0604020202020204" pitchFamily="34" charset="0"/>
              <a:buChar char="•"/>
            </a:pPr>
            <a:r>
              <a:rPr lang="en-US" dirty="0">
                <a:solidFill>
                  <a:srgbClr val="FF0000"/>
                </a:solidFill>
              </a:rPr>
              <a:t>age</a:t>
            </a:r>
          </a:p>
          <a:p>
            <a:pPr marL="285750" indent="-285750">
              <a:buFont typeface="Arial" panose="020B0604020202020204" pitchFamily="34" charset="0"/>
              <a:buChar char="•"/>
            </a:pPr>
            <a:r>
              <a:rPr lang="en-US" dirty="0">
                <a:solidFill>
                  <a:srgbClr val="FF0000"/>
                </a:solidFill>
              </a:rPr>
              <a:t>gender</a:t>
            </a:r>
          </a:p>
          <a:p>
            <a:pPr marL="285750" indent="-285750">
              <a:buFont typeface="Arial" panose="020B0604020202020204" pitchFamily="34" charset="0"/>
              <a:buChar char="•"/>
            </a:pPr>
            <a:r>
              <a:rPr lang="en-US" dirty="0">
                <a:solidFill>
                  <a:srgbClr val="FF0000"/>
                </a:solidFill>
              </a:rPr>
              <a:t>religion</a:t>
            </a:r>
          </a:p>
          <a:p>
            <a:endParaRPr lang="en-US" dirty="0">
              <a:solidFill>
                <a:srgbClr val="FF0000"/>
              </a:solidFill>
            </a:endParaRPr>
          </a:p>
          <a:p>
            <a:r>
              <a:rPr lang="en-US" dirty="0">
                <a:solidFill>
                  <a:srgbClr val="FF0000"/>
                </a:solidFill>
              </a:rPr>
              <a:t>Providing a prediction for anticipated findings would also be helpful here.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1513951" y="513818"/>
            <a:ext cx="9164100" cy="5830367"/>
          </a:xfrm>
          <a:prstGeom prst="rect">
            <a:avLst/>
          </a:prstGeom>
          <a:noFill/>
          <a:ln>
            <a:noFill/>
          </a:ln>
        </p:spPr>
      </p:pic>
      <p:pic>
        <p:nvPicPr>
          <p:cNvPr id="87" name="Google Shape;87;p18"/>
          <p:cNvPicPr preferRelativeResize="0"/>
          <p:nvPr/>
        </p:nvPicPr>
        <p:blipFill>
          <a:blip r:embed="rId4">
            <a:alphaModFix/>
          </a:blip>
          <a:stretch>
            <a:fillRect/>
          </a:stretch>
        </p:blipFill>
        <p:spPr>
          <a:xfrm>
            <a:off x="1033434" y="184900"/>
            <a:ext cx="10125135" cy="6488200"/>
          </a:xfrm>
          <a:prstGeom prst="rect">
            <a:avLst/>
          </a:prstGeom>
          <a:noFill/>
          <a:ln>
            <a:noFill/>
          </a:ln>
        </p:spPr>
      </p:pic>
      <p:sp>
        <p:nvSpPr>
          <p:cNvPr id="2" name="TextBox 1">
            <a:extLst>
              <a:ext uri="{FF2B5EF4-FFF2-40B4-BE49-F238E27FC236}">
                <a16:creationId xmlns:a16="http://schemas.microsoft.com/office/drawing/2014/main" id="{0FB78986-5D17-8F64-8F17-DE787EE84D5A}"/>
              </a:ext>
            </a:extLst>
          </p:cNvPr>
          <p:cNvSpPr txBox="1"/>
          <p:nvPr/>
        </p:nvSpPr>
        <p:spPr>
          <a:xfrm>
            <a:off x="725500" y="3244334"/>
            <a:ext cx="10740999" cy="369332"/>
          </a:xfrm>
          <a:prstGeom prst="rect">
            <a:avLst/>
          </a:prstGeom>
          <a:noFill/>
        </p:spPr>
        <p:txBody>
          <a:bodyPr wrap="square" rtlCol="0">
            <a:spAutoFit/>
          </a:bodyPr>
          <a:lstStyle/>
          <a:p>
            <a:r>
              <a:rPr lang="en-US" dirty="0">
                <a:solidFill>
                  <a:srgbClr val="FF0000"/>
                </a:solidFill>
              </a:rPr>
              <a:t>Better color gradient would help. Line graph should have fewer levels, choose a custom color palette.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19A4-7541-99DA-F2B7-229AEAD5FCAD}"/>
              </a:ext>
            </a:extLst>
          </p:cNvPr>
          <p:cNvSpPr>
            <a:spLocks noGrp="1"/>
          </p:cNvSpPr>
          <p:nvPr>
            <p:ph type="title"/>
          </p:nvPr>
        </p:nvSpPr>
        <p:spPr/>
        <p:txBody>
          <a:bodyPr>
            <a:normAutofit fontScale="90000"/>
          </a:bodyPr>
          <a:lstStyle/>
          <a:p>
            <a:r>
              <a:rPr lang="en-US" dirty="0">
                <a:solidFill>
                  <a:srgbClr val="FF0000"/>
                </a:solidFill>
              </a:rPr>
              <a:t>Discussion</a:t>
            </a:r>
          </a:p>
        </p:txBody>
      </p:sp>
      <p:sp>
        <p:nvSpPr>
          <p:cNvPr id="3" name="Text Placeholder 2">
            <a:extLst>
              <a:ext uri="{FF2B5EF4-FFF2-40B4-BE49-F238E27FC236}">
                <a16:creationId xmlns:a16="http://schemas.microsoft.com/office/drawing/2014/main" id="{F2D9F3A6-3976-2C53-721F-7D2BB919ADFD}"/>
              </a:ext>
            </a:extLst>
          </p:cNvPr>
          <p:cNvSpPr>
            <a:spLocks noGrp="1"/>
          </p:cNvSpPr>
          <p:nvPr>
            <p:ph type="body" idx="1"/>
          </p:nvPr>
        </p:nvSpPr>
        <p:spPr/>
        <p:txBody>
          <a:bodyPr/>
          <a:lstStyle/>
          <a:p>
            <a:r>
              <a:rPr lang="en-US" dirty="0">
                <a:solidFill>
                  <a:srgbClr val="FF0000"/>
                </a:solidFill>
              </a:rPr>
              <a:t>Charts show that support for abortion has been increasing over time</a:t>
            </a:r>
          </a:p>
          <a:p>
            <a:r>
              <a:rPr lang="en-US" dirty="0">
                <a:solidFill>
                  <a:srgbClr val="FF0000"/>
                </a:solidFill>
              </a:rPr>
              <a:t>the west and east coast has historically been more in favor of abortion, but Midwest regions have since shown more support </a:t>
            </a:r>
          </a:p>
          <a:p>
            <a:r>
              <a:rPr lang="en-US" dirty="0">
                <a:solidFill>
                  <a:srgbClr val="FF0000"/>
                </a:solidFill>
              </a:rPr>
              <a:t>Possible reasons why?</a:t>
            </a:r>
          </a:p>
          <a:p>
            <a:pPr lvl="1"/>
            <a:r>
              <a:rPr lang="en-US" dirty="0">
                <a:solidFill>
                  <a:srgbClr val="FF0000"/>
                </a:solidFill>
              </a:rPr>
              <a:t>region linked to party affiliation</a:t>
            </a:r>
          </a:p>
          <a:p>
            <a:pPr lvl="1"/>
            <a:r>
              <a:rPr lang="en-US" dirty="0" err="1">
                <a:solidFill>
                  <a:srgbClr val="FF0000"/>
                </a:solidFill>
              </a:rPr>
              <a:t>societial</a:t>
            </a:r>
            <a:r>
              <a:rPr lang="en-US" dirty="0">
                <a:solidFill>
                  <a:srgbClr val="FF0000"/>
                </a:solidFill>
              </a:rPr>
              <a:t> norms have been shifting over time</a:t>
            </a: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605414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4780722" y="1282148"/>
            <a:ext cx="7108690" cy="3770916"/>
          </a:xfrm>
          <a:prstGeom prst="rect">
            <a:avLst/>
          </a:prstGeom>
          <a:noFill/>
          <a:ln>
            <a:noFill/>
          </a:ln>
        </p:spPr>
      </p:pic>
      <p:sp>
        <p:nvSpPr>
          <p:cNvPr id="2" name="TextBox 1">
            <a:extLst>
              <a:ext uri="{FF2B5EF4-FFF2-40B4-BE49-F238E27FC236}">
                <a16:creationId xmlns:a16="http://schemas.microsoft.com/office/drawing/2014/main" id="{AD44DC4C-90DE-8F91-E29D-2E9C5159ACA2}"/>
              </a:ext>
            </a:extLst>
          </p:cNvPr>
          <p:cNvSpPr txBox="1"/>
          <p:nvPr/>
        </p:nvSpPr>
        <p:spPr>
          <a:xfrm>
            <a:off x="576470" y="1262270"/>
            <a:ext cx="3965713"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0000"/>
                </a:solidFill>
              </a:rPr>
              <a:t>Background color would look better as white (</a:t>
            </a:r>
            <a:r>
              <a:rPr lang="en-US" dirty="0" err="1">
                <a:solidFill>
                  <a:srgbClr val="FF0000"/>
                </a:solidFill>
              </a:rPr>
              <a:t>theme_bw</a:t>
            </a:r>
            <a:r>
              <a:rPr lang="en-US" dirty="0">
                <a:solidFill>
                  <a:srgbClr val="FF0000"/>
                </a:solidFill>
              </a:rPr>
              <a:t>)</a:t>
            </a:r>
          </a:p>
          <a:p>
            <a:pPr marL="285750" indent="-285750">
              <a:buFont typeface="Arial" panose="020B0604020202020204" pitchFamily="34" charset="0"/>
              <a:buChar char="•"/>
            </a:pPr>
            <a:r>
              <a:rPr lang="en-US" dirty="0">
                <a:solidFill>
                  <a:srgbClr val="FF0000"/>
                </a:solidFill>
              </a:rPr>
              <a:t>Title should reflect findings in the charts</a:t>
            </a:r>
          </a:p>
          <a:p>
            <a:pPr marL="285750" indent="-285750">
              <a:buFont typeface="Arial" panose="020B0604020202020204" pitchFamily="34" charset="0"/>
              <a:buChar char="•"/>
            </a:pPr>
            <a:r>
              <a:rPr lang="en-US" dirty="0">
                <a:solidFill>
                  <a:srgbClr val="FF0000"/>
                </a:solidFill>
              </a:rPr>
              <a:t>Would look better using the fill argument</a:t>
            </a:r>
          </a:p>
          <a:p>
            <a:pPr marL="285750" indent="-285750">
              <a:buFont typeface="Arial" panose="020B0604020202020204" pitchFamily="34" charset="0"/>
              <a:buChar char="•"/>
            </a:pPr>
            <a:r>
              <a:rPr lang="en-US" dirty="0">
                <a:solidFill>
                  <a:srgbClr val="FF0000"/>
                </a:solidFill>
              </a:rPr>
              <a:t>I would have also tried a boxplot</a:t>
            </a:r>
          </a:p>
          <a:p>
            <a:pPr marL="285750" indent="-285750">
              <a:buFont typeface="Arial" panose="020B0604020202020204" pitchFamily="34" charset="0"/>
              <a:buChar char="•"/>
            </a:pPr>
            <a:endParaRPr lang="en-US" dirty="0">
              <a:solidFill>
                <a:srgbClr val="FF0000"/>
              </a:solidFill>
            </a:endParaRPr>
          </a:p>
          <a:p>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19A4-7541-99DA-F2B7-229AEAD5FCAD}"/>
              </a:ext>
            </a:extLst>
          </p:cNvPr>
          <p:cNvSpPr>
            <a:spLocks noGrp="1"/>
          </p:cNvSpPr>
          <p:nvPr>
            <p:ph type="title"/>
          </p:nvPr>
        </p:nvSpPr>
        <p:spPr/>
        <p:txBody>
          <a:bodyPr>
            <a:normAutofit fontScale="90000"/>
          </a:bodyPr>
          <a:lstStyle/>
          <a:p>
            <a:r>
              <a:rPr lang="en-US" dirty="0">
                <a:solidFill>
                  <a:srgbClr val="FF0000"/>
                </a:solidFill>
              </a:rPr>
              <a:t>Discussion</a:t>
            </a:r>
          </a:p>
        </p:txBody>
      </p:sp>
      <p:sp>
        <p:nvSpPr>
          <p:cNvPr id="3" name="Text Placeholder 2">
            <a:extLst>
              <a:ext uri="{FF2B5EF4-FFF2-40B4-BE49-F238E27FC236}">
                <a16:creationId xmlns:a16="http://schemas.microsoft.com/office/drawing/2014/main" id="{F2D9F3A6-3976-2C53-721F-7D2BB919ADFD}"/>
              </a:ext>
            </a:extLst>
          </p:cNvPr>
          <p:cNvSpPr>
            <a:spLocks noGrp="1"/>
          </p:cNvSpPr>
          <p:nvPr>
            <p:ph type="body" idx="1"/>
          </p:nvPr>
        </p:nvSpPr>
        <p:spPr/>
        <p:txBody>
          <a:bodyPr/>
          <a:lstStyle/>
          <a:p>
            <a:r>
              <a:rPr lang="en-US" dirty="0">
                <a:solidFill>
                  <a:srgbClr val="FF0000"/>
                </a:solidFill>
              </a:rPr>
              <a:t>Charts show that support for abortion differs by gender and age</a:t>
            </a:r>
          </a:p>
          <a:p>
            <a:r>
              <a:rPr lang="en-US" dirty="0">
                <a:solidFill>
                  <a:srgbClr val="FF0000"/>
                </a:solidFill>
              </a:rPr>
              <a:t>Men who support abortion are typically younger (around 25), opponents are older (around 50)</a:t>
            </a:r>
          </a:p>
          <a:p>
            <a:r>
              <a:rPr lang="en-US" dirty="0">
                <a:solidFill>
                  <a:srgbClr val="FF0000"/>
                </a:solidFill>
              </a:rPr>
              <a:t>For women, the age distribution is fairly similar between proponents and opponents of abortion (age plays less of a role in opinions)</a:t>
            </a: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865335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4353339" y="1272209"/>
            <a:ext cx="7506255" cy="4118785"/>
          </a:xfrm>
          <a:prstGeom prst="rect">
            <a:avLst/>
          </a:prstGeom>
          <a:noFill/>
          <a:ln>
            <a:noFill/>
          </a:ln>
        </p:spPr>
      </p:pic>
      <p:sp>
        <p:nvSpPr>
          <p:cNvPr id="2" name="TextBox 1">
            <a:extLst>
              <a:ext uri="{FF2B5EF4-FFF2-40B4-BE49-F238E27FC236}">
                <a16:creationId xmlns:a16="http://schemas.microsoft.com/office/drawing/2014/main" id="{AA0AB596-3739-9609-CCB1-05423FCE36A3}"/>
              </a:ext>
            </a:extLst>
          </p:cNvPr>
          <p:cNvSpPr txBox="1"/>
          <p:nvPr/>
        </p:nvSpPr>
        <p:spPr>
          <a:xfrm>
            <a:off x="506896" y="1838739"/>
            <a:ext cx="3031434" cy="646331"/>
          </a:xfrm>
          <a:prstGeom prst="rect">
            <a:avLst/>
          </a:prstGeom>
          <a:noFill/>
        </p:spPr>
        <p:txBody>
          <a:bodyPr wrap="square" rtlCol="0">
            <a:spAutoFit/>
          </a:bodyPr>
          <a:lstStyle/>
          <a:p>
            <a:r>
              <a:rPr lang="en-US" dirty="0">
                <a:solidFill>
                  <a:srgbClr val="FF0000"/>
                </a:solidFill>
              </a:rPr>
              <a:t>Title should provide a preview of the findings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19A4-7541-99DA-F2B7-229AEAD5FCAD}"/>
              </a:ext>
            </a:extLst>
          </p:cNvPr>
          <p:cNvSpPr>
            <a:spLocks noGrp="1"/>
          </p:cNvSpPr>
          <p:nvPr>
            <p:ph type="title"/>
          </p:nvPr>
        </p:nvSpPr>
        <p:spPr/>
        <p:txBody>
          <a:bodyPr>
            <a:normAutofit fontScale="90000"/>
          </a:bodyPr>
          <a:lstStyle/>
          <a:p>
            <a:r>
              <a:rPr lang="en-US" dirty="0">
                <a:solidFill>
                  <a:srgbClr val="FF0000"/>
                </a:solidFill>
              </a:rPr>
              <a:t>Discussion</a:t>
            </a:r>
          </a:p>
        </p:txBody>
      </p:sp>
      <p:sp>
        <p:nvSpPr>
          <p:cNvPr id="3" name="Text Placeholder 2">
            <a:extLst>
              <a:ext uri="{FF2B5EF4-FFF2-40B4-BE49-F238E27FC236}">
                <a16:creationId xmlns:a16="http://schemas.microsoft.com/office/drawing/2014/main" id="{F2D9F3A6-3976-2C53-721F-7D2BB919ADFD}"/>
              </a:ext>
            </a:extLst>
          </p:cNvPr>
          <p:cNvSpPr>
            <a:spLocks noGrp="1"/>
          </p:cNvSpPr>
          <p:nvPr>
            <p:ph type="body" idx="1"/>
          </p:nvPr>
        </p:nvSpPr>
        <p:spPr/>
        <p:txBody>
          <a:bodyPr/>
          <a:lstStyle/>
          <a:p>
            <a:r>
              <a:rPr lang="en-US" dirty="0">
                <a:solidFill>
                  <a:srgbClr val="FF0000"/>
                </a:solidFill>
              </a:rPr>
              <a:t>Chart shows trends in support for abortion by religious affiliation</a:t>
            </a:r>
          </a:p>
          <a:p>
            <a:r>
              <a:rPr lang="en-US" dirty="0">
                <a:solidFill>
                  <a:srgbClr val="FF0000"/>
                </a:solidFill>
              </a:rPr>
              <a:t>highest level of support amongst Jewish, atheists</a:t>
            </a:r>
          </a:p>
          <a:p>
            <a:r>
              <a:rPr lang="en-US" dirty="0">
                <a:solidFill>
                  <a:srgbClr val="FF0000"/>
                </a:solidFill>
              </a:rPr>
              <a:t>Protestants and Catholics remain most opposed to abortion</a:t>
            </a:r>
          </a:p>
          <a:p>
            <a:r>
              <a:rPr lang="en-US" dirty="0">
                <a:solidFill>
                  <a:srgbClr val="FF0000"/>
                </a:solidFill>
              </a:rPr>
              <a:t>Provide some explanation as to why….</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02472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Final Project</a:t>
            </a:r>
            <a:endParaRPr dirty="0"/>
          </a:p>
        </p:txBody>
      </p:sp>
      <p:sp>
        <p:nvSpPr>
          <p:cNvPr id="110" name="Google Shape;110;p4"/>
          <p:cNvSpPr txBox="1">
            <a:spLocks noGrp="1"/>
          </p:cNvSpPr>
          <p:nvPr>
            <p:ph type="body" idx="1"/>
          </p:nvPr>
        </p:nvSpPr>
        <p:spPr>
          <a:xfrm>
            <a:off x="838199" y="1825625"/>
            <a:ext cx="9647583" cy="4351338"/>
          </a:xfrm>
          <a:prstGeom prst="rect">
            <a:avLst/>
          </a:prstGeom>
          <a:noFill/>
          <a:ln>
            <a:noFill/>
          </a:ln>
        </p:spPr>
        <p:txBody>
          <a:bodyPr spcFirstLastPara="1" wrap="square" lIns="91425" tIns="45700" rIns="91425" bIns="45700" anchor="t" anchorCtr="0">
            <a:normAutofit/>
          </a:bodyPr>
          <a:lstStyle/>
          <a:p>
            <a:r>
              <a:rPr lang="en-US" dirty="0"/>
              <a:t>Today: work on research project outline</a:t>
            </a:r>
          </a:p>
          <a:p>
            <a:r>
              <a:rPr lang="en-US" dirty="0"/>
              <a:t>Thursday: zoom office hours instead of class (7-8 pm)</a:t>
            </a:r>
          </a:p>
          <a:p>
            <a:r>
              <a:rPr lang="en-US" dirty="0"/>
              <a:t>Other office hours this week:</a:t>
            </a:r>
          </a:p>
          <a:p>
            <a:pPr lvl="1"/>
            <a:r>
              <a:rPr lang="en-US" dirty="0"/>
              <a:t>Thursday 2-3pm (Sproul 3121)</a:t>
            </a:r>
          </a:p>
          <a:p>
            <a:pPr lvl="1"/>
            <a:r>
              <a:rPr lang="en-US" dirty="0"/>
              <a:t>Friday 2-3pm (zoom)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203200" y="384384"/>
            <a:ext cx="11785600" cy="60892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19A4-7541-99DA-F2B7-229AEAD5FCAD}"/>
              </a:ext>
            </a:extLst>
          </p:cNvPr>
          <p:cNvSpPr>
            <a:spLocks noGrp="1"/>
          </p:cNvSpPr>
          <p:nvPr>
            <p:ph type="title"/>
          </p:nvPr>
        </p:nvSpPr>
        <p:spPr/>
        <p:txBody>
          <a:bodyPr>
            <a:normAutofit fontScale="90000"/>
          </a:bodyPr>
          <a:lstStyle/>
          <a:p>
            <a:r>
              <a:rPr lang="en-US" dirty="0">
                <a:solidFill>
                  <a:srgbClr val="FF0000"/>
                </a:solidFill>
              </a:rPr>
              <a:t>Discussion</a:t>
            </a:r>
          </a:p>
        </p:txBody>
      </p:sp>
      <p:sp>
        <p:nvSpPr>
          <p:cNvPr id="3" name="Text Placeholder 2">
            <a:extLst>
              <a:ext uri="{FF2B5EF4-FFF2-40B4-BE49-F238E27FC236}">
                <a16:creationId xmlns:a16="http://schemas.microsoft.com/office/drawing/2014/main" id="{F2D9F3A6-3976-2C53-721F-7D2BB919ADFD}"/>
              </a:ext>
            </a:extLst>
          </p:cNvPr>
          <p:cNvSpPr>
            <a:spLocks noGrp="1"/>
          </p:cNvSpPr>
          <p:nvPr>
            <p:ph type="body" idx="1"/>
          </p:nvPr>
        </p:nvSpPr>
        <p:spPr/>
        <p:txBody>
          <a:bodyPr/>
          <a:lstStyle/>
          <a:p>
            <a:r>
              <a:rPr lang="en-US" dirty="0">
                <a:solidFill>
                  <a:srgbClr val="FF0000"/>
                </a:solidFill>
              </a:rPr>
              <a:t>Charts compare the role of religion vs party affiliation in support for abortion</a:t>
            </a:r>
          </a:p>
          <a:p>
            <a:r>
              <a:rPr lang="en-US" dirty="0">
                <a:solidFill>
                  <a:srgbClr val="FF0000"/>
                </a:solidFill>
              </a:rPr>
              <a:t>Lowest support for abortion amongst protestants, </a:t>
            </a:r>
            <a:r>
              <a:rPr lang="en-US" dirty="0" err="1">
                <a:solidFill>
                  <a:srgbClr val="FF0000"/>
                </a:solidFill>
              </a:rPr>
              <a:t>catholics</a:t>
            </a:r>
            <a:r>
              <a:rPr lang="en-US" dirty="0">
                <a:solidFill>
                  <a:srgbClr val="FF0000"/>
                </a:solidFill>
              </a:rPr>
              <a:t>, and republicans</a:t>
            </a:r>
          </a:p>
          <a:p>
            <a:r>
              <a:rPr lang="en-US" dirty="0">
                <a:solidFill>
                  <a:srgbClr val="FF0000"/>
                </a:solidFill>
              </a:rPr>
              <a:t>It’s likely that there is a great deal of overlap between religion and party affiliation</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669852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203201" y="580568"/>
            <a:ext cx="11785599" cy="569686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19A4-7541-99DA-F2B7-229AEAD5FCAD}"/>
              </a:ext>
            </a:extLst>
          </p:cNvPr>
          <p:cNvSpPr>
            <a:spLocks noGrp="1"/>
          </p:cNvSpPr>
          <p:nvPr>
            <p:ph type="title"/>
          </p:nvPr>
        </p:nvSpPr>
        <p:spPr/>
        <p:txBody>
          <a:bodyPr>
            <a:normAutofit fontScale="90000"/>
          </a:bodyPr>
          <a:lstStyle/>
          <a:p>
            <a:r>
              <a:rPr lang="en-US" dirty="0">
                <a:solidFill>
                  <a:srgbClr val="FF0000"/>
                </a:solidFill>
              </a:rPr>
              <a:t>Discussion</a:t>
            </a:r>
          </a:p>
        </p:txBody>
      </p:sp>
      <p:sp>
        <p:nvSpPr>
          <p:cNvPr id="3" name="Text Placeholder 2">
            <a:extLst>
              <a:ext uri="{FF2B5EF4-FFF2-40B4-BE49-F238E27FC236}">
                <a16:creationId xmlns:a16="http://schemas.microsoft.com/office/drawing/2014/main" id="{F2D9F3A6-3976-2C53-721F-7D2BB919ADFD}"/>
              </a:ext>
            </a:extLst>
          </p:cNvPr>
          <p:cNvSpPr>
            <a:spLocks noGrp="1"/>
          </p:cNvSpPr>
          <p:nvPr>
            <p:ph type="body" idx="1"/>
          </p:nvPr>
        </p:nvSpPr>
        <p:spPr/>
        <p:txBody>
          <a:bodyPr/>
          <a:lstStyle/>
          <a:p>
            <a:r>
              <a:rPr lang="en-US" dirty="0">
                <a:solidFill>
                  <a:srgbClr val="FF0000"/>
                </a:solidFill>
              </a:rPr>
              <a:t>Charts compare the role of religion combined with party affiliation in support for abortion</a:t>
            </a:r>
          </a:p>
          <a:p>
            <a:r>
              <a:rPr lang="en-US" dirty="0">
                <a:solidFill>
                  <a:srgbClr val="FF0000"/>
                </a:solidFill>
              </a:rPr>
              <a:t>Lowest support for abortion amongst protestant republicans</a:t>
            </a:r>
          </a:p>
          <a:p>
            <a:r>
              <a:rPr lang="en-US" dirty="0">
                <a:solidFill>
                  <a:srgbClr val="FF0000"/>
                </a:solidFill>
              </a:rPr>
              <a:t>highest support  for abortion amongst atheist democrats</a:t>
            </a:r>
          </a:p>
          <a:p>
            <a:pPr marL="152396" indent="0">
              <a:buNone/>
            </a:pPr>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30310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C424DE-54CB-A3E6-8359-751DC5FE1939}"/>
              </a:ext>
            </a:extLst>
          </p:cNvPr>
          <p:cNvSpPr>
            <a:spLocks noGrp="1"/>
          </p:cNvSpPr>
          <p:nvPr>
            <p:ph type="title"/>
          </p:nvPr>
        </p:nvSpPr>
        <p:spPr/>
        <p:txBody>
          <a:bodyPr/>
          <a:lstStyle/>
          <a:p>
            <a:r>
              <a:rPr lang="en-US" dirty="0"/>
              <a:t>Miscellaneous Student Examples </a:t>
            </a:r>
          </a:p>
        </p:txBody>
      </p:sp>
      <p:sp>
        <p:nvSpPr>
          <p:cNvPr id="5" name="Text Placeholder 4">
            <a:extLst>
              <a:ext uri="{FF2B5EF4-FFF2-40B4-BE49-F238E27FC236}">
                <a16:creationId xmlns:a16="http://schemas.microsoft.com/office/drawing/2014/main" id="{5DE1B65C-6A4A-552C-4190-DE76EE1342E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60019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A85A-3C2C-79FA-D2C2-FEA93FC73A0D}"/>
              </a:ext>
            </a:extLst>
          </p:cNvPr>
          <p:cNvSpPr>
            <a:spLocks noGrp="1"/>
          </p:cNvSpPr>
          <p:nvPr>
            <p:ph type="title"/>
          </p:nvPr>
        </p:nvSpPr>
        <p:spPr/>
        <p:txBody>
          <a:bodyPr/>
          <a:lstStyle/>
          <a:p>
            <a:r>
              <a:rPr lang="en-US" dirty="0"/>
              <a:t>Bar Plot with Color Mapping</a:t>
            </a:r>
          </a:p>
        </p:txBody>
      </p:sp>
      <p:sp>
        <p:nvSpPr>
          <p:cNvPr id="3" name="Content Placeholder 2">
            <a:extLst>
              <a:ext uri="{FF2B5EF4-FFF2-40B4-BE49-F238E27FC236}">
                <a16:creationId xmlns:a16="http://schemas.microsoft.com/office/drawing/2014/main" id="{0537E142-DCED-8B46-8559-D7E37A509191}"/>
              </a:ext>
            </a:extLst>
          </p:cNvPr>
          <p:cNvSpPr>
            <a:spLocks noGrp="1"/>
          </p:cNvSpPr>
          <p:nvPr>
            <p:ph idx="1"/>
          </p:nvPr>
        </p:nvSpPr>
        <p:spPr>
          <a:xfrm>
            <a:off x="838200" y="1825625"/>
            <a:ext cx="4359965" cy="4351338"/>
          </a:xfrm>
        </p:spPr>
        <p:txBody>
          <a:bodyPr/>
          <a:lstStyle/>
          <a:p>
            <a:pPr marL="0" indent="0">
              <a:buNone/>
            </a:pPr>
            <a:r>
              <a:rPr lang="en-US" dirty="0">
                <a:solidFill>
                  <a:srgbClr val="FF0000"/>
                </a:solidFill>
              </a:rPr>
              <a:t>Title should describe the findings in the chart, otherwise great use of color and labeling (I like the caption with the data source)</a:t>
            </a:r>
          </a:p>
        </p:txBody>
      </p:sp>
      <p:pic>
        <p:nvPicPr>
          <p:cNvPr id="5" name="Picture 4">
            <a:extLst>
              <a:ext uri="{FF2B5EF4-FFF2-40B4-BE49-F238E27FC236}">
                <a16:creationId xmlns:a16="http://schemas.microsoft.com/office/drawing/2014/main" id="{29117145-1507-B45A-F043-F243F57D125C}"/>
              </a:ext>
            </a:extLst>
          </p:cNvPr>
          <p:cNvPicPr>
            <a:picLocks noChangeAspect="1"/>
          </p:cNvPicPr>
          <p:nvPr/>
        </p:nvPicPr>
        <p:blipFill>
          <a:blip r:embed="rId2"/>
          <a:stretch>
            <a:fillRect/>
          </a:stretch>
        </p:blipFill>
        <p:spPr>
          <a:xfrm>
            <a:off x="5801044" y="1924510"/>
            <a:ext cx="5651609" cy="4252453"/>
          </a:xfrm>
          <a:prstGeom prst="rect">
            <a:avLst/>
          </a:prstGeom>
        </p:spPr>
      </p:pic>
    </p:spTree>
    <p:extLst>
      <p:ext uri="{BB962C8B-B14F-4D97-AF65-F5344CB8AC3E}">
        <p14:creationId xmlns:p14="http://schemas.microsoft.com/office/powerpoint/2010/main" val="3413915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AA82-FB2A-6B9D-6AD0-7A717DF54DC7}"/>
              </a:ext>
            </a:extLst>
          </p:cNvPr>
          <p:cNvSpPr>
            <a:spLocks noGrp="1"/>
          </p:cNvSpPr>
          <p:nvPr>
            <p:ph type="title"/>
          </p:nvPr>
        </p:nvSpPr>
        <p:spPr/>
        <p:txBody>
          <a:bodyPr/>
          <a:lstStyle/>
          <a:p>
            <a:r>
              <a:rPr lang="en-US" dirty="0"/>
              <a:t>Histogram with color mapping</a:t>
            </a:r>
          </a:p>
        </p:txBody>
      </p:sp>
      <p:pic>
        <p:nvPicPr>
          <p:cNvPr id="4" name="Content Placeholder 3">
            <a:extLst>
              <a:ext uri="{FF2B5EF4-FFF2-40B4-BE49-F238E27FC236}">
                <a16:creationId xmlns:a16="http://schemas.microsoft.com/office/drawing/2014/main" id="{8E70345E-9C2D-FE53-E3D6-CB7CAFCBFB51}"/>
              </a:ext>
            </a:extLst>
          </p:cNvPr>
          <p:cNvPicPr>
            <a:picLocks noGrp="1" noChangeAspect="1"/>
          </p:cNvPicPr>
          <p:nvPr>
            <p:ph idx="1"/>
          </p:nvPr>
        </p:nvPicPr>
        <p:blipFill>
          <a:blip r:embed="rId2"/>
          <a:stretch>
            <a:fillRect/>
          </a:stretch>
        </p:blipFill>
        <p:spPr>
          <a:xfrm>
            <a:off x="4189022" y="1690688"/>
            <a:ext cx="7164778" cy="4984193"/>
          </a:xfrm>
          <a:prstGeom prst="rect">
            <a:avLst/>
          </a:prstGeom>
        </p:spPr>
      </p:pic>
    </p:spTree>
    <p:extLst>
      <p:ext uri="{BB962C8B-B14F-4D97-AF65-F5344CB8AC3E}">
        <p14:creationId xmlns:p14="http://schemas.microsoft.com/office/powerpoint/2010/main" val="1766550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C0E8-DA20-2C02-3E7E-D72A30F3E7DD}"/>
              </a:ext>
            </a:extLst>
          </p:cNvPr>
          <p:cNvSpPr>
            <a:spLocks noGrp="1"/>
          </p:cNvSpPr>
          <p:nvPr>
            <p:ph type="title"/>
          </p:nvPr>
        </p:nvSpPr>
        <p:spPr/>
        <p:txBody>
          <a:bodyPr/>
          <a:lstStyle/>
          <a:p>
            <a:r>
              <a:rPr lang="en-US" dirty="0"/>
              <a:t>Bar Plot with Color Mapping</a:t>
            </a:r>
          </a:p>
        </p:txBody>
      </p:sp>
      <p:sp>
        <p:nvSpPr>
          <p:cNvPr id="3" name="Content Placeholder 2">
            <a:extLst>
              <a:ext uri="{FF2B5EF4-FFF2-40B4-BE49-F238E27FC236}">
                <a16:creationId xmlns:a16="http://schemas.microsoft.com/office/drawing/2014/main" id="{FF7F0054-8D72-1C98-F85D-7330CE06103A}"/>
              </a:ext>
            </a:extLst>
          </p:cNvPr>
          <p:cNvSpPr>
            <a:spLocks noGrp="1"/>
          </p:cNvSpPr>
          <p:nvPr>
            <p:ph idx="1"/>
          </p:nvPr>
        </p:nvSpPr>
        <p:spPr>
          <a:xfrm>
            <a:off x="838200" y="1825625"/>
            <a:ext cx="4401065" cy="4351338"/>
          </a:xfrm>
        </p:spPr>
        <p:txBody>
          <a:bodyPr/>
          <a:lstStyle/>
          <a:p>
            <a:pPr marL="0" indent="0">
              <a:buNone/>
            </a:pPr>
            <a:r>
              <a:rPr lang="en-US" dirty="0"/>
              <a:t>Interesting use of color (color is a gradient based on the difficulty rating)</a:t>
            </a:r>
          </a:p>
        </p:txBody>
      </p:sp>
      <p:pic>
        <p:nvPicPr>
          <p:cNvPr id="4" name="Picture 3">
            <a:extLst>
              <a:ext uri="{FF2B5EF4-FFF2-40B4-BE49-F238E27FC236}">
                <a16:creationId xmlns:a16="http://schemas.microsoft.com/office/drawing/2014/main" id="{CD804D88-48BE-D77F-8A4C-FC0CE7E958C0}"/>
              </a:ext>
            </a:extLst>
          </p:cNvPr>
          <p:cNvPicPr>
            <a:picLocks noChangeAspect="1"/>
          </p:cNvPicPr>
          <p:nvPr/>
        </p:nvPicPr>
        <p:blipFill>
          <a:blip r:embed="rId2"/>
          <a:stretch>
            <a:fillRect/>
          </a:stretch>
        </p:blipFill>
        <p:spPr>
          <a:xfrm>
            <a:off x="5888631" y="1742518"/>
            <a:ext cx="4655559" cy="4732638"/>
          </a:xfrm>
          <a:prstGeom prst="rect">
            <a:avLst/>
          </a:prstGeom>
        </p:spPr>
      </p:pic>
    </p:spTree>
    <p:extLst>
      <p:ext uri="{BB962C8B-B14F-4D97-AF65-F5344CB8AC3E}">
        <p14:creationId xmlns:p14="http://schemas.microsoft.com/office/powerpoint/2010/main" val="20746775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9E57A-CE77-3BF7-3A6A-1E4FFC524575}"/>
              </a:ext>
            </a:extLst>
          </p:cNvPr>
          <p:cNvSpPr>
            <a:spLocks noGrp="1"/>
          </p:cNvSpPr>
          <p:nvPr>
            <p:ph idx="1"/>
          </p:nvPr>
        </p:nvSpPr>
        <p:spPr>
          <a:xfrm>
            <a:off x="838200" y="1825625"/>
            <a:ext cx="3949700" cy="3482975"/>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666666"/>
                </a:solidFill>
                <a:effectLst/>
                <a:latin typeface="Roboto" panose="02000000000000000000" pitchFamily="2" charset="0"/>
              </a:rPr>
              <a:t>More education often leads to higher income</a:t>
            </a:r>
          </a:p>
          <a:p>
            <a:pPr rtl="0" fontAlgn="base">
              <a:spcBef>
                <a:spcPts val="0"/>
              </a:spcBef>
              <a:spcAft>
                <a:spcPts val="0"/>
              </a:spcAft>
              <a:buFont typeface="Arial" panose="020B0604020202020204" pitchFamily="34" charset="0"/>
              <a:buChar char="•"/>
            </a:pPr>
            <a:r>
              <a:rPr lang="en-US" sz="1800" b="0" i="0" u="none" strike="noStrike" dirty="0">
                <a:solidFill>
                  <a:srgbClr val="666666"/>
                </a:solidFill>
                <a:effectLst/>
                <a:latin typeface="Roboto" panose="02000000000000000000" pitchFamily="2" charset="0"/>
              </a:rPr>
              <a:t>Education can also show people ways of moving up in social class</a:t>
            </a:r>
          </a:p>
          <a:p>
            <a:pPr rtl="0" fontAlgn="base">
              <a:spcBef>
                <a:spcPts val="0"/>
              </a:spcBef>
              <a:spcAft>
                <a:spcPts val="1600"/>
              </a:spcAft>
              <a:buFont typeface="Arial" panose="020B0604020202020204" pitchFamily="34" charset="0"/>
              <a:buChar char="•"/>
            </a:pPr>
            <a:r>
              <a:rPr lang="en-US" sz="1800" b="0" i="0" u="none" strike="noStrike" dirty="0">
                <a:solidFill>
                  <a:srgbClr val="666666"/>
                </a:solidFill>
                <a:effectLst/>
                <a:latin typeface="Roboto" panose="02000000000000000000" pitchFamily="2" charset="0"/>
              </a:rPr>
              <a:t>Higher education is expensive</a:t>
            </a:r>
          </a:p>
          <a:p>
            <a:endParaRPr lang="en-US" dirty="0"/>
          </a:p>
        </p:txBody>
      </p:sp>
      <p:pic>
        <p:nvPicPr>
          <p:cNvPr id="1026" name="Picture 2">
            <a:extLst>
              <a:ext uri="{FF2B5EF4-FFF2-40B4-BE49-F238E27FC236}">
                <a16:creationId xmlns:a16="http://schemas.microsoft.com/office/drawing/2014/main" id="{4AFDB05B-F873-5D48-7180-1E8C1686F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045" y="576446"/>
            <a:ext cx="5849754" cy="58497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4BC8B9-DFDC-0234-75C9-468BBAFBD32F}"/>
              </a:ext>
            </a:extLst>
          </p:cNvPr>
          <p:cNvSpPr txBox="1"/>
          <p:nvPr/>
        </p:nvSpPr>
        <p:spPr>
          <a:xfrm>
            <a:off x="959005" y="3624146"/>
            <a:ext cx="4545040" cy="1477328"/>
          </a:xfrm>
          <a:prstGeom prst="rect">
            <a:avLst/>
          </a:prstGeom>
          <a:noFill/>
        </p:spPr>
        <p:txBody>
          <a:bodyPr wrap="square" rtlCol="0">
            <a:spAutoFit/>
          </a:bodyPr>
          <a:lstStyle/>
          <a:p>
            <a:r>
              <a:rPr lang="en-US" dirty="0">
                <a:solidFill>
                  <a:srgbClr val="FF0000"/>
                </a:solidFill>
              </a:rPr>
              <a:t>Thoughtful interpretation of the findings (upper class has higher levels of educational attainment)</a:t>
            </a:r>
          </a:p>
          <a:p>
            <a:endParaRPr lang="en-US" dirty="0">
              <a:solidFill>
                <a:srgbClr val="FF0000"/>
              </a:solidFill>
            </a:endParaRPr>
          </a:p>
          <a:p>
            <a:r>
              <a:rPr lang="en-US" dirty="0">
                <a:solidFill>
                  <a:srgbClr val="FF0000"/>
                </a:solidFill>
              </a:rPr>
              <a:t>Good use of color gradient (</a:t>
            </a:r>
            <a:r>
              <a:rPr lang="en-US" dirty="0" err="1">
                <a:solidFill>
                  <a:srgbClr val="FF0000"/>
                </a:solidFill>
              </a:rPr>
              <a:t>viridis</a:t>
            </a:r>
            <a:r>
              <a:rPr lang="en-US" dirty="0">
                <a:solidFill>
                  <a:srgbClr val="FF0000"/>
                </a:solidFill>
              </a:rPr>
              <a:t>)</a:t>
            </a:r>
          </a:p>
        </p:txBody>
      </p:sp>
    </p:spTree>
    <p:extLst>
      <p:ext uri="{BB962C8B-B14F-4D97-AF65-F5344CB8AC3E}">
        <p14:creationId xmlns:p14="http://schemas.microsoft.com/office/powerpoint/2010/main" val="4009370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6814-B21F-9A0D-EE44-7B702CE03333}"/>
              </a:ext>
            </a:extLst>
          </p:cNvPr>
          <p:cNvSpPr>
            <a:spLocks noGrp="1"/>
          </p:cNvSpPr>
          <p:nvPr>
            <p:ph type="title"/>
          </p:nvPr>
        </p:nvSpPr>
        <p:spPr/>
        <p:txBody>
          <a:bodyPr/>
          <a:lstStyle/>
          <a:p>
            <a:r>
              <a:rPr lang="en-US" dirty="0"/>
              <a:t>Providing Context</a:t>
            </a:r>
          </a:p>
        </p:txBody>
      </p:sp>
      <p:sp>
        <p:nvSpPr>
          <p:cNvPr id="3" name="Content Placeholder 2">
            <a:extLst>
              <a:ext uri="{FF2B5EF4-FFF2-40B4-BE49-F238E27FC236}">
                <a16:creationId xmlns:a16="http://schemas.microsoft.com/office/drawing/2014/main" id="{FE3078B3-9A7B-77D7-898D-55F7C1DD23F2}"/>
              </a:ext>
            </a:extLst>
          </p:cNvPr>
          <p:cNvSpPr>
            <a:spLocks noGrp="1"/>
          </p:cNvSpPr>
          <p:nvPr>
            <p:ph idx="1"/>
          </p:nvPr>
        </p:nvSpPr>
        <p:spPr>
          <a:xfrm>
            <a:off x="838200" y="1825625"/>
            <a:ext cx="3020122" cy="4351338"/>
          </a:xfrm>
        </p:spPr>
        <p:txBody>
          <a:bodyPr/>
          <a:lstStyle/>
          <a:p>
            <a:pPr marL="0" indent="0">
              <a:buNone/>
            </a:pPr>
            <a:r>
              <a:rPr lang="en-US" dirty="0">
                <a:solidFill>
                  <a:srgbClr val="FF0000"/>
                </a:solidFill>
              </a:rPr>
              <a:t>Student provides additional context for the findings in the chart (uses knowledge of sneaker related events)</a:t>
            </a:r>
          </a:p>
        </p:txBody>
      </p:sp>
      <p:pic>
        <p:nvPicPr>
          <p:cNvPr id="5" name="Picture 4">
            <a:extLst>
              <a:ext uri="{FF2B5EF4-FFF2-40B4-BE49-F238E27FC236}">
                <a16:creationId xmlns:a16="http://schemas.microsoft.com/office/drawing/2014/main" id="{75803DC6-DFCF-32A8-C362-F401B80B4AC8}"/>
              </a:ext>
            </a:extLst>
          </p:cNvPr>
          <p:cNvPicPr>
            <a:picLocks noChangeAspect="1"/>
          </p:cNvPicPr>
          <p:nvPr/>
        </p:nvPicPr>
        <p:blipFill>
          <a:blip r:embed="rId2"/>
          <a:stretch>
            <a:fillRect/>
          </a:stretch>
        </p:blipFill>
        <p:spPr>
          <a:xfrm>
            <a:off x="4103649" y="1752374"/>
            <a:ext cx="7772400" cy="4321628"/>
          </a:xfrm>
          <a:prstGeom prst="rect">
            <a:avLst/>
          </a:prstGeom>
        </p:spPr>
      </p:pic>
    </p:spTree>
    <p:extLst>
      <p:ext uri="{BB962C8B-B14F-4D97-AF65-F5344CB8AC3E}">
        <p14:creationId xmlns:p14="http://schemas.microsoft.com/office/powerpoint/2010/main" val="3370222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004C-DA04-55CB-FD8E-F5FC6AA6904E}"/>
              </a:ext>
            </a:extLst>
          </p:cNvPr>
          <p:cNvSpPr>
            <a:spLocks noGrp="1"/>
          </p:cNvSpPr>
          <p:nvPr>
            <p:ph type="title"/>
          </p:nvPr>
        </p:nvSpPr>
        <p:spPr/>
        <p:txBody>
          <a:bodyPr/>
          <a:lstStyle/>
          <a:p>
            <a:r>
              <a:rPr lang="en-US" dirty="0"/>
              <a:t>Grading: Written Report</a:t>
            </a:r>
          </a:p>
        </p:txBody>
      </p:sp>
      <p:sp>
        <p:nvSpPr>
          <p:cNvPr id="3" name="Content Placeholder 2">
            <a:extLst>
              <a:ext uri="{FF2B5EF4-FFF2-40B4-BE49-F238E27FC236}">
                <a16:creationId xmlns:a16="http://schemas.microsoft.com/office/drawing/2014/main" id="{E51B95D1-1E35-6B3A-0B23-EA73323221F2}"/>
              </a:ext>
            </a:extLst>
          </p:cNvPr>
          <p:cNvSpPr>
            <a:spLocks noGrp="1"/>
          </p:cNvSpPr>
          <p:nvPr>
            <p:ph sz="half" idx="1"/>
          </p:nvPr>
        </p:nvSpPr>
        <p:spPr>
          <a:xfrm>
            <a:off x="838200" y="1825625"/>
            <a:ext cx="9110870" cy="4351338"/>
          </a:xfrm>
        </p:spPr>
        <p:txBody>
          <a:bodyPr>
            <a:normAutofit fontScale="92500" lnSpcReduction="10000"/>
          </a:bodyPr>
          <a:lstStyle/>
          <a:p>
            <a:pPr marL="0" indent="0">
              <a:buNone/>
            </a:pPr>
            <a:r>
              <a:rPr lang="en-US" dirty="0"/>
              <a:t>Things I will be evaluating:</a:t>
            </a:r>
          </a:p>
          <a:p>
            <a:r>
              <a:rPr lang="en-US" dirty="0"/>
              <a:t>Does your writeup follow the structure of the outline?</a:t>
            </a:r>
          </a:p>
          <a:p>
            <a:r>
              <a:rPr lang="en-US" dirty="0"/>
              <a:t>Do you have a strong hypothesis/objective?</a:t>
            </a:r>
          </a:p>
          <a:p>
            <a:r>
              <a:rPr lang="en-US" dirty="0"/>
              <a:t>Are your visualizations clearly connected to the objective?</a:t>
            </a:r>
          </a:p>
          <a:p>
            <a:r>
              <a:rPr lang="en-US" dirty="0"/>
              <a:t>Can you interpret your visualizations correctly? </a:t>
            </a:r>
          </a:p>
          <a:p>
            <a:r>
              <a:rPr lang="en-US" dirty="0"/>
              <a:t>Can you provide a reason for the observed trends in your visualizations?</a:t>
            </a:r>
          </a:p>
          <a:p>
            <a:r>
              <a:rPr lang="en-US" dirty="0"/>
              <a:t>Can you connect the findings to your objective?</a:t>
            </a:r>
          </a:p>
          <a:p>
            <a:r>
              <a:rPr lang="en-US" b="1" dirty="0"/>
              <a:t>Does your research project reflect independent thought and originality?</a:t>
            </a:r>
          </a:p>
          <a:p>
            <a:endParaRPr lang="en-US" dirty="0"/>
          </a:p>
        </p:txBody>
      </p:sp>
    </p:spTree>
    <p:extLst>
      <p:ext uri="{BB962C8B-B14F-4D97-AF65-F5344CB8AC3E}">
        <p14:creationId xmlns:p14="http://schemas.microsoft.com/office/powerpoint/2010/main" val="2342098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A9281F-2D12-130E-7A17-D32CD6D72CEC}"/>
              </a:ext>
            </a:extLst>
          </p:cNvPr>
          <p:cNvSpPr>
            <a:spLocks noGrp="1"/>
          </p:cNvSpPr>
          <p:nvPr>
            <p:ph type="title"/>
          </p:nvPr>
        </p:nvSpPr>
        <p:spPr/>
        <p:txBody>
          <a:bodyPr/>
          <a:lstStyle/>
          <a:p>
            <a:r>
              <a:rPr lang="en-US" dirty="0"/>
              <a:t>Examples that need improvement</a:t>
            </a:r>
          </a:p>
        </p:txBody>
      </p:sp>
      <p:sp>
        <p:nvSpPr>
          <p:cNvPr id="5" name="Text Placeholder 4">
            <a:extLst>
              <a:ext uri="{FF2B5EF4-FFF2-40B4-BE49-F238E27FC236}">
                <a16:creationId xmlns:a16="http://schemas.microsoft.com/office/drawing/2014/main" id="{675DA92B-5FC4-913A-E87E-53BC0EEDE71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7242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05EBC6-955F-3A88-782C-802017D5E44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A2BF06A1-C142-5189-2711-3773CC552A16}"/>
              </a:ext>
            </a:extLst>
          </p:cNvPr>
          <p:cNvSpPr>
            <a:spLocks noGrp="1"/>
          </p:cNvSpPr>
          <p:nvPr>
            <p:ph idx="1"/>
          </p:nvPr>
        </p:nvSpPr>
        <p:spPr>
          <a:xfrm>
            <a:off x="838200" y="1825625"/>
            <a:ext cx="3721100" cy="4308475"/>
          </a:xfrm>
        </p:spPr>
        <p:txBody>
          <a:bodyPr/>
          <a:lstStyle/>
          <a:p>
            <a:pPr marL="0" indent="0">
              <a:buNone/>
            </a:pPr>
            <a:r>
              <a:rPr lang="en-US" dirty="0">
                <a:solidFill>
                  <a:srgbClr val="FF0000"/>
                </a:solidFill>
              </a:rPr>
              <a:t>Clear objective, but it is unclear how the visualizations are tied to the objective</a:t>
            </a:r>
          </a:p>
        </p:txBody>
      </p:sp>
      <p:pic>
        <p:nvPicPr>
          <p:cNvPr id="6" name="Picture 5">
            <a:extLst>
              <a:ext uri="{FF2B5EF4-FFF2-40B4-BE49-F238E27FC236}">
                <a16:creationId xmlns:a16="http://schemas.microsoft.com/office/drawing/2014/main" id="{585CFF6D-EC41-12C4-A6BD-0DE29D72A566}"/>
              </a:ext>
            </a:extLst>
          </p:cNvPr>
          <p:cNvPicPr>
            <a:picLocks noChangeAspect="1"/>
          </p:cNvPicPr>
          <p:nvPr/>
        </p:nvPicPr>
        <p:blipFill>
          <a:blip r:embed="rId2"/>
          <a:stretch>
            <a:fillRect/>
          </a:stretch>
        </p:blipFill>
        <p:spPr>
          <a:xfrm>
            <a:off x="4820792" y="2005012"/>
            <a:ext cx="8133210" cy="3949700"/>
          </a:xfrm>
          <a:prstGeom prst="rect">
            <a:avLst/>
          </a:prstGeom>
        </p:spPr>
      </p:pic>
    </p:spTree>
    <p:extLst>
      <p:ext uri="{BB962C8B-B14F-4D97-AF65-F5344CB8AC3E}">
        <p14:creationId xmlns:p14="http://schemas.microsoft.com/office/powerpoint/2010/main" val="3922739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BD002-038C-F023-3B8F-310660914E3E}"/>
              </a:ext>
            </a:extLst>
          </p:cNvPr>
          <p:cNvSpPr>
            <a:spLocks noGrp="1"/>
          </p:cNvSpPr>
          <p:nvPr>
            <p:ph type="title"/>
          </p:nvPr>
        </p:nvSpPr>
        <p:spPr/>
        <p:txBody>
          <a:bodyPr/>
          <a:lstStyle/>
          <a:p>
            <a:r>
              <a:rPr lang="en-US" dirty="0"/>
              <a:t>Bar Plot</a:t>
            </a:r>
          </a:p>
        </p:txBody>
      </p:sp>
      <p:pic>
        <p:nvPicPr>
          <p:cNvPr id="4" name="Content Placeholder 3">
            <a:extLst>
              <a:ext uri="{FF2B5EF4-FFF2-40B4-BE49-F238E27FC236}">
                <a16:creationId xmlns:a16="http://schemas.microsoft.com/office/drawing/2014/main" id="{37C45298-1681-FFC4-1433-6BE49443BDE9}"/>
              </a:ext>
            </a:extLst>
          </p:cNvPr>
          <p:cNvPicPr>
            <a:picLocks noGrp="1" noChangeAspect="1"/>
          </p:cNvPicPr>
          <p:nvPr>
            <p:ph idx="1"/>
          </p:nvPr>
        </p:nvPicPr>
        <p:blipFill>
          <a:blip r:embed="rId2"/>
          <a:stretch>
            <a:fillRect/>
          </a:stretch>
        </p:blipFill>
        <p:spPr>
          <a:xfrm>
            <a:off x="4609541" y="1939925"/>
            <a:ext cx="7214718" cy="4351338"/>
          </a:xfrm>
          <a:prstGeom prst="rect">
            <a:avLst/>
          </a:prstGeom>
        </p:spPr>
      </p:pic>
      <p:sp>
        <p:nvSpPr>
          <p:cNvPr id="5" name="TextBox 4">
            <a:extLst>
              <a:ext uri="{FF2B5EF4-FFF2-40B4-BE49-F238E27FC236}">
                <a16:creationId xmlns:a16="http://schemas.microsoft.com/office/drawing/2014/main" id="{378C0278-70E9-AA0E-E98D-0DDD6466D70C}"/>
              </a:ext>
            </a:extLst>
          </p:cNvPr>
          <p:cNvSpPr txBox="1"/>
          <p:nvPr/>
        </p:nvSpPr>
        <p:spPr>
          <a:xfrm>
            <a:off x="469900" y="2209800"/>
            <a:ext cx="3644900" cy="3693319"/>
          </a:xfrm>
          <a:prstGeom prst="rect">
            <a:avLst/>
          </a:prstGeom>
          <a:noFill/>
        </p:spPr>
        <p:txBody>
          <a:bodyPr wrap="square" rtlCol="0">
            <a:spAutoFit/>
          </a:bodyPr>
          <a:lstStyle/>
          <a:p>
            <a:r>
              <a:rPr lang="en-US" dirty="0">
                <a:solidFill>
                  <a:srgbClr val="FF0000"/>
                </a:solidFill>
              </a:rPr>
              <a:t>Not clear how this graph helps investigate the objective (number of counties by air pollution quartile)</a:t>
            </a:r>
          </a:p>
          <a:p>
            <a:endParaRPr lang="en-US" dirty="0">
              <a:solidFill>
                <a:srgbClr val="FF0000"/>
              </a:solidFill>
            </a:endParaRPr>
          </a:p>
          <a:p>
            <a:r>
              <a:rPr lang="en-US" dirty="0">
                <a:solidFill>
                  <a:srgbClr val="FF0000"/>
                </a:solidFill>
              </a:rPr>
              <a:t>Only has one variable </a:t>
            </a:r>
          </a:p>
          <a:p>
            <a:endParaRPr lang="en-US" dirty="0">
              <a:solidFill>
                <a:srgbClr val="FF0000"/>
              </a:solidFill>
            </a:endParaRPr>
          </a:p>
          <a:p>
            <a:r>
              <a:rPr lang="en-US" dirty="0">
                <a:solidFill>
                  <a:srgbClr val="FF0000"/>
                </a:solidFill>
              </a:rPr>
              <a:t>Has title, but x axis label is not formatted</a:t>
            </a:r>
          </a:p>
          <a:p>
            <a:endParaRPr lang="en-US" dirty="0">
              <a:solidFill>
                <a:srgbClr val="FF0000"/>
              </a:solidFill>
            </a:endParaRPr>
          </a:p>
          <a:p>
            <a:r>
              <a:rPr lang="en-US" dirty="0">
                <a:solidFill>
                  <a:srgbClr val="FF0000"/>
                </a:solidFill>
              </a:rPr>
              <a:t>No use of color, themes</a:t>
            </a:r>
          </a:p>
          <a:p>
            <a:endParaRPr lang="en-US" dirty="0">
              <a:solidFill>
                <a:srgbClr val="FF0000"/>
              </a:solidFill>
            </a:endParaRPr>
          </a:p>
          <a:p>
            <a:r>
              <a:rPr lang="en-US" dirty="0">
                <a:solidFill>
                  <a:srgbClr val="FF0000"/>
                </a:solidFill>
              </a:rPr>
              <a:t>Would have been helpful to have the counts at the top of each bar</a:t>
            </a:r>
          </a:p>
        </p:txBody>
      </p:sp>
    </p:spTree>
    <p:extLst>
      <p:ext uri="{BB962C8B-B14F-4D97-AF65-F5344CB8AC3E}">
        <p14:creationId xmlns:p14="http://schemas.microsoft.com/office/powerpoint/2010/main" val="232915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EB34-2359-2EF7-893D-78BA916F7554}"/>
              </a:ext>
            </a:extLst>
          </p:cNvPr>
          <p:cNvSpPr>
            <a:spLocks noGrp="1"/>
          </p:cNvSpPr>
          <p:nvPr>
            <p:ph type="title"/>
          </p:nvPr>
        </p:nvSpPr>
        <p:spPr/>
        <p:txBody>
          <a:bodyPr/>
          <a:lstStyle/>
          <a:p>
            <a:r>
              <a:rPr lang="en-US" dirty="0"/>
              <a:t>Scatter plot</a:t>
            </a:r>
          </a:p>
        </p:txBody>
      </p:sp>
      <p:sp>
        <p:nvSpPr>
          <p:cNvPr id="3" name="Content Placeholder 2">
            <a:extLst>
              <a:ext uri="{FF2B5EF4-FFF2-40B4-BE49-F238E27FC236}">
                <a16:creationId xmlns:a16="http://schemas.microsoft.com/office/drawing/2014/main" id="{4B566AF0-B5E4-44A2-0D70-7DE50751EDC5}"/>
              </a:ext>
            </a:extLst>
          </p:cNvPr>
          <p:cNvSpPr>
            <a:spLocks noGrp="1"/>
          </p:cNvSpPr>
          <p:nvPr>
            <p:ph idx="1"/>
          </p:nvPr>
        </p:nvSpPr>
        <p:spPr>
          <a:xfrm>
            <a:off x="838200" y="1825625"/>
            <a:ext cx="3784600" cy="3889375"/>
          </a:xfrm>
        </p:spPr>
        <p:txBody>
          <a:bodyPr>
            <a:normAutofit fontScale="77500" lnSpcReduction="20000"/>
          </a:bodyPr>
          <a:lstStyle/>
          <a:p>
            <a:pPr marL="0" indent="0">
              <a:buNone/>
            </a:pPr>
            <a:r>
              <a:rPr lang="en-US" dirty="0">
                <a:solidFill>
                  <a:srgbClr val="FF0000"/>
                </a:solidFill>
              </a:rPr>
              <a:t>Most strongly tied to objective (relationship between mental health and mortality)</a:t>
            </a:r>
          </a:p>
          <a:p>
            <a:pPr marL="0" indent="0">
              <a:buNone/>
            </a:pPr>
            <a:endParaRPr lang="en-US" dirty="0">
              <a:solidFill>
                <a:srgbClr val="FF0000"/>
              </a:solidFill>
            </a:endParaRPr>
          </a:p>
          <a:p>
            <a:pPr marL="0" indent="0">
              <a:buNone/>
            </a:pPr>
            <a:r>
              <a:rPr lang="en-US" dirty="0">
                <a:solidFill>
                  <a:srgbClr val="FF0000"/>
                </a:solidFill>
              </a:rPr>
              <a:t>Improvements:</a:t>
            </a:r>
          </a:p>
          <a:p>
            <a:r>
              <a:rPr lang="en-US" dirty="0">
                <a:solidFill>
                  <a:srgbClr val="FF0000"/>
                </a:solidFill>
              </a:rPr>
              <a:t>adding a trend line</a:t>
            </a:r>
          </a:p>
          <a:p>
            <a:r>
              <a:rPr lang="en-US" dirty="0">
                <a:solidFill>
                  <a:srgbClr val="FF0000"/>
                </a:solidFill>
              </a:rPr>
              <a:t>color mapping an additional variable</a:t>
            </a:r>
          </a:p>
          <a:p>
            <a:r>
              <a:rPr lang="en-US" dirty="0">
                <a:solidFill>
                  <a:srgbClr val="FF0000"/>
                </a:solidFill>
              </a:rPr>
              <a:t>making size of points proportional to population size</a:t>
            </a:r>
          </a:p>
          <a:p>
            <a:r>
              <a:rPr lang="en-US" dirty="0">
                <a:solidFill>
                  <a:srgbClr val="FF0000"/>
                </a:solidFill>
              </a:rPr>
              <a:t>using a theme, labels</a:t>
            </a:r>
          </a:p>
        </p:txBody>
      </p:sp>
      <p:pic>
        <p:nvPicPr>
          <p:cNvPr id="1025" name="Picture 1" descr="page7image42936272">
            <a:extLst>
              <a:ext uri="{FF2B5EF4-FFF2-40B4-BE49-F238E27FC236}">
                <a16:creationId xmlns:a16="http://schemas.microsoft.com/office/drawing/2014/main" id="{F82FBCA3-73B6-8667-D7A8-1F5434F4F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2144712"/>
            <a:ext cx="52705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316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AC2-8612-F1AF-59B5-DCC279075254}"/>
              </a:ext>
            </a:extLst>
          </p:cNvPr>
          <p:cNvSpPr>
            <a:spLocks noGrp="1"/>
          </p:cNvSpPr>
          <p:nvPr>
            <p:ph type="title"/>
          </p:nvPr>
        </p:nvSpPr>
        <p:spPr/>
        <p:txBody>
          <a:bodyPr/>
          <a:lstStyle/>
          <a:p>
            <a:r>
              <a:rPr lang="en-US" dirty="0"/>
              <a:t>Density Plot</a:t>
            </a:r>
          </a:p>
        </p:txBody>
      </p:sp>
      <p:sp>
        <p:nvSpPr>
          <p:cNvPr id="3" name="Content Placeholder 2">
            <a:extLst>
              <a:ext uri="{FF2B5EF4-FFF2-40B4-BE49-F238E27FC236}">
                <a16:creationId xmlns:a16="http://schemas.microsoft.com/office/drawing/2014/main" id="{416579B1-5031-198F-069B-AE08D62D329F}"/>
              </a:ext>
            </a:extLst>
          </p:cNvPr>
          <p:cNvSpPr>
            <a:spLocks noGrp="1"/>
          </p:cNvSpPr>
          <p:nvPr>
            <p:ph idx="1"/>
          </p:nvPr>
        </p:nvSpPr>
        <p:spPr>
          <a:xfrm>
            <a:off x="838200" y="1825625"/>
            <a:ext cx="4851400" cy="4270375"/>
          </a:xfrm>
        </p:spPr>
        <p:txBody>
          <a:bodyPr/>
          <a:lstStyle/>
          <a:p>
            <a:pPr marL="0" indent="0">
              <a:buNone/>
            </a:pPr>
            <a:r>
              <a:rPr lang="en-US" dirty="0">
                <a:solidFill>
                  <a:srgbClr val="FF0000"/>
                </a:solidFill>
              </a:rPr>
              <a:t>no clear connection to objective (mental health and mortality)</a:t>
            </a:r>
          </a:p>
          <a:p>
            <a:pPr marL="0" indent="0">
              <a:buNone/>
            </a:pPr>
            <a:endParaRPr lang="en-US" dirty="0">
              <a:solidFill>
                <a:srgbClr val="FF0000"/>
              </a:solidFill>
            </a:endParaRPr>
          </a:p>
          <a:p>
            <a:pPr marL="0" indent="0">
              <a:buNone/>
            </a:pPr>
            <a:r>
              <a:rPr lang="en-US" dirty="0">
                <a:solidFill>
                  <a:srgbClr val="FF0000"/>
                </a:solidFill>
              </a:rPr>
              <a:t>would look better with fill option</a:t>
            </a:r>
          </a:p>
          <a:p>
            <a:pPr marL="0" indent="0">
              <a:buNone/>
            </a:pPr>
            <a:endParaRPr lang="en-US" dirty="0">
              <a:solidFill>
                <a:srgbClr val="FF0000"/>
              </a:solidFill>
            </a:endParaRPr>
          </a:p>
          <a:p>
            <a:pPr marL="0" indent="0">
              <a:buNone/>
            </a:pPr>
            <a:r>
              <a:rPr lang="en-US" dirty="0">
                <a:solidFill>
                  <a:srgbClr val="FF0000"/>
                </a:solidFill>
              </a:rPr>
              <a:t>try faceting or </a:t>
            </a:r>
            <a:r>
              <a:rPr lang="en-US" dirty="0" err="1">
                <a:solidFill>
                  <a:srgbClr val="FF0000"/>
                </a:solidFill>
              </a:rPr>
              <a:t>ggridges</a:t>
            </a:r>
            <a:endParaRPr lang="en-US" dirty="0">
              <a:solidFill>
                <a:srgbClr val="FF0000"/>
              </a:solidFill>
            </a:endParaRPr>
          </a:p>
        </p:txBody>
      </p:sp>
      <p:pic>
        <p:nvPicPr>
          <p:cNvPr id="2049" name="Picture 1" descr="page8image42604016">
            <a:extLst>
              <a:ext uri="{FF2B5EF4-FFF2-40B4-BE49-F238E27FC236}">
                <a16:creationId xmlns:a16="http://schemas.microsoft.com/office/drawing/2014/main" id="{9825FD60-B45F-1985-F4D5-06ECF499D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536700"/>
            <a:ext cx="5270500" cy="3251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age8image42610672">
            <a:extLst>
              <a:ext uri="{FF2B5EF4-FFF2-40B4-BE49-F238E27FC236}">
                <a16:creationId xmlns:a16="http://schemas.microsoft.com/office/drawing/2014/main" id="{289C9639-6B2B-A1E8-C59F-A5214124D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36700"/>
            <a:ext cx="5270500"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4537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008813-D423-8A50-5F40-CD26F52E829D}"/>
              </a:ext>
            </a:extLst>
          </p:cNvPr>
          <p:cNvSpPr>
            <a:spLocks noGrp="1"/>
          </p:cNvSpPr>
          <p:nvPr>
            <p:ph type="title"/>
          </p:nvPr>
        </p:nvSpPr>
        <p:spPr/>
        <p:txBody>
          <a:bodyPr/>
          <a:lstStyle/>
          <a:p>
            <a:r>
              <a:rPr lang="en-US" dirty="0"/>
              <a:t>Examples that outsource to </a:t>
            </a:r>
            <a:r>
              <a:rPr lang="en-US" dirty="0" err="1"/>
              <a:t>ChatGPT</a:t>
            </a:r>
            <a:endParaRPr lang="en-US" dirty="0"/>
          </a:p>
        </p:txBody>
      </p:sp>
      <p:sp>
        <p:nvSpPr>
          <p:cNvPr id="5" name="Text Placeholder 4">
            <a:extLst>
              <a:ext uri="{FF2B5EF4-FFF2-40B4-BE49-F238E27FC236}">
                <a16:creationId xmlns:a16="http://schemas.microsoft.com/office/drawing/2014/main" id="{36F0CDCA-68B0-2760-9219-B3857DF297DF}"/>
              </a:ext>
            </a:extLst>
          </p:cNvPr>
          <p:cNvSpPr>
            <a:spLocks noGrp="1"/>
          </p:cNvSpPr>
          <p:nvPr>
            <p:ph type="body" idx="1"/>
          </p:nvPr>
        </p:nvSpPr>
        <p:spPr/>
        <p:txBody>
          <a:bodyPr/>
          <a:lstStyle/>
          <a:p>
            <a:r>
              <a:rPr lang="en-US" dirty="0"/>
              <a:t>(please don’t do this)</a:t>
            </a:r>
          </a:p>
        </p:txBody>
      </p:sp>
    </p:spTree>
    <p:extLst>
      <p:ext uri="{BB962C8B-B14F-4D97-AF65-F5344CB8AC3E}">
        <p14:creationId xmlns:p14="http://schemas.microsoft.com/office/powerpoint/2010/main" val="3359066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fontScale="90000"/>
          </a:bodyPr>
          <a:lstStyle/>
          <a:p>
            <a:r>
              <a:rPr lang="zh-CN"/>
              <a:t>Average cumulative mass balance of reference Glaciers</a:t>
            </a:r>
            <a:endParaRPr/>
          </a:p>
        </p:txBody>
      </p:sp>
      <p:sp>
        <p:nvSpPr>
          <p:cNvPr id="245" name="Google Shape;245;p30"/>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a:bodyPr>
          <a:lstStyle/>
          <a:p>
            <a:pPr marL="0" indent="0">
              <a:spcAft>
                <a:spcPts val="1600"/>
              </a:spcAft>
              <a:buNone/>
            </a:pPr>
            <a:endParaRPr/>
          </a:p>
        </p:txBody>
      </p:sp>
      <p:pic>
        <p:nvPicPr>
          <p:cNvPr id="246" name="Google Shape;246;p30"/>
          <p:cNvPicPr preferRelativeResize="0"/>
          <p:nvPr/>
        </p:nvPicPr>
        <p:blipFill>
          <a:blip r:embed="rId3">
            <a:alphaModFix/>
          </a:blip>
          <a:stretch>
            <a:fillRect/>
          </a:stretch>
        </p:blipFill>
        <p:spPr>
          <a:xfrm>
            <a:off x="1730000" y="1780667"/>
            <a:ext cx="9385200" cy="4191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1730000" y="525000"/>
            <a:ext cx="9385200" cy="1218800"/>
          </a:xfrm>
          <a:prstGeom prst="rect">
            <a:avLst/>
          </a:prstGeom>
        </p:spPr>
        <p:txBody>
          <a:bodyPr spcFirstLastPara="1" vert="horz" wrap="square" lIns="121900" tIns="121900" rIns="121900" bIns="121900" rtlCol="0" anchor="t" anchorCtr="0">
            <a:normAutofit/>
          </a:bodyPr>
          <a:lstStyle/>
          <a:p>
            <a:r>
              <a:rPr lang="zh-CN"/>
              <a:t>Summarize</a:t>
            </a:r>
            <a:endParaRPr/>
          </a:p>
        </p:txBody>
      </p:sp>
      <p:sp>
        <p:nvSpPr>
          <p:cNvPr id="252" name="Google Shape;252;p31"/>
          <p:cNvSpPr txBox="1">
            <a:spLocks noGrp="1"/>
          </p:cNvSpPr>
          <p:nvPr>
            <p:ph type="body" idx="1"/>
          </p:nvPr>
        </p:nvSpPr>
        <p:spPr>
          <a:xfrm>
            <a:off x="1730000" y="2090067"/>
            <a:ext cx="9385200" cy="3881600"/>
          </a:xfrm>
          <a:prstGeom prst="rect">
            <a:avLst/>
          </a:prstGeom>
        </p:spPr>
        <p:txBody>
          <a:bodyPr spcFirstLastPara="1" vert="horz" wrap="square" lIns="121900" tIns="121900" rIns="121900" bIns="121900" rtlCol="0" anchor="t" anchorCtr="0">
            <a:normAutofit fontScale="92500" lnSpcReduction="20000"/>
          </a:bodyPr>
          <a:lstStyle/>
          <a:p>
            <a:pPr marL="0" indent="0">
              <a:buNone/>
            </a:pPr>
            <a:r>
              <a:rPr lang="zh-CN"/>
              <a:t>The plot showing the average mass of measured glaciers over time, based on the dataset you provided. The plot illustrates the trend in the mean cumulative mass balance of glaciers from 1945 onwards.</a:t>
            </a:r>
            <a:endParaRPr/>
          </a:p>
          <a:p>
            <a:pPr marL="0" indent="0">
              <a:spcBef>
                <a:spcPts val="1600"/>
              </a:spcBef>
              <a:buNone/>
            </a:pPr>
            <a:r>
              <a:rPr lang="zh-CN"/>
              <a:t>One of the most direct effects of melting glaciers is the rise in sea levels. Glaciers store a large amount of the Earth's freshwater, and when they melt, this water flows into the oceans. This contributes to the overall increase in sea levels, which can lead to the flooding of coastal areas, affecting millions of people worldwide. </a:t>
            </a:r>
            <a:endParaRPr/>
          </a:p>
          <a:p>
            <a:pPr marL="0" indent="0">
              <a:spcBef>
                <a:spcPts val="1600"/>
              </a:spcBef>
              <a:spcAft>
                <a:spcPts val="1600"/>
              </a:spcAft>
              <a:buNone/>
            </a:pPr>
            <a:r>
              <a:rPr lang="zh-CN"/>
              <a:t>Glaciers are important habitats for unique ecosystems. As they retreat, these ecosystems can be lost.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BD612-0656-B389-3256-AA287F24E9B8}"/>
              </a:ext>
            </a:extLst>
          </p:cNvPr>
          <p:cNvSpPr>
            <a:spLocks noGrp="1"/>
          </p:cNvSpPr>
          <p:nvPr>
            <p:ph type="title"/>
          </p:nvPr>
        </p:nvSpPr>
        <p:spPr/>
        <p:txBody>
          <a:bodyPr/>
          <a:lstStyle/>
          <a:p>
            <a:r>
              <a:rPr lang="en-US" dirty="0"/>
              <a:t>Rest of Class</a:t>
            </a:r>
          </a:p>
        </p:txBody>
      </p:sp>
      <p:sp>
        <p:nvSpPr>
          <p:cNvPr id="3" name="Content Placeholder 2">
            <a:extLst>
              <a:ext uri="{FF2B5EF4-FFF2-40B4-BE49-F238E27FC236}">
                <a16:creationId xmlns:a16="http://schemas.microsoft.com/office/drawing/2014/main" id="{DD01E197-B80A-2BF0-10F2-035DA9348C82}"/>
              </a:ext>
            </a:extLst>
          </p:cNvPr>
          <p:cNvSpPr>
            <a:spLocks noGrp="1"/>
          </p:cNvSpPr>
          <p:nvPr>
            <p:ph sz="half" idx="1"/>
          </p:nvPr>
        </p:nvSpPr>
        <p:spPr>
          <a:xfrm>
            <a:off x="838200" y="1825625"/>
            <a:ext cx="9167648" cy="4351338"/>
          </a:xfrm>
        </p:spPr>
        <p:txBody>
          <a:bodyPr/>
          <a:lstStyle/>
          <a:p>
            <a:r>
              <a:rPr lang="en-US" dirty="0"/>
              <a:t>Please work on your projects, let me know if you want feedback</a:t>
            </a:r>
          </a:p>
          <a:p>
            <a:pPr marL="0" indent="0">
              <a:buNone/>
            </a:pPr>
            <a:endParaRPr lang="en-US" dirty="0"/>
          </a:p>
          <a:p>
            <a:r>
              <a:rPr lang="en-US" dirty="0"/>
              <a:t>Thank you for a great quarter! </a:t>
            </a:r>
          </a:p>
        </p:txBody>
      </p:sp>
    </p:spTree>
    <p:extLst>
      <p:ext uri="{BB962C8B-B14F-4D97-AF65-F5344CB8AC3E}">
        <p14:creationId xmlns:p14="http://schemas.microsoft.com/office/powerpoint/2010/main" val="298455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85EF-8FF5-DC99-E557-8D6C6A0D7001}"/>
              </a:ext>
            </a:extLst>
          </p:cNvPr>
          <p:cNvSpPr>
            <a:spLocks noGrp="1"/>
          </p:cNvSpPr>
          <p:nvPr>
            <p:ph type="title"/>
          </p:nvPr>
        </p:nvSpPr>
        <p:spPr/>
        <p:txBody>
          <a:bodyPr/>
          <a:lstStyle/>
          <a:p>
            <a:r>
              <a:rPr lang="en-US" dirty="0"/>
              <a:t>Grading: R script</a:t>
            </a:r>
          </a:p>
        </p:txBody>
      </p:sp>
      <p:sp>
        <p:nvSpPr>
          <p:cNvPr id="3" name="Content Placeholder 2">
            <a:extLst>
              <a:ext uri="{FF2B5EF4-FFF2-40B4-BE49-F238E27FC236}">
                <a16:creationId xmlns:a16="http://schemas.microsoft.com/office/drawing/2014/main" id="{926A3982-3344-5324-DC24-A68112A09127}"/>
              </a:ext>
            </a:extLst>
          </p:cNvPr>
          <p:cNvSpPr>
            <a:spLocks noGrp="1"/>
          </p:cNvSpPr>
          <p:nvPr>
            <p:ph sz="half" idx="1"/>
          </p:nvPr>
        </p:nvSpPr>
        <p:spPr>
          <a:xfrm>
            <a:off x="838199" y="1825625"/>
            <a:ext cx="9104587" cy="4351338"/>
          </a:xfrm>
        </p:spPr>
        <p:txBody>
          <a:bodyPr>
            <a:normAutofit/>
          </a:bodyPr>
          <a:lstStyle/>
          <a:p>
            <a:pPr marL="0" indent="0">
              <a:buNone/>
            </a:pPr>
            <a:r>
              <a:rPr lang="en-US" dirty="0"/>
              <a:t>Things I will be evaluating:</a:t>
            </a:r>
          </a:p>
          <a:p>
            <a:r>
              <a:rPr lang="en-US" dirty="0"/>
              <a:t>Does your code clean your data and generate your visualizations?</a:t>
            </a:r>
          </a:p>
          <a:p>
            <a:r>
              <a:rPr lang="en-US" dirty="0"/>
              <a:t>Is the code organized/commented/easy to follow?</a:t>
            </a:r>
          </a:p>
          <a:p>
            <a:r>
              <a:rPr lang="en-US" dirty="0"/>
              <a:t>Do you cite external sources (</a:t>
            </a:r>
            <a:r>
              <a:rPr lang="en-US" dirty="0" err="1"/>
              <a:t>ChatGPT</a:t>
            </a:r>
            <a:r>
              <a:rPr lang="en-US" dirty="0"/>
              <a:t>) when it was used to generate parts of your code?</a:t>
            </a:r>
          </a:p>
          <a:p>
            <a:r>
              <a:rPr lang="en-US" dirty="0"/>
              <a:t>Does your code demonstrate the use of skills we covered during lecture, or did you completely rely on </a:t>
            </a:r>
            <a:r>
              <a:rPr lang="en-US" dirty="0" err="1"/>
              <a:t>ChatGPT</a:t>
            </a:r>
            <a:r>
              <a:rPr lang="en-US" dirty="0"/>
              <a:t> for your analysis?</a:t>
            </a:r>
          </a:p>
          <a:p>
            <a:endParaRPr lang="en-US" dirty="0"/>
          </a:p>
        </p:txBody>
      </p:sp>
    </p:spTree>
    <p:extLst>
      <p:ext uri="{BB962C8B-B14F-4D97-AF65-F5344CB8AC3E}">
        <p14:creationId xmlns:p14="http://schemas.microsoft.com/office/powerpoint/2010/main" val="54049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166490-56FB-7643-AE90-8683D3BA98C0}"/>
              </a:ext>
            </a:extLst>
          </p:cNvPr>
          <p:cNvSpPr>
            <a:spLocks noGrp="1"/>
          </p:cNvSpPr>
          <p:nvPr>
            <p:ph type="title"/>
          </p:nvPr>
        </p:nvSpPr>
        <p:spPr/>
        <p:txBody>
          <a:bodyPr/>
          <a:lstStyle/>
          <a:p>
            <a:r>
              <a:rPr lang="en-US" dirty="0"/>
              <a:t>Student Example 1: Police Stops in Oakland</a:t>
            </a:r>
          </a:p>
        </p:txBody>
      </p:sp>
      <p:sp>
        <p:nvSpPr>
          <p:cNvPr id="6" name="Text Placeholder 5">
            <a:extLst>
              <a:ext uri="{FF2B5EF4-FFF2-40B4-BE49-F238E27FC236}">
                <a16:creationId xmlns:a16="http://schemas.microsoft.com/office/drawing/2014/main" id="{812A6722-517B-0721-1503-4093A5DDE5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6806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D7B03DC-E758-3AFC-DF73-F1F44719E14D}"/>
              </a:ext>
            </a:extLst>
          </p:cNvPr>
          <p:cNvGrpSpPr/>
          <p:nvPr/>
        </p:nvGrpSpPr>
        <p:grpSpPr>
          <a:xfrm>
            <a:off x="1608137" y="857250"/>
            <a:ext cx="9387502" cy="5143500"/>
            <a:chOff x="0" y="0"/>
            <a:chExt cx="9387685" cy="5143500"/>
          </a:xfrm>
        </p:grpSpPr>
        <p:sp>
          <p:nvSpPr>
            <p:cNvPr id="5" name="Shape 5563">
              <a:extLst>
                <a:ext uri="{FF2B5EF4-FFF2-40B4-BE49-F238E27FC236}">
                  <a16:creationId xmlns:a16="http://schemas.microsoft.com/office/drawing/2014/main" id="{CDFC03C5-5F6B-D136-46FC-4F5C4EC13A7E}"/>
                </a:ext>
              </a:extLst>
            </p:cNvPr>
            <p:cNvSpPr/>
            <p:nvPr/>
          </p:nvSpPr>
          <p:spPr>
            <a:xfrm>
              <a:off x="0" y="0"/>
              <a:ext cx="4573800" cy="5143500"/>
            </a:xfrm>
            <a:custGeom>
              <a:avLst/>
              <a:gdLst/>
              <a:ahLst/>
              <a:cxnLst/>
              <a:rect l="0" t="0" r="0" b="0"/>
              <a:pathLst>
                <a:path w="4573800" h="5143500">
                  <a:moveTo>
                    <a:pt x="0" y="0"/>
                  </a:moveTo>
                  <a:lnTo>
                    <a:pt x="4573800" y="0"/>
                  </a:lnTo>
                  <a:lnTo>
                    <a:pt x="4573800" y="5143500"/>
                  </a:lnTo>
                  <a:lnTo>
                    <a:pt x="0" y="5143500"/>
                  </a:lnTo>
                  <a:lnTo>
                    <a:pt x="0" y="0"/>
                  </a:lnTo>
                </a:path>
              </a:pathLst>
            </a:custGeom>
            <a:ln w="0" cap="flat">
              <a:miter lim="127000"/>
            </a:ln>
          </p:spPr>
          <p:style>
            <a:lnRef idx="0">
              <a:srgbClr val="000000">
                <a:alpha val="0"/>
              </a:srgbClr>
            </a:lnRef>
            <a:fillRef idx="1">
              <a:srgbClr val="212121"/>
            </a:fillRef>
            <a:effectRef idx="0">
              <a:scrgbClr r="0" g="0" b="0"/>
            </a:effectRef>
            <a:fontRef idx="none"/>
          </p:style>
          <p:txBody>
            <a:bodyPr/>
            <a:lstStyle/>
            <a:p>
              <a:endParaRPr lang="en-US"/>
            </a:p>
          </p:txBody>
        </p:sp>
        <p:sp>
          <p:nvSpPr>
            <p:cNvPr id="6" name="Rectangle 5">
              <a:extLst>
                <a:ext uri="{FF2B5EF4-FFF2-40B4-BE49-F238E27FC236}">
                  <a16:creationId xmlns:a16="http://schemas.microsoft.com/office/drawing/2014/main" id="{F2927A10-9DB3-2B2C-0C64-5B1C034ADE30}"/>
                </a:ext>
              </a:extLst>
            </p:cNvPr>
            <p:cNvSpPr/>
            <p:nvPr/>
          </p:nvSpPr>
          <p:spPr>
            <a:xfrm>
              <a:off x="1896843" y="323064"/>
              <a:ext cx="2947547" cy="54037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400" b="1" kern="100">
                  <a:solidFill>
                    <a:srgbClr val="FFFFFF"/>
                  </a:solidFill>
                  <a:effectLst/>
                  <a:latin typeface="Playfair Display SC" panose="020F0502020204030204" pitchFamily="34" charset="0"/>
                  <a:ea typeface="Playfair Display SC" panose="020F0502020204030204" pitchFamily="34" charset="0"/>
                  <a:cs typeface="Playfair Display SC" panose="020F0502020204030204" pitchFamily="34" charset="0"/>
                </a:rPr>
                <a:t>Introduction &amp;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ECFD66A9-F60C-A243-0C72-1E7B02B26C7B}"/>
                </a:ext>
              </a:extLst>
            </p:cNvPr>
            <p:cNvSpPr/>
            <p:nvPr/>
          </p:nvSpPr>
          <p:spPr>
            <a:xfrm>
              <a:off x="2316554" y="685014"/>
              <a:ext cx="2294879" cy="540377"/>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2400" b="1" kern="100">
                  <a:solidFill>
                    <a:srgbClr val="FFFFFF"/>
                  </a:solidFill>
                  <a:effectLst/>
                  <a:latin typeface="Playfair Display SC" panose="020F0502020204030204" pitchFamily="34" charset="0"/>
                  <a:ea typeface="Playfair Display SC" panose="020F0502020204030204" pitchFamily="34" charset="0"/>
                  <a:cs typeface="Playfair Display SC" panose="020F0502020204030204" pitchFamily="34" charset="0"/>
                </a:rPr>
                <a:t>Background</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E68578ED-5895-56F4-BBBD-054C2D82D196}"/>
                </a:ext>
              </a:extLst>
            </p:cNvPr>
            <p:cNvSpPr/>
            <p:nvPr/>
          </p:nvSpPr>
          <p:spPr>
            <a:xfrm>
              <a:off x="239675" y="1365407"/>
              <a:ext cx="5095407"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During the 2020 elections, Democratic candidate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A1B5C95F-9E65-00FD-B8EE-54BFEB29283F}"/>
                </a:ext>
              </a:extLst>
            </p:cNvPr>
            <p:cNvSpPr/>
            <p:nvPr/>
          </p:nvSpPr>
          <p:spPr>
            <a:xfrm>
              <a:off x="239675" y="1555907"/>
              <a:ext cx="5093363"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Bernie Sanders’s solution to police brutality was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73413C33-6479-3C07-D3DA-CC123EF01D68}"/>
                </a:ext>
              </a:extLst>
            </p:cNvPr>
            <p:cNvSpPr/>
            <p:nvPr/>
          </p:nvSpPr>
          <p:spPr>
            <a:xfrm>
              <a:off x="239675" y="1746407"/>
              <a:ext cx="5106555"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diversifying local police departments so that police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7848F150-BF0D-39E7-1844-940AE5EF66E0}"/>
                </a:ext>
              </a:extLst>
            </p:cNvPr>
            <p:cNvSpPr/>
            <p:nvPr/>
          </p:nvSpPr>
          <p:spPr>
            <a:xfrm>
              <a:off x="239675" y="1936907"/>
              <a:ext cx="5094106"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officers represented the people they were serving. I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93B85858-9827-A522-181B-673C0E6885F3}"/>
                </a:ext>
              </a:extLst>
            </p:cNvPr>
            <p:cNvSpPr/>
            <p:nvPr/>
          </p:nvSpPr>
          <p:spPr>
            <a:xfrm>
              <a:off x="239675" y="2127407"/>
              <a:ext cx="5090390"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want to take a step back and see if the problem truly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189AEE4E-DC0F-0208-B444-4D875DBF5779}"/>
                </a:ext>
              </a:extLst>
            </p:cNvPr>
            <p:cNvSpPr/>
            <p:nvPr/>
          </p:nvSpPr>
          <p:spPr>
            <a:xfrm>
              <a:off x="239675" y="2317907"/>
              <a:ext cx="5096708"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stems from police departments that lack diversity and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4" name="Rectangle 13">
              <a:extLst>
                <a:ext uri="{FF2B5EF4-FFF2-40B4-BE49-F238E27FC236}">
                  <a16:creationId xmlns:a16="http://schemas.microsoft.com/office/drawing/2014/main" id="{94DA23C0-189F-5F47-31DC-218171455F74}"/>
                </a:ext>
              </a:extLst>
            </p:cNvPr>
            <p:cNvSpPr/>
            <p:nvPr/>
          </p:nvSpPr>
          <p:spPr>
            <a:xfrm>
              <a:off x="239675" y="2508407"/>
              <a:ext cx="3988405"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if that is a cause of racial biases in policing.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5" name="Rectangle 14">
              <a:extLst>
                <a:ext uri="{FF2B5EF4-FFF2-40B4-BE49-F238E27FC236}">
                  <a16:creationId xmlns:a16="http://schemas.microsoft.com/office/drawing/2014/main" id="{6DCCC400-E60F-AA70-A2B3-1CDF5B057795}"/>
                </a:ext>
              </a:extLst>
            </p:cNvPr>
            <p:cNvSpPr/>
            <p:nvPr/>
          </p:nvSpPr>
          <p:spPr>
            <a:xfrm>
              <a:off x="239675" y="2851307"/>
              <a:ext cx="5103211"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My motivation behind this project is to see if analytical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6" name="Rectangle 15">
              <a:extLst>
                <a:ext uri="{FF2B5EF4-FFF2-40B4-BE49-F238E27FC236}">
                  <a16:creationId xmlns:a16="http://schemas.microsoft.com/office/drawing/2014/main" id="{D2475688-27BE-A6F0-0971-119F0DFA7792}"/>
                </a:ext>
              </a:extLst>
            </p:cNvPr>
            <p:cNvSpPr/>
            <p:nvPr/>
          </p:nvSpPr>
          <p:spPr>
            <a:xfrm>
              <a:off x="239675" y="3041807"/>
              <a:ext cx="5090204"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research can help come up with effective solutions to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7" name="Rectangle 16">
              <a:extLst>
                <a:ext uri="{FF2B5EF4-FFF2-40B4-BE49-F238E27FC236}">
                  <a16:creationId xmlns:a16="http://schemas.microsoft.com/office/drawing/2014/main" id="{5CEDF8EC-BECA-B8C8-2C37-3C21D88F1433}"/>
                </a:ext>
              </a:extLst>
            </p:cNvPr>
            <p:cNvSpPr/>
            <p:nvPr/>
          </p:nvSpPr>
          <p:spPr>
            <a:xfrm>
              <a:off x="239675" y="3232307"/>
              <a:ext cx="5092063"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large problems. Can public policies backed by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8" name="Rectangle 17">
              <a:extLst>
                <a:ext uri="{FF2B5EF4-FFF2-40B4-BE49-F238E27FC236}">
                  <a16:creationId xmlns:a16="http://schemas.microsoft.com/office/drawing/2014/main" id="{656FA2C0-1D55-C84C-76D0-6F51559C6028}"/>
                </a:ext>
              </a:extLst>
            </p:cNvPr>
            <p:cNvSpPr/>
            <p:nvPr/>
          </p:nvSpPr>
          <p:spPr>
            <a:xfrm>
              <a:off x="239675" y="3422807"/>
              <a:ext cx="5098194"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empirical evidence be successful when put in place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19" name="Rectangle 18">
              <a:extLst>
                <a:ext uri="{FF2B5EF4-FFF2-40B4-BE49-F238E27FC236}">
                  <a16:creationId xmlns:a16="http://schemas.microsoft.com/office/drawing/2014/main" id="{0ABC1E1D-7FA9-D71F-E75E-EEFE08B0592E}"/>
                </a:ext>
              </a:extLst>
            </p:cNvPr>
            <p:cNvSpPr/>
            <p:nvPr/>
          </p:nvSpPr>
          <p:spPr>
            <a:xfrm>
              <a:off x="239675" y="3613307"/>
              <a:ext cx="5104140" cy="2264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and can they win the support of the public? And I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0" name="Rectangle 19">
              <a:extLst>
                <a:ext uri="{FF2B5EF4-FFF2-40B4-BE49-F238E27FC236}">
                  <a16:creationId xmlns:a16="http://schemas.microsoft.com/office/drawing/2014/main" id="{065D457F-4619-F961-EC63-DE282F926A9B}"/>
                </a:ext>
              </a:extLst>
            </p:cNvPr>
            <p:cNvSpPr/>
            <p:nvPr/>
          </p:nvSpPr>
          <p:spPr>
            <a:xfrm>
              <a:off x="239675" y="3803807"/>
              <a:ext cx="5106927" cy="2264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hope to gain some analytical skills that can help me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67E79FD9-74F1-84EF-6D3B-6E24C3818B5C}"/>
                </a:ext>
              </a:extLst>
            </p:cNvPr>
            <p:cNvSpPr/>
            <p:nvPr/>
          </p:nvSpPr>
          <p:spPr>
            <a:xfrm>
              <a:off x="239675" y="3994307"/>
              <a:ext cx="5095593" cy="2264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find solutions to many other community-specific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2" name="Rectangle 21">
              <a:extLst>
                <a:ext uri="{FF2B5EF4-FFF2-40B4-BE49-F238E27FC236}">
                  <a16:creationId xmlns:a16="http://schemas.microsoft.com/office/drawing/2014/main" id="{3DE2F328-0B2A-E06D-2A16-21C73ECDE427}"/>
                </a:ext>
              </a:extLst>
            </p:cNvPr>
            <p:cNvSpPr/>
            <p:nvPr/>
          </p:nvSpPr>
          <p:spPr>
            <a:xfrm>
              <a:off x="239675" y="4184807"/>
              <a:ext cx="5097265" cy="226492"/>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social issues because that is the type of work I would </a:t>
              </a:r>
              <a:endParaRPr lang="en-US" sz="1100" kern="100">
                <a:solidFill>
                  <a:srgbClr val="000000"/>
                </a:solidFill>
                <a:effectLst/>
                <a:latin typeface="Calibri" panose="020F0502020204030204" pitchFamily="34" charset="0"/>
                <a:ea typeface="Calibri" panose="020F0502020204030204" pitchFamily="34" charset="0"/>
              </a:endParaRPr>
            </a:p>
          </p:txBody>
        </p:sp>
        <p:sp>
          <p:nvSpPr>
            <p:cNvPr id="23" name="Rectangle 22">
              <a:extLst>
                <a:ext uri="{FF2B5EF4-FFF2-40B4-BE49-F238E27FC236}">
                  <a16:creationId xmlns:a16="http://schemas.microsoft.com/office/drawing/2014/main" id="{54087BCF-B219-E6A0-75AD-359AD0C60AA3}"/>
                </a:ext>
              </a:extLst>
            </p:cNvPr>
            <p:cNvSpPr/>
            <p:nvPr/>
          </p:nvSpPr>
          <p:spPr>
            <a:xfrm>
              <a:off x="239675" y="4375308"/>
              <a:ext cx="3218446" cy="22649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1100" kern="100">
                  <a:solidFill>
                    <a:srgbClr val="FFFFFF"/>
                  </a:solidFill>
                  <a:effectLst/>
                  <a:latin typeface="Montserrat" pitchFamily="2" charset="77"/>
                  <a:ea typeface="Montserrat" pitchFamily="2" charset="77"/>
                  <a:cs typeface="Montserrat" pitchFamily="2" charset="77"/>
                </a:rPr>
                <a:t>like to do once I enter the industry.</a:t>
              </a:r>
              <a:endParaRPr lang="en-US" sz="1100" kern="100">
                <a:solidFill>
                  <a:srgbClr val="000000"/>
                </a:solidFill>
                <a:effectLst/>
                <a:latin typeface="Calibri" panose="020F0502020204030204" pitchFamily="34" charset="0"/>
                <a:ea typeface="Calibri" panose="020F0502020204030204" pitchFamily="34" charset="0"/>
              </a:endParaRPr>
            </a:p>
          </p:txBody>
        </p:sp>
        <p:pic>
          <p:nvPicPr>
            <p:cNvPr id="24" name="Picture 23">
              <a:extLst>
                <a:ext uri="{FF2B5EF4-FFF2-40B4-BE49-F238E27FC236}">
                  <a16:creationId xmlns:a16="http://schemas.microsoft.com/office/drawing/2014/main" id="{45BBE84F-C565-8581-81D7-2BF90BDAC59F}"/>
                </a:ext>
              </a:extLst>
            </p:cNvPr>
            <p:cNvPicPr/>
            <p:nvPr/>
          </p:nvPicPr>
          <p:blipFill>
            <a:blip r:embed="rId2"/>
            <a:stretch>
              <a:fillRect/>
            </a:stretch>
          </p:blipFill>
          <p:spPr>
            <a:xfrm>
              <a:off x="4742750" y="735812"/>
              <a:ext cx="4233150" cy="3671875"/>
            </a:xfrm>
            <a:prstGeom prst="rect">
              <a:avLst/>
            </a:prstGeom>
          </p:spPr>
        </p:pic>
        <p:sp>
          <p:nvSpPr>
            <p:cNvPr id="25" name="Rectangle 24">
              <a:extLst>
                <a:ext uri="{FF2B5EF4-FFF2-40B4-BE49-F238E27FC236}">
                  <a16:creationId xmlns:a16="http://schemas.microsoft.com/office/drawing/2014/main" id="{35B1C026-6B24-D45F-B9C8-F82B4C2B4E3C}"/>
                </a:ext>
              </a:extLst>
            </p:cNvPr>
            <p:cNvSpPr/>
            <p:nvPr/>
          </p:nvSpPr>
          <p:spPr>
            <a:xfrm>
              <a:off x="7389682" y="4467552"/>
              <a:ext cx="1998003" cy="164721"/>
            </a:xfrm>
            <a:prstGeom prst="rect">
              <a:avLst/>
            </a:prstGeom>
            <a:ln>
              <a:noFill/>
            </a:ln>
          </p:spPr>
          <p:txBody>
            <a:bodyPr vert="horz" lIns="0" tIns="0" rIns="0" bIns="0" rtlCol="0">
              <a:noAutofit/>
            </a:bodyPr>
            <a:lstStyle/>
            <a:p>
              <a:pPr marL="0" marR="0">
                <a:lnSpc>
                  <a:spcPct val="107000"/>
                </a:lnSpc>
                <a:spcBef>
                  <a:spcPts val="0"/>
                </a:spcBef>
                <a:spcAft>
                  <a:spcPts val="800"/>
                </a:spcAft>
              </a:pPr>
              <a:r>
                <a:rPr lang="en-US" sz="800" b="1" i="1" kern="100">
                  <a:solidFill>
                    <a:srgbClr val="000000"/>
                  </a:solidFill>
                  <a:effectLst/>
                  <a:latin typeface="Montserrat" pitchFamily="2" charset="77"/>
                  <a:ea typeface="Montserrat" pitchFamily="2" charset="77"/>
                  <a:cs typeface="Montserrat" pitchFamily="2" charset="77"/>
                </a:rPr>
                <a:t>Source: The New York Times</a:t>
              </a:r>
              <a:endParaRPr lang="en-US" sz="1100" kern="100">
                <a:solidFill>
                  <a:srgbClr val="000000"/>
                </a:solidFill>
                <a:effectLst/>
                <a:latin typeface="Calibri" panose="020F0502020204030204" pitchFamily="34" charset="0"/>
                <a:ea typeface="Calibri" panose="020F0502020204030204" pitchFamily="34" charset="0"/>
              </a:endParaRPr>
            </a:p>
          </p:txBody>
        </p:sp>
      </p:grpSp>
    </p:spTree>
    <p:extLst>
      <p:ext uri="{BB962C8B-B14F-4D97-AF65-F5344CB8AC3E}">
        <p14:creationId xmlns:p14="http://schemas.microsoft.com/office/powerpoint/2010/main" val="117584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D55970-ED07-70B9-AB6F-185F8F40AF4B}"/>
              </a:ext>
            </a:extLst>
          </p:cNvPr>
          <p:cNvPicPr>
            <a:picLocks noChangeAspect="1"/>
          </p:cNvPicPr>
          <p:nvPr/>
        </p:nvPicPr>
        <p:blipFill>
          <a:blip r:embed="rId2"/>
          <a:stretch>
            <a:fillRect/>
          </a:stretch>
        </p:blipFill>
        <p:spPr>
          <a:xfrm>
            <a:off x="2209800" y="1209021"/>
            <a:ext cx="7772400" cy="4439958"/>
          </a:xfrm>
          <a:prstGeom prst="rect">
            <a:avLst/>
          </a:prstGeom>
        </p:spPr>
      </p:pic>
    </p:spTree>
    <p:extLst>
      <p:ext uri="{BB962C8B-B14F-4D97-AF65-F5344CB8AC3E}">
        <p14:creationId xmlns:p14="http://schemas.microsoft.com/office/powerpoint/2010/main" val="3983226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286933-C408-22A2-C41C-A32BB2CC0E33}"/>
              </a:ext>
            </a:extLst>
          </p:cNvPr>
          <p:cNvPicPr>
            <a:picLocks noChangeAspect="1"/>
          </p:cNvPicPr>
          <p:nvPr/>
        </p:nvPicPr>
        <p:blipFill>
          <a:blip r:embed="rId2"/>
          <a:stretch>
            <a:fillRect/>
          </a:stretch>
        </p:blipFill>
        <p:spPr>
          <a:xfrm>
            <a:off x="2209800" y="1444683"/>
            <a:ext cx="7772400" cy="3968634"/>
          </a:xfrm>
          <a:prstGeom prst="rect">
            <a:avLst/>
          </a:prstGeom>
        </p:spPr>
      </p:pic>
    </p:spTree>
    <p:extLst>
      <p:ext uri="{BB962C8B-B14F-4D97-AF65-F5344CB8AC3E}">
        <p14:creationId xmlns:p14="http://schemas.microsoft.com/office/powerpoint/2010/main" val="859310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1783</Words>
  <Application>Microsoft Macintosh PowerPoint</Application>
  <PresentationFormat>Widescreen</PresentationFormat>
  <Paragraphs>205</Paragraphs>
  <Slides>48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Montserrat</vt:lpstr>
      <vt:lpstr>Playfair Display SC</vt:lpstr>
      <vt:lpstr>Roboto</vt:lpstr>
      <vt:lpstr>Times New Roman</vt:lpstr>
      <vt:lpstr>Office Theme</vt:lpstr>
      <vt:lpstr>Econ 106</vt:lpstr>
      <vt:lpstr>Reminders</vt:lpstr>
      <vt:lpstr>Final Project</vt:lpstr>
      <vt:lpstr>Grading: Written Report</vt:lpstr>
      <vt:lpstr>Grading: R script</vt:lpstr>
      <vt:lpstr>Student Example 1: Police Stops in Oakland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 Attitudes on Abortion</vt:lpstr>
      <vt:lpstr>Motivation</vt:lpstr>
      <vt:lpstr>GSS</vt:lpstr>
      <vt:lpstr>PowerPoint Presentation</vt:lpstr>
      <vt:lpstr>Goals</vt:lpstr>
      <vt:lpstr>PowerPoint Presentation</vt:lpstr>
      <vt:lpstr>Discussion</vt:lpstr>
      <vt:lpstr>PowerPoint Presentation</vt:lpstr>
      <vt:lpstr>Discussion</vt:lpstr>
      <vt:lpstr>PowerPoint Presentation</vt:lpstr>
      <vt:lpstr>Discussion</vt:lpstr>
      <vt:lpstr>PowerPoint Presentation</vt:lpstr>
      <vt:lpstr>Discussion</vt:lpstr>
      <vt:lpstr>PowerPoint Presentation</vt:lpstr>
      <vt:lpstr>Discussion</vt:lpstr>
      <vt:lpstr>Miscellaneous Student Examples </vt:lpstr>
      <vt:lpstr>Bar Plot with Color Mapping</vt:lpstr>
      <vt:lpstr>Histogram with color mapping</vt:lpstr>
      <vt:lpstr>Bar Plot with Color Mapping</vt:lpstr>
      <vt:lpstr>PowerPoint Presentation</vt:lpstr>
      <vt:lpstr>Providing Context</vt:lpstr>
      <vt:lpstr>Examples that need improvement</vt:lpstr>
      <vt:lpstr>PowerPoint Presentation</vt:lpstr>
      <vt:lpstr>Bar Plot</vt:lpstr>
      <vt:lpstr>Scatter plot</vt:lpstr>
      <vt:lpstr>Density Plot</vt:lpstr>
      <vt:lpstr>Examples that outsource to ChatGPT</vt:lpstr>
      <vt:lpstr>Average cumulative mass balance of reference Glaciers</vt:lpstr>
      <vt:lpstr>Summarize</vt:lpstr>
      <vt:lpstr>Rest of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106</dc:title>
  <dc:creator>Veronica T Sovero</dc:creator>
  <cp:lastModifiedBy>Veronica Sovero</cp:lastModifiedBy>
  <cp:revision>14</cp:revision>
  <dcterms:created xsi:type="dcterms:W3CDTF">2023-12-06T18:12:56Z</dcterms:created>
  <dcterms:modified xsi:type="dcterms:W3CDTF">2024-12-04T03:37:44Z</dcterms:modified>
</cp:coreProperties>
</file>