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40"/>
  </p:notesMasterIdLst>
  <p:sldIdLst>
    <p:sldId id="263" r:id="rId2"/>
    <p:sldId id="410" r:id="rId3"/>
    <p:sldId id="481" r:id="rId4"/>
    <p:sldId id="419" r:id="rId5"/>
    <p:sldId id="406" r:id="rId6"/>
    <p:sldId id="421" r:id="rId7"/>
    <p:sldId id="326" r:id="rId8"/>
    <p:sldId id="327" r:id="rId9"/>
    <p:sldId id="423" r:id="rId10"/>
    <p:sldId id="472" r:id="rId11"/>
    <p:sldId id="465" r:id="rId12"/>
    <p:sldId id="473" r:id="rId13"/>
    <p:sldId id="424" r:id="rId14"/>
    <p:sldId id="474" r:id="rId15"/>
    <p:sldId id="471" r:id="rId16"/>
    <p:sldId id="425" r:id="rId17"/>
    <p:sldId id="426" r:id="rId18"/>
    <p:sldId id="396" r:id="rId19"/>
    <p:sldId id="475" r:id="rId20"/>
    <p:sldId id="397" r:id="rId21"/>
    <p:sldId id="429" r:id="rId22"/>
    <p:sldId id="420" r:id="rId23"/>
    <p:sldId id="431" r:id="rId24"/>
    <p:sldId id="432" r:id="rId25"/>
    <p:sldId id="433" r:id="rId26"/>
    <p:sldId id="434" r:id="rId27"/>
    <p:sldId id="435" r:id="rId28"/>
    <p:sldId id="470" r:id="rId29"/>
    <p:sldId id="476" r:id="rId30"/>
    <p:sldId id="451" r:id="rId31"/>
    <p:sldId id="479" r:id="rId32"/>
    <p:sldId id="455" r:id="rId33"/>
    <p:sldId id="453" r:id="rId34"/>
    <p:sldId id="478" r:id="rId35"/>
    <p:sldId id="456" r:id="rId36"/>
    <p:sldId id="458" r:id="rId37"/>
    <p:sldId id="459" r:id="rId38"/>
    <p:sldId id="480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883FF"/>
    <a:srgbClr val="FF40FF"/>
    <a:srgbClr val="9416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8C4D-261F-49C9-8869-00AC481E4FCA}">
  <a:tblStyle styleId="{E4EE8C4D-261F-49C9-8869-00AC481E4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6"/>
    <p:restoredTop sz="94737"/>
  </p:normalViewPr>
  <p:slideViewPr>
    <p:cSldViewPr snapToGrid="0">
      <p:cViewPr varScale="1">
        <p:scale>
          <a:sx n="119" d="100"/>
          <a:sy n="119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964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49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aa1cd321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aa1cd321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We’ve said that vectors can only hold one data type. 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So what happens if you try to make a vector with multiple data types?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R looks at the data elements as a whole and finds a data type that can accommodate all of the elements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Ways to accommodate anything include making everything into a character or reading logical values as 0 and 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ack-davison/TidyTuesday/blob/master/R/2021_02_09_inequalities.R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E39-10FE-E0BD-CCC8-5619936B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 106: Data </a:t>
            </a:r>
            <a:r>
              <a:rPr lang="en-US" dirty="0" err="1"/>
              <a:t>Analyis</a:t>
            </a:r>
            <a:r>
              <a:rPr lang="en-US" dirty="0"/>
              <a:t> for Economics</a:t>
            </a:r>
            <a:br>
              <a:rPr lang="en-US" dirty="0"/>
            </a:br>
            <a:r>
              <a:rPr lang="en-US" sz="2400" dirty="0"/>
              <a:t>Lecture 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9520-08AF-408C-8B68-9477EC32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adapted from: https://r4ds.had.co.nz/tidy-</a:t>
            </a:r>
            <a:r>
              <a:rPr lang="en-US" dirty="0" err="1"/>
              <a:t>data.html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08AEA-0713-6788-BD93-CB93FAD02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9375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76F8-4E59-1D4E-81D9-506EC2B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578A20-FFE1-E109-A345-02661697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744" y="1369219"/>
            <a:ext cx="3292856" cy="3291681"/>
          </a:xfrm>
        </p:spPr>
        <p:txBody>
          <a:bodyPr/>
          <a:lstStyle/>
          <a:p>
            <a:r>
              <a:rPr lang="en-US" dirty="0"/>
              <a:t>Let’s take a look at the data and see which values are non-numeric</a:t>
            </a:r>
          </a:p>
          <a:p>
            <a:r>
              <a:rPr lang="en-US" dirty="0"/>
              <a:t>We can see that “N/A” is the culprit</a:t>
            </a:r>
          </a:p>
          <a:p>
            <a:r>
              <a:rPr lang="en-US" dirty="0"/>
              <a:t>This is an example where coercion would not removing valid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93BA-B964-2A15-6238-598F813E6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FBC81B-218D-EF3F-57DD-1DCE7F54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555750"/>
            <a:ext cx="4978400" cy="2438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D3399A-A116-F22D-4BB6-B62C517DBD82}"/>
              </a:ext>
            </a:extLst>
          </p:cNvPr>
          <p:cNvSpPr/>
          <p:nvPr/>
        </p:nvSpPr>
        <p:spPr>
          <a:xfrm>
            <a:off x="7872984" y="2303462"/>
            <a:ext cx="763016" cy="19285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467EC-B794-EBBA-1E7B-8811B3DD0D2F}"/>
              </a:ext>
            </a:extLst>
          </p:cNvPr>
          <p:cNvSpPr/>
          <p:nvPr/>
        </p:nvSpPr>
        <p:spPr>
          <a:xfrm>
            <a:off x="7860284" y="3269424"/>
            <a:ext cx="763016" cy="192849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42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9D0C-0533-721B-D168-612F4753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6789054" cy="731756"/>
          </a:xfrm>
        </p:spPr>
        <p:txBody>
          <a:bodyPr/>
          <a:lstStyle/>
          <a:p>
            <a:r>
              <a:rPr lang="en-US" dirty="0"/>
              <a:t>Side Note: Variable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DF846-B189-BE62-90F9-F2232C6C6B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026" y="1543050"/>
            <a:ext cx="3570135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 this data set, variables are named in a way that breaks some of our naming rules: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highlight>
                  <a:srgbClr val="FFFF00"/>
                </a:highlight>
              </a:rPr>
              <a:t>shouldn’t start with a number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shouldn’t have spaces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shouldn’t have special characters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D23DA-07D4-AB64-606A-F165BB2AF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0A1FB-45C0-C058-2E1D-5CF91EF04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717" y="1542900"/>
            <a:ext cx="497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9D0C-0533-721B-D168-612F4753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250967" cy="694048"/>
          </a:xfrm>
        </p:spPr>
        <p:txBody>
          <a:bodyPr/>
          <a:lstStyle/>
          <a:p>
            <a:r>
              <a:rPr lang="en-US" dirty="0"/>
              <a:t>Side Note: Variable Names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DF846-B189-BE62-90F9-F2232C6C6B1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9026" y="1543050"/>
            <a:ext cx="3570135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When the variable names “break the rules”, we have to include backticks to reference them in our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D23DA-07D4-AB64-606A-F165BB2AF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22925-14BD-08E0-1652-53676140E0AF}"/>
              </a:ext>
            </a:extLst>
          </p:cNvPr>
          <p:cNvSpPr txBox="1"/>
          <p:nvPr/>
        </p:nvSpPr>
        <p:spPr>
          <a:xfrm>
            <a:off x="4412974" y="1723418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large_uninsured_states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coverage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b="1" dirty="0">
                <a:solidFill>
                  <a:srgbClr val="FF0000"/>
                </a:solidFill>
              </a:rPr>
              <a:t>filter</a:t>
            </a:r>
            <a:r>
              <a:rPr lang="en-US" dirty="0"/>
              <a:t> (</a:t>
            </a:r>
            <a:r>
              <a:rPr lang="en-US" dirty="0">
                <a:solidFill>
                  <a:srgbClr val="00B050"/>
                </a:solidFill>
              </a:rPr>
              <a:t>Location</a:t>
            </a:r>
            <a:r>
              <a:rPr lang="en-US" b="1" dirty="0">
                <a:solidFill>
                  <a:srgbClr val="0432FF"/>
                </a:solidFill>
              </a:rPr>
              <a:t>!=</a:t>
            </a:r>
            <a:r>
              <a:rPr lang="en-US" dirty="0">
                <a:solidFill>
                  <a:srgbClr val="00B050"/>
                </a:solidFill>
              </a:rPr>
              <a:t> "United States"</a:t>
            </a:r>
            <a:r>
              <a:rPr lang="en-US" dirty="0"/>
              <a:t>)</a:t>
            </a:r>
            <a:r>
              <a:rPr lang="en-US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filter</a:t>
            </a:r>
            <a:r>
              <a:rPr lang="en-US" dirty="0"/>
              <a:t> (</a:t>
            </a:r>
            <a:r>
              <a:rPr lang="en-US" dirty="0">
                <a:highlight>
                  <a:srgbClr val="FFFF00"/>
                </a:highlight>
              </a:rPr>
              <a:t>`</a:t>
            </a:r>
            <a:r>
              <a:rPr lang="en-US" dirty="0">
                <a:solidFill>
                  <a:srgbClr val="00B050"/>
                </a:solidFill>
              </a:rPr>
              <a:t>2016__Uninsured</a:t>
            </a:r>
            <a:r>
              <a:rPr lang="en-US" dirty="0">
                <a:highlight>
                  <a:srgbClr val="FFFF00"/>
                </a:highlight>
              </a:rPr>
              <a:t>`</a:t>
            </a:r>
            <a:r>
              <a:rPr lang="en-US" b="1" dirty="0">
                <a:solidFill>
                  <a:srgbClr val="0432FF"/>
                </a:solidFill>
              </a:rPr>
              <a:t>&gt;=</a:t>
            </a:r>
            <a:r>
              <a:rPr lang="en-US" dirty="0">
                <a:solidFill>
                  <a:srgbClr val="00B050"/>
                </a:solidFill>
              </a:rPr>
              <a:t>1000000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394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76F8-4E59-1D4E-81D9-506EC2B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93BA-B964-2A15-6238-598F813E6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5CAF5-9A48-40B6-7646-2DCFDE9794BC}"/>
              </a:ext>
            </a:extLst>
          </p:cNvPr>
          <p:cNvSpPr txBox="1"/>
          <p:nvPr/>
        </p:nvSpPr>
        <p:spPr>
          <a:xfrm>
            <a:off x="3596474" y="1498632"/>
            <a:ext cx="554752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err="1">
                <a:solidFill>
                  <a:srgbClr val="7030A0"/>
                </a:solidFill>
              </a:rPr>
              <a:t>coverage_coerce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coverage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(`</a:t>
            </a:r>
            <a:r>
              <a:rPr lang="en-US" dirty="0">
                <a:solidFill>
                  <a:srgbClr val="7030A0"/>
                </a:solidFill>
              </a:rPr>
              <a:t>2016__Other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2016__Other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2015__Other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2015__Other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2014__Other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2014__Other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2013__Other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2013__Other Public</a:t>
            </a:r>
            <a:r>
              <a:rPr lang="en-US" dirty="0"/>
              <a:t>`))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B0CA87F-4196-31F8-2294-28EF3F360798}"/>
              </a:ext>
            </a:extLst>
          </p:cNvPr>
          <p:cNvSpPr txBox="1">
            <a:spLocks/>
          </p:cNvSpPr>
          <p:nvPr/>
        </p:nvSpPr>
        <p:spPr>
          <a:xfrm>
            <a:off x="159027" y="1543050"/>
            <a:ext cx="3437448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 use </a:t>
            </a:r>
            <a:r>
              <a:rPr lang="en-US" sz="1800" dirty="0">
                <a:solidFill>
                  <a:srgbClr val="FF0000"/>
                </a:solidFill>
              </a:rPr>
              <a:t>mutate</a:t>
            </a:r>
            <a:r>
              <a:rPr lang="en-US" sz="1800" dirty="0"/>
              <a:t>() to create new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new variable names  are listed in purple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note that we are recycling the original names and just converting vector type</a:t>
            </a:r>
          </a:p>
        </p:txBody>
      </p:sp>
    </p:spTree>
    <p:extLst>
      <p:ext uri="{BB962C8B-B14F-4D97-AF65-F5344CB8AC3E}">
        <p14:creationId xmlns:p14="http://schemas.microsoft.com/office/powerpoint/2010/main" val="327339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76F8-4E59-1D4E-81D9-506EC2B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93BA-B964-2A15-6238-598F813E6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A5CAF5-9A48-40B6-7646-2DCFDE9794BC}"/>
              </a:ext>
            </a:extLst>
          </p:cNvPr>
          <p:cNvSpPr txBox="1"/>
          <p:nvPr/>
        </p:nvSpPr>
        <p:spPr>
          <a:xfrm>
            <a:off x="3636231" y="1333537"/>
            <a:ext cx="55077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err="1">
                <a:solidFill>
                  <a:srgbClr val="7030A0"/>
                </a:solidFill>
              </a:rPr>
              <a:t>coverage_coerce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coverage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(`</a:t>
            </a:r>
            <a:r>
              <a:rPr lang="en-US" dirty="0">
                <a:solidFill>
                  <a:srgbClr val="7030A0"/>
                </a:solidFill>
              </a:rPr>
              <a:t>2016__Other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2016__Other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2015__Other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2015__Other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2014__Other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2014__Other Public</a:t>
            </a:r>
            <a:r>
              <a:rPr lang="en-US" dirty="0"/>
              <a:t>`),</a:t>
            </a:r>
          </a:p>
          <a:p>
            <a:r>
              <a:rPr lang="en-US" dirty="0"/>
              <a:t>         `</a:t>
            </a:r>
            <a:r>
              <a:rPr lang="en-US" dirty="0">
                <a:solidFill>
                  <a:srgbClr val="7030A0"/>
                </a:solidFill>
              </a:rPr>
              <a:t>2013__Other Public</a:t>
            </a:r>
            <a:r>
              <a:rPr lang="en-US" dirty="0"/>
              <a:t>`=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(`</a:t>
            </a:r>
            <a:r>
              <a:rPr lang="en-US" dirty="0">
                <a:solidFill>
                  <a:srgbClr val="00B050"/>
                </a:solidFill>
              </a:rPr>
              <a:t>2013__Other Public</a:t>
            </a:r>
            <a:r>
              <a:rPr lang="en-US" dirty="0"/>
              <a:t>`))</a:t>
            </a:r>
          </a:p>
          <a:p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FDA5D0-00DF-E43F-C922-753CC7778A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5252" r="30887"/>
          <a:stretch/>
        </p:blipFill>
        <p:spPr>
          <a:xfrm>
            <a:off x="4274185" y="3007799"/>
            <a:ext cx="4367530" cy="1068932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22F5D1E-E242-4B11-74EE-D4D89CC34EB7}"/>
              </a:ext>
            </a:extLst>
          </p:cNvPr>
          <p:cNvSpPr txBox="1">
            <a:spLocks/>
          </p:cNvSpPr>
          <p:nvPr/>
        </p:nvSpPr>
        <p:spPr>
          <a:xfrm>
            <a:off x="159027" y="1543050"/>
            <a:ext cx="3437448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When there is coercion (values are being converted to NA), you will get a warning message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399455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B96EFC-7FA3-26C5-89C8-4092A3F5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7A0977F-CCA6-2CBB-9137-62208827D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384134" cy="3263400"/>
          </a:xfrm>
        </p:spPr>
        <p:txBody>
          <a:bodyPr/>
          <a:lstStyle/>
          <a:p>
            <a:r>
              <a:rPr lang="en-US" dirty="0"/>
              <a:t>examine the </a:t>
            </a:r>
            <a:r>
              <a:rPr lang="en-US" dirty="0" err="1"/>
              <a:t>end_year</a:t>
            </a:r>
            <a:r>
              <a:rPr lang="en-US" dirty="0"/>
              <a:t> variable in the </a:t>
            </a:r>
            <a:r>
              <a:rPr lang="en-US" dirty="0" err="1"/>
              <a:t>transit_cost</a:t>
            </a:r>
            <a:r>
              <a:rPr lang="en-US" dirty="0"/>
              <a:t> data frame. Why is it stored as character?</a:t>
            </a:r>
          </a:p>
          <a:p>
            <a:r>
              <a:rPr lang="en-US" dirty="0"/>
              <a:t>convert </a:t>
            </a:r>
            <a:r>
              <a:rPr lang="en-US" dirty="0" err="1"/>
              <a:t>end_year</a:t>
            </a:r>
            <a:r>
              <a:rPr lang="en-US" dirty="0"/>
              <a:t> to numeric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7518E-0F3D-2845-A9CA-108806BC5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060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81A2DF-8F3E-42DD-E3DC-93695B2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coercion goes wrong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986CC4-2766-9C59-587F-B32F65D45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7962457" cy="3298474"/>
          </a:xfrm>
        </p:spPr>
        <p:txBody>
          <a:bodyPr/>
          <a:lstStyle/>
          <a:p>
            <a:r>
              <a:rPr lang="en-US" dirty="0"/>
              <a:t>There are instances where you convert a variable to numeric and end up wiping out valid data</a:t>
            </a:r>
          </a:p>
          <a:p>
            <a:r>
              <a:rPr lang="en-US" dirty="0"/>
              <a:t>the case rate in the table below is a character, but should be numeric (quantitative)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3A68-416C-BCF8-E1B2-490A78DF5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54A299-DAFD-D300-9457-748D4AA1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1" y="3103839"/>
            <a:ext cx="8236097" cy="102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5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581A2DF-8F3E-42DD-E3DC-93695B2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coercion goes wrong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63A68-416C-BCF8-E1B2-490A78DF54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4E8386-EE2D-4A47-62DC-8E5BC7BDD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8" y="2402958"/>
            <a:ext cx="3448927" cy="1871674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7318DF63-6AEC-476C-0545-430193028913}"/>
              </a:ext>
            </a:extLst>
          </p:cNvPr>
          <p:cNvSpPr/>
          <p:nvPr/>
        </p:nvSpPr>
        <p:spPr>
          <a:xfrm>
            <a:off x="3773230" y="3230574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BCE1B-B549-9FF0-5217-26A9CCCAF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29" y="2374752"/>
            <a:ext cx="2838080" cy="20058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0A771D-4A44-E57D-C07C-48FC1878A952}"/>
              </a:ext>
            </a:extLst>
          </p:cNvPr>
          <p:cNvSpPr txBox="1"/>
          <p:nvPr/>
        </p:nvSpPr>
        <p:spPr>
          <a:xfrm>
            <a:off x="2046030" y="117426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table3_coercion </a:t>
            </a:r>
            <a:r>
              <a:rPr lang="en-US" b="1" dirty="0">
                <a:solidFill>
                  <a:srgbClr val="0432FF"/>
                </a:solidFill>
              </a:rPr>
              <a:t>&lt;-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table3</a:t>
            </a:r>
            <a:r>
              <a:rPr lang="en-US" b="1" dirty="0"/>
              <a:t> 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rate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rate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2023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342900"/>
            <a:ext cx="7386817" cy="793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Splitting values into multiple columns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3454479" cy="28587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 table3, the rate variable needs to be split into two columns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FEE45-8155-9E52-9175-101E89C33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600" y="1852260"/>
            <a:ext cx="4128156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9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Separate</a:t>
            </a:r>
            <a:r>
              <a:rPr lang="en-US" b="1" dirty="0"/>
              <a:t>()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3F42B-AF9E-C8AC-5C4C-F771BCCA65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0" y="1543050"/>
            <a:ext cx="3454479" cy="2858700"/>
          </a:xfrm>
        </p:spPr>
        <p:txBody>
          <a:bodyPr/>
          <a:lstStyle/>
          <a:p>
            <a:pPr marL="228600" indent="0"/>
            <a:r>
              <a:rPr lang="en-US" sz="1400" dirty="0"/>
              <a:t>Arguments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col</a:t>
            </a:r>
            <a:r>
              <a:rPr lang="en-US" sz="1400" dirty="0"/>
              <a:t>: The name of the existing variable whose values you want to split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into</a:t>
            </a:r>
            <a:r>
              <a:rPr lang="en-US" sz="1400" dirty="0"/>
              <a:t>: The name of new variables where the split values will be moved into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 err="1">
                <a:solidFill>
                  <a:srgbClr val="00B050"/>
                </a:solidFill>
              </a:rPr>
              <a:t>sep</a:t>
            </a:r>
            <a:r>
              <a:rPr lang="en-US" sz="1400" dirty="0"/>
              <a:t>: The string used to identify where to make the split</a:t>
            </a:r>
          </a:p>
          <a:p>
            <a:pPr marL="571500" indent="-342900">
              <a:buFont typeface="+mj-lt"/>
              <a:buAutoNum type="arabicPeriod"/>
            </a:pPr>
            <a:r>
              <a:rPr lang="en-US" sz="1400" dirty="0">
                <a:solidFill>
                  <a:srgbClr val="00B050"/>
                </a:solidFill>
              </a:rPr>
              <a:t>convert</a:t>
            </a:r>
            <a:r>
              <a:rPr lang="en-US" sz="1400" dirty="0"/>
              <a:t>: whether you want the new variables to be converted to numeric</a:t>
            </a:r>
          </a:p>
          <a:p>
            <a:pPr marL="571500" indent="-342900">
              <a:buFont typeface="+mj-lt"/>
              <a:buAutoNum type="arabicPeriod"/>
            </a:pPr>
            <a:endParaRPr lang="en-US" sz="1400" dirty="0"/>
          </a:p>
          <a:p>
            <a:pPr marL="228600" indent="0"/>
            <a:endParaRPr lang="en-US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857C8-0993-A85F-CF7B-2FC07D240D63}"/>
              </a:ext>
            </a:extLst>
          </p:cNvPr>
          <p:cNvSpPr txBox="1"/>
          <p:nvPr/>
        </p:nvSpPr>
        <p:spPr>
          <a:xfrm>
            <a:off x="4937586" y="1986974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</a:rPr>
              <a:t>table3_separated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table3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separate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col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solidFill>
                  <a:srgbClr val="00B050"/>
                </a:solidFill>
                <a:effectLst/>
              </a:rPr>
              <a:t>rate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</a:rPr>
              <a:t>into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c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7030A0"/>
                </a:solidFill>
                <a:effectLst/>
              </a:rPr>
              <a:t>"cases"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7030A0"/>
                </a:solidFill>
                <a:effectLst/>
              </a:rPr>
              <a:t>"population"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"/”,</a:t>
            </a:r>
          </a:p>
          <a:p>
            <a:r>
              <a:rPr lang="en-US" dirty="0">
                <a:solidFill>
                  <a:srgbClr val="008000"/>
                </a:solidFill>
                <a:effectLst/>
              </a:rPr>
              <a:t>	convert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rgbClr val="0432FF"/>
                </a:solidFill>
                <a:effectLst/>
              </a:rPr>
              <a:t>TRUE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9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Reminders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49" y="1369225"/>
            <a:ext cx="7886699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Lab 2 is due Sunday, 11:59pm</a:t>
            </a:r>
            <a:endParaRPr lang="en" sz="2400" dirty="0"/>
          </a:p>
          <a:p>
            <a:pPr marL="9144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B139C2-2454-53CE-F9BE-B0BD54D16956}"/>
              </a:ext>
            </a:extLst>
          </p:cNvPr>
          <p:cNvSpPr txBox="1"/>
          <p:nvPr/>
        </p:nvSpPr>
        <p:spPr>
          <a:xfrm>
            <a:off x="924729" y="40074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6892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2C0A9-D756-13ED-E15D-CDF4D020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Separate</a:t>
            </a:r>
            <a:r>
              <a:rPr lang="en-US" b="1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74EC9-8063-96B1-6C76-E0A38BC11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D20C5-70E2-C18B-7A3B-B0C0D415C317}"/>
              </a:ext>
            </a:extLst>
          </p:cNvPr>
          <p:cNvSpPr txBox="1"/>
          <p:nvPr/>
        </p:nvSpPr>
        <p:spPr>
          <a:xfrm>
            <a:off x="4744640" y="89510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effectLst/>
              </a:rPr>
              <a:t>table3_separated</a:t>
            </a:r>
            <a:r>
              <a:rPr lang="en-US" b="1" dirty="0">
                <a:solidFill>
                  <a:srgbClr val="0432FF"/>
                </a:solidFill>
                <a:effectLst/>
              </a:rPr>
              <a:t> &lt;-</a:t>
            </a:r>
            <a:r>
              <a:rPr lang="en-US" b="1" dirty="0">
                <a:solidFill>
                  <a:srgbClr val="00B050"/>
                </a:solidFill>
                <a:effectLst/>
              </a:rPr>
              <a:t> table3</a:t>
            </a:r>
            <a:r>
              <a:rPr lang="en-US" b="1" dirty="0">
                <a:solidFill>
                  <a:srgbClr val="0432FF"/>
                </a:solidFill>
                <a:effectLst/>
              </a:rPr>
              <a:t>%&gt;%</a:t>
            </a:r>
            <a:endParaRPr lang="en-US" dirty="0">
              <a:solidFill>
                <a:srgbClr val="0432FF"/>
              </a:solidFill>
              <a:effectLst/>
            </a:endParaRPr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separate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col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solidFill>
                  <a:srgbClr val="00B050"/>
                </a:solidFill>
                <a:effectLst/>
              </a:rPr>
              <a:t>rate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B050"/>
                </a:solidFill>
                <a:effectLst/>
              </a:rPr>
              <a:t>into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b="1" dirty="0">
                <a:solidFill>
                  <a:srgbClr val="FF0000"/>
                </a:solidFill>
                <a:effectLst/>
              </a:rPr>
              <a:t>c</a:t>
            </a:r>
            <a:r>
              <a:rPr lang="en-US" dirty="0">
                <a:solidFill>
                  <a:srgbClr val="696969"/>
                </a:solidFill>
                <a:effectLst/>
              </a:rPr>
              <a:t>(</a:t>
            </a:r>
            <a:r>
              <a:rPr lang="en-US" dirty="0">
                <a:solidFill>
                  <a:srgbClr val="7030A0"/>
                </a:solidFill>
                <a:effectLst/>
              </a:rPr>
              <a:t>"cases"</a:t>
            </a:r>
            <a:r>
              <a:rPr lang="en-US" dirty="0">
                <a:effectLst/>
              </a:rPr>
              <a:t>, </a:t>
            </a:r>
            <a:r>
              <a:rPr lang="en-US" dirty="0">
                <a:solidFill>
                  <a:srgbClr val="7030A0"/>
                </a:solidFill>
                <a:effectLst/>
              </a:rPr>
              <a:t>"population"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r>
              <a:rPr lang="en-US" dirty="0">
                <a:effectLst/>
              </a:rPr>
              <a:t>,</a:t>
            </a:r>
          </a:p>
          <a:p>
            <a:r>
              <a:rPr lang="en-US" dirty="0"/>
              <a:t>	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00B050"/>
                </a:solidFill>
                <a:effectLst/>
              </a:rPr>
              <a:t>sep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696969"/>
                </a:solidFill>
                <a:effectLst/>
              </a:rPr>
              <a:t>=</a:t>
            </a:r>
            <a:r>
              <a:rPr lang="en-US" dirty="0">
                <a:effectLst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</a:rPr>
              <a:t>"/",</a:t>
            </a:r>
          </a:p>
          <a:p>
            <a:r>
              <a:rPr lang="en-US" dirty="0">
                <a:solidFill>
                  <a:srgbClr val="008000"/>
                </a:solidFill>
                <a:effectLst/>
              </a:rPr>
              <a:t>	convert</a:t>
            </a:r>
            <a:r>
              <a:rPr lang="en-US" dirty="0">
                <a:solidFill>
                  <a:schemeClr val="tx1"/>
                </a:solidFill>
                <a:effectLst/>
              </a:rPr>
              <a:t>=</a:t>
            </a:r>
            <a:r>
              <a:rPr lang="en-US" dirty="0">
                <a:solidFill>
                  <a:srgbClr val="0432FF"/>
                </a:solidFill>
                <a:effectLst/>
              </a:rPr>
              <a:t>TRUE</a:t>
            </a:r>
            <a:r>
              <a:rPr lang="en-US" dirty="0">
                <a:solidFill>
                  <a:srgbClr val="696969"/>
                </a:solidFill>
                <a:effectLst/>
              </a:rPr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C04B6-9B4E-1921-2DC5-158556E2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80" y="2641546"/>
            <a:ext cx="3374375" cy="1606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0744D-BE3F-FEC7-03EF-D2C99447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8" y="2571750"/>
            <a:ext cx="3448927" cy="1871674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3D50A9A1-C8F0-4BE8-E6EF-DB27311DCEE0}"/>
              </a:ext>
            </a:extLst>
          </p:cNvPr>
          <p:cNvSpPr/>
          <p:nvPr/>
        </p:nvSpPr>
        <p:spPr>
          <a:xfrm>
            <a:off x="3900821" y="3635749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AD03EB-C7AE-2F72-428C-0DB75CD6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Trickier Example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A37E76-A9D4-85AD-7C96-1388F0FC9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is a quantitative variable, but the commas are making R read it as character</a:t>
            </a:r>
          </a:p>
          <a:p>
            <a:r>
              <a:rPr lang="en-US" dirty="0"/>
              <a:t>How do we remove the commas?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9A883-64B9-CA46-735A-BE2CDA1410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0C5B20-D9D5-792D-28F6-BEC4817F7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1268043"/>
            <a:ext cx="4016345" cy="34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89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6CEF8-6907-EC17-B7D1-08AABC09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19"/>
            <a:ext cx="7886700" cy="994200"/>
          </a:xfrm>
        </p:spPr>
        <p:txBody>
          <a:bodyPr/>
          <a:lstStyle/>
          <a:p>
            <a:r>
              <a:rPr lang="en-US" dirty="0"/>
              <a:t>String 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3C5E55-013F-5A79-4B0E-F5C36F4B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235950" cy="3263400"/>
          </a:xfrm>
        </p:spPr>
        <p:txBody>
          <a:bodyPr/>
          <a:lstStyle/>
          <a:p>
            <a:r>
              <a:rPr lang="en-US" dirty="0"/>
              <a:t>The values in a character variable are referred to as </a:t>
            </a:r>
            <a:r>
              <a:rPr lang="en-US" i="1" dirty="0"/>
              <a:t>strings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One of the most common data wrangling challenges involves extracting numeric data contained in character strings and converting them into numeric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4429-7725-D2D3-EC86-9A214E0DE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5420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D6CEF8-6907-EC17-B7D1-08AABC09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5019"/>
            <a:ext cx="7886700" cy="994200"/>
          </a:xfrm>
        </p:spPr>
        <p:txBody>
          <a:bodyPr/>
          <a:lstStyle/>
          <a:p>
            <a:r>
              <a:rPr lang="en-US" dirty="0"/>
              <a:t>String 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53C5E55-013F-5A79-4B0E-F5C36F4B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235950" cy="3263400"/>
          </a:xfrm>
        </p:spPr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tring processing tasks can involve: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pattern detection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extraction based on a pattern</a:t>
            </a:r>
            <a:endParaRPr lang="en-US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replacement based on a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pattern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4429-7725-D2D3-EC86-9A214E0DE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233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AA308-6CF1-45F4-0023-8A3AFB5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Murders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28A2F-10D6-06E6-E8D6-41954152B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the pattern?</a:t>
            </a:r>
          </a:p>
          <a:p>
            <a:r>
              <a:rPr lang="en-US" dirty="0"/>
              <a:t>There are commas in the population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D81-3DDB-36A3-76CB-4CFD137DF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65355-FDDB-BA49-21E3-074C1A42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1268043"/>
            <a:ext cx="4016345" cy="34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0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AA308-6CF1-45F4-0023-8A3AFB5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Murders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28A2F-10D6-06E6-E8D6-41954152B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I want to do based on the pattern?</a:t>
            </a:r>
          </a:p>
          <a:p>
            <a:r>
              <a:rPr lang="en-US" dirty="0"/>
              <a:t>Remove the commas in the population values, leave everything else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D81-3DDB-36A3-76CB-4CFD137DF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65355-FDDB-BA49-21E3-074C1A42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49" y="1268043"/>
            <a:ext cx="4016345" cy="34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AA308-6CF1-45F4-0023-8A3AFB5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str_replace_all</a:t>
            </a:r>
            <a:r>
              <a:rPr lang="en-US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728A2F-10D6-06E6-E8D6-41954152B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221" y="2275366"/>
            <a:ext cx="6973629" cy="2222205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Arguments for  </a:t>
            </a:r>
            <a:r>
              <a:rPr lang="en-US" dirty="0" err="1">
                <a:solidFill>
                  <a:srgbClr val="FF0000"/>
                </a:solidFill>
              </a:rPr>
              <a:t>str_replace_all</a:t>
            </a:r>
            <a:r>
              <a:rPr lang="en-US" dirty="0"/>
              <a:t>():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/>
              <a:t>the variable that contains strings: population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/>
              <a:t>the pattern to look for: a comma</a:t>
            </a:r>
          </a:p>
          <a:p>
            <a:pPr marL="552450" indent="-457200">
              <a:buFont typeface="+mj-lt"/>
              <a:buAutoNum type="arabicPeriod"/>
            </a:pPr>
            <a:r>
              <a:rPr lang="en-US" dirty="0"/>
              <a:t>the replacement value: nothing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D81-3DDB-36A3-76CB-4CFD137DF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077CB-526D-B182-DE98-26DDF0FBFC7B}"/>
              </a:ext>
            </a:extLst>
          </p:cNvPr>
          <p:cNvSpPr txBox="1"/>
          <p:nvPr/>
        </p:nvSpPr>
        <p:spPr>
          <a:xfrm>
            <a:off x="1920504" y="949300"/>
            <a:ext cx="6755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err="1">
                <a:solidFill>
                  <a:srgbClr val="7030A0"/>
                </a:solidFill>
              </a:rPr>
              <a:t>murders_clean</a:t>
            </a:r>
            <a:r>
              <a:rPr lang="en-US" dirty="0">
                <a:solidFill>
                  <a:srgbClr val="0432FF"/>
                </a:solidFill>
              </a:rPr>
              <a:t>&lt;-</a:t>
            </a:r>
            <a:r>
              <a:rPr lang="en-US" b="1" dirty="0" err="1">
                <a:solidFill>
                  <a:srgbClr val="00B050"/>
                </a:solidFill>
              </a:rPr>
              <a:t>murders_raw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new_population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str_replace_all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population</a:t>
            </a:r>
            <a:r>
              <a:rPr lang="en-US" dirty="0"/>
              <a:t>,"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/>
              <a:t>", ""))</a:t>
            </a:r>
          </a:p>
        </p:txBody>
      </p:sp>
    </p:spTree>
    <p:extLst>
      <p:ext uri="{BB962C8B-B14F-4D97-AF65-F5344CB8AC3E}">
        <p14:creationId xmlns:p14="http://schemas.microsoft.com/office/powerpoint/2010/main" val="3013360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3AA308-6CF1-45F4-0023-8A3AFB5C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str_replace_all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D81-3DDB-36A3-76CB-4CFD137DFE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077CB-526D-B182-DE98-26DDF0FBFC7B}"/>
              </a:ext>
            </a:extLst>
          </p:cNvPr>
          <p:cNvSpPr txBox="1"/>
          <p:nvPr/>
        </p:nvSpPr>
        <p:spPr>
          <a:xfrm>
            <a:off x="1920504" y="949300"/>
            <a:ext cx="6755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 err="1">
                <a:solidFill>
                  <a:srgbClr val="7030A0"/>
                </a:solidFill>
              </a:rPr>
              <a:t>murders_clean</a:t>
            </a:r>
            <a:r>
              <a:rPr lang="en-US" dirty="0">
                <a:solidFill>
                  <a:srgbClr val="0432FF"/>
                </a:solidFill>
              </a:rPr>
              <a:t>&lt;-</a:t>
            </a:r>
            <a:r>
              <a:rPr lang="en-US" b="1" dirty="0" err="1">
                <a:solidFill>
                  <a:srgbClr val="00B050"/>
                </a:solidFill>
              </a:rPr>
              <a:t>murders_raw</a:t>
            </a:r>
            <a:r>
              <a:rPr lang="en-US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</a:t>
            </a:r>
            <a:r>
              <a:rPr lang="en-US" dirty="0" err="1">
                <a:solidFill>
                  <a:srgbClr val="7030A0"/>
                </a:solidFill>
              </a:rPr>
              <a:t>new_population</a:t>
            </a:r>
            <a:r>
              <a:rPr lang="en-US" dirty="0"/>
              <a:t>=</a:t>
            </a:r>
            <a:r>
              <a:rPr lang="en-US" dirty="0" err="1">
                <a:solidFill>
                  <a:srgbClr val="FF0000"/>
                </a:solidFill>
              </a:rPr>
              <a:t>str_replace_all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population</a:t>
            </a:r>
            <a:r>
              <a:rPr lang="en-US" dirty="0"/>
              <a:t>,"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/>
              <a:t>", ""))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DEBC6-9BC4-B65C-5AE0-A63C262C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3" y="2213053"/>
            <a:ext cx="2981102" cy="259726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CAC16E7D-6628-1191-D640-DC571A735FB3}"/>
              </a:ext>
            </a:extLst>
          </p:cNvPr>
          <p:cNvSpPr/>
          <p:nvPr/>
        </p:nvSpPr>
        <p:spPr>
          <a:xfrm>
            <a:off x="3729701" y="3455537"/>
            <a:ext cx="111760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091D4E-7997-734D-FDE8-B3FA30C6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47" y="2204587"/>
            <a:ext cx="37084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F494AD-8762-837C-7E39-D17EE8A9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it’s still not numeric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53E7F3-3B4D-DB2C-F9DE-CA55B111B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329" y="1378765"/>
            <a:ext cx="3068707" cy="3263400"/>
          </a:xfrm>
        </p:spPr>
        <p:txBody>
          <a:bodyPr/>
          <a:lstStyle/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() to convert 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8EF68-17AB-FBF9-D8CE-7B7C4FA17B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78DC9-3D61-B6E8-6280-764E9BE7FF3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570137" y="1369219"/>
            <a:ext cx="5573864" cy="1008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murders_clean</a:t>
            </a:r>
            <a:r>
              <a:rPr lang="en-US" sz="1600" dirty="0">
                <a:solidFill>
                  <a:srgbClr val="0432FF"/>
                </a:solidFill>
              </a:rPr>
              <a:t>&lt;-</a:t>
            </a:r>
            <a:r>
              <a:rPr lang="en-US" sz="1600" b="1" dirty="0" err="1">
                <a:solidFill>
                  <a:srgbClr val="00B050"/>
                </a:solidFill>
              </a:rPr>
              <a:t>murders_raw</a:t>
            </a:r>
            <a:r>
              <a:rPr lang="en-US" sz="1600" b="1" dirty="0">
                <a:solidFill>
                  <a:srgbClr val="0432FF"/>
                </a:solidFill>
              </a:rPr>
              <a:t>%&gt;%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mutate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7030A0"/>
                </a:solidFill>
              </a:rPr>
              <a:t>new_population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str_replace_all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population</a:t>
            </a:r>
            <a:r>
              <a:rPr lang="en-US" sz="1600" dirty="0"/>
              <a:t>,"</a:t>
            </a:r>
            <a:r>
              <a:rPr lang="en-US" sz="1600" dirty="0">
                <a:solidFill>
                  <a:srgbClr val="00B050"/>
                </a:solidFill>
              </a:rPr>
              <a:t>,</a:t>
            </a:r>
            <a:r>
              <a:rPr lang="en-US" sz="1600" dirty="0"/>
              <a:t>", ""), 	</a:t>
            </a:r>
            <a:r>
              <a:rPr lang="en-US" sz="1600" dirty="0" err="1">
                <a:solidFill>
                  <a:srgbClr val="7030A0"/>
                </a:solidFill>
              </a:rPr>
              <a:t>numeric_population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as.numeric</a:t>
            </a:r>
            <a:r>
              <a:rPr lang="en-US" sz="1600" dirty="0"/>
              <a:t>(</a:t>
            </a:r>
            <a:r>
              <a:rPr lang="en-US" sz="1600" dirty="0" err="1">
                <a:solidFill>
                  <a:srgbClr val="00B050"/>
                </a:solidFill>
              </a:rPr>
              <a:t>new_population</a:t>
            </a:r>
            <a:r>
              <a:rPr lang="en-US" sz="1600" dirty="0">
                <a:solidFill>
                  <a:schemeClr val="tx1"/>
                </a:solidFill>
              </a:rPr>
              <a:t>))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134551-F13D-4891-1D03-93A5A562B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2935296"/>
            <a:ext cx="7772400" cy="193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3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BAEF-4A54-9307-799B-2BF4BC18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5E0D6-CE50-00A2-4FD9-D57DE8D9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6964846" cy="3263400"/>
          </a:xfrm>
        </p:spPr>
        <p:txBody>
          <a:bodyPr/>
          <a:lstStyle/>
          <a:p>
            <a:r>
              <a:rPr lang="en-US" dirty="0"/>
              <a:t>Examine the </a:t>
            </a:r>
            <a:r>
              <a:rPr lang="en-US" dirty="0" err="1"/>
              <a:t>tunnel_per</a:t>
            </a:r>
            <a:r>
              <a:rPr lang="en-US" dirty="0"/>
              <a:t> variable in the </a:t>
            </a:r>
            <a:r>
              <a:rPr lang="en-US" dirty="0" err="1"/>
              <a:t>transit_cost</a:t>
            </a:r>
            <a:r>
              <a:rPr lang="en-US" dirty="0"/>
              <a:t> data frame. Why is it stored as character? </a:t>
            </a:r>
          </a:p>
          <a:p>
            <a:r>
              <a:rPr lang="en-US" dirty="0"/>
              <a:t>Convert it to numeric.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8D0E5-C8C7-B995-A628-E3BC790A4609}"/>
              </a:ext>
            </a:extLst>
          </p:cNvPr>
          <p:cNvSpPr txBox="1"/>
          <p:nvPr/>
        </p:nvSpPr>
        <p:spPr>
          <a:xfrm>
            <a:off x="1720257" y="45364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467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A2D440-6CD4-B3F6-A71C-D57684A3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978C04-6FE8-2FC6-03F1-2E6BDF7E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186994" cy="3263400"/>
          </a:xfrm>
        </p:spPr>
        <p:txBody>
          <a:bodyPr/>
          <a:lstStyle/>
          <a:p>
            <a:r>
              <a:rPr lang="en-US" dirty="0"/>
              <a:t>Fun fact: </a:t>
            </a:r>
            <a:r>
              <a:rPr lang="en-US" dirty="0" err="1"/>
              <a:t>ggplot</a:t>
            </a:r>
            <a:r>
              <a:rPr lang="en-US" dirty="0"/>
              <a:t> has a </a:t>
            </a:r>
            <a:r>
              <a:rPr lang="en-US" dirty="0" err="1"/>
              <a:t>geom_moon</a:t>
            </a:r>
            <a:r>
              <a:rPr lang="en-US" dirty="0"/>
              <a:t> (someone please use it for your project!)</a:t>
            </a:r>
          </a:p>
          <a:p>
            <a:r>
              <a:rPr lang="en-US" dirty="0"/>
              <a:t>Code is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A2D8B-AC46-0CFB-32EB-0BF77611A3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25C97-6545-E1A6-3C56-A02FF727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776" y="273844"/>
            <a:ext cx="4833257" cy="47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207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76BC3A-F68B-9C76-82E3-01DB8E9F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 and Times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0CE0B6-8A21-4E4B-51EE-1805AA46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4014911" cy="3027853"/>
          </a:xfrm>
        </p:spPr>
        <p:txBody>
          <a:bodyPr/>
          <a:lstStyle/>
          <a:p>
            <a:r>
              <a:rPr lang="en-US" dirty="0"/>
              <a:t>Dates and times are a type of quantitative variable</a:t>
            </a:r>
          </a:p>
          <a:p>
            <a:r>
              <a:rPr lang="en-US" dirty="0"/>
              <a:t>This date variable is currently stored as numeric, but it is better to convert it to a date object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68A4A-520D-7D51-2093-6C5D9EA38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9720-25F7-8FDD-AB7E-D5B9F2D8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69" y="1502706"/>
            <a:ext cx="2768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9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76BC3A-F68B-9C76-82E3-01DB8E9F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Dates and Times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0CE0B6-8A21-4E4B-51EE-1805AA46B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4014911" cy="3027853"/>
          </a:xfrm>
        </p:spPr>
        <p:txBody>
          <a:bodyPr/>
          <a:lstStyle/>
          <a:p>
            <a:r>
              <a:rPr lang="en-US" dirty="0"/>
              <a:t>Things you can do with date objects:</a:t>
            </a:r>
          </a:p>
          <a:p>
            <a:pPr lvl="1"/>
            <a:r>
              <a:rPr lang="en-US" dirty="0"/>
              <a:t>extract year, month, day</a:t>
            </a:r>
          </a:p>
          <a:p>
            <a:pPr lvl="1"/>
            <a:r>
              <a:rPr lang="en-US" dirty="0"/>
              <a:t>calculate time spans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68A4A-520D-7D51-2093-6C5D9EA38C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29720-25F7-8FDD-AB7E-D5B9F2D8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69" y="1502706"/>
            <a:ext cx="2768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374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628F7-0A5D-73BD-D114-5B395F0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to create a Date Object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EBE15-FD81-5BFC-B761-56D5631E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7592561" cy="3102113"/>
          </a:xfrm>
        </p:spPr>
        <p:txBody>
          <a:bodyPr/>
          <a:lstStyle/>
          <a:p>
            <a:r>
              <a:rPr lang="en-US" dirty="0"/>
              <a:t>Depending on how your date is ordered, select the appropriate function to create a date object: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ymd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2017-01-31</a:t>
            </a:r>
            <a:r>
              <a:rPr lang="en-US" dirty="0"/>
              <a:t>")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mdy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January 31st, 2017</a:t>
            </a:r>
            <a:r>
              <a:rPr lang="en-US" dirty="0"/>
              <a:t>")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dmy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31-Jan-2017</a:t>
            </a:r>
            <a:r>
              <a:rPr lang="en-US" dirty="0"/>
              <a:t>")</a:t>
            </a:r>
          </a:p>
          <a:p>
            <a:pPr indent="-342900"/>
            <a:r>
              <a:rPr lang="en-US" dirty="0"/>
              <a:t>You can also create a date-time object: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ymd_hms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2017-01-31 20:11:59</a:t>
            </a:r>
            <a:r>
              <a:rPr lang="en-US" dirty="0"/>
              <a:t>")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mdy_hm</a:t>
            </a:r>
            <a:r>
              <a:rPr lang="en-US" dirty="0"/>
              <a:t>("</a:t>
            </a:r>
            <a:r>
              <a:rPr lang="en-US" dirty="0">
                <a:solidFill>
                  <a:srgbClr val="00B050"/>
                </a:solidFill>
              </a:rPr>
              <a:t>01/31/2017 08:01</a:t>
            </a:r>
            <a:r>
              <a:rPr lang="en-US" dirty="0"/>
              <a:t>")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7128C-5DD6-B8B1-8CFB-276E3B8E7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6895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CB1426-A913-96D9-186D-B0DBB8E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Dates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1E75E5D-C8B5-63E5-B693-CB4A865C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68" y="1369219"/>
            <a:ext cx="4414182" cy="3263400"/>
          </a:xfrm>
        </p:spPr>
        <p:txBody>
          <a:bodyPr/>
          <a:lstStyle/>
          <a:p>
            <a:r>
              <a:rPr lang="en-US" dirty="0"/>
              <a:t>We will use 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mdy</a:t>
            </a:r>
            <a:r>
              <a:rPr lang="en-US" dirty="0"/>
              <a:t>() function, which comes from the </a:t>
            </a:r>
            <a:r>
              <a:rPr lang="en-US" dirty="0" err="1"/>
              <a:t>lubridate</a:t>
            </a:r>
            <a:r>
              <a:rPr lang="en-US" dirty="0"/>
              <a:t> package inside the </a:t>
            </a:r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Arguments: the variable you want to convert to a date object</a:t>
            </a:r>
          </a:p>
          <a:p>
            <a:pPr lvl="1"/>
            <a:r>
              <a:rPr lang="en-US" dirty="0"/>
              <a:t>Output: a variable that is a date type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22AABF-A209-0DE2-EC1A-112A572BF3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150" y="1369219"/>
            <a:ext cx="4514850" cy="3263400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squirrels_date</a:t>
            </a:r>
            <a:r>
              <a:rPr lang="en-US" sz="1800" b="1" dirty="0">
                <a:solidFill>
                  <a:srgbClr val="0432FF"/>
                </a:solidFill>
              </a:rPr>
              <a:t>&lt;-</a:t>
            </a:r>
            <a:r>
              <a:rPr lang="en-US" sz="1800" b="1" dirty="0" err="1">
                <a:solidFill>
                  <a:srgbClr val="00B050"/>
                </a:solidFill>
              </a:rPr>
              <a:t>nyc_squirrels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pPr marL="9525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mutate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date_converted</a:t>
            </a:r>
            <a:r>
              <a:rPr lang="en-US" sz="1800" dirty="0"/>
              <a:t>=</a:t>
            </a:r>
            <a:r>
              <a:rPr lang="en-US" sz="1800" dirty="0" err="1">
                <a:solidFill>
                  <a:srgbClr val="FF0000"/>
                </a:solidFill>
              </a:rPr>
              <a:t>mdy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date</a:t>
            </a:r>
            <a:r>
              <a:rPr lang="en-US" sz="1800" dirty="0"/>
              <a:t>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0CD7B-889D-484E-3477-FA4DE0C2E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3440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CB1426-A913-96D9-186D-B0DBB8EEF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Dates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22AABF-A209-0DE2-EC1A-112A572BF3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67698" y="1158019"/>
            <a:ext cx="3976382" cy="1239756"/>
          </a:xfrm>
        </p:spPr>
        <p:txBody>
          <a:bodyPr/>
          <a:lstStyle/>
          <a:p>
            <a:pPr marL="95250" indent="0">
              <a:buNone/>
            </a:pPr>
            <a:r>
              <a:rPr lang="en-US" sz="1800" b="1" dirty="0" err="1">
                <a:solidFill>
                  <a:srgbClr val="7030A0"/>
                </a:solidFill>
              </a:rPr>
              <a:t>squirrels_date</a:t>
            </a:r>
            <a:r>
              <a:rPr lang="en-US" sz="1800" b="1" dirty="0">
                <a:solidFill>
                  <a:srgbClr val="0432FF"/>
                </a:solidFill>
              </a:rPr>
              <a:t>&lt;-</a:t>
            </a:r>
            <a:r>
              <a:rPr lang="en-US" sz="1800" b="1" dirty="0" err="1">
                <a:solidFill>
                  <a:srgbClr val="00B050"/>
                </a:solidFill>
              </a:rPr>
              <a:t>nyc_squirrels</a:t>
            </a:r>
            <a:r>
              <a:rPr lang="en-US" sz="1800" b="1" dirty="0">
                <a:solidFill>
                  <a:srgbClr val="0432FF"/>
                </a:solidFill>
              </a:rPr>
              <a:t>%&gt;%</a:t>
            </a:r>
          </a:p>
          <a:p>
            <a:pPr marL="9525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    mutate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7030A0"/>
                </a:solidFill>
              </a:rPr>
              <a:t>date_converted</a:t>
            </a:r>
            <a:r>
              <a:rPr lang="en-US" sz="1800" dirty="0"/>
              <a:t>=</a:t>
            </a:r>
            <a:r>
              <a:rPr lang="en-US" sz="1800" dirty="0" err="1">
                <a:solidFill>
                  <a:srgbClr val="FF0000"/>
                </a:solidFill>
              </a:rPr>
              <a:t>mdy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B050"/>
                </a:solidFill>
              </a:rPr>
              <a:t>date</a:t>
            </a:r>
            <a:r>
              <a:rPr lang="en-US" sz="1800" dirty="0"/>
              <a:t>))</a:t>
            </a:r>
          </a:p>
          <a:p>
            <a:pPr marL="95250" indent="0">
              <a:buNone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0CD7B-889D-484E-3477-FA4DE0C2E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8C5DC4-FF14-A804-133D-57AF5D8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51" y="3226604"/>
            <a:ext cx="7772400" cy="71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1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628F7-0A5D-73BD-D114-5B395F0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out components from a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EBE15-FD81-5BFC-B761-56D5631E6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15736"/>
            <a:ext cx="7676451" cy="3573709"/>
          </a:xfrm>
        </p:spPr>
        <p:txBody>
          <a:bodyPr/>
          <a:lstStyle/>
          <a:p>
            <a:r>
              <a:rPr lang="en-US" dirty="0"/>
              <a:t>Once you have a date or date object, you can pull out individual parts of the date, such as: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year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month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mday</a:t>
            </a:r>
            <a:r>
              <a:rPr lang="en-US" dirty="0"/>
              <a:t>() : day of the month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yday</a:t>
            </a:r>
            <a:r>
              <a:rPr lang="en-US" dirty="0"/>
              <a:t>(): day of the year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wday</a:t>
            </a:r>
            <a:r>
              <a:rPr lang="en-US" dirty="0"/>
              <a:t>(): day of the week</a:t>
            </a:r>
          </a:p>
          <a:p>
            <a:r>
              <a:rPr lang="en-US" dirty="0"/>
              <a:t>For date-times, you can additionally pull out: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hour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minute</a:t>
            </a:r>
            <a:r>
              <a:rPr lang="en-US" dirty="0"/>
              <a:t>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second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7128C-5DD6-B8B1-8CFB-276E3B8E7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573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628F7-0A5D-73BD-D114-5B395F0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out components from a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EBE15-FD81-5BFC-B761-56D5631E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4D96B-D3E9-C922-DE69-9E56B05CE0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58986" y="1365054"/>
            <a:ext cx="3506565" cy="3263400"/>
          </a:xfrm>
        </p:spPr>
        <p:txBody>
          <a:bodyPr/>
          <a:lstStyle/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 the date variable you want to pull information from(</a:t>
            </a:r>
            <a:r>
              <a:rPr lang="en-US" dirty="0" err="1">
                <a:solidFill>
                  <a:srgbClr val="00B050"/>
                </a:solidFill>
              </a:rPr>
              <a:t>date_converted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: whether you want the new variable to be numeric or factor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7128C-5DD6-B8B1-8CFB-276E3B8E7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9043A-B861-7558-3435-199D868AF919}"/>
              </a:ext>
            </a:extLst>
          </p:cNvPr>
          <p:cNvSpPr txBox="1"/>
          <p:nvPr/>
        </p:nvSpPr>
        <p:spPr>
          <a:xfrm>
            <a:off x="3768919" y="1681774"/>
            <a:ext cx="57249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7030A0"/>
                </a:solidFill>
              </a:rPr>
              <a:t>squirrel_month</a:t>
            </a:r>
            <a:r>
              <a:rPr lang="en-US" sz="1400" b="1" dirty="0">
                <a:solidFill>
                  <a:srgbClr val="0432FF"/>
                </a:solidFill>
              </a:rPr>
              <a:t>&lt;-</a:t>
            </a:r>
            <a:r>
              <a:rPr lang="en-US" sz="1400" b="1" dirty="0" err="1">
                <a:solidFill>
                  <a:srgbClr val="00B050"/>
                </a:solidFill>
              </a:rPr>
              <a:t>squirrel_date</a:t>
            </a:r>
            <a:r>
              <a:rPr lang="en-US" sz="1400" b="1" dirty="0">
                <a:solidFill>
                  <a:srgbClr val="0432FF"/>
                </a:solidFill>
              </a:rPr>
              <a:t>%&gt;%</a:t>
            </a:r>
          </a:p>
          <a:p>
            <a:pPr marL="9525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   mutate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7030A0"/>
                </a:solidFill>
              </a:rPr>
              <a:t>month_factor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FF0000"/>
                </a:solidFill>
              </a:rPr>
              <a:t>month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B050"/>
                </a:solidFill>
              </a:rPr>
              <a:t>date_converted</a:t>
            </a:r>
            <a:r>
              <a:rPr lang="en-US" sz="1400" dirty="0">
                <a:solidFill>
                  <a:srgbClr val="00B050"/>
                </a:solidFill>
              </a:rPr>
              <a:t>, label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rgbClr val="0432FF"/>
                </a:solidFill>
              </a:rPr>
              <a:t>TRUE</a:t>
            </a:r>
            <a:r>
              <a:rPr lang="en-US" sz="1400" dirty="0"/>
              <a:t>),</a:t>
            </a:r>
          </a:p>
          <a:p>
            <a:pPr marL="95250" indent="0">
              <a:buNone/>
            </a:pPr>
            <a:r>
              <a:rPr lang="en-US" dirty="0"/>
              <a:t>              </a:t>
            </a:r>
            <a:r>
              <a:rPr lang="en-US" sz="1400" dirty="0"/>
              <a:t> </a:t>
            </a:r>
            <a:r>
              <a:rPr lang="en-US" dirty="0" err="1">
                <a:solidFill>
                  <a:srgbClr val="7030A0"/>
                </a:solidFill>
              </a:rPr>
              <a:t>month_num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FF0000"/>
                </a:solidFill>
              </a:rPr>
              <a:t>month</a:t>
            </a:r>
            <a:r>
              <a:rPr lang="en-US" sz="1400" dirty="0"/>
              <a:t>(</a:t>
            </a:r>
            <a:r>
              <a:rPr lang="en-US" dirty="0" err="1">
                <a:solidFill>
                  <a:srgbClr val="00B050"/>
                </a:solidFill>
              </a:rPr>
              <a:t>date_converted</a:t>
            </a:r>
            <a:r>
              <a:rPr lang="en-US" dirty="0">
                <a:solidFill>
                  <a:srgbClr val="00B050"/>
                </a:solidFill>
              </a:rPr>
              <a:t>, label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0432FF"/>
                </a:solidFill>
              </a:rPr>
              <a:t>FALSE</a:t>
            </a:r>
            <a:r>
              <a:rPr lang="en-US" sz="1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684307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5628F7-0A5D-73BD-D114-5B395F07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out components from a Date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EBE15-FD81-5BFC-B761-56D5631E6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7128C-5DD6-B8B1-8CFB-276E3B8E73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8BDF9C-85FE-5CC7-4B98-54D97CDCF7DD}"/>
              </a:ext>
            </a:extLst>
          </p:cNvPr>
          <p:cNvSpPr txBox="1"/>
          <p:nvPr/>
        </p:nvSpPr>
        <p:spPr>
          <a:xfrm>
            <a:off x="1566407" y="1550565"/>
            <a:ext cx="57249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7030A0"/>
                </a:solidFill>
              </a:rPr>
              <a:t>squirrel_month</a:t>
            </a:r>
            <a:r>
              <a:rPr lang="en-US" sz="1400" b="1" dirty="0">
                <a:solidFill>
                  <a:srgbClr val="0432FF"/>
                </a:solidFill>
              </a:rPr>
              <a:t>&lt;-</a:t>
            </a:r>
            <a:r>
              <a:rPr lang="en-US" sz="1400" b="1" dirty="0" err="1">
                <a:solidFill>
                  <a:srgbClr val="00B050"/>
                </a:solidFill>
              </a:rPr>
              <a:t>squirrel_date</a:t>
            </a:r>
            <a:r>
              <a:rPr lang="en-US" sz="1400" b="1" dirty="0">
                <a:solidFill>
                  <a:srgbClr val="0432FF"/>
                </a:solidFill>
              </a:rPr>
              <a:t>%&gt;%</a:t>
            </a:r>
          </a:p>
          <a:p>
            <a:pPr marL="9525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    mutate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7030A0"/>
                </a:solidFill>
              </a:rPr>
              <a:t>month_</a:t>
            </a:r>
            <a:r>
              <a:rPr lang="en-US" dirty="0" err="1">
                <a:solidFill>
                  <a:srgbClr val="7030A0"/>
                </a:solidFill>
              </a:rPr>
              <a:t>factor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FF0000"/>
                </a:solidFill>
              </a:rPr>
              <a:t>month</a:t>
            </a:r>
            <a:r>
              <a:rPr lang="en-US" sz="1400" dirty="0"/>
              <a:t>(</a:t>
            </a:r>
            <a:r>
              <a:rPr lang="en-US" sz="1400" dirty="0" err="1">
                <a:solidFill>
                  <a:srgbClr val="00B050"/>
                </a:solidFill>
              </a:rPr>
              <a:t>date_converted</a:t>
            </a:r>
            <a:r>
              <a:rPr lang="en-US" sz="1400" dirty="0">
                <a:solidFill>
                  <a:srgbClr val="00B050"/>
                </a:solidFill>
              </a:rPr>
              <a:t>, label</a:t>
            </a:r>
            <a:r>
              <a:rPr lang="en-US" sz="1400" dirty="0">
                <a:solidFill>
                  <a:schemeClr val="tx1"/>
                </a:solidFill>
              </a:rPr>
              <a:t>=</a:t>
            </a:r>
            <a:r>
              <a:rPr lang="en-US" sz="1400" dirty="0">
                <a:solidFill>
                  <a:srgbClr val="0432FF"/>
                </a:solidFill>
              </a:rPr>
              <a:t>TRUE</a:t>
            </a:r>
            <a:r>
              <a:rPr lang="en-US" sz="1400" dirty="0"/>
              <a:t>),</a:t>
            </a:r>
          </a:p>
          <a:p>
            <a:pPr marL="95250" indent="0">
              <a:buNone/>
            </a:pPr>
            <a:r>
              <a:rPr lang="en-US" dirty="0"/>
              <a:t>              </a:t>
            </a:r>
            <a:r>
              <a:rPr lang="en-US" sz="1400" dirty="0"/>
              <a:t> </a:t>
            </a:r>
            <a:r>
              <a:rPr lang="en-US" dirty="0" err="1">
                <a:solidFill>
                  <a:srgbClr val="7030A0"/>
                </a:solidFill>
              </a:rPr>
              <a:t>month_num</a:t>
            </a:r>
            <a:r>
              <a:rPr lang="en-US" sz="1400" dirty="0"/>
              <a:t>=</a:t>
            </a:r>
            <a:r>
              <a:rPr lang="en-US" sz="1400" dirty="0">
                <a:solidFill>
                  <a:srgbClr val="FF0000"/>
                </a:solidFill>
              </a:rPr>
              <a:t>month</a:t>
            </a:r>
            <a:r>
              <a:rPr lang="en-US" sz="1400" dirty="0"/>
              <a:t>(</a:t>
            </a:r>
            <a:r>
              <a:rPr lang="en-US" dirty="0" err="1">
                <a:solidFill>
                  <a:srgbClr val="00B050"/>
                </a:solidFill>
              </a:rPr>
              <a:t>date_converted</a:t>
            </a:r>
            <a:r>
              <a:rPr lang="en-US" dirty="0">
                <a:solidFill>
                  <a:srgbClr val="00B050"/>
                </a:solidFill>
              </a:rPr>
              <a:t>, label</a:t>
            </a:r>
            <a:r>
              <a:rPr lang="en-US"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rgbClr val="0432FF"/>
                </a:solidFill>
              </a:rPr>
              <a:t>FALSE</a:t>
            </a:r>
            <a:r>
              <a:rPr lang="en-US" sz="1400" dirty="0"/>
              <a:t>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46E07-91AA-6E42-BB8E-72FF7B097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2472533"/>
            <a:ext cx="3124255" cy="25686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9BCFA5-2148-F020-53C4-347F8A7EF9FD}"/>
              </a:ext>
            </a:extLst>
          </p:cNvPr>
          <p:cNvSpPr txBox="1"/>
          <p:nvPr/>
        </p:nvSpPr>
        <p:spPr>
          <a:xfrm>
            <a:off x="5429671" y="3387501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903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5DEEA20-0369-7DD0-43F7-06B7AA3A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C9836C-A6F1-8929-F566-CE4F9269A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412414" cy="3263400"/>
          </a:xfrm>
        </p:spPr>
        <p:txBody>
          <a:bodyPr/>
          <a:lstStyle/>
          <a:p>
            <a:r>
              <a:rPr lang="en-US" dirty="0"/>
              <a:t>Pull out day of the week as a factor variable</a:t>
            </a:r>
          </a:p>
          <a:p>
            <a:r>
              <a:rPr lang="en-US" dirty="0"/>
              <a:t>count the number of squirrel sightings by day of the week, filled by time of day (shift)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68CB8-7A85-0A55-0FA2-39F3C4218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45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0FF643F-2625-5BB9-138C-D7D63E0F8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8AC373-8ACD-8645-5228-BFA67466F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007350" cy="3139281"/>
          </a:xfrm>
        </p:spPr>
        <p:txBody>
          <a:bodyPr/>
          <a:lstStyle/>
          <a:p>
            <a:r>
              <a:rPr lang="en-US" dirty="0"/>
              <a:t>cleaning quantitative variables:</a:t>
            </a:r>
          </a:p>
          <a:p>
            <a:pPr lvl="1"/>
            <a:r>
              <a:rPr lang="en-US" dirty="0"/>
              <a:t>removing non-numeric values</a:t>
            </a:r>
          </a:p>
          <a:p>
            <a:pPr lvl="1"/>
            <a:r>
              <a:rPr lang="en-US" dirty="0"/>
              <a:t>separate into multiple columns</a:t>
            </a:r>
          </a:p>
          <a:p>
            <a:pPr lvl="1"/>
            <a:r>
              <a:rPr lang="en-US" dirty="0"/>
              <a:t>converting to date time objects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FB10A-017B-6D85-C073-2550D8EDB0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3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255C-88FC-26B3-646F-965C0B1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E04CF-55A5-8E55-A5D6-CB6A6CCE04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9841" y="1361440"/>
            <a:ext cx="7885509" cy="3280666"/>
          </a:xfrm>
        </p:spPr>
        <p:txBody>
          <a:bodyPr/>
          <a:lstStyle/>
          <a:p>
            <a:pPr marL="95250" indent="0">
              <a:buNone/>
            </a:pPr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Things you should decide about a variable:</a:t>
            </a: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lvl="1"/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Categorical: values can be non-numeric, have a fixed and known set of possible values</a:t>
            </a:r>
            <a:endParaRPr lang="en-US" dirty="0">
              <a:solidFill>
                <a:srgbClr val="373A3C"/>
              </a:solidFill>
              <a:latin typeface="Source Sans Pro" panose="020B0503030403020204" pitchFamily="34" charset="0"/>
            </a:endParaRPr>
          </a:p>
          <a:p>
            <a:pPr lvl="1"/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Quantitative: values are numeric, represent an order and  a quantity</a:t>
            </a:r>
          </a:p>
          <a:p>
            <a:pPr marL="95250" indent="0">
              <a:buNone/>
            </a:pP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95250" indent="0">
              <a:buNone/>
            </a:pPr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This can be different from how the data is stored in R:</a:t>
            </a:r>
          </a:p>
          <a:p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numeric</a:t>
            </a:r>
          </a:p>
          <a:p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character</a:t>
            </a:r>
          </a:p>
          <a:p>
            <a:r>
              <a:rPr lang="en-US" dirty="0">
                <a:solidFill>
                  <a:srgbClr val="373A3C"/>
                </a:solidFill>
                <a:latin typeface="Source Sans Pro" panose="020B0503030403020204" pitchFamily="34" charset="0"/>
              </a:rPr>
              <a:t>factor</a:t>
            </a:r>
          </a:p>
          <a:p>
            <a:pPr marL="95250" indent="0">
              <a:buNone/>
            </a:pPr>
            <a:endParaRPr lang="en-US" dirty="0">
              <a:solidFill>
                <a:srgbClr val="373A3C"/>
              </a:solidFill>
              <a:latin typeface="Source Sans Pro" panose="020B0503030403020204" pitchFamily="34" charset="0"/>
            </a:endParaRPr>
          </a:p>
          <a:p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DAAC7-877E-DEA6-7292-2E6EDC0E34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92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76F8-4E59-1D4E-81D9-506EC2B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Quantitative 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578A20-FFE1-E109-A345-02661697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096250" cy="1893094"/>
          </a:xfrm>
        </p:spPr>
        <p:txBody>
          <a:bodyPr/>
          <a:lstStyle/>
          <a:p>
            <a:r>
              <a:rPr lang="en-US" dirty="0"/>
              <a:t>Problem: there are character variables that should be numeric (quantitative)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93BA-B964-2A15-6238-598F813E6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D63038-E37D-DB6F-6215-F4B3DE20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814" y="2474752"/>
            <a:ext cx="6765495" cy="1998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0048FD-F066-E057-F9EC-E79DBDFE322D}"/>
              </a:ext>
            </a:extLst>
          </p:cNvPr>
          <p:cNvSpPr txBox="1"/>
          <p:nvPr/>
        </p:nvSpPr>
        <p:spPr>
          <a:xfrm>
            <a:off x="1720257" y="45364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26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FF15-8F21-B3A1-1682-176491EA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Vector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840B8-1F97-E28C-A229-EC298F9C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369219"/>
            <a:ext cx="6200775" cy="32634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as.numeric</a:t>
            </a:r>
            <a:r>
              <a:rPr lang="en-US" dirty="0"/>
              <a:t>(): your values should be numbers</a:t>
            </a:r>
          </a:p>
          <a:p>
            <a:r>
              <a:rPr lang="en-US" dirty="0" err="1">
                <a:solidFill>
                  <a:srgbClr val="FF0000"/>
                </a:solidFill>
              </a:rPr>
              <a:t>as.character</a:t>
            </a:r>
            <a:r>
              <a:rPr lang="en-US" dirty="0"/>
              <a:t>(): your values can be numbers or characters</a:t>
            </a:r>
          </a:p>
          <a:p>
            <a:r>
              <a:rPr lang="en-US" dirty="0">
                <a:solidFill>
                  <a:srgbClr val="FF0000"/>
                </a:solidFill>
              </a:rPr>
              <a:t>factor</a:t>
            </a:r>
            <a:r>
              <a:rPr lang="en-US" dirty="0"/>
              <a:t>(): your values are categorical (finite set of values)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E4EBC-AE14-8FBC-0C2E-2707423A02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342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Converting Vector Type (Coercion)</a:t>
            </a:r>
            <a:endParaRPr dirty="0"/>
          </a:p>
        </p:txBody>
      </p:sp>
      <p:sp>
        <p:nvSpPr>
          <p:cNvPr id="368" name="Google Shape;368;p57"/>
          <p:cNvSpPr txBox="1">
            <a:spLocks noGrp="1"/>
          </p:cNvSpPr>
          <p:nvPr>
            <p:ph type="body" idx="1"/>
          </p:nvPr>
        </p:nvSpPr>
        <p:spPr>
          <a:xfrm>
            <a:off x="295275" y="1634300"/>
            <a:ext cx="3429000" cy="3132963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/>
              <a:t>Sometimes R has to change the values of a vector to accommodate the new type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/>
              <a:t>Sometimes the value cannot be accommodated, so it gets set to missing (NA)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/>
              <a:t>Example: </a:t>
            </a:r>
            <a:r>
              <a:rPr lang="en" sz="1400" dirty="0"/>
              <a:t>"</a:t>
            </a:r>
            <a:r>
              <a:rPr lang="en-US" sz="1500" dirty="0"/>
              <a:t>badger</a:t>
            </a:r>
            <a:r>
              <a:rPr lang="en" sz="1400" dirty="0"/>
              <a:t>"</a:t>
            </a:r>
            <a:r>
              <a:rPr lang="en-US" sz="1500" dirty="0"/>
              <a:t> is not numeric, gets erased (NA)</a:t>
            </a:r>
          </a:p>
        </p:txBody>
      </p:sp>
      <p:graphicFrame>
        <p:nvGraphicFramePr>
          <p:cNvPr id="369" name="Google Shape;369;p57"/>
          <p:cNvGraphicFramePr/>
          <p:nvPr>
            <p:extLst>
              <p:ext uri="{D42A27DB-BD31-4B8C-83A1-F6EECF244321}">
                <p14:modId xmlns:p14="http://schemas.microsoft.com/office/powerpoint/2010/main" val="3512122451"/>
              </p:ext>
            </p:extLst>
          </p:nvPr>
        </p:nvGraphicFramePr>
        <p:xfrm>
          <a:off x="3895725" y="1887013"/>
          <a:ext cx="3932363" cy="2194440"/>
        </p:xfrm>
        <a:graphic>
          <a:graphicData uri="http://schemas.openxmlformats.org/drawingml/2006/table">
            <a:tbl>
              <a:tblPr>
                <a:noFill/>
                <a:tableStyleId>{E4EE8C4D-261F-49C9-8869-00AC481E4FCA}</a:tableStyleId>
              </a:tblPr>
              <a:tblGrid>
                <a:gridCol w="1429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Original Vector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As  character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/>
                        <a:t>As numeric</a:t>
                      </a:r>
                      <a:endParaRPr sz="16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" sz="1600" dirty="0"/>
                        <a:t> </a:t>
                      </a:r>
                      <a:r>
                        <a:rPr lang="en" sz="1600" dirty="0">
                          <a:solidFill>
                            <a:srgbClr val="0070C0"/>
                          </a:solidFill>
                        </a:rPr>
                        <a:t>&lt;-</a:t>
                      </a:r>
                      <a:r>
                        <a:rPr lang="en" sz="1600" dirty="0"/>
                        <a:t> </a:t>
                      </a:r>
                      <a:r>
                        <a:rPr lang="en" sz="1600" dirty="0">
                          <a:solidFill>
                            <a:srgbClr val="00B050"/>
                          </a:solidFill>
                        </a:rPr>
                        <a:t>TRUE</a:t>
                      </a:r>
                      <a:r>
                        <a:rPr lang="en" sz="1600" dirty="0"/>
                        <a:t>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sz="1600" dirty="0"/>
                        <a:t>"TRUE"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&lt;-</a:t>
                      </a:r>
                      <a:r>
                        <a:rPr lang="en" sz="1600" dirty="0">
                          <a:solidFill>
                            <a:srgbClr val="00B050"/>
                          </a:solidFill>
                        </a:rPr>
                        <a:t>35</a:t>
                      </a:r>
                      <a:r>
                        <a:rPr lang="en" sz="1600" dirty="0"/>
                        <a:t> 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"35"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35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7030A0"/>
                          </a:solidFill>
                        </a:rPr>
                        <a:t>z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&lt;- </a:t>
                      </a:r>
                      <a:r>
                        <a:rPr lang="en-US" sz="1600" dirty="0">
                          <a:solidFill>
                            <a:srgbClr val="00B050"/>
                          </a:solidFill>
                        </a:rPr>
                        <a:t>"badger"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"badger"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NA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0" name="Google Shape;370;p5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300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F976F8-4E59-1D4E-81D9-506EC2B4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578A20-FFE1-E109-A345-02661697F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408926" cy="3175349"/>
          </a:xfrm>
        </p:spPr>
        <p:txBody>
          <a:bodyPr/>
          <a:lstStyle/>
          <a:p>
            <a:r>
              <a:rPr lang="en-US" dirty="0"/>
              <a:t>We coerce a variable to numeric when it has some non-numeric values</a:t>
            </a:r>
          </a:p>
          <a:p>
            <a:r>
              <a:rPr lang="en-US" dirty="0"/>
              <a:t>You will get a warning from R telling you that non-numeric values are being set to missing</a:t>
            </a:r>
          </a:p>
          <a:p>
            <a:r>
              <a:rPr lang="en-US" dirty="0"/>
              <a:t>This is fine when the values didn’t contain any useable information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93BA-B964-2A15-6238-598F813E67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76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21620</TotalTime>
  <Words>1723</Words>
  <Application>Microsoft Macintosh PowerPoint</Application>
  <PresentationFormat>On-screen Show (16:9)</PresentationFormat>
  <Paragraphs>244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Helvetica Neue</vt:lpstr>
      <vt:lpstr>Source Sans Pro</vt:lpstr>
      <vt:lpstr>Times New Roman</vt:lpstr>
      <vt:lpstr>Office Theme</vt:lpstr>
      <vt:lpstr>Econ 106: Data Analyis for Economics Lecture 7</vt:lpstr>
      <vt:lpstr>Reminders</vt:lpstr>
      <vt:lpstr>#tidytuesday</vt:lpstr>
      <vt:lpstr>Outline for Today</vt:lpstr>
      <vt:lpstr>Variable Type</vt:lpstr>
      <vt:lpstr>Cleaning Quantitative Variables</vt:lpstr>
      <vt:lpstr>Converting Vector Type</vt:lpstr>
      <vt:lpstr>Converting Vector Type (Coercion)</vt:lpstr>
      <vt:lpstr>Coercion</vt:lpstr>
      <vt:lpstr>Check your data</vt:lpstr>
      <vt:lpstr>Side Note: Variable Names</vt:lpstr>
      <vt:lpstr>Side Note: Variable Names</vt:lpstr>
      <vt:lpstr>Coverage Example</vt:lpstr>
      <vt:lpstr>Coverage Example</vt:lpstr>
      <vt:lpstr>Exercise</vt:lpstr>
      <vt:lpstr>When coercion goes wrong</vt:lpstr>
      <vt:lpstr>When coercion goes wrong</vt:lpstr>
      <vt:lpstr>Splitting values into multiple columns</vt:lpstr>
      <vt:lpstr>Separate()</vt:lpstr>
      <vt:lpstr>Separate()</vt:lpstr>
      <vt:lpstr>A Trickier Example</vt:lpstr>
      <vt:lpstr>String Processing</vt:lpstr>
      <vt:lpstr>String processing</vt:lpstr>
      <vt:lpstr>Murders Data</vt:lpstr>
      <vt:lpstr>Murders Data</vt:lpstr>
      <vt:lpstr>str_replace_all()</vt:lpstr>
      <vt:lpstr>str_replace_all()</vt:lpstr>
      <vt:lpstr>But wait, it’s still not numeric</vt:lpstr>
      <vt:lpstr>Exercise</vt:lpstr>
      <vt:lpstr>Working with Dates and Times</vt:lpstr>
      <vt:lpstr>Working with Dates and Times</vt:lpstr>
      <vt:lpstr>Functions to create a Date Object</vt:lpstr>
      <vt:lpstr>Converting to Dates</vt:lpstr>
      <vt:lpstr>Converting to Dates</vt:lpstr>
      <vt:lpstr>Pulling out components from a Date</vt:lpstr>
      <vt:lpstr>Pulling out components from a Date</vt:lpstr>
      <vt:lpstr>Pulling out components from a Date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cp:lastModifiedBy>Veronica Sovero</cp:lastModifiedBy>
  <cp:revision>126</cp:revision>
  <dcterms:modified xsi:type="dcterms:W3CDTF">2024-10-22T21:08:45Z</dcterms:modified>
</cp:coreProperties>
</file>