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313" r:id="rId4"/>
    <p:sldId id="261" r:id="rId5"/>
    <p:sldId id="262" r:id="rId6"/>
    <p:sldId id="263" r:id="rId7"/>
    <p:sldId id="268" r:id="rId8"/>
    <p:sldId id="306" r:id="rId9"/>
    <p:sldId id="264" r:id="rId10"/>
    <p:sldId id="310" r:id="rId11"/>
    <p:sldId id="299" r:id="rId12"/>
    <p:sldId id="298" r:id="rId13"/>
    <p:sldId id="300" r:id="rId14"/>
    <p:sldId id="301" r:id="rId15"/>
    <p:sldId id="265" r:id="rId16"/>
    <p:sldId id="266" r:id="rId17"/>
    <p:sldId id="267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1" r:id="rId27"/>
    <p:sldId id="282" r:id="rId28"/>
    <p:sldId id="284" r:id="rId29"/>
    <p:sldId id="285" r:id="rId30"/>
    <p:sldId id="309" r:id="rId31"/>
    <p:sldId id="303" r:id="rId32"/>
    <p:sldId id="304" r:id="rId33"/>
    <p:sldId id="307" r:id="rId34"/>
    <p:sldId id="308" r:id="rId35"/>
    <p:sldId id="311" r:id="rId36"/>
    <p:sldId id="302" r:id="rId37"/>
    <p:sldId id="289" r:id="rId38"/>
    <p:sldId id="291" r:id="rId39"/>
    <p:sldId id="293" r:id="rId40"/>
    <p:sldId id="294" r:id="rId41"/>
    <p:sldId id="305" r:id="rId42"/>
    <p:sldId id="295" r:id="rId43"/>
    <p:sldId id="312" r:id="rId44"/>
  </p:sldIdLst>
  <p:sldSz cx="12192000" cy="6858000"/>
  <p:notesSz cx="6858000" cy="9144000"/>
  <p:embeddedFontLst>
    <p:embeddedFont>
      <p:font typeface="Candara" panose="020E0502030303020204" pitchFamily="34" charset="0"/>
      <p:regular r:id="rId46"/>
      <p:bold r:id="rId47"/>
      <p:italic r:id="rId48"/>
      <p:boldItalic r:id="rId49"/>
    </p:embeddedFont>
    <p:embeddedFont>
      <p:font typeface="Helvetica Neue" panose="02000503000000020004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h5jPdJzXakyRAkPjhyBaMOvPo3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03"/>
    <p:restoredTop sz="94694"/>
  </p:normalViewPr>
  <p:slideViewPr>
    <p:cSldViewPr snapToGrid="0">
      <p:cViewPr varScale="1">
        <p:scale>
          <a:sx n="121" d="100"/>
          <a:sy n="121" d="100"/>
        </p:scale>
        <p:origin x="6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6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83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09879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>
          <a:extLst>
            <a:ext uri="{FF2B5EF4-FFF2-40B4-BE49-F238E27FC236}">
              <a16:creationId xmlns:a16="http://schemas.microsoft.com/office/drawing/2014/main" id="{B9E2E301-512D-B9F1-2A3D-9ACEC14F8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:notes">
            <a:extLst>
              <a:ext uri="{FF2B5EF4-FFF2-40B4-BE49-F238E27FC236}">
                <a16:creationId xmlns:a16="http://schemas.microsoft.com/office/drawing/2014/main" id="{4568AF9F-BE8F-E7BF-A029-72EE984D9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38:notes">
            <a:extLst>
              <a:ext uri="{FF2B5EF4-FFF2-40B4-BE49-F238E27FC236}">
                <a16:creationId xmlns:a16="http://schemas.microsoft.com/office/drawing/2014/main" id="{D20E802E-BD03-441B-9986-0FF9DB9975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7604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9B69B7FA-7B77-A846-A550-7EA7FDED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:notes">
            <a:extLst>
              <a:ext uri="{FF2B5EF4-FFF2-40B4-BE49-F238E27FC236}">
                <a16:creationId xmlns:a16="http://schemas.microsoft.com/office/drawing/2014/main" id="{DBEB2B49-0088-3EAE-EE50-16A42FB553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9:notes">
            <a:extLst>
              <a:ext uri="{FF2B5EF4-FFF2-40B4-BE49-F238E27FC236}">
                <a16:creationId xmlns:a16="http://schemas.microsoft.com/office/drawing/2014/main" id="{142A264F-6858-B733-557C-5FF1D1621B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7606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B9275380-FB53-CE34-8D67-B948A064A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>
            <a:extLst>
              <a:ext uri="{FF2B5EF4-FFF2-40B4-BE49-F238E27FC236}">
                <a16:creationId xmlns:a16="http://schemas.microsoft.com/office/drawing/2014/main" id="{879CF52C-869C-7C84-860D-E1FCFA6EF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>
            <a:extLst>
              <a:ext uri="{FF2B5EF4-FFF2-40B4-BE49-F238E27FC236}">
                <a16:creationId xmlns:a16="http://schemas.microsoft.com/office/drawing/2014/main" id="{45A0846C-7D6F-EB93-BC60-5750A0DAD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667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" name="Google Shape;44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4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5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-to-viz.com/caveat/spaghetti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data-to-viz.com/caveat/spaghetti.html" TargetMode="Externa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kigtembu/status/1082355212176814081?s=2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Econ 106: Data Analysis for Economics</a:t>
            </a:r>
            <a:br>
              <a:rPr lang="en-US" dirty="0"/>
            </a:br>
            <a:r>
              <a:rPr lang="en-US" sz="3200" dirty="0"/>
              <a:t>Lecture 10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 dirty="0"/>
              <a:t>slides adapted from: https://</a:t>
            </a:r>
            <a:r>
              <a:rPr lang="en-US" dirty="0" err="1"/>
              <a:t>jhudatascience.org</a:t>
            </a:r>
            <a:r>
              <a:rPr lang="en-US" dirty="0"/>
              <a:t>/</a:t>
            </a:r>
            <a:r>
              <a:rPr lang="en-US" dirty="0" err="1"/>
              <a:t>tidyversecourse</a:t>
            </a:r>
            <a:r>
              <a:rPr lang="en-US" dirty="0"/>
              <a:t>/</a:t>
            </a:r>
            <a:r>
              <a:rPr lang="en-US" dirty="0" err="1"/>
              <a:t>model.html#descriptive-and-exploratory-analysis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096C-6C90-347E-AC02-31C716EE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92556" cy="458964"/>
          </a:xfrm>
        </p:spPr>
        <p:txBody>
          <a:bodyPr>
            <a:normAutofit fontScale="90000"/>
          </a:bodyPr>
          <a:lstStyle/>
          <a:p>
            <a:r>
              <a:rPr lang="en-US" dirty="0"/>
              <a:t>A road map to choosing the right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D0D64-F0AA-9EA2-12AD-66AFD5D7C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144" y="1153940"/>
            <a:ext cx="7481711" cy="53389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59A33E-AA85-0CBC-5FE7-516CF43FAF2D}"/>
              </a:ext>
            </a:extLst>
          </p:cNvPr>
          <p:cNvSpPr txBox="1"/>
          <p:nvPr/>
        </p:nvSpPr>
        <p:spPr>
          <a:xfrm>
            <a:off x="8997245" y="6550223"/>
            <a:ext cx="67733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www.data</a:t>
            </a:r>
            <a:r>
              <a:rPr lang="en-US" dirty="0">
                <a:hlinkClick r:id="rId3"/>
              </a:rPr>
              <a:t>-to-</a:t>
            </a:r>
            <a:r>
              <a:rPr lang="en-US" dirty="0" err="1">
                <a:hlinkClick r:id="rId3"/>
              </a:rPr>
              <a:t>viz.com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9B535-D70C-BC3C-2AB3-37083A71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for Two Quantitative 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5F962B-D96E-4B2D-04F6-B180EC2A6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1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0BC1E5-E5D1-57ED-9DA2-D56C97BB8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1322" r="-357"/>
          <a:stretch/>
        </p:blipFill>
        <p:spPr bwMode="auto">
          <a:xfrm>
            <a:off x="257553" y="527050"/>
            <a:ext cx="11676894" cy="580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2049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63633-48E7-7BF3-2237-8999EAE17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6F999C4-9839-E596-06F1-2E9AC208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9B78E-DDC9-7656-A3B4-E4322C12F518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8698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98160A-2CBC-6DD2-EE08-EA10CDF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for a Quantitative Variable and a Categorical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BDB03C-08CF-EE4A-AA0A-4D3A4BD3F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67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GSS TV Hours</a:t>
            </a:r>
            <a:endParaRPr/>
          </a:p>
        </p:txBody>
      </p:sp>
      <p:sp>
        <p:nvSpPr>
          <p:cNvPr id="150" name="Google Shape;150;p10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359966" cy="4137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the distribution of TV hours look different based on political affiliation?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Let’s find out.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16357" y="2186610"/>
            <a:ext cx="5704132" cy="3004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Distribution of </a:t>
            </a:r>
            <a:r>
              <a:rPr lang="en-US" dirty="0" err="1"/>
              <a:t>tvhours</a:t>
            </a:r>
            <a:r>
              <a:rPr lang="en-US" dirty="0"/>
              <a:t> by political affiliation</a:t>
            </a:r>
            <a:endParaRPr dirty="0"/>
          </a:p>
        </p:txBody>
      </p:sp>
      <p:sp>
        <p:nvSpPr>
          <p:cNvPr id="157" name="Google Shape;157;p11"/>
          <p:cNvSpPr txBox="1"/>
          <p:nvPr/>
        </p:nvSpPr>
        <p:spPr>
          <a:xfrm>
            <a:off x="516835" y="2360119"/>
            <a:ext cx="4583137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lang="en-US" sz="2800" b="1" dirty="0">
                <a:solidFill>
                  <a:srgbClr val="333333"/>
                </a:solidFill>
                <a:latin typeface="Candara"/>
                <a:ea typeface="Candara"/>
                <a:cs typeface="Candara"/>
                <a:sym typeface="Candara"/>
              </a:rPr>
              <a:t>Color Mapping: </a:t>
            </a:r>
            <a:r>
              <a:rPr lang="en-US" sz="2800" dirty="0">
                <a:solidFill>
                  <a:srgbClr val="333333"/>
                </a:solidFill>
                <a:latin typeface="Candara"/>
                <a:ea typeface="Candara"/>
                <a:cs typeface="Candara"/>
                <a:sym typeface="Candara"/>
              </a:rPr>
              <a:t>color will vary based on the value of party_3</a:t>
            </a:r>
            <a:endParaRPr sz="2800" b="1" dirty="0">
              <a:solidFill>
                <a:srgbClr val="333333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rgbClr val="333333"/>
                </a:solidFill>
                <a:latin typeface="Candara"/>
                <a:ea typeface="Candara"/>
                <a:cs typeface="Candara"/>
                <a:sym typeface="Candara"/>
              </a:rPr>
              <a:t>remember to wrap variable names </a:t>
            </a:r>
            <a:r>
              <a:rPr lang="en-US" sz="2800" i="1" dirty="0">
                <a:solidFill>
                  <a:srgbClr val="333333"/>
                </a:solidFill>
                <a:latin typeface="Candara"/>
                <a:ea typeface="Candara"/>
                <a:cs typeface="Candara"/>
                <a:sym typeface="Candara"/>
              </a:rPr>
              <a:t>inside</a:t>
            </a:r>
            <a:r>
              <a:rPr lang="en-US" sz="2800" dirty="0">
                <a:solidFill>
                  <a:srgbClr val="333333"/>
                </a:solidFill>
                <a:latin typeface="Candara"/>
                <a:ea typeface="Candara"/>
                <a:cs typeface="Candara"/>
                <a:sym typeface="Candara"/>
              </a:rPr>
              <a:t> the </a:t>
            </a:r>
            <a:r>
              <a:rPr lang="en-US" sz="2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 function</a:t>
            </a:r>
            <a:endParaRPr dirty="0"/>
          </a:p>
        </p:txBody>
      </p:sp>
      <p:sp>
        <p:nvSpPr>
          <p:cNvPr id="158" name="Google Shape;158;p11"/>
          <p:cNvSpPr txBox="1"/>
          <p:nvPr/>
        </p:nvSpPr>
        <p:spPr>
          <a:xfrm>
            <a:off x="6094344" y="2172205"/>
            <a:ext cx="6097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rgbClr val="7D90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(adjust=2,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=party_3)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Distribution of </a:t>
            </a:r>
            <a:r>
              <a:rPr lang="en-US" dirty="0" err="1"/>
              <a:t>tvhours</a:t>
            </a:r>
            <a:r>
              <a:rPr lang="en-US" dirty="0"/>
              <a:t> by political affiliation</a:t>
            </a:r>
            <a:endParaRPr dirty="0"/>
          </a:p>
        </p:txBody>
      </p:sp>
      <p:sp>
        <p:nvSpPr>
          <p:cNvPr id="164" name="Google Shape;164;p12"/>
          <p:cNvSpPr txBox="1"/>
          <p:nvPr/>
        </p:nvSpPr>
        <p:spPr>
          <a:xfrm>
            <a:off x="516835" y="2360119"/>
            <a:ext cx="4583137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give us a separate density plot of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level of party_3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Republicans watch the least amount of tv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Similar tv watching habits between independents and democrats </a:t>
            </a:r>
          </a:p>
          <a:p>
            <a:pPr marL="685800" marR="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Democrats watch the most</a:t>
            </a:r>
            <a:endParaRPr dirty="0"/>
          </a:p>
        </p:txBody>
      </p:sp>
      <p:sp>
        <p:nvSpPr>
          <p:cNvPr id="165" name="Google Shape;165;p12"/>
          <p:cNvSpPr txBox="1"/>
          <p:nvPr/>
        </p:nvSpPr>
        <p:spPr>
          <a:xfrm>
            <a:off x="5716657" y="1563739"/>
            <a:ext cx="6097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rgbClr val="7D90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(adjust=2, 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=party_3)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A6FFD9-283B-98CB-5E89-6C5E3F4CC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15730"/>
            <a:ext cx="4070495" cy="35476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>
              <a:buSzPct val="100000"/>
            </a:pPr>
            <a:r>
              <a:rPr lang="en-US" dirty="0"/>
              <a:t>Filter out cases where marital is “No answer”</a:t>
            </a:r>
          </a:p>
          <a:p>
            <a:pPr marL="342900">
              <a:buSzPct val="100000"/>
            </a:pPr>
            <a:r>
              <a:rPr lang="en-US" dirty="0"/>
              <a:t>Create a factor variable (</a:t>
            </a:r>
            <a:r>
              <a:rPr lang="en-US" dirty="0" err="1"/>
              <a:t>marry_fewer</a:t>
            </a:r>
            <a:r>
              <a:rPr lang="en-US" dirty="0"/>
              <a:t>) with the following levels:</a:t>
            </a:r>
            <a:endParaRPr dirty="0"/>
          </a:p>
          <a:p>
            <a:pPr marL="685800" lvl="1" indent="-228600">
              <a:buSzPct val="100000"/>
            </a:pPr>
            <a:r>
              <a:rPr lang="en-US" dirty="0"/>
              <a:t>Married</a:t>
            </a:r>
            <a:endParaRPr dirty="0"/>
          </a:p>
          <a:p>
            <a:pPr marL="685800" lvl="1" indent="-228600">
              <a:buSzPct val="100000"/>
            </a:pPr>
            <a:r>
              <a:rPr lang="en-US" dirty="0"/>
              <a:t>Previously Married</a:t>
            </a:r>
          </a:p>
          <a:p>
            <a:pPr marL="685800" lvl="1" indent="-228600">
              <a:buSzPct val="100000"/>
            </a:pPr>
            <a:r>
              <a:rPr lang="en-US" dirty="0"/>
              <a:t>Never Married</a:t>
            </a:r>
            <a:endParaRPr dirty="0"/>
          </a:p>
          <a:p>
            <a:pPr indent="-457200">
              <a:buSzPct val="100000"/>
            </a:pPr>
            <a:r>
              <a:rPr lang="en-US" dirty="0"/>
              <a:t>Create a density plot for age by </a:t>
            </a:r>
            <a:r>
              <a:rPr lang="en-US" dirty="0" err="1"/>
              <a:t>marry_fewer</a:t>
            </a:r>
            <a:endParaRPr dirty="0"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1143000" lvl="2" indent="-1111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AA9C95-5F93-73B5-9762-03B536292ACF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Try Multiple Graphs Instead of a Single Plot</a:t>
            </a:r>
            <a:endParaRPr/>
          </a:p>
        </p:txBody>
      </p:sp>
      <p:sp>
        <p:nvSpPr>
          <p:cNvPr id="202" name="Google Shape;202;p17"/>
          <p:cNvSpPr txBox="1">
            <a:spLocks noGrp="1"/>
          </p:cNvSpPr>
          <p:nvPr>
            <p:ph type="body" idx="1"/>
          </p:nvPr>
        </p:nvSpPr>
        <p:spPr>
          <a:xfrm>
            <a:off x="1798454" y="5961101"/>
            <a:ext cx="8850665" cy="70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69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 u="sng">
                <a:solidFill>
                  <a:schemeClr val="hlink"/>
                </a:solidFill>
                <a:hlinkClick r:id="rId3"/>
              </a:rPr>
              <a:t>https://www.data-to-viz.com/caveat/spaghetti.html</a:t>
            </a:r>
            <a:endParaRPr sz="1867"/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endParaRPr sz="1867"/>
          </a:p>
        </p:txBody>
      </p:sp>
      <p:sp>
        <p:nvSpPr>
          <p:cNvPr id="203" name="Google Shape;20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04" name="Google Shape;20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291" y="1924908"/>
            <a:ext cx="6016368" cy="300818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7"/>
          <p:cNvSpPr txBox="1"/>
          <p:nvPr/>
        </p:nvSpPr>
        <p:spPr>
          <a:xfrm>
            <a:off x="753233" y="2102365"/>
            <a:ext cx="457672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color can help break down the information, but we can still end up with an overcluttered graph</a:t>
            </a:r>
            <a:endParaRPr/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Instead, we can try faceting (break up the information into multiple plots)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Reminder</a:t>
            </a:r>
            <a:endParaRPr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964758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Research Milestone #1 is due Sunday 11:59pm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ECFB9F-486B-C8C8-79FE-FF5F3D548EDE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Faceting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12" name="Google Shape;2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66448" y="539469"/>
            <a:ext cx="6077352" cy="6077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567" y="2188236"/>
            <a:ext cx="4963056" cy="2481528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8"/>
          <p:cNvSpPr/>
          <p:nvPr/>
        </p:nvSpPr>
        <p:spPr>
          <a:xfrm>
            <a:off x="5066623" y="3191751"/>
            <a:ext cx="873940" cy="38639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8"/>
          <p:cNvSpPr txBox="1">
            <a:spLocks noGrp="1"/>
          </p:cNvSpPr>
          <p:nvPr>
            <p:ph type="body" idx="1"/>
          </p:nvPr>
        </p:nvSpPr>
        <p:spPr>
          <a:xfrm>
            <a:off x="448201" y="6081287"/>
            <a:ext cx="8850665" cy="70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69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r>
              <a:rPr lang="en-US" sz="1867" u="sng">
                <a:solidFill>
                  <a:schemeClr val="hlink"/>
                </a:solidFill>
                <a:hlinkClick r:id="rId5"/>
              </a:rPr>
              <a:t>https://www.data-to-viz.com/caveat/spaghetti.html</a:t>
            </a:r>
            <a:endParaRPr sz="1867"/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</a:pPr>
            <a:endParaRPr sz="1867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facet_wrap</a:t>
            </a:r>
            <a:r>
              <a:rPr lang="en-US"/>
              <a:t>()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body" idx="1"/>
          </p:nvPr>
        </p:nvSpPr>
        <p:spPr>
          <a:xfrm>
            <a:off x="526222" y="1690725"/>
            <a:ext cx="4234621" cy="4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197" lvl="0" indent="-4572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b="1" dirty="0">
                <a:solidFill>
                  <a:srgbClr val="000000"/>
                </a:solidFill>
              </a:rPr>
              <a:t>Argument: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/>
              <a:t>the name of the variable you want to facet on</a:t>
            </a:r>
            <a:endParaRPr dirty="0"/>
          </a:p>
          <a:p>
            <a: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b="1" dirty="0"/>
              <a:t>Output</a:t>
            </a:r>
            <a:r>
              <a:rPr lang="en-US" dirty="0"/>
              <a:t>: separate graph for each level of your faceted variable</a:t>
            </a:r>
            <a:endParaRPr dirty="0"/>
          </a:p>
        </p:txBody>
      </p:sp>
      <p:sp>
        <p:nvSpPr>
          <p:cNvPr id="222" name="Google Shape;222;p19"/>
          <p:cNvSpPr txBox="1">
            <a:spLocks noGrp="1"/>
          </p:cNvSpPr>
          <p:nvPr>
            <p:ph type="body" idx="2"/>
          </p:nvPr>
        </p:nvSpPr>
        <p:spPr>
          <a:xfrm>
            <a:off x="5203410" y="365125"/>
            <a:ext cx="6841435" cy="3421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b="1"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B050"/>
              </a:buClr>
              <a:buSzPts val="2200"/>
              <a:buNone/>
            </a:pPr>
            <a:r>
              <a:rPr lang="en-US" sz="2200" b="1" dirty="0" err="1">
                <a:solidFill>
                  <a:srgbClr val="00B050"/>
                </a:solidFill>
              </a:rPr>
              <a:t>gss_party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  <a:endParaRPr sz="2200" b="1" dirty="0">
              <a:solidFill>
                <a:srgbClr val="0432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data</a:t>
            </a:r>
            <a:r>
              <a:rPr lang="en-US" sz="2200" dirty="0">
                <a:solidFill>
                  <a:schemeClr val="tx1"/>
                </a:solidFill>
              </a:rPr>
              <a:t>=</a:t>
            </a:r>
            <a:r>
              <a:rPr lang="en-US" sz="2200" dirty="0" err="1">
                <a:solidFill>
                  <a:schemeClr val="tx1"/>
                </a:solidFill>
              </a:rPr>
              <a:t>gss_party</a:t>
            </a:r>
            <a:r>
              <a:rPr lang="en-US" sz="2200" dirty="0">
                <a:solidFill>
                  <a:schemeClr val="tx1"/>
                </a:solidFill>
              </a:rPr>
              <a:t>, </a:t>
            </a:r>
            <a:r>
              <a:rPr lang="en-US" sz="2200" b="1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16A53F"/>
                </a:solidFill>
              </a:rPr>
              <a:t>x</a:t>
            </a:r>
            <a:r>
              <a:rPr lang="en-US" sz="2200" dirty="0"/>
              <a:t> = </a:t>
            </a:r>
            <a:r>
              <a:rPr lang="en-US" sz="2200" dirty="0" err="1"/>
              <a:t>tvhours</a:t>
            </a:r>
            <a:r>
              <a:rPr lang="en-US" sz="2200" dirty="0"/>
              <a:t>)) </a:t>
            </a:r>
            <a:r>
              <a:rPr lang="en-US" sz="2200" b="1" dirty="0">
                <a:solidFill>
                  <a:srgbClr val="0000FF"/>
                </a:solidFill>
              </a:rPr>
              <a:t>+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>
                <a:solidFill>
                  <a:srgbClr val="FF0000"/>
                </a:solidFill>
              </a:rPr>
              <a:t>geom_density</a:t>
            </a:r>
            <a:r>
              <a:rPr lang="en-US" sz="2200" dirty="0"/>
              <a:t>(adjust=2, 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color</a:t>
            </a:r>
            <a:r>
              <a:rPr lang="en-US" sz="2200" dirty="0"/>
              <a:t>=party_3)) </a:t>
            </a:r>
            <a:r>
              <a:rPr lang="en-US" sz="2200" b="1" dirty="0">
                <a:solidFill>
                  <a:srgbClr val="0000FF"/>
                </a:solidFill>
              </a:rPr>
              <a:t>+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>
                <a:solidFill>
                  <a:srgbClr val="FF0000"/>
                </a:solidFill>
              </a:rPr>
              <a:t>facet_wrap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00FF"/>
                </a:solidFill>
              </a:rPr>
              <a:t>~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party_3</a:t>
            </a:r>
            <a:r>
              <a:rPr lang="en-US" sz="2200" dirty="0"/>
              <a:t>)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A06FF-F1C1-A781-95E2-D0F38F441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7979" y="4444110"/>
            <a:ext cx="7772400" cy="2215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facet_wrap</a:t>
            </a:r>
            <a:r>
              <a:rPr lang="en-US"/>
              <a:t>()</a:t>
            </a:r>
            <a:endParaRPr/>
          </a:p>
        </p:txBody>
      </p:sp>
      <p:sp>
        <p:nvSpPr>
          <p:cNvPr id="229" name="Google Shape;229;p20"/>
          <p:cNvSpPr txBox="1">
            <a:spLocks noGrp="1"/>
          </p:cNvSpPr>
          <p:nvPr>
            <p:ph type="body" idx="1"/>
          </p:nvPr>
        </p:nvSpPr>
        <p:spPr>
          <a:xfrm>
            <a:off x="526222" y="1690725"/>
            <a:ext cx="4234621" cy="44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84197" lvl="0" indent="-4572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dirty="0">
                <a:solidFill>
                  <a:srgbClr val="000000"/>
                </a:solidFill>
              </a:rPr>
              <a:t>it’s called </a:t>
            </a:r>
            <a:r>
              <a:rPr lang="en-US" dirty="0" err="1">
                <a:solidFill>
                  <a:srgbClr val="FF0000"/>
                </a:solidFill>
              </a:rPr>
              <a:t>facet_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wrap</a:t>
            </a:r>
            <a:r>
              <a:rPr lang="en-US" dirty="0">
                <a:solidFill>
                  <a:srgbClr val="000000"/>
                </a:solidFill>
              </a:rPr>
              <a:t>() because the plots will wrap to the following row as needed</a:t>
            </a:r>
          </a:p>
          <a:p>
            <a:pPr marL="584197" lvl="0" indent="-45720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dirty="0">
                <a:solidFill>
                  <a:srgbClr val="000000"/>
                </a:solidFill>
              </a:rPr>
              <a:t>In this example, </a:t>
            </a:r>
            <a:r>
              <a:rPr lang="en-US" dirty="0" err="1">
                <a:solidFill>
                  <a:srgbClr val="000000"/>
                </a:solidFill>
              </a:rPr>
              <a:t>partyid</a:t>
            </a:r>
            <a:r>
              <a:rPr lang="en-US" dirty="0">
                <a:solidFill>
                  <a:srgbClr val="000000"/>
                </a:solidFill>
              </a:rPr>
              <a:t> has 7 levels, so the graphs will wrap over to the next row</a:t>
            </a:r>
            <a:endParaRPr dirty="0"/>
          </a:p>
          <a:p>
            <a:pPr marL="584197" lvl="0" indent="-32385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</p:txBody>
      </p:sp>
      <p:sp>
        <p:nvSpPr>
          <p:cNvPr id="230" name="Google Shape;230;p20"/>
          <p:cNvSpPr txBox="1">
            <a:spLocks noGrp="1"/>
          </p:cNvSpPr>
          <p:nvPr>
            <p:ph type="body" idx="2"/>
          </p:nvPr>
        </p:nvSpPr>
        <p:spPr>
          <a:xfrm>
            <a:off x="5874026" y="365133"/>
            <a:ext cx="6480313" cy="2507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16A53F"/>
                </a:solidFill>
              </a:rPr>
              <a:t>data</a:t>
            </a:r>
            <a:r>
              <a:rPr lang="en-US" sz="2200" dirty="0"/>
              <a:t> = </a:t>
            </a:r>
            <a:r>
              <a:rPr lang="en-US" sz="2200" dirty="0" err="1"/>
              <a:t>gss_party</a:t>
            </a:r>
            <a:r>
              <a:rPr lang="en-US" sz="2200" dirty="0"/>
              <a:t>,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           </a:t>
            </a:r>
            <a:r>
              <a:rPr lang="en-US" sz="2200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16A53F"/>
                </a:solidFill>
              </a:rPr>
              <a:t>x</a:t>
            </a:r>
            <a:r>
              <a:rPr lang="en-US" sz="2200" dirty="0"/>
              <a:t> = </a:t>
            </a:r>
            <a:r>
              <a:rPr lang="en-US" sz="2200" dirty="0" err="1"/>
              <a:t>tvhours</a:t>
            </a:r>
            <a:r>
              <a:rPr lang="en-US" sz="2200" dirty="0"/>
              <a:t>)) </a:t>
            </a:r>
            <a:r>
              <a:rPr lang="en-US" sz="2200" b="1" dirty="0">
                <a:solidFill>
                  <a:srgbClr val="0000FF"/>
                </a:solidFill>
              </a:rPr>
              <a:t>+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>
                <a:solidFill>
                  <a:srgbClr val="FF0000"/>
                </a:solidFill>
              </a:rPr>
              <a:t>geom_density</a:t>
            </a:r>
            <a:r>
              <a:rPr lang="en-US" sz="2200" dirty="0"/>
              <a:t>(adjust=2, 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color</a:t>
            </a:r>
            <a:r>
              <a:rPr lang="en-US" sz="2200" dirty="0"/>
              <a:t>=</a:t>
            </a:r>
            <a:r>
              <a:rPr lang="en-US" sz="2200" dirty="0" err="1"/>
              <a:t>partyid</a:t>
            </a:r>
            <a:r>
              <a:rPr lang="en-US" sz="2200" dirty="0"/>
              <a:t>)) </a:t>
            </a:r>
            <a:r>
              <a:rPr lang="en-US" sz="2200" b="1" dirty="0">
                <a:solidFill>
                  <a:srgbClr val="0000FF"/>
                </a:solidFill>
              </a:rPr>
              <a:t>+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>
                <a:solidFill>
                  <a:srgbClr val="FF0000"/>
                </a:solidFill>
              </a:rPr>
              <a:t>facet_wrap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00FF"/>
                </a:solidFill>
              </a:rPr>
              <a:t>~</a:t>
            </a:r>
            <a:r>
              <a:rPr lang="en-US" sz="2200" dirty="0"/>
              <a:t> </a:t>
            </a:r>
            <a:r>
              <a:rPr lang="en-US" sz="2200" dirty="0" err="1">
                <a:solidFill>
                  <a:srgbClr val="00B050"/>
                </a:solidFill>
              </a:rPr>
              <a:t>partyid</a:t>
            </a:r>
            <a:r>
              <a:rPr lang="en-US" sz="2200" dirty="0"/>
              <a:t>)</a:t>
            </a:r>
            <a:endParaRPr sz="2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A3847-E9C9-F101-75CD-970204494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032" y="2776702"/>
            <a:ext cx="64389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facet_grid</a:t>
            </a:r>
            <a:r>
              <a:rPr lang="en-US"/>
              <a:t>()</a:t>
            </a:r>
            <a:endParaRPr/>
          </a:p>
        </p:txBody>
      </p:sp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332867" y="1825633"/>
            <a:ext cx="417949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Do you want everything in a single row? Single column?</a:t>
            </a:r>
            <a:endParaRPr dirty="0"/>
          </a:p>
          <a:p>
            <a: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FF0000"/>
              </a:buClr>
              <a:buSzPts val="210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facet_grid</a:t>
            </a:r>
            <a:r>
              <a:rPr lang="en-US" dirty="0"/>
              <a:t>() gives you this control</a:t>
            </a:r>
            <a:endParaRPr dirty="0"/>
          </a:p>
          <a:p>
            <a:pPr marL="609585" lvl="0" indent="-34923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38" name="Google Shape;238;p21"/>
          <p:cNvSpPr txBox="1"/>
          <p:nvPr/>
        </p:nvSpPr>
        <p:spPr>
          <a:xfrm>
            <a:off x="5464037" y="2012869"/>
            <a:ext cx="6097656" cy="134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(adjust=2,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facet_grid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party_3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facet_grid</a:t>
            </a:r>
            <a:r>
              <a:rPr lang="en-US"/>
              <a:t>()</a:t>
            </a:r>
            <a:endParaRPr/>
          </a:p>
        </p:txBody>
      </p:sp>
      <p:sp>
        <p:nvSpPr>
          <p:cNvPr id="244" name="Google Shape;244;p22"/>
          <p:cNvSpPr txBox="1">
            <a:spLocks noGrp="1"/>
          </p:cNvSpPr>
          <p:nvPr>
            <p:ph type="body" idx="1"/>
          </p:nvPr>
        </p:nvSpPr>
        <p:spPr>
          <a:xfrm>
            <a:off x="332867" y="1825633"/>
            <a:ext cx="417949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Everything in a single row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5493854" y="1154936"/>
            <a:ext cx="6097656" cy="134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(adjust=2,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facet_grid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(.</a:t>
            </a:r>
            <a:r>
              <a:rPr lang="en-US" sz="1800" b="1" dirty="0">
                <a:solidFill>
                  <a:srgbClr val="0000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party_3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42C01-3B15-86DE-E1E0-A08840588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54" y="2876197"/>
            <a:ext cx="5562600" cy="35687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facet_grid</a:t>
            </a:r>
            <a:r>
              <a:rPr lang="en-US"/>
              <a:t>()</a:t>
            </a:r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body" idx="1"/>
          </p:nvPr>
        </p:nvSpPr>
        <p:spPr>
          <a:xfrm>
            <a:off x="332867" y="1825633"/>
            <a:ext cx="4179498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dirty="0"/>
              <a:t>Everything in a single column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53" name="Google Shape;253;p23"/>
          <p:cNvSpPr txBox="1"/>
          <p:nvPr/>
        </p:nvSpPr>
        <p:spPr>
          <a:xfrm>
            <a:off x="5960533" y="1154936"/>
            <a:ext cx="6097656" cy="134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16A53F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(adjust=2, </a:t>
            </a:r>
            <a:r>
              <a:rPr lang="en-US" sz="18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=party_3)) 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facet_grid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party_3</a:t>
            </a:r>
            <a:r>
              <a:rPr lang="en-US" sz="1800" b="1" dirty="0">
                <a:solidFill>
                  <a:srgbClr val="0000FF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~</a:t>
            </a:r>
            <a:r>
              <a:rPr lang="en-US" sz="1800" b="1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1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1DD7FE-F0B2-1EB5-525F-13EB9190E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199" y="2862225"/>
            <a:ext cx="4357511" cy="379466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Step 1. Create separate density plots for age by </a:t>
            </a:r>
            <a:r>
              <a:rPr lang="en-US" dirty="0" err="1"/>
              <a:t>marry_fewer</a:t>
            </a:r>
            <a:r>
              <a:rPr lang="en-US" dirty="0"/>
              <a:t> (don’t include “No answer”). Put all the plots into a single column.</a:t>
            </a: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114300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dirty="0"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D013AD-B561-B254-AFE5-7F7E0667E9D3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Categorical and Quantitative (Summary Stats)</a:t>
            </a:r>
            <a:endParaRPr dirty="0"/>
          </a:p>
        </p:txBody>
      </p:sp>
      <p:sp>
        <p:nvSpPr>
          <p:cNvPr id="282" name="Google Shape;282;p27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4164725" cy="409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Instead of showing the entire distribution of </a:t>
            </a:r>
            <a:r>
              <a:rPr lang="en-US" dirty="0" err="1"/>
              <a:t>tvhours</a:t>
            </a:r>
            <a:r>
              <a:rPr lang="en-US" dirty="0"/>
              <a:t> for each level of a categorical variable, we can compare summary statistics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this example, we are exploring if the average amount of time spent watching tv differs by political affiliation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48D4D1-4798-E370-C79D-D3DDADE94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605" y="2146081"/>
            <a:ext cx="6438900" cy="3238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geom_col</a:t>
            </a:r>
            <a:r>
              <a:rPr lang="en-US"/>
              <a:t>()</a:t>
            </a:r>
            <a:endParaRPr/>
          </a:p>
        </p:txBody>
      </p:sp>
      <p:sp>
        <p:nvSpPr>
          <p:cNvPr id="297" name="Google Shape;297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429539" cy="414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to use </a:t>
            </a:r>
            <a:r>
              <a:rPr lang="en-US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(), you first need to create a summary table of mean </a:t>
            </a:r>
            <a:r>
              <a:rPr lang="en-US" dirty="0" err="1"/>
              <a:t>tvhours</a:t>
            </a:r>
            <a:r>
              <a:rPr lang="en-US" dirty="0"/>
              <a:t> by </a:t>
            </a:r>
            <a:r>
              <a:rPr lang="en-US" dirty="0" err="1"/>
              <a:t>party_fewer</a:t>
            </a: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We will also calculate the standard deviation </a:t>
            </a:r>
            <a:endParaRPr dirty="0"/>
          </a:p>
        </p:txBody>
      </p:sp>
      <p:sp>
        <p:nvSpPr>
          <p:cNvPr id="298" name="Google Shape;298;p29"/>
          <p:cNvSpPr txBox="1">
            <a:spLocks noGrp="1"/>
          </p:cNvSpPr>
          <p:nvPr>
            <p:ph type="body" idx="2"/>
          </p:nvPr>
        </p:nvSpPr>
        <p:spPr>
          <a:xfrm>
            <a:off x="5456583" y="1253331"/>
            <a:ext cx="68480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200"/>
              <a:buNone/>
            </a:pPr>
            <a:r>
              <a:rPr lang="en-US" sz="2200" b="1" dirty="0" err="1">
                <a:solidFill>
                  <a:srgbClr val="7030A0"/>
                </a:solidFill>
              </a:rPr>
              <a:t>tv_summary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 err="1">
                <a:solidFill>
                  <a:srgbClr val="00B050"/>
                </a:solidFill>
              </a:rPr>
              <a:t>gss_party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 </a:t>
            </a:r>
            <a:r>
              <a:rPr lang="en-US" sz="2200" b="1" dirty="0" err="1">
                <a:solidFill>
                  <a:srgbClr val="FF0000"/>
                </a:solidFill>
              </a:rPr>
              <a:t>group_by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party_3</a:t>
            </a:r>
            <a:r>
              <a:rPr lang="en-US" sz="2200" b="1" dirty="0"/>
              <a:t>)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 </a:t>
            </a:r>
            <a:r>
              <a:rPr lang="en-US" sz="2200" b="1" dirty="0">
                <a:solidFill>
                  <a:srgbClr val="FF0000"/>
                </a:solidFill>
              </a:rPr>
              <a:t>summarize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7030A0"/>
                </a:solidFill>
              </a:rPr>
              <a:t>mean_tv</a:t>
            </a:r>
            <a:r>
              <a:rPr lang="en-US" sz="2200" dirty="0"/>
              <a:t>=</a:t>
            </a:r>
            <a:r>
              <a:rPr lang="en-US" sz="2200" b="1" dirty="0">
                <a:solidFill>
                  <a:srgbClr val="FF0000"/>
                </a:solidFill>
              </a:rPr>
              <a:t>mean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00B050"/>
                </a:solidFill>
              </a:rPr>
              <a:t>tvhours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B050"/>
                </a:solidFill>
              </a:rPr>
              <a:t>na.rm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0432FF"/>
                </a:solidFill>
              </a:rPr>
              <a:t>TRUE</a:t>
            </a:r>
            <a:r>
              <a:rPr lang="en-US" sz="2200" dirty="0"/>
              <a:t>),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		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 err="1">
                <a:solidFill>
                  <a:srgbClr val="7030A0"/>
                </a:solidFill>
              </a:rPr>
              <a:t>sd_tv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sd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00B050"/>
                </a:solidFill>
              </a:rPr>
              <a:t>tvhours</a:t>
            </a:r>
            <a:r>
              <a:rPr lang="en-US" sz="2200" dirty="0"/>
              <a:t>, </a:t>
            </a:r>
            <a:r>
              <a:rPr lang="en-US" sz="2200" dirty="0" err="1">
                <a:solidFill>
                  <a:srgbClr val="00B050"/>
                </a:solidFill>
              </a:rPr>
              <a:t>na.rm</a:t>
            </a:r>
            <a:r>
              <a:rPr lang="en-US" sz="2200" dirty="0"/>
              <a:t>=</a:t>
            </a:r>
            <a:r>
              <a:rPr lang="en-US" sz="2200" dirty="0">
                <a:solidFill>
                  <a:srgbClr val="0432FF"/>
                </a:solidFill>
              </a:rPr>
              <a:t>TRUE</a:t>
            </a:r>
            <a:r>
              <a:rPr lang="en-US" sz="2200" dirty="0"/>
              <a:t>))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82C0C3-D5AD-1B42-DF8C-46E5B2F5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73333"/>
            <a:ext cx="5029314" cy="180103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US" b="1">
                <a:solidFill>
                  <a:srgbClr val="FF0000"/>
                </a:solidFill>
              </a:rPr>
              <a:t>geom_col</a:t>
            </a:r>
            <a:r>
              <a:rPr lang="en-US"/>
              <a:t>()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body" idx="1"/>
          </p:nvPr>
        </p:nvSpPr>
        <p:spPr>
          <a:xfrm>
            <a:off x="561481" y="1795808"/>
            <a:ext cx="4429539" cy="4147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when using </a:t>
            </a:r>
            <a:r>
              <a:rPr lang="en-US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(), your y variable is </a:t>
            </a:r>
            <a:r>
              <a:rPr lang="en-US" dirty="0" err="1"/>
              <a:t>mean_tv</a:t>
            </a:r>
            <a:r>
              <a:rPr lang="en-US" dirty="0"/>
              <a:t> from the summary table</a:t>
            </a:r>
            <a:endParaRPr dirty="0"/>
          </a:p>
        </p:txBody>
      </p:sp>
      <p:sp>
        <p:nvSpPr>
          <p:cNvPr id="306" name="Google Shape;306;p30"/>
          <p:cNvSpPr txBox="1">
            <a:spLocks noGrp="1"/>
          </p:cNvSpPr>
          <p:nvPr>
            <p:ph type="body" idx="2"/>
          </p:nvPr>
        </p:nvSpPr>
        <p:spPr>
          <a:xfrm>
            <a:off x="5247861" y="945218"/>
            <a:ext cx="6848060" cy="22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 b="1" dirty="0" err="1">
                <a:solidFill>
                  <a:srgbClr val="FF0000"/>
                </a:solidFill>
              </a:rPr>
              <a:t>ggplot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data</a:t>
            </a:r>
            <a:r>
              <a:rPr lang="en-US" sz="2200" dirty="0"/>
              <a:t>=</a:t>
            </a:r>
            <a:r>
              <a:rPr lang="en-US" sz="2200" dirty="0" err="1"/>
              <a:t>tv_summary</a:t>
            </a:r>
            <a:r>
              <a:rPr lang="en-US" sz="2200" dirty="0"/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      </a:t>
            </a:r>
            <a:r>
              <a:rPr lang="en-US" sz="2200" dirty="0">
                <a:solidFill>
                  <a:srgbClr val="00B050"/>
                </a:solidFill>
              </a:rPr>
              <a:t>mapping</a:t>
            </a:r>
            <a:r>
              <a:rPr lang="en-US" sz="2200" dirty="0"/>
              <a:t>=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=party_3, </a:t>
            </a:r>
            <a:r>
              <a:rPr lang="en-US" sz="2200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</a:t>
            </a:r>
            <a:r>
              <a:rPr lang="en-US" sz="2200" dirty="0" err="1">
                <a:highlight>
                  <a:srgbClr val="FFFF00"/>
                </a:highlight>
              </a:rPr>
              <a:t>mean_tv</a:t>
            </a:r>
            <a:r>
              <a:rPr lang="en-US" sz="2200" dirty="0"/>
              <a:t>))</a:t>
            </a:r>
            <a:r>
              <a:rPr lang="en-US" sz="2200" b="1" dirty="0">
                <a:solidFill>
                  <a:srgbClr val="0432FF"/>
                </a:solidFill>
              </a:rPr>
              <a:t>+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 dirty="0"/>
              <a:t>  </a:t>
            </a:r>
            <a:r>
              <a:rPr lang="en-US" sz="2200" dirty="0" err="1">
                <a:solidFill>
                  <a:srgbClr val="FF0000"/>
                </a:solidFill>
              </a:rPr>
              <a:t>geom_col</a:t>
            </a:r>
            <a:r>
              <a:rPr lang="en-US" sz="2200" dirty="0"/>
              <a:t>(</a:t>
            </a:r>
            <a:r>
              <a:rPr lang="en-US" sz="2200" dirty="0" err="1">
                <a:solidFill>
                  <a:srgbClr val="FF0000"/>
                </a:solidFill>
              </a:rPr>
              <a:t>aes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fill</a:t>
            </a:r>
            <a:r>
              <a:rPr lang="en-US" sz="2200" dirty="0"/>
              <a:t>=party_3))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0794A3-AC5E-2082-B5F8-ABFA730CB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122" y="2989917"/>
            <a:ext cx="4429538" cy="38606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7D9B-E205-2432-493F-F3DE02EE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err="1"/>
              <a:t>tidytuesday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CA359-F7B2-D43F-1D54-F1DE91E01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4860747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Law and Order: SVU is the best (except for two bad seasons)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5DE9C51F-8AEE-7401-3873-73A2E6C67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259" y="534280"/>
            <a:ext cx="6176963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F262F-EF6E-1F67-BC61-25BCDF704F43}"/>
              </a:ext>
            </a:extLst>
          </p:cNvPr>
          <p:cNvSpPr txBox="1"/>
          <p:nvPr/>
        </p:nvSpPr>
        <p:spPr>
          <a:xfrm>
            <a:off x="1151467" y="631190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https://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x.com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/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kigtembu</a:t>
            </a: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  <a:hlinkClick r:id="rId3"/>
              </a:rPr>
              <a:t>/status/1082355212176814081?s=20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6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04B7-7D5B-21A8-6436-2407C2313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Standard Deviation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3AC68-6CF4-12E9-5180-661C56962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53981"/>
            <a:ext cx="5181600" cy="4351338"/>
          </a:xfrm>
        </p:spPr>
        <p:txBody>
          <a:bodyPr/>
          <a:lstStyle/>
          <a:p>
            <a:r>
              <a:rPr lang="en-US" dirty="0"/>
              <a:t>We can also add error bars to represent standard deviation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geom_errorbar</a:t>
            </a:r>
            <a:r>
              <a:rPr lang="en-US" dirty="0"/>
              <a:t>() arguments: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ymin</a:t>
            </a:r>
            <a:r>
              <a:rPr lang="en-US" dirty="0"/>
              <a:t>: the low point of the error bar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ymax</a:t>
            </a:r>
            <a:r>
              <a:rPr lang="en-US" dirty="0"/>
              <a:t>: the high point of the error bar</a:t>
            </a:r>
          </a:p>
        </p:txBody>
      </p:sp>
      <p:sp>
        <p:nvSpPr>
          <p:cNvPr id="5" name="Google Shape;306;p30">
            <a:extLst>
              <a:ext uri="{FF2B5EF4-FFF2-40B4-BE49-F238E27FC236}">
                <a16:creationId xmlns:a16="http://schemas.microsoft.com/office/drawing/2014/main" id="{DBBF9D29-D752-4C11-33A3-6538733915A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01218" y="1413203"/>
            <a:ext cx="6826797" cy="229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ggplot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data</a:t>
            </a:r>
            <a:r>
              <a:rPr lang="en-US" sz="2000" dirty="0"/>
              <a:t>=</a:t>
            </a:r>
            <a:r>
              <a:rPr lang="en-US" sz="2000" dirty="0" err="1"/>
              <a:t>tv_summary</a:t>
            </a:r>
            <a:r>
              <a:rPr lang="en-US" sz="2000" dirty="0"/>
              <a:t>,</a:t>
            </a:r>
            <a:endParaRPr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dirty="0"/>
              <a:t>       </a:t>
            </a:r>
            <a:r>
              <a:rPr lang="en-US" sz="2000" dirty="0">
                <a:solidFill>
                  <a:srgbClr val="00B050"/>
                </a:solidFill>
              </a:rPr>
              <a:t>mapping</a:t>
            </a:r>
            <a:r>
              <a:rPr lang="en-US" sz="2000" dirty="0"/>
              <a:t>=</a:t>
            </a:r>
            <a:r>
              <a:rPr lang="en-US" sz="2000" dirty="0" err="1">
                <a:solidFill>
                  <a:srgbClr val="FF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x</a:t>
            </a:r>
            <a:r>
              <a:rPr lang="en-US" sz="2000" dirty="0"/>
              <a:t>=party_3, </a:t>
            </a:r>
            <a:r>
              <a:rPr lang="en-US" sz="2000" dirty="0">
                <a:solidFill>
                  <a:srgbClr val="00B050"/>
                </a:solidFill>
              </a:rPr>
              <a:t>y</a:t>
            </a:r>
            <a:r>
              <a:rPr lang="en-US" sz="2000" dirty="0"/>
              <a:t>=</a:t>
            </a:r>
            <a:r>
              <a:rPr lang="en-US" sz="2000" dirty="0" err="1"/>
              <a:t>mean_tv</a:t>
            </a:r>
            <a:r>
              <a:rPr lang="en-US" sz="2000" dirty="0"/>
              <a:t>))</a:t>
            </a:r>
            <a:r>
              <a:rPr lang="en-US" sz="2000" b="1" dirty="0">
                <a:solidFill>
                  <a:srgbClr val="0432FF"/>
                </a:solidFill>
              </a:rPr>
              <a:t>+</a:t>
            </a:r>
            <a:endParaRPr sz="2000" dirty="0"/>
          </a:p>
          <a:p>
            <a:pPr marL="0" indent="0">
              <a:buSzPts val="2200"/>
              <a:buNone/>
            </a:pPr>
            <a:r>
              <a:rPr lang="en-US" sz="2000" dirty="0"/>
              <a:t>  </a:t>
            </a:r>
            <a:r>
              <a:rPr lang="en-US" sz="2000" b="1" dirty="0" err="1">
                <a:solidFill>
                  <a:srgbClr val="FF0000"/>
                </a:solidFill>
              </a:rPr>
              <a:t>geom_col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aes</a:t>
            </a:r>
            <a:r>
              <a:rPr lang="en-US" sz="2000" dirty="0"/>
              <a:t>(</a:t>
            </a:r>
            <a:r>
              <a:rPr lang="en-US" sz="2000" dirty="0">
                <a:solidFill>
                  <a:srgbClr val="00B050"/>
                </a:solidFill>
              </a:rPr>
              <a:t>fill</a:t>
            </a:r>
            <a:r>
              <a:rPr lang="en-US" sz="2000" dirty="0"/>
              <a:t>=party_3))</a:t>
            </a:r>
            <a:r>
              <a:rPr lang="en-US" sz="2000" b="1" dirty="0">
                <a:solidFill>
                  <a:srgbClr val="0432FF"/>
                </a:solidFill>
              </a:rPr>
              <a:t> +</a:t>
            </a: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000" b="1" dirty="0" err="1">
                <a:solidFill>
                  <a:srgbClr val="FF0000"/>
                </a:solidFill>
              </a:rPr>
              <a:t>geom_errorbar</a:t>
            </a:r>
            <a:r>
              <a:rPr lang="en-US" sz="2000" dirty="0"/>
              <a:t>(</a:t>
            </a:r>
            <a:r>
              <a:rPr lang="en-US" sz="2000" dirty="0" err="1">
                <a:solidFill>
                  <a:srgbClr val="FF0000"/>
                </a:solidFill>
              </a:rPr>
              <a:t>aes</a:t>
            </a:r>
            <a:r>
              <a:rPr lang="en-US" sz="2000" dirty="0">
                <a:solidFill>
                  <a:schemeClr val="tx1"/>
                </a:solidFill>
              </a:rPr>
              <a:t>(</a:t>
            </a:r>
            <a:r>
              <a:rPr lang="en-US" sz="2000" dirty="0" err="1">
                <a:solidFill>
                  <a:srgbClr val="00B050"/>
                </a:solidFill>
              </a:rPr>
              <a:t>ymin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mean_tv-sd_tv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rgbClr val="00B050"/>
                </a:solidFill>
              </a:rPr>
              <a:t>ymax</a:t>
            </a:r>
            <a:r>
              <a:rPr lang="en-US" sz="2000" dirty="0">
                <a:solidFill>
                  <a:schemeClr val="tx1"/>
                </a:solidFill>
              </a:rPr>
              <a:t>=</a:t>
            </a:r>
            <a:r>
              <a:rPr lang="en-US" sz="2000" dirty="0" err="1">
                <a:solidFill>
                  <a:schemeClr val="tx1"/>
                </a:solidFill>
              </a:rPr>
              <a:t>mean_tv+sd_tv</a:t>
            </a:r>
            <a:r>
              <a:rPr lang="en-US" sz="2000" dirty="0">
                <a:solidFill>
                  <a:schemeClr val="tx1"/>
                </a:solidFill>
              </a:rPr>
              <a:t>))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2A6FFD-B19B-A6B8-1C66-ABC01A999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83" y="3429000"/>
            <a:ext cx="46101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85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9A8767-1081-791F-CA44-FD3F6701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D22EBF-F31B-75F1-2888-8007FD6FB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86682"/>
            <a:ext cx="8572500" cy="482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362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788A-0CB3-C3C2-5006-729FE91D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Box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733D2-CEB1-32A4-4885-957125C7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1087100" cy="4351338"/>
          </a:xfrm>
        </p:spPr>
        <p:txBody>
          <a:bodyPr/>
          <a:lstStyle/>
          <a:p>
            <a:r>
              <a:rPr lang="en-US" dirty="0"/>
              <a:t>a box plot gives more information about the distribution of a numeric variable (center and spread)</a:t>
            </a:r>
          </a:p>
        </p:txBody>
      </p:sp>
      <p:pic>
        <p:nvPicPr>
          <p:cNvPr id="5122" name="Picture 2" descr="img">
            <a:extLst>
              <a:ext uri="{FF2B5EF4-FFF2-40B4-BE49-F238E27FC236}">
                <a16:creationId xmlns:a16="http://schemas.microsoft.com/office/drawing/2014/main" id="{B862A1A4-23B8-D32D-0B70-31DDE7D9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23" y="2822575"/>
            <a:ext cx="8005654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65049-EA18-6E47-90F6-8F37A3DFA443}"/>
              </a:ext>
            </a:extLst>
          </p:cNvPr>
          <p:cNvSpPr txBox="1"/>
          <p:nvPr/>
        </p:nvSpPr>
        <p:spPr>
          <a:xfrm>
            <a:off x="285750" y="649287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leansigmacorporation.com</a:t>
            </a:r>
            <a:r>
              <a:rPr lang="en-US" dirty="0"/>
              <a:t>/box-plot-with-</a:t>
            </a:r>
            <a:r>
              <a:rPr lang="en-US" dirty="0" err="1"/>
              <a:t>minitab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653623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B7547-20CE-5EB9-9CBF-D758C45A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Quantitative (box plot)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2B9BA-605A-74EA-DE51-E632FC5B7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Mapping Arguments:</a:t>
            </a:r>
          </a:p>
          <a:p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 the categorical variable</a:t>
            </a:r>
          </a:p>
          <a:p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= the </a:t>
            </a:r>
            <a:r>
              <a:rPr lang="en-US" dirty="0" err="1"/>
              <a:t>quantative</a:t>
            </a:r>
            <a:r>
              <a:rPr lang="en-US" dirty="0"/>
              <a:t> variable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>
                <a:solidFill>
                  <a:srgbClr val="00B050"/>
                </a:solidFill>
              </a:rPr>
              <a:t>fill</a:t>
            </a:r>
            <a:r>
              <a:rPr lang="en-US" dirty="0"/>
              <a:t> to color the box plots by party_3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931F4-8194-0BBF-554B-BB6275399954}"/>
              </a:ext>
            </a:extLst>
          </p:cNvPr>
          <p:cNvSpPr txBox="1"/>
          <p:nvPr/>
        </p:nvSpPr>
        <p:spPr>
          <a:xfrm>
            <a:off x="5559973" y="1957379"/>
            <a:ext cx="628518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=</a:t>
            </a:r>
            <a:r>
              <a:rPr lang="en-US" sz="2400" dirty="0" err="1"/>
              <a:t>gss_party</a:t>
            </a:r>
            <a:r>
              <a:rPr lang="en-US" sz="2400" dirty="0"/>
              <a:t>,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=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dirty="0"/>
              <a:t>=party_3, </a:t>
            </a:r>
            <a:r>
              <a:rPr lang="en-US" sz="2400" dirty="0">
                <a:solidFill>
                  <a:srgbClr val="00B050"/>
                </a:solidFill>
              </a:rPr>
              <a:t>y</a:t>
            </a:r>
            <a:r>
              <a:rPr lang="en-US" sz="2400" dirty="0"/>
              <a:t>=</a:t>
            </a:r>
            <a:r>
              <a:rPr lang="en-US" sz="2400" dirty="0" err="1"/>
              <a:t>tvhours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+</a:t>
            </a: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geom_boxplot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fill</a:t>
            </a:r>
            <a:r>
              <a:rPr lang="en-US" sz="2400" dirty="0"/>
              <a:t>=party_3))</a:t>
            </a:r>
          </a:p>
        </p:txBody>
      </p:sp>
    </p:spTree>
    <p:extLst>
      <p:ext uri="{BB962C8B-B14F-4D97-AF65-F5344CB8AC3E}">
        <p14:creationId xmlns:p14="http://schemas.microsoft.com/office/powerpoint/2010/main" val="347800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01A34-FF16-15AF-4FA6-33F17D122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2804-0CA2-4DE4-757E-3F16C332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and Quantitative (box plot)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F9413-E9DD-748D-A17C-BDC5780C1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745" y="1962259"/>
            <a:ext cx="5181600" cy="4351338"/>
          </a:xfrm>
        </p:spPr>
        <p:txBody>
          <a:bodyPr/>
          <a:lstStyle/>
          <a:p>
            <a:r>
              <a:rPr lang="en-US" dirty="0"/>
              <a:t>The box plot is showing that median tv watching is actually similar for republicans and independents</a:t>
            </a:r>
          </a:p>
          <a:p>
            <a:r>
              <a:rPr lang="en-US" dirty="0"/>
              <a:t>The mean of independents is pulled up by some extreme values (right skewed)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55BFC-9B21-C56E-EC41-C1470580FAB1}"/>
              </a:ext>
            </a:extLst>
          </p:cNvPr>
          <p:cNvSpPr txBox="1"/>
          <p:nvPr/>
        </p:nvSpPr>
        <p:spPr>
          <a:xfrm>
            <a:off x="5633545" y="1690688"/>
            <a:ext cx="6285186" cy="13460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400" dirty="0" err="1">
                <a:solidFill>
                  <a:srgbClr val="FF0000"/>
                </a:solidFill>
              </a:rPr>
              <a:t>ggplot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data</a:t>
            </a:r>
            <a:r>
              <a:rPr lang="en-US" sz="2400" dirty="0"/>
              <a:t>=</a:t>
            </a:r>
            <a:r>
              <a:rPr lang="en-US" sz="2400" dirty="0" err="1"/>
              <a:t>gss_party</a:t>
            </a:r>
            <a:r>
              <a:rPr lang="en-US" sz="2400" dirty="0"/>
              <a:t>,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dirty="0"/>
              <a:t>       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=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x</a:t>
            </a:r>
            <a:r>
              <a:rPr lang="en-US" sz="2400" dirty="0"/>
              <a:t>=party_3, </a:t>
            </a:r>
            <a:r>
              <a:rPr lang="en-US" sz="2400" dirty="0">
                <a:solidFill>
                  <a:srgbClr val="00B050"/>
                </a:solidFill>
              </a:rPr>
              <a:t>y</a:t>
            </a:r>
            <a:r>
              <a:rPr lang="en-US" sz="2400" dirty="0"/>
              <a:t>=</a:t>
            </a:r>
            <a:r>
              <a:rPr lang="en-US" sz="2400" dirty="0" err="1"/>
              <a:t>tvhours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+</a:t>
            </a:r>
            <a:endParaRPr lang="en-US" sz="24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400" dirty="0">
                <a:solidFill>
                  <a:srgbClr val="FF0000"/>
                </a:solidFill>
              </a:rPr>
              <a:t>  </a:t>
            </a:r>
            <a:r>
              <a:rPr lang="en-US" sz="2400" dirty="0" err="1">
                <a:solidFill>
                  <a:srgbClr val="FF0000"/>
                </a:solidFill>
              </a:rPr>
              <a:t>geom_boxplot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FF0000"/>
                </a:solidFill>
              </a:rPr>
              <a:t>aes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fill</a:t>
            </a:r>
            <a:r>
              <a:rPr lang="en-US" sz="2400" dirty="0"/>
              <a:t>=party_3))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6A478-7643-27B0-12D5-A92B23F9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656" y="3091877"/>
            <a:ext cx="4406900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2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5760-CA8A-9B6F-5C0A-024F363A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87DEF-BA2A-AAF0-30CB-ACE5989C9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9265356" cy="4351338"/>
          </a:xfrm>
        </p:spPr>
        <p:txBody>
          <a:bodyPr/>
          <a:lstStyle/>
          <a:p>
            <a:r>
              <a:rPr lang="en-US" dirty="0"/>
              <a:t>create a box plot for age by </a:t>
            </a:r>
            <a:r>
              <a:rPr lang="en-US" dirty="0" err="1"/>
              <a:t>marry_fewer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5A3BB-7A98-9A99-BE44-D0077DDF7349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80751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E06C-96B0-7E48-7AF7-E207A7ADD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E0AB-B65F-A70E-87D0-E42739BE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Visualizations for Two Categorical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14C57-FD49-1732-8176-CE657CF71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05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Bar graphs</a:t>
            </a:r>
            <a:endParaRPr dirty="0"/>
          </a:p>
        </p:txBody>
      </p:sp>
      <p:sp>
        <p:nvSpPr>
          <p:cNvPr id="334" name="Google Shape;334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02544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 dirty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use bar plots </a:t>
            </a:r>
            <a:r>
              <a:rPr lang="en-US" dirty="0"/>
              <a:t>to display information about categorical variables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dirty="0"/>
              <a:t>We can also examine the relationship between two categorical variables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dirty="0"/>
              <a:t>Example: are there differences in political affiliation by race?</a:t>
            </a:r>
          </a:p>
        </p:txBody>
      </p:sp>
      <p:sp>
        <p:nvSpPr>
          <p:cNvPr id="335" name="Google Shape;335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7AC2DC-08D9-F17B-1CFF-46C3F781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792" y="1896649"/>
            <a:ext cx="3516341" cy="306470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Stacked </a:t>
            </a:r>
            <a:r>
              <a:rPr lang="en-US" dirty="0" err="1"/>
              <a:t>Barplot</a:t>
            </a:r>
            <a:endParaRPr dirty="0"/>
          </a:p>
        </p:txBody>
      </p:sp>
      <p:sp>
        <p:nvSpPr>
          <p:cNvPr id="350" name="Google Shape;350;p36"/>
          <p:cNvSpPr txBox="1">
            <a:spLocks noGrp="1"/>
          </p:cNvSpPr>
          <p:nvPr>
            <p:ph type="body" idx="1"/>
          </p:nvPr>
        </p:nvSpPr>
        <p:spPr>
          <a:xfrm>
            <a:off x="6296077" y="1124958"/>
            <a:ext cx="3990923" cy="193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69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endParaRPr sz="2133" b="1" dirty="0">
              <a:solidFill>
                <a:srgbClr val="FF0000"/>
              </a:solidFill>
            </a:endParaRPr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33"/>
              <a:buNone/>
            </a:pPr>
            <a:r>
              <a:rPr lang="en-US" sz="2133" b="1" dirty="0" err="1">
                <a:solidFill>
                  <a:srgbClr val="FF0000"/>
                </a:solidFill>
              </a:rPr>
              <a:t>ggplot</a:t>
            </a:r>
            <a:r>
              <a:rPr lang="en-US" sz="2133" dirty="0"/>
              <a:t>(</a:t>
            </a:r>
            <a:r>
              <a:rPr lang="en-US" sz="2133" b="1" dirty="0">
                <a:solidFill>
                  <a:srgbClr val="00B050"/>
                </a:solidFill>
              </a:rPr>
              <a:t>data</a:t>
            </a:r>
            <a:r>
              <a:rPr lang="en-US" sz="2133" dirty="0"/>
              <a:t>=</a:t>
            </a:r>
            <a:r>
              <a:rPr lang="en-US" sz="2133" dirty="0" err="1"/>
              <a:t>gss_party</a:t>
            </a:r>
            <a:r>
              <a:rPr lang="en-US" sz="2133" dirty="0"/>
              <a:t>,</a:t>
            </a:r>
            <a:endParaRPr dirty="0"/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133"/>
              <a:buNone/>
            </a:pPr>
            <a:r>
              <a:rPr lang="en-US" sz="2133" b="1" dirty="0">
                <a:solidFill>
                  <a:srgbClr val="FF0000"/>
                </a:solidFill>
              </a:rPr>
              <a:t>	</a:t>
            </a:r>
            <a:r>
              <a:rPr lang="en-US" sz="2133" b="1" dirty="0">
                <a:solidFill>
                  <a:srgbClr val="00B050"/>
                </a:solidFill>
              </a:rPr>
              <a:t> mapping</a:t>
            </a:r>
            <a:r>
              <a:rPr lang="en-US" sz="2133" dirty="0"/>
              <a:t>= </a:t>
            </a:r>
            <a:r>
              <a:rPr lang="en-US" sz="2133" b="1" dirty="0" err="1">
                <a:solidFill>
                  <a:srgbClr val="FF0000"/>
                </a:solidFill>
              </a:rPr>
              <a:t>aes</a:t>
            </a:r>
            <a:r>
              <a:rPr lang="en-US" sz="2133" dirty="0"/>
              <a:t>(</a:t>
            </a:r>
            <a:r>
              <a:rPr lang="en-US" sz="2133" dirty="0">
                <a:solidFill>
                  <a:srgbClr val="00B050"/>
                </a:solidFill>
              </a:rPr>
              <a:t>x</a:t>
            </a:r>
            <a:r>
              <a:rPr lang="en-US" sz="2133" dirty="0">
                <a:solidFill>
                  <a:srgbClr val="7D9029"/>
                </a:solidFill>
              </a:rPr>
              <a:t>=</a:t>
            </a:r>
            <a:r>
              <a:rPr lang="en-US" sz="2133" dirty="0"/>
              <a:t>race))</a:t>
            </a:r>
            <a:r>
              <a:rPr lang="en-US" sz="2133" b="1" dirty="0">
                <a:solidFill>
                  <a:srgbClr val="0000FF"/>
                </a:solidFill>
              </a:rPr>
              <a:t> +</a:t>
            </a:r>
            <a:r>
              <a:rPr lang="en-US" sz="2133" dirty="0">
                <a:solidFill>
                  <a:schemeClr val="dk1"/>
                </a:solidFill>
              </a:rPr>
              <a:t> </a:t>
            </a:r>
            <a:endParaRPr sz="2133" dirty="0"/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en-US" sz="2133" dirty="0"/>
              <a:t> </a:t>
            </a:r>
            <a:r>
              <a:rPr lang="en-US" sz="2133" b="1" dirty="0" err="1">
                <a:solidFill>
                  <a:srgbClr val="FF0000"/>
                </a:solidFill>
              </a:rPr>
              <a:t>geom_bar</a:t>
            </a:r>
            <a:r>
              <a:rPr lang="en-US" sz="2133" dirty="0"/>
              <a:t>(</a:t>
            </a:r>
            <a:r>
              <a:rPr lang="en-US" sz="2133" b="1" dirty="0" err="1">
                <a:solidFill>
                  <a:srgbClr val="FF0000"/>
                </a:solidFill>
              </a:rPr>
              <a:t>aes</a:t>
            </a:r>
            <a:r>
              <a:rPr lang="en-US" sz="2133" dirty="0"/>
              <a:t>(</a:t>
            </a:r>
            <a:r>
              <a:rPr lang="en-US" sz="2133" dirty="0">
                <a:solidFill>
                  <a:srgbClr val="00B050"/>
                </a:solidFill>
              </a:rPr>
              <a:t>fill</a:t>
            </a:r>
            <a:r>
              <a:rPr lang="en-US" sz="2133" dirty="0"/>
              <a:t>=party_3))</a:t>
            </a:r>
            <a:endParaRPr dirty="0"/>
          </a:p>
          <a:p>
            <a:pPr marL="12699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51" name="Google Shape;351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53" name="Google Shape;353;p36"/>
          <p:cNvSpPr txBox="1"/>
          <p:nvPr/>
        </p:nvSpPr>
        <p:spPr>
          <a:xfrm>
            <a:off x="838200" y="1825625"/>
            <a:ext cx="40021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Frequencies of political parties within each race</a:t>
            </a: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E39917-B0C3-0D79-B970-E4B28FAE8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72" y="3056324"/>
            <a:ext cx="3786346" cy="33000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Stacked </a:t>
            </a:r>
            <a:r>
              <a:rPr lang="en-US" dirty="0" err="1"/>
              <a:t>barplot</a:t>
            </a:r>
            <a:r>
              <a:rPr lang="en-US" dirty="0"/>
              <a:t> (proportions)</a:t>
            </a:r>
            <a:endParaRPr dirty="0"/>
          </a:p>
        </p:txBody>
      </p:sp>
      <p:sp>
        <p:nvSpPr>
          <p:cNvPr id="367" name="Google Shape;367;p3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021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Proportion of political parties within each race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68" name="Google Shape;368;p38"/>
          <p:cNvSpPr txBox="1"/>
          <p:nvPr/>
        </p:nvSpPr>
        <p:spPr>
          <a:xfrm>
            <a:off x="5594213" y="1690688"/>
            <a:ext cx="6097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rgbClr val="7D902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race))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=party_3),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="fill")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D4F6E-6DED-9149-2E66-E0E30713E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455" y="3352581"/>
            <a:ext cx="3657600" cy="3185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Descriptive and Exploratory Analysis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of a descriptive analysis is to generate simple </a:t>
            </a:r>
            <a:r>
              <a:rPr lang="en-US" b="1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summaries</a:t>
            </a: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lang="en-US" b="1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describe</a:t>
            </a: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the data you’re working with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2800"/>
              <a:buChar char="•"/>
            </a:pP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goal of an exploratory analysis is to </a:t>
            </a:r>
            <a:r>
              <a:rPr lang="en-US" b="1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explore</a:t>
            </a: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the data and find </a:t>
            </a:r>
            <a:r>
              <a:rPr lang="en-US" b="1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relationships</a:t>
            </a:r>
            <a:r>
              <a:rPr lang="en-US" b="0" i="0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 that weren’t previously known.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US" dirty="0"/>
              <a:t>Create a stacked bar plot that shows the proportions of marital status for each political affiliation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>
          <a:extLst>
            <a:ext uri="{FF2B5EF4-FFF2-40B4-BE49-F238E27FC236}">
              <a16:creationId xmlns:a16="http://schemas.microsoft.com/office/drawing/2014/main" id="{90315C54-092E-8DFC-D490-751D927D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">
            <a:extLst>
              <a:ext uri="{FF2B5EF4-FFF2-40B4-BE49-F238E27FC236}">
                <a16:creationId xmlns:a16="http://schemas.microsoft.com/office/drawing/2014/main" id="{E6462F2D-7AC5-2A3C-1F5F-2F7DE6873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Unstacked </a:t>
            </a:r>
            <a:r>
              <a:rPr lang="en-US" dirty="0" err="1"/>
              <a:t>barplot</a:t>
            </a:r>
            <a:endParaRPr dirty="0"/>
          </a:p>
        </p:txBody>
      </p:sp>
      <p:sp>
        <p:nvSpPr>
          <p:cNvPr id="367" name="Google Shape;367;p38">
            <a:extLst>
              <a:ext uri="{FF2B5EF4-FFF2-40B4-BE49-F238E27FC236}">
                <a16:creationId xmlns:a16="http://schemas.microsoft.com/office/drawing/2014/main" id="{C2B186C9-9496-6481-CFD5-6DD803020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00215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>
                <a:solidFill>
                  <a:schemeClr val="dk1"/>
                </a:solidFill>
              </a:rPr>
              <a:t>Frequencies of political parties within each race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b="1" dirty="0">
              <a:solidFill>
                <a:schemeClr val="dk1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68" name="Google Shape;368;p38">
            <a:extLst>
              <a:ext uri="{FF2B5EF4-FFF2-40B4-BE49-F238E27FC236}">
                <a16:creationId xmlns:a16="http://schemas.microsoft.com/office/drawing/2014/main" id="{B9CA5A75-66B4-CF2C-035A-6AB4E4E10D97}"/>
              </a:ext>
            </a:extLst>
          </p:cNvPr>
          <p:cNvSpPr txBox="1"/>
          <p:nvPr/>
        </p:nvSpPr>
        <p:spPr>
          <a:xfrm>
            <a:off x="5594213" y="1690688"/>
            <a:ext cx="609765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mapping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dirty="0">
                <a:solidFill>
                  <a:srgbClr val="7D9029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race))</a:t>
            </a:r>
            <a:r>
              <a:rPr lang="en-US" sz="18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+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6997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party_fewer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position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="dodge"))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5D5DA9-19BD-7F8C-4645-3F072CD66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60604"/>
            <a:ext cx="4590311" cy="399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537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Faceted </a:t>
            </a:r>
            <a:r>
              <a:rPr lang="en-US" dirty="0" err="1"/>
              <a:t>barplot</a:t>
            </a:r>
            <a:endParaRPr dirty="0"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1"/>
          </p:nvPr>
        </p:nvSpPr>
        <p:spPr>
          <a:xfrm>
            <a:off x="558800" y="1841086"/>
            <a:ext cx="5335176" cy="364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gss_party</a:t>
            </a:r>
            <a:r>
              <a:rPr lang="en-US" dirty="0"/>
              <a:t>,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00B050"/>
                </a:solidFill>
              </a:rPr>
              <a:t>mapping</a:t>
            </a:r>
            <a:r>
              <a:rPr lang="en-US" dirty="0"/>
              <a:t>= 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=party_3)) </a:t>
            </a:r>
            <a:r>
              <a:rPr lang="en-US" dirty="0">
                <a:solidFill>
                  <a:srgbClr val="0432FF"/>
                </a:solidFill>
              </a:rPr>
              <a:t>+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</a:rPr>
              <a:t>geom_bar</a:t>
            </a:r>
            <a:r>
              <a:rPr lang="en-US" dirty="0"/>
              <a:t>(</a:t>
            </a:r>
            <a:r>
              <a:rPr lang="en-US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fill</a:t>
            </a:r>
            <a:r>
              <a:rPr lang="en-US" dirty="0"/>
              <a:t>=party_3))</a:t>
            </a:r>
            <a:r>
              <a:rPr lang="en-US" dirty="0">
                <a:solidFill>
                  <a:srgbClr val="0432FF"/>
                </a:solidFill>
              </a:rPr>
              <a:t>+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facet_wrap</a:t>
            </a:r>
            <a:r>
              <a:rPr lang="en-US" dirty="0">
                <a:highlight>
                  <a:srgbClr val="FFFF00"/>
                </a:highlight>
              </a:rPr>
              <a:t>(~</a:t>
            </a:r>
            <a:r>
              <a:rPr lang="en-US" dirty="0">
                <a:solidFill>
                  <a:srgbClr val="00B050"/>
                </a:solidFill>
                <a:highlight>
                  <a:srgbClr val="FFFF00"/>
                </a:highlight>
              </a:rPr>
              <a:t>race</a:t>
            </a:r>
            <a:r>
              <a:rPr lang="en-US" dirty="0">
                <a:highlight>
                  <a:srgbClr val="FFFF00"/>
                </a:highlight>
              </a:rPr>
              <a:t>)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A327D-BBFE-FB37-AE10-421A847D8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976" y="1304209"/>
            <a:ext cx="5942424" cy="471465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CE9070C8-1DBD-8C72-B542-BEACF6510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">
            <a:extLst>
              <a:ext uri="{FF2B5EF4-FFF2-40B4-BE49-F238E27FC236}">
                <a16:creationId xmlns:a16="http://schemas.microsoft.com/office/drawing/2014/main" id="{78F3B9EE-F3EB-5BE8-7198-80A1B9AAE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Class Exercise</a:t>
            </a:r>
            <a:endParaRPr/>
          </a:p>
        </p:txBody>
      </p:sp>
      <p:sp>
        <p:nvSpPr>
          <p:cNvPr id="375" name="Google Shape;375;p39">
            <a:extLst>
              <a:ext uri="{FF2B5EF4-FFF2-40B4-BE49-F238E27FC236}">
                <a16:creationId xmlns:a16="http://schemas.microsoft.com/office/drawing/2014/main" id="{7E2E26E1-C0C6-EFEB-7022-0573EDFBA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</a:pPr>
            <a:r>
              <a:rPr lang="en-US" dirty="0"/>
              <a:t>Create a faceted bar plot that shows the marital status for each political affiliation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108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Describing a Quantitative Variable</a:t>
            </a:r>
            <a:endParaRPr dirty="0"/>
          </a:p>
        </p:txBody>
      </p:sp>
      <p:sp>
        <p:nvSpPr>
          <p:cNvPr id="129" name="Google Shape;129;p7"/>
          <p:cNvSpPr txBox="1"/>
          <p:nvPr/>
        </p:nvSpPr>
        <p:spPr>
          <a:xfrm>
            <a:off x="1786301" y="2360712"/>
            <a:ext cx="407978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1800" b="0" i="0" u="none" strike="noStrike" cap="none" dirty="0">
                <a:solidFill>
                  <a:srgbClr val="7D902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gss_cat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tvhours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 </a:t>
            </a:r>
            <a:r>
              <a:rPr lang="en-US" sz="1800" b="1" i="0" u="none" strike="noStrike" cap="none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geom_density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0" i="0" u="none" strike="noStrike" cap="none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adjust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=2)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56392" y="3954067"/>
            <a:ext cx="4539608" cy="23910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Describing a Categorical Variable</a:t>
            </a:r>
            <a:endParaRPr dirty="0"/>
          </a:p>
        </p:txBody>
      </p:sp>
      <p:sp>
        <p:nvSpPr>
          <p:cNvPr id="138" name="Google Shape;138;p8"/>
          <p:cNvSpPr txBox="1"/>
          <p:nvPr/>
        </p:nvSpPr>
        <p:spPr>
          <a:xfrm>
            <a:off x="7649817" y="1027906"/>
            <a:ext cx="3703983" cy="1785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gss_cat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partyid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))</a:t>
            </a:r>
            <a:r>
              <a:rPr lang="en-US" sz="22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+</a:t>
            </a:r>
          </a:p>
          <a:p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coord_flip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()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168A0E-3CD4-90DD-46CB-A7E327C99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093" y="2950475"/>
            <a:ext cx="4064438" cy="3542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CC1B6E-A1D0-FCBB-4366-AD1BD4BD4DBD}"/>
              </a:ext>
            </a:extLst>
          </p:cNvPr>
          <p:cNvSpPr txBox="1"/>
          <p:nvPr/>
        </p:nvSpPr>
        <p:spPr>
          <a:xfrm>
            <a:off x="838200" y="2812970"/>
            <a:ext cx="42172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flip the bar chart horizontally when there are a lot of levels or levels with long labels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0C0B0FCD-D060-0FA0-78C8-D9F85944C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>
            <a:extLst>
              <a:ext uri="{FF2B5EF4-FFF2-40B4-BE49-F238E27FC236}">
                <a16:creationId xmlns:a16="http://schemas.microsoft.com/office/drawing/2014/main" id="{6DB99157-E741-8EE6-612D-E94B6CB947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Filter, then combine levels</a:t>
            </a:r>
            <a:endParaRPr dirty="0"/>
          </a:p>
        </p:txBody>
      </p:sp>
      <p:sp>
        <p:nvSpPr>
          <p:cNvPr id="172" name="Google Shape;172;p13">
            <a:extLst>
              <a:ext uri="{FF2B5EF4-FFF2-40B4-BE49-F238E27FC236}">
                <a16:creationId xmlns:a16="http://schemas.microsoft.com/office/drawing/2014/main" id="{ADBBF0FD-6F38-858A-B67E-EEBE47C3AE52}"/>
              </a:ext>
            </a:extLst>
          </p:cNvPr>
          <p:cNvSpPr txBox="1"/>
          <p:nvPr/>
        </p:nvSpPr>
        <p:spPr>
          <a:xfrm>
            <a:off x="5068711" y="2041756"/>
            <a:ext cx="7123289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&lt;-</a:t>
            </a:r>
            <a:r>
              <a:rPr lang="en-US" sz="18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gss_cat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%&gt;%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partyid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"No answer"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)%&gt;%</a:t>
            </a:r>
          </a:p>
          <a:p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partyid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"Don’t know"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)%&gt;%</a:t>
            </a:r>
            <a:endParaRPr lang="en-US" sz="1800" dirty="0"/>
          </a:p>
          <a:p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r>
              <a:rPr lang="en-US" sz="1800" b="1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b="1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partyid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!=</a:t>
            </a:r>
            <a:r>
              <a:rPr lang="en-US" sz="18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"Other party"</a:t>
            </a:r>
            <a:r>
              <a:rPr lang="en-US" sz="18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)%&gt;%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mutate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</a:t>
            </a:r>
            <a:r>
              <a:rPr lang="en-US" sz="18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party_3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fct_collapse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partyid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"</a:t>
            </a: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rep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=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Strong republican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Not str republican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"),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"</a:t>
            </a:r>
            <a:r>
              <a:rPr lang="en-US" sz="1800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ind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=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Ind,near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rep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Independent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Ind,near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dem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"),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"</a:t>
            </a:r>
            <a:r>
              <a:rPr lang="en-US" sz="1800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= </a:t>
            </a: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("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Not str democrat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", "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Strong democrat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")</a:t>
            </a:r>
            <a:endParaRPr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)</a:t>
            </a:r>
            <a:endParaRPr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6AABE-AE37-721F-6110-6AE4469D3A94}"/>
              </a:ext>
            </a:extLst>
          </p:cNvPr>
          <p:cNvSpPr txBox="1"/>
          <p:nvPr/>
        </p:nvSpPr>
        <p:spPr>
          <a:xfrm>
            <a:off x="683173" y="2041756"/>
            <a:ext cx="438553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Some of the </a:t>
            </a:r>
            <a:r>
              <a:rPr lang="en-US" sz="1800" dirty="0" err="1"/>
              <a:t>partyid</a:t>
            </a:r>
            <a:r>
              <a:rPr lang="en-US" sz="1800" dirty="0"/>
              <a:t> levels have very few cases: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1800" dirty="0"/>
              <a:t>no answer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other party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800" dirty="0"/>
              <a:t>don’t know)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We’re first going to filter out cases with these answers</a:t>
            </a:r>
          </a:p>
          <a:p>
            <a:endParaRPr lang="en-US" sz="1800" dirty="0"/>
          </a:p>
          <a:p>
            <a:r>
              <a:rPr lang="en-US" sz="1800" dirty="0"/>
              <a:t>Next, we’re going to collapse the remaining levels into: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rep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ind</a:t>
            </a:r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44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A4B31-D1F7-0701-A40C-0A8AD0B7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That’s better</a:t>
            </a:r>
          </a:p>
        </p:txBody>
      </p:sp>
      <p:sp>
        <p:nvSpPr>
          <p:cNvPr id="4" name="Google Shape;138;p8">
            <a:extLst>
              <a:ext uri="{FF2B5EF4-FFF2-40B4-BE49-F238E27FC236}">
                <a16:creationId xmlns:a16="http://schemas.microsoft.com/office/drawing/2014/main" id="{D7DE6FEB-82AC-022E-6D97-F0A5B1E1ED01}"/>
              </a:ext>
            </a:extLst>
          </p:cNvPr>
          <p:cNvSpPr txBox="1"/>
          <p:nvPr/>
        </p:nvSpPr>
        <p:spPr>
          <a:xfrm>
            <a:off x="6966645" y="1175051"/>
            <a:ext cx="4058707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ggplot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2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gss_party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=party_3))</a:t>
            </a:r>
            <a:r>
              <a:rPr lang="en-US" sz="2200" b="1" dirty="0">
                <a:solidFill>
                  <a:srgbClr val="0432FF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/>
          </a:p>
          <a:p>
            <a:r>
              <a:rPr lang="en-US" sz="2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geom_bar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aes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2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r>
              <a:rPr lang="en-US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=party_3))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994C52-1E1F-93B3-EF97-4FA23A812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837" y="3323398"/>
            <a:ext cx="3516341" cy="30647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C7CB5-2EEA-7A29-1560-EE78B397A7F3}"/>
              </a:ext>
            </a:extLst>
          </p:cNvPr>
          <p:cNvSpPr txBox="1"/>
          <p:nvPr/>
        </p:nvSpPr>
        <p:spPr>
          <a:xfrm>
            <a:off x="1166648" y="2133600"/>
            <a:ext cx="46455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I also added color to the bar plot with the fill argument</a:t>
            </a:r>
          </a:p>
        </p:txBody>
      </p:sp>
    </p:spTree>
    <p:extLst>
      <p:ext uri="{BB962C8B-B14F-4D97-AF65-F5344CB8AC3E}">
        <p14:creationId xmlns:p14="http://schemas.microsoft.com/office/powerpoint/2010/main" val="4285774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Exploring Relationships Between Variables</a:t>
            </a:r>
            <a:endParaRPr/>
          </a:p>
        </p:txBody>
      </p:sp>
      <p:sp>
        <p:nvSpPr>
          <p:cNvPr id="144" name="Google Shape;144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The best way to spot a relationship is to visualize the relationship between two or more variables.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529"/>
              </a:buClr>
              <a:buSzPts val="2800"/>
              <a:buChar char="•"/>
            </a:pPr>
            <a:r>
              <a:rPr lang="en-US" b="0" i="0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How you do that should depend on the type of variables involved: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400"/>
              <a:buChar char="•"/>
            </a:pPr>
            <a:r>
              <a:rPr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categorical and quantitative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400"/>
              <a:buChar char="•"/>
            </a:pPr>
            <a:r>
              <a:rPr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categorical and categorical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2529"/>
              </a:buClr>
              <a:buSzPts val="2400"/>
              <a:buChar char="•"/>
            </a:pPr>
            <a:r>
              <a:rPr lang="en-US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quantitative and quantitative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1862</Words>
  <Application>Microsoft Macintosh PowerPoint</Application>
  <PresentationFormat>Widescreen</PresentationFormat>
  <Paragraphs>209</Paragraphs>
  <Slides>43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Times</vt:lpstr>
      <vt:lpstr>Candara</vt:lpstr>
      <vt:lpstr>Helvetica Neue</vt:lpstr>
      <vt:lpstr>Arial</vt:lpstr>
      <vt:lpstr>Calibri</vt:lpstr>
      <vt:lpstr>Office Theme</vt:lpstr>
      <vt:lpstr>Econ 106: Data Analysis for Economics Lecture 10</vt:lpstr>
      <vt:lpstr>Reminder</vt:lpstr>
      <vt:lpstr>#tidytuesday</vt:lpstr>
      <vt:lpstr>Descriptive and Exploratory Analysis</vt:lpstr>
      <vt:lpstr>Describing a Quantitative Variable</vt:lpstr>
      <vt:lpstr>Describing a Categorical Variable</vt:lpstr>
      <vt:lpstr>Filter, then combine levels</vt:lpstr>
      <vt:lpstr>That’s better</vt:lpstr>
      <vt:lpstr>Exploring Relationships Between Variables</vt:lpstr>
      <vt:lpstr>A road map to choosing the right visualization</vt:lpstr>
      <vt:lpstr>Visualizations for Two Quantitative Variables</vt:lpstr>
      <vt:lpstr>PowerPoint Presentation</vt:lpstr>
      <vt:lpstr>PowerPoint Presentation</vt:lpstr>
      <vt:lpstr>Visualizations for a Quantitative Variable and a Categorical Variable</vt:lpstr>
      <vt:lpstr>GSS TV Hours</vt:lpstr>
      <vt:lpstr>Distribution of tvhours by political affiliation</vt:lpstr>
      <vt:lpstr>Distribution of tvhours by political affiliation</vt:lpstr>
      <vt:lpstr>Class Exercise</vt:lpstr>
      <vt:lpstr>Try Multiple Graphs Instead of a Single Plot</vt:lpstr>
      <vt:lpstr>Faceting</vt:lpstr>
      <vt:lpstr>facet_wrap()</vt:lpstr>
      <vt:lpstr>facet_wrap()</vt:lpstr>
      <vt:lpstr>facet_grid()</vt:lpstr>
      <vt:lpstr>facet_grid()</vt:lpstr>
      <vt:lpstr>facet_grid()</vt:lpstr>
      <vt:lpstr>Class Exercise</vt:lpstr>
      <vt:lpstr>Categorical and Quantitative (Summary Stats)</vt:lpstr>
      <vt:lpstr>geom_col()</vt:lpstr>
      <vt:lpstr>geom_col()</vt:lpstr>
      <vt:lpstr>Adding Standard Deviation</vt:lpstr>
      <vt:lpstr>Box plots</vt:lpstr>
      <vt:lpstr>Components of a Box Plot</vt:lpstr>
      <vt:lpstr>Categorical and Quantitative (box plot)</vt:lpstr>
      <vt:lpstr>Categorical and Quantitative (box plot)</vt:lpstr>
      <vt:lpstr>Class Exercise</vt:lpstr>
      <vt:lpstr>Visualizations for Two Categorical Variables</vt:lpstr>
      <vt:lpstr>Bar graphs</vt:lpstr>
      <vt:lpstr>Stacked Barplot</vt:lpstr>
      <vt:lpstr>Stacked barplot (proportions)</vt:lpstr>
      <vt:lpstr>Class Exercise</vt:lpstr>
      <vt:lpstr>Unstacked barplot</vt:lpstr>
      <vt:lpstr>Faceted barplot</vt:lpstr>
      <vt:lpstr>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106: Data Analysis for Economics Lecture 12</dc:title>
  <dc:creator>Veronica T Sovero</dc:creator>
  <cp:lastModifiedBy>Veronica Sovero</cp:lastModifiedBy>
  <cp:revision>12</cp:revision>
  <dcterms:created xsi:type="dcterms:W3CDTF">2023-11-02T22:17:34Z</dcterms:created>
  <dcterms:modified xsi:type="dcterms:W3CDTF">2024-10-30T18:44:25Z</dcterms:modified>
</cp:coreProperties>
</file>