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46"/>
  </p:notesMasterIdLst>
  <p:sldIdLst>
    <p:sldId id="263" r:id="rId2"/>
    <p:sldId id="410" r:id="rId3"/>
    <p:sldId id="478" r:id="rId4"/>
    <p:sldId id="257" r:id="rId5"/>
    <p:sldId id="381" r:id="rId6"/>
    <p:sldId id="360" r:id="rId7"/>
    <p:sldId id="376" r:id="rId8"/>
    <p:sldId id="372" r:id="rId9"/>
    <p:sldId id="373" r:id="rId10"/>
    <p:sldId id="374" r:id="rId11"/>
    <p:sldId id="379" r:id="rId12"/>
    <p:sldId id="380" r:id="rId13"/>
    <p:sldId id="362" r:id="rId14"/>
    <p:sldId id="371" r:id="rId15"/>
    <p:sldId id="363" r:id="rId16"/>
    <p:sldId id="377" r:id="rId17"/>
    <p:sldId id="383" r:id="rId18"/>
    <p:sldId id="384" r:id="rId19"/>
    <p:sldId id="389" r:id="rId20"/>
    <p:sldId id="421" r:id="rId21"/>
    <p:sldId id="388" r:id="rId22"/>
    <p:sldId id="419" r:id="rId23"/>
    <p:sldId id="418" r:id="rId24"/>
    <p:sldId id="386" r:id="rId25"/>
    <p:sldId id="424" r:id="rId26"/>
    <p:sldId id="387" r:id="rId27"/>
    <p:sldId id="414" r:id="rId28"/>
    <p:sldId id="422" r:id="rId29"/>
    <p:sldId id="423" r:id="rId30"/>
    <p:sldId id="404" r:id="rId31"/>
    <p:sldId id="390" r:id="rId32"/>
    <p:sldId id="392" r:id="rId33"/>
    <p:sldId id="425" r:id="rId34"/>
    <p:sldId id="426" r:id="rId35"/>
    <p:sldId id="394" r:id="rId36"/>
    <p:sldId id="395" r:id="rId37"/>
    <p:sldId id="396" r:id="rId38"/>
    <p:sldId id="475" r:id="rId39"/>
    <p:sldId id="427" r:id="rId40"/>
    <p:sldId id="476" r:id="rId41"/>
    <p:sldId id="405" r:id="rId42"/>
    <p:sldId id="408" r:id="rId43"/>
    <p:sldId id="409" r:id="rId44"/>
    <p:sldId id="406" r:id="rId4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1651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8C4D-261F-49C9-8869-00AC481E4FCA}">
  <a:tblStyle styleId="{E4EE8C4D-261F-49C9-8869-00AC481E4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422"/>
  </p:normalViewPr>
  <p:slideViewPr>
    <p:cSldViewPr snapToGrid="0">
      <p:cViewPr>
        <p:scale>
          <a:sx n="130" d="100"/>
          <a:sy n="130" d="100"/>
        </p:scale>
        <p:origin x="166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96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047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#ref-examp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#ref-examp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idyr.tidyverse.org/reference/pivot_longer.html#ref-exampl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idyr.tidyverse.org/reference/pivot_longer.html#ref-example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lev.com/vsovero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E39-10FE-E0BD-CCC8-5619936B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 106: Data </a:t>
            </a:r>
            <a:r>
              <a:rPr lang="en-US" dirty="0" err="1"/>
              <a:t>Analyis</a:t>
            </a:r>
            <a:r>
              <a:rPr lang="en-US" dirty="0"/>
              <a:t> for Economics</a:t>
            </a:r>
            <a:br>
              <a:rPr lang="en-US" dirty="0"/>
            </a:br>
            <a:r>
              <a:rPr lang="en-US" sz="2400" dirty="0"/>
              <a:t>Lecture 11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9520-08AF-408C-8B68-9477EC32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adapted from: https://r4ds.had.co.nz/tidy-</a:t>
            </a:r>
            <a:r>
              <a:rPr lang="en-US" dirty="0" err="1"/>
              <a:t>data.html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08AEA-0713-6788-BD93-CB93FAD02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375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13A2-90F2-A845-3152-6455D931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dataset has an identifier for joins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38CF-FFF6-C38A-2C5F-82D7152C8E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CC2C90D-D7AA-3E35-C2A9-180E43DACF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9" r="494" b="5324"/>
          <a:stretch/>
        </p:blipFill>
        <p:spPr bwMode="auto">
          <a:xfrm>
            <a:off x="477520" y="1268044"/>
            <a:ext cx="8188960" cy="37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99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43B5-964C-DB1F-1DA7-C6E3C5DA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E7495-54B8-DC43-4EBB-4FE1770CF3C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268044"/>
            <a:ext cx="7711077" cy="3374062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Common problems with untidy data: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Column headers are values but should be variable names.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single column has multiple variables.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Variables have been entered in both rows and columns.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Multiple “types” of data are in the same spreadsheet.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A single observation is stored across multiple spreadsheets.</a:t>
            </a:r>
            <a:b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1EF67-8548-6669-414E-1E349591B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4263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43B5-964C-DB1F-1DA7-C6E3C5DA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Messy Data Example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1EF67-8548-6669-414E-1E349591B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7DBE5FC-3739-BD42-D7B1-DCAB8134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68044"/>
            <a:ext cx="6000750" cy="37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22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3A3E-8F00-948F-751A-F4634419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TB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BE091-3898-E038-72D7-DBD46C4AE32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27868"/>
            <a:ext cx="3868200" cy="3314238"/>
          </a:xfrm>
        </p:spPr>
        <p:txBody>
          <a:bodyPr/>
          <a:lstStyle/>
          <a:p>
            <a:r>
              <a:rPr lang="en-US" sz="1600" dirty="0"/>
              <a:t>Each dataset shows the same values of four variables: </a:t>
            </a:r>
          </a:p>
          <a:p>
            <a:pPr lvl="1"/>
            <a:r>
              <a:rPr lang="en-US" sz="1600" dirty="0"/>
              <a:t>country</a:t>
            </a:r>
          </a:p>
          <a:p>
            <a:pPr lvl="1"/>
            <a:r>
              <a:rPr lang="en-US" sz="1600" dirty="0"/>
              <a:t>year</a:t>
            </a:r>
          </a:p>
          <a:p>
            <a:pPr lvl="1"/>
            <a:r>
              <a:rPr lang="en-US" sz="1600" dirty="0"/>
              <a:t>population</a:t>
            </a:r>
          </a:p>
          <a:p>
            <a:pPr lvl="1"/>
            <a:r>
              <a:rPr lang="en-US" sz="1600" dirty="0"/>
              <a:t>number of documented cases of TB (tuberculosis)</a:t>
            </a:r>
          </a:p>
          <a:p>
            <a:r>
              <a:rPr lang="en-US" sz="1600" dirty="0"/>
              <a:t>However, each dataset organizes the values in a different way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B3743-3ACB-8665-FBD3-0C40785DBA0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629150" y="1399430"/>
            <a:ext cx="3887400" cy="3242676"/>
          </a:xfrm>
        </p:spPr>
        <p:txBody>
          <a:bodyPr/>
          <a:lstStyle/>
          <a:p>
            <a:pPr marL="9525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table1</a:t>
            </a:r>
            <a:r>
              <a:rPr lang="en-US" dirty="0"/>
              <a:t>)</a:t>
            </a:r>
          </a:p>
          <a:p>
            <a:pPr marL="95250" indent="0">
              <a:buNone/>
            </a:pP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table2</a:t>
            </a:r>
            <a:r>
              <a:rPr lang="en-US" dirty="0"/>
              <a:t>)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4FB30-5F23-6D2C-1BE6-BC09F8FAB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861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A52B-E20C-9F7E-5CB2-889851DC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data, different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3020-AE58-1B1D-F7BD-B1B2E11B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0A2F7-8371-3C49-DDE2-1B4D59B7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6" y="1999474"/>
            <a:ext cx="3944124" cy="252196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C345F-0BE0-3004-129D-9D0294237ED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table2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B638-AA79-2545-A18E-F3121912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08B56-B00F-6CC1-47F7-1C80BD5ED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041" y="1999474"/>
            <a:ext cx="4202453" cy="2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7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A52B-E20C-9F7E-5CB2-889851DC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How would you calculate the case rate by country?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93020-AE58-1B1D-F7BD-B1B2E11B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0A2F7-8371-3C49-DDE2-1B4D59B7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06" y="1999474"/>
            <a:ext cx="3944124" cy="252196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B638-AA79-2545-A18E-F3121912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072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A52B-E20C-9F7E-5CB2-889851DC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calculate the case rate by country?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C345F-0BE0-3004-129D-9D0294237ED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table2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4B638-AA79-2545-A18E-F3121912AD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08B56-B00F-6CC1-47F7-1C80BD5E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041" y="1999474"/>
            <a:ext cx="4202453" cy="25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33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EEC1BB-E861-21A2-EF02-4BC6E570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C60DD-4295-EDD0-C1A8-6EB3874FF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587" y="1385953"/>
            <a:ext cx="7668039" cy="3263400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Sometimes our data 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requires </a:t>
            </a:r>
            <a:r>
              <a:rPr lang="en-US" u="sng" dirty="0">
                <a:solidFill>
                  <a:srgbClr val="333333"/>
                </a:solidFill>
                <a:latin typeface="Helvetica Neue" panose="02000503000000020004" pitchFamily="2" charset="0"/>
              </a:rPr>
              <a:t>reshaping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in order to be tidy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converting columns into rows (make your data longer)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converting rows into columns (make your data wider)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here are tools in the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tidyverse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that can do this reshaping for you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F4680-DF6E-B49F-6816-7EF8D2B3C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4663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TB Cases (Table 4a)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3254-C12B-7251-2FD5-6290EBA3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4532630" cy="2857341"/>
          </a:xfrm>
        </p:spPr>
        <p:txBody>
          <a:bodyPr/>
          <a:lstStyle/>
          <a:p>
            <a:pPr marL="9525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Problems:</a:t>
            </a:r>
          </a:p>
          <a:p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Column names in this dataset represent years</a:t>
            </a:r>
          </a:p>
          <a:p>
            <a:r>
              <a:rPr lang="en-US" sz="1800" dirty="0">
                <a:solidFill>
                  <a:srgbClr val="212529"/>
                </a:solidFill>
                <a:latin typeface="-apple-system"/>
              </a:rPr>
              <a:t>Values in the 1999 and 2000 columns actually represent TB cases</a:t>
            </a:r>
          </a:p>
          <a:p>
            <a:pPr marL="95250" indent="0">
              <a:buNone/>
            </a:pPr>
            <a:endParaRPr lang="en-US" sz="1800" dirty="0">
              <a:solidFill>
                <a:srgbClr val="212529"/>
              </a:solidFill>
              <a:latin typeface="-apple-system"/>
            </a:endParaRPr>
          </a:p>
          <a:p>
            <a:pPr marL="9525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Solution:</a:t>
            </a:r>
          </a:p>
          <a:p>
            <a:r>
              <a:rPr lang="en-US" sz="1800" dirty="0">
                <a:solidFill>
                  <a:srgbClr val="212529"/>
                </a:solidFill>
                <a:latin typeface="-apple-system"/>
              </a:rPr>
              <a:t>We need to reshape from </a:t>
            </a:r>
            <a:r>
              <a:rPr lang="en-US" sz="1800" u="sng" dirty="0">
                <a:solidFill>
                  <a:srgbClr val="212529"/>
                </a:solidFill>
                <a:latin typeface="-apple-system"/>
              </a:rPr>
              <a:t>wide</a:t>
            </a:r>
            <a:r>
              <a:rPr lang="en-US" sz="1800" dirty="0">
                <a:solidFill>
                  <a:srgbClr val="212529"/>
                </a:solidFill>
                <a:latin typeface="-apple-system"/>
              </a:rPr>
              <a:t> to </a:t>
            </a:r>
            <a:r>
              <a:rPr lang="en-US" sz="1800" u="sng" dirty="0">
                <a:solidFill>
                  <a:srgbClr val="212529"/>
                </a:solidFill>
                <a:latin typeface="-apple-system"/>
              </a:rPr>
              <a:t>long</a:t>
            </a:r>
          </a:p>
          <a:p>
            <a:pPr marL="95250" indent="0">
              <a:buNone/>
            </a:pPr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B2943-8B64-BF6C-AE07-94FAD9145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122" y="2096560"/>
            <a:ext cx="2837228" cy="10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78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Reshaping Data: Wide to Long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9DD08-D5AF-C1BD-1234-7E1C292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A1D2C-5E25-23F5-5280-35F4D5D4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96402AA5-E11B-1A0B-4CD0-31E699AF4F2A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4BD04-7881-4F3C-9664-488E01D4BBDD}"/>
              </a:ext>
            </a:extLst>
          </p:cNvPr>
          <p:cNvSpPr txBox="1"/>
          <p:nvPr/>
        </p:nvSpPr>
        <p:spPr>
          <a:xfrm>
            <a:off x="628650" y="1592494"/>
            <a:ext cx="7354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changes need to go from the table on the left to the table on the right?</a:t>
            </a:r>
          </a:p>
        </p:txBody>
      </p:sp>
    </p:spTree>
    <p:extLst>
      <p:ext uri="{BB962C8B-B14F-4D97-AF65-F5344CB8AC3E}">
        <p14:creationId xmlns:p14="http://schemas.microsoft.com/office/powerpoint/2010/main" val="84668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49" y="1369225"/>
            <a:ext cx="7886699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57300" indent="-342900"/>
            <a:r>
              <a:rPr lang="en-US" sz="2400" dirty="0"/>
              <a:t>Lab #3 is due Sunday, 11:59pm</a:t>
            </a:r>
          </a:p>
          <a:p>
            <a:pPr marL="1257300" indent="-342900"/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remember to turn in MS #1 by 11:59pm tonight (5% late penalty is better than getting a zero)</a:t>
            </a:r>
          </a:p>
          <a:p>
            <a:pPr marL="914400" indent="0"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34C77-89A9-84A3-B217-17BF29023215}"/>
              </a:ext>
            </a:extLst>
          </p:cNvPr>
          <p:cNvSpPr txBox="1"/>
          <p:nvPr/>
        </p:nvSpPr>
        <p:spPr>
          <a:xfrm>
            <a:off x="2482254" y="4305598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92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F8717-8A2F-A313-46F4-72E858EC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BEF6DD7-A078-5D8C-6D1C-B9F1AF40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2F06D-2176-B871-F789-9CA24AB8C8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220E2-D542-E346-73CE-B41C1BFB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Breakdown: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77789-31DC-99CA-B0DB-5EF82BBD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503D1-B03B-31AB-F5DF-F4A26CD80ABD}"/>
              </a:ext>
            </a:extLst>
          </p:cNvPr>
          <p:cNvSpPr txBox="1"/>
          <p:nvPr/>
        </p:nvSpPr>
        <p:spPr>
          <a:xfrm>
            <a:off x="628650" y="1422400"/>
            <a:ext cx="675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currently cases by country are stacked horizontally (</a:t>
            </a:r>
            <a:r>
              <a:rPr lang="en-US" b="1" dirty="0"/>
              <a:t>wide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stack cases by county vertically (</a:t>
            </a:r>
            <a:r>
              <a:rPr lang="en-US" b="1" dirty="0"/>
              <a:t>long</a:t>
            </a:r>
            <a:r>
              <a:rPr lang="en-US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F20B36-FEDE-E8AA-7F14-03F36B1B4812}"/>
              </a:ext>
            </a:extLst>
          </p:cNvPr>
          <p:cNvSpPr/>
          <p:nvPr/>
        </p:nvSpPr>
        <p:spPr>
          <a:xfrm>
            <a:off x="1954746" y="3547053"/>
            <a:ext cx="637132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A79DB8-9E22-BE0C-EDA7-368F735E2F22}"/>
              </a:ext>
            </a:extLst>
          </p:cNvPr>
          <p:cNvSpPr/>
          <p:nvPr/>
        </p:nvSpPr>
        <p:spPr>
          <a:xfrm>
            <a:off x="2613756" y="3545840"/>
            <a:ext cx="713058" cy="264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380295-1354-8EF0-AB52-A9BC6E5EA774}"/>
              </a:ext>
            </a:extLst>
          </p:cNvPr>
          <p:cNvSpPr/>
          <p:nvPr/>
        </p:nvSpPr>
        <p:spPr>
          <a:xfrm>
            <a:off x="7386320" y="3115400"/>
            <a:ext cx="670560" cy="2447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797CA-1775-B8D0-3B5B-250AC16EB8E1}"/>
              </a:ext>
            </a:extLst>
          </p:cNvPr>
          <p:cNvSpPr/>
          <p:nvPr/>
        </p:nvSpPr>
        <p:spPr>
          <a:xfrm>
            <a:off x="7386320" y="3392692"/>
            <a:ext cx="670560" cy="2330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-Turn Arrow 31">
            <a:extLst>
              <a:ext uri="{FF2B5EF4-FFF2-40B4-BE49-F238E27FC236}">
                <a16:creationId xmlns:a16="http://schemas.microsoft.com/office/drawing/2014/main" id="{10AB204E-8393-77BC-848F-3A9C7CF17795}"/>
              </a:ext>
            </a:extLst>
          </p:cNvPr>
          <p:cNvSpPr/>
          <p:nvPr/>
        </p:nvSpPr>
        <p:spPr>
          <a:xfrm>
            <a:off x="2435063" y="2501426"/>
            <a:ext cx="5493649" cy="701373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130D32A-E9CB-6B63-1BB5-F525C496D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Breakdown :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9DD08-D5AF-C1BD-1234-7E1C292B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86C30-22EB-BEEB-02DE-95483E1F7AC1}"/>
              </a:ext>
            </a:extLst>
          </p:cNvPr>
          <p:cNvSpPr txBox="1"/>
          <p:nvPr/>
        </p:nvSpPr>
        <p:spPr>
          <a:xfrm>
            <a:off x="628650" y="1422400"/>
            <a:ext cx="6757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this process one row at a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Afghanistan cases are stacked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Brazil cases stack are stacked vertically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Chinca</a:t>
            </a:r>
            <a:r>
              <a:rPr lang="en-US" dirty="0"/>
              <a:t> cases stack are stacked vertically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5A4346-3933-1FBD-9C72-81AF291F71E9}"/>
              </a:ext>
            </a:extLst>
          </p:cNvPr>
          <p:cNvSpPr/>
          <p:nvPr/>
        </p:nvSpPr>
        <p:spPr>
          <a:xfrm>
            <a:off x="1954746" y="3547053"/>
            <a:ext cx="637132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96610-D8B0-DF4C-DFB1-4E66C540AED6}"/>
              </a:ext>
            </a:extLst>
          </p:cNvPr>
          <p:cNvSpPr/>
          <p:nvPr/>
        </p:nvSpPr>
        <p:spPr>
          <a:xfrm>
            <a:off x="2613756" y="3545840"/>
            <a:ext cx="713058" cy="264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1E1D8C3-1B2E-FD1F-F52B-78EF6ADF220D}"/>
              </a:ext>
            </a:extLst>
          </p:cNvPr>
          <p:cNvSpPr/>
          <p:nvPr/>
        </p:nvSpPr>
        <p:spPr>
          <a:xfrm>
            <a:off x="3405278" y="3792100"/>
            <a:ext cx="3823538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D94486-CF3B-FA73-B7E9-241B62247D90}"/>
              </a:ext>
            </a:extLst>
          </p:cNvPr>
          <p:cNvSpPr/>
          <p:nvPr/>
        </p:nvSpPr>
        <p:spPr>
          <a:xfrm>
            <a:off x="1915184" y="3845560"/>
            <a:ext cx="670560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C9964-8AA5-BB1E-6BEB-DEEFAC627722}"/>
              </a:ext>
            </a:extLst>
          </p:cNvPr>
          <p:cNvSpPr/>
          <p:nvPr/>
        </p:nvSpPr>
        <p:spPr>
          <a:xfrm>
            <a:off x="2652538" y="3835400"/>
            <a:ext cx="670560" cy="2344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FF22E2-316B-4FB6-B3A5-E0707B5DD209}"/>
              </a:ext>
            </a:extLst>
          </p:cNvPr>
          <p:cNvSpPr/>
          <p:nvPr/>
        </p:nvSpPr>
        <p:spPr>
          <a:xfrm>
            <a:off x="1943195" y="4079978"/>
            <a:ext cx="678623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0563C9-CA77-3A22-BA11-C677F14BEEC4}"/>
              </a:ext>
            </a:extLst>
          </p:cNvPr>
          <p:cNvSpPr/>
          <p:nvPr/>
        </p:nvSpPr>
        <p:spPr>
          <a:xfrm>
            <a:off x="2644743" y="4079978"/>
            <a:ext cx="678355" cy="2655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64BE7B-A98A-C698-D101-65529D316264}"/>
              </a:ext>
            </a:extLst>
          </p:cNvPr>
          <p:cNvSpPr/>
          <p:nvPr/>
        </p:nvSpPr>
        <p:spPr>
          <a:xfrm>
            <a:off x="7386320" y="3115400"/>
            <a:ext cx="670560" cy="2447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0CAD43-8780-2D65-33D7-6A5FECE702FD}"/>
              </a:ext>
            </a:extLst>
          </p:cNvPr>
          <p:cNvSpPr/>
          <p:nvPr/>
        </p:nvSpPr>
        <p:spPr>
          <a:xfrm>
            <a:off x="7386320" y="3392692"/>
            <a:ext cx="670560" cy="2330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0016B-D928-0E0A-0BCA-611E0DD3292D}"/>
              </a:ext>
            </a:extLst>
          </p:cNvPr>
          <p:cNvSpPr/>
          <p:nvPr/>
        </p:nvSpPr>
        <p:spPr>
          <a:xfrm>
            <a:off x="7386320" y="3671882"/>
            <a:ext cx="670560" cy="2194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7B501-710A-097B-95C1-4C3D57A00B26}"/>
              </a:ext>
            </a:extLst>
          </p:cNvPr>
          <p:cNvSpPr/>
          <p:nvPr/>
        </p:nvSpPr>
        <p:spPr>
          <a:xfrm>
            <a:off x="7386320" y="3937738"/>
            <a:ext cx="67056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338E89-7D28-C39C-43D3-F9774ED473C1}"/>
              </a:ext>
            </a:extLst>
          </p:cNvPr>
          <p:cNvSpPr/>
          <p:nvPr/>
        </p:nvSpPr>
        <p:spPr>
          <a:xfrm>
            <a:off x="7417040" y="4203320"/>
            <a:ext cx="63984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E25FD0-185C-BF1B-7860-824677C10CCE}"/>
              </a:ext>
            </a:extLst>
          </p:cNvPr>
          <p:cNvSpPr/>
          <p:nvPr/>
        </p:nvSpPr>
        <p:spPr>
          <a:xfrm>
            <a:off x="7417040" y="4450278"/>
            <a:ext cx="63984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9CF1465-645F-2BE9-BC25-841A2E01ED00}"/>
              </a:ext>
            </a:extLst>
          </p:cNvPr>
          <p:cNvSpPr/>
          <p:nvPr/>
        </p:nvSpPr>
        <p:spPr>
          <a:xfrm rot="225261">
            <a:off x="3409826" y="4196607"/>
            <a:ext cx="3821634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DBABF17-E268-4668-628B-F8FF2ABAB3E3}"/>
              </a:ext>
            </a:extLst>
          </p:cNvPr>
          <p:cNvSpPr/>
          <p:nvPr/>
        </p:nvSpPr>
        <p:spPr>
          <a:xfrm rot="21426961">
            <a:off x="3399098" y="3389496"/>
            <a:ext cx="3835899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27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430F-17A9-396A-0E66-19DEDF2C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7F372DB-DBCB-D7E4-05CC-21167970D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87C0-C848-E29C-D4DE-DB5E5F6C8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493DF-E380-8867-E175-FFD75944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Breakdown : Cases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4121C-6A1D-22A8-F926-7B554A60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BA37C2-11FA-2B63-0250-E08B21C878DF}"/>
              </a:ext>
            </a:extLst>
          </p:cNvPr>
          <p:cNvSpPr txBox="1"/>
          <p:nvPr/>
        </p:nvSpPr>
        <p:spPr>
          <a:xfrm>
            <a:off x="628650" y="1422400"/>
            <a:ext cx="675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cases will be now be in a single column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AC154B5-1B78-1434-68FA-A227603A8B67}"/>
              </a:ext>
            </a:extLst>
          </p:cNvPr>
          <p:cNvSpPr/>
          <p:nvPr/>
        </p:nvSpPr>
        <p:spPr>
          <a:xfrm>
            <a:off x="3723844" y="3581400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98E621-F0EB-EA22-5EC8-D28F77818BCC}"/>
              </a:ext>
            </a:extLst>
          </p:cNvPr>
          <p:cNvSpPr/>
          <p:nvPr/>
        </p:nvSpPr>
        <p:spPr>
          <a:xfrm>
            <a:off x="1943195" y="3581400"/>
            <a:ext cx="1383619" cy="7482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35AD9-9F21-B52C-66CE-A62AB467423A}"/>
              </a:ext>
            </a:extLst>
          </p:cNvPr>
          <p:cNvSpPr/>
          <p:nvPr/>
        </p:nvSpPr>
        <p:spPr>
          <a:xfrm>
            <a:off x="7386320" y="3082248"/>
            <a:ext cx="732000" cy="159249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8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89FD6-5856-973C-AFF8-5640C964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2ABF1-8853-8EE0-BCF0-3C3795DD6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A3119-C9D5-48BD-B417-8DE94A6A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Breakdown: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8EE23A-9563-03AA-E9EF-49C6E8C3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25A74-5B38-F8A5-7005-1ADAD4F4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40E6A7-9545-3069-184F-2AB4BDACD9D2}"/>
              </a:ext>
            </a:extLst>
          </p:cNvPr>
          <p:cNvSpPr txBox="1"/>
          <p:nvPr/>
        </p:nvSpPr>
        <p:spPr>
          <a:xfrm>
            <a:off x="628650" y="1422400"/>
            <a:ext cx="6757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1999 and 2000 column names go into a new column called “year”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09728-1753-16AB-602F-0084A4CCB5D2}"/>
              </a:ext>
            </a:extLst>
          </p:cNvPr>
          <p:cNvSpPr/>
          <p:nvPr/>
        </p:nvSpPr>
        <p:spPr>
          <a:xfrm>
            <a:off x="1915184" y="3283214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682396-B0C7-356A-23CE-10AAFF32C99D}"/>
              </a:ext>
            </a:extLst>
          </p:cNvPr>
          <p:cNvSpPr/>
          <p:nvPr/>
        </p:nvSpPr>
        <p:spPr>
          <a:xfrm>
            <a:off x="2639132" y="32653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937B781-85F1-D6F2-E752-96247E9EBA6E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1FCCF4-ED00-757F-57C9-4AA21AA192E2}"/>
              </a:ext>
            </a:extLst>
          </p:cNvPr>
          <p:cNvSpPr/>
          <p:nvPr/>
        </p:nvSpPr>
        <p:spPr>
          <a:xfrm>
            <a:off x="6743892" y="30621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63DD3B-A2D2-F9E5-6703-94B135493C62}"/>
              </a:ext>
            </a:extLst>
          </p:cNvPr>
          <p:cNvSpPr/>
          <p:nvPr/>
        </p:nvSpPr>
        <p:spPr>
          <a:xfrm>
            <a:off x="6755370" y="3356039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4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Breakdown: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9DD08-D5AF-C1BD-1234-7E1C292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A1D2C-5E25-23F5-5280-35F4D5D4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086C30-22EB-BEEB-02DE-95483E1F7AC1}"/>
              </a:ext>
            </a:extLst>
          </p:cNvPr>
          <p:cNvSpPr txBox="1"/>
          <p:nvPr/>
        </p:nvSpPr>
        <p:spPr>
          <a:xfrm>
            <a:off x="628650" y="1422400"/>
            <a:ext cx="6757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year column helps us tell which year the case data  comes from: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745 cases in Afghanistan in 1999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2666 cases in Afghanistan in 2000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5A4346-3933-1FBD-9C72-81AF291F71E9}"/>
              </a:ext>
            </a:extLst>
          </p:cNvPr>
          <p:cNvSpPr/>
          <p:nvPr/>
        </p:nvSpPr>
        <p:spPr>
          <a:xfrm>
            <a:off x="1915184" y="3283214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1F6093-E93B-FBA0-8B0F-48DDF624609D}"/>
              </a:ext>
            </a:extLst>
          </p:cNvPr>
          <p:cNvSpPr/>
          <p:nvPr/>
        </p:nvSpPr>
        <p:spPr>
          <a:xfrm>
            <a:off x="6743892" y="30621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ED7C03-9B61-3921-248B-D8F14B08C149}"/>
              </a:ext>
            </a:extLst>
          </p:cNvPr>
          <p:cNvSpPr/>
          <p:nvPr/>
        </p:nvSpPr>
        <p:spPr>
          <a:xfrm>
            <a:off x="2639132" y="32653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7DDEF4-DC4F-EAF9-35AC-67F35D09DB8A}"/>
              </a:ext>
            </a:extLst>
          </p:cNvPr>
          <p:cNvSpPr/>
          <p:nvPr/>
        </p:nvSpPr>
        <p:spPr>
          <a:xfrm>
            <a:off x="6755370" y="3356039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6402AA5-E11B-1A0B-4CD0-31E699AF4F2A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DCEAA7-240A-1855-9E20-322C550A91C0}"/>
              </a:ext>
            </a:extLst>
          </p:cNvPr>
          <p:cNvSpPr/>
          <p:nvPr/>
        </p:nvSpPr>
        <p:spPr>
          <a:xfrm>
            <a:off x="1954746" y="3547053"/>
            <a:ext cx="637132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1B9A3-2170-2F42-02A0-598D0AC32B19}"/>
              </a:ext>
            </a:extLst>
          </p:cNvPr>
          <p:cNvSpPr/>
          <p:nvPr/>
        </p:nvSpPr>
        <p:spPr>
          <a:xfrm>
            <a:off x="2613756" y="3545840"/>
            <a:ext cx="713058" cy="264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1FC664-7F12-8D5E-54C1-A6FC74EC55CE}"/>
              </a:ext>
            </a:extLst>
          </p:cNvPr>
          <p:cNvSpPr/>
          <p:nvPr/>
        </p:nvSpPr>
        <p:spPr>
          <a:xfrm>
            <a:off x="7386320" y="3115400"/>
            <a:ext cx="670560" cy="2447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8D6B1-CD9D-8A74-96F1-D978534CCBB6}"/>
              </a:ext>
            </a:extLst>
          </p:cNvPr>
          <p:cNvSpPr/>
          <p:nvPr/>
        </p:nvSpPr>
        <p:spPr>
          <a:xfrm>
            <a:off x="7386320" y="3392692"/>
            <a:ext cx="670560" cy="2330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4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6AA90-83D3-90F3-0FF1-C94F9347B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FF4A3-10D8-C7FE-536C-A40BF821F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B9F8D-BDB0-45DB-4795-68167DDD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to Long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ED65AA-ED51-4988-CADE-9AD52E28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68" y="3281680"/>
            <a:ext cx="2936432" cy="1127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F1D46-8627-EF88-1E2D-958BFCA24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888" y="2830920"/>
            <a:ext cx="2936432" cy="1936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CBA710-7C77-8A52-DA58-6D7ABC40526E}"/>
              </a:ext>
            </a:extLst>
          </p:cNvPr>
          <p:cNvSpPr txBox="1"/>
          <p:nvPr/>
        </p:nvSpPr>
        <p:spPr>
          <a:xfrm>
            <a:off x="628650" y="1422400"/>
            <a:ext cx="675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Cases stack into a single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1999 and 2000 move from column headings into a single column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1A6066-B550-FFFB-AF14-06DEFF466A96}"/>
              </a:ext>
            </a:extLst>
          </p:cNvPr>
          <p:cNvSpPr/>
          <p:nvPr/>
        </p:nvSpPr>
        <p:spPr>
          <a:xfrm>
            <a:off x="1915184" y="3283214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8002C8-D09B-014E-B58C-8505C5C98D98}"/>
              </a:ext>
            </a:extLst>
          </p:cNvPr>
          <p:cNvSpPr/>
          <p:nvPr/>
        </p:nvSpPr>
        <p:spPr>
          <a:xfrm>
            <a:off x="6743892" y="30621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AAC72-61D0-78E1-AAB0-CE61CC897E4A}"/>
              </a:ext>
            </a:extLst>
          </p:cNvPr>
          <p:cNvSpPr/>
          <p:nvPr/>
        </p:nvSpPr>
        <p:spPr>
          <a:xfrm>
            <a:off x="2639132" y="326534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A3875-3B40-CA47-507B-6A06A74836A9}"/>
              </a:ext>
            </a:extLst>
          </p:cNvPr>
          <p:cNvSpPr/>
          <p:nvPr/>
        </p:nvSpPr>
        <p:spPr>
          <a:xfrm>
            <a:off x="6755370" y="3356039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D3D5A5-F9E1-57EA-6EE0-1D6F5E00586F}"/>
              </a:ext>
            </a:extLst>
          </p:cNvPr>
          <p:cNvSpPr/>
          <p:nvPr/>
        </p:nvSpPr>
        <p:spPr>
          <a:xfrm>
            <a:off x="6734775" y="3670507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CBCCDE-9A96-5776-3550-3BDEE129A334}"/>
              </a:ext>
            </a:extLst>
          </p:cNvPr>
          <p:cNvSpPr/>
          <p:nvPr/>
        </p:nvSpPr>
        <p:spPr>
          <a:xfrm>
            <a:off x="6743892" y="3942776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110340-AA8E-72DE-51AD-F6D43B8D964C}"/>
              </a:ext>
            </a:extLst>
          </p:cNvPr>
          <p:cNvSpPr/>
          <p:nvPr/>
        </p:nvSpPr>
        <p:spPr>
          <a:xfrm>
            <a:off x="6755370" y="4447040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FC3D3F-FAAE-D594-CE0E-A9860FBC87AE}"/>
              </a:ext>
            </a:extLst>
          </p:cNvPr>
          <p:cNvSpPr/>
          <p:nvPr/>
        </p:nvSpPr>
        <p:spPr>
          <a:xfrm>
            <a:off x="6744372" y="4198373"/>
            <a:ext cx="670560" cy="28448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25746B67-BAAA-D398-177B-42A0056C1221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56E3D-AB97-328D-B733-7575D11F0D19}"/>
              </a:ext>
            </a:extLst>
          </p:cNvPr>
          <p:cNvSpPr/>
          <p:nvPr/>
        </p:nvSpPr>
        <p:spPr>
          <a:xfrm>
            <a:off x="1954746" y="3547053"/>
            <a:ext cx="637132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AC2A5-3082-47D5-64AD-92D556294777}"/>
              </a:ext>
            </a:extLst>
          </p:cNvPr>
          <p:cNvSpPr/>
          <p:nvPr/>
        </p:nvSpPr>
        <p:spPr>
          <a:xfrm>
            <a:off x="2613756" y="3545840"/>
            <a:ext cx="713058" cy="26489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FAB93C-833A-F2F1-73ED-C62830F95758}"/>
              </a:ext>
            </a:extLst>
          </p:cNvPr>
          <p:cNvSpPr/>
          <p:nvPr/>
        </p:nvSpPr>
        <p:spPr>
          <a:xfrm>
            <a:off x="1915184" y="3845560"/>
            <a:ext cx="670560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5E4C3-4C9F-5546-8470-F51798D25ED7}"/>
              </a:ext>
            </a:extLst>
          </p:cNvPr>
          <p:cNvSpPr/>
          <p:nvPr/>
        </p:nvSpPr>
        <p:spPr>
          <a:xfrm>
            <a:off x="2652538" y="3835400"/>
            <a:ext cx="670560" cy="23441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EB6BA-0D06-B0F8-C23B-A99992DAC2DB}"/>
              </a:ext>
            </a:extLst>
          </p:cNvPr>
          <p:cNvSpPr/>
          <p:nvPr/>
        </p:nvSpPr>
        <p:spPr>
          <a:xfrm>
            <a:off x="1943195" y="4079978"/>
            <a:ext cx="678623" cy="24965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0DB48-4386-2D04-8465-AF2BDFDBBE8C}"/>
              </a:ext>
            </a:extLst>
          </p:cNvPr>
          <p:cNvSpPr/>
          <p:nvPr/>
        </p:nvSpPr>
        <p:spPr>
          <a:xfrm>
            <a:off x="2644743" y="4079978"/>
            <a:ext cx="678355" cy="26558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F3842F-4A0A-7AAA-3513-91440DF48328}"/>
              </a:ext>
            </a:extLst>
          </p:cNvPr>
          <p:cNvSpPr/>
          <p:nvPr/>
        </p:nvSpPr>
        <p:spPr>
          <a:xfrm>
            <a:off x="7386320" y="3115400"/>
            <a:ext cx="670560" cy="24478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7526C4-5024-5D98-3922-73BEF923419F}"/>
              </a:ext>
            </a:extLst>
          </p:cNvPr>
          <p:cNvSpPr/>
          <p:nvPr/>
        </p:nvSpPr>
        <p:spPr>
          <a:xfrm>
            <a:off x="7386320" y="3392692"/>
            <a:ext cx="670560" cy="23307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564293-A332-BD6F-7FD3-516B18875D4B}"/>
              </a:ext>
            </a:extLst>
          </p:cNvPr>
          <p:cNvSpPr/>
          <p:nvPr/>
        </p:nvSpPr>
        <p:spPr>
          <a:xfrm>
            <a:off x="7386320" y="3671882"/>
            <a:ext cx="670560" cy="21946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707BAA-EEA4-013A-C0A5-25BC58B60B47}"/>
              </a:ext>
            </a:extLst>
          </p:cNvPr>
          <p:cNvSpPr/>
          <p:nvPr/>
        </p:nvSpPr>
        <p:spPr>
          <a:xfrm>
            <a:off x="7386320" y="3937738"/>
            <a:ext cx="67056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4894D0-11A5-7201-B26F-F0105FDC4890}"/>
              </a:ext>
            </a:extLst>
          </p:cNvPr>
          <p:cNvSpPr/>
          <p:nvPr/>
        </p:nvSpPr>
        <p:spPr>
          <a:xfrm>
            <a:off x="7417040" y="4203320"/>
            <a:ext cx="63984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68CCB7-A7A0-FED0-1E80-6FD001CE9032}"/>
              </a:ext>
            </a:extLst>
          </p:cNvPr>
          <p:cNvSpPr/>
          <p:nvPr/>
        </p:nvSpPr>
        <p:spPr>
          <a:xfrm>
            <a:off x="7417040" y="4450278"/>
            <a:ext cx="639840" cy="20057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87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pivot_longer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9DD08-D5AF-C1BD-1234-7E1C292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4" y="328071"/>
            <a:ext cx="2936432" cy="1127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FF56EC-48CD-163E-6936-438F3C1B2AD4}"/>
              </a:ext>
            </a:extLst>
          </p:cNvPr>
          <p:cNvSpPr txBox="1"/>
          <p:nvPr/>
        </p:nvSpPr>
        <p:spPr>
          <a:xfrm>
            <a:off x="822960" y="1432560"/>
            <a:ext cx="34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need to specify: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The set of columns that need to be stacked into a single row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B61D-0DAF-13A9-A6FD-8291F310A9B9}"/>
              </a:ext>
            </a:extLst>
          </p:cNvPr>
          <p:cNvSpPr txBox="1"/>
          <p:nvPr/>
        </p:nvSpPr>
        <p:spPr>
          <a:xfrm>
            <a:off x="4601594" y="1593594"/>
            <a:ext cx="45424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r>
              <a:rPr lang="en-US" sz="1600" b="1" dirty="0" err="1">
                <a:solidFill>
                  <a:srgbClr val="7030A0"/>
                </a:solidFill>
                <a:effectLst/>
              </a:rPr>
              <a:t>case_data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table4a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pivot_longer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cols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b="1" dirty="0">
                <a:solidFill>
                  <a:srgbClr val="FF0000"/>
                </a:solidFill>
                <a:effectLst/>
                <a:highlight>
                  <a:srgbClr val="FFFF00"/>
                </a:highlight>
              </a:rPr>
              <a:t>c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`1999`, `2000`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),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</a:p>
          <a:p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names_to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"year", </a:t>
            </a:r>
          </a:p>
          <a:p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values_to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"cases”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8E0FDB-7A68-6828-8DAA-BC7CD2A0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48" y="3104820"/>
            <a:ext cx="2936432" cy="1936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29CA30-0C24-8DBF-1E7E-24CFBEA4A0E7}"/>
              </a:ext>
            </a:extLst>
          </p:cNvPr>
          <p:cNvSpPr/>
          <p:nvPr/>
        </p:nvSpPr>
        <p:spPr>
          <a:xfrm>
            <a:off x="6457950" y="328071"/>
            <a:ext cx="1468216" cy="10338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2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pivot_longer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09DD08-D5AF-C1BD-1234-7E1C292B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4" y="328071"/>
            <a:ext cx="2936432" cy="1127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FF56EC-48CD-163E-6936-438F3C1B2AD4}"/>
              </a:ext>
            </a:extLst>
          </p:cNvPr>
          <p:cNvSpPr txBox="1"/>
          <p:nvPr/>
        </p:nvSpPr>
        <p:spPr>
          <a:xfrm>
            <a:off x="822960" y="1432560"/>
            <a:ext cx="345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need to specify: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Alternatively, you can </a:t>
            </a: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-apple-system"/>
              </a:rPr>
              <a:t>deselect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 the variable you don’t want to pivot (country)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B61D-0DAF-13A9-A6FD-8291F310A9B9}"/>
              </a:ext>
            </a:extLst>
          </p:cNvPr>
          <p:cNvSpPr txBox="1"/>
          <p:nvPr/>
        </p:nvSpPr>
        <p:spPr>
          <a:xfrm>
            <a:off x="4601594" y="1593594"/>
            <a:ext cx="45424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pPr marL="95250" indent="0">
              <a:buNone/>
            </a:pPr>
            <a:r>
              <a:rPr lang="en-US" sz="1600" b="1" dirty="0" err="1">
                <a:solidFill>
                  <a:srgbClr val="7030A0"/>
                </a:solidFill>
                <a:effectLst/>
              </a:rPr>
              <a:t>case_data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table4a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pivot_longer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highlight>
                  <a:srgbClr val="FFFF00"/>
                </a:highlight>
              </a:rPr>
              <a:t>-country</a:t>
            </a:r>
            <a:r>
              <a:rPr lang="en-US" sz="1600" dirty="0">
                <a:solidFill>
                  <a:schemeClr val="tx1"/>
                </a:solidFill>
                <a:effectLst/>
              </a:rPr>
              <a:t>),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names_to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"year",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values_to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"cases"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hlinkClick r:id="rId3"/>
            </a:endParaRP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8E0FDB-7A68-6828-8DAA-BC7CD2A01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48" y="3104820"/>
            <a:ext cx="2936432" cy="1936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011DF0-0173-52D4-6387-0513C447552F}"/>
              </a:ext>
            </a:extLst>
          </p:cNvPr>
          <p:cNvSpPr/>
          <p:nvPr/>
        </p:nvSpPr>
        <p:spPr>
          <a:xfrm>
            <a:off x="6457950" y="328070"/>
            <a:ext cx="1468216" cy="110448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10C47-86CC-46D0-2AA6-37DD916E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536E8-0633-A78D-74F2-A6F108E6EE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75CBD-2242-E572-D408-A4ED182F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pivot_longer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4BBB4-EE08-47D3-A775-71A6C678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4" y="328071"/>
            <a:ext cx="2936432" cy="1127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FCDECF-7B32-05A1-FE7B-217B655177D0}"/>
              </a:ext>
            </a:extLst>
          </p:cNvPr>
          <p:cNvSpPr txBox="1"/>
          <p:nvPr/>
        </p:nvSpPr>
        <p:spPr>
          <a:xfrm>
            <a:off x="822960" y="1432560"/>
            <a:ext cx="34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need to specify: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B050"/>
                </a:solidFill>
                <a:effectLst/>
                <a:latin typeface="-apple-system"/>
              </a:rPr>
              <a:t>names_to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: the name of the variable to move the column names to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8B67E-A3B9-97F2-35C2-80B4506A704B}"/>
              </a:ext>
            </a:extLst>
          </p:cNvPr>
          <p:cNvSpPr txBox="1"/>
          <p:nvPr/>
        </p:nvSpPr>
        <p:spPr>
          <a:xfrm>
            <a:off x="4601594" y="1593594"/>
            <a:ext cx="45424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pPr marL="95250" indent="0">
              <a:buNone/>
            </a:pPr>
            <a:r>
              <a:rPr lang="en-US" sz="1600" b="1" dirty="0" err="1">
                <a:solidFill>
                  <a:srgbClr val="7030A0"/>
                </a:solidFill>
                <a:effectLst/>
              </a:rPr>
              <a:t>case_data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table4a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pivot_longer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-country</a:t>
            </a:r>
            <a:r>
              <a:rPr lang="en-US" sz="1600" dirty="0">
                <a:solidFill>
                  <a:schemeClr val="tx1"/>
                </a:solidFill>
                <a:effectLst/>
              </a:rPr>
              <a:t>),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names_to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"year",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values_to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"cases"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2800" dirty="0">
              <a:hlinkClick r:id="rId3"/>
            </a:endParaRP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B933C-998A-3328-3B68-65D90CFF2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48" y="3104820"/>
            <a:ext cx="2936432" cy="1936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31583B-A77F-2584-B656-EECE5EBE2A30}"/>
              </a:ext>
            </a:extLst>
          </p:cNvPr>
          <p:cNvSpPr/>
          <p:nvPr/>
        </p:nvSpPr>
        <p:spPr>
          <a:xfrm>
            <a:off x="6563989" y="3104819"/>
            <a:ext cx="730663" cy="193634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B4ACF-1F30-DF64-6795-F01C1C115F29}"/>
              </a:ext>
            </a:extLst>
          </p:cNvPr>
          <p:cNvSpPr/>
          <p:nvPr/>
        </p:nvSpPr>
        <p:spPr>
          <a:xfrm>
            <a:off x="6457950" y="328071"/>
            <a:ext cx="1468216" cy="2575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40563-2C55-4E9B-4D1D-A407F105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45042-1630-FB36-3D1F-B3E8ADE154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AF61E-5E99-4BAF-51B7-36163957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pivot_longer</a:t>
            </a:r>
            <a:r>
              <a:rPr lang="en-US"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5C728-83DD-3D7D-9D3D-68FC38E8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734" y="328071"/>
            <a:ext cx="2936432" cy="11277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AE813A-56F2-F4F3-8033-107FBADFE86C}"/>
              </a:ext>
            </a:extLst>
          </p:cNvPr>
          <p:cNvSpPr txBox="1"/>
          <p:nvPr/>
        </p:nvSpPr>
        <p:spPr>
          <a:xfrm>
            <a:off x="822960" y="1432560"/>
            <a:ext cx="34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need to specify: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  <a:latin typeface="-apple-system"/>
              </a:rPr>
              <a:t>values_to</a:t>
            </a:r>
            <a:r>
              <a:rPr lang="en-US" sz="2000" dirty="0">
                <a:solidFill>
                  <a:srgbClr val="212529"/>
                </a:solidFill>
                <a:latin typeface="-apple-system"/>
              </a:rPr>
              <a:t>: t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he name of the variable to move the column values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D054D-0783-5DAF-DD48-59174606073A}"/>
              </a:ext>
            </a:extLst>
          </p:cNvPr>
          <p:cNvSpPr txBox="1"/>
          <p:nvPr/>
        </p:nvSpPr>
        <p:spPr>
          <a:xfrm>
            <a:off x="4601594" y="1593594"/>
            <a:ext cx="45424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pPr marL="95250" indent="0">
              <a:buNone/>
            </a:pPr>
            <a:r>
              <a:rPr lang="en-US" sz="1600" b="1" dirty="0" err="1">
                <a:solidFill>
                  <a:srgbClr val="7030A0"/>
                </a:solidFill>
                <a:effectLst/>
              </a:rPr>
              <a:t>case_data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table4a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pivot_longer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</a:rPr>
              <a:t>-country</a:t>
            </a:r>
            <a:r>
              <a:rPr lang="en-US" sz="1600" dirty="0">
                <a:solidFill>
                  <a:schemeClr val="tx1"/>
                </a:solidFill>
                <a:effectLst/>
              </a:rPr>
              <a:t>),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names_to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</a:rPr>
              <a:t>"year", </a:t>
            </a:r>
          </a:p>
          <a:p>
            <a:pPr marL="95250" indent="0">
              <a:buNone/>
            </a:pPr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values_to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"cases"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)</a:t>
            </a:r>
            <a:endParaRPr lang="en-US" sz="2800" dirty="0">
              <a:highlight>
                <a:srgbClr val="FFFF00"/>
              </a:highlight>
              <a:hlinkClick r:id="rId3"/>
            </a:endParaRPr>
          </a:p>
          <a:p>
            <a:endParaRPr lang="en-US" sz="16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C3971-AC2B-8FE1-C4FA-9502EB1CC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48" y="3104820"/>
            <a:ext cx="2936432" cy="1936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555D6C-6077-D10E-3646-7D6A0C90623C}"/>
              </a:ext>
            </a:extLst>
          </p:cNvPr>
          <p:cNvSpPr/>
          <p:nvPr/>
        </p:nvSpPr>
        <p:spPr>
          <a:xfrm>
            <a:off x="7306491" y="3117118"/>
            <a:ext cx="720389" cy="18350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05B9FC-4508-8D3B-92BE-350AE3A13A62}"/>
              </a:ext>
            </a:extLst>
          </p:cNvPr>
          <p:cNvSpPr/>
          <p:nvPr/>
        </p:nvSpPr>
        <p:spPr>
          <a:xfrm>
            <a:off x="6512602" y="583298"/>
            <a:ext cx="1413564" cy="8725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2756A-3C2E-8195-EEA1-E5689B6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620C3-EFD9-7D25-F2FE-9D80387D071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24465" y="1413824"/>
            <a:ext cx="3511555" cy="3263400"/>
          </a:xfrm>
        </p:spPr>
        <p:txBody>
          <a:bodyPr/>
          <a:lstStyle/>
          <a:p>
            <a:r>
              <a:rPr lang="en-US" dirty="0"/>
              <a:t>Remember, you need to also be able to interpret your visualization</a:t>
            </a:r>
          </a:p>
        </p:txBody>
      </p:sp>
      <p:pic>
        <p:nvPicPr>
          <p:cNvPr id="1028" name="Picture 4" descr="Experimenting with raincloud plots for Tidy Tuesday week 27">
            <a:extLst>
              <a:ext uri="{FF2B5EF4-FFF2-40B4-BE49-F238E27FC236}">
                <a16:creationId xmlns:a16="http://schemas.microsoft.com/office/drawing/2014/main" id="{D325D805-FA25-0F1E-0EBB-9EBA31D3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87" y="994200"/>
            <a:ext cx="5039289" cy="387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16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2E3C-7A29-202F-11F5-88989B1DB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pivot_longer</a:t>
            </a:r>
            <a:r>
              <a:rPr lang="en-US" dirty="0"/>
              <a:t>() additional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4B40-543F-B609-C81D-9405792F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8026835" cy="3263400"/>
          </a:xfrm>
        </p:spPr>
        <p:txBody>
          <a:bodyPr/>
          <a:lstStyle/>
          <a:p>
            <a:pPr marL="95250" indent="0">
              <a:buNone/>
            </a:pPr>
            <a:endParaRPr lang="en-US" dirty="0">
              <a:hlinkClick r:id="rId2"/>
            </a:endParaRPr>
          </a:p>
          <a:p>
            <a:pPr marL="95250" indent="0">
              <a:buNone/>
            </a:pPr>
            <a:endParaRPr lang="en-US" dirty="0">
              <a:hlinkClick r:id="rId2"/>
            </a:endParaRPr>
          </a:p>
          <a:p>
            <a:pPr marL="95250" indent="0">
              <a:buNone/>
            </a:pPr>
            <a:r>
              <a:rPr lang="en-US" dirty="0">
                <a:hlinkClick r:id="rId2"/>
              </a:rPr>
              <a:t>https://tidyr.tidyverse.org/reference/pivot_longer.html#ref-examples</a:t>
            </a:r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68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(table2)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53254-C12B-7251-2FD5-6290EBA30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365" y="1425311"/>
            <a:ext cx="4216398" cy="2908142"/>
          </a:xfrm>
        </p:spPr>
        <p:txBody>
          <a:bodyPr/>
          <a:lstStyle/>
          <a:p>
            <a:pPr marL="95250" indent="0">
              <a:buNone/>
            </a:pPr>
            <a:r>
              <a:rPr lang="en-US" sz="1800" b="0" i="0" dirty="0">
                <a:solidFill>
                  <a:srgbClr val="212529"/>
                </a:solidFill>
                <a:effectLst/>
                <a:latin typeface="-apple-system"/>
              </a:rPr>
              <a:t>Problems:</a:t>
            </a:r>
          </a:p>
          <a:p>
            <a:r>
              <a:rPr lang="en-US" sz="1800" dirty="0">
                <a:solidFill>
                  <a:srgbClr val="212529"/>
                </a:solidFill>
                <a:latin typeface="-apple-system"/>
              </a:rPr>
              <a:t>The Type variable contains variable names instead of values</a:t>
            </a:r>
          </a:p>
          <a:p>
            <a:r>
              <a:rPr lang="en-US" sz="1800" dirty="0">
                <a:solidFill>
                  <a:srgbClr val="212529"/>
                </a:solidFill>
                <a:latin typeface="-apple-system"/>
              </a:rPr>
              <a:t>Count has values of more than one variable</a:t>
            </a:r>
          </a:p>
          <a:p>
            <a:pPr marL="95250" indent="0">
              <a:buNone/>
            </a:pPr>
            <a:endParaRPr lang="en-US" sz="1800" dirty="0">
              <a:solidFill>
                <a:srgbClr val="212529"/>
              </a:solidFill>
              <a:latin typeface="-apple-system"/>
            </a:endParaRPr>
          </a:p>
          <a:p>
            <a:pPr marL="95250" indent="0">
              <a:buNone/>
            </a:pPr>
            <a:r>
              <a:rPr lang="en-US" sz="1800" dirty="0">
                <a:solidFill>
                  <a:srgbClr val="212529"/>
                </a:solidFill>
                <a:latin typeface="-apple-system"/>
              </a:rPr>
              <a:t>Solution: </a:t>
            </a:r>
          </a:p>
          <a:p>
            <a:r>
              <a:rPr lang="en-US" sz="1800" dirty="0">
                <a:solidFill>
                  <a:srgbClr val="212529"/>
                </a:solidFill>
                <a:latin typeface="-apple-system"/>
              </a:rPr>
              <a:t>we need to reshape from </a:t>
            </a:r>
            <a:r>
              <a:rPr lang="en-US" sz="1800" u="sng" dirty="0">
                <a:solidFill>
                  <a:srgbClr val="212529"/>
                </a:solidFill>
                <a:latin typeface="-apple-system"/>
              </a:rPr>
              <a:t>long</a:t>
            </a:r>
            <a:r>
              <a:rPr lang="en-US" sz="1800" dirty="0">
                <a:solidFill>
                  <a:srgbClr val="212529"/>
                </a:solidFill>
                <a:latin typeface="-apple-system"/>
              </a:rPr>
              <a:t> to </a:t>
            </a:r>
            <a:r>
              <a:rPr lang="en-US" sz="1800" u="sng" dirty="0">
                <a:solidFill>
                  <a:srgbClr val="212529"/>
                </a:solidFill>
                <a:latin typeface="-apple-system"/>
              </a:rPr>
              <a:t>wide</a:t>
            </a:r>
          </a:p>
          <a:p>
            <a:pPr marL="95250" indent="0">
              <a:buNone/>
            </a:pPr>
            <a:endParaRPr lang="en-US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FF9020-EF06-C7FD-17E0-1BF6289A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027181"/>
            <a:ext cx="3816115" cy="346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06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4D7B08-9E3F-F4F4-6CCD-30644C83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76" y="2962707"/>
            <a:ext cx="3403364" cy="16197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 Breakdown: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086C30-22EB-BEEB-02DE-95483E1F7AC1}"/>
              </a:ext>
            </a:extLst>
          </p:cNvPr>
          <p:cNvSpPr txBox="1"/>
          <p:nvPr/>
        </p:nvSpPr>
        <p:spPr>
          <a:xfrm>
            <a:off x="628650" y="1422400"/>
            <a:ext cx="826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take values from the type column and using them as new variable names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6402AA5-E11B-1A0B-4CD0-31E699AF4F2A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D4482-5515-923D-EF75-ED587AD60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34426"/>
            <a:ext cx="3120391" cy="2832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EB46DEC-0C5B-925B-BA21-96169F0FE62E}"/>
              </a:ext>
            </a:extLst>
          </p:cNvPr>
          <p:cNvSpPr/>
          <p:nvPr/>
        </p:nvSpPr>
        <p:spPr>
          <a:xfrm>
            <a:off x="2291104" y="2359867"/>
            <a:ext cx="670560" cy="2118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7D9A1-4098-658B-F3CF-54E0252AA6DE}"/>
              </a:ext>
            </a:extLst>
          </p:cNvPr>
          <p:cNvSpPr/>
          <p:nvPr/>
        </p:nvSpPr>
        <p:spPr>
          <a:xfrm>
            <a:off x="2291104" y="2579406"/>
            <a:ext cx="670560" cy="2118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E4B54-CAEB-6857-656C-A75464537C57}"/>
              </a:ext>
            </a:extLst>
          </p:cNvPr>
          <p:cNvSpPr/>
          <p:nvPr/>
        </p:nvSpPr>
        <p:spPr>
          <a:xfrm>
            <a:off x="7844790" y="2971423"/>
            <a:ext cx="670560" cy="21188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80721-667A-3F6C-F454-DC5FB9D5A69D}"/>
              </a:ext>
            </a:extLst>
          </p:cNvPr>
          <p:cNvSpPr/>
          <p:nvPr/>
        </p:nvSpPr>
        <p:spPr>
          <a:xfrm>
            <a:off x="7072925" y="2971422"/>
            <a:ext cx="584464" cy="2118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04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66451-0CAC-74D1-7CEC-C01432C7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FD2816-4427-F3B4-5353-66DF3BAF6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20" y="2702205"/>
            <a:ext cx="3564630" cy="169653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C7131-25F7-FF6E-0772-981F79DD4F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6431-2945-2941-AE30-7D315BE4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to Wide Breakdown: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CEF52-8B9E-06EE-42B6-7BE2DCC0345C}"/>
              </a:ext>
            </a:extLst>
          </p:cNvPr>
          <p:cNvSpPr txBox="1"/>
          <p:nvPr/>
        </p:nvSpPr>
        <p:spPr>
          <a:xfrm>
            <a:off x="628650" y="1422400"/>
            <a:ext cx="826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stack values in count column  horizontally instead of vertically (long to wide)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0205AC1-D537-A926-F195-19C5229960C2}"/>
              </a:ext>
            </a:extLst>
          </p:cNvPr>
          <p:cNvSpPr/>
          <p:nvPr/>
        </p:nvSpPr>
        <p:spPr>
          <a:xfrm>
            <a:off x="3723844" y="364051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24767-602D-62E3-4CAA-DBBED584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34426"/>
            <a:ext cx="3120391" cy="283209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18A596-E03D-B55C-F0A2-B90F6D5BB103}"/>
              </a:ext>
            </a:extLst>
          </p:cNvPr>
          <p:cNvSpPr/>
          <p:nvPr/>
        </p:nvSpPr>
        <p:spPr>
          <a:xfrm>
            <a:off x="3111909" y="2384083"/>
            <a:ext cx="611935" cy="2065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5C77DB-DF87-37E5-1A3B-567399A39C74}"/>
              </a:ext>
            </a:extLst>
          </p:cNvPr>
          <p:cNvSpPr/>
          <p:nvPr/>
        </p:nvSpPr>
        <p:spPr>
          <a:xfrm>
            <a:off x="3073946" y="2590669"/>
            <a:ext cx="675095" cy="2065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F1E043-48D6-0834-820F-2D807A739483}"/>
              </a:ext>
            </a:extLst>
          </p:cNvPr>
          <p:cNvSpPr/>
          <p:nvPr/>
        </p:nvSpPr>
        <p:spPr>
          <a:xfrm>
            <a:off x="6910479" y="2945484"/>
            <a:ext cx="611935" cy="20658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5F419-F0EC-C5C5-6656-B0ED2A01EEB7}"/>
              </a:ext>
            </a:extLst>
          </p:cNvPr>
          <p:cNvSpPr/>
          <p:nvPr/>
        </p:nvSpPr>
        <p:spPr>
          <a:xfrm>
            <a:off x="7795628" y="2945485"/>
            <a:ext cx="675095" cy="20658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75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587E1-1841-CF5E-6578-FBC2A2A0F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690A3-4444-C4F1-997F-BDF623784F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D33F1-043A-1FC8-61EB-F7C33273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pivot_wider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BF754-3269-33DC-B3BD-543A1C12528E}"/>
              </a:ext>
            </a:extLst>
          </p:cNvPr>
          <p:cNvSpPr txBox="1"/>
          <p:nvPr/>
        </p:nvSpPr>
        <p:spPr>
          <a:xfrm>
            <a:off x="421240" y="1268044"/>
            <a:ext cx="38134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-apple-system"/>
              </a:rPr>
              <a:t>We need to specify: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B050"/>
                </a:solidFill>
                <a:effectLst/>
              </a:rPr>
              <a:t>names_</a:t>
            </a:r>
            <a:r>
              <a:rPr lang="en-US" sz="20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column to take the variable names </a:t>
            </a:r>
            <a:r>
              <a:rPr lang="en-US" sz="2000" b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233FD-C6B2-DC8B-ED63-23B430CD5A42}"/>
              </a:ext>
            </a:extLst>
          </p:cNvPr>
          <p:cNvSpPr txBox="1"/>
          <p:nvPr/>
        </p:nvSpPr>
        <p:spPr>
          <a:xfrm>
            <a:off x="4601594" y="985177"/>
            <a:ext cx="3913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r>
              <a:rPr lang="en-US" sz="1600" b="1" dirty="0" err="1">
                <a:solidFill>
                  <a:srgbClr val="7030A0"/>
                </a:solidFill>
                <a:effectLst/>
              </a:rPr>
              <a:t>case_pop_data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table2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</a:t>
            </a:r>
            <a:r>
              <a:rPr lang="en-US" sz="1600" b="1" dirty="0" err="1">
                <a:solidFill>
                  <a:srgbClr val="FF0000"/>
                </a:solidFill>
              </a:rPr>
              <a:t>wider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   </a:t>
            </a:r>
            <a:r>
              <a:rPr lang="en-US" sz="1600" dirty="0" err="1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names_</a:t>
            </a:r>
            <a:r>
              <a:rPr lang="en-US" sz="1600" dirty="0" err="1">
                <a:solidFill>
                  <a:srgbClr val="00B050"/>
                </a:solidFill>
                <a:highlight>
                  <a:srgbClr val="FFFF00"/>
                </a:highlight>
              </a:rPr>
              <a:t>from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=type</a:t>
            </a:r>
            <a:r>
              <a:rPr lang="en-US" sz="16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values_from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chemeClr val="tx1"/>
                </a:solidFill>
              </a:rPr>
              <a:t>count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E36DB-6F08-E3C5-B60C-AE677DEC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822" y="2283707"/>
            <a:ext cx="3120391" cy="28320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56D046-2B4F-28A0-6F94-9D0667DF4E37}"/>
              </a:ext>
            </a:extLst>
          </p:cNvPr>
          <p:cNvSpPr/>
          <p:nvPr/>
        </p:nvSpPr>
        <p:spPr>
          <a:xfrm>
            <a:off x="6521649" y="2283707"/>
            <a:ext cx="680535" cy="27574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931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pivot_wider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56EC-48CD-163E-6936-438F3C1B2AD4}"/>
              </a:ext>
            </a:extLst>
          </p:cNvPr>
          <p:cNvSpPr txBox="1"/>
          <p:nvPr/>
        </p:nvSpPr>
        <p:spPr>
          <a:xfrm>
            <a:off x="822960" y="1432560"/>
            <a:ext cx="345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need to specify:</a:t>
            </a:r>
          </a:p>
          <a:p>
            <a:pPr algn="l"/>
            <a:endParaRPr lang="en-US" sz="20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column to take values </a:t>
            </a:r>
            <a:r>
              <a:rPr lang="en-US" sz="20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B61D-0DAF-13A9-A6FD-8291F310A9B9}"/>
              </a:ext>
            </a:extLst>
          </p:cNvPr>
          <p:cNvSpPr txBox="1"/>
          <p:nvPr/>
        </p:nvSpPr>
        <p:spPr>
          <a:xfrm>
            <a:off x="4735158" y="355342"/>
            <a:ext cx="3913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solidFill>
                <a:srgbClr val="00B050"/>
              </a:solidFill>
              <a:effectLst/>
            </a:endParaRPr>
          </a:p>
          <a:p>
            <a:r>
              <a:rPr lang="en-US" sz="1600" b="1" dirty="0" err="1">
                <a:solidFill>
                  <a:srgbClr val="7030A0"/>
                </a:solidFill>
                <a:effectLst/>
              </a:rPr>
              <a:t>case_pop_data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table2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</a:t>
            </a:r>
            <a:r>
              <a:rPr lang="en-US" sz="1600" b="1" dirty="0" err="1">
                <a:solidFill>
                  <a:srgbClr val="FF0000"/>
                </a:solidFill>
              </a:rPr>
              <a:t>wider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names_</a:t>
            </a:r>
            <a:r>
              <a:rPr lang="en-US" sz="1600" dirty="0" err="1">
                <a:solidFill>
                  <a:srgbClr val="00B050"/>
                </a:solidFill>
              </a:rPr>
              <a:t>from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=type,</a:t>
            </a:r>
          </a:p>
          <a:p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values_from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=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</a:rPr>
              <a:t>count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E3E47-2257-9E84-7DE9-23129377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123" y="1956064"/>
            <a:ext cx="3120391" cy="28320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98C482-2A67-3AB6-F24D-3B874CBE670F}"/>
              </a:ext>
            </a:extLst>
          </p:cNvPr>
          <p:cNvSpPr/>
          <p:nvPr/>
        </p:nvSpPr>
        <p:spPr>
          <a:xfrm>
            <a:off x="7074400" y="1956063"/>
            <a:ext cx="797114" cy="28111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96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A1F88-B3F6-9CCA-197C-F9CE2599B6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A0063-9EC2-97AA-5844-CC587F1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pivot_wider</a:t>
            </a:r>
            <a:r>
              <a:rPr lang="en-US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B61D-0DAF-13A9-A6FD-8291F310A9B9}"/>
              </a:ext>
            </a:extLst>
          </p:cNvPr>
          <p:cNvSpPr txBox="1"/>
          <p:nvPr/>
        </p:nvSpPr>
        <p:spPr>
          <a:xfrm>
            <a:off x="3268731" y="1225725"/>
            <a:ext cx="3913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effectLst/>
              </a:rPr>
              <a:t>case_pop_data</a:t>
            </a:r>
            <a:r>
              <a:rPr lang="en-US" sz="1600" b="1" dirty="0">
                <a:solidFill>
                  <a:srgbClr val="7030A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&lt;- </a:t>
            </a:r>
            <a:r>
              <a:rPr lang="en-US" sz="1600" dirty="0">
                <a:solidFill>
                  <a:srgbClr val="00B050"/>
                </a:solidFill>
                <a:effectLst/>
              </a:rPr>
              <a:t>table2 </a:t>
            </a:r>
            <a:r>
              <a:rPr lang="en-US" sz="1600" b="1" dirty="0">
                <a:solidFill>
                  <a:srgbClr val="0070C0"/>
                </a:solidFill>
                <a:effectLst/>
              </a:rPr>
              <a:t>%&gt;% 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</a:rPr>
              <a:t> 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pivot_wider</a:t>
            </a:r>
            <a:r>
              <a:rPr lang="en-US" sz="1600" dirty="0">
                <a:solidFill>
                  <a:schemeClr val="tx1"/>
                </a:solidFill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names_</a:t>
            </a:r>
            <a:r>
              <a:rPr lang="en-US" sz="1600" dirty="0" err="1">
                <a:solidFill>
                  <a:srgbClr val="00B050"/>
                </a:solidFill>
              </a:rPr>
              <a:t>from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  <a:effectLst/>
              </a:rPr>
              <a:t>type</a:t>
            </a:r>
            <a:r>
              <a:rPr lang="en-US" sz="16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1600" dirty="0">
                <a:solidFill>
                  <a:srgbClr val="00B050"/>
                </a:solidFill>
                <a:effectLst/>
              </a:rPr>
              <a:t>	       </a:t>
            </a:r>
            <a:r>
              <a:rPr lang="en-US" sz="1600" dirty="0" err="1">
                <a:solidFill>
                  <a:srgbClr val="00B050"/>
                </a:solidFill>
                <a:effectLst/>
              </a:rPr>
              <a:t>values_from</a:t>
            </a:r>
            <a:r>
              <a:rPr lang="en-US" sz="1600" dirty="0">
                <a:solidFill>
                  <a:srgbClr val="00B050"/>
                </a:solidFill>
                <a:effectLst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</a:rPr>
              <a:t>=</a:t>
            </a:r>
            <a:r>
              <a:rPr lang="en-US" sz="1600" dirty="0">
                <a:solidFill>
                  <a:srgbClr val="00B050"/>
                </a:solidFill>
              </a:rPr>
              <a:t>count</a:t>
            </a:r>
            <a:r>
              <a:rPr lang="en-US" sz="1600" dirty="0">
                <a:solidFill>
                  <a:schemeClr val="tx1"/>
                </a:solidFill>
                <a:effectLst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6BEDF-FA4A-931B-A5F6-424F28254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209069"/>
            <a:ext cx="3120391" cy="28320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EBF23-7996-0A0A-EE17-F246B224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1" y="3074662"/>
            <a:ext cx="2990216" cy="142315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FC702FB8-8567-6D0C-E455-22620E2E2A70}"/>
              </a:ext>
            </a:extLst>
          </p:cNvPr>
          <p:cNvSpPr/>
          <p:nvPr/>
        </p:nvSpPr>
        <p:spPr>
          <a:xfrm>
            <a:off x="3985895" y="3625116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72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386817" cy="793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Splitting values into multiple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3454479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 table3, the rate variable needs to be split into two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FEE45-8155-9E52-9175-101E89C3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1852260"/>
            <a:ext cx="4128156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2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Separate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3454479" cy="2858700"/>
          </a:xfrm>
        </p:spPr>
        <p:txBody>
          <a:bodyPr/>
          <a:lstStyle/>
          <a:p>
            <a:pPr marL="228600" indent="0"/>
            <a:r>
              <a:rPr lang="en-US" sz="1400" dirty="0"/>
              <a:t>Arguments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col</a:t>
            </a:r>
            <a:r>
              <a:rPr lang="en-US" sz="1400" dirty="0"/>
              <a:t>: The name of the existing variable whose values you want to split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into</a:t>
            </a:r>
            <a:r>
              <a:rPr lang="en-US" sz="1400" dirty="0"/>
              <a:t>: The name of new variables where the split values will be moved into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B050"/>
                </a:solidFill>
              </a:rPr>
              <a:t>sep</a:t>
            </a:r>
            <a:r>
              <a:rPr lang="en-US" sz="1400" dirty="0"/>
              <a:t>: The string used to identify where to make the split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convert</a:t>
            </a:r>
            <a:r>
              <a:rPr lang="en-US" sz="1400" dirty="0"/>
              <a:t>: whether you want the new variables to be converted to numeric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/>
          </a:p>
          <a:p>
            <a:pPr marL="228600" indent="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857C8-0993-A85F-CF7B-2FC07D240D63}"/>
              </a:ext>
            </a:extLst>
          </p:cNvPr>
          <p:cNvSpPr txBox="1"/>
          <p:nvPr/>
        </p:nvSpPr>
        <p:spPr>
          <a:xfrm>
            <a:off x="4937586" y="198697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</a:rPr>
              <a:t>table3_separated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table3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separate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col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solidFill>
                  <a:srgbClr val="00B050"/>
                </a:solidFill>
                <a:effectLst/>
              </a:rPr>
              <a:t>rate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</a:rPr>
              <a:t>into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c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7030A0"/>
                </a:solidFill>
                <a:effectLst/>
              </a:rPr>
              <a:t>"cases"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7030A0"/>
                </a:solidFill>
                <a:effectLst/>
              </a:rPr>
              <a:t>"population"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"/”,</a:t>
            </a:r>
          </a:p>
          <a:p>
            <a:r>
              <a:rPr lang="en-US" dirty="0">
                <a:solidFill>
                  <a:srgbClr val="008000"/>
                </a:solidFill>
                <a:effectLst/>
              </a:rPr>
              <a:t>	convert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rgbClr val="0432FF"/>
                </a:solidFill>
                <a:effectLst/>
              </a:rPr>
              <a:t>TRUE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1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Separate</a:t>
            </a:r>
            <a:r>
              <a:rPr lang="en-US" b="1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20C5-70E2-C18B-7A3B-B0C0D415C317}"/>
              </a:ext>
            </a:extLst>
          </p:cNvPr>
          <p:cNvSpPr txBox="1"/>
          <p:nvPr/>
        </p:nvSpPr>
        <p:spPr>
          <a:xfrm>
            <a:off x="4744640" y="89510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</a:rPr>
              <a:t>table3_separated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table3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separate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col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solidFill>
                  <a:srgbClr val="00B050"/>
                </a:solidFill>
                <a:effectLst/>
              </a:rPr>
              <a:t>rate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</a:rPr>
              <a:t>into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c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7030A0"/>
                </a:solidFill>
                <a:effectLst/>
              </a:rPr>
              <a:t>"cases"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7030A0"/>
                </a:solidFill>
                <a:effectLst/>
              </a:rPr>
              <a:t>"population"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"/",</a:t>
            </a:r>
          </a:p>
          <a:p>
            <a:r>
              <a:rPr lang="en-US" dirty="0">
                <a:solidFill>
                  <a:srgbClr val="008000"/>
                </a:solidFill>
                <a:effectLst/>
              </a:rPr>
              <a:t>	convert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rgbClr val="0432FF"/>
                </a:solidFill>
                <a:effectLst/>
              </a:rPr>
              <a:t>TRUE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C04B6-9B4E-1921-2DC5-158556E2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80" y="2641546"/>
            <a:ext cx="3374375" cy="160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0744D-BE3F-FEC7-03EF-D2C99447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8" y="2571750"/>
            <a:ext cx="3448927" cy="187167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D50A9A1-C8F0-4BE8-E6EF-DB27311DCEE0}"/>
              </a:ext>
            </a:extLst>
          </p:cNvPr>
          <p:cNvSpPr/>
          <p:nvPr/>
        </p:nvSpPr>
        <p:spPr>
          <a:xfrm>
            <a:off x="3900821" y="363574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5968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Tidy data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reshaping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separate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4557-7B12-EF42-5237-D573915F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827B-5AA5-8FE2-DB57-936F5DFE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885509" cy="596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Splitting values into multiple 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B9FCD-55AA-75D4-6A0F-CA156F27AE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0522" y="1543050"/>
            <a:ext cx="3582442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 this table, the language column has multiple languages listed</a:t>
            </a:r>
            <a:endParaRPr lang="en-US" sz="13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2693F-EB32-2CAE-12F7-07F2D6BB58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13961-97F4-225B-B576-8F04572E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833" y="2089750"/>
            <a:ext cx="4178300" cy="176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9102EC-3EA1-DF2B-892F-4531B07AB99F}"/>
              </a:ext>
            </a:extLst>
          </p:cNvPr>
          <p:cNvSpPr/>
          <p:nvPr/>
        </p:nvSpPr>
        <p:spPr>
          <a:xfrm>
            <a:off x="7267241" y="2089750"/>
            <a:ext cx="1005891" cy="17653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070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885509" cy="59655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Splitting values into multiple rows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50522" y="1177537"/>
            <a:ext cx="6953166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Let’s create a new row for every language listed in a movie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158E7-1BCD-5AC2-4884-D4A44F13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8" y="1765900"/>
            <a:ext cx="4178300" cy="1765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7EB5D6-043D-EAFF-2161-248B7754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329" y="1765900"/>
            <a:ext cx="4127500" cy="2413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ECC54EB-C16E-5CD6-F3FE-1648F09FAE8E}"/>
              </a:ext>
            </a:extLst>
          </p:cNvPr>
          <p:cNvSpPr/>
          <p:nvPr/>
        </p:nvSpPr>
        <p:spPr>
          <a:xfrm>
            <a:off x="3362770" y="2413266"/>
            <a:ext cx="968842" cy="178951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A2771-BF51-B733-94B8-408A6168FDAD}"/>
              </a:ext>
            </a:extLst>
          </p:cNvPr>
          <p:cNvSpPr/>
          <p:nvPr/>
        </p:nvSpPr>
        <p:spPr>
          <a:xfrm>
            <a:off x="8039016" y="2413600"/>
            <a:ext cx="983813" cy="3296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E3DE971-5AE6-11F2-2679-41CAA0AC2CA7}"/>
              </a:ext>
            </a:extLst>
          </p:cNvPr>
          <p:cNvSpPr/>
          <p:nvPr/>
        </p:nvSpPr>
        <p:spPr>
          <a:xfrm>
            <a:off x="4430650" y="2382532"/>
            <a:ext cx="344378" cy="150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AB29368-B60D-E66B-831B-2F57816F76CE}"/>
              </a:ext>
            </a:extLst>
          </p:cNvPr>
          <p:cNvSpPr/>
          <p:nvPr/>
        </p:nvSpPr>
        <p:spPr>
          <a:xfrm rot="541226">
            <a:off x="4438529" y="2549769"/>
            <a:ext cx="344378" cy="1509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21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separate_rows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3454479" cy="2858700"/>
          </a:xfrm>
        </p:spPr>
        <p:txBody>
          <a:bodyPr/>
          <a:lstStyle/>
          <a:p>
            <a:pPr marL="228600" indent="0"/>
            <a:r>
              <a:rPr lang="en-US" sz="1400" dirty="0"/>
              <a:t>We need to specify: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/>
              <a:t>The variable whose values you want to split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/>
              <a:t>The character used to identify where to make the split</a:t>
            </a:r>
          </a:p>
          <a:p>
            <a:pPr marL="228600" indent="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20C5-70E2-C18B-7A3B-B0C0D415C317}"/>
              </a:ext>
            </a:extLst>
          </p:cNvPr>
          <p:cNvSpPr txBox="1"/>
          <p:nvPr/>
        </p:nvSpPr>
        <p:spPr>
          <a:xfrm>
            <a:off x="4171950" y="183308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effectLst/>
              </a:rPr>
              <a:t>movies_language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movies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separate_rows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language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        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”,"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9DABD-9748-4FDD-F33A-2376C4A6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2718007"/>
            <a:ext cx="41783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1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separate_rows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96207" y="1752182"/>
            <a:ext cx="3659356" cy="602081"/>
          </a:xfrm>
        </p:spPr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400" dirty="0"/>
              <a:t>Result: row for every movie-language pair</a:t>
            </a:r>
          </a:p>
          <a:p>
            <a:pPr marL="228600" indent="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20C5-70E2-C18B-7A3B-B0C0D415C317}"/>
              </a:ext>
            </a:extLst>
          </p:cNvPr>
          <p:cNvSpPr txBox="1"/>
          <p:nvPr/>
        </p:nvSpPr>
        <p:spPr>
          <a:xfrm>
            <a:off x="4572000" y="1542900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effectLst/>
              </a:rPr>
              <a:t>movies_language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movies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separate_rows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language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        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”,"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D7435-6598-25E1-CC3C-4D3CB539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46" y="2571750"/>
            <a:ext cx="4127500" cy="241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1DEAE-D3EA-BD6F-FD2E-7EFD82CC8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" y="2812275"/>
            <a:ext cx="4178300" cy="17653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DB7B8DE-ED03-63B9-9E9A-42D3C059C191}"/>
              </a:ext>
            </a:extLst>
          </p:cNvPr>
          <p:cNvSpPr/>
          <p:nvPr/>
        </p:nvSpPr>
        <p:spPr>
          <a:xfrm>
            <a:off x="4158765" y="3360100"/>
            <a:ext cx="448125" cy="304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74152-B560-CB6C-60C7-2162AC543F47}"/>
              </a:ext>
            </a:extLst>
          </p:cNvPr>
          <p:cNvSpPr txBox="1"/>
          <p:nvPr/>
        </p:nvSpPr>
        <p:spPr>
          <a:xfrm>
            <a:off x="4514849" y="398699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pollev.com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65278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B106-3994-9294-DB16-DE572634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300" cy="39885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CF47-4246-184B-481D-BFF06CD930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6798093" cy="2858700"/>
          </a:xfrm>
        </p:spPr>
        <p:txBody>
          <a:bodyPr/>
          <a:lstStyle/>
          <a:p>
            <a:pPr marL="228600" indent="0"/>
            <a:r>
              <a:rPr lang="en-US" sz="1800" dirty="0"/>
              <a:t>Use the movies data frame to do the following:</a:t>
            </a:r>
          </a:p>
          <a:p>
            <a:pPr lvl="1">
              <a:buFont typeface="+mj-lt"/>
              <a:buAutoNum type="alphaLcParenR"/>
            </a:pPr>
            <a:r>
              <a:rPr lang="en-US" sz="1800" dirty="0"/>
              <a:t>calculate the average domestic gross by genre (keep the top 5)</a:t>
            </a:r>
          </a:p>
          <a:p>
            <a:pPr lvl="1">
              <a:buFont typeface="+mj-lt"/>
              <a:buAutoNum type="alphaLcParenR"/>
            </a:pPr>
            <a:r>
              <a:rPr lang="en-US" sz="1800" dirty="0"/>
              <a:t>separate the genre variable, then calculate the average domestic gross by genre (keep the top 5)</a:t>
            </a:r>
          </a:p>
          <a:p>
            <a:pPr lvl="1">
              <a:buFont typeface="+mj-lt"/>
              <a:buAutoNum type="alphaLcParenR"/>
            </a:pPr>
            <a:r>
              <a:rPr lang="en-US" sz="1800" dirty="0"/>
              <a:t>Why are these tables different?</a:t>
            </a:r>
          </a:p>
          <a:p>
            <a:pPr marL="685800" lvl="1" indent="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43C41-65CE-63FB-723C-91465B556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957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01B2BC-6914-B38E-C59A-7C0C2877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the Wild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BCF346-68AA-C95A-B213-8537ED35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271510" cy="3263400"/>
          </a:xfrm>
        </p:spPr>
        <p:txBody>
          <a:bodyPr/>
          <a:lstStyle/>
          <a:p>
            <a:r>
              <a:rPr lang="en-US" dirty="0"/>
              <a:t>Unfortunately, ”real data” is going to be messy</a:t>
            </a:r>
          </a:p>
          <a:p>
            <a:r>
              <a:rPr lang="en-US" dirty="0"/>
              <a:t>Each data set is messy in its own unique way</a:t>
            </a:r>
          </a:p>
          <a:p>
            <a:r>
              <a:rPr lang="en-US" dirty="0"/>
              <a:t>Our job as analysts is to untangle the mess before we can conduct any sort of analysis</a:t>
            </a:r>
          </a:p>
          <a:p>
            <a:r>
              <a:rPr lang="en-US" dirty="0"/>
              <a:t>This week, we are going to learn some tools for tidying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927BA-6747-7E10-102F-F7D6FB949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02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65B4-F4A1-7D57-4D21-D3B907E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Tidy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4E001-EA93-7194-B14D-87B195577BA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268044"/>
            <a:ext cx="7814444" cy="3374062"/>
          </a:xfrm>
        </p:spPr>
        <p:txBody>
          <a:bodyPr/>
          <a:lstStyle/>
          <a:p>
            <a:r>
              <a:rPr lang="en-US" dirty="0"/>
              <a:t>each row is an observation</a:t>
            </a:r>
          </a:p>
          <a:p>
            <a:r>
              <a:rPr lang="en-US" dirty="0"/>
              <a:t>each column is a single variable</a:t>
            </a:r>
          </a:p>
          <a:p>
            <a:r>
              <a:rPr lang="en-US" dirty="0"/>
              <a:t>data is rectangular</a:t>
            </a:r>
          </a:p>
          <a:p>
            <a:r>
              <a:rPr lang="en-US" dirty="0"/>
              <a:t>if there are multiple data tables, they should have an identifier that allows them to be joined together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0A43B-5240-766C-81F7-ADFC6A109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7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D88B-0B89-E811-EC9B-CA5757E2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Tidy Data?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6AE88-4E2B-6174-FD3C-08923DC5E83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391478"/>
            <a:ext cx="7965519" cy="3250628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 data require only a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small set of tools to be learned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:</a:t>
            </a: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When using a consistent data format, only a small set of tools is required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dplyr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for example)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these tools can be reused easily from one project to the next</a:t>
            </a:r>
          </a:p>
          <a:p>
            <a:pPr marL="571500" lvl="1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Tidy data allow for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datasets to be combined: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Data are often stored in multiple tables or in different locations.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By getting each table into a tidy format, combining across tables or sources is easy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F55F1-BC20-F19F-E9A7-A330B129C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931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13A2-90F2-A845-3152-6455D931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row is an observation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38CF-FFF6-C38A-2C5F-82D7152C8E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353704-E84A-6220-D324-6A376B390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8" r="1111" b="27129"/>
          <a:stretch/>
        </p:blipFill>
        <p:spPr bwMode="auto">
          <a:xfrm>
            <a:off x="560567" y="2075290"/>
            <a:ext cx="8138160" cy="236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59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13A2-90F2-A845-3152-6455D931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variable has it’s own column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938CF-FFF6-C38A-2C5F-82D7152C8E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5AB98-4BFA-893B-697B-0AC24111F1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2988" r="-1112" b="29877"/>
          <a:stretch/>
        </p:blipFill>
        <p:spPr bwMode="auto">
          <a:xfrm>
            <a:off x="411480" y="1735880"/>
            <a:ext cx="8321040" cy="191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9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16984</TotalTime>
  <Words>1536</Words>
  <Application>Microsoft Macintosh PowerPoint</Application>
  <PresentationFormat>On-screen Show (16:9)</PresentationFormat>
  <Paragraphs>247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-apple-system</vt:lpstr>
      <vt:lpstr>Arial</vt:lpstr>
      <vt:lpstr>Helvetica Neue</vt:lpstr>
      <vt:lpstr>Times New Roman</vt:lpstr>
      <vt:lpstr>Office Theme</vt:lpstr>
      <vt:lpstr>Econ 106: Data Analyis for Economics Lecture 11</vt:lpstr>
      <vt:lpstr>Reminders</vt:lpstr>
      <vt:lpstr> #tidytuesday</vt:lpstr>
      <vt:lpstr>Outline</vt:lpstr>
      <vt:lpstr>Data in the Wild</vt:lpstr>
      <vt:lpstr>What is Tidy Data?</vt:lpstr>
      <vt:lpstr>Why do we want Tidy Data?</vt:lpstr>
      <vt:lpstr>Each row is an observation</vt:lpstr>
      <vt:lpstr>Each variable has it’s own column</vt:lpstr>
      <vt:lpstr>Each dataset has an identifier for joins</vt:lpstr>
      <vt:lpstr>Messy Data</vt:lpstr>
      <vt:lpstr>Messy Data Example</vt:lpstr>
      <vt:lpstr>Example: TB data</vt:lpstr>
      <vt:lpstr>Same data, different layout</vt:lpstr>
      <vt:lpstr>Exercise: How would you calculate the case rate by country?</vt:lpstr>
      <vt:lpstr>How would you calculate the case rate by country?</vt:lpstr>
      <vt:lpstr>Reshaping Data</vt:lpstr>
      <vt:lpstr>Example: TB Cases (Table 4a)</vt:lpstr>
      <vt:lpstr>Reshaping Data: Wide to Long</vt:lpstr>
      <vt:lpstr>Wide to Long Breakdown: Cases</vt:lpstr>
      <vt:lpstr>Wide to Long Breakdown : Cases</vt:lpstr>
      <vt:lpstr>Wide to Long Breakdown : Cases</vt:lpstr>
      <vt:lpstr>Wide to Long Breakdown: Year</vt:lpstr>
      <vt:lpstr>Wide to Long Breakdown: Year</vt:lpstr>
      <vt:lpstr>Wide to Long Summary</vt:lpstr>
      <vt:lpstr>pivot_longer()</vt:lpstr>
      <vt:lpstr>pivot_longer()</vt:lpstr>
      <vt:lpstr>pivot_longer()</vt:lpstr>
      <vt:lpstr>pivot_longer()</vt:lpstr>
      <vt:lpstr>pivot_longer() additional options</vt:lpstr>
      <vt:lpstr>Example (table2)</vt:lpstr>
      <vt:lpstr>Long to Wide Breakdown: type</vt:lpstr>
      <vt:lpstr>Long to Wide Breakdown: count</vt:lpstr>
      <vt:lpstr>pivot_wider()</vt:lpstr>
      <vt:lpstr>pivot_wider()</vt:lpstr>
      <vt:lpstr>pivot_wider()</vt:lpstr>
      <vt:lpstr>Splitting values into multiple columns</vt:lpstr>
      <vt:lpstr>Separate()</vt:lpstr>
      <vt:lpstr>Separate()</vt:lpstr>
      <vt:lpstr>Splitting values into multiple rows</vt:lpstr>
      <vt:lpstr>Splitting values into multiple rows</vt:lpstr>
      <vt:lpstr>separate_rows()</vt:lpstr>
      <vt:lpstr>separate_rows()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cp:lastModifiedBy>Veronica Sovero</cp:lastModifiedBy>
  <cp:revision>72</cp:revision>
  <dcterms:modified xsi:type="dcterms:W3CDTF">2024-11-05T17:53:04Z</dcterms:modified>
</cp:coreProperties>
</file>