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3"/>
  </p:notesMasterIdLst>
  <p:sldIdLst>
    <p:sldId id="256" r:id="rId2"/>
    <p:sldId id="2543" r:id="rId3"/>
    <p:sldId id="2552" r:id="rId4"/>
    <p:sldId id="261" r:id="rId5"/>
    <p:sldId id="2484" r:id="rId6"/>
    <p:sldId id="2513" r:id="rId7"/>
    <p:sldId id="2514" r:id="rId8"/>
    <p:sldId id="2515" r:id="rId9"/>
    <p:sldId id="2516" r:id="rId10"/>
    <p:sldId id="2538" r:id="rId11"/>
    <p:sldId id="2541" r:id="rId12"/>
    <p:sldId id="2540" r:id="rId13"/>
    <p:sldId id="2542" r:id="rId14"/>
    <p:sldId id="334" r:id="rId15"/>
    <p:sldId id="2551" r:id="rId16"/>
    <p:sldId id="2522" r:id="rId17"/>
    <p:sldId id="2501" r:id="rId18"/>
    <p:sldId id="2511" r:id="rId19"/>
    <p:sldId id="2504" r:id="rId20"/>
    <p:sldId id="2517" r:id="rId21"/>
    <p:sldId id="2509" r:id="rId22"/>
    <p:sldId id="2512" r:id="rId23"/>
    <p:sldId id="2518" r:id="rId24"/>
    <p:sldId id="2519" r:id="rId25"/>
    <p:sldId id="2553" r:id="rId26"/>
    <p:sldId id="2521" r:id="rId27"/>
    <p:sldId id="2520" r:id="rId28"/>
    <p:sldId id="2526" r:id="rId29"/>
    <p:sldId id="2528" r:id="rId30"/>
    <p:sldId id="2527" r:id="rId31"/>
    <p:sldId id="2554" r:id="rId32"/>
    <p:sldId id="2529" r:id="rId33"/>
    <p:sldId id="2530" r:id="rId34"/>
    <p:sldId id="2531" r:id="rId35"/>
    <p:sldId id="2532" r:id="rId36"/>
    <p:sldId id="2533" r:id="rId37"/>
    <p:sldId id="2539" r:id="rId38"/>
    <p:sldId id="2534" r:id="rId39"/>
    <p:sldId id="2535" r:id="rId40"/>
    <p:sldId id="2536" r:id="rId41"/>
    <p:sldId id="2537" r:id="rId42"/>
  </p:sldIdLst>
  <p:sldSz cx="12192000" cy="6858000"/>
  <p:notesSz cx="6858000" cy="9144000"/>
  <p:embeddedFontLst>
    <p:embeddedFont>
      <p:font typeface="Fira Sans" panose="020B0503050000020004" pitchFamily="34" charset="0"/>
      <p:regular r:id="rId44"/>
      <p:bold r:id="rId45"/>
      <p:italic r:id="rId46"/>
      <p:boldItalic r:id="rId47"/>
    </p:embeddedFont>
    <p:embeddedFont>
      <p:font typeface="Lato" panose="020F0502020204030203" pitchFamily="34"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8" roundtripDataSignature="AMtx7mh5jPdJzXakyRAkPjhyBaMOvPo3Hg=="/>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492"/>
    <p:restoredTop sz="88764"/>
  </p:normalViewPr>
  <p:slideViewPr>
    <p:cSldViewPr snapToGrid="0">
      <p:cViewPr varScale="1">
        <p:scale>
          <a:sx n="95" d="100"/>
          <a:sy n="95" d="100"/>
        </p:scale>
        <p:origin x="100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68" Type="http://customschemas.google.com/relationships/presentationmetadata" Target="metadata"/><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8.fntdata"/><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38</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22773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40</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19869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07" name="Google Shape;10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9" name="Google Shape;119;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9e7f3be44f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9e7f3be44f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 Geospatial Data is a location that is given by a set of coordinates. </a:t>
            </a:r>
            <a:r>
              <a:rPr lang="en" dirty="0" err="1"/>
              <a:t>Anatone</a:t>
            </a:r>
            <a:r>
              <a:rPr lang="en" dirty="0"/>
              <a:t> WA has specific coordinates associated with its location, a latitude and a longitude. The specific values we use to answer the question of “where” can differ by the coordinate reference system we use.</a:t>
            </a:r>
            <a:endParaRPr dirty="0"/>
          </a:p>
        </p:txBody>
      </p:sp>
    </p:spTree>
    <p:extLst>
      <p:ext uri="{BB962C8B-B14F-4D97-AF65-F5344CB8AC3E}">
        <p14:creationId xmlns:p14="http://schemas.microsoft.com/office/powerpoint/2010/main" val="22000745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9e7f3be44f_0_4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9e7f3be44f_0_4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GCS are actually quite popular and as you become more familiar with geospatial data and work with different datasets, two CRS you will probably run into are WGS84 and NAD83. </a:t>
            </a:r>
            <a:endParaRPr dirty="0"/>
          </a:p>
          <a:p>
            <a:pPr marL="0" lvl="0" indent="0" algn="l" rtl="0">
              <a:spcBef>
                <a:spcPts val="0"/>
              </a:spcBef>
              <a:spcAft>
                <a:spcPts val="0"/>
              </a:spcAft>
              <a:buNone/>
            </a:pPr>
            <a:r>
              <a:rPr lang="en" dirty="0"/>
              <a:t>Why do you think people will use different CRS for different places or reasons? Sometimes different CRS work better in one location rather than another. NAD83 is actually great to use if you’re looking at the US. Those 4 digit numbers you see next to NAD83 is the EPSG code. These codes are what you’ll be using in Python and R to designate a specific CRS.</a:t>
            </a:r>
            <a:endParaRPr dirty="0"/>
          </a:p>
        </p:txBody>
      </p:sp>
    </p:spTree>
    <p:extLst>
      <p:ext uri="{BB962C8B-B14F-4D97-AF65-F5344CB8AC3E}">
        <p14:creationId xmlns:p14="http://schemas.microsoft.com/office/powerpoint/2010/main" val="8332241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21</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3723801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9e7f3be44f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9e7f3be44f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 Geospatial Data is a location that is given by a set of coordinates. </a:t>
            </a:r>
            <a:r>
              <a:rPr lang="en" dirty="0" err="1"/>
              <a:t>Anatone</a:t>
            </a:r>
            <a:r>
              <a:rPr lang="en" dirty="0"/>
              <a:t> WA has specific coordinates associated with its location, a latitude and a longitude. The specific values we use to answer the question of “where” can differ by the coordinate reference system we use.</a:t>
            </a:r>
            <a:endParaRPr dirty="0"/>
          </a:p>
        </p:txBody>
      </p:sp>
    </p:spTree>
    <p:extLst>
      <p:ext uri="{BB962C8B-B14F-4D97-AF65-F5344CB8AC3E}">
        <p14:creationId xmlns:p14="http://schemas.microsoft.com/office/powerpoint/2010/main" val="16580953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9e7f3be44f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 name="Google Shape;203;g9e7f3be44f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So Geospatial Data is a location that is given by a set of coordinates. </a:t>
            </a:r>
            <a:r>
              <a:rPr lang="en" dirty="0" err="1"/>
              <a:t>Anatone</a:t>
            </a:r>
            <a:r>
              <a:rPr lang="en" dirty="0"/>
              <a:t> WA has specific coordinates associated with its location, a latitude and a longitude. The specific values we use to answer the question of “where” can differ by the coordinate reference system we use.</a:t>
            </a:r>
            <a:endParaRPr dirty="0"/>
          </a:p>
        </p:txBody>
      </p:sp>
    </p:spTree>
    <p:extLst>
      <p:ext uri="{BB962C8B-B14F-4D97-AF65-F5344CB8AC3E}">
        <p14:creationId xmlns:p14="http://schemas.microsoft.com/office/powerpoint/2010/main" val="1751022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Calibri"/>
                <a:ea typeface="Calibri"/>
                <a:cs typeface="Calibri"/>
                <a:sym typeface="Calibri"/>
              </a:rPr>
              <a:t>27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01020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4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8" name="Google Shape;18;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8"/>
        <p:cNvGrpSpPr/>
        <p:nvPr/>
      </p:nvGrpSpPr>
      <p:grpSpPr>
        <a:xfrm>
          <a:off x="0" y="0"/>
          <a:ext cx="0" cy="0"/>
          <a:chOff x="0" y="0"/>
          <a:chExt cx="0" cy="0"/>
        </a:xfrm>
      </p:grpSpPr>
      <p:sp>
        <p:nvSpPr>
          <p:cNvPr id="29" name="Google Shape;29;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4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4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5"/>
        <p:cNvGrpSpPr/>
        <p:nvPr/>
      </p:nvGrpSpPr>
      <p:grpSpPr>
        <a:xfrm>
          <a:off x="0" y="0"/>
          <a:ext cx="0" cy="0"/>
          <a:chOff x="0" y="0"/>
          <a:chExt cx="0" cy="0"/>
        </a:xfrm>
      </p:grpSpPr>
      <p:sp>
        <p:nvSpPr>
          <p:cNvPr id="36" name="Google Shape;36;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1"/>
        <p:cNvGrpSpPr/>
        <p:nvPr/>
      </p:nvGrpSpPr>
      <p:grpSpPr>
        <a:xfrm>
          <a:off x="0" y="0"/>
          <a:ext cx="0" cy="0"/>
          <a:chOff x="0" y="0"/>
          <a:chExt cx="0" cy="0"/>
        </a:xfrm>
      </p:grpSpPr>
      <p:sp>
        <p:nvSpPr>
          <p:cNvPr id="42" name="Google Shape;42;p4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4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4" name="Google Shape;44;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4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4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0" name="Google Shape;50;p4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4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2" name="Google Shape;52;p4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5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52"/>
          <p:cNvSpPr>
            <a:spLocks noGrp="1"/>
          </p:cNvSpPr>
          <p:nvPr>
            <p:ph type="pic" idx="2"/>
          </p:nvPr>
        </p:nvSpPr>
        <p:spPr>
          <a:xfrm>
            <a:off x="5183188" y="987425"/>
            <a:ext cx="6172200" cy="4873625"/>
          </a:xfrm>
          <a:prstGeom prst="rect">
            <a:avLst/>
          </a:prstGeom>
          <a:noFill/>
          <a:ln>
            <a:noFill/>
          </a:ln>
        </p:spPr>
      </p:sp>
      <p:sp>
        <p:nvSpPr>
          <p:cNvPr id="68" name="Google Shape;68;p5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5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5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5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5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5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5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5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5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5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5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5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5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1355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3192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553473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7" r:id="rId6"/>
    <p:sldLayoutId id="2147483658" r:id="rId7"/>
    <p:sldLayoutId id="2147483659" r:id="rId8"/>
    <p:sldLayoutId id="2147483660"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github.com/dlab-berkeley/R-Geospatial-Fundamentals/tree/master/docs"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datacarpentry.org/r-raster-vector-geospatial/index.htm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pollev.com/vsovero" TargetMode="Externa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https://pollev.com/vsovero"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hyperlink" Target="https://pollev.com/vsovero" TargetMode="Externa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hyperlink" Target="https://pollev.com/vsovero"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www.census.gov/cgi-bin/geo/shapefiles/index.php"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walkerke/tigris"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dirty="0"/>
              <a:t>Econ 106</a:t>
            </a:r>
            <a:br>
              <a:rPr lang="en-US" dirty="0"/>
            </a:br>
            <a:r>
              <a:rPr lang="en-US" sz="3200" dirty="0"/>
              <a:t>Lecture 18</a:t>
            </a:r>
            <a:endParaRPr dirty="0"/>
          </a:p>
        </p:txBody>
      </p:sp>
      <p:sp>
        <p:nvSpPr>
          <p:cNvPr id="89" name="Google Shape;89;p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888888"/>
              </a:buClr>
              <a:buSzPts val="2400"/>
              <a:buNone/>
            </a:pPr>
            <a:r>
              <a:rPr lang="en-US" dirty="0"/>
              <a:t>slides adapted from: </a:t>
            </a:r>
            <a:r>
              <a:rPr lang="en-US" dirty="0">
                <a:hlinkClick r:id="rId3"/>
              </a:rPr>
              <a:t>https://github.com/dlab-berkeley/R-Geospatial-Fundamentals/tree/master/docs</a:t>
            </a:r>
            <a:endParaRPr lang="en-US" dirty="0"/>
          </a:p>
          <a:p>
            <a:pPr marL="0" lvl="0" indent="0" algn="l" rtl="0">
              <a:lnSpc>
                <a:spcPct val="90000"/>
              </a:lnSpc>
              <a:spcBef>
                <a:spcPts val="0"/>
              </a:spcBef>
              <a:spcAft>
                <a:spcPts val="0"/>
              </a:spcAft>
              <a:buClr>
                <a:srgbClr val="888888"/>
              </a:buClr>
              <a:buSzPts val="2400"/>
              <a:buNone/>
            </a:pPr>
            <a:endParaRPr lang="en-US" dirty="0"/>
          </a:p>
          <a:p>
            <a:pPr marL="0" lvl="0" indent="0" algn="l" rtl="0">
              <a:lnSpc>
                <a:spcPct val="90000"/>
              </a:lnSpc>
              <a:spcBef>
                <a:spcPts val="0"/>
              </a:spcBef>
              <a:spcAft>
                <a:spcPts val="0"/>
              </a:spcAft>
              <a:buClr>
                <a:srgbClr val="888888"/>
              </a:buClr>
              <a:buSzPts val="2400"/>
              <a:buNone/>
            </a:pPr>
            <a:r>
              <a:rPr lang="en-US" dirty="0">
                <a:hlinkClick r:id="rId4"/>
              </a:rPr>
              <a:t>https://datacarpentry.org/r-raster-vector-geospatial/index.html</a:t>
            </a:r>
            <a:endParaRPr lang="en-US"/>
          </a:p>
          <a:p>
            <a:pPr marL="0" lvl="0" indent="0" algn="l" rtl="0">
              <a:lnSpc>
                <a:spcPct val="90000"/>
              </a:lnSpc>
              <a:spcBef>
                <a:spcPts val="0"/>
              </a:spcBef>
              <a:spcAft>
                <a:spcPts val="0"/>
              </a:spcAft>
              <a:buClr>
                <a:srgbClr val="888888"/>
              </a:buClr>
              <a:buSzPts val="2400"/>
              <a:buNone/>
            </a:pPr>
            <a:endParaRPr dirty="0"/>
          </a:p>
        </p:txBody>
      </p:sp>
      <p:sp>
        <p:nvSpPr>
          <p:cNvPr id="90" name="Google Shape;9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E09A4-6129-CCBF-1907-0D85FEA19418}"/>
              </a:ext>
            </a:extLst>
          </p:cNvPr>
          <p:cNvSpPr>
            <a:spLocks noGrp="1"/>
          </p:cNvSpPr>
          <p:nvPr>
            <p:ph type="title"/>
          </p:nvPr>
        </p:nvSpPr>
        <p:spPr/>
        <p:txBody>
          <a:bodyPr/>
          <a:lstStyle/>
          <a:p>
            <a:r>
              <a:rPr lang="en-US" dirty="0"/>
              <a:t>Borders for United States and Territories</a:t>
            </a:r>
          </a:p>
        </p:txBody>
      </p:sp>
      <p:sp>
        <p:nvSpPr>
          <p:cNvPr id="3" name="Text Placeholder 2">
            <a:extLst>
              <a:ext uri="{FF2B5EF4-FFF2-40B4-BE49-F238E27FC236}">
                <a16:creationId xmlns:a16="http://schemas.microsoft.com/office/drawing/2014/main" id="{E2B8AD9E-C65D-6425-CF3D-C033A3BFA218}"/>
              </a:ext>
            </a:extLst>
          </p:cNvPr>
          <p:cNvSpPr>
            <a:spLocks noGrp="1"/>
          </p:cNvSpPr>
          <p:nvPr>
            <p:ph type="body" idx="1"/>
          </p:nvPr>
        </p:nvSpPr>
        <p:spPr>
          <a:xfrm>
            <a:off x="838200" y="1825625"/>
            <a:ext cx="4157870" cy="4351338"/>
          </a:xfrm>
        </p:spPr>
        <p:txBody>
          <a:bodyPr/>
          <a:lstStyle/>
          <a:p>
            <a:r>
              <a:rPr lang="en-US" dirty="0"/>
              <a:t>Leave the argument blank if you want geography for the entire US</a:t>
            </a:r>
          </a:p>
        </p:txBody>
      </p:sp>
      <p:sp>
        <p:nvSpPr>
          <p:cNvPr id="6" name="TextBox 5">
            <a:extLst>
              <a:ext uri="{FF2B5EF4-FFF2-40B4-BE49-F238E27FC236}">
                <a16:creationId xmlns:a16="http://schemas.microsoft.com/office/drawing/2014/main" id="{F6BFB334-8985-4ED4-8479-C89E5345C659}"/>
              </a:ext>
            </a:extLst>
          </p:cNvPr>
          <p:cNvSpPr txBox="1"/>
          <p:nvPr/>
        </p:nvSpPr>
        <p:spPr>
          <a:xfrm>
            <a:off x="5666035" y="2276199"/>
            <a:ext cx="6098582" cy="430887"/>
          </a:xfrm>
          <a:prstGeom prst="rect">
            <a:avLst/>
          </a:prstGeom>
          <a:noFill/>
        </p:spPr>
        <p:txBody>
          <a:bodyPr wrap="square">
            <a:spAutoFit/>
          </a:bodyPr>
          <a:lstStyle/>
          <a:p>
            <a:pPr marL="101597" indent="0">
              <a:spcBef>
                <a:spcPts val="0"/>
              </a:spcBef>
              <a:buClr>
                <a:srgbClr val="FF0000"/>
              </a:buClr>
              <a:buSzPts val="3200"/>
              <a:buFont typeface="Arial"/>
              <a:buNone/>
            </a:pPr>
            <a:r>
              <a:rPr lang="en-US" sz="2200" b="1" dirty="0" err="1">
                <a:solidFill>
                  <a:srgbClr val="7030A0"/>
                </a:solidFill>
              </a:rPr>
              <a:t>US_States_Tigris</a:t>
            </a:r>
            <a:r>
              <a:rPr lang="en-US" sz="2200" b="1" dirty="0">
                <a:solidFill>
                  <a:srgbClr val="0432FF"/>
                </a:solidFill>
              </a:rPr>
              <a:t>&lt;-</a:t>
            </a:r>
            <a:r>
              <a:rPr lang="en-US" sz="2200" b="1" dirty="0">
                <a:solidFill>
                  <a:srgbClr val="FF0000"/>
                </a:solidFill>
              </a:rPr>
              <a:t>states</a:t>
            </a:r>
            <a:r>
              <a:rPr lang="en-US" sz="2200" dirty="0"/>
              <a:t>()</a:t>
            </a:r>
          </a:p>
        </p:txBody>
      </p:sp>
    </p:spTree>
    <p:extLst>
      <p:ext uri="{BB962C8B-B14F-4D97-AF65-F5344CB8AC3E}">
        <p14:creationId xmlns:p14="http://schemas.microsoft.com/office/powerpoint/2010/main" val="39664107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E09A4-6129-CCBF-1907-0D85FEA19418}"/>
              </a:ext>
            </a:extLst>
          </p:cNvPr>
          <p:cNvSpPr>
            <a:spLocks noGrp="1"/>
          </p:cNvSpPr>
          <p:nvPr>
            <p:ph type="title"/>
          </p:nvPr>
        </p:nvSpPr>
        <p:spPr/>
        <p:txBody>
          <a:bodyPr/>
          <a:lstStyle/>
          <a:p>
            <a:r>
              <a:rPr lang="en-US" dirty="0"/>
              <a:t>Map of the United States and Territories</a:t>
            </a:r>
          </a:p>
        </p:txBody>
      </p:sp>
      <p:sp>
        <p:nvSpPr>
          <p:cNvPr id="3" name="Text Placeholder 2">
            <a:extLst>
              <a:ext uri="{FF2B5EF4-FFF2-40B4-BE49-F238E27FC236}">
                <a16:creationId xmlns:a16="http://schemas.microsoft.com/office/drawing/2014/main" id="{E2B8AD9E-C65D-6425-CF3D-C033A3BFA218}"/>
              </a:ext>
            </a:extLst>
          </p:cNvPr>
          <p:cNvSpPr>
            <a:spLocks noGrp="1"/>
          </p:cNvSpPr>
          <p:nvPr>
            <p:ph type="body" idx="1"/>
          </p:nvPr>
        </p:nvSpPr>
        <p:spPr>
          <a:xfrm>
            <a:off x="838200" y="1825625"/>
            <a:ext cx="4157870" cy="4351338"/>
          </a:xfrm>
        </p:spPr>
        <p:txBody>
          <a:bodyPr/>
          <a:lstStyle/>
          <a:p>
            <a:r>
              <a:rPr lang="en-US" dirty="0"/>
              <a:t>Map doesn’t look great because it includes US territories</a:t>
            </a:r>
          </a:p>
        </p:txBody>
      </p:sp>
      <p:sp>
        <p:nvSpPr>
          <p:cNvPr id="6" name="TextBox 5">
            <a:extLst>
              <a:ext uri="{FF2B5EF4-FFF2-40B4-BE49-F238E27FC236}">
                <a16:creationId xmlns:a16="http://schemas.microsoft.com/office/drawing/2014/main" id="{F6BFB334-8985-4ED4-8479-C89E5345C659}"/>
              </a:ext>
            </a:extLst>
          </p:cNvPr>
          <p:cNvSpPr txBox="1"/>
          <p:nvPr/>
        </p:nvSpPr>
        <p:spPr>
          <a:xfrm>
            <a:off x="6514175" y="2093452"/>
            <a:ext cx="4948956" cy="1107996"/>
          </a:xfrm>
          <a:prstGeom prst="rect">
            <a:avLst/>
          </a:prstGeom>
          <a:noFill/>
        </p:spPr>
        <p:txBody>
          <a:bodyPr wrap="square">
            <a:spAutoFit/>
          </a:bodyPr>
          <a:lstStyle/>
          <a:p>
            <a:r>
              <a:rPr lang="en-US" sz="2200" b="1" dirty="0" err="1">
                <a:solidFill>
                  <a:srgbClr val="FF0000"/>
                </a:solidFill>
              </a:rPr>
              <a:t>ggplot</a:t>
            </a:r>
            <a:r>
              <a:rPr lang="en-US" sz="2200" b="1" dirty="0"/>
              <a:t>(</a:t>
            </a:r>
            <a:r>
              <a:rPr lang="en-US" sz="2200" b="1" dirty="0">
                <a:solidFill>
                  <a:srgbClr val="00B050"/>
                </a:solidFill>
              </a:rPr>
              <a:t>data</a:t>
            </a:r>
            <a:r>
              <a:rPr lang="en-US" sz="2200" b="1" dirty="0"/>
              <a:t>=</a:t>
            </a:r>
            <a:r>
              <a:rPr lang="en-US" sz="2200" b="1" dirty="0" err="1"/>
              <a:t>US_States_Tigris</a:t>
            </a:r>
            <a:r>
              <a:rPr lang="en-US" sz="2200" b="1" dirty="0"/>
              <a:t>) </a:t>
            </a:r>
            <a:r>
              <a:rPr lang="en-US" sz="2200" b="1" dirty="0">
                <a:solidFill>
                  <a:srgbClr val="0432FF"/>
                </a:solidFill>
              </a:rPr>
              <a:t>+</a:t>
            </a:r>
          </a:p>
          <a:p>
            <a:r>
              <a:rPr lang="en-US" sz="2200" b="1" dirty="0"/>
              <a:t>  	</a:t>
            </a:r>
            <a:r>
              <a:rPr lang="en-US" sz="2200" b="1" dirty="0" err="1">
                <a:solidFill>
                  <a:srgbClr val="FF0000"/>
                </a:solidFill>
              </a:rPr>
              <a:t>geom_sf</a:t>
            </a:r>
            <a:r>
              <a:rPr lang="en-US" sz="2200" b="1" dirty="0"/>
              <a:t>()</a:t>
            </a:r>
          </a:p>
          <a:p>
            <a:pPr marL="101597" indent="0">
              <a:spcBef>
                <a:spcPts val="0"/>
              </a:spcBef>
              <a:buClr>
                <a:srgbClr val="FF0000"/>
              </a:buClr>
              <a:buSzPts val="3200"/>
              <a:buFont typeface="Arial"/>
              <a:buNone/>
            </a:pPr>
            <a:endParaRPr lang="en-US" sz="2200" dirty="0"/>
          </a:p>
        </p:txBody>
      </p:sp>
      <p:pic>
        <p:nvPicPr>
          <p:cNvPr id="4" name="Picture 3">
            <a:extLst>
              <a:ext uri="{FF2B5EF4-FFF2-40B4-BE49-F238E27FC236}">
                <a16:creationId xmlns:a16="http://schemas.microsoft.com/office/drawing/2014/main" id="{62C2B2CB-8022-DA5F-83C7-E3167A57DBFC}"/>
              </a:ext>
            </a:extLst>
          </p:cNvPr>
          <p:cNvPicPr>
            <a:picLocks noChangeAspect="1"/>
          </p:cNvPicPr>
          <p:nvPr/>
        </p:nvPicPr>
        <p:blipFill rotWithShape="1">
          <a:blip r:embed="rId2"/>
          <a:srcRect l="-1" t="27403" r="-890" b="27926"/>
          <a:stretch/>
        </p:blipFill>
        <p:spPr>
          <a:xfrm>
            <a:off x="1708492" y="3604212"/>
            <a:ext cx="8775015" cy="2598876"/>
          </a:xfrm>
          <a:prstGeom prst="rect">
            <a:avLst/>
          </a:prstGeom>
        </p:spPr>
      </p:pic>
    </p:spTree>
    <p:extLst>
      <p:ext uri="{BB962C8B-B14F-4D97-AF65-F5344CB8AC3E}">
        <p14:creationId xmlns:p14="http://schemas.microsoft.com/office/powerpoint/2010/main" val="3154063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E09A4-6129-CCBF-1907-0D85FEA19418}"/>
              </a:ext>
            </a:extLst>
          </p:cNvPr>
          <p:cNvSpPr>
            <a:spLocks noGrp="1"/>
          </p:cNvSpPr>
          <p:nvPr>
            <p:ph type="title"/>
          </p:nvPr>
        </p:nvSpPr>
        <p:spPr/>
        <p:txBody>
          <a:bodyPr/>
          <a:lstStyle/>
          <a:p>
            <a:r>
              <a:rPr lang="en-US" dirty="0"/>
              <a:t>Map of the United States</a:t>
            </a:r>
          </a:p>
        </p:txBody>
      </p:sp>
      <p:sp>
        <p:nvSpPr>
          <p:cNvPr id="3" name="Text Placeholder 2">
            <a:extLst>
              <a:ext uri="{FF2B5EF4-FFF2-40B4-BE49-F238E27FC236}">
                <a16:creationId xmlns:a16="http://schemas.microsoft.com/office/drawing/2014/main" id="{E2B8AD9E-C65D-6425-CF3D-C033A3BFA218}"/>
              </a:ext>
            </a:extLst>
          </p:cNvPr>
          <p:cNvSpPr>
            <a:spLocks noGrp="1"/>
          </p:cNvSpPr>
          <p:nvPr>
            <p:ph type="body" idx="1"/>
          </p:nvPr>
        </p:nvSpPr>
        <p:spPr>
          <a:xfrm>
            <a:off x="838200" y="1825625"/>
            <a:ext cx="4157870" cy="4351338"/>
          </a:xfrm>
        </p:spPr>
        <p:txBody>
          <a:bodyPr/>
          <a:lstStyle/>
          <a:p>
            <a:r>
              <a:rPr lang="en-US" dirty="0"/>
              <a:t>We can filter out territories (region 9)</a:t>
            </a:r>
          </a:p>
          <a:p>
            <a:r>
              <a:rPr lang="en-US" dirty="0"/>
              <a:t>It’s also helpful to relocate the non-contiguous states</a:t>
            </a:r>
          </a:p>
        </p:txBody>
      </p:sp>
      <p:sp>
        <p:nvSpPr>
          <p:cNvPr id="6" name="TextBox 5">
            <a:extLst>
              <a:ext uri="{FF2B5EF4-FFF2-40B4-BE49-F238E27FC236}">
                <a16:creationId xmlns:a16="http://schemas.microsoft.com/office/drawing/2014/main" id="{9A103A27-E2F6-0E8E-3002-F287A618F99F}"/>
              </a:ext>
            </a:extLst>
          </p:cNvPr>
          <p:cNvSpPr txBox="1"/>
          <p:nvPr/>
        </p:nvSpPr>
        <p:spPr>
          <a:xfrm>
            <a:off x="5486401" y="2438425"/>
            <a:ext cx="6096000" cy="1446550"/>
          </a:xfrm>
          <a:prstGeom prst="rect">
            <a:avLst/>
          </a:prstGeom>
          <a:noFill/>
        </p:spPr>
        <p:txBody>
          <a:bodyPr wrap="square">
            <a:spAutoFit/>
          </a:bodyPr>
          <a:lstStyle/>
          <a:p>
            <a:r>
              <a:rPr lang="en-US" sz="2200" b="1" dirty="0" err="1">
                <a:solidFill>
                  <a:srgbClr val="7030A0"/>
                </a:solidFill>
              </a:rPr>
              <a:t>only_states</a:t>
            </a:r>
            <a:r>
              <a:rPr lang="en-US" sz="2200" b="1" dirty="0">
                <a:solidFill>
                  <a:srgbClr val="7030A0"/>
                </a:solidFill>
              </a:rPr>
              <a:t> </a:t>
            </a:r>
            <a:r>
              <a:rPr lang="en-US" sz="2200" b="1" dirty="0">
                <a:solidFill>
                  <a:srgbClr val="0432FF"/>
                </a:solidFill>
              </a:rPr>
              <a:t>&lt;-</a:t>
            </a:r>
            <a:r>
              <a:rPr lang="en-US" sz="2200" b="1" dirty="0"/>
              <a:t> </a:t>
            </a:r>
            <a:r>
              <a:rPr lang="en-US" sz="2200" b="1" dirty="0" err="1">
                <a:solidFill>
                  <a:srgbClr val="00B050"/>
                </a:solidFill>
              </a:rPr>
              <a:t>US_States_Tigris</a:t>
            </a:r>
            <a:r>
              <a:rPr lang="en-US" sz="2200" b="1" dirty="0">
                <a:solidFill>
                  <a:srgbClr val="0432FF"/>
                </a:solidFill>
              </a:rPr>
              <a:t>%&gt;%</a:t>
            </a:r>
          </a:p>
          <a:p>
            <a:r>
              <a:rPr lang="en-US" sz="2200" b="1" dirty="0"/>
              <a:t>  </a:t>
            </a:r>
            <a:r>
              <a:rPr lang="en-US" sz="2200" b="1" dirty="0">
                <a:solidFill>
                  <a:srgbClr val="FF0000"/>
                </a:solidFill>
              </a:rPr>
              <a:t>filter</a:t>
            </a:r>
            <a:r>
              <a:rPr lang="en-US" sz="2200" b="1" dirty="0"/>
              <a:t>(</a:t>
            </a:r>
            <a:r>
              <a:rPr lang="en-US" sz="2200" b="1" dirty="0">
                <a:solidFill>
                  <a:srgbClr val="00B050"/>
                </a:solidFill>
              </a:rPr>
              <a:t>REGION</a:t>
            </a:r>
            <a:r>
              <a:rPr lang="en-US" sz="2200" b="1" dirty="0"/>
              <a:t> </a:t>
            </a:r>
            <a:r>
              <a:rPr lang="en-US" sz="2200" b="1" dirty="0">
                <a:solidFill>
                  <a:srgbClr val="0432FF"/>
                </a:solidFill>
              </a:rPr>
              <a:t>!=</a:t>
            </a:r>
            <a:r>
              <a:rPr lang="en-US" sz="2200" b="1" dirty="0"/>
              <a:t> </a:t>
            </a:r>
            <a:r>
              <a:rPr lang="en-US" sz="2200" b="1" dirty="0">
                <a:solidFill>
                  <a:srgbClr val="00B050"/>
                </a:solidFill>
              </a:rPr>
              <a:t>"9"</a:t>
            </a:r>
            <a:r>
              <a:rPr lang="en-US" sz="2200" b="1" dirty="0"/>
              <a:t>) </a:t>
            </a:r>
            <a:r>
              <a:rPr lang="en-US" sz="2200" b="1" dirty="0">
                <a:solidFill>
                  <a:srgbClr val="0432FF"/>
                </a:solidFill>
              </a:rPr>
              <a:t>%&gt;%</a:t>
            </a:r>
            <a:r>
              <a:rPr lang="en-US" sz="2200" b="1" dirty="0"/>
              <a:t> </a:t>
            </a:r>
          </a:p>
          <a:p>
            <a:r>
              <a:rPr lang="en-US" sz="2200" b="1" dirty="0"/>
              <a:t>  </a:t>
            </a:r>
            <a:r>
              <a:rPr lang="en-US" sz="2200" b="1" dirty="0" err="1">
                <a:solidFill>
                  <a:srgbClr val="FF0000"/>
                </a:solidFill>
              </a:rPr>
              <a:t>shift_geometry</a:t>
            </a:r>
            <a:r>
              <a:rPr lang="en-US" sz="2200" b="1" dirty="0"/>
              <a:t>()</a:t>
            </a:r>
          </a:p>
          <a:p>
            <a:r>
              <a:rPr lang="en-US" sz="2200" dirty="0"/>
              <a:t> </a:t>
            </a:r>
          </a:p>
        </p:txBody>
      </p:sp>
    </p:spTree>
    <p:extLst>
      <p:ext uri="{BB962C8B-B14F-4D97-AF65-F5344CB8AC3E}">
        <p14:creationId xmlns:p14="http://schemas.microsoft.com/office/powerpoint/2010/main" val="39373288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E09A4-6129-CCBF-1907-0D85FEA19418}"/>
              </a:ext>
            </a:extLst>
          </p:cNvPr>
          <p:cNvSpPr>
            <a:spLocks noGrp="1"/>
          </p:cNvSpPr>
          <p:nvPr>
            <p:ph type="title"/>
          </p:nvPr>
        </p:nvSpPr>
        <p:spPr/>
        <p:txBody>
          <a:bodyPr/>
          <a:lstStyle/>
          <a:p>
            <a:r>
              <a:rPr lang="en-US" dirty="0"/>
              <a:t>Map of the United States</a:t>
            </a:r>
          </a:p>
        </p:txBody>
      </p:sp>
      <p:pic>
        <p:nvPicPr>
          <p:cNvPr id="4" name="Picture 3">
            <a:extLst>
              <a:ext uri="{FF2B5EF4-FFF2-40B4-BE49-F238E27FC236}">
                <a16:creationId xmlns:a16="http://schemas.microsoft.com/office/drawing/2014/main" id="{ED5718B1-BD30-B7DD-CE7E-B03B400AA2A2}"/>
              </a:ext>
            </a:extLst>
          </p:cNvPr>
          <p:cNvPicPr>
            <a:picLocks noChangeAspect="1"/>
          </p:cNvPicPr>
          <p:nvPr/>
        </p:nvPicPr>
        <p:blipFill>
          <a:blip r:embed="rId2"/>
          <a:stretch>
            <a:fillRect/>
          </a:stretch>
        </p:blipFill>
        <p:spPr>
          <a:xfrm>
            <a:off x="5806909" y="1825625"/>
            <a:ext cx="5676900" cy="3797300"/>
          </a:xfrm>
          <a:prstGeom prst="rect">
            <a:avLst/>
          </a:prstGeom>
        </p:spPr>
      </p:pic>
      <p:sp>
        <p:nvSpPr>
          <p:cNvPr id="6" name="Text Placeholder 5">
            <a:extLst>
              <a:ext uri="{FF2B5EF4-FFF2-40B4-BE49-F238E27FC236}">
                <a16:creationId xmlns:a16="http://schemas.microsoft.com/office/drawing/2014/main" id="{45173957-3F22-897C-27F0-D265F70AE5A4}"/>
              </a:ext>
            </a:extLst>
          </p:cNvPr>
          <p:cNvSpPr>
            <a:spLocks noGrp="1"/>
          </p:cNvSpPr>
          <p:nvPr>
            <p:ph type="body" idx="1"/>
          </p:nvPr>
        </p:nvSpPr>
        <p:spPr>
          <a:xfrm>
            <a:off x="838200" y="1825625"/>
            <a:ext cx="4714461" cy="3797300"/>
          </a:xfrm>
        </p:spPr>
        <p:txBody>
          <a:bodyPr/>
          <a:lstStyle/>
          <a:p>
            <a:pPr marL="114300" indent="0">
              <a:buNone/>
            </a:pPr>
            <a:r>
              <a:rPr lang="en-US" sz="2800" b="1" dirty="0" err="1">
                <a:solidFill>
                  <a:srgbClr val="FF0000"/>
                </a:solidFill>
              </a:rPr>
              <a:t>ggplot</a:t>
            </a:r>
            <a:r>
              <a:rPr lang="en-US" sz="2800" b="1" dirty="0"/>
              <a:t>(</a:t>
            </a:r>
            <a:r>
              <a:rPr lang="en-US" sz="2800" b="1" dirty="0">
                <a:solidFill>
                  <a:srgbClr val="00B050"/>
                </a:solidFill>
              </a:rPr>
              <a:t>data</a:t>
            </a:r>
            <a:r>
              <a:rPr lang="en-US" sz="2800" b="1" dirty="0"/>
              <a:t>=</a:t>
            </a:r>
            <a:r>
              <a:rPr lang="en-US" sz="2800" b="1" dirty="0" err="1"/>
              <a:t>only_states</a:t>
            </a:r>
            <a:r>
              <a:rPr lang="en-US" sz="2800" b="1" dirty="0"/>
              <a:t>) </a:t>
            </a:r>
            <a:r>
              <a:rPr lang="en-US" sz="2800" b="1" dirty="0">
                <a:solidFill>
                  <a:srgbClr val="0432FF"/>
                </a:solidFill>
              </a:rPr>
              <a:t>+</a:t>
            </a:r>
          </a:p>
          <a:p>
            <a:pPr marL="114300" indent="0">
              <a:buNone/>
            </a:pPr>
            <a:r>
              <a:rPr lang="en-US" sz="2800" b="1" dirty="0"/>
              <a:t> 	</a:t>
            </a:r>
            <a:r>
              <a:rPr lang="en-US" sz="2800" b="1" dirty="0" err="1">
                <a:solidFill>
                  <a:srgbClr val="FF0000"/>
                </a:solidFill>
              </a:rPr>
              <a:t>geom_sf</a:t>
            </a:r>
            <a:r>
              <a:rPr lang="en-US" sz="2800" b="1" dirty="0"/>
              <a:t>()</a:t>
            </a:r>
          </a:p>
          <a:p>
            <a:endParaRPr lang="en-US" dirty="0"/>
          </a:p>
        </p:txBody>
      </p:sp>
    </p:spTree>
    <p:extLst>
      <p:ext uri="{BB962C8B-B14F-4D97-AF65-F5344CB8AC3E}">
        <p14:creationId xmlns:p14="http://schemas.microsoft.com/office/powerpoint/2010/main" val="812405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316EB-C3EB-6377-B310-5AEDF2CCFAE6}"/>
              </a:ext>
            </a:extLst>
          </p:cNvPr>
          <p:cNvSpPr>
            <a:spLocks noGrp="1"/>
          </p:cNvSpPr>
          <p:nvPr>
            <p:ph type="title"/>
          </p:nvPr>
        </p:nvSpPr>
        <p:spPr/>
        <p:txBody>
          <a:bodyPr/>
          <a:lstStyle/>
          <a:p>
            <a:r>
              <a:rPr lang="en-US" dirty="0"/>
              <a:t> Annotations for sf</a:t>
            </a:r>
          </a:p>
        </p:txBody>
      </p:sp>
      <p:sp>
        <p:nvSpPr>
          <p:cNvPr id="3" name="Content Placeholder 2">
            <a:extLst>
              <a:ext uri="{FF2B5EF4-FFF2-40B4-BE49-F238E27FC236}">
                <a16:creationId xmlns:a16="http://schemas.microsoft.com/office/drawing/2014/main" id="{B87DAC0B-646D-518E-970B-12CDA541D4A4}"/>
              </a:ext>
            </a:extLst>
          </p:cNvPr>
          <p:cNvSpPr>
            <a:spLocks noGrp="1"/>
          </p:cNvSpPr>
          <p:nvPr>
            <p:ph sz="half" idx="1"/>
          </p:nvPr>
        </p:nvSpPr>
        <p:spPr>
          <a:xfrm>
            <a:off x="271670" y="1825625"/>
            <a:ext cx="5181600" cy="4351338"/>
          </a:xfrm>
        </p:spPr>
        <p:txBody>
          <a:bodyPr>
            <a:normAutofit/>
          </a:bodyPr>
          <a:lstStyle/>
          <a:p>
            <a:pPr marL="609585" indent="-482588">
              <a:buSzPts val="2100"/>
              <a:buChar char="●"/>
            </a:pPr>
            <a:r>
              <a:rPr lang="en-US" sz="2800" b="1" dirty="0" err="1">
                <a:solidFill>
                  <a:srgbClr val="FF0000"/>
                </a:solidFill>
              </a:rPr>
              <a:t>geom_sf_label</a:t>
            </a:r>
            <a:r>
              <a:rPr lang="en-US" sz="2800" dirty="0"/>
              <a:t>() – add annotations to a </a:t>
            </a:r>
            <a:r>
              <a:rPr lang="en-US" sz="2800" dirty="0" err="1"/>
              <a:t>geom_sf</a:t>
            </a:r>
            <a:endParaRPr lang="en-US" sz="2800" dirty="0"/>
          </a:p>
          <a:p>
            <a:pPr marL="609585" indent="-482588">
              <a:buSzPts val="2100"/>
              <a:buChar char="●"/>
            </a:pPr>
            <a:r>
              <a:rPr lang="en-US" dirty="0"/>
              <a:t>Arguments:</a:t>
            </a:r>
            <a:endParaRPr lang="en-US" sz="2800" dirty="0"/>
          </a:p>
          <a:p>
            <a:pPr marL="1219170" lvl="1" indent="-482588">
              <a:buSzPts val="2100"/>
              <a:buFont typeface="Arial" panose="020B0604020202020204" pitchFamily="34" charset="0"/>
              <a:buChar char="○"/>
            </a:pPr>
            <a:r>
              <a:rPr lang="en-US" sz="2400" b="1" dirty="0">
                <a:solidFill>
                  <a:srgbClr val="16A53F"/>
                </a:solidFill>
              </a:rPr>
              <a:t>label</a:t>
            </a:r>
            <a:endParaRPr lang="en-US" sz="2400" dirty="0"/>
          </a:p>
          <a:p>
            <a:pPr marL="736582" indent="-457200">
              <a:buSzPts val="2100"/>
            </a:pPr>
            <a:r>
              <a:rPr lang="en-US" dirty="0"/>
              <a:t>Remember to use </a:t>
            </a:r>
            <a:r>
              <a:rPr lang="en-US" dirty="0" err="1">
                <a:solidFill>
                  <a:srgbClr val="FF0000"/>
                </a:solidFill>
              </a:rPr>
              <a:t>aes</a:t>
            </a:r>
            <a:r>
              <a:rPr lang="en-US" dirty="0"/>
              <a:t>() when referencing variable names</a:t>
            </a:r>
          </a:p>
          <a:p>
            <a:pPr marL="126997" indent="0">
              <a:buSzPts val="2100"/>
              <a:buNone/>
            </a:pPr>
            <a:endParaRPr lang="en-US" sz="2800" dirty="0"/>
          </a:p>
        </p:txBody>
      </p:sp>
      <p:sp>
        <p:nvSpPr>
          <p:cNvPr id="8" name="TextBox 7">
            <a:extLst>
              <a:ext uri="{FF2B5EF4-FFF2-40B4-BE49-F238E27FC236}">
                <a16:creationId xmlns:a16="http://schemas.microsoft.com/office/drawing/2014/main" id="{5202CA02-63DE-6636-692B-07D657ADC757}"/>
              </a:ext>
            </a:extLst>
          </p:cNvPr>
          <p:cNvSpPr txBox="1"/>
          <p:nvPr/>
        </p:nvSpPr>
        <p:spPr>
          <a:xfrm>
            <a:off x="5911499" y="1825625"/>
            <a:ext cx="6098058" cy="923330"/>
          </a:xfrm>
          <a:prstGeom prst="rect">
            <a:avLst/>
          </a:prstGeom>
          <a:noFill/>
        </p:spPr>
        <p:txBody>
          <a:bodyPr wrap="square">
            <a:spAutoFit/>
          </a:bodyPr>
          <a:lstStyle/>
          <a:p>
            <a:r>
              <a:rPr lang="en-US" sz="1800" b="1" dirty="0" err="1">
                <a:solidFill>
                  <a:srgbClr val="FF0000"/>
                </a:solidFill>
                <a:latin typeface="Calibri" panose="020F0502020204030204" pitchFamily="34" charset="0"/>
                <a:cs typeface="Calibri" panose="020F0502020204030204" pitchFamily="34" charset="0"/>
              </a:rPr>
              <a:t>ggplot</a:t>
            </a:r>
            <a:r>
              <a:rPr lang="en-US" sz="1800" b="1" dirty="0">
                <a:latin typeface="Calibri" panose="020F0502020204030204" pitchFamily="34" charset="0"/>
                <a:cs typeface="Calibri" panose="020F0502020204030204" pitchFamily="34" charset="0"/>
              </a:rPr>
              <a:t>(</a:t>
            </a:r>
            <a:r>
              <a:rPr lang="en-US" sz="1800" b="1" dirty="0">
                <a:solidFill>
                  <a:srgbClr val="00B050"/>
                </a:solidFill>
                <a:latin typeface="Calibri" panose="020F0502020204030204" pitchFamily="34" charset="0"/>
                <a:cs typeface="Calibri" panose="020F0502020204030204" pitchFamily="34" charset="0"/>
              </a:rPr>
              <a:t>data</a:t>
            </a:r>
            <a:r>
              <a:rPr lang="en-US" sz="1800" dirty="0">
                <a:latin typeface="Calibri" panose="020F0502020204030204" pitchFamily="34" charset="0"/>
                <a:cs typeface="Calibri" panose="020F0502020204030204" pitchFamily="34" charset="0"/>
              </a:rPr>
              <a:t>=</a:t>
            </a:r>
            <a:r>
              <a:rPr lang="en-US" sz="1800" dirty="0" err="1">
                <a:latin typeface="Calibri" panose="020F0502020204030204" pitchFamily="34" charset="0"/>
                <a:cs typeface="Calibri" panose="020F0502020204030204" pitchFamily="34" charset="0"/>
              </a:rPr>
              <a:t>only_states</a:t>
            </a:r>
            <a:r>
              <a:rPr lang="en-US" b="1" dirty="0">
                <a:latin typeface="Calibri" panose="020F0502020204030204" pitchFamily="34" charset="0"/>
                <a:cs typeface="Calibri" panose="020F0502020204030204" pitchFamily="34" charset="0"/>
              </a:rPr>
              <a:t>)</a:t>
            </a:r>
            <a:r>
              <a:rPr lang="en-US" sz="1800" b="1" dirty="0">
                <a:solidFill>
                  <a:srgbClr val="0432FF"/>
                </a:solidFill>
                <a:latin typeface="Calibri" panose="020F0502020204030204" pitchFamily="34" charset="0"/>
                <a:cs typeface="Calibri" panose="020F0502020204030204" pitchFamily="34" charset="0"/>
              </a:rPr>
              <a:t> +</a:t>
            </a:r>
            <a:endParaRPr lang="en-US" sz="1800" b="1" dirty="0">
              <a:latin typeface="Calibri" panose="020F0502020204030204" pitchFamily="34" charset="0"/>
              <a:cs typeface="Calibri" panose="020F0502020204030204" pitchFamily="34" charset="0"/>
            </a:endParaRPr>
          </a:p>
          <a:p>
            <a:pPr marL="0" indent="0">
              <a:buNone/>
            </a:pPr>
            <a:r>
              <a:rPr lang="en-US" sz="1800" b="1" dirty="0" err="1">
                <a:solidFill>
                  <a:srgbClr val="FF0000"/>
                </a:solidFill>
                <a:latin typeface="Calibri" panose="020F0502020204030204" pitchFamily="34" charset="0"/>
                <a:cs typeface="Calibri" panose="020F0502020204030204" pitchFamily="34" charset="0"/>
              </a:rPr>
              <a:t>geom_sf</a:t>
            </a:r>
            <a:r>
              <a:rPr lang="en-US" sz="1800" dirty="0">
                <a:latin typeface="Calibri" panose="020F0502020204030204" pitchFamily="34" charset="0"/>
                <a:cs typeface="Calibri" panose="020F0502020204030204" pitchFamily="34" charset="0"/>
              </a:rPr>
              <a:t>()</a:t>
            </a:r>
            <a:r>
              <a:rPr lang="en-US" sz="1800" b="1" dirty="0">
                <a:solidFill>
                  <a:srgbClr val="0432FF"/>
                </a:solidFill>
                <a:latin typeface="Calibri" panose="020F0502020204030204" pitchFamily="34" charset="0"/>
                <a:cs typeface="Calibri" panose="020F0502020204030204" pitchFamily="34" charset="0"/>
              </a:rPr>
              <a:t>+</a:t>
            </a:r>
            <a:endParaRPr lang="en-US" sz="1800" b="1" dirty="0">
              <a:latin typeface="Calibri" panose="020F0502020204030204" pitchFamily="34" charset="0"/>
              <a:cs typeface="Calibri" panose="020F0502020204030204" pitchFamily="34" charset="0"/>
            </a:endParaRPr>
          </a:p>
          <a:p>
            <a:pPr marL="0" indent="0">
              <a:buNone/>
            </a:pPr>
            <a:r>
              <a:rPr lang="en-US" sz="1800" b="1" dirty="0" err="1">
                <a:solidFill>
                  <a:srgbClr val="FF0000"/>
                </a:solidFill>
                <a:highlight>
                  <a:srgbClr val="FFFF00"/>
                </a:highlight>
                <a:latin typeface="Calibri" panose="020F0502020204030204" pitchFamily="34" charset="0"/>
                <a:cs typeface="Calibri" panose="020F0502020204030204" pitchFamily="34" charset="0"/>
              </a:rPr>
              <a:t>geom_sf_label</a:t>
            </a:r>
            <a:r>
              <a:rPr lang="en-US" sz="1800" dirty="0">
                <a:highlight>
                  <a:srgbClr val="FFFF00"/>
                </a:highlight>
                <a:latin typeface="Calibri" panose="020F0502020204030204" pitchFamily="34" charset="0"/>
                <a:cs typeface="Calibri" panose="020F0502020204030204" pitchFamily="34" charset="0"/>
              </a:rPr>
              <a:t>(</a:t>
            </a:r>
            <a:r>
              <a:rPr lang="en-US" sz="1800" b="1" dirty="0" err="1">
                <a:solidFill>
                  <a:srgbClr val="FF0000"/>
                </a:solidFill>
                <a:highlight>
                  <a:srgbClr val="FFFF00"/>
                </a:highlight>
                <a:latin typeface="Calibri" panose="020F0502020204030204" pitchFamily="34" charset="0"/>
                <a:cs typeface="Calibri" panose="020F0502020204030204" pitchFamily="34" charset="0"/>
              </a:rPr>
              <a:t>aes</a:t>
            </a:r>
            <a:r>
              <a:rPr lang="en-US" sz="1800" dirty="0">
                <a:highlight>
                  <a:srgbClr val="FFFF00"/>
                </a:highlight>
                <a:latin typeface="Calibri" panose="020F0502020204030204" pitchFamily="34" charset="0"/>
                <a:cs typeface="Calibri" panose="020F0502020204030204" pitchFamily="34" charset="0"/>
              </a:rPr>
              <a:t>(</a:t>
            </a:r>
            <a:r>
              <a:rPr lang="en-US" sz="1800" b="1" dirty="0">
                <a:solidFill>
                  <a:srgbClr val="00B050"/>
                </a:solidFill>
                <a:highlight>
                  <a:srgbClr val="FFFF00"/>
                </a:highlight>
                <a:latin typeface="Calibri" panose="020F0502020204030204" pitchFamily="34" charset="0"/>
                <a:cs typeface="Calibri" panose="020F0502020204030204" pitchFamily="34" charset="0"/>
              </a:rPr>
              <a:t>label</a:t>
            </a:r>
            <a:r>
              <a:rPr lang="en-US" sz="1800" dirty="0">
                <a:highlight>
                  <a:srgbClr val="FFFF00"/>
                </a:highlight>
                <a:latin typeface="Calibri" panose="020F0502020204030204" pitchFamily="34" charset="0"/>
                <a:cs typeface="Calibri" panose="020F0502020204030204" pitchFamily="34" charset="0"/>
              </a:rPr>
              <a:t>=STUSPS</a:t>
            </a:r>
            <a:r>
              <a:rPr lang="en-US" sz="1800" dirty="0">
                <a:solidFill>
                  <a:schemeClr val="dk1"/>
                </a:solidFill>
                <a:highlight>
                  <a:srgbClr val="FFFF00"/>
                </a:highlight>
                <a:latin typeface="Calibri" panose="020F0502020204030204" pitchFamily="34" charset="0"/>
                <a:ea typeface="Arial"/>
                <a:cs typeface="Calibri" panose="020F0502020204030204" pitchFamily="34" charset="0"/>
                <a:sym typeface="Arial"/>
              </a:rPr>
              <a:t>))</a:t>
            </a:r>
            <a:endParaRPr lang="en-US" sz="1800" b="1" dirty="0">
              <a:solidFill>
                <a:srgbClr val="0432FF"/>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1952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FA18136-A058-F63B-BEC8-E3006A02ED98}"/>
              </a:ext>
            </a:extLst>
          </p:cNvPr>
          <p:cNvPicPr>
            <a:picLocks noChangeAspect="1"/>
          </p:cNvPicPr>
          <p:nvPr/>
        </p:nvPicPr>
        <p:blipFill>
          <a:blip r:embed="rId2"/>
          <a:stretch>
            <a:fillRect/>
          </a:stretch>
        </p:blipFill>
        <p:spPr>
          <a:xfrm>
            <a:off x="1257300" y="537482"/>
            <a:ext cx="9601200" cy="5829300"/>
          </a:xfrm>
          <a:prstGeom prst="rect">
            <a:avLst/>
          </a:prstGeom>
        </p:spPr>
      </p:pic>
    </p:spTree>
    <p:extLst>
      <p:ext uri="{BB962C8B-B14F-4D97-AF65-F5344CB8AC3E}">
        <p14:creationId xmlns:p14="http://schemas.microsoft.com/office/powerpoint/2010/main" val="3458523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F3662-202E-0A7F-01CC-7A368723813C}"/>
              </a:ext>
            </a:extLst>
          </p:cNvPr>
          <p:cNvSpPr>
            <a:spLocks noGrp="1"/>
          </p:cNvSpPr>
          <p:nvPr>
            <p:ph type="title"/>
          </p:nvPr>
        </p:nvSpPr>
        <p:spPr/>
        <p:txBody>
          <a:bodyPr/>
          <a:lstStyle/>
          <a:p>
            <a:r>
              <a:rPr lang="en-US" dirty="0"/>
              <a:t>Class Exercise</a:t>
            </a:r>
          </a:p>
        </p:txBody>
      </p:sp>
      <p:sp>
        <p:nvSpPr>
          <p:cNvPr id="3" name="Text Placeholder 2">
            <a:extLst>
              <a:ext uri="{FF2B5EF4-FFF2-40B4-BE49-F238E27FC236}">
                <a16:creationId xmlns:a16="http://schemas.microsoft.com/office/drawing/2014/main" id="{A2F86512-20B4-BA7E-3436-A799A862EB67}"/>
              </a:ext>
            </a:extLst>
          </p:cNvPr>
          <p:cNvSpPr>
            <a:spLocks noGrp="1"/>
          </p:cNvSpPr>
          <p:nvPr>
            <p:ph type="body" idx="1"/>
          </p:nvPr>
        </p:nvSpPr>
        <p:spPr/>
        <p:txBody>
          <a:bodyPr/>
          <a:lstStyle/>
          <a:p>
            <a:r>
              <a:rPr lang="en-US" dirty="0"/>
              <a:t>create a data frame of the Los Angeles school district in California</a:t>
            </a:r>
          </a:p>
          <a:p>
            <a:r>
              <a:rPr lang="en-US" dirty="0"/>
              <a:t>create a data frame of CSU campuses in Los Angeles county</a:t>
            </a:r>
          </a:p>
          <a:p>
            <a:r>
              <a:rPr lang="en-US" dirty="0"/>
              <a:t>create a data frame of Los Angeles County</a:t>
            </a:r>
          </a:p>
          <a:p>
            <a:r>
              <a:rPr lang="en-US" dirty="0"/>
              <a:t>Plot all three on a map:</a:t>
            </a:r>
          </a:p>
          <a:p>
            <a:pPr lvl="1"/>
            <a:r>
              <a:rPr lang="en-US" dirty="0"/>
              <a:t>Los Angeles county </a:t>
            </a:r>
          </a:p>
          <a:p>
            <a:pPr lvl="1"/>
            <a:r>
              <a:rPr lang="en-US" dirty="0"/>
              <a:t>LAUSD (purple)</a:t>
            </a:r>
          </a:p>
          <a:p>
            <a:pPr lvl="1"/>
            <a:r>
              <a:rPr lang="en-US" dirty="0"/>
              <a:t>CSU’s (green)</a:t>
            </a:r>
          </a:p>
          <a:p>
            <a:endParaRPr lang="en-US" dirty="0"/>
          </a:p>
        </p:txBody>
      </p:sp>
      <p:sp>
        <p:nvSpPr>
          <p:cNvPr id="4" name="TextBox 3">
            <a:extLst>
              <a:ext uri="{FF2B5EF4-FFF2-40B4-BE49-F238E27FC236}">
                <a16:creationId xmlns:a16="http://schemas.microsoft.com/office/drawing/2014/main" id="{5DB608DA-492F-BAA4-0F9B-C05331611297}"/>
              </a:ext>
            </a:extLst>
          </p:cNvPr>
          <p:cNvSpPr txBox="1"/>
          <p:nvPr/>
        </p:nvSpPr>
        <p:spPr>
          <a:xfrm>
            <a:off x="4040709" y="5811193"/>
            <a:ext cx="3886201" cy="461665"/>
          </a:xfrm>
          <a:prstGeom prst="rect">
            <a:avLst/>
          </a:prstGeom>
          <a:noFill/>
        </p:spPr>
        <p:txBody>
          <a:bodyPr wrap="square">
            <a:spAutoFit/>
          </a:bodyPr>
          <a:lstStyle/>
          <a:p>
            <a:r>
              <a:rPr lang="en-US" sz="2400" dirty="0">
                <a:hlinkClick r:id="rId2"/>
              </a:rPr>
              <a:t>https://</a:t>
            </a:r>
            <a:r>
              <a:rPr lang="en-US" sz="2400" dirty="0" err="1">
                <a:hlinkClick r:id="rId2"/>
              </a:rPr>
              <a:t>pollev.com</a:t>
            </a:r>
            <a:r>
              <a:rPr lang="en-US" sz="2400" dirty="0">
                <a:hlinkClick r:id="rId2"/>
              </a:rPr>
              <a:t>/</a:t>
            </a:r>
            <a:r>
              <a:rPr lang="en-US" sz="2400" dirty="0" err="1">
                <a:hlinkClick r:id="rId2"/>
              </a:rPr>
              <a:t>vsovero</a:t>
            </a:r>
            <a:endParaRPr lang="en-US" sz="2400" dirty="0"/>
          </a:p>
        </p:txBody>
      </p:sp>
    </p:spTree>
    <p:extLst>
      <p:ext uri="{BB962C8B-B14F-4D97-AF65-F5344CB8AC3E}">
        <p14:creationId xmlns:p14="http://schemas.microsoft.com/office/powerpoint/2010/main" val="2804690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B3A54-D68D-ABAF-2D26-1D5729EC0BA7}"/>
              </a:ext>
            </a:extLst>
          </p:cNvPr>
          <p:cNvSpPr>
            <a:spLocks noGrp="1"/>
          </p:cNvSpPr>
          <p:nvPr>
            <p:ph type="title"/>
          </p:nvPr>
        </p:nvSpPr>
        <p:spPr/>
        <p:txBody>
          <a:bodyPr/>
          <a:lstStyle/>
          <a:p>
            <a:r>
              <a:rPr lang="en-US" dirty="0"/>
              <a:t>Spot the Differences</a:t>
            </a:r>
          </a:p>
        </p:txBody>
      </p:sp>
      <p:sp>
        <p:nvSpPr>
          <p:cNvPr id="6" name="TextBox 5">
            <a:extLst>
              <a:ext uri="{FF2B5EF4-FFF2-40B4-BE49-F238E27FC236}">
                <a16:creationId xmlns:a16="http://schemas.microsoft.com/office/drawing/2014/main" id="{DEDE05C4-09A3-9F6E-3EDE-010F5D81CC1A}"/>
              </a:ext>
            </a:extLst>
          </p:cNvPr>
          <p:cNvSpPr txBox="1"/>
          <p:nvPr/>
        </p:nvSpPr>
        <p:spPr>
          <a:xfrm>
            <a:off x="6294160" y="1582325"/>
            <a:ext cx="6095114" cy="830997"/>
          </a:xfrm>
          <a:prstGeom prst="rect">
            <a:avLst/>
          </a:prstGeom>
          <a:noFill/>
        </p:spPr>
        <p:txBody>
          <a:bodyPr wrap="square">
            <a:spAutoFit/>
          </a:bodyPr>
          <a:lstStyle/>
          <a:p>
            <a:r>
              <a:rPr lang="en-US" sz="2400" dirty="0" err="1">
                <a:solidFill>
                  <a:srgbClr val="FF0000"/>
                </a:solidFill>
              </a:rPr>
              <a:t>ggplot</a:t>
            </a:r>
            <a:r>
              <a:rPr lang="en-US" sz="2400" dirty="0"/>
              <a:t>(</a:t>
            </a:r>
            <a:r>
              <a:rPr lang="en-US" sz="2400" dirty="0">
                <a:solidFill>
                  <a:srgbClr val="00B050"/>
                </a:solidFill>
              </a:rPr>
              <a:t>data</a:t>
            </a:r>
            <a:r>
              <a:rPr lang="en-US" sz="2400" dirty="0"/>
              <a:t>=</a:t>
            </a:r>
            <a:r>
              <a:rPr lang="en-US" sz="2400" dirty="0" err="1"/>
              <a:t>CA_Counties_Tigris</a:t>
            </a:r>
            <a:r>
              <a:rPr lang="en-US" sz="2400" dirty="0"/>
              <a:t>) </a:t>
            </a:r>
            <a:r>
              <a:rPr lang="en-US" sz="2400" dirty="0">
                <a:solidFill>
                  <a:srgbClr val="0432FF"/>
                </a:solidFill>
              </a:rPr>
              <a:t>+</a:t>
            </a:r>
          </a:p>
          <a:p>
            <a:r>
              <a:rPr lang="en-US" sz="2400" dirty="0"/>
              <a:t>  	</a:t>
            </a:r>
            <a:r>
              <a:rPr lang="en-US" sz="2400" dirty="0" err="1">
                <a:solidFill>
                  <a:srgbClr val="FF0000"/>
                </a:solidFill>
              </a:rPr>
              <a:t>geom_sf</a:t>
            </a:r>
            <a:r>
              <a:rPr lang="en-US" sz="2400" dirty="0"/>
              <a:t>()</a:t>
            </a:r>
          </a:p>
        </p:txBody>
      </p:sp>
      <p:pic>
        <p:nvPicPr>
          <p:cNvPr id="7" name="Picture 6">
            <a:extLst>
              <a:ext uri="{FF2B5EF4-FFF2-40B4-BE49-F238E27FC236}">
                <a16:creationId xmlns:a16="http://schemas.microsoft.com/office/drawing/2014/main" id="{8EEB0CEF-AA69-31CB-0B15-12874AF52D25}"/>
              </a:ext>
            </a:extLst>
          </p:cNvPr>
          <p:cNvPicPr>
            <a:picLocks noChangeAspect="1"/>
          </p:cNvPicPr>
          <p:nvPr/>
        </p:nvPicPr>
        <p:blipFill>
          <a:blip r:embed="rId2"/>
          <a:stretch>
            <a:fillRect/>
          </a:stretch>
        </p:blipFill>
        <p:spPr>
          <a:xfrm>
            <a:off x="144651" y="2719450"/>
            <a:ext cx="6202892" cy="3773426"/>
          </a:xfrm>
          <a:prstGeom prst="rect">
            <a:avLst/>
          </a:prstGeom>
        </p:spPr>
      </p:pic>
      <p:sp>
        <p:nvSpPr>
          <p:cNvPr id="8" name="TextBox 7">
            <a:extLst>
              <a:ext uri="{FF2B5EF4-FFF2-40B4-BE49-F238E27FC236}">
                <a16:creationId xmlns:a16="http://schemas.microsoft.com/office/drawing/2014/main" id="{8BB82B51-30FF-4F27-F74B-522BD25F0AC0}"/>
              </a:ext>
            </a:extLst>
          </p:cNvPr>
          <p:cNvSpPr txBox="1"/>
          <p:nvPr/>
        </p:nvSpPr>
        <p:spPr>
          <a:xfrm>
            <a:off x="518623" y="1629421"/>
            <a:ext cx="5257800" cy="830997"/>
          </a:xfrm>
          <a:prstGeom prst="rect">
            <a:avLst/>
          </a:prstGeom>
          <a:noFill/>
        </p:spPr>
        <p:txBody>
          <a:bodyPr wrap="square">
            <a:spAutoFit/>
          </a:bodyPr>
          <a:lstStyle/>
          <a:p>
            <a:r>
              <a:rPr lang="en-US" sz="2400" dirty="0" err="1">
                <a:solidFill>
                  <a:srgbClr val="FF0000"/>
                </a:solidFill>
              </a:rPr>
              <a:t>ggplot</a:t>
            </a:r>
            <a:r>
              <a:rPr lang="en-US" sz="2400" dirty="0"/>
              <a:t>(</a:t>
            </a:r>
            <a:r>
              <a:rPr lang="en-US" sz="2400" dirty="0">
                <a:solidFill>
                  <a:srgbClr val="00B050"/>
                </a:solidFill>
              </a:rPr>
              <a:t>data</a:t>
            </a:r>
            <a:r>
              <a:rPr lang="en-US" sz="2400" dirty="0"/>
              <a:t>=</a:t>
            </a:r>
            <a:r>
              <a:rPr lang="en-US" sz="2400" dirty="0" err="1"/>
              <a:t>CA_Counties</a:t>
            </a:r>
            <a:r>
              <a:rPr lang="en-US" sz="2400" dirty="0"/>
              <a:t>) </a:t>
            </a:r>
            <a:r>
              <a:rPr lang="en-US" sz="2400" dirty="0">
                <a:solidFill>
                  <a:srgbClr val="0432FF"/>
                </a:solidFill>
              </a:rPr>
              <a:t>+</a:t>
            </a:r>
          </a:p>
          <a:p>
            <a:r>
              <a:rPr lang="en-US" sz="2400" dirty="0"/>
              <a:t>  	</a:t>
            </a:r>
            <a:r>
              <a:rPr lang="en-US" sz="2400" dirty="0" err="1">
                <a:solidFill>
                  <a:srgbClr val="FF0000"/>
                </a:solidFill>
              </a:rPr>
              <a:t>geom_sf</a:t>
            </a:r>
            <a:r>
              <a:rPr lang="en-US" sz="2400" dirty="0"/>
              <a:t>()</a:t>
            </a:r>
          </a:p>
        </p:txBody>
      </p:sp>
      <p:pic>
        <p:nvPicPr>
          <p:cNvPr id="10" name="Picture 9">
            <a:extLst>
              <a:ext uri="{FF2B5EF4-FFF2-40B4-BE49-F238E27FC236}">
                <a16:creationId xmlns:a16="http://schemas.microsoft.com/office/drawing/2014/main" id="{40FB71AC-1AD7-5440-48F0-0D859B996952}"/>
              </a:ext>
            </a:extLst>
          </p:cNvPr>
          <p:cNvPicPr>
            <a:picLocks noChangeAspect="1"/>
          </p:cNvPicPr>
          <p:nvPr/>
        </p:nvPicPr>
        <p:blipFill>
          <a:blip r:embed="rId3"/>
          <a:stretch>
            <a:fillRect/>
          </a:stretch>
        </p:blipFill>
        <p:spPr>
          <a:xfrm>
            <a:off x="6096000" y="2719449"/>
            <a:ext cx="6565712" cy="3805713"/>
          </a:xfrm>
          <a:prstGeom prst="rect">
            <a:avLst/>
          </a:prstGeom>
        </p:spPr>
      </p:pic>
    </p:spTree>
    <p:extLst>
      <p:ext uri="{BB962C8B-B14F-4D97-AF65-F5344CB8AC3E}">
        <p14:creationId xmlns:p14="http://schemas.microsoft.com/office/powerpoint/2010/main" val="29758115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5"/>
          <p:cNvSpPr txBox="1">
            <a:spLocks noGrp="1"/>
          </p:cNvSpPr>
          <p:nvPr>
            <p:ph type="title"/>
          </p:nvPr>
        </p:nvSpPr>
        <p:spPr>
          <a:xfrm>
            <a:off x="415600" y="390167"/>
            <a:ext cx="11360800" cy="1355600"/>
          </a:xfrm>
          <a:prstGeom prst="rect">
            <a:avLst/>
          </a:prstGeom>
        </p:spPr>
        <p:txBody>
          <a:bodyPr spcFirstLastPara="1" wrap="square" lIns="121900" tIns="121900" rIns="121900" bIns="121900" anchor="t" anchorCtr="0">
            <a:noAutofit/>
          </a:bodyPr>
          <a:lstStyle/>
          <a:p>
            <a:r>
              <a:rPr lang="en" dirty="0"/>
              <a:t>Coordinate Reference System</a:t>
            </a:r>
            <a:endParaRPr dirty="0"/>
          </a:p>
        </p:txBody>
      </p:sp>
      <p:sp>
        <p:nvSpPr>
          <p:cNvPr id="206" name="Google Shape;206;p35"/>
          <p:cNvSpPr txBox="1">
            <a:spLocks noGrp="1"/>
          </p:cNvSpPr>
          <p:nvPr>
            <p:ph type="body" idx="1"/>
          </p:nvPr>
        </p:nvSpPr>
        <p:spPr>
          <a:xfrm>
            <a:off x="821579" y="1513208"/>
            <a:ext cx="10737375" cy="1171377"/>
          </a:xfrm>
          <a:prstGeom prst="rect">
            <a:avLst/>
          </a:prstGeom>
        </p:spPr>
        <p:txBody>
          <a:bodyPr spcFirstLastPara="1" wrap="square" lIns="121900" tIns="121900" rIns="121900" bIns="121900" anchor="t" anchorCtr="0">
            <a:noAutofit/>
          </a:bodyPr>
          <a:lstStyle/>
          <a:p>
            <a:pPr marL="457200" indent="-457200">
              <a:spcAft>
                <a:spcPts val="2133"/>
              </a:spcAft>
            </a:pPr>
            <a:r>
              <a:rPr lang="en-US" dirty="0"/>
              <a:t>The maps look different because the geometries use different </a:t>
            </a:r>
            <a:r>
              <a:rPr lang="en-US" b="1" dirty="0"/>
              <a:t>coordinate reference systems</a:t>
            </a:r>
            <a:r>
              <a:rPr lang="en-US" dirty="0"/>
              <a:t>.</a:t>
            </a:r>
            <a:endParaRPr lang="en" sz="2800" dirty="0">
              <a:solidFill>
                <a:srgbClr val="404040"/>
              </a:solidFill>
              <a:highlight>
                <a:srgbClr val="FCFCFC"/>
              </a:highlight>
              <a:latin typeface="Lato"/>
              <a:ea typeface="Lato"/>
              <a:cs typeface="Lato"/>
              <a:sym typeface="Lato"/>
            </a:endParaRPr>
          </a:p>
        </p:txBody>
      </p:sp>
      <p:sp>
        <p:nvSpPr>
          <p:cNvPr id="212" name="Google Shape;212;p35"/>
          <p:cNvSpPr txBox="1">
            <a:spLocks noGrp="1"/>
          </p:cNvSpPr>
          <p:nvPr>
            <p:ph type="sldNum" idx="12"/>
          </p:nvPr>
        </p:nvSpPr>
        <p:spPr>
          <a:xfrm>
            <a:off x="11296611" y="6319223"/>
            <a:ext cx="731600" cy="524800"/>
          </a:xfrm>
          <a:prstGeom prst="rect">
            <a:avLst/>
          </a:prstGeom>
        </p:spPr>
        <p:txBody>
          <a:bodyPr spcFirstLastPara="1" wrap="square" lIns="121900" tIns="121900" rIns="121900" bIns="121900" anchor="ctr" anchorCtr="0">
            <a:noAutofit/>
          </a:bodyPr>
          <a:lstStyle/>
          <a:p>
            <a:fld id="{00000000-1234-1234-1234-123412341234}" type="slidenum">
              <a:rPr lang="en"/>
              <a:pPr/>
              <a:t>18</a:t>
            </a:fld>
            <a:endParaRPr/>
          </a:p>
        </p:txBody>
      </p:sp>
      <p:pic>
        <p:nvPicPr>
          <p:cNvPr id="2" name="Picture 1">
            <a:extLst>
              <a:ext uri="{FF2B5EF4-FFF2-40B4-BE49-F238E27FC236}">
                <a16:creationId xmlns:a16="http://schemas.microsoft.com/office/drawing/2014/main" id="{856047B9-E078-3448-946A-C051C42DD068}"/>
              </a:ext>
            </a:extLst>
          </p:cNvPr>
          <p:cNvPicPr>
            <a:picLocks noChangeAspect="1"/>
          </p:cNvPicPr>
          <p:nvPr/>
        </p:nvPicPr>
        <p:blipFill>
          <a:blip r:embed="rId3"/>
          <a:stretch>
            <a:fillRect/>
          </a:stretch>
        </p:blipFill>
        <p:spPr>
          <a:xfrm>
            <a:off x="-325061" y="3018241"/>
            <a:ext cx="6202892" cy="3773426"/>
          </a:xfrm>
          <a:prstGeom prst="rect">
            <a:avLst/>
          </a:prstGeom>
        </p:spPr>
      </p:pic>
      <p:pic>
        <p:nvPicPr>
          <p:cNvPr id="3" name="Picture 2">
            <a:extLst>
              <a:ext uri="{FF2B5EF4-FFF2-40B4-BE49-F238E27FC236}">
                <a16:creationId xmlns:a16="http://schemas.microsoft.com/office/drawing/2014/main" id="{10790504-C420-D866-3DBE-DFCF4BB96A42}"/>
              </a:ext>
            </a:extLst>
          </p:cNvPr>
          <p:cNvPicPr>
            <a:picLocks noChangeAspect="1"/>
          </p:cNvPicPr>
          <p:nvPr/>
        </p:nvPicPr>
        <p:blipFill>
          <a:blip r:embed="rId4"/>
          <a:stretch>
            <a:fillRect/>
          </a:stretch>
        </p:blipFill>
        <p:spPr>
          <a:xfrm>
            <a:off x="5626288" y="3018240"/>
            <a:ext cx="6565712" cy="3805713"/>
          </a:xfrm>
          <a:prstGeom prst="rect">
            <a:avLst/>
          </a:prstGeom>
        </p:spPr>
      </p:pic>
    </p:spTree>
    <p:extLst>
      <p:ext uri="{BB962C8B-B14F-4D97-AF65-F5344CB8AC3E}">
        <p14:creationId xmlns:p14="http://schemas.microsoft.com/office/powerpoint/2010/main" val="2840098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0"/>
          <p:cNvSpPr txBox="1">
            <a:spLocks noGrp="1"/>
          </p:cNvSpPr>
          <p:nvPr>
            <p:ph type="title"/>
          </p:nvPr>
        </p:nvSpPr>
        <p:spPr>
          <a:xfrm>
            <a:off x="415600" y="593367"/>
            <a:ext cx="11360800" cy="1355600"/>
          </a:xfrm>
          <a:prstGeom prst="rect">
            <a:avLst/>
          </a:prstGeom>
        </p:spPr>
        <p:txBody>
          <a:bodyPr spcFirstLastPara="1" wrap="square" lIns="121900" tIns="121900" rIns="121900" bIns="121900" anchor="t" anchorCtr="0">
            <a:noAutofit/>
          </a:bodyPr>
          <a:lstStyle/>
          <a:p>
            <a:r>
              <a:rPr lang="en" dirty="0"/>
              <a:t>Coordinate Reference Systems (CRS)</a:t>
            </a:r>
            <a:endParaRPr dirty="0"/>
          </a:p>
        </p:txBody>
      </p:sp>
      <p:sp>
        <p:nvSpPr>
          <p:cNvPr id="4" name="Text Placeholder 3">
            <a:extLst>
              <a:ext uri="{FF2B5EF4-FFF2-40B4-BE49-F238E27FC236}">
                <a16:creationId xmlns:a16="http://schemas.microsoft.com/office/drawing/2014/main" id="{F0A4D9DF-44F9-3003-206E-FDB06A11E051}"/>
              </a:ext>
            </a:extLst>
          </p:cNvPr>
          <p:cNvSpPr>
            <a:spLocks noGrp="1"/>
          </p:cNvSpPr>
          <p:nvPr>
            <p:ph type="body" idx="1"/>
          </p:nvPr>
        </p:nvSpPr>
        <p:spPr>
          <a:xfrm>
            <a:off x="415599" y="1536633"/>
            <a:ext cx="11225415" cy="4512833"/>
          </a:xfrm>
        </p:spPr>
        <p:txBody>
          <a:bodyPr/>
          <a:lstStyle/>
          <a:p>
            <a:pPr algn="l"/>
            <a:r>
              <a:rPr lang="en-US" dirty="0">
                <a:solidFill>
                  <a:srgbClr val="333333"/>
                </a:solidFill>
                <a:latin typeface="Helvetica Neue" panose="02000503000000020004" pitchFamily="2" charset="0"/>
              </a:rPr>
              <a:t>A </a:t>
            </a:r>
            <a:r>
              <a:rPr lang="en-US" b="0" i="0" dirty="0">
                <a:solidFill>
                  <a:srgbClr val="333333"/>
                </a:solidFill>
                <a:effectLst/>
                <a:latin typeface="Helvetica Neue" panose="02000503000000020004" pitchFamily="2" charset="0"/>
              </a:rPr>
              <a:t>CRS describes how the coordinates in a geospatial dataset relate to locations on the surface of the earth.</a:t>
            </a:r>
          </a:p>
          <a:p>
            <a:pPr algn="l"/>
            <a:r>
              <a:rPr lang="en-US" b="0" i="0" dirty="0">
                <a:solidFill>
                  <a:srgbClr val="333333"/>
                </a:solidFill>
                <a:effectLst/>
                <a:latin typeface="Helvetica Neue" panose="02000503000000020004" pitchFamily="2" charset="0"/>
              </a:rPr>
              <a:t>A </a:t>
            </a:r>
            <a:r>
              <a:rPr lang="en-US" b="0" i="0" u="sng" dirty="0">
                <a:solidFill>
                  <a:srgbClr val="333333"/>
                </a:solidFill>
                <a:effectLst/>
                <a:latin typeface="Helvetica Neue" panose="02000503000000020004" pitchFamily="2" charset="0"/>
              </a:rPr>
              <a:t>geographic</a:t>
            </a:r>
            <a:r>
              <a:rPr lang="en-US" b="0" i="0" dirty="0">
                <a:solidFill>
                  <a:srgbClr val="333333"/>
                </a:solidFill>
                <a:effectLst/>
                <a:latin typeface="Helvetica Neue" panose="02000503000000020004" pitchFamily="2" charset="0"/>
              </a:rPr>
              <a:t> CRS uses a 3D model of the shape of the earth</a:t>
            </a:r>
          </a:p>
          <a:p>
            <a:pPr algn="l"/>
            <a:r>
              <a:rPr lang="en-US" b="0" i="0" dirty="0">
                <a:solidFill>
                  <a:srgbClr val="333333"/>
                </a:solidFill>
                <a:effectLst/>
                <a:latin typeface="Helvetica Neue" panose="02000503000000020004" pitchFamily="2" charset="0"/>
              </a:rPr>
              <a:t>A </a:t>
            </a:r>
            <a:r>
              <a:rPr lang="en-US" b="0" i="0" u="sng" dirty="0">
                <a:solidFill>
                  <a:srgbClr val="333333"/>
                </a:solidFill>
                <a:effectLst/>
                <a:latin typeface="Helvetica Neue" panose="02000503000000020004" pitchFamily="2" charset="0"/>
              </a:rPr>
              <a:t>projected</a:t>
            </a:r>
            <a:r>
              <a:rPr lang="en-US" b="0" i="0" dirty="0">
                <a:solidFill>
                  <a:srgbClr val="333333"/>
                </a:solidFill>
                <a:effectLst/>
                <a:latin typeface="Helvetica Neue" panose="02000503000000020004" pitchFamily="2" charset="0"/>
              </a:rPr>
              <a:t> CRS consists of:</a:t>
            </a:r>
          </a:p>
          <a:p>
            <a:pPr lvl="1">
              <a:buFont typeface="Arial" panose="020B0604020202020204" pitchFamily="34" charset="0"/>
              <a:buChar char="•"/>
            </a:pPr>
            <a:r>
              <a:rPr lang="en-US" b="0" i="0" dirty="0">
                <a:solidFill>
                  <a:srgbClr val="333333"/>
                </a:solidFill>
                <a:effectLst/>
                <a:latin typeface="Helvetica Neue" panose="02000503000000020004" pitchFamily="2" charset="0"/>
              </a:rPr>
              <a:t>a geographic CRS</a:t>
            </a:r>
          </a:p>
          <a:p>
            <a:pPr lvl="1">
              <a:buFont typeface="Arial" panose="020B0604020202020204" pitchFamily="34" charset="0"/>
              <a:buChar char="•"/>
            </a:pPr>
            <a:r>
              <a:rPr lang="en-US" b="0" i="0" dirty="0">
                <a:solidFill>
                  <a:srgbClr val="333333"/>
                </a:solidFill>
                <a:effectLst/>
                <a:latin typeface="Helvetica Neue" panose="02000503000000020004" pitchFamily="2" charset="0"/>
              </a:rPr>
              <a:t>a specific </a:t>
            </a:r>
            <a:r>
              <a:rPr lang="en-US" b="1" i="0" dirty="0">
                <a:solidFill>
                  <a:srgbClr val="333333"/>
                </a:solidFill>
                <a:effectLst/>
                <a:latin typeface="Helvetica Neue" panose="02000503000000020004" pitchFamily="2" charset="0"/>
              </a:rPr>
              <a:t>map projection</a:t>
            </a:r>
            <a:r>
              <a:rPr lang="en-US" b="0" i="0" dirty="0">
                <a:solidFill>
                  <a:srgbClr val="333333"/>
                </a:solidFill>
                <a:effectLst/>
                <a:latin typeface="Helvetica Neue" panose="02000503000000020004" pitchFamily="2" charset="0"/>
              </a:rPr>
              <a:t> used to transform geographic coordinates from a curved to a flat surface</a:t>
            </a:r>
          </a:p>
          <a:p>
            <a:pPr marL="152396" indent="0">
              <a:buNone/>
            </a:pPr>
            <a:endParaRPr lang="en-US" dirty="0"/>
          </a:p>
        </p:txBody>
      </p:sp>
    </p:spTree>
    <p:extLst>
      <p:ext uri="{BB962C8B-B14F-4D97-AF65-F5344CB8AC3E}">
        <p14:creationId xmlns:p14="http://schemas.microsoft.com/office/powerpoint/2010/main" val="1254459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Updates</a:t>
            </a:r>
            <a:endParaRPr dirty="0"/>
          </a:p>
        </p:txBody>
      </p:sp>
      <p:sp>
        <p:nvSpPr>
          <p:cNvPr id="110" name="Google Shape;110;p4"/>
          <p:cNvSpPr txBox="1">
            <a:spLocks noGrp="1"/>
          </p:cNvSpPr>
          <p:nvPr>
            <p:ph type="body" idx="1"/>
          </p:nvPr>
        </p:nvSpPr>
        <p:spPr>
          <a:xfrm>
            <a:off x="838199" y="1825625"/>
            <a:ext cx="9647583"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MS #3 is due Sunday, 11:59pm</a:t>
            </a:r>
          </a:p>
          <a:p>
            <a:pPr marL="228600" lvl="0" indent="-228600" algn="l" rtl="0">
              <a:lnSpc>
                <a:spcPct val="90000"/>
              </a:lnSpc>
              <a:spcBef>
                <a:spcPts val="0"/>
              </a:spcBef>
              <a:spcAft>
                <a:spcPts val="0"/>
              </a:spcAft>
              <a:buClr>
                <a:schemeClr val="dk1"/>
              </a:buClr>
              <a:buSzPts val="2800"/>
              <a:buChar char="•"/>
            </a:pPr>
            <a:r>
              <a:rPr lang="en-US" dirty="0"/>
              <a:t>No class on Wednesday</a:t>
            </a:r>
          </a:p>
          <a:p>
            <a:pPr marL="228600" lvl="0" indent="-228600" algn="l" rtl="0">
              <a:lnSpc>
                <a:spcPct val="90000"/>
              </a:lnSpc>
              <a:spcBef>
                <a:spcPts val="0"/>
              </a:spcBef>
              <a:spcAft>
                <a:spcPts val="0"/>
              </a:spcAft>
              <a:buClr>
                <a:schemeClr val="dk1"/>
              </a:buClr>
              <a:buSzPts val="2800"/>
              <a:buChar char="•"/>
            </a:pPr>
            <a:r>
              <a:rPr lang="en-US" dirty="0"/>
              <a:t>Week 10: Visualization for Communication</a:t>
            </a:r>
          </a:p>
          <a:p>
            <a:pPr marL="228600" lvl="0" indent="-228600" algn="l" rtl="0">
              <a:lnSpc>
                <a:spcPct val="90000"/>
              </a:lnSpc>
              <a:spcBef>
                <a:spcPts val="0"/>
              </a:spcBef>
              <a:spcAft>
                <a:spcPts val="0"/>
              </a:spcAft>
              <a:buClr>
                <a:schemeClr val="dk1"/>
              </a:buClr>
              <a:buSzPts val="2800"/>
              <a:buChar char="•"/>
            </a:pPr>
            <a:endParaRPr lang="en-US" dirty="0"/>
          </a:p>
          <a:p>
            <a:pPr marL="0" lvl="0" indent="0" algn="l" rtl="0">
              <a:lnSpc>
                <a:spcPct val="90000"/>
              </a:lnSpc>
              <a:spcBef>
                <a:spcPts val="0"/>
              </a:spcBef>
              <a:spcAft>
                <a:spcPts val="0"/>
              </a:spcAft>
              <a:buClr>
                <a:schemeClr val="dk1"/>
              </a:buClr>
              <a:buSzPts val="2800"/>
              <a:buNone/>
            </a:pPr>
            <a:endParaRPr dirty="0"/>
          </a:p>
        </p:txBody>
      </p:sp>
      <p:sp>
        <p:nvSpPr>
          <p:cNvPr id="2" name="TextBox 1">
            <a:extLst>
              <a:ext uri="{FF2B5EF4-FFF2-40B4-BE49-F238E27FC236}">
                <a16:creationId xmlns:a16="http://schemas.microsoft.com/office/drawing/2014/main" id="{08D1B0C9-FA4E-0613-ABC3-85D3493F3388}"/>
              </a:ext>
            </a:extLst>
          </p:cNvPr>
          <p:cNvSpPr txBox="1"/>
          <p:nvPr/>
        </p:nvSpPr>
        <p:spPr>
          <a:xfrm>
            <a:off x="4040709" y="5811193"/>
            <a:ext cx="3886201" cy="461665"/>
          </a:xfrm>
          <a:prstGeom prst="rect">
            <a:avLst/>
          </a:prstGeom>
          <a:noFill/>
        </p:spPr>
        <p:txBody>
          <a:bodyPr wrap="square">
            <a:spAutoFit/>
          </a:bodyPr>
          <a:lstStyle/>
          <a:p>
            <a:r>
              <a:rPr lang="en-US" sz="2400" dirty="0">
                <a:hlinkClick r:id="rId3"/>
              </a:rPr>
              <a:t>https://</a:t>
            </a:r>
            <a:r>
              <a:rPr lang="en-US" sz="2400" dirty="0" err="1">
                <a:hlinkClick r:id="rId3"/>
              </a:rPr>
              <a:t>pollev.com</a:t>
            </a:r>
            <a:r>
              <a:rPr lang="en-US" sz="2400" dirty="0">
                <a:hlinkClick r:id="rId3"/>
              </a:rPr>
              <a:t>/</a:t>
            </a:r>
            <a:r>
              <a:rPr lang="en-US" sz="2400" dirty="0" err="1">
                <a:hlinkClick r:id="rId3"/>
              </a:rPr>
              <a:t>vsovero</a:t>
            </a:r>
            <a:endParaRPr lang="en-US" sz="2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9BBFAFC-EA25-4B50-6316-6150A14D257B}"/>
              </a:ext>
            </a:extLst>
          </p:cNvPr>
          <p:cNvSpPr>
            <a:spLocks noGrp="1"/>
          </p:cNvSpPr>
          <p:nvPr>
            <p:ph type="title"/>
          </p:nvPr>
        </p:nvSpPr>
        <p:spPr/>
        <p:txBody>
          <a:bodyPr/>
          <a:lstStyle/>
          <a:p>
            <a:r>
              <a:rPr lang="en-US" dirty="0"/>
              <a:t>Common Projections</a:t>
            </a:r>
          </a:p>
        </p:txBody>
      </p:sp>
      <p:sp>
        <p:nvSpPr>
          <p:cNvPr id="5" name="Text Placeholder 4">
            <a:extLst>
              <a:ext uri="{FF2B5EF4-FFF2-40B4-BE49-F238E27FC236}">
                <a16:creationId xmlns:a16="http://schemas.microsoft.com/office/drawing/2014/main" id="{4791B144-16FF-93D6-E7B6-8F8715EE8C90}"/>
              </a:ext>
            </a:extLst>
          </p:cNvPr>
          <p:cNvSpPr>
            <a:spLocks noGrp="1"/>
          </p:cNvSpPr>
          <p:nvPr>
            <p:ph type="body" idx="1"/>
          </p:nvPr>
        </p:nvSpPr>
        <p:spPr/>
        <p:txBody>
          <a:bodyPr/>
          <a:lstStyle/>
          <a:p>
            <a:pPr algn="l"/>
            <a:r>
              <a:rPr lang="en-US" b="1" i="0" dirty="0">
                <a:solidFill>
                  <a:srgbClr val="000000"/>
                </a:solidFill>
                <a:effectLst/>
                <a:latin typeface="Fira Sans" panose="020B0503050000020004" pitchFamily="34" charset="0"/>
              </a:rPr>
              <a:t>Web Mercator (3857)</a:t>
            </a:r>
            <a:endParaRPr lang="en-US" b="0" i="0" dirty="0">
              <a:solidFill>
                <a:srgbClr val="000000"/>
              </a:solidFill>
              <a:effectLst/>
              <a:latin typeface="Fira Sans" panose="020B0503050000020004" pitchFamily="34" charset="0"/>
            </a:endParaRPr>
          </a:p>
          <a:p>
            <a:pPr lvl="1">
              <a:buFont typeface="Arial" panose="020B0604020202020204" pitchFamily="34" charset="0"/>
              <a:buChar char="•"/>
            </a:pPr>
            <a:r>
              <a:rPr lang="en-US" b="0" i="0" dirty="0">
                <a:solidFill>
                  <a:srgbClr val="000000"/>
                </a:solidFill>
                <a:effectLst/>
                <a:latin typeface="Fira Sans" panose="020B0503050000020004" pitchFamily="34" charset="0"/>
              </a:rPr>
              <a:t>Preserves direction/angle/shape but distorts area and distance.</a:t>
            </a:r>
          </a:p>
          <a:p>
            <a:pPr algn="l"/>
            <a:r>
              <a:rPr lang="en-US" b="1" i="0" dirty="0">
                <a:solidFill>
                  <a:srgbClr val="000000"/>
                </a:solidFill>
                <a:effectLst/>
                <a:latin typeface="Fira Sans" panose="020B0503050000020004" pitchFamily="34" charset="0"/>
              </a:rPr>
              <a:t>U.S. National Atlas (Albers) Equal Area (2163)</a:t>
            </a:r>
            <a:endParaRPr lang="en-US" b="0" i="0" dirty="0">
              <a:solidFill>
                <a:srgbClr val="000000"/>
              </a:solidFill>
              <a:effectLst/>
              <a:latin typeface="Fira Sans" panose="020B0503050000020004" pitchFamily="34" charset="0"/>
            </a:endParaRPr>
          </a:p>
          <a:p>
            <a:pPr lvl="1">
              <a:buFont typeface="Arial" panose="020B0604020202020204" pitchFamily="34" charset="0"/>
              <a:buChar char="•"/>
            </a:pPr>
            <a:r>
              <a:rPr lang="en-US" b="0" i="0" dirty="0">
                <a:solidFill>
                  <a:srgbClr val="000000"/>
                </a:solidFill>
                <a:effectLst/>
                <a:latin typeface="Fira Sans" panose="020B0503050000020004" pitchFamily="34" charset="0"/>
              </a:rPr>
              <a:t>Preserves area but distorts direction/angle/shape and distance.</a:t>
            </a:r>
          </a:p>
          <a:p>
            <a:pPr algn="l"/>
            <a:r>
              <a:rPr lang="en-US" b="1" i="0" dirty="0">
                <a:solidFill>
                  <a:srgbClr val="000000"/>
                </a:solidFill>
                <a:effectLst/>
                <a:latin typeface="Fira Sans" panose="020B0503050000020004" pitchFamily="34" charset="0"/>
              </a:rPr>
              <a:t>California (Albers) Equal Area (3310)</a:t>
            </a:r>
            <a:endParaRPr lang="en-US" b="0" i="0" dirty="0">
              <a:solidFill>
                <a:srgbClr val="000000"/>
              </a:solidFill>
              <a:effectLst/>
              <a:latin typeface="Fira Sans" panose="020B0503050000020004" pitchFamily="34" charset="0"/>
            </a:endParaRPr>
          </a:p>
          <a:p>
            <a:pPr lvl="1">
              <a:buFont typeface="Arial" panose="020B0604020202020204" pitchFamily="34" charset="0"/>
              <a:buChar char="•"/>
            </a:pPr>
            <a:r>
              <a:rPr lang="en-US" dirty="0">
                <a:solidFill>
                  <a:srgbClr val="000000"/>
                </a:solidFill>
                <a:latin typeface="Fira Sans" panose="020B0503050000020004" pitchFamily="34" charset="0"/>
              </a:rPr>
              <a:t>Equal Area projection optimized to California</a:t>
            </a:r>
            <a:endParaRPr lang="en-US" b="0" i="0" dirty="0">
              <a:solidFill>
                <a:srgbClr val="000000"/>
              </a:solidFill>
              <a:effectLst/>
              <a:latin typeface="Fira Sans" panose="020B0503050000020004" pitchFamily="34" charset="0"/>
            </a:endParaRPr>
          </a:p>
          <a:p>
            <a:pPr lvl="1">
              <a:buFont typeface="Arial" panose="020B0604020202020204" pitchFamily="34" charset="0"/>
              <a:buChar char="•"/>
            </a:pPr>
            <a:r>
              <a:rPr lang="en-US" b="0" i="0" dirty="0">
                <a:solidFill>
                  <a:srgbClr val="000000"/>
                </a:solidFill>
                <a:effectLst/>
                <a:latin typeface="Fira Sans" panose="020B0503050000020004" pitchFamily="34" charset="0"/>
              </a:rPr>
              <a:t>Preserves area but distorts direction/angle/shape and distance.</a:t>
            </a:r>
          </a:p>
          <a:p>
            <a:endParaRPr lang="en-US" dirty="0"/>
          </a:p>
        </p:txBody>
      </p:sp>
    </p:spTree>
    <p:extLst>
      <p:ext uri="{BB962C8B-B14F-4D97-AF65-F5344CB8AC3E}">
        <p14:creationId xmlns:p14="http://schemas.microsoft.com/office/powerpoint/2010/main" val="1067769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3CA7B-3AC9-1A1C-09EF-531349D38FCE}"/>
              </a:ext>
            </a:extLst>
          </p:cNvPr>
          <p:cNvSpPr>
            <a:spLocks noGrp="1"/>
          </p:cNvSpPr>
          <p:nvPr>
            <p:ph type="title"/>
          </p:nvPr>
        </p:nvSpPr>
        <p:spPr/>
        <p:txBody>
          <a:bodyPr/>
          <a:lstStyle/>
          <a:p>
            <a:r>
              <a:rPr lang="en-US" dirty="0"/>
              <a:t>Checking the CRS</a:t>
            </a:r>
          </a:p>
        </p:txBody>
      </p:sp>
      <p:sp>
        <p:nvSpPr>
          <p:cNvPr id="3" name="Text Placeholder 2">
            <a:extLst>
              <a:ext uri="{FF2B5EF4-FFF2-40B4-BE49-F238E27FC236}">
                <a16:creationId xmlns:a16="http://schemas.microsoft.com/office/drawing/2014/main" id="{3251B59F-1BB0-5D01-B373-9E47D6D5C7F4}"/>
              </a:ext>
            </a:extLst>
          </p:cNvPr>
          <p:cNvSpPr>
            <a:spLocks noGrp="1"/>
          </p:cNvSpPr>
          <p:nvPr>
            <p:ph type="body" idx="1"/>
          </p:nvPr>
        </p:nvSpPr>
        <p:spPr>
          <a:xfrm>
            <a:off x="838198" y="1516867"/>
            <a:ext cx="11167755" cy="2093232"/>
          </a:xfrm>
        </p:spPr>
        <p:txBody>
          <a:bodyPr>
            <a:normAutofit lnSpcReduction="10000"/>
          </a:bodyPr>
          <a:lstStyle/>
          <a:p>
            <a:r>
              <a:rPr lang="en-US" sz="2200" dirty="0"/>
              <a:t>We can use </a:t>
            </a:r>
            <a:r>
              <a:rPr lang="en-US" sz="2200" dirty="0" err="1">
                <a:solidFill>
                  <a:srgbClr val="FF0000"/>
                </a:solidFill>
              </a:rPr>
              <a:t>st_crs</a:t>
            </a:r>
            <a:r>
              <a:rPr lang="en-US" sz="2200" dirty="0"/>
              <a:t>() to check the CRS</a:t>
            </a:r>
          </a:p>
          <a:p>
            <a:r>
              <a:rPr lang="en-US" sz="2200" dirty="0" err="1"/>
              <a:t>CA_Counties</a:t>
            </a:r>
            <a:r>
              <a:rPr lang="en-US" sz="2200" dirty="0"/>
              <a:t> uses a projected CRS: </a:t>
            </a:r>
          </a:p>
          <a:p>
            <a:pPr lvl="1"/>
            <a:r>
              <a:rPr lang="en-US" sz="2200" dirty="0"/>
              <a:t>geographic CRS: NAD83 </a:t>
            </a:r>
          </a:p>
          <a:p>
            <a:pPr lvl="1"/>
            <a:r>
              <a:rPr lang="en-US" sz="2200" dirty="0"/>
              <a:t>projection: California Albers</a:t>
            </a:r>
          </a:p>
          <a:p>
            <a:r>
              <a:rPr lang="en-US" sz="2200" dirty="0" err="1"/>
              <a:t>CA_Counties_Tigris</a:t>
            </a:r>
            <a:r>
              <a:rPr lang="en-US" sz="2200" dirty="0"/>
              <a:t> uses a geographic CRS: NAD83</a:t>
            </a:r>
          </a:p>
          <a:p>
            <a:endParaRPr lang="en-US" dirty="0"/>
          </a:p>
        </p:txBody>
      </p:sp>
      <p:pic>
        <p:nvPicPr>
          <p:cNvPr id="4" name="Picture 3">
            <a:extLst>
              <a:ext uri="{FF2B5EF4-FFF2-40B4-BE49-F238E27FC236}">
                <a16:creationId xmlns:a16="http://schemas.microsoft.com/office/drawing/2014/main" id="{630EACB8-71A8-BB58-DF5B-F2A678F34EE6}"/>
              </a:ext>
            </a:extLst>
          </p:cNvPr>
          <p:cNvPicPr>
            <a:picLocks noChangeAspect="1"/>
          </p:cNvPicPr>
          <p:nvPr/>
        </p:nvPicPr>
        <p:blipFill>
          <a:blip r:embed="rId3"/>
          <a:stretch>
            <a:fillRect/>
          </a:stretch>
        </p:blipFill>
        <p:spPr>
          <a:xfrm>
            <a:off x="1069771" y="3776683"/>
            <a:ext cx="5145862" cy="2710416"/>
          </a:xfrm>
          <a:prstGeom prst="rect">
            <a:avLst/>
          </a:prstGeom>
        </p:spPr>
      </p:pic>
      <p:pic>
        <p:nvPicPr>
          <p:cNvPr id="5" name="Picture 4">
            <a:extLst>
              <a:ext uri="{FF2B5EF4-FFF2-40B4-BE49-F238E27FC236}">
                <a16:creationId xmlns:a16="http://schemas.microsoft.com/office/drawing/2014/main" id="{761B22ED-B88B-F797-1D1A-A40DBF3A7921}"/>
              </a:ext>
            </a:extLst>
          </p:cNvPr>
          <p:cNvPicPr>
            <a:picLocks noChangeAspect="1"/>
          </p:cNvPicPr>
          <p:nvPr/>
        </p:nvPicPr>
        <p:blipFill>
          <a:blip r:embed="rId4"/>
          <a:stretch>
            <a:fillRect/>
          </a:stretch>
        </p:blipFill>
        <p:spPr>
          <a:xfrm>
            <a:off x="6447204" y="3776683"/>
            <a:ext cx="4906596" cy="2803769"/>
          </a:xfrm>
          <a:prstGeom prst="rect">
            <a:avLst/>
          </a:prstGeom>
        </p:spPr>
      </p:pic>
      <p:sp>
        <p:nvSpPr>
          <p:cNvPr id="6" name="Rectangle 5">
            <a:extLst>
              <a:ext uri="{FF2B5EF4-FFF2-40B4-BE49-F238E27FC236}">
                <a16:creationId xmlns:a16="http://schemas.microsoft.com/office/drawing/2014/main" id="{3F35F651-A44F-7485-0A6F-DAA844FB4190}"/>
              </a:ext>
            </a:extLst>
          </p:cNvPr>
          <p:cNvSpPr/>
          <p:nvPr/>
        </p:nvSpPr>
        <p:spPr>
          <a:xfrm>
            <a:off x="838199" y="4488873"/>
            <a:ext cx="3246913" cy="451262"/>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CA91E79-C82D-21B3-86CF-9CD3111EB1F8}"/>
              </a:ext>
            </a:extLst>
          </p:cNvPr>
          <p:cNvSpPr/>
          <p:nvPr/>
        </p:nvSpPr>
        <p:spPr>
          <a:xfrm>
            <a:off x="6251729" y="4488873"/>
            <a:ext cx="1775989" cy="296883"/>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07063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5C45E-AFEA-4CA4-A203-E300E6613294}"/>
              </a:ext>
            </a:extLst>
          </p:cNvPr>
          <p:cNvSpPr>
            <a:spLocks noGrp="1"/>
          </p:cNvSpPr>
          <p:nvPr>
            <p:ph type="title"/>
          </p:nvPr>
        </p:nvSpPr>
        <p:spPr/>
        <p:txBody>
          <a:bodyPr/>
          <a:lstStyle/>
          <a:p>
            <a:r>
              <a:rPr lang="en-US" dirty="0"/>
              <a:t>Transforming the CRS</a:t>
            </a:r>
          </a:p>
        </p:txBody>
      </p:sp>
      <p:sp>
        <p:nvSpPr>
          <p:cNvPr id="3" name="Text Placeholder 2">
            <a:extLst>
              <a:ext uri="{FF2B5EF4-FFF2-40B4-BE49-F238E27FC236}">
                <a16:creationId xmlns:a16="http://schemas.microsoft.com/office/drawing/2014/main" id="{E8097C89-0FB6-D5DC-BA0E-BF7ACB861CC9}"/>
              </a:ext>
            </a:extLst>
          </p:cNvPr>
          <p:cNvSpPr>
            <a:spLocks noGrp="1"/>
          </p:cNvSpPr>
          <p:nvPr>
            <p:ph type="body" idx="1"/>
          </p:nvPr>
        </p:nvSpPr>
        <p:spPr>
          <a:xfrm>
            <a:off x="838200" y="1825625"/>
            <a:ext cx="4968834" cy="4351338"/>
          </a:xfrm>
        </p:spPr>
        <p:txBody>
          <a:bodyPr/>
          <a:lstStyle/>
          <a:p>
            <a:r>
              <a:rPr lang="en-US" b="0" i="0" dirty="0">
                <a:solidFill>
                  <a:srgbClr val="000000"/>
                </a:solidFill>
                <a:effectLst/>
                <a:latin typeface="Fira Sans" panose="020B0503050000020004" pitchFamily="34" charset="0"/>
              </a:rPr>
              <a:t>To change a CRS, we need to </a:t>
            </a:r>
            <a:r>
              <a:rPr lang="en-US" b="1" i="0" dirty="0">
                <a:solidFill>
                  <a:srgbClr val="000000"/>
                </a:solidFill>
                <a:effectLst/>
                <a:latin typeface="Fira Sans" panose="020B0503050000020004" pitchFamily="34" charset="0"/>
              </a:rPr>
              <a:t>project</a:t>
            </a:r>
            <a:r>
              <a:rPr lang="en-US" b="0" i="0" dirty="0">
                <a:solidFill>
                  <a:srgbClr val="000000"/>
                </a:solidFill>
                <a:effectLst/>
                <a:latin typeface="Fira Sans" panose="020B0503050000020004" pitchFamily="34" charset="0"/>
              </a:rPr>
              <a:t> (or re-project) our data using  </a:t>
            </a:r>
            <a:r>
              <a:rPr lang="en-US" b="0" i="0" dirty="0" err="1">
                <a:solidFill>
                  <a:srgbClr val="FF0000"/>
                </a:solidFill>
                <a:effectLst/>
                <a:latin typeface="Fira Sans" panose="020B0503050000020004" pitchFamily="34" charset="0"/>
              </a:rPr>
              <a:t>st_transform</a:t>
            </a:r>
            <a:r>
              <a:rPr lang="en-US" b="0" i="0" dirty="0">
                <a:solidFill>
                  <a:srgbClr val="000000"/>
                </a:solidFill>
                <a:effectLst/>
                <a:latin typeface="Fira Sans" panose="020B0503050000020004" pitchFamily="34" charset="0"/>
              </a:rPr>
              <a:t>()</a:t>
            </a:r>
          </a:p>
          <a:p>
            <a:r>
              <a:rPr lang="en-US" dirty="0">
                <a:solidFill>
                  <a:srgbClr val="000000"/>
                </a:solidFill>
                <a:latin typeface="Fira Sans" panose="020B0503050000020004" pitchFamily="34" charset="0"/>
              </a:rPr>
              <a:t>Arguments:</a:t>
            </a:r>
          </a:p>
          <a:p>
            <a:pPr lvl="1"/>
            <a:r>
              <a:rPr lang="en-US" b="0" i="0" dirty="0">
                <a:solidFill>
                  <a:srgbClr val="000000"/>
                </a:solidFill>
                <a:effectLst/>
                <a:latin typeface="Fira Sans" panose="020B0503050000020004" pitchFamily="34" charset="0"/>
              </a:rPr>
              <a:t>The sf </a:t>
            </a:r>
            <a:r>
              <a:rPr lang="en-US" dirty="0">
                <a:solidFill>
                  <a:srgbClr val="000000"/>
                </a:solidFill>
                <a:latin typeface="Fira Sans" panose="020B0503050000020004" pitchFamily="34" charset="0"/>
              </a:rPr>
              <a:t>object</a:t>
            </a:r>
          </a:p>
          <a:p>
            <a:pPr lvl="1"/>
            <a:r>
              <a:rPr lang="en-US" b="0" i="0" dirty="0">
                <a:solidFill>
                  <a:srgbClr val="000000"/>
                </a:solidFill>
                <a:effectLst/>
                <a:latin typeface="Fira Sans" panose="020B0503050000020004" pitchFamily="34" charset="0"/>
              </a:rPr>
              <a:t>The CRS (</a:t>
            </a:r>
            <a:r>
              <a:rPr lang="en-US" dirty="0">
                <a:solidFill>
                  <a:srgbClr val="000000"/>
                </a:solidFill>
                <a:latin typeface="Fira Sans" panose="020B0503050000020004" pitchFamily="34" charset="0"/>
              </a:rPr>
              <a:t>four digit code)</a:t>
            </a:r>
            <a:endParaRPr lang="en-US" b="0" i="0" dirty="0">
              <a:solidFill>
                <a:srgbClr val="000000"/>
              </a:solidFill>
              <a:effectLst/>
              <a:latin typeface="Fira Sans" panose="020B0503050000020004" pitchFamily="34" charset="0"/>
            </a:endParaRPr>
          </a:p>
        </p:txBody>
      </p:sp>
      <p:sp>
        <p:nvSpPr>
          <p:cNvPr id="5" name="TextBox 4">
            <a:extLst>
              <a:ext uri="{FF2B5EF4-FFF2-40B4-BE49-F238E27FC236}">
                <a16:creationId xmlns:a16="http://schemas.microsoft.com/office/drawing/2014/main" id="{11764A9C-F7EB-3530-EA89-DAEA8A28F906}"/>
              </a:ext>
            </a:extLst>
          </p:cNvPr>
          <p:cNvSpPr txBox="1"/>
          <p:nvPr/>
        </p:nvSpPr>
        <p:spPr>
          <a:xfrm>
            <a:off x="5997038" y="2007421"/>
            <a:ext cx="6036917" cy="769441"/>
          </a:xfrm>
          <a:prstGeom prst="rect">
            <a:avLst/>
          </a:prstGeom>
          <a:noFill/>
        </p:spPr>
        <p:txBody>
          <a:bodyPr wrap="square">
            <a:spAutoFit/>
          </a:bodyPr>
          <a:lstStyle/>
          <a:p>
            <a:r>
              <a:rPr lang="en-US" sz="2200" b="1" i="0" dirty="0" err="1">
                <a:solidFill>
                  <a:srgbClr val="7030A0"/>
                </a:solidFill>
                <a:effectLst/>
                <a:latin typeface="Fira Sans" panose="020B0503050000020004" pitchFamily="34" charset="0"/>
              </a:rPr>
              <a:t>CA_Counties_Tigris_Mercator</a:t>
            </a:r>
            <a:r>
              <a:rPr lang="en-US" sz="2200" b="1" i="0" dirty="0">
                <a:solidFill>
                  <a:srgbClr val="0432FF"/>
                </a:solidFill>
                <a:effectLst/>
                <a:latin typeface="Fira Sans" panose="020B0503050000020004" pitchFamily="34" charset="0"/>
              </a:rPr>
              <a:t>&lt;-</a:t>
            </a:r>
            <a:r>
              <a:rPr lang="en-US" sz="2200" b="1" i="0" dirty="0" err="1">
                <a:solidFill>
                  <a:srgbClr val="FF0000"/>
                </a:solidFill>
                <a:effectLst/>
                <a:latin typeface="Fira Sans" panose="020B0503050000020004" pitchFamily="34" charset="0"/>
              </a:rPr>
              <a:t>st_transform</a:t>
            </a:r>
            <a:r>
              <a:rPr lang="en-US" sz="2200" b="0" i="0" dirty="0">
                <a:solidFill>
                  <a:srgbClr val="000000"/>
                </a:solidFill>
                <a:effectLst/>
                <a:latin typeface="Fira Sans" panose="020B0503050000020004" pitchFamily="34" charset="0"/>
              </a:rPr>
              <a:t>(</a:t>
            </a:r>
            <a:r>
              <a:rPr lang="en-US" sz="2200" b="0" i="0" dirty="0" err="1">
                <a:solidFill>
                  <a:srgbClr val="00B050"/>
                </a:solidFill>
                <a:effectLst/>
                <a:latin typeface="Fira Sans" panose="020B0503050000020004" pitchFamily="34" charset="0"/>
              </a:rPr>
              <a:t>CA_Counties_Tigris</a:t>
            </a:r>
            <a:r>
              <a:rPr lang="en-US" sz="2200" b="0" i="0" dirty="0">
                <a:solidFill>
                  <a:srgbClr val="000000"/>
                </a:solidFill>
                <a:effectLst/>
                <a:latin typeface="Fira Sans" panose="020B0503050000020004" pitchFamily="34" charset="0"/>
              </a:rPr>
              <a:t>, </a:t>
            </a:r>
            <a:r>
              <a:rPr lang="en-US" sz="2200" b="0" i="0" dirty="0" err="1">
                <a:solidFill>
                  <a:srgbClr val="00B050"/>
                </a:solidFill>
                <a:effectLst/>
                <a:latin typeface="Fira Sans" panose="020B0503050000020004" pitchFamily="34" charset="0"/>
              </a:rPr>
              <a:t>crs</a:t>
            </a:r>
            <a:r>
              <a:rPr lang="en-US" sz="2200" b="0" i="0" dirty="0">
                <a:solidFill>
                  <a:srgbClr val="000000"/>
                </a:solidFill>
                <a:effectLst/>
                <a:latin typeface="Fira Sans" panose="020B0503050000020004" pitchFamily="34" charset="0"/>
              </a:rPr>
              <a:t>=3857)</a:t>
            </a:r>
            <a:endParaRPr lang="en-US" sz="2200" dirty="0"/>
          </a:p>
        </p:txBody>
      </p:sp>
    </p:spTree>
    <p:extLst>
      <p:ext uri="{BB962C8B-B14F-4D97-AF65-F5344CB8AC3E}">
        <p14:creationId xmlns:p14="http://schemas.microsoft.com/office/powerpoint/2010/main" val="13025470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5"/>
          <p:cNvSpPr txBox="1">
            <a:spLocks noGrp="1"/>
          </p:cNvSpPr>
          <p:nvPr>
            <p:ph type="title"/>
          </p:nvPr>
        </p:nvSpPr>
        <p:spPr>
          <a:xfrm>
            <a:off x="415600" y="390167"/>
            <a:ext cx="11360800" cy="1355600"/>
          </a:xfrm>
          <a:prstGeom prst="rect">
            <a:avLst/>
          </a:prstGeom>
        </p:spPr>
        <p:txBody>
          <a:bodyPr spcFirstLastPara="1" wrap="square" lIns="121900" tIns="121900" rIns="121900" bIns="121900" anchor="t" anchorCtr="0">
            <a:noAutofit/>
          </a:bodyPr>
          <a:lstStyle/>
          <a:p>
            <a:r>
              <a:rPr lang="en" dirty="0"/>
              <a:t>Mercator Projection</a:t>
            </a:r>
            <a:endParaRPr dirty="0"/>
          </a:p>
        </p:txBody>
      </p:sp>
      <p:sp>
        <p:nvSpPr>
          <p:cNvPr id="212" name="Google Shape;212;p35"/>
          <p:cNvSpPr txBox="1">
            <a:spLocks noGrp="1"/>
          </p:cNvSpPr>
          <p:nvPr>
            <p:ph type="sldNum" idx="12"/>
          </p:nvPr>
        </p:nvSpPr>
        <p:spPr>
          <a:xfrm>
            <a:off x="11296611" y="6319223"/>
            <a:ext cx="731600" cy="524800"/>
          </a:xfrm>
          <a:prstGeom prst="rect">
            <a:avLst/>
          </a:prstGeom>
        </p:spPr>
        <p:txBody>
          <a:bodyPr spcFirstLastPara="1" wrap="square" lIns="121900" tIns="121900" rIns="121900" bIns="121900" anchor="ctr" anchorCtr="0">
            <a:noAutofit/>
          </a:bodyPr>
          <a:lstStyle/>
          <a:p>
            <a:fld id="{00000000-1234-1234-1234-123412341234}" type="slidenum">
              <a:rPr lang="en"/>
              <a:pPr/>
              <a:t>23</a:t>
            </a:fld>
            <a:endParaRPr/>
          </a:p>
        </p:txBody>
      </p:sp>
      <p:sp>
        <p:nvSpPr>
          <p:cNvPr id="5" name="Text Placeholder 4">
            <a:extLst>
              <a:ext uri="{FF2B5EF4-FFF2-40B4-BE49-F238E27FC236}">
                <a16:creationId xmlns:a16="http://schemas.microsoft.com/office/drawing/2014/main" id="{19FC9E91-D172-8B9C-3C93-E95629F03E69}"/>
              </a:ext>
            </a:extLst>
          </p:cNvPr>
          <p:cNvSpPr>
            <a:spLocks noGrp="1"/>
          </p:cNvSpPr>
          <p:nvPr>
            <p:ph type="body" idx="1"/>
          </p:nvPr>
        </p:nvSpPr>
        <p:spPr>
          <a:xfrm>
            <a:off x="415600" y="1536633"/>
            <a:ext cx="6056452" cy="4555200"/>
          </a:xfrm>
        </p:spPr>
        <p:txBody>
          <a:bodyPr/>
          <a:lstStyle/>
          <a:p>
            <a:pPr marL="152396" indent="0">
              <a:buNone/>
            </a:pPr>
            <a:r>
              <a:rPr lang="en-US" sz="2200" b="1" i="0" dirty="0" err="1">
                <a:solidFill>
                  <a:srgbClr val="7030A0"/>
                </a:solidFill>
                <a:effectLst/>
                <a:latin typeface="Fira Sans" panose="020B0503050000020004" pitchFamily="34" charset="0"/>
              </a:rPr>
              <a:t>CA_Counties_Tigris_Mercator</a:t>
            </a:r>
            <a:r>
              <a:rPr lang="en-US" sz="2200" b="1" i="0" dirty="0">
                <a:solidFill>
                  <a:srgbClr val="0432FF"/>
                </a:solidFill>
                <a:effectLst/>
                <a:latin typeface="Fira Sans" panose="020B0503050000020004" pitchFamily="34" charset="0"/>
              </a:rPr>
              <a:t>&lt;-</a:t>
            </a:r>
            <a:r>
              <a:rPr lang="en-US" sz="2200" b="1" i="0" dirty="0" err="1">
                <a:solidFill>
                  <a:srgbClr val="FF0000"/>
                </a:solidFill>
                <a:effectLst/>
                <a:latin typeface="Fira Sans" panose="020B0503050000020004" pitchFamily="34" charset="0"/>
              </a:rPr>
              <a:t>st_transform</a:t>
            </a:r>
            <a:r>
              <a:rPr lang="en-US" sz="2200" b="0" i="0" dirty="0">
                <a:solidFill>
                  <a:srgbClr val="000000"/>
                </a:solidFill>
                <a:effectLst/>
                <a:latin typeface="Fira Sans" panose="020B0503050000020004" pitchFamily="34" charset="0"/>
              </a:rPr>
              <a:t>(</a:t>
            </a:r>
            <a:r>
              <a:rPr lang="en-US" sz="2200" b="0" i="0" dirty="0" err="1">
                <a:solidFill>
                  <a:srgbClr val="00B050"/>
                </a:solidFill>
                <a:effectLst/>
                <a:latin typeface="Fira Sans" panose="020B0503050000020004" pitchFamily="34" charset="0"/>
              </a:rPr>
              <a:t>CA_Counties_Tigris</a:t>
            </a:r>
            <a:r>
              <a:rPr lang="en-US" sz="2200" b="0" i="0" dirty="0">
                <a:solidFill>
                  <a:srgbClr val="000000"/>
                </a:solidFill>
                <a:effectLst/>
                <a:latin typeface="Fira Sans" panose="020B0503050000020004" pitchFamily="34" charset="0"/>
              </a:rPr>
              <a:t>, </a:t>
            </a:r>
            <a:r>
              <a:rPr lang="en-US" sz="2200" b="0" i="0" dirty="0" err="1">
                <a:solidFill>
                  <a:srgbClr val="00B050"/>
                </a:solidFill>
                <a:effectLst/>
                <a:latin typeface="Fira Sans" panose="020B0503050000020004" pitchFamily="34" charset="0"/>
              </a:rPr>
              <a:t>crs</a:t>
            </a:r>
            <a:r>
              <a:rPr lang="en-US" sz="2200" b="0" i="0" dirty="0">
                <a:solidFill>
                  <a:srgbClr val="000000"/>
                </a:solidFill>
                <a:effectLst/>
                <a:latin typeface="Fira Sans" panose="020B0503050000020004" pitchFamily="34" charset="0"/>
              </a:rPr>
              <a:t>=3857)</a:t>
            </a:r>
          </a:p>
          <a:p>
            <a:pPr marL="152396" indent="0">
              <a:buNone/>
            </a:pPr>
            <a:endParaRPr lang="en-US" sz="2200" dirty="0">
              <a:solidFill>
                <a:srgbClr val="000000"/>
              </a:solidFill>
              <a:latin typeface="Fira Sans" panose="020B0503050000020004" pitchFamily="34" charset="0"/>
            </a:endParaRPr>
          </a:p>
          <a:p>
            <a:pPr marL="152396" indent="0">
              <a:buNone/>
            </a:pPr>
            <a:r>
              <a:rPr lang="en-US" sz="2000" b="1" dirty="0" err="1">
                <a:solidFill>
                  <a:srgbClr val="FF0000"/>
                </a:solidFill>
              </a:rPr>
              <a:t>ggplot</a:t>
            </a:r>
            <a:r>
              <a:rPr lang="en-US" sz="2000" dirty="0"/>
              <a:t>(</a:t>
            </a:r>
            <a:r>
              <a:rPr lang="en-US" sz="2000" dirty="0">
                <a:solidFill>
                  <a:srgbClr val="00B050"/>
                </a:solidFill>
              </a:rPr>
              <a:t>data</a:t>
            </a:r>
            <a:r>
              <a:rPr lang="en-US" sz="2000" dirty="0"/>
              <a:t>=</a:t>
            </a:r>
            <a:r>
              <a:rPr lang="en-US" sz="2000" dirty="0" err="1"/>
              <a:t>CA_Counties_Tigris_Mercator</a:t>
            </a:r>
            <a:r>
              <a:rPr lang="en-US" sz="2000" dirty="0"/>
              <a:t>) </a:t>
            </a:r>
            <a:r>
              <a:rPr lang="en-US" sz="2000" dirty="0">
                <a:solidFill>
                  <a:srgbClr val="0432FF"/>
                </a:solidFill>
              </a:rPr>
              <a:t>+</a:t>
            </a:r>
          </a:p>
          <a:p>
            <a:pPr marL="152396" indent="0">
              <a:buNone/>
            </a:pPr>
            <a:r>
              <a:rPr lang="en-US" sz="2000" dirty="0"/>
              <a:t>	</a:t>
            </a:r>
            <a:r>
              <a:rPr lang="en-US" sz="2000" b="1" dirty="0" err="1">
                <a:solidFill>
                  <a:srgbClr val="FF0000"/>
                </a:solidFill>
              </a:rPr>
              <a:t>geom_sf</a:t>
            </a:r>
            <a:r>
              <a:rPr lang="en-US" sz="2000" dirty="0"/>
              <a:t>()</a:t>
            </a:r>
          </a:p>
          <a:p>
            <a:pPr marL="152396" indent="0">
              <a:buNone/>
            </a:pPr>
            <a:endParaRPr lang="en-US" sz="2200" dirty="0"/>
          </a:p>
          <a:p>
            <a:pPr marL="152396" indent="0">
              <a:buNone/>
            </a:pPr>
            <a:endParaRPr lang="en-US" dirty="0"/>
          </a:p>
        </p:txBody>
      </p:sp>
      <p:pic>
        <p:nvPicPr>
          <p:cNvPr id="6" name="Picture 5">
            <a:extLst>
              <a:ext uri="{FF2B5EF4-FFF2-40B4-BE49-F238E27FC236}">
                <a16:creationId xmlns:a16="http://schemas.microsoft.com/office/drawing/2014/main" id="{24D714F7-2768-8246-9B4D-832CECE39E34}"/>
              </a:ext>
            </a:extLst>
          </p:cNvPr>
          <p:cNvPicPr>
            <a:picLocks noChangeAspect="1"/>
          </p:cNvPicPr>
          <p:nvPr/>
        </p:nvPicPr>
        <p:blipFill rotWithShape="1">
          <a:blip r:embed="rId3"/>
          <a:srcRect l="19541" t="1" r="18618" b="304"/>
          <a:stretch/>
        </p:blipFill>
        <p:spPr>
          <a:xfrm>
            <a:off x="7040106" y="1971294"/>
            <a:ext cx="4168240" cy="3895012"/>
          </a:xfrm>
          <a:prstGeom prst="rect">
            <a:avLst/>
          </a:prstGeom>
        </p:spPr>
      </p:pic>
    </p:spTree>
    <p:extLst>
      <p:ext uri="{BB962C8B-B14F-4D97-AF65-F5344CB8AC3E}">
        <p14:creationId xmlns:p14="http://schemas.microsoft.com/office/powerpoint/2010/main" val="3699427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35"/>
          <p:cNvSpPr txBox="1">
            <a:spLocks noGrp="1"/>
          </p:cNvSpPr>
          <p:nvPr>
            <p:ph type="title"/>
          </p:nvPr>
        </p:nvSpPr>
        <p:spPr>
          <a:xfrm>
            <a:off x="415600" y="390167"/>
            <a:ext cx="11360800" cy="1355600"/>
          </a:xfrm>
          <a:prstGeom prst="rect">
            <a:avLst/>
          </a:prstGeom>
        </p:spPr>
        <p:txBody>
          <a:bodyPr spcFirstLastPara="1" wrap="square" lIns="121900" tIns="121900" rIns="121900" bIns="121900" anchor="t" anchorCtr="0">
            <a:noAutofit/>
          </a:bodyPr>
          <a:lstStyle/>
          <a:p>
            <a:r>
              <a:rPr lang="en" dirty="0"/>
              <a:t>CA Albers Projection</a:t>
            </a:r>
            <a:endParaRPr dirty="0"/>
          </a:p>
        </p:txBody>
      </p:sp>
      <p:sp>
        <p:nvSpPr>
          <p:cNvPr id="212" name="Google Shape;212;p35"/>
          <p:cNvSpPr txBox="1">
            <a:spLocks noGrp="1"/>
          </p:cNvSpPr>
          <p:nvPr>
            <p:ph type="sldNum" idx="12"/>
          </p:nvPr>
        </p:nvSpPr>
        <p:spPr>
          <a:xfrm>
            <a:off x="11296611" y="6319223"/>
            <a:ext cx="731600" cy="524800"/>
          </a:xfrm>
          <a:prstGeom prst="rect">
            <a:avLst/>
          </a:prstGeom>
        </p:spPr>
        <p:txBody>
          <a:bodyPr spcFirstLastPara="1" wrap="square" lIns="121900" tIns="121900" rIns="121900" bIns="121900" anchor="ctr" anchorCtr="0">
            <a:noAutofit/>
          </a:bodyPr>
          <a:lstStyle/>
          <a:p>
            <a:fld id="{00000000-1234-1234-1234-123412341234}" type="slidenum">
              <a:rPr lang="en"/>
              <a:pPr/>
              <a:t>24</a:t>
            </a:fld>
            <a:endParaRPr/>
          </a:p>
        </p:txBody>
      </p:sp>
      <p:sp>
        <p:nvSpPr>
          <p:cNvPr id="5" name="Text Placeholder 4">
            <a:extLst>
              <a:ext uri="{FF2B5EF4-FFF2-40B4-BE49-F238E27FC236}">
                <a16:creationId xmlns:a16="http://schemas.microsoft.com/office/drawing/2014/main" id="{19FC9E91-D172-8B9C-3C93-E95629F03E69}"/>
              </a:ext>
            </a:extLst>
          </p:cNvPr>
          <p:cNvSpPr>
            <a:spLocks noGrp="1"/>
          </p:cNvSpPr>
          <p:nvPr>
            <p:ph type="body" idx="1"/>
          </p:nvPr>
        </p:nvSpPr>
        <p:spPr>
          <a:xfrm>
            <a:off x="415600" y="1536633"/>
            <a:ext cx="6056452" cy="4555200"/>
          </a:xfrm>
        </p:spPr>
        <p:txBody>
          <a:bodyPr/>
          <a:lstStyle/>
          <a:p>
            <a:pPr marL="152396" indent="0">
              <a:buNone/>
            </a:pPr>
            <a:r>
              <a:rPr lang="en-US" sz="2200" b="1" i="0" dirty="0" err="1">
                <a:solidFill>
                  <a:srgbClr val="7030A0"/>
                </a:solidFill>
                <a:effectLst/>
                <a:latin typeface="Fira Sans" panose="020B0503050000020004" pitchFamily="34" charset="0"/>
              </a:rPr>
              <a:t>CA_Counties_Tigris_Albers_CA</a:t>
            </a:r>
            <a:r>
              <a:rPr lang="en-US" sz="2200" b="1" i="0" dirty="0">
                <a:solidFill>
                  <a:srgbClr val="0432FF"/>
                </a:solidFill>
                <a:effectLst/>
                <a:latin typeface="Fira Sans" panose="020B0503050000020004" pitchFamily="34" charset="0"/>
              </a:rPr>
              <a:t>&lt;-</a:t>
            </a:r>
            <a:r>
              <a:rPr lang="en-US" sz="2200" b="1" i="0" dirty="0" err="1">
                <a:solidFill>
                  <a:srgbClr val="FF0000"/>
                </a:solidFill>
                <a:effectLst/>
                <a:latin typeface="Fira Sans" panose="020B0503050000020004" pitchFamily="34" charset="0"/>
              </a:rPr>
              <a:t>st_transform</a:t>
            </a:r>
            <a:r>
              <a:rPr lang="en-US" sz="2200" b="0" i="0" dirty="0">
                <a:solidFill>
                  <a:srgbClr val="000000"/>
                </a:solidFill>
                <a:effectLst/>
                <a:latin typeface="Fira Sans" panose="020B0503050000020004" pitchFamily="34" charset="0"/>
              </a:rPr>
              <a:t>(</a:t>
            </a:r>
            <a:r>
              <a:rPr lang="en-US" sz="2200" b="0" i="0" dirty="0" err="1">
                <a:solidFill>
                  <a:srgbClr val="00B050"/>
                </a:solidFill>
                <a:effectLst/>
                <a:latin typeface="Fira Sans" panose="020B0503050000020004" pitchFamily="34" charset="0"/>
              </a:rPr>
              <a:t>CA_Counties_Tigris</a:t>
            </a:r>
            <a:r>
              <a:rPr lang="en-US" sz="2200" b="0" i="0" dirty="0">
                <a:solidFill>
                  <a:srgbClr val="000000"/>
                </a:solidFill>
                <a:effectLst/>
                <a:latin typeface="Fira Sans" panose="020B0503050000020004" pitchFamily="34" charset="0"/>
              </a:rPr>
              <a:t>, </a:t>
            </a:r>
            <a:r>
              <a:rPr lang="en-US" sz="2200" b="0" i="0" dirty="0" err="1">
                <a:solidFill>
                  <a:srgbClr val="00B050"/>
                </a:solidFill>
                <a:effectLst/>
                <a:latin typeface="Fira Sans" panose="020B0503050000020004" pitchFamily="34" charset="0"/>
              </a:rPr>
              <a:t>crs</a:t>
            </a:r>
            <a:r>
              <a:rPr lang="en-US" sz="2200" b="0" i="0" dirty="0">
                <a:solidFill>
                  <a:srgbClr val="000000"/>
                </a:solidFill>
                <a:effectLst/>
                <a:latin typeface="Fira Sans" panose="020B0503050000020004" pitchFamily="34" charset="0"/>
              </a:rPr>
              <a:t>=3310)</a:t>
            </a:r>
          </a:p>
          <a:p>
            <a:pPr marL="152396" indent="0">
              <a:buNone/>
            </a:pPr>
            <a:endParaRPr lang="en-US" sz="2200" dirty="0">
              <a:solidFill>
                <a:srgbClr val="000000"/>
              </a:solidFill>
              <a:latin typeface="Fira Sans" panose="020B0503050000020004" pitchFamily="34" charset="0"/>
            </a:endParaRPr>
          </a:p>
          <a:p>
            <a:pPr marL="152396" indent="0">
              <a:buNone/>
            </a:pPr>
            <a:r>
              <a:rPr lang="en-US" sz="2000" b="1" dirty="0" err="1">
                <a:solidFill>
                  <a:srgbClr val="FF0000"/>
                </a:solidFill>
              </a:rPr>
              <a:t>ggplot</a:t>
            </a:r>
            <a:r>
              <a:rPr lang="en-US" sz="2000" dirty="0"/>
              <a:t>(</a:t>
            </a:r>
            <a:r>
              <a:rPr lang="en-US" sz="2000" dirty="0">
                <a:solidFill>
                  <a:srgbClr val="00B050"/>
                </a:solidFill>
              </a:rPr>
              <a:t>data</a:t>
            </a:r>
            <a:r>
              <a:rPr lang="en-US" sz="2000" dirty="0"/>
              <a:t>=</a:t>
            </a:r>
            <a:r>
              <a:rPr lang="en-US" sz="2000" dirty="0" err="1"/>
              <a:t>CA_Counties_Tigris_Albers_CA</a:t>
            </a:r>
            <a:r>
              <a:rPr lang="en-US" sz="2000" dirty="0"/>
              <a:t>) </a:t>
            </a:r>
            <a:r>
              <a:rPr lang="en-US" sz="2000" dirty="0">
                <a:solidFill>
                  <a:srgbClr val="0432FF"/>
                </a:solidFill>
              </a:rPr>
              <a:t>+</a:t>
            </a:r>
          </a:p>
          <a:p>
            <a:pPr marL="152396" indent="0">
              <a:buNone/>
            </a:pPr>
            <a:r>
              <a:rPr lang="en-US" sz="2000" dirty="0"/>
              <a:t>	</a:t>
            </a:r>
            <a:r>
              <a:rPr lang="en-US" sz="2000" b="1" dirty="0" err="1">
                <a:solidFill>
                  <a:srgbClr val="FF0000"/>
                </a:solidFill>
              </a:rPr>
              <a:t>geom_sf</a:t>
            </a:r>
            <a:r>
              <a:rPr lang="en-US" sz="2000" dirty="0"/>
              <a:t>()</a:t>
            </a:r>
          </a:p>
          <a:p>
            <a:pPr marL="152396" indent="0">
              <a:buNone/>
            </a:pPr>
            <a:endParaRPr lang="en-US" sz="2200" dirty="0"/>
          </a:p>
          <a:p>
            <a:pPr marL="152396" indent="0">
              <a:buNone/>
            </a:pPr>
            <a:endParaRPr lang="en-US" dirty="0"/>
          </a:p>
        </p:txBody>
      </p:sp>
      <p:pic>
        <p:nvPicPr>
          <p:cNvPr id="2" name="Picture 1">
            <a:extLst>
              <a:ext uri="{FF2B5EF4-FFF2-40B4-BE49-F238E27FC236}">
                <a16:creationId xmlns:a16="http://schemas.microsoft.com/office/drawing/2014/main" id="{EF03E874-2878-2596-43F9-BBDFE44FBDBE}"/>
              </a:ext>
            </a:extLst>
          </p:cNvPr>
          <p:cNvPicPr>
            <a:picLocks noChangeAspect="1"/>
          </p:cNvPicPr>
          <p:nvPr/>
        </p:nvPicPr>
        <p:blipFill rotWithShape="1">
          <a:blip r:embed="rId3"/>
          <a:srcRect l="20979" r="16969" b="-2009"/>
          <a:stretch/>
        </p:blipFill>
        <p:spPr>
          <a:xfrm>
            <a:off x="6867914" y="1664271"/>
            <a:ext cx="4512623" cy="4299924"/>
          </a:xfrm>
          <a:prstGeom prst="rect">
            <a:avLst/>
          </a:prstGeom>
        </p:spPr>
      </p:pic>
    </p:spTree>
    <p:extLst>
      <p:ext uri="{BB962C8B-B14F-4D97-AF65-F5344CB8AC3E}">
        <p14:creationId xmlns:p14="http://schemas.microsoft.com/office/powerpoint/2010/main" val="36908736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98530-5DE1-4F95-4CFD-CBDEC19C4CB9}"/>
              </a:ext>
            </a:extLst>
          </p:cNvPr>
          <p:cNvSpPr>
            <a:spLocks noGrp="1"/>
          </p:cNvSpPr>
          <p:nvPr>
            <p:ph type="title"/>
          </p:nvPr>
        </p:nvSpPr>
        <p:spPr/>
        <p:txBody>
          <a:bodyPr/>
          <a:lstStyle/>
          <a:p>
            <a:r>
              <a:rPr lang="en-US" dirty="0"/>
              <a:t>Class Exercise</a:t>
            </a:r>
          </a:p>
        </p:txBody>
      </p:sp>
      <p:sp>
        <p:nvSpPr>
          <p:cNvPr id="3" name="Text Placeholder 2">
            <a:extLst>
              <a:ext uri="{FF2B5EF4-FFF2-40B4-BE49-F238E27FC236}">
                <a16:creationId xmlns:a16="http://schemas.microsoft.com/office/drawing/2014/main" id="{CF998117-F894-C3D7-4D45-A48370606739}"/>
              </a:ext>
            </a:extLst>
          </p:cNvPr>
          <p:cNvSpPr>
            <a:spLocks noGrp="1"/>
          </p:cNvSpPr>
          <p:nvPr>
            <p:ph type="body" idx="1"/>
          </p:nvPr>
        </p:nvSpPr>
        <p:spPr/>
        <p:txBody>
          <a:bodyPr/>
          <a:lstStyle/>
          <a:p>
            <a:r>
              <a:rPr lang="en-US" dirty="0"/>
              <a:t>Transform LA county to the Mercator Projection</a:t>
            </a:r>
          </a:p>
          <a:p>
            <a:r>
              <a:rPr lang="en-US" dirty="0"/>
              <a:t>Transform LA county to the Albers Projection</a:t>
            </a:r>
          </a:p>
        </p:txBody>
      </p:sp>
    </p:spTree>
    <p:extLst>
      <p:ext uri="{BB962C8B-B14F-4D97-AF65-F5344CB8AC3E}">
        <p14:creationId xmlns:p14="http://schemas.microsoft.com/office/powerpoint/2010/main" val="39092113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3CC476-D743-D42C-7C02-84DCFA30E3F6}"/>
              </a:ext>
            </a:extLst>
          </p:cNvPr>
          <p:cNvSpPr>
            <a:spLocks noGrp="1"/>
          </p:cNvSpPr>
          <p:nvPr>
            <p:ph type="title"/>
          </p:nvPr>
        </p:nvSpPr>
        <p:spPr/>
        <p:txBody>
          <a:bodyPr/>
          <a:lstStyle/>
          <a:p>
            <a:r>
              <a:rPr lang="en-US" dirty="0"/>
              <a:t>Beyond Mapping: Spatial Queries</a:t>
            </a:r>
          </a:p>
        </p:txBody>
      </p:sp>
      <p:sp>
        <p:nvSpPr>
          <p:cNvPr id="5" name="Text Placeholder 4">
            <a:extLst>
              <a:ext uri="{FF2B5EF4-FFF2-40B4-BE49-F238E27FC236}">
                <a16:creationId xmlns:a16="http://schemas.microsoft.com/office/drawing/2014/main" id="{AE457806-2645-B7C8-630F-325CA10E6851}"/>
              </a:ext>
            </a:extLst>
          </p:cNvPr>
          <p:cNvSpPr>
            <a:spLocks noGrp="1"/>
          </p:cNvSpPr>
          <p:nvPr>
            <p:ph type="body" idx="1"/>
          </p:nvPr>
        </p:nvSpPr>
        <p:spPr/>
        <p:txBody>
          <a:bodyPr>
            <a:normAutofit/>
          </a:bodyPr>
          <a:lstStyle/>
          <a:p>
            <a:r>
              <a:rPr lang="en-US" b="0" i="0" dirty="0">
                <a:solidFill>
                  <a:srgbClr val="333333"/>
                </a:solidFill>
                <a:effectLst/>
                <a:latin typeface="Helvetica Neue" panose="02000503000000020004" pitchFamily="2" charset="0"/>
              </a:rPr>
              <a:t>Queries are software operations that allow us to ask questions of our data and which return data metrics, subsets or new data objects.</a:t>
            </a:r>
          </a:p>
          <a:p>
            <a:pPr algn="l"/>
            <a:r>
              <a:rPr lang="en-US" b="0" i="0" dirty="0">
                <a:solidFill>
                  <a:srgbClr val="333333"/>
                </a:solidFill>
                <a:effectLst/>
                <a:latin typeface="Helvetica Neue" panose="02000503000000020004" pitchFamily="2" charset="0"/>
              </a:rPr>
              <a:t>The basic types of </a:t>
            </a:r>
            <a:r>
              <a:rPr lang="en-US" b="1" i="0" dirty="0">
                <a:solidFill>
                  <a:srgbClr val="333333"/>
                </a:solidFill>
                <a:effectLst/>
                <a:latin typeface="Helvetica Neue" panose="02000503000000020004" pitchFamily="2" charset="0"/>
              </a:rPr>
              <a:t>spatial queries</a:t>
            </a:r>
            <a:r>
              <a:rPr lang="en-US" b="0" i="0" dirty="0">
                <a:solidFill>
                  <a:srgbClr val="333333"/>
                </a:solidFill>
                <a:effectLst/>
                <a:latin typeface="Helvetica Neue" panose="02000503000000020004" pitchFamily="2" charset="0"/>
              </a:rPr>
              <a:t> are:</a:t>
            </a:r>
          </a:p>
          <a:p>
            <a:pPr lvl="1">
              <a:buFont typeface="Arial" panose="020B0604020202020204" pitchFamily="34" charset="0"/>
              <a:buChar char="•"/>
            </a:pPr>
            <a:r>
              <a:rPr lang="en-US" b="0" i="0" dirty="0">
                <a:solidFill>
                  <a:srgbClr val="333333"/>
                </a:solidFill>
                <a:effectLst/>
                <a:latin typeface="Helvetica Neue" panose="02000503000000020004" pitchFamily="2" charset="0"/>
              </a:rPr>
              <a:t>Spatial Measurement Queries</a:t>
            </a:r>
          </a:p>
          <a:p>
            <a:pPr lvl="1">
              <a:buFont typeface="Arial" panose="020B0604020202020204" pitchFamily="34" charset="0"/>
              <a:buChar char="•"/>
            </a:pPr>
            <a:r>
              <a:rPr lang="en-US" b="0" i="0" dirty="0">
                <a:solidFill>
                  <a:srgbClr val="333333"/>
                </a:solidFill>
                <a:effectLst/>
                <a:latin typeface="Helvetica Neue" panose="02000503000000020004" pitchFamily="2" charset="0"/>
              </a:rPr>
              <a:t>Spatial Relationship Queries</a:t>
            </a:r>
          </a:p>
          <a:p>
            <a:endParaRPr lang="en-US" dirty="0"/>
          </a:p>
        </p:txBody>
      </p:sp>
    </p:spTree>
    <p:extLst>
      <p:ext uri="{BB962C8B-B14F-4D97-AF65-F5344CB8AC3E}">
        <p14:creationId xmlns:p14="http://schemas.microsoft.com/office/powerpoint/2010/main" val="39126216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13CC476-D743-D42C-7C02-84DCFA30E3F6}"/>
              </a:ext>
            </a:extLst>
          </p:cNvPr>
          <p:cNvSpPr>
            <a:spLocks noGrp="1"/>
          </p:cNvSpPr>
          <p:nvPr>
            <p:ph type="title"/>
          </p:nvPr>
        </p:nvSpPr>
        <p:spPr/>
        <p:txBody>
          <a:bodyPr/>
          <a:lstStyle/>
          <a:p>
            <a:r>
              <a:rPr lang="en-US" dirty="0"/>
              <a:t>Beyond Mapping: Spatial Queries</a:t>
            </a:r>
          </a:p>
        </p:txBody>
      </p:sp>
      <p:sp>
        <p:nvSpPr>
          <p:cNvPr id="5" name="Text Placeholder 4">
            <a:extLst>
              <a:ext uri="{FF2B5EF4-FFF2-40B4-BE49-F238E27FC236}">
                <a16:creationId xmlns:a16="http://schemas.microsoft.com/office/drawing/2014/main" id="{AE457806-2645-B7C8-630F-325CA10E6851}"/>
              </a:ext>
            </a:extLst>
          </p:cNvPr>
          <p:cNvSpPr>
            <a:spLocks noGrp="1"/>
          </p:cNvSpPr>
          <p:nvPr>
            <p:ph type="body" idx="1"/>
          </p:nvPr>
        </p:nvSpPr>
        <p:spPr>
          <a:xfrm>
            <a:off x="838199" y="1825625"/>
            <a:ext cx="10609613" cy="4351338"/>
          </a:xfrm>
        </p:spPr>
        <p:txBody>
          <a:bodyPr>
            <a:normAutofit fontScale="77500" lnSpcReduction="20000"/>
          </a:bodyPr>
          <a:lstStyle/>
          <a:p>
            <a:pPr marL="114300" indent="0" algn="l">
              <a:buNone/>
            </a:pPr>
            <a:r>
              <a:rPr lang="en-US" b="0" i="0" u="sng" dirty="0">
                <a:solidFill>
                  <a:srgbClr val="333333"/>
                </a:solidFill>
                <a:effectLst/>
                <a:latin typeface="Helvetica Neue" panose="02000503000000020004" pitchFamily="2" charset="0"/>
              </a:rPr>
              <a:t>Spatial Measurement Queries</a:t>
            </a:r>
            <a:endParaRPr lang="en-US" b="0" i="0" dirty="0">
              <a:solidFill>
                <a:srgbClr val="333333"/>
              </a:solidFill>
              <a:effectLst/>
              <a:latin typeface="Helvetica Neue" panose="02000503000000020004" pitchFamily="2" charset="0"/>
            </a:endParaRPr>
          </a:p>
          <a:p>
            <a:pPr marL="742950" lvl="1" indent="-285750" algn="l">
              <a:buFont typeface="Arial" panose="020B0604020202020204" pitchFamily="34" charset="0"/>
              <a:buChar char="•"/>
            </a:pPr>
            <a:r>
              <a:rPr lang="en-US" b="0" i="0" dirty="0">
                <a:solidFill>
                  <a:srgbClr val="333333"/>
                </a:solidFill>
                <a:effectLst/>
                <a:latin typeface="Helvetica Neue" panose="02000503000000020004" pitchFamily="2" charset="0"/>
              </a:rPr>
              <a:t>What is feature A’s </a:t>
            </a:r>
            <a:r>
              <a:rPr lang="en-US" b="1" i="0" dirty="0">
                <a:solidFill>
                  <a:srgbClr val="333333"/>
                </a:solidFill>
                <a:effectLst/>
                <a:latin typeface="Helvetica Neue" panose="02000503000000020004" pitchFamily="2" charset="0"/>
              </a:rPr>
              <a:t>area</a:t>
            </a:r>
            <a:r>
              <a:rPr lang="en-US" b="0" i="0" dirty="0">
                <a:solidFill>
                  <a:srgbClr val="333333"/>
                </a:solidFill>
                <a:effectLst/>
                <a:latin typeface="Helvetica Neue" panose="02000503000000020004" pitchFamily="2" charset="0"/>
              </a:rPr>
              <a:t>?</a:t>
            </a:r>
          </a:p>
          <a:p>
            <a:pPr marL="1143000" lvl="2" indent="-228600" algn="l">
              <a:buFont typeface="Arial" panose="020B0604020202020204" pitchFamily="34" charset="0"/>
              <a:buChar char="•"/>
            </a:pPr>
            <a:r>
              <a:rPr lang="en-US" b="0" i="1" dirty="0">
                <a:solidFill>
                  <a:srgbClr val="333333"/>
                </a:solidFill>
                <a:effectLst/>
                <a:latin typeface="Helvetica Neue" panose="02000503000000020004" pitchFamily="2" charset="0"/>
              </a:rPr>
              <a:t>What is the area of Alameda County?</a:t>
            </a:r>
          </a:p>
          <a:p>
            <a:pPr marL="742950" lvl="1" indent="-285750" algn="l">
              <a:buFont typeface="Arial" panose="020B0604020202020204" pitchFamily="34" charset="0"/>
              <a:buChar char="•"/>
            </a:pPr>
            <a:r>
              <a:rPr lang="en-US" b="0" i="0" dirty="0">
                <a:solidFill>
                  <a:srgbClr val="333333"/>
                </a:solidFill>
                <a:effectLst/>
                <a:latin typeface="Helvetica Neue" panose="02000503000000020004" pitchFamily="2" charset="0"/>
              </a:rPr>
              <a:t>What is feature A’s </a:t>
            </a:r>
            <a:r>
              <a:rPr lang="en-US" b="1" i="0" dirty="0">
                <a:solidFill>
                  <a:srgbClr val="333333"/>
                </a:solidFill>
                <a:effectLst/>
                <a:latin typeface="Helvetica Neue" panose="02000503000000020004" pitchFamily="2" charset="0"/>
              </a:rPr>
              <a:t>length</a:t>
            </a:r>
            <a:r>
              <a:rPr lang="en-US" b="0" i="0" dirty="0">
                <a:solidFill>
                  <a:srgbClr val="333333"/>
                </a:solidFill>
                <a:effectLst/>
                <a:latin typeface="Helvetica Neue" panose="02000503000000020004" pitchFamily="2" charset="0"/>
              </a:rPr>
              <a:t>?</a:t>
            </a:r>
          </a:p>
          <a:p>
            <a:pPr marL="1143000" lvl="2" indent="-228600" algn="l">
              <a:buFont typeface="Arial" panose="020B0604020202020204" pitchFamily="34" charset="0"/>
              <a:buChar char="•"/>
            </a:pPr>
            <a:r>
              <a:rPr lang="en-US" b="0" i="1" dirty="0">
                <a:solidFill>
                  <a:srgbClr val="333333"/>
                </a:solidFill>
                <a:effectLst/>
                <a:latin typeface="Helvetica Neue" panose="02000503000000020004" pitchFamily="2" charset="0"/>
              </a:rPr>
              <a:t>What is the length of the BART train line between Walnut Creek and Rockridge?</a:t>
            </a:r>
            <a:endParaRPr lang="en-US" b="0" i="0" dirty="0">
              <a:solidFill>
                <a:srgbClr val="333333"/>
              </a:solidFill>
              <a:effectLst/>
              <a:latin typeface="Helvetica Neue" panose="02000503000000020004" pitchFamily="2" charset="0"/>
            </a:endParaRPr>
          </a:p>
          <a:p>
            <a:pPr marL="742950" lvl="1" indent="-285750" algn="l">
              <a:buFont typeface="Arial" panose="020B0604020202020204" pitchFamily="34" charset="0"/>
              <a:buChar char="•"/>
            </a:pPr>
            <a:r>
              <a:rPr lang="en-US" b="0" i="0" dirty="0">
                <a:solidFill>
                  <a:srgbClr val="333333"/>
                </a:solidFill>
                <a:effectLst/>
                <a:latin typeface="Helvetica Neue" panose="02000503000000020004" pitchFamily="2" charset="0"/>
              </a:rPr>
              <a:t>What is feature A’s </a:t>
            </a:r>
            <a:r>
              <a:rPr lang="en-US" b="1" i="0" dirty="0">
                <a:solidFill>
                  <a:srgbClr val="333333"/>
                </a:solidFill>
                <a:effectLst/>
                <a:latin typeface="Helvetica Neue" panose="02000503000000020004" pitchFamily="2" charset="0"/>
              </a:rPr>
              <a:t>distance</a:t>
            </a:r>
            <a:r>
              <a:rPr lang="en-US" b="0" i="0" dirty="0">
                <a:solidFill>
                  <a:srgbClr val="333333"/>
                </a:solidFill>
                <a:effectLst/>
                <a:latin typeface="Helvetica Neue" panose="02000503000000020004" pitchFamily="2" charset="0"/>
              </a:rPr>
              <a:t> from feature B?</a:t>
            </a:r>
          </a:p>
          <a:p>
            <a:pPr marL="1143000" lvl="2" indent="-228600" algn="l">
              <a:buFont typeface="Arial" panose="020B0604020202020204" pitchFamily="34" charset="0"/>
              <a:buChar char="•"/>
            </a:pPr>
            <a:r>
              <a:rPr lang="en-US" b="0" i="1" dirty="0">
                <a:solidFill>
                  <a:srgbClr val="333333"/>
                </a:solidFill>
                <a:effectLst/>
                <a:latin typeface="Helvetica Neue" panose="02000503000000020004" pitchFamily="2" charset="0"/>
              </a:rPr>
              <a:t>What is the distance between Berkeley High School and Berkeley BART Station?</a:t>
            </a:r>
            <a:endParaRPr lang="en-US" b="0" i="0" dirty="0">
              <a:solidFill>
                <a:srgbClr val="333333"/>
              </a:solidFill>
              <a:effectLst/>
              <a:latin typeface="Helvetica Neue" panose="02000503000000020004" pitchFamily="2" charset="0"/>
            </a:endParaRPr>
          </a:p>
          <a:p>
            <a:pPr marL="114300" indent="0" algn="l">
              <a:buNone/>
            </a:pPr>
            <a:endParaRPr lang="en-US" b="0" i="0" u="sng" dirty="0">
              <a:solidFill>
                <a:srgbClr val="333333"/>
              </a:solidFill>
              <a:effectLst/>
              <a:latin typeface="Helvetica Neue" panose="02000503000000020004" pitchFamily="2" charset="0"/>
            </a:endParaRPr>
          </a:p>
          <a:p>
            <a:pPr marL="114300" indent="0" algn="l">
              <a:buNone/>
            </a:pPr>
            <a:r>
              <a:rPr lang="en-US" b="0" i="0" u="sng" dirty="0">
                <a:solidFill>
                  <a:srgbClr val="333333"/>
                </a:solidFill>
                <a:effectLst/>
                <a:latin typeface="Helvetica Neue" panose="02000503000000020004" pitchFamily="2" charset="0"/>
              </a:rPr>
              <a:t>Spatial Relationship Queries</a:t>
            </a:r>
            <a:endParaRPr lang="en-US" b="0" i="0" dirty="0">
              <a:solidFill>
                <a:srgbClr val="333333"/>
              </a:solidFill>
              <a:effectLst/>
              <a:latin typeface="Helvetica Neue" panose="02000503000000020004" pitchFamily="2" charset="0"/>
            </a:endParaRPr>
          </a:p>
          <a:p>
            <a:pPr marL="742950" lvl="1" indent="-285750" algn="l">
              <a:buFont typeface="Arial" panose="020B0604020202020204" pitchFamily="34" charset="0"/>
              <a:buChar char="•"/>
            </a:pPr>
            <a:r>
              <a:rPr lang="en-US" b="0" i="0" dirty="0">
                <a:solidFill>
                  <a:srgbClr val="333333"/>
                </a:solidFill>
                <a:effectLst/>
                <a:latin typeface="Helvetica Neue" panose="02000503000000020004" pitchFamily="2" charset="0"/>
              </a:rPr>
              <a:t>Is feature A </a:t>
            </a:r>
            <a:r>
              <a:rPr lang="en-US" b="1" i="0" dirty="0">
                <a:solidFill>
                  <a:srgbClr val="333333"/>
                </a:solidFill>
                <a:effectLst/>
                <a:latin typeface="Helvetica Neue" panose="02000503000000020004" pitchFamily="2" charset="0"/>
              </a:rPr>
              <a:t>within</a:t>
            </a:r>
            <a:r>
              <a:rPr lang="en-US" b="0" i="0" dirty="0">
                <a:solidFill>
                  <a:srgbClr val="333333"/>
                </a:solidFill>
                <a:effectLst/>
                <a:latin typeface="Helvetica Neue" panose="02000503000000020004" pitchFamily="2" charset="0"/>
              </a:rPr>
              <a:t> feature B?</a:t>
            </a:r>
          </a:p>
          <a:p>
            <a:pPr marL="1143000" lvl="2" indent="-228600" algn="l">
              <a:buFont typeface="Arial" panose="020B0604020202020204" pitchFamily="34" charset="0"/>
              <a:buChar char="•"/>
            </a:pPr>
            <a:r>
              <a:rPr lang="en-US" b="0" i="1" dirty="0">
                <a:solidFill>
                  <a:srgbClr val="333333"/>
                </a:solidFill>
                <a:effectLst/>
                <a:latin typeface="Helvetica Neue" panose="02000503000000020004" pitchFamily="2" charset="0"/>
              </a:rPr>
              <a:t>What schools are in Berkeley?</a:t>
            </a:r>
            <a:endParaRPr lang="en-US" b="0" i="0" dirty="0">
              <a:solidFill>
                <a:srgbClr val="333333"/>
              </a:solidFill>
              <a:effectLst/>
              <a:latin typeface="Helvetica Neue" panose="02000503000000020004" pitchFamily="2" charset="0"/>
            </a:endParaRPr>
          </a:p>
          <a:p>
            <a:pPr marL="742950" lvl="1" indent="-285750" algn="l">
              <a:buFont typeface="Arial" panose="020B0604020202020204" pitchFamily="34" charset="0"/>
              <a:buChar char="•"/>
            </a:pPr>
            <a:r>
              <a:rPr lang="en-US" b="0" i="0" dirty="0">
                <a:solidFill>
                  <a:srgbClr val="333333"/>
                </a:solidFill>
                <a:effectLst/>
                <a:latin typeface="Helvetica Neue" panose="02000503000000020004" pitchFamily="2" charset="0"/>
              </a:rPr>
              <a:t>Does feature A </a:t>
            </a:r>
            <a:r>
              <a:rPr lang="en-US" b="1" i="0" dirty="0">
                <a:solidFill>
                  <a:srgbClr val="333333"/>
                </a:solidFill>
                <a:effectLst/>
                <a:latin typeface="Helvetica Neue" panose="02000503000000020004" pitchFamily="2" charset="0"/>
              </a:rPr>
              <a:t>intersect</a:t>
            </a:r>
            <a:r>
              <a:rPr lang="en-US" b="0" i="0" dirty="0">
                <a:solidFill>
                  <a:srgbClr val="333333"/>
                </a:solidFill>
                <a:effectLst/>
                <a:latin typeface="Helvetica Neue" panose="02000503000000020004" pitchFamily="2" charset="0"/>
              </a:rPr>
              <a:t> with feature B?</a:t>
            </a:r>
          </a:p>
          <a:p>
            <a:pPr marL="1143000" lvl="2" indent="-228600" algn="l">
              <a:buFont typeface="Arial" panose="020B0604020202020204" pitchFamily="34" charset="0"/>
              <a:buChar char="•"/>
            </a:pPr>
            <a:r>
              <a:rPr lang="en-US" b="0" i="0" dirty="0">
                <a:solidFill>
                  <a:srgbClr val="333333"/>
                </a:solidFill>
                <a:effectLst/>
                <a:latin typeface="Helvetica Neue" panose="02000503000000020004" pitchFamily="2" charset="0"/>
              </a:rPr>
              <a:t>*What in what cities is Tilden Regional Park located?</a:t>
            </a:r>
          </a:p>
          <a:p>
            <a:pPr marL="742950" lvl="1" indent="-285750" algn="l">
              <a:buFont typeface="Arial" panose="020B0604020202020204" pitchFamily="34" charset="0"/>
              <a:buChar char="•"/>
            </a:pPr>
            <a:r>
              <a:rPr lang="en-US" b="0" i="0" dirty="0">
                <a:solidFill>
                  <a:srgbClr val="333333"/>
                </a:solidFill>
                <a:effectLst/>
                <a:latin typeface="Helvetica Neue" panose="02000503000000020004" pitchFamily="2" charset="0"/>
              </a:rPr>
              <a:t>Does feature A </a:t>
            </a:r>
            <a:r>
              <a:rPr lang="en-US" b="1" i="0" dirty="0">
                <a:solidFill>
                  <a:srgbClr val="333333"/>
                </a:solidFill>
                <a:effectLst/>
                <a:latin typeface="Helvetica Neue" panose="02000503000000020004" pitchFamily="2" charset="0"/>
              </a:rPr>
              <a:t>cross</a:t>
            </a:r>
            <a:r>
              <a:rPr lang="en-US" b="0" i="0" dirty="0">
                <a:solidFill>
                  <a:srgbClr val="333333"/>
                </a:solidFill>
                <a:effectLst/>
                <a:latin typeface="Helvetica Neue" panose="02000503000000020004" pitchFamily="2" charset="0"/>
              </a:rPr>
              <a:t> feature B?</a:t>
            </a:r>
          </a:p>
          <a:p>
            <a:pPr marL="1143000" lvl="2" indent="-228600" algn="l">
              <a:buFont typeface="Arial" panose="020B0604020202020204" pitchFamily="34" charset="0"/>
              <a:buChar char="•"/>
            </a:pPr>
            <a:r>
              <a:rPr lang="en-US" b="0" i="1" dirty="0">
                <a:solidFill>
                  <a:srgbClr val="333333"/>
                </a:solidFill>
                <a:effectLst/>
                <a:latin typeface="Helvetica Neue" panose="02000503000000020004" pitchFamily="2" charset="0"/>
              </a:rPr>
              <a:t>Does the BART line cross into Albany?</a:t>
            </a:r>
            <a:endParaRPr lang="en-US" b="0" i="0" dirty="0">
              <a:solidFill>
                <a:srgbClr val="333333"/>
              </a:solidFill>
              <a:effectLst/>
              <a:latin typeface="Helvetica Neue" panose="02000503000000020004" pitchFamily="2" charset="0"/>
            </a:endParaRPr>
          </a:p>
          <a:p>
            <a:endParaRPr lang="en-US" dirty="0"/>
          </a:p>
        </p:txBody>
      </p:sp>
    </p:spTree>
    <p:extLst>
      <p:ext uri="{BB962C8B-B14F-4D97-AF65-F5344CB8AC3E}">
        <p14:creationId xmlns:p14="http://schemas.microsoft.com/office/powerpoint/2010/main" val="4256225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E6C38-9D61-C2E4-6729-ADDC94C3B620}"/>
              </a:ext>
            </a:extLst>
          </p:cNvPr>
          <p:cNvSpPr>
            <a:spLocks noGrp="1"/>
          </p:cNvSpPr>
          <p:nvPr>
            <p:ph type="title"/>
          </p:nvPr>
        </p:nvSpPr>
        <p:spPr/>
        <p:txBody>
          <a:bodyPr/>
          <a:lstStyle/>
          <a:p>
            <a:r>
              <a:rPr lang="en-US" dirty="0"/>
              <a:t>Measuring Area</a:t>
            </a:r>
          </a:p>
        </p:txBody>
      </p:sp>
      <p:sp>
        <p:nvSpPr>
          <p:cNvPr id="3" name="Text Placeholder 2">
            <a:extLst>
              <a:ext uri="{FF2B5EF4-FFF2-40B4-BE49-F238E27FC236}">
                <a16:creationId xmlns:a16="http://schemas.microsoft.com/office/drawing/2014/main" id="{0A4CFCFD-B15D-4218-15B8-6787C8B72674}"/>
              </a:ext>
            </a:extLst>
          </p:cNvPr>
          <p:cNvSpPr>
            <a:spLocks noGrp="1"/>
          </p:cNvSpPr>
          <p:nvPr>
            <p:ph type="body" idx="1"/>
          </p:nvPr>
        </p:nvSpPr>
        <p:spPr>
          <a:xfrm>
            <a:off x="838200" y="1825625"/>
            <a:ext cx="4719452" cy="4351338"/>
          </a:xfrm>
        </p:spPr>
        <p:txBody>
          <a:bodyPr/>
          <a:lstStyle/>
          <a:p>
            <a:r>
              <a:rPr lang="en-US" dirty="0"/>
              <a:t>We will use </a:t>
            </a:r>
            <a:r>
              <a:rPr lang="en-US" dirty="0" err="1">
                <a:solidFill>
                  <a:srgbClr val="FF0000"/>
                </a:solidFill>
              </a:rPr>
              <a:t>st_area</a:t>
            </a:r>
            <a:r>
              <a:rPr lang="en-US" dirty="0"/>
              <a:t>() to calculate the area of Riverside County</a:t>
            </a:r>
          </a:p>
          <a:p>
            <a:r>
              <a:rPr lang="en-US" dirty="0"/>
              <a:t>Arguments:</a:t>
            </a:r>
          </a:p>
          <a:p>
            <a:pPr lvl="1"/>
            <a:r>
              <a:rPr lang="en-US" dirty="0"/>
              <a:t>the sf object</a:t>
            </a:r>
          </a:p>
          <a:p>
            <a:pPr marL="571500" lvl="1" indent="0">
              <a:buNone/>
            </a:pPr>
            <a:endParaRPr lang="en-US" dirty="0"/>
          </a:p>
          <a:p>
            <a:r>
              <a:rPr lang="en-US" dirty="0"/>
              <a:t>Output: area printed to the console</a:t>
            </a:r>
          </a:p>
        </p:txBody>
      </p:sp>
      <p:sp>
        <p:nvSpPr>
          <p:cNvPr id="4" name="TextBox 3">
            <a:extLst>
              <a:ext uri="{FF2B5EF4-FFF2-40B4-BE49-F238E27FC236}">
                <a16:creationId xmlns:a16="http://schemas.microsoft.com/office/drawing/2014/main" id="{A99C9C9A-F0AE-151C-2BA2-297C993EECA6}"/>
              </a:ext>
            </a:extLst>
          </p:cNvPr>
          <p:cNvSpPr txBox="1"/>
          <p:nvPr/>
        </p:nvSpPr>
        <p:spPr>
          <a:xfrm>
            <a:off x="6033654" y="1982450"/>
            <a:ext cx="5320146" cy="1446550"/>
          </a:xfrm>
          <a:prstGeom prst="rect">
            <a:avLst/>
          </a:prstGeom>
          <a:noFill/>
        </p:spPr>
        <p:txBody>
          <a:bodyPr wrap="square" rtlCol="0">
            <a:spAutoFit/>
          </a:bodyPr>
          <a:lstStyle/>
          <a:p>
            <a:r>
              <a:rPr lang="en-US" sz="2200" b="1" dirty="0" err="1">
                <a:solidFill>
                  <a:srgbClr val="FF0000"/>
                </a:solidFill>
              </a:rPr>
              <a:t>st_area</a:t>
            </a:r>
            <a:r>
              <a:rPr lang="en-US" sz="2200" dirty="0"/>
              <a:t>(</a:t>
            </a:r>
            <a:r>
              <a:rPr lang="en-US" sz="2200" dirty="0" err="1">
                <a:solidFill>
                  <a:srgbClr val="00B050"/>
                </a:solidFill>
              </a:rPr>
              <a:t>Riverside_County_Albers</a:t>
            </a:r>
            <a:r>
              <a:rPr lang="en-US" sz="2200" dirty="0"/>
              <a:t>)</a:t>
            </a:r>
          </a:p>
          <a:p>
            <a:endParaRPr lang="en-US" sz="2200" dirty="0"/>
          </a:p>
          <a:p>
            <a:endParaRPr lang="en-US" sz="2200" dirty="0"/>
          </a:p>
          <a:p>
            <a:r>
              <a:rPr lang="en-US" sz="2200" dirty="0">
                <a:solidFill>
                  <a:srgbClr val="7030A0"/>
                </a:solidFill>
              </a:rPr>
              <a:t>18921433643 [m^2]</a:t>
            </a:r>
          </a:p>
        </p:txBody>
      </p:sp>
    </p:spTree>
    <p:extLst>
      <p:ext uri="{BB962C8B-B14F-4D97-AF65-F5344CB8AC3E}">
        <p14:creationId xmlns:p14="http://schemas.microsoft.com/office/powerpoint/2010/main" val="35074430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0E6C38-9D61-C2E4-6729-ADDC94C3B620}"/>
              </a:ext>
            </a:extLst>
          </p:cNvPr>
          <p:cNvSpPr>
            <a:spLocks noGrp="1"/>
          </p:cNvSpPr>
          <p:nvPr>
            <p:ph type="title"/>
          </p:nvPr>
        </p:nvSpPr>
        <p:spPr/>
        <p:txBody>
          <a:bodyPr/>
          <a:lstStyle/>
          <a:p>
            <a:r>
              <a:rPr lang="en-US" dirty="0"/>
              <a:t>Area Measurements under different Projections</a:t>
            </a:r>
          </a:p>
        </p:txBody>
      </p:sp>
      <p:sp>
        <p:nvSpPr>
          <p:cNvPr id="3" name="Text Placeholder 2">
            <a:extLst>
              <a:ext uri="{FF2B5EF4-FFF2-40B4-BE49-F238E27FC236}">
                <a16:creationId xmlns:a16="http://schemas.microsoft.com/office/drawing/2014/main" id="{0A4CFCFD-B15D-4218-15B8-6787C8B72674}"/>
              </a:ext>
            </a:extLst>
          </p:cNvPr>
          <p:cNvSpPr>
            <a:spLocks noGrp="1"/>
          </p:cNvSpPr>
          <p:nvPr>
            <p:ph type="body" idx="1"/>
          </p:nvPr>
        </p:nvSpPr>
        <p:spPr>
          <a:xfrm>
            <a:off x="838200" y="1825625"/>
            <a:ext cx="4719452" cy="4351338"/>
          </a:xfrm>
        </p:spPr>
        <p:txBody>
          <a:bodyPr/>
          <a:lstStyle/>
          <a:p>
            <a:r>
              <a:rPr lang="en-US" dirty="0"/>
              <a:t>The calculated area of Riverside county is very different depending on the CRS</a:t>
            </a:r>
          </a:p>
          <a:p>
            <a:r>
              <a:rPr lang="en-US" dirty="0"/>
              <a:t>Albers: distorts shape, preserves area and distance</a:t>
            </a:r>
          </a:p>
          <a:p>
            <a:r>
              <a:rPr lang="en-US" dirty="0"/>
              <a:t>Mercator: preserves shape, distorts area and distance</a:t>
            </a:r>
          </a:p>
        </p:txBody>
      </p:sp>
      <p:sp>
        <p:nvSpPr>
          <p:cNvPr id="4" name="TextBox 3">
            <a:extLst>
              <a:ext uri="{FF2B5EF4-FFF2-40B4-BE49-F238E27FC236}">
                <a16:creationId xmlns:a16="http://schemas.microsoft.com/office/drawing/2014/main" id="{A99C9C9A-F0AE-151C-2BA2-297C993EECA6}"/>
              </a:ext>
            </a:extLst>
          </p:cNvPr>
          <p:cNvSpPr txBox="1"/>
          <p:nvPr/>
        </p:nvSpPr>
        <p:spPr>
          <a:xfrm>
            <a:off x="6305797" y="1983179"/>
            <a:ext cx="5320146" cy="3139321"/>
          </a:xfrm>
          <a:prstGeom prst="rect">
            <a:avLst/>
          </a:prstGeom>
          <a:noFill/>
        </p:spPr>
        <p:txBody>
          <a:bodyPr wrap="square" rtlCol="0">
            <a:spAutoFit/>
          </a:bodyPr>
          <a:lstStyle/>
          <a:p>
            <a:r>
              <a:rPr lang="en-US" sz="2200" b="1" dirty="0" err="1">
                <a:solidFill>
                  <a:srgbClr val="FF0000"/>
                </a:solidFill>
              </a:rPr>
              <a:t>st_area</a:t>
            </a:r>
            <a:r>
              <a:rPr lang="en-US" sz="2200" dirty="0"/>
              <a:t>(</a:t>
            </a:r>
            <a:r>
              <a:rPr lang="en-US" sz="2200" dirty="0" err="1">
                <a:solidFill>
                  <a:srgbClr val="00B050"/>
                </a:solidFill>
              </a:rPr>
              <a:t>Riverside_County_Albers</a:t>
            </a:r>
            <a:r>
              <a:rPr lang="en-US" sz="2200" dirty="0"/>
              <a:t>)</a:t>
            </a:r>
          </a:p>
          <a:p>
            <a:endParaRPr lang="en-US" sz="2200" dirty="0"/>
          </a:p>
          <a:p>
            <a:endParaRPr lang="en-US" sz="2200" dirty="0"/>
          </a:p>
          <a:p>
            <a:r>
              <a:rPr lang="en-US" sz="2200" dirty="0">
                <a:solidFill>
                  <a:srgbClr val="7030A0"/>
                </a:solidFill>
              </a:rPr>
              <a:t>18921433643 [m^2]</a:t>
            </a:r>
          </a:p>
          <a:p>
            <a:endParaRPr lang="en-US" sz="2200" dirty="0">
              <a:solidFill>
                <a:srgbClr val="7030A0"/>
              </a:solidFill>
            </a:endParaRPr>
          </a:p>
          <a:p>
            <a:r>
              <a:rPr lang="en-US" sz="2200" b="1" dirty="0" err="1">
                <a:solidFill>
                  <a:srgbClr val="FF0000"/>
                </a:solidFill>
              </a:rPr>
              <a:t>st_area</a:t>
            </a:r>
            <a:r>
              <a:rPr lang="en-US" sz="2200" dirty="0"/>
              <a:t>(</a:t>
            </a:r>
            <a:r>
              <a:rPr lang="en-US" sz="2200" dirty="0" err="1">
                <a:solidFill>
                  <a:srgbClr val="00B050"/>
                </a:solidFill>
              </a:rPr>
              <a:t>Riverside_County_Mercator</a:t>
            </a:r>
            <a:r>
              <a:rPr lang="en-US" sz="2200" dirty="0"/>
              <a:t>)</a:t>
            </a:r>
          </a:p>
          <a:p>
            <a:endParaRPr lang="en-US" sz="2200" dirty="0"/>
          </a:p>
          <a:p>
            <a:endParaRPr lang="en-US" sz="2200" dirty="0"/>
          </a:p>
          <a:p>
            <a:r>
              <a:rPr lang="en-US" sz="2200" dirty="0">
                <a:solidFill>
                  <a:srgbClr val="7030A0"/>
                </a:solidFill>
              </a:rPr>
              <a:t>27426748703 [m^2]</a:t>
            </a:r>
          </a:p>
        </p:txBody>
      </p:sp>
    </p:spTree>
    <p:extLst>
      <p:ext uri="{BB962C8B-B14F-4D97-AF65-F5344CB8AC3E}">
        <p14:creationId xmlns:p14="http://schemas.microsoft.com/office/powerpoint/2010/main" val="3896979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4C5A8-6ECC-9772-9979-AEB501906C4A}"/>
              </a:ext>
            </a:extLst>
          </p:cNvPr>
          <p:cNvSpPr>
            <a:spLocks noGrp="1"/>
          </p:cNvSpPr>
          <p:nvPr>
            <p:ph type="title"/>
          </p:nvPr>
        </p:nvSpPr>
        <p:spPr/>
        <p:txBody>
          <a:bodyPr/>
          <a:lstStyle/>
          <a:p>
            <a:r>
              <a:rPr lang="en-US" dirty="0"/>
              <a:t>#30DayMapChallenge</a:t>
            </a:r>
          </a:p>
        </p:txBody>
      </p:sp>
      <p:sp>
        <p:nvSpPr>
          <p:cNvPr id="3" name="Text Placeholder 2">
            <a:extLst>
              <a:ext uri="{FF2B5EF4-FFF2-40B4-BE49-F238E27FC236}">
                <a16:creationId xmlns:a16="http://schemas.microsoft.com/office/drawing/2014/main" id="{B336CDBB-0696-45AD-D52D-3BCF6EBEA8C3}"/>
              </a:ext>
            </a:extLst>
          </p:cNvPr>
          <p:cNvSpPr>
            <a:spLocks noGrp="1"/>
          </p:cNvSpPr>
          <p:nvPr>
            <p:ph type="body" idx="1"/>
          </p:nvPr>
        </p:nvSpPr>
        <p:spPr/>
        <p:txBody>
          <a:bodyPr/>
          <a:lstStyle/>
          <a:p>
            <a:r>
              <a:rPr lang="en-US" dirty="0"/>
              <a:t>On the map:</a:t>
            </a:r>
          </a:p>
          <a:p>
            <a:pPr lvl="1"/>
            <a:r>
              <a:rPr lang="en-US" dirty="0"/>
              <a:t>locations of pizzerias (points)</a:t>
            </a:r>
          </a:p>
          <a:p>
            <a:pPr lvl="1"/>
            <a:r>
              <a:rPr lang="en-US" dirty="0"/>
              <a:t>road network</a:t>
            </a:r>
          </a:p>
          <a:p>
            <a:pPr lvl="1"/>
            <a:r>
              <a:rPr lang="en-US" dirty="0"/>
              <a:t>parks</a:t>
            </a:r>
          </a:p>
        </p:txBody>
      </p:sp>
      <p:pic>
        <p:nvPicPr>
          <p:cNvPr id="1026" name="Picture 2">
            <a:extLst>
              <a:ext uri="{FF2B5EF4-FFF2-40B4-BE49-F238E27FC236}">
                <a16:creationId xmlns:a16="http://schemas.microsoft.com/office/drawing/2014/main" id="{046DC79F-89F4-A743-0842-66CD55E797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1900" y="749300"/>
            <a:ext cx="5588000" cy="558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4EF39CA-1C12-9EFD-8CFA-D6E81B0913D4}"/>
              </a:ext>
            </a:extLst>
          </p:cNvPr>
          <p:cNvSpPr txBox="1"/>
          <p:nvPr/>
        </p:nvSpPr>
        <p:spPr>
          <a:xfrm>
            <a:off x="6311900" y="6492875"/>
            <a:ext cx="6096000" cy="307777"/>
          </a:xfrm>
          <a:prstGeom prst="rect">
            <a:avLst/>
          </a:prstGeom>
          <a:noFill/>
        </p:spPr>
        <p:txBody>
          <a:bodyPr wrap="square">
            <a:spAutoFit/>
          </a:bodyPr>
          <a:lstStyle/>
          <a:p>
            <a:r>
              <a:rPr lang="en-US" dirty="0"/>
              <a:t>https://</a:t>
            </a:r>
            <a:r>
              <a:rPr lang="en-US" dirty="0" err="1"/>
              <a:t>www.tanyashapiro.com</a:t>
            </a:r>
            <a:r>
              <a:rPr lang="en-US" dirty="0"/>
              <a:t>/more/30daymapchallenge</a:t>
            </a:r>
          </a:p>
        </p:txBody>
      </p:sp>
    </p:spTree>
    <p:extLst>
      <p:ext uri="{BB962C8B-B14F-4D97-AF65-F5344CB8AC3E}">
        <p14:creationId xmlns:p14="http://schemas.microsoft.com/office/powerpoint/2010/main" val="17770128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602F5B-1695-B0C1-DE71-473A4D30E4FC}"/>
              </a:ext>
            </a:extLst>
          </p:cNvPr>
          <p:cNvSpPr>
            <a:spLocks noGrp="1"/>
          </p:cNvSpPr>
          <p:nvPr>
            <p:ph type="title"/>
          </p:nvPr>
        </p:nvSpPr>
        <p:spPr/>
        <p:txBody>
          <a:bodyPr/>
          <a:lstStyle/>
          <a:p>
            <a:r>
              <a:rPr lang="en-US" dirty="0"/>
              <a:t>Changing the units</a:t>
            </a:r>
          </a:p>
        </p:txBody>
      </p:sp>
      <p:sp>
        <p:nvSpPr>
          <p:cNvPr id="3" name="Text Placeholder 2">
            <a:extLst>
              <a:ext uri="{FF2B5EF4-FFF2-40B4-BE49-F238E27FC236}">
                <a16:creationId xmlns:a16="http://schemas.microsoft.com/office/drawing/2014/main" id="{FE13A0CF-765A-034B-E994-9F651A0F94EE}"/>
              </a:ext>
            </a:extLst>
          </p:cNvPr>
          <p:cNvSpPr>
            <a:spLocks noGrp="1"/>
          </p:cNvSpPr>
          <p:nvPr>
            <p:ph type="body" idx="1"/>
          </p:nvPr>
        </p:nvSpPr>
        <p:spPr>
          <a:xfrm>
            <a:off x="339969" y="1872517"/>
            <a:ext cx="5257800" cy="4351338"/>
          </a:xfrm>
        </p:spPr>
        <p:txBody>
          <a:bodyPr>
            <a:normAutofit fontScale="92500"/>
          </a:bodyPr>
          <a:lstStyle/>
          <a:p>
            <a:r>
              <a:rPr lang="en-US" dirty="0"/>
              <a:t>The default unit of measurement is square meters</a:t>
            </a:r>
          </a:p>
          <a:p>
            <a:r>
              <a:rPr lang="en-US" dirty="0"/>
              <a:t>we can use </a:t>
            </a:r>
            <a:r>
              <a:rPr lang="en-US" dirty="0" err="1">
                <a:solidFill>
                  <a:srgbClr val="FF0000"/>
                </a:solidFill>
              </a:rPr>
              <a:t>set_units</a:t>
            </a:r>
            <a:r>
              <a:rPr lang="en-US" dirty="0"/>
              <a:t>() from the units package to change the unit of measurement to square miles</a:t>
            </a:r>
          </a:p>
          <a:p>
            <a:r>
              <a:rPr lang="en-US" dirty="0"/>
              <a:t>Arguments:</a:t>
            </a:r>
          </a:p>
          <a:p>
            <a:pPr lvl="1"/>
            <a:r>
              <a:rPr lang="en-US" dirty="0"/>
              <a:t>the measure you want converted</a:t>
            </a:r>
          </a:p>
          <a:p>
            <a:pPr lvl="1"/>
            <a:r>
              <a:rPr lang="en-US" dirty="0">
                <a:highlight>
                  <a:srgbClr val="00FFFF"/>
                </a:highlight>
              </a:rPr>
              <a:t>the unit of measurement</a:t>
            </a:r>
          </a:p>
          <a:p>
            <a:r>
              <a:rPr lang="en-US" dirty="0"/>
              <a:t>Output: Area of Riverside County in square miles</a:t>
            </a:r>
          </a:p>
        </p:txBody>
      </p:sp>
      <p:sp>
        <p:nvSpPr>
          <p:cNvPr id="6" name="TextBox 5">
            <a:extLst>
              <a:ext uri="{FF2B5EF4-FFF2-40B4-BE49-F238E27FC236}">
                <a16:creationId xmlns:a16="http://schemas.microsoft.com/office/drawing/2014/main" id="{19CAEEF8-02D1-1D94-0C7B-2AE0921BF927}"/>
              </a:ext>
            </a:extLst>
          </p:cNvPr>
          <p:cNvSpPr txBox="1"/>
          <p:nvPr/>
        </p:nvSpPr>
        <p:spPr>
          <a:xfrm>
            <a:off x="6305797" y="1983179"/>
            <a:ext cx="5546234" cy="1477328"/>
          </a:xfrm>
          <a:prstGeom prst="rect">
            <a:avLst/>
          </a:prstGeom>
          <a:noFill/>
        </p:spPr>
        <p:txBody>
          <a:bodyPr wrap="square" rtlCol="0">
            <a:spAutoFit/>
          </a:bodyPr>
          <a:lstStyle/>
          <a:p>
            <a:r>
              <a:rPr lang="en-US" sz="1800" b="1" dirty="0" err="1">
                <a:solidFill>
                  <a:srgbClr val="FF0000"/>
                </a:solidFill>
              </a:rPr>
              <a:t>set_units</a:t>
            </a:r>
            <a:r>
              <a:rPr lang="en-US" sz="1800" dirty="0">
                <a:solidFill>
                  <a:schemeClr val="tx1"/>
                </a:solidFill>
              </a:rPr>
              <a:t>(</a:t>
            </a:r>
            <a:r>
              <a:rPr lang="en-US" sz="1800" b="1" dirty="0" err="1">
                <a:solidFill>
                  <a:srgbClr val="FF0000"/>
                </a:solidFill>
              </a:rPr>
              <a:t>st_area</a:t>
            </a:r>
            <a:r>
              <a:rPr lang="en-US" sz="1800" dirty="0"/>
              <a:t>(</a:t>
            </a:r>
            <a:r>
              <a:rPr lang="en-US" sz="1800" dirty="0" err="1">
                <a:solidFill>
                  <a:srgbClr val="00B050"/>
                </a:solidFill>
              </a:rPr>
              <a:t>Riverside_County_Albers</a:t>
            </a:r>
            <a:r>
              <a:rPr lang="en-US" sz="1800" dirty="0"/>
              <a:t>), </a:t>
            </a:r>
            <a:r>
              <a:rPr lang="en-US" sz="1800" dirty="0">
                <a:solidFill>
                  <a:srgbClr val="00B050"/>
                </a:solidFill>
                <a:highlight>
                  <a:srgbClr val="00FFFF"/>
                </a:highlight>
              </a:rPr>
              <a:t>mi^2</a:t>
            </a:r>
            <a:r>
              <a:rPr lang="en-US" sz="1800" dirty="0"/>
              <a:t>)</a:t>
            </a:r>
          </a:p>
          <a:p>
            <a:endParaRPr lang="en-US" sz="1800" dirty="0"/>
          </a:p>
          <a:p>
            <a:endParaRPr lang="en-US" sz="1800" dirty="0"/>
          </a:p>
          <a:p>
            <a:endParaRPr lang="en-US" sz="1800" dirty="0"/>
          </a:p>
          <a:p>
            <a:r>
              <a:rPr lang="en-US" sz="1800" dirty="0">
                <a:solidFill>
                  <a:srgbClr val="7030A0"/>
                </a:solidFill>
              </a:rPr>
              <a:t>7303.084 [mi^2]</a:t>
            </a:r>
          </a:p>
        </p:txBody>
      </p:sp>
    </p:spTree>
    <p:extLst>
      <p:ext uri="{BB962C8B-B14F-4D97-AF65-F5344CB8AC3E}">
        <p14:creationId xmlns:p14="http://schemas.microsoft.com/office/powerpoint/2010/main" val="1810799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365D3D-3E11-1E26-59DF-B403429E61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9272A7-C9FD-C55F-6D37-28B30084841F}"/>
              </a:ext>
            </a:extLst>
          </p:cNvPr>
          <p:cNvSpPr>
            <a:spLocks noGrp="1"/>
          </p:cNvSpPr>
          <p:nvPr>
            <p:ph type="title"/>
          </p:nvPr>
        </p:nvSpPr>
        <p:spPr/>
        <p:txBody>
          <a:bodyPr/>
          <a:lstStyle/>
          <a:p>
            <a:r>
              <a:rPr lang="en-US" dirty="0"/>
              <a:t>Class Exercise</a:t>
            </a:r>
          </a:p>
        </p:txBody>
      </p:sp>
      <p:sp>
        <p:nvSpPr>
          <p:cNvPr id="3" name="Text Placeholder 2">
            <a:extLst>
              <a:ext uri="{FF2B5EF4-FFF2-40B4-BE49-F238E27FC236}">
                <a16:creationId xmlns:a16="http://schemas.microsoft.com/office/drawing/2014/main" id="{5C21DEF4-A61F-65AE-2439-5248E1C98A95}"/>
              </a:ext>
            </a:extLst>
          </p:cNvPr>
          <p:cNvSpPr>
            <a:spLocks noGrp="1"/>
          </p:cNvSpPr>
          <p:nvPr>
            <p:ph type="body" idx="1"/>
          </p:nvPr>
        </p:nvSpPr>
        <p:spPr/>
        <p:txBody>
          <a:bodyPr/>
          <a:lstStyle/>
          <a:p>
            <a:r>
              <a:rPr lang="en-US" dirty="0"/>
              <a:t>Calculate the area of  LA county in the Mercator Projection (sq miles)</a:t>
            </a:r>
          </a:p>
          <a:p>
            <a:r>
              <a:rPr lang="en-US" dirty="0"/>
              <a:t>Calculate the area of  LA county to the Albers Projection (sq miles)</a:t>
            </a:r>
          </a:p>
        </p:txBody>
      </p:sp>
      <p:sp>
        <p:nvSpPr>
          <p:cNvPr id="4" name="TextBox 3">
            <a:extLst>
              <a:ext uri="{FF2B5EF4-FFF2-40B4-BE49-F238E27FC236}">
                <a16:creationId xmlns:a16="http://schemas.microsoft.com/office/drawing/2014/main" id="{8ECB3B42-B4EC-574E-28F4-2353FFE476AC}"/>
              </a:ext>
            </a:extLst>
          </p:cNvPr>
          <p:cNvSpPr txBox="1"/>
          <p:nvPr/>
        </p:nvSpPr>
        <p:spPr>
          <a:xfrm>
            <a:off x="4040709" y="5811193"/>
            <a:ext cx="3886201" cy="461665"/>
          </a:xfrm>
          <a:prstGeom prst="rect">
            <a:avLst/>
          </a:prstGeom>
          <a:noFill/>
        </p:spPr>
        <p:txBody>
          <a:bodyPr wrap="square">
            <a:spAutoFit/>
          </a:bodyPr>
          <a:lstStyle/>
          <a:p>
            <a:r>
              <a:rPr lang="en-US" sz="2400" dirty="0">
                <a:hlinkClick r:id="rId2"/>
              </a:rPr>
              <a:t>https://</a:t>
            </a:r>
            <a:r>
              <a:rPr lang="en-US" sz="2400" dirty="0" err="1">
                <a:hlinkClick r:id="rId2"/>
              </a:rPr>
              <a:t>pollev.com</a:t>
            </a:r>
            <a:r>
              <a:rPr lang="en-US" sz="2400" dirty="0">
                <a:hlinkClick r:id="rId2"/>
              </a:rPr>
              <a:t>/</a:t>
            </a:r>
            <a:r>
              <a:rPr lang="en-US" sz="2400" dirty="0" err="1">
                <a:hlinkClick r:id="rId2"/>
              </a:rPr>
              <a:t>vsovero</a:t>
            </a:r>
            <a:endParaRPr lang="en-US" sz="2400" dirty="0"/>
          </a:p>
        </p:txBody>
      </p:sp>
    </p:spTree>
    <p:extLst>
      <p:ext uri="{BB962C8B-B14F-4D97-AF65-F5344CB8AC3E}">
        <p14:creationId xmlns:p14="http://schemas.microsoft.com/office/powerpoint/2010/main" val="18006181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7C0CB-4252-7C17-579F-2C755CECC925}"/>
              </a:ext>
            </a:extLst>
          </p:cNvPr>
          <p:cNvSpPr>
            <a:spLocks noGrp="1"/>
          </p:cNvSpPr>
          <p:nvPr>
            <p:ph type="title"/>
          </p:nvPr>
        </p:nvSpPr>
        <p:spPr/>
        <p:txBody>
          <a:bodyPr/>
          <a:lstStyle/>
          <a:p>
            <a:r>
              <a:rPr lang="en-US" dirty="0"/>
              <a:t>Measuring Distance</a:t>
            </a:r>
          </a:p>
        </p:txBody>
      </p:sp>
      <p:sp>
        <p:nvSpPr>
          <p:cNvPr id="3" name="Text Placeholder 2">
            <a:extLst>
              <a:ext uri="{FF2B5EF4-FFF2-40B4-BE49-F238E27FC236}">
                <a16:creationId xmlns:a16="http://schemas.microsoft.com/office/drawing/2014/main" id="{B4576F09-E67A-3DA7-A148-142494E1EFBA}"/>
              </a:ext>
            </a:extLst>
          </p:cNvPr>
          <p:cNvSpPr>
            <a:spLocks noGrp="1"/>
          </p:cNvSpPr>
          <p:nvPr>
            <p:ph type="body" idx="1"/>
          </p:nvPr>
        </p:nvSpPr>
        <p:spPr>
          <a:xfrm>
            <a:off x="838200" y="1825625"/>
            <a:ext cx="5128846" cy="4351338"/>
          </a:xfrm>
        </p:spPr>
        <p:txBody>
          <a:bodyPr/>
          <a:lstStyle/>
          <a:p>
            <a:r>
              <a:rPr lang="en-US" dirty="0"/>
              <a:t>What is the distance between UCR and CSU San Bernadino?</a:t>
            </a:r>
          </a:p>
          <a:p>
            <a:r>
              <a:rPr lang="en-US" dirty="0"/>
              <a:t>First, make sure that your simple features (UCR and CSUSB are using the same CRS (CA Albers)</a:t>
            </a:r>
          </a:p>
        </p:txBody>
      </p:sp>
      <p:sp>
        <p:nvSpPr>
          <p:cNvPr id="4" name="TextBox 3">
            <a:extLst>
              <a:ext uri="{FF2B5EF4-FFF2-40B4-BE49-F238E27FC236}">
                <a16:creationId xmlns:a16="http://schemas.microsoft.com/office/drawing/2014/main" id="{5FEB2C17-4031-B500-420A-3A0A987854DD}"/>
              </a:ext>
            </a:extLst>
          </p:cNvPr>
          <p:cNvSpPr txBox="1"/>
          <p:nvPr/>
        </p:nvSpPr>
        <p:spPr>
          <a:xfrm>
            <a:off x="6224956" y="1825625"/>
            <a:ext cx="5673967" cy="1415772"/>
          </a:xfrm>
          <a:prstGeom prst="rect">
            <a:avLst/>
          </a:prstGeom>
          <a:noFill/>
        </p:spPr>
        <p:txBody>
          <a:bodyPr wrap="square" rtlCol="0">
            <a:spAutoFit/>
          </a:bodyPr>
          <a:lstStyle/>
          <a:p>
            <a:endParaRPr lang="en-US" dirty="0"/>
          </a:p>
          <a:p>
            <a:r>
              <a:rPr lang="en-US" sz="1800" b="1" dirty="0">
                <a:solidFill>
                  <a:srgbClr val="7030A0"/>
                </a:solidFill>
              </a:rPr>
              <a:t>CSUSB</a:t>
            </a:r>
            <a:r>
              <a:rPr lang="en-US" sz="1800" b="1" dirty="0">
                <a:solidFill>
                  <a:srgbClr val="0432FF"/>
                </a:solidFill>
              </a:rPr>
              <a:t>&lt;-</a:t>
            </a:r>
            <a:r>
              <a:rPr lang="en-US" sz="1800" b="1" dirty="0" err="1">
                <a:solidFill>
                  <a:srgbClr val="00B050"/>
                </a:solidFill>
              </a:rPr>
              <a:t>CSU_sf</a:t>
            </a:r>
            <a:r>
              <a:rPr lang="en-US" sz="1800" b="1" dirty="0">
                <a:solidFill>
                  <a:srgbClr val="0432FF"/>
                </a:solidFill>
              </a:rPr>
              <a:t>%&gt;%</a:t>
            </a:r>
          </a:p>
          <a:p>
            <a:r>
              <a:rPr lang="en-US" sz="1800" b="1" dirty="0">
                <a:solidFill>
                  <a:srgbClr val="FF0000"/>
                </a:solidFill>
              </a:rPr>
              <a:t>  filter</a:t>
            </a:r>
            <a:r>
              <a:rPr lang="en-US" sz="1800" b="1" dirty="0"/>
              <a:t>(</a:t>
            </a:r>
            <a:r>
              <a:rPr lang="en-US" sz="1800" b="1" dirty="0">
                <a:solidFill>
                  <a:srgbClr val="00B050"/>
                </a:solidFill>
              </a:rPr>
              <a:t>IALIAS=="Cal State San Bernardino"</a:t>
            </a:r>
            <a:r>
              <a:rPr lang="en-US" sz="1800" b="1" dirty="0"/>
              <a:t>)</a:t>
            </a:r>
          </a:p>
          <a:p>
            <a:endParaRPr lang="en-US" sz="1800" b="1" dirty="0"/>
          </a:p>
          <a:p>
            <a:r>
              <a:rPr lang="en-US" sz="1800" b="1" dirty="0" err="1">
                <a:solidFill>
                  <a:srgbClr val="7030A0"/>
                </a:solidFill>
              </a:rPr>
              <a:t>CSUSB_Albers</a:t>
            </a:r>
            <a:r>
              <a:rPr lang="en-US" sz="1800" b="1" dirty="0">
                <a:solidFill>
                  <a:srgbClr val="0432FF"/>
                </a:solidFill>
              </a:rPr>
              <a:t>&lt;-</a:t>
            </a:r>
            <a:r>
              <a:rPr lang="en-US" sz="1800" b="1" dirty="0" err="1">
                <a:solidFill>
                  <a:srgbClr val="FF0000"/>
                </a:solidFill>
              </a:rPr>
              <a:t>st_transform</a:t>
            </a:r>
            <a:r>
              <a:rPr lang="en-US" sz="1800" b="1" dirty="0"/>
              <a:t>(</a:t>
            </a:r>
            <a:r>
              <a:rPr lang="en-US" sz="1800" b="1" dirty="0">
                <a:solidFill>
                  <a:srgbClr val="00B050"/>
                </a:solidFill>
              </a:rPr>
              <a:t>CSUSB</a:t>
            </a:r>
            <a:r>
              <a:rPr lang="en-US" sz="1800" b="1" dirty="0"/>
              <a:t>, </a:t>
            </a:r>
            <a:r>
              <a:rPr lang="en-US" sz="1800" b="1" dirty="0" err="1">
                <a:solidFill>
                  <a:srgbClr val="00B050"/>
                </a:solidFill>
              </a:rPr>
              <a:t>crs</a:t>
            </a:r>
            <a:r>
              <a:rPr lang="en-US" sz="1800" b="1" dirty="0"/>
              <a:t>=3310)</a:t>
            </a:r>
          </a:p>
        </p:txBody>
      </p:sp>
    </p:spTree>
    <p:extLst>
      <p:ext uri="{BB962C8B-B14F-4D97-AF65-F5344CB8AC3E}">
        <p14:creationId xmlns:p14="http://schemas.microsoft.com/office/powerpoint/2010/main" val="12305249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81659-4098-1728-27F3-89F4FF164F66}"/>
              </a:ext>
            </a:extLst>
          </p:cNvPr>
          <p:cNvSpPr>
            <a:spLocks noGrp="1"/>
          </p:cNvSpPr>
          <p:nvPr>
            <p:ph type="title"/>
          </p:nvPr>
        </p:nvSpPr>
        <p:spPr/>
        <p:txBody>
          <a:bodyPr/>
          <a:lstStyle/>
          <a:p>
            <a:r>
              <a:rPr lang="en-US" dirty="0"/>
              <a:t>Measure Distance</a:t>
            </a:r>
          </a:p>
        </p:txBody>
      </p:sp>
      <p:sp>
        <p:nvSpPr>
          <p:cNvPr id="3" name="Text Placeholder 2">
            <a:extLst>
              <a:ext uri="{FF2B5EF4-FFF2-40B4-BE49-F238E27FC236}">
                <a16:creationId xmlns:a16="http://schemas.microsoft.com/office/drawing/2014/main" id="{942B7BE7-3027-90B0-AF57-EE02462B7830}"/>
              </a:ext>
            </a:extLst>
          </p:cNvPr>
          <p:cNvSpPr>
            <a:spLocks noGrp="1"/>
          </p:cNvSpPr>
          <p:nvPr>
            <p:ph type="body" idx="1"/>
          </p:nvPr>
        </p:nvSpPr>
        <p:spPr>
          <a:xfrm>
            <a:off x="838200" y="1825625"/>
            <a:ext cx="4167554" cy="4351338"/>
          </a:xfrm>
        </p:spPr>
        <p:txBody>
          <a:bodyPr/>
          <a:lstStyle/>
          <a:p>
            <a:r>
              <a:rPr lang="en-US" dirty="0"/>
              <a:t>we will use </a:t>
            </a:r>
            <a:r>
              <a:rPr lang="en-US" dirty="0" err="1">
                <a:solidFill>
                  <a:srgbClr val="FF0000"/>
                </a:solidFill>
              </a:rPr>
              <a:t>st_distance</a:t>
            </a:r>
            <a:r>
              <a:rPr lang="en-US" dirty="0"/>
              <a:t>() to measure distance between two sf objects</a:t>
            </a:r>
          </a:p>
          <a:p>
            <a:pPr marL="114300" indent="0">
              <a:buNone/>
            </a:pPr>
            <a:endParaRPr lang="en-US" dirty="0"/>
          </a:p>
        </p:txBody>
      </p:sp>
      <p:sp>
        <p:nvSpPr>
          <p:cNvPr id="5" name="TextBox 4">
            <a:extLst>
              <a:ext uri="{FF2B5EF4-FFF2-40B4-BE49-F238E27FC236}">
                <a16:creationId xmlns:a16="http://schemas.microsoft.com/office/drawing/2014/main" id="{8BEF4816-5586-46BC-085D-BE563C154F05}"/>
              </a:ext>
            </a:extLst>
          </p:cNvPr>
          <p:cNvSpPr txBox="1"/>
          <p:nvPr/>
        </p:nvSpPr>
        <p:spPr>
          <a:xfrm>
            <a:off x="5462954" y="2302097"/>
            <a:ext cx="6600092" cy="3139321"/>
          </a:xfrm>
          <a:prstGeom prst="rect">
            <a:avLst/>
          </a:prstGeom>
          <a:noFill/>
        </p:spPr>
        <p:txBody>
          <a:bodyPr wrap="square">
            <a:spAutoFit/>
          </a:bodyPr>
          <a:lstStyle/>
          <a:p>
            <a:r>
              <a:rPr lang="en-US" sz="1800" b="1" dirty="0" err="1">
                <a:solidFill>
                  <a:srgbClr val="FF0000"/>
                </a:solidFill>
              </a:rPr>
              <a:t>st_distance</a:t>
            </a:r>
            <a:r>
              <a:rPr lang="en-US" sz="1800" b="1" dirty="0"/>
              <a:t>(</a:t>
            </a:r>
            <a:r>
              <a:rPr lang="en-US" sz="1800" b="1" dirty="0" err="1">
                <a:solidFill>
                  <a:srgbClr val="00B050"/>
                </a:solidFill>
              </a:rPr>
              <a:t>UCR_Albers</a:t>
            </a:r>
            <a:r>
              <a:rPr lang="en-US" sz="1800" b="1" dirty="0"/>
              <a:t>, </a:t>
            </a:r>
            <a:r>
              <a:rPr lang="en-US" sz="1800" b="1" dirty="0" err="1">
                <a:solidFill>
                  <a:srgbClr val="00B050"/>
                </a:solidFill>
              </a:rPr>
              <a:t>CSUSB_Albers</a:t>
            </a:r>
            <a:r>
              <a:rPr lang="en-US" sz="1800" b="1" dirty="0"/>
              <a:t>)</a:t>
            </a:r>
          </a:p>
          <a:p>
            <a:endParaRPr lang="en-US" sz="1800" b="1" dirty="0"/>
          </a:p>
          <a:p>
            <a:r>
              <a:rPr lang="en-US" sz="1800" dirty="0">
                <a:solidFill>
                  <a:srgbClr val="7030A0"/>
                </a:solidFill>
              </a:rPr>
              <a:t>Units: [m]</a:t>
            </a:r>
          </a:p>
          <a:p>
            <a:r>
              <a:rPr lang="en-US" sz="1800" dirty="0">
                <a:solidFill>
                  <a:srgbClr val="7030A0"/>
                </a:solidFill>
              </a:rPr>
              <a:t>         [,1]</a:t>
            </a:r>
          </a:p>
          <a:p>
            <a:r>
              <a:rPr lang="en-US" sz="1800" dirty="0">
                <a:solidFill>
                  <a:srgbClr val="7030A0"/>
                </a:solidFill>
              </a:rPr>
              <a:t>[1,] 23316.02</a:t>
            </a:r>
          </a:p>
          <a:p>
            <a:endParaRPr lang="en-US" sz="1800" dirty="0">
              <a:solidFill>
                <a:srgbClr val="7030A0"/>
              </a:solidFill>
            </a:endParaRPr>
          </a:p>
          <a:p>
            <a:r>
              <a:rPr lang="en-US" sz="1800" b="1" dirty="0" err="1">
                <a:solidFill>
                  <a:srgbClr val="FF0000"/>
                </a:solidFill>
              </a:rPr>
              <a:t>set_units</a:t>
            </a:r>
            <a:r>
              <a:rPr lang="en-US" sz="1800" b="1" dirty="0">
                <a:solidFill>
                  <a:schemeClr val="tx1"/>
                </a:solidFill>
              </a:rPr>
              <a:t>(</a:t>
            </a:r>
            <a:r>
              <a:rPr lang="en-US" sz="1800" b="1" dirty="0" err="1">
                <a:solidFill>
                  <a:srgbClr val="FF0000"/>
                </a:solidFill>
              </a:rPr>
              <a:t>st_distance</a:t>
            </a:r>
            <a:r>
              <a:rPr lang="en-US" sz="1800" b="1" dirty="0"/>
              <a:t>(</a:t>
            </a:r>
            <a:r>
              <a:rPr lang="en-US" sz="1800" b="1" dirty="0" err="1">
                <a:solidFill>
                  <a:srgbClr val="00B050"/>
                </a:solidFill>
              </a:rPr>
              <a:t>UCR_Albers</a:t>
            </a:r>
            <a:r>
              <a:rPr lang="en-US" sz="1800" b="1" dirty="0"/>
              <a:t>, </a:t>
            </a:r>
            <a:r>
              <a:rPr lang="en-US" sz="1800" b="1" dirty="0" err="1">
                <a:solidFill>
                  <a:srgbClr val="00B050"/>
                </a:solidFill>
              </a:rPr>
              <a:t>CSUSB_Albers</a:t>
            </a:r>
            <a:r>
              <a:rPr lang="en-US" sz="1800" b="1" dirty="0"/>
              <a:t>),</a:t>
            </a:r>
            <a:r>
              <a:rPr lang="en-US" sz="1800" b="1" dirty="0">
                <a:solidFill>
                  <a:srgbClr val="00B050"/>
                </a:solidFill>
              </a:rPr>
              <a:t>mi</a:t>
            </a:r>
            <a:r>
              <a:rPr lang="en-US" sz="1800" b="1" dirty="0"/>
              <a:t>)</a:t>
            </a:r>
          </a:p>
          <a:p>
            <a:endParaRPr lang="en-US" sz="1800" b="1" dirty="0"/>
          </a:p>
          <a:p>
            <a:r>
              <a:rPr lang="en-US" sz="1800" dirty="0">
                <a:solidFill>
                  <a:srgbClr val="7030A0"/>
                </a:solidFill>
              </a:rPr>
              <a:t>Units: [mi]</a:t>
            </a:r>
          </a:p>
          <a:p>
            <a:r>
              <a:rPr lang="en-US" sz="1800" dirty="0">
                <a:solidFill>
                  <a:srgbClr val="7030A0"/>
                </a:solidFill>
              </a:rPr>
              <a:t>         [,1]</a:t>
            </a:r>
          </a:p>
          <a:p>
            <a:r>
              <a:rPr lang="en-US" sz="1800" dirty="0">
                <a:solidFill>
                  <a:srgbClr val="7030A0"/>
                </a:solidFill>
              </a:rPr>
              <a:t>[1,] 14.48791</a:t>
            </a:r>
          </a:p>
        </p:txBody>
      </p:sp>
    </p:spTree>
    <p:extLst>
      <p:ext uri="{BB962C8B-B14F-4D97-AF65-F5344CB8AC3E}">
        <p14:creationId xmlns:p14="http://schemas.microsoft.com/office/powerpoint/2010/main" val="3121814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E754E-C831-5F72-63CC-3FBB45674D85}"/>
              </a:ext>
            </a:extLst>
          </p:cNvPr>
          <p:cNvSpPr>
            <a:spLocks noGrp="1"/>
          </p:cNvSpPr>
          <p:nvPr>
            <p:ph type="title"/>
          </p:nvPr>
        </p:nvSpPr>
        <p:spPr/>
        <p:txBody>
          <a:bodyPr/>
          <a:lstStyle/>
          <a:p>
            <a:r>
              <a:rPr lang="en-US" dirty="0"/>
              <a:t>Measuring Distance between all the UC’s and all the CSU’s</a:t>
            </a:r>
          </a:p>
        </p:txBody>
      </p:sp>
      <p:sp>
        <p:nvSpPr>
          <p:cNvPr id="3" name="Text Placeholder 2">
            <a:extLst>
              <a:ext uri="{FF2B5EF4-FFF2-40B4-BE49-F238E27FC236}">
                <a16:creationId xmlns:a16="http://schemas.microsoft.com/office/drawing/2014/main" id="{8860BDB9-2212-A177-B9EF-F42F16F45DEE}"/>
              </a:ext>
            </a:extLst>
          </p:cNvPr>
          <p:cNvSpPr>
            <a:spLocks noGrp="1"/>
          </p:cNvSpPr>
          <p:nvPr>
            <p:ph type="body" idx="1"/>
          </p:nvPr>
        </p:nvSpPr>
        <p:spPr>
          <a:xfrm>
            <a:off x="838200" y="1825625"/>
            <a:ext cx="3956538" cy="4351338"/>
          </a:xfrm>
        </p:spPr>
        <p:txBody>
          <a:bodyPr/>
          <a:lstStyle/>
          <a:p>
            <a:r>
              <a:rPr lang="en-US" dirty="0"/>
              <a:t>Can we do it? Sure. </a:t>
            </a:r>
          </a:p>
          <a:p>
            <a:r>
              <a:rPr lang="en-US" dirty="0"/>
              <a:t>Output will be a matrix of all the pairwise combinations of UC’s and CSU’s</a:t>
            </a:r>
          </a:p>
          <a:p>
            <a:r>
              <a:rPr lang="en-US" dirty="0"/>
              <a:t>Hard to read the output that’s printed to the console</a:t>
            </a:r>
          </a:p>
        </p:txBody>
      </p:sp>
      <p:sp>
        <p:nvSpPr>
          <p:cNvPr id="5" name="TextBox 4">
            <a:extLst>
              <a:ext uri="{FF2B5EF4-FFF2-40B4-BE49-F238E27FC236}">
                <a16:creationId xmlns:a16="http://schemas.microsoft.com/office/drawing/2014/main" id="{C4785C93-E839-0408-07EE-35832D109FF9}"/>
              </a:ext>
            </a:extLst>
          </p:cNvPr>
          <p:cNvSpPr txBox="1"/>
          <p:nvPr/>
        </p:nvSpPr>
        <p:spPr>
          <a:xfrm>
            <a:off x="5650524" y="1915235"/>
            <a:ext cx="6096000" cy="1384995"/>
          </a:xfrm>
          <a:prstGeom prst="rect">
            <a:avLst/>
          </a:prstGeom>
          <a:noFill/>
        </p:spPr>
        <p:txBody>
          <a:bodyPr wrap="square">
            <a:spAutoFit/>
          </a:bodyPr>
          <a:lstStyle/>
          <a:p>
            <a:r>
              <a:rPr lang="en-US" sz="1400" b="1" dirty="0" err="1">
                <a:solidFill>
                  <a:srgbClr val="7030A0"/>
                </a:solidFill>
              </a:rPr>
              <a:t>CSU_Albers</a:t>
            </a:r>
            <a:r>
              <a:rPr lang="en-US" sz="1400" b="1" dirty="0">
                <a:solidFill>
                  <a:srgbClr val="0432FF"/>
                </a:solidFill>
              </a:rPr>
              <a:t>&lt;-</a:t>
            </a:r>
            <a:r>
              <a:rPr lang="en-US" sz="1400" b="1" dirty="0" err="1">
                <a:solidFill>
                  <a:srgbClr val="FF0000"/>
                </a:solidFill>
              </a:rPr>
              <a:t>st_transform</a:t>
            </a:r>
            <a:r>
              <a:rPr lang="en-US" sz="1400" b="1" dirty="0"/>
              <a:t>(</a:t>
            </a:r>
            <a:r>
              <a:rPr lang="en-US" sz="1400" b="1" dirty="0" err="1">
                <a:solidFill>
                  <a:srgbClr val="00B050"/>
                </a:solidFill>
              </a:rPr>
              <a:t>CSU_sf</a:t>
            </a:r>
            <a:r>
              <a:rPr lang="en-US" sz="1400" b="1" dirty="0"/>
              <a:t>, </a:t>
            </a:r>
            <a:r>
              <a:rPr lang="en-US" sz="1400" b="1" dirty="0" err="1">
                <a:solidFill>
                  <a:srgbClr val="00B050"/>
                </a:solidFill>
              </a:rPr>
              <a:t>crs</a:t>
            </a:r>
            <a:r>
              <a:rPr lang="en-US" sz="1400" b="1" dirty="0"/>
              <a:t>=3310)</a:t>
            </a:r>
          </a:p>
          <a:p>
            <a:r>
              <a:rPr lang="en-US" b="1" dirty="0" err="1">
                <a:solidFill>
                  <a:srgbClr val="7030A0"/>
                </a:solidFill>
              </a:rPr>
              <a:t>UC</a:t>
            </a:r>
            <a:r>
              <a:rPr lang="en-US" sz="1400" b="1" dirty="0" err="1">
                <a:solidFill>
                  <a:srgbClr val="7030A0"/>
                </a:solidFill>
              </a:rPr>
              <a:t>_Albers</a:t>
            </a:r>
            <a:r>
              <a:rPr lang="en-US" sz="1400" b="1" dirty="0">
                <a:solidFill>
                  <a:srgbClr val="0432FF"/>
                </a:solidFill>
              </a:rPr>
              <a:t>&lt;-</a:t>
            </a:r>
            <a:r>
              <a:rPr lang="en-US" sz="1400" b="1" dirty="0" err="1">
                <a:solidFill>
                  <a:srgbClr val="FF0000"/>
                </a:solidFill>
              </a:rPr>
              <a:t>st_transform</a:t>
            </a:r>
            <a:r>
              <a:rPr lang="en-US" sz="1400" b="1" dirty="0"/>
              <a:t>(</a:t>
            </a:r>
            <a:r>
              <a:rPr lang="en-US" b="1" dirty="0" err="1">
                <a:solidFill>
                  <a:srgbClr val="00B050"/>
                </a:solidFill>
              </a:rPr>
              <a:t>UC</a:t>
            </a:r>
            <a:r>
              <a:rPr lang="en-US" sz="1400" b="1" dirty="0" err="1">
                <a:solidFill>
                  <a:srgbClr val="00B050"/>
                </a:solidFill>
              </a:rPr>
              <a:t>_sf</a:t>
            </a:r>
            <a:r>
              <a:rPr lang="en-US" sz="1400" b="1" dirty="0"/>
              <a:t>, </a:t>
            </a:r>
            <a:r>
              <a:rPr lang="en-US" sz="1400" b="1" dirty="0" err="1">
                <a:solidFill>
                  <a:srgbClr val="00B050"/>
                </a:solidFill>
              </a:rPr>
              <a:t>crs</a:t>
            </a:r>
            <a:r>
              <a:rPr lang="en-US" sz="1400" b="1" dirty="0"/>
              <a:t>=3310)</a:t>
            </a:r>
          </a:p>
          <a:p>
            <a:endParaRPr lang="en-US" sz="1400" b="1" dirty="0"/>
          </a:p>
          <a:p>
            <a:endParaRPr lang="en-US" sz="1400" b="1" dirty="0">
              <a:solidFill>
                <a:srgbClr val="FF0000"/>
              </a:solidFill>
            </a:endParaRPr>
          </a:p>
          <a:p>
            <a:r>
              <a:rPr lang="en-US" sz="1400" b="1" dirty="0" err="1">
                <a:solidFill>
                  <a:srgbClr val="FF0000"/>
                </a:solidFill>
              </a:rPr>
              <a:t>set_units</a:t>
            </a:r>
            <a:r>
              <a:rPr lang="en-US" sz="1400" b="1" dirty="0">
                <a:solidFill>
                  <a:schemeClr val="tx1"/>
                </a:solidFill>
              </a:rPr>
              <a:t>( </a:t>
            </a:r>
            <a:r>
              <a:rPr lang="en-US" sz="1400" b="1" dirty="0" err="1">
                <a:solidFill>
                  <a:srgbClr val="FF0000"/>
                </a:solidFill>
              </a:rPr>
              <a:t>st_distance</a:t>
            </a:r>
            <a:r>
              <a:rPr lang="en-US" sz="1400" b="1" dirty="0"/>
              <a:t>(</a:t>
            </a:r>
            <a:r>
              <a:rPr lang="en-US" sz="1400" b="1" dirty="0" err="1">
                <a:solidFill>
                  <a:srgbClr val="00B050"/>
                </a:solidFill>
              </a:rPr>
              <a:t>UC_Albers</a:t>
            </a:r>
            <a:r>
              <a:rPr lang="en-US" sz="1400" b="1" dirty="0"/>
              <a:t>, </a:t>
            </a:r>
            <a:r>
              <a:rPr lang="en-US" sz="1400" b="1" dirty="0" err="1">
                <a:solidFill>
                  <a:srgbClr val="00B050"/>
                </a:solidFill>
              </a:rPr>
              <a:t>CSU_Albers</a:t>
            </a:r>
            <a:r>
              <a:rPr lang="en-US" sz="1400" b="1" dirty="0"/>
              <a:t>),</a:t>
            </a:r>
            <a:r>
              <a:rPr lang="en-US" sz="1400" b="1" dirty="0">
                <a:solidFill>
                  <a:srgbClr val="00B050"/>
                </a:solidFill>
              </a:rPr>
              <a:t>mi</a:t>
            </a:r>
            <a:r>
              <a:rPr lang="en-US" sz="1400" b="1" dirty="0"/>
              <a:t>)</a:t>
            </a:r>
          </a:p>
          <a:p>
            <a:endParaRPr lang="en-US" sz="1400" b="1" dirty="0"/>
          </a:p>
        </p:txBody>
      </p:sp>
      <p:pic>
        <p:nvPicPr>
          <p:cNvPr id="7" name="Picture 6">
            <a:extLst>
              <a:ext uri="{FF2B5EF4-FFF2-40B4-BE49-F238E27FC236}">
                <a16:creationId xmlns:a16="http://schemas.microsoft.com/office/drawing/2014/main" id="{C813008B-3F23-A043-B4D4-766B5CA7BA0B}"/>
              </a:ext>
            </a:extLst>
          </p:cNvPr>
          <p:cNvPicPr>
            <a:picLocks noChangeAspect="1"/>
          </p:cNvPicPr>
          <p:nvPr/>
        </p:nvPicPr>
        <p:blipFill>
          <a:blip r:embed="rId2"/>
          <a:stretch>
            <a:fillRect/>
          </a:stretch>
        </p:blipFill>
        <p:spPr>
          <a:xfrm>
            <a:off x="5551334" y="3643600"/>
            <a:ext cx="5943600" cy="1765300"/>
          </a:xfrm>
          <a:prstGeom prst="rect">
            <a:avLst/>
          </a:prstGeom>
        </p:spPr>
      </p:pic>
    </p:spTree>
    <p:extLst>
      <p:ext uri="{BB962C8B-B14F-4D97-AF65-F5344CB8AC3E}">
        <p14:creationId xmlns:p14="http://schemas.microsoft.com/office/powerpoint/2010/main" val="40709141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E2E1E-7710-601C-4DF8-D194DCE89D50}"/>
              </a:ext>
            </a:extLst>
          </p:cNvPr>
          <p:cNvSpPr>
            <a:spLocks noGrp="1"/>
          </p:cNvSpPr>
          <p:nvPr>
            <p:ph type="title"/>
          </p:nvPr>
        </p:nvSpPr>
        <p:spPr/>
        <p:txBody>
          <a:bodyPr/>
          <a:lstStyle/>
          <a:p>
            <a:r>
              <a:rPr lang="en-US" dirty="0"/>
              <a:t>Measuring Distance between UC’s and CSU’s</a:t>
            </a:r>
          </a:p>
        </p:txBody>
      </p:sp>
      <p:sp>
        <p:nvSpPr>
          <p:cNvPr id="3" name="Text Placeholder 2">
            <a:extLst>
              <a:ext uri="{FF2B5EF4-FFF2-40B4-BE49-F238E27FC236}">
                <a16:creationId xmlns:a16="http://schemas.microsoft.com/office/drawing/2014/main" id="{B9DA6929-028F-4269-5659-05AB7AF6F625}"/>
              </a:ext>
            </a:extLst>
          </p:cNvPr>
          <p:cNvSpPr>
            <a:spLocks noGrp="1"/>
          </p:cNvSpPr>
          <p:nvPr>
            <p:ph type="body" idx="1"/>
          </p:nvPr>
        </p:nvSpPr>
        <p:spPr>
          <a:xfrm>
            <a:off x="391886" y="1825625"/>
            <a:ext cx="4904509" cy="4351338"/>
          </a:xfrm>
        </p:spPr>
        <p:txBody>
          <a:bodyPr/>
          <a:lstStyle/>
          <a:p>
            <a:r>
              <a:rPr lang="en-US" dirty="0"/>
              <a:t>First, save our output to an object (</a:t>
            </a:r>
            <a:r>
              <a:rPr lang="en-US" dirty="0" err="1"/>
              <a:t>distance_matrix</a:t>
            </a:r>
            <a:r>
              <a:rPr lang="en-US" dirty="0"/>
              <a:t>)</a:t>
            </a:r>
          </a:p>
          <a:p>
            <a:r>
              <a:rPr lang="en-US" dirty="0"/>
              <a:t>Next, assign the names of the schools to the rows and columns</a:t>
            </a:r>
          </a:p>
          <a:p>
            <a:r>
              <a:rPr lang="en-US" dirty="0"/>
              <a:t>Finally, save it as a data frame</a:t>
            </a:r>
          </a:p>
        </p:txBody>
      </p:sp>
      <p:sp>
        <p:nvSpPr>
          <p:cNvPr id="5" name="TextBox 4">
            <a:extLst>
              <a:ext uri="{FF2B5EF4-FFF2-40B4-BE49-F238E27FC236}">
                <a16:creationId xmlns:a16="http://schemas.microsoft.com/office/drawing/2014/main" id="{C84FBAAE-5882-4BF3-4EA4-4814857CEA35}"/>
              </a:ext>
            </a:extLst>
          </p:cNvPr>
          <p:cNvSpPr txBox="1"/>
          <p:nvPr/>
        </p:nvSpPr>
        <p:spPr>
          <a:xfrm>
            <a:off x="5676405" y="2164389"/>
            <a:ext cx="6284101" cy="1600438"/>
          </a:xfrm>
          <a:prstGeom prst="rect">
            <a:avLst/>
          </a:prstGeom>
          <a:noFill/>
        </p:spPr>
        <p:txBody>
          <a:bodyPr wrap="square">
            <a:spAutoFit/>
          </a:bodyPr>
          <a:lstStyle/>
          <a:p>
            <a:r>
              <a:rPr lang="en-US" sz="1400" b="1" dirty="0" err="1">
                <a:solidFill>
                  <a:srgbClr val="7030A0"/>
                </a:solidFill>
              </a:rPr>
              <a:t>distance_matrix</a:t>
            </a:r>
            <a:r>
              <a:rPr lang="en-US" sz="1400" b="1" dirty="0">
                <a:solidFill>
                  <a:srgbClr val="0432FF"/>
                </a:solidFill>
              </a:rPr>
              <a:t>&lt;-</a:t>
            </a:r>
            <a:r>
              <a:rPr lang="en-US" sz="1400" b="1" dirty="0" err="1">
                <a:solidFill>
                  <a:srgbClr val="FF0000"/>
                </a:solidFill>
              </a:rPr>
              <a:t>set_units</a:t>
            </a:r>
            <a:r>
              <a:rPr lang="en-US" sz="1400" b="1" dirty="0">
                <a:solidFill>
                  <a:schemeClr val="tx1"/>
                </a:solidFill>
              </a:rPr>
              <a:t>( </a:t>
            </a:r>
            <a:r>
              <a:rPr lang="en-US" sz="1400" b="1" dirty="0" err="1">
                <a:solidFill>
                  <a:srgbClr val="FF0000"/>
                </a:solidFill>
              </a:rPr>
              <a:t>st_distance</a:t>
            </a:r>
            <a:r>
              <a:rPr lang="en-US" sz="1400" b="1" dirty="0"/>
              <a:t>(</a:t>
            </a:r>
            <a:r>
              <a:rPr lang="en-US" sz="1400" b="1" dirty="0" err="1">
                <a:solidFill>
                  <a:srgbClr val="00B050"/>
                </a:solidFill>
              </a:rPr>
              <a:t>UC_Albers</a:t>
            </a:r>
            <a:r>
              <a:rPr lang="en-US" sz="1400" b="1" dirty="0"/>
              <a:t>, </a:t>
            </a:r>
            <a:r>
              <a:rPr lang="en-US" sz="1400" b="1" dirty="0" err="1">
                <a:solidFill>
                  <a:srgbClr val="00B050"/>
                </a:solidFill>
              </a:rPr>
              <a:t>CSU_Albers</a:t>
            </a:r>
            <a:r>
              <a:rPr lang="en-US" sz="1400" b="1" dirty="0"/>
              <a:t>) , </a:t>
            </a:r>
            <a:r>
              <a:rPr lang="en-US" sz="1400" b="1" dirty="0">
                <a:solidFill>
                  <a:srgbClr val="00B050"/>
                </a:solidFill>
              </a:rPr>
              <a:t>mi</a:t>
            </a:r>
            <a:r>
              <a:rPr lang="en-US" sz="1400" b="1" dirty="0"/>
              <a:t>)</a:t>
            </a:r>
          </a:p>
          <a:p>
            <a:endParaRPr lang="en-US" sz="1400" b="1" dirty="0"/>
          </a:p>
          <a:p>
            <a:r>
              <a:rPr lang="en-US" sz="1400" b="1" dirty="0" err="1">
                <a:solidFill>
                  <a:srgbClr val="FF0000"/>
                </a:solidFill>
              </a:rPr>
              <a:t>rownames</a:t>
            </a:r>
            <a:r>
              <a:rPr lang="en-US" sz="1400" b="1" dirty="0"/>
              <a:t>(</a:t>
            </a:r>
            <a:r>
              <a:rPr lang="en-US" sz="1400" b="1" dirty="0" err="1">
                <a:solidFill>
                  <a:srgbClr val="00B050"/>
                </a:solidFill>
              </a:rPr>
              <a:t>distance_matrix</a:t>
            </a:r>
            <a:r>
              <a:rPr lang="en-US" sz="1400" b="1" dirty="0"/>
              <a:t>)=</a:t>
            </a:r>
            <a:r>
              <a:rPr lang="en-US" sz="1400" b="1" dirty="0">
                <a:solidFill>
                  <a:srgbClr val="FF0000"/>
                </a:solidFill>
              </a:rPr>
              <a:t>c</a:t>
            </a:r>
            <a:r>
              <a:rPr lang="en-US" sz="1400" b="1" dirty="0"/>
              <a:t>(</a:t>
            </a:r>
            <a:r>
              <a:rPr lang="en-US" sz="1400" b="1" dirty="0" err="1">
                <a:solidFill>
                  <a:srgbClr val="00B050"/>
                </a:solidFill>
              </a:rPr>
              <a:t>UC_</a:t>
            </a:r>
            <a:r>
              <a:rPr lang="en-US" b="1" dirty="0" err="1">
                <a:solidFill>
                  <a:srgbClr val="00B050"/>
                </a:solidFill>
              </a:rPr>
              <a:t>Albers</a:t>
            </a:r>
            <a:r>
              <a:rPr lang="en-US" sz="1400" b="1" dirty="0" err="1">
                <a:solidFill>
                  <a:srgbClr val="0432FF"/>
                </a:solidFill>
              </a:rPr>
              <a:t>$</a:t>
            </a:r>
            <a:r>
              <a:rPr lang="en-US" sz="1400" b="1" dirty="0" err="1">
                <a:solidFill>
                  <a:srgbClr val="00B050"/>
                </a:solidFill>
              </a:rPr>
              <a:t>INSTNM</a:t>
            </a:r>
            <a:r>
              <a:rPr lang="en-US" sz="1400" b="1" dirty="0"/>
              <a:t>)</a:t>
            </a:r>
          </a:p>
          <a:p>
            <a:r>
              <a:rPr lang="en-US" sz="1400" b="1" dirty="0" err="1">
                <a:solidFill>
                  <a:srgbClr val="FF0000"/>
                </a:solidFill>
              </a:rPr>
              <a:t>colnames</a:t>
            </a:r>
            <a:r>
              <a:rPr lang="en-US" sz="1400" b="1" dirty="0"/>
              <a:t>(</a:t>
            </a:r>
            <a:r>
              <a:rPr lang="en-US" sz="1400" b="1" dirty="0" err="1">
                <a:solidFill>
                  <a:srgbClr val="00B050"/>
                </a:solidFill>
              </a:rPr>
              <a:t>distance_matrix</a:t>
            </a:r>
            <a:r>
              <a:rPr lang="en-US" sz="1400" b="1" dirty="0"/>
              <a:t>)=</a:t>
            </a:r>
            <a:r>
              <a:rPr lang="en-US" sz="1400" b="1" dirty="0">
                <a:solidFill>
                  <a:srgbClr val="FF0000"/>
                </a:solidFill>
              </a:rPr>
              <a:t>c</a:t>
            </a:r>
            <a:r>
              <a:rPr lang="en-US" sz="1400" b="1" dirty="0"/>
              <a:t>(</a:t>
            </a:r>
            <a:r>
              <a:rPr lang="en-US" sz="1400" b="1" dirty="0" err="1">
                <a:solidFill>
                  <a:srgbClr val="00B050"/>
                </a:solidFill>
              </a:rPr>
              <a:t>CSU_</a:t>
            </a:r>
            <a:r>
              <a:rPr lang="en-US" b="1" dirty="0" err="1">
                <a:solidFill>
                  <a:srgbClr val="00B050"/>
                </a:solidFill>
              </a:rPr>
              <a:t>Albers</a:t>
            </a:r>
            <a:r>
              <a:rPr lang="en-US" sz="1400" b="1" dirty="0" err="1">
                <a:solidFill>
                  <a:srgbClr val="0432FF"/>
                </a:solidFill>
              </a:rPr>
              <a:t>$</a:t>
            </a:r>
            <a:r>
              <a:rPr lang="en-US" sz="1400" b="1" dirty="0" err="1">
                <a:solidFill>
                  <a:srgbClr val="00B050"/>
                </a:solidFill>
              </a:rPr>
              <a:t>INSTNM</a:t>
            </a:r>
            <a:r>
              <a:rPr lang="en-US" sz="1400" b="1" dirty="0"/>
              <a:t>)</a:t>
            </a:r>
          </a:p>
          <a:p>
            <a:endParaRPr lang="en-US" sz="1400" b="1" dirty="0"/>
          </a:p>
          <a:p>
            <a:endParaRPr lang="en-US" b="1" dirty="0"/>
          </a:p>
          <a:p>
            <a:r>
              <a:rPr lang="en-US" sz="1400" b="1" dirty="0" err="1">
                <a:solidFill>
                  <a:srgbClr val="7030A0"/>
                </a:solidFill>
              </a:rPr>
              <a:t>distance_data</a:t>
            </a:r>
            <a:r>
              <a:rPr lang="en-US" b="1" dirty="0">
                <a:solidFill>
                  <a:srgbClr val="0432FF"/>
                </a:solidFill>
              </a:rPr>
              <a:t>&lt;-</a:t>
            </a:r>
            <a:r>
              <a:rPr lang="en-US" b="1" dirty="0" err="1">
                <a:solidFill>
                  <a:srgbClr val="FF0000"/>
                </a:solidFill>
              </a:rPr>
              <a:t>d</a:t>
            </a:r>
            <a:r>
              <a:rPr lang="en-US" sz="1400" b="1" dirty="0" err="1">
                <a:solidFill>
                  <a:srgbClr val="FF0000"/>
                </a:solidFill>
              </a:rPr>
              <a:t>ata.frame</a:t>
            </a:r>
            <a:r>
              <a:rPr lang="en-US" sz="1400" b="1" dirty="0">
                <a:solidFill>
                  <a:srgbClr val="7030A0"/>
                </a:solidFill>
              </a:rPr>
              <a:t>(</a:t>
            </a:r>
            <a:r>
              <a:rPr lang="en-US" sz="1400" b="1" dirty="0" err="1">
                <a:solidFill>
                  <a:srgbClr val="00B050"/>
                </a:solidFill>
              </a:rPr>
              <a:t>distance_matrix</a:t>
            </a:r>
            <a:r>
              <a:rPr lang="en-US" b="1" dirty="0">
                <a:solidFill>
                  <a:srgbClr val="7030A0"/>
                </a:solidFill>
              </a:rPr>
              <a:t>)</a:t>
            </a:r>
            <a:endParaRPr lang="en-US" sz="1400" b="1" dirty="0">
              <a:solidFill>
                <a:srgbClr val="7030A0"/>
              </a:solidFill>
            </a:endParaRPr>
          </a:p>
        </p:txBody>
      </p:sp>
    </p:spTree>
    <p:extLst>
      <p:ext uri="{BB962C8B-B14F-4D97-AF65-F5344CB8AC3E}">
        <p14:creationId xmlns:p14="http://schemas.microsoft.com/office/powerpoint/2010/main" val="4153807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E2E1E-7710-601C-4DF8-D194DCE89D50}"/>
              </a:ext>
            </a:extLst>
          </p:cNvPr>
          <p:cNvSpPr>
            <a:spLocks noGrp="1"/>
          </p:cNvSpPr>
          <p:nvPr>
            <p:ph type="title"/>
          </p:nvPr>
        </p:nvSpPr>
        <p:spPr/>
        <p:txBody>
          <a:bodyPr/>
          <a:lstStyle/>
          <a:p>
            <a:r>
              <a:rPr lang="en-US" dirty="0"/>
              <a:t>Measuring Distance between UC’s and CSU’s</a:t>
            </a:r>
          </a:p>
        </p:txBody>
      </p:sp>
      <p:sp>
        <p:nvSpPr>
          <p:cNvPr id="5" name="TextBox 4">
            <a:extLst>
              <a:ext uri="{FF2B5EF4-FFF2-40B4-BE49-F238E27FC236}">
                <a16:creationId xmlns:a16="http://schemas.microsoft.com/office/drawing/2014/main" id="{C84FBAAE-5882-4BF3-4EA4-4814857CEA35}"/>
              </a:ext>
            </a:extLst>
          </p:cNvPr>
          <p:cNvSpPr txBox="1"/>
          <p:nvPr/>
        </p:nvSpPr>
        <p:spPr>
          <a:xfrm>
            <a:off x="575420" y="1965097"/>
            <a:ext cx="6977286" cy="1600438"/>
          </a:xfrm>
          <a:prstGeom prst="rect">
            <a:avLst/>
          </a:prstGeom>
          <a:noFill/>
        </p:spPr>
        <p:txBody>
          <a:bodyPr wrap="square">
            <a:spAutoFit/>
          </a:bodyPr>
          <a:lstStyle/>
          <a:p>
            <a:r>
              <a:rPr lang="en-US" sz="1400" b="1" dirty="0" err="1">
                <a:solidFill>
                  <a:srgbClr val="7030A0"/>
                </a:solidFill>
              </a:rPr>
              <a:t>distance_matrix</a:t>
            </a:r>
            <a:r>
              <a:rPr lang="en-US" sz="1400" b="1" dirty="0">
                <a:solidFill>
                  <a:srgbClr val="0432FF"/>
                </a:solidFill>
              </a:rPr>
              <a:t>&lt;-</a:t>
            </a:r>
            <a:r>
              <a:rPr lang="en-US" sz="1400" b="1" dirty="0" err="1">
                <a:solidFill>
                  <a:srgbClr val="FF0000"/>
                </a:solidFill>
              </a:rPr>
              <a:t>set_units</a:t>
            </a:r>
            <a:r>
              <a:rPr lang="en-US" sz="1400" b="1" dirty="0">
                <a:solidFill>
                  <a:schemeClr val="tx1"/>
                </a:solidFill>
              </a:rPr>
              <a:t>( </a:t>
            </a:r>
            <a:r>
              <a:rPr lang="en-US" sz="1400" b="1" dirty="0" err="1">
                <a:solidFill>
                  <a:srgbClr val="FF0000"/>
                </a:solidFill>
              </a:rPr>
              <a:t>st_distance</a:t>
            </a:r>
            <a:r>
              <a:rPr lang="en-US" sz="1400" b="1" dirty="0"/>
              <a:t>(</a:t>
            </a:r>
            <a:r>
              <a:rPr lang="en-US" sz="1400" b="1" dirty="0" err="1">
                <a:solidFill>
                  <a:srgbClr val="00B050"/>
                </a:solidFill>
              </a:rPr>
              <a:t>UC_Albers</a:t>
            </a:r>
            <a:r>
              <a:rPr lang="en-US" sz="1400" b="1" dirty="0"/>
              <a:t>, </a:t>
            </a:r>
            <a:r>
              <a:rPr lang="en-US" sz="1400" b="1" dirty="0" err="1">
                <a:solidFill>
                  <a:srgbClr val="00B050"/>
                </a:solidFill>
              </a:rPr>
              <a:t>CSU_Albers</a:t>
            </a:r>
            <a:r>
              <a:rPr lang="en-US" sz="1400" b="1" dirty="0"/>
              <a:t>) , </a:t>
            </a:r>
            <a:r>
              <a:rPr lang="en-US" sz="1400" b="1" dirty="0">
                <a:solidFill>
                  <a:srgbClr val="00B050"/>
                </a:solidFill>
              </a:rPr>
              <a:t>mi</a:t>
            </a:r>
            <a:r>
              <a:rPr lang="en-US" sz="1400" b="1" dirty="0"/>
              <a:t>)</a:t>
            </a:r>
          </a:p>
          <a:p>
            <a:endParaRPr lang="en-US" sz="1400" b="1" dirty="0"/>
          </a:p>
          <a:p>
            <a:r>
              <a:rPr lang="en-US" sz="1400" b="1" dirty="0" err="1">
                <a:solidFill>
                  <a:srgbClr val="FF0000"/>
                </a:solidFill>
              </a:rPr>
              <a:t>rownames</a:t>
            </a:r>
            <a:r>
              <a:rPr lang="en-US" sz="1400" b="1" dirty="0"/>
              <a:t>(</a:t>
            </a:r>
            <a:r>
              <a:rPr lang="en-US" sz="1400" b="1" dirty="0" err="1">
                <a:solidFill>
                  <a:srgbClr val="00B050"/>
                </a:solidFill>
              </a:rPr>
              <a:t>distance_matrix</a:t>
            </a:r>
            <a:r>
              <a:rPr lang="en-US" sz="1400" b="1" dirty="0"/>
              <a:t>)=</a:t>
            </a:r>
            <a:r>
              <a:rPr lang="en-US" sz="1400" b="1" dirty="0">
                <a:solidFill>
                  <a:srgbClr val="FF0000"/>
                </a:solidFill>
              </a:rPr>
              <a:t>c</a:t>
            </a:r>
            <a:r>
              <a:rPr lang="en-US" sz="1400" b="1" dirty="0"/>
              <a:t>(</a:t>
            </a:r>
            <a:r>
              <a:rPr lang="en-US" sz="1400" b="1" dirty="0" err="1">
                <a:solidFill>
                  <a:srgbClr val="00B050"/>
                </a:solidFill>
              </a:rPr>
              <a:t>UC_</a:t>
            </a:r>
            <a:r>
              <a:rPr lang="en-US" b="1" dirty="0" err="1">
                <a:solidFill>
                  <a:srgbClr val="00B050"/>
                </a:solidFill>
              </a:rPr>
              <a:t>Albers</a:t>
            </a:r>
            <a:r>
              <a:rPr lang="en-US" sz="1400" b="1" dirty="0" err="1">
                <a:solidFill>
                  <a:srgbClr val="0432FF"/>
                </a:solidFill>
              </a:rPr>
              <a:t>$</a:t>
            </a:r>
            <a:r>
              <a:rPr lang="en-US" sz="1400" b="1" dirty="0" err="1">
                <a:solidFill>
                  <a:srgbClr val="00B050"/>
                </a:solidFill>
              </a:rPr>
              <a:t>INSTNM</a:t>
            </a:r>
            <a:r>
              <a:rPr lang="en-US" sz="1400" b="1" dirty="0"/>
              <a:t>)</a:t>
            </a:r>
          </a:p>
          <a:p>
            <a:r>
              <a:rPr lang="en-US" sz="1400" b="1" dirty="0" err="1">
                <a:solidFill>
                  <a:srgbClr val="FF0000"/>
                </a:solidFill>
              </a:rPr>
              <a:t>colnames</a:t>
            </a:r>
            <a:r>
              <a:rPr lang="en-US" sz="1400" b="1" dirty="0"/>
              <a:t>(</a:t>
            </a:r>
            <a:r>
              <a:rPr lang="en-US" sz="1400" b="1" dirty="0" err="1">
                <a:solidFill>
                  <a:srgbClr val="00B050"/>
                </a:solidFill>
              </a:rPr>
              <a:t>distance_matrix</a:t>
            </a:r>
            <a:r>
              <a:rPr lang="en-US" sz="1400" b="1" dirty="0"/>
              <a:t>)=</a:t>
            </a:r>
            <a:r>
              <a:rPr lang="en-US" sz="1400" b="1" dirty="0">
                <a:solidFill>
                  <a:srgbClr val="FF0000"/>
                </a:solidFill>
              </a:rPr>
              <a:t>c</a:t>
            </a:r>
            <a:r>
              <a:rPr lang="en-US" sz="1400" b="1" dirty="0"/>
              <a:t>(</a:t>
            </a:r>
            <a:r>
              <a:rPr lang="en-US" sz="1400" b="1" dirty="0" err="1">
                <a:solidFill>
                  <a:srgbClr val="00B050"/>
                </a:solidFill>
              </a:rPr>
              <a:t>CSU_</a:t>
            </a:r>
            <a:r>
              <a:rPr lang="en-US" b="1" dirty="0" err="1">
                <a:solidFill>
                  <a:srgbClr val="00B050"/>
                </a:solidFill>
              </a:rPr>
              <a:t>Albers</a:t>
            </a:r>
            <a:r>
              <a:rPr lang="en-US" sz="1400" b="1" dirty="0" err="1">
                <a:solidFill>
                  <a:srgbClr val="0432FF"/>
                </a:solidFill>
              </a:rPr>
              <a:t>$</a:t>
            </a:r>
            <a:r>
              <a:rPr lang="en-US" sz="1400" b="1" dirty="0" err="1">
                <a:solidFill>
                  <a:srgbClr val="00B050"/>
                </a:solidFill>
              </a:rPr>
              <a:t>INSTNM</a:t>
            </a:r>
            <a:r>
              <a:rPr lang="en-US" sz="1400" b="1" dirty="0"/>
              <a:t>)</a:t>
            </a:r>
          </a:p>
          <a:p>
            <a:endParaRPr lang="en-US" sz="1400" b="1" dirty="0"/>
          </a:p>
          <a:p>
            <a:endParaRPr lang="en-US" b="1" dirty="0"/>
          </a:p>
          <a:p>
            <a:r>
              <a:rPr lang="en-US" sz="1400" b="1" dirty="0" err="1">
                <a:solidFill>
                  <a:srgbClr val="7030A0"/>
                </a:solidFill>
              </a:rPr>
              <a:t>distance_data</a:t>
            </a:r>
            <a:r>
              <a:rPr lang="en-US" b="1" dirty="0">
                <a:solidFill>
                  <a:srgbClr val="0432FF"/>
                </a:solidFill>
              </a:rPr>
              <a:t>&lt;-</a:t>
            </a:r>
            <a:r>
              <a:rPr lang="en-US" b="1" dirty="0" err="1">
                <a:solidFill>
                  <a:srgbClr val="FF0000"/>
                </a:solidFill>
              </a:rPr>
              <a:t>d</a:t>
            </a:r>
            <a:r>
              <a:rPr lang="en-US" sz="1400" b="1" dirty="0" err="1">
                <a:solidFill>
                  <a:srgbClr val="FF0000"/>
                </a:solidFill>
              </a:rPr>
              <a:t>ata.frame</a:t>
            </a:r>
            <a:r>
              <a:rPr lang="en-US" sz="1400" b="1" dirty="0">
                <a:solidFill>
                  <a:srgbClr val="7030A0"/>
                </a:solidFill>
              </a:rPr>
              <a:t>(</a:t>
            </a:r>
            <a:r>
              <a:rPr lang="en-US" sz="1400" b="1" dirty="0" err="1">
                <a:solidFill>
                  <a:srgbClr val="00B050"/>
                </a:solidFill>
              </a:rPr>
              <a:t>distance_matrix</a:t>
            </a:r>
            <a:r>
              <a:rPr lang="en-US" b="1" dirty="0">
                <a:solidFill>
                  <a:srgbClr val="7030A0"/>
                </a:solidFill>
              </a:rPr>
              <a:t>)</a:t>
            </a:r>
            <a:endParaRPr lang="en-US" sz="1400" b="1" dirty="0">
              <a:solidFill>
                <a:srgbClr val="7030A0"/>
              </a:solidFill>
            </a:endParaRPr>
          </a:p>
        </p:txBody>
      </p:sp>
      <p:pic>
        <p:nvPicPr>
          <p:cNvPr id="7" name="Picture 6">
            <a:extLst>
              <a:ext uri="{FF2B5EF4-FFF2-40B4-BE49-F238E27FC236}">
                <a16:creationId xmlns:a16="http://schemas.microsoft.com/office/drawing/2014/main" id="{4130ACFE-32CE-7A2C-21B3-7019B5567E5E}"/>
              </a:ext>
            </a:extLst>
          </p:cNvPr>
          <p:cNvPicPr>
            <a:picLocks noChangeAspect="1"/>
          </p:cNvPicPr>
          <p:nvPr/>
        </p:nvPicPr>
        <p:blipFill>
          <a:blip r:embed="rId2"/>
          <a:stretch>
            <a:fillRect/>
          </a:stretch>
        </p:blipFill>
        <p:spPr>
          <a:xfrm>
            <a:off x="1117797" y="3839944"/>
            <a:ext cx="10236003" cy="2550267"/>
          </a:xfrm>
          <a:prstGeom prst="rect">
            <a:avLst/>
          </a:prstGeom>
        </p:spPr>
      </p:pic>
    </p:spTree>
    <p:extLst>
      <p:ext uri="{BB962C8B-B14F-4D97-AF65-F5344CB8AC3E}">
        <p14:creationId xmlns:p14="http://schemas.microsoft.com/office/powerpoint/2010/main" val="26933351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3D5F8-6104-5530-743D-315C2D1A1EBC}"/>
              </a:ext>
            </a:extLst>
          </p:cNvPr>
          <p:cNvSpPr>
            <a:spLocks noGrp="1"/>
          </p:cNvSpPr>
          <p:nvPr>
            <p:ph type="title"/>
          </p:nvPr>
        </p:nvSpPr>
        <p:spPr/>
        <p:txBody>
          <a:bodyPr/>
          <a:lstStyle/>
          <a:p>
            <a:r>
              <a:rPr lang="en-US" dirty="0"/>
              <a:t>Make it Tidy</a:t>
            </a:r>
          </a:p>
        </p:txBody>
      </p:sp>
      <p:sp>
        <p:nvSpPr>
          <p:cNvPr id="3" name="Text Placeholder 2">
            <a:extLst>
              <a:ext uri="{FF2B5EF4-FFF2-40B4-BE49-F238E27FC236}">
                <a16:creationId xmlns:a16="http://schemas.microsoft.com/office/drawing/2014/main" id="{8B26FA18-4996-9D91-8BDF-43AB0298420D}"/>
              </a:ext>
            </a:extLst>
          </p:cNvPr>
          <p:cNvSpPr>
            <a:spLocks noGrp="1"/>
          </p:cNvSpPr>
          <p:nvPr>
            <p:ph type="body" idx="1"/>
          </p:nvPr>
        </p:nvSpPr>
        <p:spPr>
          <a:xfrm>
            <a:off x="279401" y="1905771"/>
            <a:ext cx="4826000" cy="4283075"/>
          </a:xfrm>
        </p:spPr>
        <p:txBody>
          <a:bodyPr/>
          <a:lstStyle/>
          <a:p>
            <a:r>
              <a:rPr lang="en-US" dirty="0"/>
              <a:t>Things you will need to use:</a:t>
            </a:r>
          </a:p>
          <a:p>
            <a:pPr lvl="1"/>
            <a:r>
              <a:rPr lang="en-US" dirty="0" err="1"/>
              <a:t>row_names_to_columns</a:t>
            </a:r>
            <a:r>
              <a:rPr lang="en-US" dirty="0"/>
              <a:t>()</a:t>
            </a:r>
          </a:p>
          <a:p>
            <a:pPr lvl="1"/>
            <a:r>
              <a:rPr lang="en-US" dirty="0" err="1"/>
              <a:t>pivot_longer</a:t>
            </a:r>
            <a:r>
              <a:rPr lang="en-US" dirty="0"/>
              <a:t>()</a:t>
            </a:r>
          </a:p>
        </p:txBody>
      </p:sp>
      <p:pic>
        <p:nvPicPr>
          <p:cNvPr id="4" name="Picture 3">
            <a:extLst>
              <a:ext uri="{FF2B5EF4-FFF2-40B4-BE49-F238E27FC236}">
                <a16:creationId xmlns:a16="http://schemas.microsoft.com/office/drawing/2014/main" id="{3FE257D1-1BA6-C17F-FEAE-99C5810E7734}"/>
              </a:ext>
            </a:extLst>
          </p:cNvPr>
          <p:cNvPicPr>
            <a:picLocks noChangeAspect="1"/>
          </p:cNvPicPr>
          <p:nvPr/>
        </p:nvPicPr>
        <p:blipFill>
          <a:blip r:embed="rId2"/>
          <a:stretch>
            <a:fillRect/>
          </a:stretch>
        </p:blipFill>
        <p:spPr>
          <a:xfrm>
            <a:off x="5519954" y="1905771"/>
            <a:ext cx="6392645" cy="3699646"/>
          </a:xfrm>
          <a:prstGeom prst="rect">
            <a:avLst/>
          </a:prstGeom>
        </p:spPr>
      </p:pic>
    </p:spTree>
    <p:extLst>
      <p:ext uri="{BB962C8B-B14F-4D97-AF65-F5344CB8AC3E}">
        <p14:creationId xmlns:p14="http://schemas.microsoft.com/office/powerpoint/2010/main" val="365346283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B5244-95CE-1C55-AB22-79287783DF08}"/>
              </a:ext>
            </a:extLst>
          </p:cNvPr>
          <p:cNvSpPr>
            <a:spLocks noGrp="1"/>
          </p:cNvSpPr>
          <p:nvPr>
            <p:ph type="title"/>
          </p:nvPr>
        </p:nvSpPr>
        <p:spPr/>
        <p:txBody>
          <a:bodyPr>
            <a:normAutofit/>
          </a:bodyPr>
          <a:lstStyle/>
          <a:p>
            <a:r>
              <a:rPr lang="en-US" dirty="0"/>
              <a:t>Measuring Distance between Counties and UC Campuses</a:t>
            </a:r>
          </a:p>
        </p:txBody>
      </p:sp>
      <p:sp>
        <p:nvSpPr>
          <p:cNvPr id="3" name="Text Placeholder 2">
            <a:extLst>
              <a:ext uri="{FF2B5EF4-FFF2-40B4-BE49-F238E27FC236}">
                <a16:creationId xmlns:a16="http://schemas.microsoft.com/office/drawing/2014/main" id="{C21827EB-8DB6-0FD9-4F9C-ABDA4861BBA8}"/>
              </a:ext>
            </a:extLst>
          </p:cNvPr>
          <p:cNvSpPr>
            <a:spLocks noGrp="1"/>
          </p:cNvSpPr>
          <p:nvPr>
            <p:ph type="body" idx="1"/>
          </p:nvPr>
        </p:nvSpPr>
        <p:spPr>
          <a:xfrm>
            <a:off x="534390" y="1825625"/>
            <a:ext cx="5094514" cy="4351338"/>
          </a:xfrm>
        </p:spPr>
        <p:txBody>
          <a:bodyPr/>
          <a:lstStyle/>
          <a:p>
            <a:r>
              <a:rPr lang="en-US" dirty="0"/>
              <a:t>Let say we wanted to measure the distance between every county in California and every UC campus</a:t>
            </a:r>
          </a:p>
          <a:p>
            <a:r>
              <a:rPr lang="en-US" b="1" dirty="0"/>
              <a:t>Problem</a:t>
            </a:r>
            <a:r>
              <a:rPr lang="en-US" dirty="0"/>
              <a:t>: Distance needs to be measured between two points, counties are polygons</a:t>
            </a:r>
          </a:p>
          <a:p>
            <a:r>
              <a:rPr lang="en-US" dirty="0"/>
              <a:t>What do we do?</a:t>
            </a:r>
          </a:p>
        </p:txBody>
      </p:sp>
      <p:pic>
        <p:nvPicPr>
          <p:cNvPr id="6" name="Picture 5">
            <a:extLst>
              <a:ext uri="{FF2B5EF4-FFF2-40B4-BE49-F238E27FC236}">
                <a16:creationId xmlns:a16="http://schemas.microsoft.com/office/drawing/2014/main" id="{60AB21F9-5ACE-DEDB-3578-C4A09AD859C2}"/>
              </a:ext>
            </a:extLst>
          </p:cNvPr>
          <p:cNvPicPr>
            <a:picLocks noChangeAspect="1"/>
          </p:cNvPicPr>
          <p:nvPr/>
        </p:nvPicPr>
        <p:blipFill rotWithShape="1">
          <a:blip r:embed="rId3"/>
          <a:srcRect l="14964" r="13235" b="717"/>
          <a:stretch/>
        </p:blipFill>
        <p:spPr>
          <a:xfrm>
            <a:off x="6097358" y="1394847"/>
            <a:ext cx="5680342" cy="5253926"/>
          </a:xfrm>
          <a:prstGeom prst="rect">
            <a:avLst/>
          </a:prstGeom>
        </p:spPr>
      </p:pic>
    </p:spTree>
    <p:extLst>
      <p:ext uri="{BB962C8B-B14F-4D97-AF65-F5344CB8AC3E}">
        <p14:creationId xmlns:p14="http://schemas.microsoft.com/office/powerpoint/2010/main" val="970913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17313-4062-346F-3DD8-3902B5405A38}"/>
              </a:ext>
            </a:extLst>
          </p:cNvPr>
          <p:cNvSpPr>
            <a:spLocks noGrp="1"/>
          </p:cNvSpPr>
          <p:nvPr>
            <p:ph type="title"/>
          </p:nvPr>
        </p:nvSpPr>
        <p:spPr/>
        <p:txBody>
          <a:bodyPr/>
          <a:lstStyle/>
          <a:p>
            <a:r>
              <a:rPr lang="en-US" dirty="0"/>
              <a:t>Measuring Distance between Counties and UC Campuses</a:t>
            </a:r>
          </a:p>
        </p:txBody>
      </p:sp>
      <p:sp>
        <p:nvSpPr>
          <p:cNvPr id="3" name="Text Placeholder 2">
            <a:extLst>
              <a:ext uri="{FF2B5EF4-FFF2-40B4-BE49-F238E27FC236}">
                <a16:creationId xmlns:a16="http://schemas.microsoft.com/office/drawing/2014/main" id="{01680491-51DB-DDA7-5627-1A9A19715B5D}"/>
              </a:ext>
            </a:extLst>
          </p:cNvPr>
          <p:cNvSpPr>
            <a:spLocks noGrp="1"/>
          </p:cNvSpPr>
          <p:nvPr>
            <p:ph type="body" idx="1"/>
          </p:nvPr>
        </p:nvSpPr>
        <p:spPr>
          <a:xfrm>
            <a:off x="427512" y="1825625"/>
            <a:ext cx="4824426" cy="4351338"/>
          </a:xfrm>
        </p:spPr>
        <p:txBody>
          <a:bodyPr/>
          <a:lstStyle/>
          <a:p>
            <a:r>
              <a:rPr lang="en-US" b="1" dirty="0"/>
              <a:t>Problem</a:t>
            </a:r>
            <a:r>
              <a:rPr lang="en-US" dirty="0"/>
              <a:t>: Distance needs to be measured between two points, counties are polygons</a:t>
            </a:r>
          </a:p>
          <a:p>
            <a:r>
              <a:rPr lang="en-US" b="1" dirty="0"/>
              <a:t>Solution</a:t>
            </a:r>
            <a:r>
              <a:rPr lang="en-US" dirty="0"/>
              <a:t>: find the centroid (center) of each county</a:t>
            </a:r>
          </a:p>
          <a:p>
            <a:r>
              <a:rPr lang="en-US" dirty="0"/>
              <a:t>Blue: UC Campuses</a:t>
            </a:r>
          </a:p>
          <a:p>
            <a:r>
              <a:rPr lang="en-US" dirty="0"/>
              <a:t>Red: County Centroids</a:t>
            </a:r>
          </a:p>
          <a:p>
            <a:endParaRPr lang="en-US" dirty="0"/>
          </a:p>
        </p:txBody>
      </p:sp>
      <p:pic>
        <p:nvPicPr>
          <p:cNvPr id="5" name="Picture 4">
            <a:extLst>
              <a:ext uri="{FF2B5EF4-FFF2-40B4-BE49-F238E27FC236}">
                <a16:creationId xmlns:a16="http://schemas.microsoft.com/office/drawing/2014/main" id="{C0FA8FCA-41C6-262E-3C42-57E63F58C5AF}"/>
              </a:ext>
            </a:extLst>
          </p:cNvPr>
          <p:cNvPicPr>
            <a:picLocks noChangeAspect="1"/>
          </p:cNvPicPr>
          <p:nvPr/>
        </p:nvPicPr>
        <p:blipFill rotWithShape="1">
          <a:blip r:embed="rId2"/>
          <a:srcRect l="15017" r="16267" b="-1303"/>
          <a:stretch/>
        </p:blipFill>
        <p:spPr>
          <a:xfrm>
            <a:off x="5872488" y="1177871"/>
            <a:ext cx="5642328" cy="5563892"/>
          </a:xfrm>
          <a:prstGeom prst="rect">
            <a:avLst/>
          </a:prstGeom>
        </p:spPr>
      </p:pic>
    </p:spTree>
    <p:extLst>
      <p:ext uri="{BB962C8B-B14F-4D97-AF65-F5344CB8AC3E}">
        <p14:creationId xmlns:p14="http://schemas.microsoft.com/office/powerpoint/2010/main" val="3432080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Outline for today</a:t>
            </a:r>
            <a:endParaRPr dirty="0"/>
          </a:p>
        </p:txBody>
      </p:sp>
      <p:sp>
        <p:nvSpPr>
          <p:cNvPr id="122" name="Google Shape;122;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indent="-457200">
              <a:buSzPts val="2800"/>
            </a:pPr>
            <a:r>
              <a:rPr lang="en-US" dirty="0"/>
              <a:t>loading maps from TIGRIS</a:t>
            </a:r>
          </a:p>
          <a:p>
            <a:pPr indent="-457200">
              <a:buSzPts val="2800"/>
            </a:pPr>
            <a:r>
              <a:rPr lang="en-US" dirty="0"/>
              <a:t>Annotations</a:t>
            </a:r>
          </a:p>
          <a:p>
            <a:pPr indent="-457200">
              <a:buSzPts val="2800"/>
            </a:pPr>
            <a:r>
              <a:rPr lang="en-US" dirty="0"/>
              <a:t>Map projections</a:t>
            </a:r>
          </a:p>
          <a:p>
            <a:pPr indent="-457200">
              <a:buSzPts val="2800"/>
            </a:pPr>
            <a:r>
              <a:rPr lang="en-US" dirty="0"/>
              <a:t>Spatial Queries:</a:t>
            </a:r>
          </a:p>
          <a:p>
            <a:pPr lvl="1" indent="-457200">
              <a:buSzPts val="2800"/>
            </a:pPr>
            <a:r>
              <a:rPr lang="en-US" dirty="0"/>
              <a:t>measuring area</a:t>
            </a:r>
          </a:p>
          <a:p>
            <a:pPr lvl="1" indent="-457200">
              <a:buSzPts val="2800"/>
            </a:pPr>
            <a:r>
              <a:rPr lang="en-US" dirty="0"/>
              <a:t>measuring distance</a:t>
            </a:r>
          </a:p>
          <a:p>
            <a:pPr marL="457200" lvl="1" indent="0">
              <a:buSzPts val="2800"/>
              <a:buNone/>
            </a:pPr>
            <a:endParaRPr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2FD7E-B8EB-143E-AD7F-ACE1E893B8E4}"/>
              </a:ext>
            </a:extLst>
          </p:cNvPr>
          <p:cNvSpPr>
            <a:spLocks noGrp="1"/>
          </p:cNvSpPr>
          <p:nvPr>
            <p:ph type="title"/>
          </p:nvPr>
        </p:nvSpPr>
        <p:spPr/>
        <p:txBody>
          <a:bodyPr/>
          <a:lstStyle/>
          <a:p>
            <a:r>
              <a:rPr lang="en-US" dirty="0"/>
              <a:t>County Centroids</a:t>
            </a:r>
          </a:p>
        </p:txBody>
      </p:sp>
      <p:sp>
        <p:nvSpPr>
          <p:cNvPr id="3" name="Text Placeholder 2">
            <a:extLst>
              <a:ext uri="{FF2B5EF4-FFF2-40B4-BE49-F238E27FC236}">
                <a16:creationId xmlns:a16="http://schemas.microsoft.com/office/drawing/2014/main" id="{1880F2BA-E515-BC73-178E-A65D3B87A023}"/>
              </a:ext>
            </a:extLst>
          </p:cNvPr>
          <p:cNvSpPr>
            <a:spLocks noGrp="1"/>
          </p:cNvSpPr>
          <p:nvPr>
            <p:ph type="body" idx="1"/>
          </p:nvPr>
        </p:nvSpPr>
        <p:spPr>
          <a:xfrm>
            <a:off x="310662" y="3036277"/>
            <a:ext cx="10515600" cy="3222748"/>
          </a:xfrm>
        </p:spPr>
        <p:txBody>
          <a:bodyPr/>
          <a:lstStyle/>
          <a:p>
            <a:r>
              <a:rPr lang="en-US" dirty="0"/>
              <a:t>We will use </a:t>
            </a:r>
            <a:r>
              <a:rPr lang="en-US" dirty="0" err="1"/>
              <a:t>st_centroid</a:t>
            </a:r>
            <a:r>
              <a:rPr lang="en-US" dirty="0"/>
              <a:t>() to find the centroid of each county</a:t>
            </a:r>
          </a:p>
          <a:p>
            <a:r>
              <a:rPr lang="en-US" dirty="0"/>
              <a:t>Arguments: a simple features object (polygons)</a:t>
            </a:r>
          </a:p>
          <a:p>
            <a:r>
              <a:rPr lang="en-US" dirty="0"/>
              <a:t>Output: a simple features object (points)</a:t>
            </a:r>
          </a:p>
        </p:txBody>
      </p:sp>
      <p:sp>
        <p:nvSpPr>
          <p:cNvPr id="5" name="TextBox 4">
            <a:extLst>
              <a:ext uri="{FF2B5EF4-FFF2-40B4-BE49-F238E27FC236}">
                <a16:creationId xmlns:a16="http://schemas.microsoft.com/office/drawing/2014/main" id="{DDA90D12-4FFD-B0D4-7711-3302D69C76C5}"/>
              </a:ext>
            </a:extLst>
          </p:cNvPr>
          <p:cNvSpPr txBox="1"/>
          <p:nvPr/>
        </p:nvSpPr>
        <p:spPr>
          <a:xfrm>
            <a:off x="1146314" y="1932595"/>
            <a:ext cx="10515599" cy="430887"/>
          </a:xfrm>
          <a:prstGeom prst="rect">
            <a:avLst/>
          </a:prstGeom>
          <a:noFill/>
        </p:spPr>
        <p:txBody>
          <a:bodyPr wrap="square">
            <a:spAutoFit/>
          </a:bodyPr>
          <a:lstStyle/>
          <a:p>
            <a:r>
              <a:rPr lang="en-US" sz="2200" b="1" dirty="0" err="1">
                <a:solidFill>
                  <a:srgbClr val="7030A0"/>
                </a:solidFill>
              </a:rPr>
              <a:t>CA_Counties_Centroids</a:t>
            </a:r>
            <a:r>
              <a:rPr lang="en-US" sz="2200" b="1" dirty="0">
                <a:solidFill>
                  <a:srgbClr val="0432FF"/>
                </a:solidFill>
              </a:rPr>
              <a:t>&lt;-</a:t>
            </a:r>
            <a:r>
              <a:rPr lang="en-US" sz="2200" b="1" dirty="0" err="1">
                <a:solidFill>
                  <a:srgbClr val="FF0000"/>
                </a:solidFill>
              </a:rPr>
              <a:t>st_centroid</a:t>
            </a:r>
            <a:r>
              <a:rPr lang="en-US" sz="2200" b="1" dirty="0"/>
              <a:t>(</a:t>
            </a:r>
            <a:r>
              <a:rPr lang="en-US" sz="2200" b="1" dirty="0" err="1">
                <a:solidFill>
                  <a:srgbClr val="00B050"/>
                </a:solidFill>
              </a:rPr>
              <a:t>CA_Counties_Tigris_Albers_CA</a:t>
            </a:r>
            <a:r>
              <a:rPr lang="en-US" sz="2200" b="1" dirty="0"/>
              <a:t>)</a:t>
            </a:r>
          </a:p>
        </p:txBody>
      </p:sp>
    </p:spTree>
    <p:extLst>
      <p:ext uri="{BB962C8B-B14F-4D97-AF65-F5344CB8AC3E}">
        <p14:creationId xmlns:p14="http://schemas.microsoft.com/office/powerpoint/2010/main" val="20726459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B572A-7C81-D20F-02C6-4AD39759A0D7}"/>
              </a:ext>
            </a:extLst>
          </p:cNvPr>
          <p:cNvSpPr>
            <a:spLocks noGrp="1"/>
          </p:cNvSpPr>
          <p:nvPr>
            <p:ph type="title"/>
          </p:nvPr>
        </p:nvSpPr>
        <p:spPr/>
        <p:txBody>
          <a:bodyPr/>
          <a:lstStyle/>
          <a:p>
            <a:r>
              <a:rPr lang="en-US" dirty="0"/>
              <a:t>Class Exercise</a:t>
            </a:r>
          </a:p>
        </p:txBody>
      </p:sp>
      <p:sp>
        <p:nvSpPr>
          <p:cNvPr id="3" name="Text Placeholder 2">
            <a:extLst>
              <a:ext uri="{FF2B5EF4-FFF2-40B4-BE49-F238E27FC236}">
                <a16:creationId xmlns:a16="http://schemas.microsoft.com/office/drawing/2014/main" id="{51CEE706-3876-1BA1-385A-844E094CFF9D}"/>
              </a:ext>
            </a:extLst>
          </p:cNvPr>
          <p:cNvSpPr>
            <a:spLocks noGrp="1"/>
          </p:cNvSpPr>
          <p:nvPr>
            <p:ph type="body" idx="1"/>
          </p:nvPr>
        </p:nvSpPr>
        <p:spPr>
          <a:xfrm>
            <a:off x="171772" y="1841124"/>
            <a:ext cx="10515599" cy="4351338"/>
          </a:xfrm>
        </p:spPr>
        <p:txBody>
          <a:bodyPr/>
          <a:lstStyle/>
          <a:p>
            <a:r>
              <a:rPr lang="en-US" dirty="0"/>
              <a:t>Create a data frame that measures the distance between every county centroid and every UC campus</a:t>
            </a:r>
          </a:p>
          <a:p>
            <a:r>
              <a:rPr lang="en-US" dirty="0"/>
              <a:t>What is the distance of LA county to all of the UC campuses?</a:t>
            </a:r>
          </a:p>
          <a:p>
            <a:r>
              <a:rPr lang="en-US" dirty="0"/>
              <a:t>How many campuses are within 100 miles of the centroid of LA County?</a:t>
            </a:r>
          </a:p>
          <a:p>
            <a:endParaRPr lang="en-US" dirty="0"/>
          </a:p>
        </p:txBody>
      </p:sp>
      <p:sp>
        <p:nvSpPr>
          <p:cNvPr id="4" name="TextBox 3">
            <a:extLst>
              <a:ext uri="{FF2B5EF4-FFF2-40B4-BE49-F238E27FC236}">
                <a16:creationId xmlns:a16="http://schemas.microsoft.com/office/drawing/2014/main" id="{DED30508-9F53-7525-E549-D8CEB76C615E}"/>
              </a:ext>
            </a:extLst>
          </p:cNvPr>
          <p:cNvSpPr txBox="1"/>
          <p:nvPr/>
        </p:nvSpPr>
        <p:spPr>
          <a:xfrm>
            <a:off x="4040709" y="5811193"/>
            <a:ext cx="3886201" cy="461665"/>
          </a:xfrm>
          <a:prstGeom prst="rect">
            <a:avLst/>
          </a:prstGeom>
          <a:noFill/>
        </p:spPr>
        <p:txBody>
          <a:bodyPr wrap="square">
            <a:spAutoFit/>
          </a:bodyPr>
          <a:lstStyle/>
          <a:p>
            <a:r>
              <a:rPr lang="en-US" sz="2400" dirty="0">
                <a:hlinkClick r:id="rId2"/>
              </a:rPr>
              <a:t>https://</a:t>
            </a:r>
            <a:r>
              <a:rPr lang="en-US" sz="2400" dirty="0" err="1">
                <a:hlinkClick r:id="rId2"/>
              </a:rPr>
              <a:t>pollev.com</a:t>
            </a:r>
            <a:r>
              <a:rPr lang="en-US" sz="2400" dirty="0">
                <a:hlinkClick r:id="rId2"/>
              </a:rPr>
              <a:t>/</a:t>
            </a:r>
            <a:r>
              <a:rPr lang="en-US" sz="2400" dirty="0" err="1">
                <a:hlinkClick r:id="rId2"/>
              </a:rPr>
              <a:t>vsovero</a:t>
            </a:r>
            <a:endParaRPr lang="en-US" sz="2400" dirty="0"/>
          </a:p>
        </p:txBody>
      </p:sp>
    </p:spTree>
    <p:extLst>
      <p:ext uri="{BB962C8B-B14F-4D97-AF65-F5344CB8AC3E}">
        <p14:creationId xmlns:p14="http://schemas.microsoft.com/office/powerpoint/2010/main" val="3026949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83BC0-34A4-360F-A9BE-2B3ADD80EFAC}"/>
              </a:ext>
            </a:extLst>
          </p:cNvPr>
          <p:cNvSpPr>
            <a:spLocks noGrp="1"/>
          </p:cNvSpPr>
          <p:nvPr>
            <p:ph type="title"/>
          </p:nvPr>
        </p:nvSpPr>
        <p:spPr/>
        <p:txBody>
          <a:bodyPr/>
          <a:lstStyle/>
          <a:p>
            <a:r>
              <a:rPr lang="en-US" dirty="0"/>
              <a:t>Recap: Map of California Counties</a:t>
            </a:r>
          </a:p>
        </p:txBody>
      </p:sp>
      <p:sp>
        <p:nvSpPr>
          <p:cNvPr id="3" name="Text Placeholder 2">
            <a:extLst>
              <a:ext uri="{FF2B5EF4-FFF2-40B4-BE49-F238E27FC236}">
                <a16:creationId xmlns:a16="http://schemas.microsoft.com/office/drawing/2014/main" id="{F19D7829-82ED-DE13-3E1F-C0FA99A43921}"/>
              </a:ext>
            </a:extLst>
          </p:cNvPr>
          <p:cNvSpPr>
            <a:spLocks noGrp="1"/>
          </p:cNvSpPr>
          <p:nvPr>
            <p:ph type="body" idx="1"/>
          </p:nvPr>
        </p:nvSpPr>
        <p:spPr>
          <a:xfrm>
            <a:off x="838200" y="1825625"/>
            <a:ext cx="3553047" cy="4351338"/>
          </a:xfrm>
        </p:spPr>
        <p:txBody>
          <a:bodyPr>
            <a:normAutofit/>
          </a:bodyPr>
          <a:lstStyle/>
          <a:p>
            <a:r>
              <a:rPr lang="en-US" dirty="0"/>
              <a:t>We read in a shapefile (</a:t>
            </a:r>
            <a:r>
              <a:rPr lang="en-US" dirty="0" err="1"/>
              <a:t>CA_Counties</a:t>
            </a:r>
            <a:r>
              <a:rPr lang="en-US" dirty="0"/>
              <a:t>) using </a:t>
            </a:r>
            <a:r>
              <a:rPr lang="en-US" dirty="0" err="1">
                <a:solidFill>
                  <a:srgbClr val="FF0000"/>
                </a:solidFill>
              </a:rPr>
              <a:t>st_read</a:t>
            </a:r>
            <a:r>
              <a:rPr lang="en-US" dirty="0"/>
              <a:t>()</a:t>
            </a:r>
          </a:p>
          <a:p>
            <a:r>
              <a:rPr lang="en-US" dirty="0"/>
              <a:t>We plot sf objects using </a:t>
            </a:r>
            <a:r>
              <a:rPr lang="en-US" dirty="0" err="1">
                <a:solidFill>
                  <a:srgbClr val="FF0000"/>
                </a:solidFill>
              </a:rPr>
              <a:t>geom_sf</a:t>
            </a:r>
            <a:r>
              <a:rPr lang="en-US" dirty="0"/>
              <a:t>()</a:t>
            </a:r>
          </a:p>
        </p:txBody>
      </p:sp>
      <p:sp>
        <p:nvSpPr>
          <p:cNvPr id="5" name="TextBox 4">
            <a:extLst>
              <a:ext uri="{FF2B5EF4-FFF2-40B4-BE49-F238E27FC236}">
                <a16:creationId xmlns:a16="http://schemas.microsoft.com/office/drawing/2014/main" id="{18F686E6-A370-D404-8694-F666300071F1}"/>
              </a:ext>
            </a:extLst>
          </p:cNvPr>
          <p:cNvSpPr txBox="1"/>
          <p:nvPr/>
        </p:nvSpPr>
        <p:spPr>
          <a:xfrm>
            <a:off x="5643231" y="1690688"/>
            <a:ext cx="6095114" cy="1200329"/>
          </a:xfrm>
          <a:prstGeom prst="rect">
            <a:avLst/>
          </a:prstGeom>
          <a:noFill/>
        </p:spPr>
        <p:txBody>
          <a:bodyPr wrap="square">
            <a:spAutoFit/>
          </a:bodyPr>
          <a:lstStyle/>
          <a:p>
            <a:endParaRPr lang="en-US" sz="2400" dirty="0"/>
          </a:p>
          <a:p>
            <a:r>
              <a:rPr lang="en-US" sz="2400" dirty="0" err="1">
                <a:solidFill>
                  <a:srgbClr val="FF0000"/>
                </a:solidFill>
              </a:rPr>
              <a:t>ggplot</a:t>
            </a:r>
            <a:r>
              <a:rPr lang="en-US" sz="2400" dirty="0"/>
              <a:t>(</a:t>
            </a:r>
            <a:r>
              <a:rPr lang="en-US" sz="2400" dirty="0">
                <a:solidFill>
                  <a:srgbClr val="00B050"/>
                </a:solidFill>
              </a:rPr>
              <a:t>data</a:t>
            </a:r>
            <a:r>
              <a:rPr lang="en-US" sz="2400" dirty="0"/>
              <a:t>=</a:t>
            </a:r>
            <a:r>
              <a:rPr lang="en-US" sz="2400" dirty="0" err="1"/>
              <a:t>CA_Counties</a:t>
            </a:r>
            <a:r>
              <a:rPr lang="en-US" sz="2400" dirty="0"/>
              <a:t>) </a:t>
            </a:r>
            <a:r>
              <a:rPr lang="en-US" sz="2400" dirty="0">
                <a:solidFill>
                  <a:srgbClr val="0432FF"/>
                </a:solidFill>
              </a:rPr>
              <a:t>+</a:t>
            </a:r>
          </a:p>
          <a:p>
            <a:r>
              <a:rPr lang="en-US" sz="2400" dirty="0"/>
              <a:t>  	</a:t>
            </a:r>
            <a:r>
              <a:rPr lang="en-US" sz="2400" dirty="0" err="1">
                <a:solidFill>
                  <a:srgbClr val="FF0000"/>
                </a:solidFill>
              </a:rPr>
              <a:t>geom_sf</a:t>
            </a:r>
            <a:r>
              <a:rPr lang="en-US" sz="2400" dirty="0"/>
              <a:t>()</a:t>
            </a:r>
          </a:p>
        </p:txBody>
      </p:sp>
      <p:pic>
        <p:nvPicPr>
          <p:cNvPr id="6" name="Picture 5">
            <a:extLst>
              <a:ext uri="{FF2B5EF4-FFF2-40B4-BE49-F238E27FC236}">
                <a16:creationId xmlns:a16="http://schemas.microsoft.com/office/drawing/2014/main" id="{8C540A33-4BD6-6314-8A2C-4C36D2590249}"/>
              </a:ext>
            </a:extLst>
          </p:cNvPr>
          <p:cNvPicPr>
            <a:picLocks noChangeAspect="1"/>
          </p:cNvPicPr>
          <p:nvPr/>
        </p:nvPicPr>
        <p:blipFill>
          <a:blip r:embed="rId2"/>
          <a:stretch>
            <a:fillRect/>
          </a:stretch>
        </p:blipFill>
        <p:spPr>
          <a:xfrm>
            <a:off x="5139070" y="3229197"/>
            <a:ext cx="4572000" cy="2781300"/>
          </a:xfrm>
          <a:prstGeom prst="rect">
            <a:avLst/>
          </a:prstGeom>
        </p:spPr>
      </p:pic>
    </p:spTree>
    <p:extLst>
      <p:ext uri="{BB962C8B-B14F-4D97-AF65-F5344CB8AC3E}">
        <p14:creationId xmlns:p14="http://schemas.microsoft.com/office/powerpoint/2010/main" val="2789261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FD920-E904-E538-DFB1-D762F2D20A74}"/>
              </a:ext>
            </a:extLst>
          </p:cNvPr>
          <p:cNvSpPr>
            <a:spLocks noGrp="1"/>
          </p:cNvSpPr>
          <p:nvPr>
            <p:ph type="title"/>
          </p:nvPr>
        </p:nvSpPr>
        <p:spPr/>
        <p:txBody>
          <a:bodyPr/>
          <a:lstStyle/>
          <a:p>
            <a:r>
              <a:rPr lang="en-US" dirty="0"/>
              <a:t>Need a Map of the US?</a:t>
            </a:r>
          </a:p>
        </p:txBody>
      </p:sp>
      <p:sp>
        <p:nvSpPr>
          <p:cNvPr id="3" name="Text Placeholder 2">
            <a:extLst>
              <a:ext uri="{FF2B5EF4-FFF2-40B4-BE49-F238E27FC236}">
                <a16:creationId xmlns:a16="http://schemas.microsoft.com/office/drawing/2014/main" id="{74A7ACD6-95AB-493C-2159-CDAC2F9FF5D8}"/>
              </a:ext>
            </a:extLst>
          </p:cNvPr>
          <p:cNvSpPr>
            <a:spLocks noGrp="1"/>
          </p:cNvSpPr>
          <p:nvPr>
            <p:ph type="body" idx="1"/>
          </p:nvPr>
        </p:nvSpPr>
        <p:spPr/>
        <p:txBody>
          <a:bodyPr/>
          <a:lstStyle/>
          <a:p>
            <a:r>
              <a:rPr lang="en-US" dirty="0"/>
              <a:t>The </a:t>
            </a:r>
            <a:r>
              <a:rPr lang="en-US" dirty="0">
                <a:hlinkClick r:id="rId2"/>
              </a:rPr>
              <a:t>US Census Bureau </a:t>
            </a:r>
            <a:r>
              <a:rPr lang="en-US" dirty="0"/>
              <a:t>has a large collection of geographies of the United States:</a:t>
            </a:r>
          </a:p>
          <a:p>
            <a:pPr lvl="1"/>
            <a:r>
              <a:rPr lang="en-US" dirty="0"/>
              <a:t>state</a:t>
            </a:r>
          </a:p>
          <a:p>
            <a:pPr lvl="1"/>
            <a:r>
              <a:rPr lang="en-US" dirty="0"/>
              <a:t>county</a:t>
            </a:r>
          </a:p>
          <a:p>
            <a:pPr lvl="1"/>
            <a:r>
              <a:rPr lang="en-US" dirty="0"/>
              <a:t>census tract</a:t>
            </a:r>
          </a:p>
          <a:p>
            <a:pPr lvl="1"/>
            <a:r>
              <a:rPr lang="en-US" dirty="0"/>
              <a:t>and so on</a:t>
            </a:r>
          </a:p>
        </p:txBody>
      </p:sp>
    </p:spTree>
    <p:extLst>
      <p:ext uri="{BB962C8B-B14F-4D97-AF65-F5344CB8AC3E}">
        <p14:creationId xmlns:p14="http://schemas.microsoft.com/office/powerpoint/2010/main" val="2729305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FD920-E904-E538-DFB1-D762F2D20A74}"/>
              </a:ext>
            </a:extLst>
          </p:cNvPr>
          <p:cNvSpPr>
            <a:spLocks noGrp="1"/>
          </p:cNvSpPr>
          <p:nvPr>
            <p:ph type="title"/>
          </p:nvPr>
        </p:nvSpPr>
        <p:spPr/>
        <p:txBody>
          <a:bodyPr/>
          <a:lstStyle/>
          <a:p>
            <a:r>
              <a:rPr lang="en-US" dirty="0"/>
              <a:t>Need a Map of the US?</a:t>
            </a:r>
          </a:p>
        </p:txBody>
      </p:sp>
      <p:sp>
        <p:nvSpPr>
          <p:cNvPr id="3" name="Text Placeholder 2">
            <a:extLst>
              <a:ext uri="{FF2B5EF4-FFF2-40B4-BE49-F238E27FC236}">
                <a16:creationId xmlns:a16="http://schemas.microsoft.com/office/drawing/2014/main" id="{74A7ACD6-95AB-493C-2159-CDAC2F9FF5D8}"/>
              </a:ext>
            </a:extLst>
          </p:cNvPr>
          <p:cNvSpPr>
            <a:spLocks noGrp="1"/>
          </p:cNvSpPr>
          <p:nvPr>
            <p:ph type="body" idx="1"/>
          </p:nvPr>
        </p:nvSpPr>
        <p:spPr>
          <a:xfrm>
            <a:off x="838200" y="1825625"/>
            <a:ext cx="5469835" cy="4351338"/>
          </a:xfrm>
        </p:spPr>
        <p:txBody>
          <a:bodyPr/>
          <a:lstStyle/>
          <a:p>
            <a:r>
              <a:rPr lang="en-US" dirty="0"/>
              <a:t>We can use the </a:t>
            </a:r>
            <a:r>
              <a:rPr lang="en-US" dirty="0" err="1"/>
              <a:t>tigris</a:t>
            </a:r>
            <a:r>
              <a:rPr lang="en-US" dirty="0"/>
              <a:t> package to load the data directly into R</a:t>
            </a:r>
          </a:p>
        </p:txBody>
      </p:sp>
      <p:sp>
        <p:nvSpPr>
          <p:cNvPr id="4" name="Google Shape;103;p3">
            <a:extLst>
              <a:ext uri="{FF2B5EF4-FFF2-40B4-BE49-F238E27FC236}">
                <a16:creationId xmlns:a16="http://schemas.microsoft.com/office/drawing/2014/main" id="{3F9FFC53-F56A-8FB0-5915-5F6051050F03}"/>
              </a:ext>
            </a:extLst>
          </p:cNvPr>
          <p:cNvSpPr txBox="1">
            <a:spLocks/>
          </p:cNvSpPr>
          <p:nvPr/>
        </p:nvSpPr>
        <p:spPr>
          <a:xfrm>
            <a:off x="6997148" y="1961323"/>
            <a:ext cx="4355064" cy="4577628"/>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101597" indent="0">
              <a:spcBef>
                <a:spcPts val="0"/>
              </a:spcBef>
              <a:buClr>
                <a:srgbClr val="FF0000"/>
              </a:buClr>
              <a:buSzPts val="3200"/>
              <a:buFont typeface="Arial"/>
              <a:buNone/>
            </a:pPr>
            <a:r>
              <a:rPr lang="en-US" dirty="0">
                <a:solidFill>
                  <a:srgbClr val="FF0000"/>
                </a:solidFill>
              </a:rPr>
              <a:t>library</a:t>
            </a:r>
            <a:r>
              <a:rPr lang="en-US" dirty="0"/>
              <a:t>(</a:t>
            </a:r>
            <a:r>
              <a:rPr lang="en-US" dirty="0" err="1">
                <a:solidFill>
                  <a:srgbClr val="00B050"/>
                </a:solidFill>
              </a:rPr>
              <a:t>tigris</a:t>
            </a:r>
            <a:r>
              <a:rPr lang="en-US" dirty="0"/>
              <a:t>)</a:t>
            </a:r>
          </a:p>
          <a:p>
            <a:pPr marL="101597" indent="0">
              <a:buSzPts val="3200"/>
              <a:buFont typeface="Arial"/>
              <a:buNone/>
            </a:pPr>
            <a:endParaRPr lang="en-US" dirty="0"/>
          </a:p>
          <a:p>
            <a:pPr marL="101597" indent="0">
              <a:buSzPts val="3200"/>
              <a:buFont typeface="Arial"/>
              <a:buNone/>
            </a:pPr>
            <a:endParaRPr lang="en-US" dirty="0"/>
          </a:p>
          <a:p>
            <a:pPr marL="101597" indent="0">
              <a:buSzPts val="3200"/>
              <a:buFont typeface="Arial"/>
              <a:buNone/>
            </a:pPr>
            <a:endParaRPr lang="en-US" dirty="0"/>
          </a:p>
          <a:p>
            <a:pPr marL="101597" indent="0">
              <a:buSzPts val="3200"/>
              <a:buFont typeface="Arial"/>
              <a:buNone/>
            </a:pPr>
            <a:endParaRPr lang="en-US" dirty="0"/>
          </a:p>
          <a:p>
            <a:pPr marL="101597" indent="0">
              <a:buSzPts val="3200"/>
              <a:buFont typeface="Arial"/>
              <a:buNone/>
            </a:pPr>
            <a:endParaRPr lang="en-US" dirty="0"/>
          </a:p>
          <a:p>
            <a:pPr marL="101597" indent="0">
              <a:buSzPts val="3200"/>
              <a:buFont typeface="Arial"/>
              <a:buNone/>
            </a:pPr>
            <a:endParaRPr lang="en-US" dirty="0"/>
          </a:p>
        </p:txBody>
      </p:sp>
    </p:spTree>
    <p:extLst>
      <p:ext uri="{BB962C8B-B14F-4D97-AF65-F5344CB8AC3E}">
        <p14:creationId xmlns:p14="http://schemas.microsoft.com/office/powerpoint/2010/main" val="2844247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70A00-0CB8-911C-076F-AA30924D922D}"/>
              </a:ext>
            </a:extLst>
          </p:cNvPr>
          <p:cNvSpPr>
            <a:spLocks noGrp="1"/>
          </p:cNvSpPr>
          <p:nvPr>
            <p:ph type="title"/>
          </p:nvPr>
        </p:nvSpPr>
        <p:spPr/>
        <p:txBody>
          <a:bodyPr/>
          <a:lstStyle/>
          <a:p>
            <a:r>
              <a:rPr lang="en-US" dirty="0" err="1"/>
              <a:t>tigris</a:t>
            </a:r>
            <a:r>
              <a:rPr lang="en-US" dirty="0"/>
              <a:t> package</a:t>
            </a:r>
          </a:p>
        </p:txBody>
      </p:sp>
      <p:sp>
        <p:nvSpPr>
          <p:cNvPr id="3" name="Text Placeholder 2">
            <a:extLst>
              <a:ext uri="{FF2B5EF4-FFF2-40B4-BE49-F238E27FC236}">
                <a16:creationId xmlns:a16="http://schemas.microsoft.com/office/drawing/2014/main" id="{D14D914B-1CEF-4D47-F28F-6D78C116D762}"/>
              </a:ext>
            </a:extLst>
          </p:cNvPr>
          <p:cNvSpPr>
            <a:spLocks noGrp="1"/>
          </p:cNvSpPr>
          <p:nvPr>
            <p:ph type="body" idx="1"/>
          </p:nvPr>
        </p:nvSpPr>
        <p:spPr>
          <a:xfrm>
            <a:off x="0" y="1865382"/>
            <a:ext cx="4595191" cy="4351338"/>
          </a:xfrm>
        </p:spPr>
        <p:txBody>
          <a:bodyPr/>
          <a:lstStyle/>
          <a:p>
            <a:r>
              <a:rPr lang="en-US" dirty="0"/>
              <a:t>Choose the function name that corresponds to the geography you want (list available </a:t>
            </a:r>
            <a:r>
              <a:rPr lang="en-US" dirty="0">
                <a:hlinkClick r:id="rId2"/>
              </a:rPr>
              <a:t>here</a:t>
            </a:r>
            <a:r>
              <a:rPr lang="en-US" dirty="0"/>
              <a:t>)</a:t>
            </a:r>
          </a:p>
          <a:p>
            <a:r>
              <a:rPr lang="en-US" dirty="0"/>
              <a:t>Arguments:</a:t>
            </a:r>
          </a:p>
          <a:p>
            <a:pPr lvl="1"/>
            <a:r>
              <a:rPr lang="en-US" dirty="0"/>
              <a:t>If you don’t want all the US, specify the State and/or county</a:t>
            </a:r>
          </a:p>
          <a:p>
            <a:r>
              <a:rPr lang="en-US" dirty="0"/>
              <a:t>Output: a sf object with California counties</a:t>
            </a:r>
          </a:p>
        </p:txBody>
      </p:sp>
      <p:sp>
        <p:nvSpPr>
          <p:cNvPr id="5" name="TextBox 4">
            <a:extLst>
              <a:ext uri="{FF2B5EF4-FFF2-40B4-BE49-F238E27FC236}">
                <a16:creationId xmlns:a16="http://schemas.microsoft.com/office/drawing/2014/main" id="{C2F5453C-47E2-DF97-22C1-1B499520CC1A}"/>
              </a:ext>
            </a:extLst>
          </p:cNvPr>
          <p:cNvSpPr txBox="1"/>
          <p:nvPr/>
        </p:nvSpPr>
        <p:spPr>
          <a:xfrm>
            <a:off x="5247861" y="2165243"/>
            <a:ext cx="6944139" cy="1107996"/>
          </a:xfrm>
          <a:prstGeom prst="rect">
            <a:avLst/>
          </a:prstGeom>
          <a:noFill/>
        </p:spPr>
        <p:txBody>
          <a:bodyPr wrap="square">
            <a:spAutoFit/>
          </a:bodyPr>
          <a:lstStyle/>
          <a:p>
            <a:pPr marL="101597" indent="0">
              <a:spcBef>
                <a:spcPts val="0"/>
              </a:spcBef>
              <a:buClr>
                <a:srgbClr val="FF0000"/>
              </a:buClr>
              <a:buSzPts val="3200"/>
              <a:buFont typeface="Arial"/>
              <a:buNone/>
            </a:pPr>
            <a:r>
              <a:rPr lang="en-US" sz="2200" dirty="0">
                <a:solidFill>
                  <a:srgbClr val="FF0000"/>
                </a:solidFill>
              </a:rPr>
              <a:t>library</a:t>
            </a:r>
            <a:r>
              <a:rPr lang="en-US" sz="2200" dirty="0"/>
              <a:t>(</a:t>
            </a:r>
            <a:r>
              <a:rPr lang="en-US" sz="2200" dirty="0" err="1">
                <a:solidFill>
                  <a:srgbClr val="00B050"/>
                </a:solidFill>
              </a:rPr>
              <a:t>tigris</a:t>
            </a:r>
            <a:r>
              <a:rPr lang="en-US" sz="2200" dirty="0"/>
              <a:t>)</a:t>
            </a:r>
          </a:p>
          <a:p>
            <a:pPr marL="101597" indent="0">
              <a:spcBef>
                <a:spcPts val="0"/>
              </a:spcBef>
              <a:buClr>
                <a:srgbClr val="FF0000"/>
              </a:buClr>
              <a:buSzPts val="3200"/>
              <a:buFont typeface="Arial"/>
              <a:buNone/>
            </a:pPr>
            <a:endParaRPr lang="en-US" sz="2200" dirty="0"/>
          </a:p>
          <a:p>
            <a:pPr marL="101597" indent="0">
              <a:spcBef>
                <a:spcPts val="0"/>
              </a:spcBef>
              <a:buClr>
                <a:srgbClr val="FF0000"/>
              </a:buClr>
              <a:buSzPts val="3200"/>
              <a:buFont typeface="Arial"/>
              <a:buNone/>
            </a:pPr>
            <a:r>
              <a:rPr lang="en-US" sz="2200" b="1" dirty="0" err="1">
                <a:solidFill>
                  <a:srgbClr val="7030A0"/>
                </a:solidFill>
              </a:rPr>
              <a:t>CA_Counties_Tigris</a:t>
            </a:r>
            <a:r>
              <a:rPr lang="en-US" sz="2200" b="1" dirty="0">
                <a:solidFill>
                  <a:srgbClr val="0432FF"/>
                </a:solidFill>
              </a:rPr>
              <a:t>&lt;-</a:t>
            </a:r>
            <a:r>
              <a:rPr lang="en-US" sz="2200" b="1" dirty="0">
                <a:solidFill>
                  <a:srgbClr val="FF0000"/>
                </a:solidFill>
              </a:rPr>
              <a:t>counties</a:t>
            </a:r>
            <a:r>
              <a:rPr lang="en-US" sz="2200" dirty="0"/>
              <a:t>("</a:t>
            </a:r>
            <a:r>
              <a:rPr lang="en-US" sz="2200" dirty="0">
                <a:solidFill>
                  <a:srgbClr val="00B050"/>
                </a:solidFill>
              </a:rPr>
              <a:t>California</a:t>
            </a:r>
            <a:r>
              <a:rPr lang="en-US" sz="2200" dirty="0"/>
              <a:t>")</a:t>
            </a:r>
          </a:p>
        </p:txBody>
      </p:sp>
    </p:spTree>
    <p:extLst>
      <p:ext uri="{BB962C8B-B14F-4D97-AF65-F5344CB8AC3E}">
        <p14:creationId xmlns:p14="http://schemas.microsoft.com/office/powerpoint/2010/main" val="4020873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83BC0-34A4-360F-A9BE-2B3ADD80EFAC}"/>
              </a:ext>
            </a:extLst>
          </p:cNvPr>
          <p:cNvSpPr>
            <a:spLocks noGrp="1"/>
          </p:cNvSpPr>
          <p:nvPr>
            <p:ph type="title"/>
          </p:nvPr>
        </p:nvSpPr>
        <p:spPr/>
        <p:txBody>
          <a:bodyPr/>
          <a:lstStyle/>
          <a:p>
            <a:r>
              <a:rPr lang="en-US" dirty="0"/>
              <a:t>Map of California Counties</a:t>
            </a:r>
          </a:p>
        </p:txBody>
      </p:sp>
      <p:sp>
        <p:nvSpPr>
          <p:cNvPr id="3" name="Text Placeholder 2">
            <a:extLst>
              <a:ext uri="{FF2B5EF4-FFF2-40B4-BE49-F238E27FC236}">
                <a16:creationId xmlns:a16="http://schemas.microsoft.com/office/drawing/2014/main" id="{F19D7829-82ED-DE13-3E1F-C0FA99A43921}"/>
              </a:ext>
            </a:extLst>
          </p:cNvPr>
          <p:cNvSpPr>
            <a:spLocks noGrp="1"/>
          </p:cNvSpPr>
          <p:nvPr>
            <p:ph type="body" idx="1"/>
          </p:nvPr>
        </p:nvSpPr>
        <p:spPr>
          <a:xfrm>
            <a:off x="453655" y="2141537"/>
            <a:ext cx="4415109" cy="4351338"/>
          </a:xfrm>
        </p:spPr>
        <p:txBody>
          <a:bodyPr>
            <a:normAutofit/>
          </a:bodyPr>
          <a:lstStyle/>
          <a:p>
            <a:r>
              <a:rPr lang="en-US" dirty="0"/>
              <a:t>We can map this data using </a:t>
            </a:r>
            <a:r>
              <a:rPr lang="en-US" dirty="0" err="1">
                <a:solidFill>
                  <a:srgbClr val="FF0000"/>
                </a:solidFill>
              </a:rPr>
              <a:t>ggplot</a:t>
            </a:r>
            <a:r>
              <a:rPr lang="en-US" dirty="0"/>
              <a:t>() and </a:t>
            </a:r>
            <a:r>
              <a:rPr lang="en-US" dirty="0" err="1">
                <a:solidFill>
                  <a:srgbClr val="FF0000"/>
                </a:solidFill>
              </a:rPr>
              <a:t>geom_sf</a:t>
            </a:r>
            <a:r>
              <a:rPr lang="en-US" dirty="0"/>
              <a:t>() because it’s a sf object</a:t>
            </a:r>
          </a:p>
        </p:txBody>
      </p:sp>
      <p:sp>
        <p:nvSpPr>
          <p:cNvPr id="5" name="TextBox 4">
            <a:extLst>
              <a:ext uri="{FF2B5EF4-FFF2-40B4-BE49-F238E27FC236}">
                <a16:creationId xmlns:a16="http://schemas.microsoft.com/office/drawing/2014/main" id="{18F686E6-A370-D404-8694-F666300071F1}"/>
              </a:ext>
            </a:extLst>
          </p:cNvPr>
          <p:cNvSpPr txBox="1"/>
          <p:nvPr/>
        </p:nvSpPr>
        <p:spPr>
          <a:xfrm>
            <a:off x="5643231" y="1690688"/>
            <a:ext cx="6095114" cy="1200329"/>
          </a:xfrm>
          <a:prstGeom prst="rect">
            <a:avLst/>
          </a:prstGeom>
          <a:noFill/>
        </p:spPr>
        <p:txBody>
          <a:bodyPr wrap="square">
            <a:spAutoFit/>
          </a:bodyPr>
          <a:lstStyle/>
          <a:p>
            <a:endParaRPr lang="en-US" sz="2400" dirty="0"/>
          </a:p>
          <a:p>
            <a:r>
              <a:rPr lang="en-US" sz="2400" dirty="0" err="1">
                <a:solidFill>
                  <a:srgbClr val="FF0000"/>
                </a:solidFill>
              </a:rPr>
              <a:t>ggplot</a:t>
            </a:r>
            <a:r>
              <a:rPr lang="en-US" sz="2400" dirty="0"/>
              <a:t>(</a:t>
            </a:r>
            <a:r>
              <a:rPr lang="en-US" sz="2400" dirty="0">
                <a:solidFill>
                  <a:srgbClr val="00B050"/>
                </a:solidFill>
              </a:rPr>
              <a:t>data</a:t>
            </a:r>
            <a:r>
              <a:rPr lang="en-US" sz="2400" dirty="0"/>
              <a:t>=</a:t>
            </a:r>
            <a:r>
              <a:rPr lang="en-US" sz="2400" dirty="0" err="1"/>
              <a:t>CA_Counties_Tigris</a:t>
            </a:r>
            <a:r>
              <a:rPr lang="en-US" sz="2400" dirty="0"/>
              <a:t>) </a:t>
            </a:r>
            <a:r>
              <a:rPr lang="en-US" sz="2400" dirty="0">
                <a:solidFill>
                  <a:srgbClr val="0432FF"/>
                </a:solidFill>
              </a:rPr>
              <a:t>+</a:t>
            </a:r>
          </a:p>
          <a:p>
            <a:r>
              <a:rPr lang="en-US" sz="2400" dirty="0"/>
              <a:t>  	</a:t>
            </a:r>
            <a:r>
              <a:rPr lang="en-US" sz="2400" dirty="0" err="1">
                <a:solidFill>
                  <a:srgbClr val="FF0000"/>
                </a:solidFill>
              </a:rPr>
              <a:t>geom_sf</a:t>
            </a:r>
            <a:r>
              <a:rPr lang="en-US" sz="2400" dirty="0"/>
              <a:t>()</a:t>
            </a:r>
          </a:p>
        </p:txBody>
      </p:sp>
      <p:pic>
        <p:nvPicPr>
          <p:cNvPr id="4" name="Picture 3">
            <a:extLst>
              <a:ext uri="{FF2B5EF4-FFF2-40B4-BE49-F238E27FC236}">
                <a16:creationId xmlns:a16="http://schemas.microsoft.com/office/drawing/2014/main" id="{BBC70CD6-2C47-AF16-45DB-83CE403446C4}"/>
              </a:ext>
            </a:extLst>
          </p:cNvPr>
          <p:cNvPicPr>
            <a:picLocks noChangeAspect="1"/>
          </p:cNvPicPr>
          <p:nvPr/>
        </p:nvPicPr>
        <p:blipFill>
          <a:blip r:embed="rId2"/>
          <a:stretch>
            <a:fillRect/>
          </a:stretch>
        </p:blipFill>
        <p:spPr>
          <a:xfrm>
            <a:off x="5352080" y="3016251"/>
            <a:ext cx="6304281" cy="3654179"/>
          </a:xfrm>
          <a:prstGeom prst="rect">
            <a:avLst/>
          </a:prstGeom>
        </p:spPr>
      </p:pic>
    </p:spTree>
    <p:extLst>
      <p:ext uri="{BB962C8B-B14F-4D97-AF65-F5344CB8AC3E}">
        <p14:creationId xmlns:p14="http://schemas.microsoft.com/office/powerpoint/2010/main" val="407117131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9451</TotalTime>
  <Words>2194</Words>
  <Application>Microsoft Macintosh PowerPoint</Application>
  <PresentationFormat>Widescreen</PresentationFormat>
  <Paragraphs>279</Paragraphs>
  <Slides>41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41</vt:i4>
      </vt:variant>
    </vt:vector>
  </HeadingPairs>
  <TitlesOfParts>
    <vt:vector size="47" baseType="lpstr">
      <vt:lpstr>Calibri</vt:lpstr>
      <vt:lpstr>Fira Sans</vt:lpstr>
      <vt:lpstr>Arial</vt:lpstr>
      <vt:lpstr>Helvetica Neue</vt:lpstr>
      <vt:lpstr>Lato</vt:lpstr>
      <vt:lpstr>Office Theme</vt:lpstr>
      <vt:lpstr>Econ 106 Lecture 18</vt:lpstr>
      <vt:lpstr>Updates</vt:lpstr>
      <vt:lpstr>#30DayMapChallenge</vt:lpstr>
      <vt:lpstr>Outline for today</vt:lpstr>
      <vt:lpstr>Recap: Map of California Counties</vt:lpstr>
      <vt:lpstr>Need a Map of the US?</vt:lpstr>
      <vt:lpstr>Need a Map of the US?</vt:lpstr>
      <vt:lpstr>tigris package</vt:lpstr>
      <vt:lpstr>Map of California Counties</vt:lpstr>
      <vt:lpstr>Borders for United States and Territories</vt:lpstr>
      <vt:lpstr>Map of the United States and Territories</vt:lpstr>
      <vt:lpstr>Map of the United States</vt:lpstr>
      <vt:lpstr>Map of the United States</vt:lpstr>
      <vt:lpstr> Annotations for sf</vt:lpstr>
      <vt:lpstr>PowerPoint Presentation</vt:lpstr>
      <vt:lpstr>Class Exercise</vt:lpstr>
      <vt:lpstr>Spot the Differences</vt:lpstr>
      <vt:lpstr>Coordinate Reference System</vt:lpstr>
      <vt:lpstr>Coordinate Reference Systems (CRS)</vt:lpstr>
      <vt:lpstr>Common Projections</vt:lpstr>
      <vt:lpstr>Checking the CRS</vt:lpstr>
      <vt:lpstr>Transforming the CRS</vt:lpstr>
      <vt:lpstr>Mercator Projection</vt:lpstr>
      <vt:lpstr>CA Albers Projection</vt:lpstr>
      <vt:lpstr>Class Exercise</vt:lpstr>
      <vt:lpstr>Beyond Mapping: Spatial Queries</vt:lpstr>
      <vt:lpstr>Beyond Mapping: Spatial Queries</vt:lpstr>
      <vt:lpstr>Measuring Area</vt:lpstr>
      <vt:lpstr>Area Measurements under different Projections</vt:lpstr>
      <vt:lpstr>Changing the units</vt:lpstr>
      <vt:lpstr>Class Exercise</vt:lpstr>
      <vt:lpstr>Measuring Distance</vt:lpstr>
      <vt:lpstr>Measure Distance</vt:lpstr>
      <vt:lpstr>Measuring Distance between all the UC’s and all the CSU’s</vt:lpstr>
      <vt:lpstr>Measuring Distance between UC’s and CSU’s</vt:lpstr>
      <vt:lpstr>Measuring Distance between UC’s and CSU’s</vt:lpstr>
      <vt:lpstr>Make it Tidy</vt:lpstr>
      <vt:lpstr>Measuring Distance between Counties and UC Campuses</vt:lpstr>
      <vt:lpstr>Measuring Distance between Counties and UC Campuses</vt:lpstr>
      <vt:lpstr>County Centroids</vt:lpstr>
      <vt:lpstr>Class 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 106: Data Analysis for Economics Lecture 12</dc:title>
  <dc:creator>Veronica T Sovero</dc:creator>
  <cp:lastModifiedBy>Veronica Sovero</cp:lastModifiedBy>
  <cp:revision>31</cp:revision>
  <dcterms:created xsi:type="dcterms:W3CDTF">2023-11-02T22:17:34Z</dcterms:created>
  <dcterms:modified xsi:type="dcterms:W3CDTF">2024-11-25T20:11:52Z</dcterms:modified>
</cp:coreProperties>
</file>