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2543" r:id="rId3"/>
    <p:sldId id="2574" r:id="rId4"/>
    <p:sldId id="2575" r:id="rId5"/>
    <p:sldId id="2592" r:id="rId6"/>
    <p:sldId id="2595" r:id="rId7"/>
    <p:sldId id="2596" r:id="rId8"/>
    <p:sldId id="2597" r:id="rId9"/>
    <p:sldId id="2598" r:id="rId10"/>
    <p:sldId id="2585" r:id="rId11"/>
    <p:sldId id="2587" r:id="rId12"/>
    <p:sldId id="2588" r:id="rId13"/>
    <p:sldId id="2586" r:id="rId14"/>
    <p:sldId id="322" r:id="rId15"/>
    <p:sldId id="2572" r:id="rId16"/>
    <p:sldId id="323" r:id="rId17"/>
    <p:sldId id="324" r:id="rId18"/>
    <p:sldId id="325" r:id="rId19"/>
    <p:sldId id="303" r:id="rId20"/>
    <p:sldId id="321" r:id="rId21"/>
    <p:sldId id="2555" r:id="rId22"/>
    <p:sldId id="309" r:id="rId23"/>
    <p:sldId id="289" r:id="rId24"/>
    <p:sldId id="326" r:id="rId25"/>
    <p:sldId id="2556" r:id="rId26"/>
    <p:sldId id="2559" r:id="rId27"/>
    <p:sldId id="2558" r:id="rId28"/>
    <p:sldId id="2570" r:id="rId29"/>
    <p:sldId id="329" r:id="rId30"/>
    <p:sldId id="330" r:id="rId31"/>
    <p:sldId id="331" r:id="rId32"/>
    <p:sldId id="332" r:id="rId33"/>
    <p:sldId id="2557" r:id="rId34"/>
    <p:sldId id="2573" r:id="rId35"/>
    <p:sldId id="2545" r:id="rId36"/>
    <p:sldId id="2546" r:id="rId37"/>
    <p:sldId id="2552" r:id="rId38"/>
    <p:sldId id="2561" r:id="rId39"/>
    <p:sldId id="2560" r:id="rId40"/>
    <p:sldId id="2571" r:id="rId41"/>
    <p:sldId id="333" r:id="rId42"/>
    <p:sldId id="2564" r:id="rId43"/>
    <p:sldId id="315" r:id="rId44"/>
    <p:sldId id="317" r:id="rId45"/>
    <p:sldId id="316" r:id="rId46"/>
    <p:sldId id="2553" r:id="rId47"/>
    <p:sldId id="2544" r:id="rId48"/>
    <p:sldId id="328" r:id="rId49"/>
    <p:sldId id="29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25"/>
    <p:restoredTop sz="95807"/>
  </p:normalViewPr>
  <p:slideViewPr>
    <p:cSldViewPr snapToGrid="0">
      <p:cViewPr varScale="1">
        <p:scale>
          <a:sx n="107" d="100"/>
          <a:sy n="107" d="100"/>
        </p:scale>
        <p:origin x="6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DF2184-2C46-8D4E-B1B7-A74A3A1C4CCC}" type="datetimeFigureOut">
              <a:rPr lang="en-US" smtClean="0"/>
              <a:t>12/2/24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7EA3D-A306-9941-886B-BF2E777F3580}" type="slidenum">
              <a:rPr lang="en-US" smtClean="0"/>
              <a:t>‹#›</a:t>
            </a:fld>
            <a:endParaRPr lang="en-US"/>
          </a:p>
        </p:txBody>
      </p:sp>
    </p:spTree>
    <p:extLst>
      <p:ext uri="{BB962C8B-B14F-4D97-AF65-F5344CB8AC3E}">
        <p14:creationId xmlns:p14="http://schemas.microsoft.com/office/powerpoint/2010/main" val="1407679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5310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0a367b993_2_26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dirty="0">
                <a:solidFill>
                  <a:schemeClr val="dk1"/>
                </a:solidFill>
              </a:rPr>
              <a:t>Now that we’ve got an informative graph of species observations over the years, let’s get it publication ready.</a:t>
            </a:r>
            <a:endParaRPr sz="1100" dirty="0">
              <a:solidFill>
                <a:schemeClr val="dk1"/>
              </a:solidFill>
            </a:endParaRPr>
          </a:p>
          <a:p>
            <a:pPr marL="495300" lvl="0" indent="0" algn="l" rtl="0">
              <a:lnSpc>
                <a:spcPct val="115000"/>
              </a:lnSpc>
              <a:spcBef>
                <a:spcPts val="0"/>
              </a:spcBef>
              <a:spcAft>
                <a:spcPts val="0"/>
              </a:spcAft>
              <a:buClr>
                <a:schemeClr val="dk1"/>
              </a:buClr>
              <a:buSzPts val="1100"/>
              <a:buFont typeface="Arial"/>
              <a:buNone/>
            </a:pPr>
            <a:r>
              <a:rPr lang="en" sz="1100" dirty="0">
                <a:solidFill>
                  <a:schemeClr val="dk1"/>
                </a:solidFill>
              </a:rPr>
              <a:t>·</a:t>
            </a:r>
            <a:r>
              <a:rPr lang="en" sz="700" dirty="0">
                <a:solidFill>
                  <a:schemeClr val="dk1"/>
                </a:solidFill>
                <a:latin typeface="Times New Roman"/>
                <a:ea typeface="Times New Roman"/>
                <a:cs typeface="Times New Roman"/>
                <a:sym typeface="Times New Roman"/>
              </a:rPr>
              <a:t>      </a:t>
            </a:r>
            <a:r>
              <a:rPr lang="en" sz="1100" dirty="0">
                <a:solidFill>
                  <a:schemeClr val="dk1"/>
                </a:solidFill>
              </a:rPr>
              <a:t>First, I’d remove the gray background and</a:t>
            </a:r>
            <a:endParaRPr sz="1100" dirty="0">
              <a:solidFill>
                <a:schemeClr val="dk1"/>
              </a:solidFill>
            </a:endParaRPr>
          </a:p>
          <a:p>
            <a:pPr marL="495300" lvl="0" indent="0" algn="l" rtl="0">
              <a:lnSpc>
                <a:spcPct val="115000"/>
              </a:lnSpc>
              <a:spcBef>
                <a:spcPts val="0"/>
              </a:spcBef>
              <a:spcAft>
                <a:spcPts val="0"/>
              </a:spcAft>
              <a:buClr>
                <a:schemeClr val="dk1"/>
              </a:buClr>
              <a:buSzPts val="1100"/>
              <a:buFont typeface="Arial"/>
              <a:buNone/>
            </a:pPr>
            <a:r>
              <a:rPr lang="en" sz="1100" dirty="0">
                <a:solidFill>
                  <a:schemeClr val="dk1"/>
                </a:solidFill>
              </a:rPr>
              <a:t>·</a:t>
            </a:r>
            <a:r>
              <a:rPr lang="en" sz="700" dirty="0">
                <a:solidFill>
                  <a:schemeClr val="dk1"/>
                </a:solidFill>
                <a:latin typeface="Times New Roman"/>
                <a:ea typeface="Times New Roman"/>
                <a:cs typeface="Times New Roman"/>
                <a:sym typeface="Times New Roman"/>
              </a:rPr>
              <a:t>      </a:t>
            </a:r>
            <a:r>
              <a:rPr lang="en" sz="1100" dirty="0">
                <a:solidFill>
                  <a:schemeClr val="dk1"/>
                </a:solidFill>
              </a:rPr>
              <a:t>Make the axis labels more descriptive</a:t>
            </a:r>
            <a:endParaRPr sz="1100" dirty="0">
              <a:solidFill>
                <a:schemeClr val="dk1"/>
              </a:solidFill>
            </a:endParaRPr>
          </a:p>
          <a:p>
            <a:pPr marL="495300" lvl="0" indent="0" algn="l" rtl="0">
              <a:lnSpc>
                <a:spcPct val="115000"/>
              </a:lnSpc>
              <a:spcBef>
                <a:spcPts val="0"/>
              </a:spcBef>
              <a:spcAft>
                <a:spcPts val="0"/>
              </a:spcAft>
              <a:buClr>
                <a:schemeClr val="dk1"/>
              </a:buClr>
              <a:buSzPts val="1100"/>
              <a:buFont typeface="Arial"/>
              <a:buNone/>
            </a:pPr>
            <a:r>
              <a:rPr lang="en" sz="1100" dirty="0">
                <a:solidFill>
                  <a:schemeClr val="dk1"/>
                </a:solidFill>
              </a:rPr>
              <a:t>·</a:t>
            </a:r>
            <a:r>
              <a:rPr lang="en" sz="700" dirty="0">
                <a:solidFill>
                  <a:schemeClr val="dk1"/>
                </a:solidFill>
                <a:latin typeface="Times New Roman"/>
                <a:ea typeface="Times New Roman"/>
                <a:cs typeface="Times New Roman"/>
                <a:sym typeface="Times New Roman"/>
              </a:rPr>
              <a:t>      </a:t>
            </a:r>
            <a:r>
              <a:rPr lang="en" sz="1100" dirty="0">
                <a:solidFill>
                  <a:schemeClr val="dk1"/>
                </a:solidFill>
              </a:rPr>
              <a:t>As well as increasing the font size</a:t>
            </a:r>
            <a:endParaRPr sz="1100" dirty="0">
              <a:solidFill>
                <a:schemeClr val="dk1"/>
              </a:solidFill>
            </a:endParaRPr>
          </a:p>
          <a:p>
            <a:pPr marL="495300" lvl="0" indent="0" algn="l" rtl="0">
              <a:lnSpc>
                <a:spcPct val="115000"/>
              </a:lnSpc>
              <a:spcBef>
                <a:spcPts val="0"/>
              </a:spcBef>
              <a:spcAft>
                <a:spcPts val="0"/>
              </a:spcAft>
              <a:buClr>
                <a:schemeClr val="dk1"/>
              </a:buClr>
              <a:buSzPts val="1100"/>
              <a:buFont typeface="Arial"/>
              <a:buNone/>
            </a:pPr>
            <a:r>
              <a:rPr lang="en" sz="1100" dirty="0">
                <a:solidFill>
                  <a:schemeClr val="dk1"/>
                </a:solidFill>
              </a:rPr>
              <a:t>·</a:t>
            </a:r>
            <a:r>
              <a:rPr lang="en" sz="700" dirty="0">
                <a:solidFill>
                  <a:schemeClr val="dk1"/>
                </a:solidFill>
                <a:latin typeface="Times New Roman"/>
                <a:ea typeface="Times New Roman"/>
                <a:cs typeface="Times New Roman"/>
                <a:sym typeface="Times New Roman"/>
              </a:rPr>
              <a:t>      </a:t>
            </a:r>
            <a:r>
              <a:rPr lang="en" sz="1100" dirty="0">
                <a:solidFill>
                  <a:schemeClr val="dk1"/>
                </a:solidFill>
              </a:rPr>
              <a:t>We can do this using premade themes and the theme function</a:t>
            </a:r>
            <a:endParaRPr sz="1100" dirty="0">
              <a:solidFill>
                <a:schemeClr val="dk1"/>
              </a:solidFill>
            </a:endParaRPr>
          </a:p>
          <a:p>
            <a:pPr marL="0" lvl="0" indent="0" algn="l" rtl="0">
              <a:spcBef>
                <a:spcPts val="0"/>
              </a:spcBef>
              <a:spcAft>
                <a:spcPts val="0"/>
              </a:spcAft>
              <a:buNone/>
            </a:pPr>
            <a:endParaRPr dirty="0"/>
          </a:p>
        </p:txBody>
      </p:sp>
      <p:sp>
        <p:nvSpPr>
          <p:cNvPr id="455" name="Google Shape;455;g30a367b993_2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673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0a367b993_2_27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This theme is nicer, but we can tweak it to make it exactly what we want. For example, you might want to change the wording on the axis labels. You can do this using the </a:t>
            </a:r>
            <a:r>
              <a:rPr lang="en" sz="1100">
                <a:solidFill>
                  <a:schemeClr val="dk1"/>
                </a:solidFill>
                <a:highlight>
                  <a:srgbClr val="00FF00"/>
                </a:highlight>
              </a:rPr>
              <a:t>labs()</a:t>
            </a:r>
            <a:r>
              <a:rPr lang="en" sz="1100">
                <a:solidFill>
                  <a:schemeClr val="dk1"/>
                </a:solidFill>
              </a:rPr>
              <a:t> function.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Demo 12</a:t>
            </a:r>
            <a:r>
              <a:rPr lang="en"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Copy paste Demo 9</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Add labs function with title, x and y as arguments</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Title is the plot title (Observed species in time)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X is x axis label (year of observation)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Y is y axis label (count)</a:t>
            </a:r>
            <a:endParaRPr sz="1100">
              <a:solidFill>
                <a:schemeClr val="dk1"/>
              </a:solidFill>
            </a:endParaRPr>
          </a:p>
          <a:p>
            <a:pPr marL="0" lvl="0" indent="0" algn="l" rtl="0">
              <a:spcBef>
                <a:spcPts val="0"/>
              </a:spcBef>
              <a:spcAft>
                <a:spcPts val="0"/>
              </a:spcAft>
              <a:buNone/>
            </a:pPr>
            <a:endParaRPr/>
          </a:p>
        </p:txBody>
      </p:sp>
      <p:sp>
        <p:nvSpPr>
          <p:cNvPr id="474" name="Google Shape;474;g30a367b993_2_2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7941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0a367b993_2_26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First, let’s apply the premade black and white theme. If you want to see what other themes are available, see ?</a:t>
            </a:r>
            <a:r>
              <a:rPr lang="en" sz="1100">
                <a:solidFill>
                  <a:schemeClr val="dk1"/>
                </a:solidFill>
                <a:highlight>
                  <a:srgbClr val="00FF00"/>
                </a:highlight>
              </a:rPr>
              <a:t>theme_bw</a:t>
            </a:r>
            <a:r>
              <a:rPr lang="en"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Demo 11</a:t>
            </a:r>
            <a:r>
              <a:rPr lang="en"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Copy paste the time series graph code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Add theme_bw()</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?theme_bw</a:t>
            </a:r>
            <a:endParaRPr sz="1100">
              <a:solidFill>
                <a:schemeClr val="dk1"/>
              </a:solidFill>
            </a:endParaRPr>
          </a:p>
          <a:p>
            <a:pPr marL="0" lvl="0" indent="0" algn="l" rtl="0">
              <a:spcBef>
                <a:spcPts val="0"/>
              </a:spcBef>
              <a:spcAft>
                <a:spcPts val="0"/>
              </a:spcAft>
              <a:buNone/>
            </a:pPr>
            <a:endParaRPr/>
          </a:p>
        </p:txBody>
      </p:sp>
      <p:sp>
        <p:nvSpPr>
          <p:cNvPr id="465" name="Google Shape;465;g30a367b993_2_2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2601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0a367b993_2_26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First, let’s apply the premade black and white theme. If you want to see what other themes are available, see ?</a:t>
            </a:r>
            <a:r>
              <a:rPr lang="en" sz="1100">
                <a:solidFill>
                  <a:schemeClr val="dk1"/>
                </a:solidFill>
                <a:highlight>
                  <a:srgbClr val="00FF00"/>
                </a:highlight>
              </a:rPr>
              <a:t>theme_bw</a:t>
            </a:r>
            <a:r>
              <a:rPr lang="en"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Demo 11</a:t>
            </a:r>
            <a:r>
              <a:rPr lang="en"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Copy paste the time series graph code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Add theme_bw()</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?theme_bw</a:t>
            </a:r>
            <a:endParaRPr sz="1100">
              <a:solidFill>
                <a:schemeClr val="dk1"/>
              </a:solidFill>
            </a:endParaRPr>
          </a:p>
          <a:p>
            <a:pPr marL="0" lvl="0" indent="0" algn="l" rtl="0">
              <a:spcBef>
                <a:spcPts val="0"/>
              </a:spcBef>
              <a:spcAft>
                <a:spcPts val="0"/>
              </a:spcAft>
              <a:buNone/>
            </a:pPr>
            <a:endParaRPr/>
          </a:p>
        </p:txBody>
      </p:sp>
      <p:sp>
        <p:nvSpPr>
          <p:cNvPr id="465" name="Google Shape;465;g30a367b993_2_2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90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0a367b993_2_26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First, let’s apply the premade black and white theme. If you want to see what other themes are available, see ?</a:t>
            </a:r>
            <a:r>
              <a:rPr lang="en" sz="1100">
                <a:solidFill>
                  <a:schemeClr val="dk1"/>
                </a:solidFill>
                <a:highlight>
                  <a:srgbClr val="00FF00"/>
                </a:highlight>
              </a:rPr>
              <a:t>theme_bw</a:t>
            </a:r>
            <a:r>
              <a:rPr lang="en"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Demo 11</a:t>
            </a:r>
            <a:r>
              <a:rPr lang="en"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Copy paste the time series graph code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Add theme_bw()</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?theme_bw</a:t>
            </a:r>
            <a:endParaRPr sz="1100">
              <a:solidFill>
                <a:schemeClr val="dk1"/>
              </a:solidFill>
            </a:endParaRPr>
          </a:p>
          <a:p>
            <a:pPr marL="0" lvl="0" indent="0" algn="l" rtl="0">
              <a:spcBef>
                <a:spcPts val="0"/>
              </a:spcBef>
              <a:spcAft>
                <a:spcPts val="0"/>
              </a:spcAft>
              <a:buNone/>
            </a:pPr>
            <a:endParaRPr/>
          </a:p>
        </p:txBody>
      </p:sp>
      <p:sp>
        <p:nvSpPr>
          <p:cNvPr id="465" name="Google Shape;465;g30a367b993_2_2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2347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E24C4-49C6-36FC-60EF-375DFA9AF0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548AD6-2724-938B-F94C-0C47F7AD2D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58BABC-06D6-6C10-35BC-182720D84D1B}"/>
              </a:ext>
            </a:extLst>
          </p:cNvPr>
          <p:cNvSpPr>
            <a:spLocks noGrp="1"/>
          </p:cNvSpPr>
          <p:nvPr>
            <p:ph type="dt" sz="half" idx="10"/>
          </p:nvPr>
        </p:nvSpPr>
        <p:spPr/>
        <p:txBody>
          <a:bodyPr/>
          <a:lstStyle/>
          <a:p>
            <a:fld id="{FE8776E6-FA96-D34E-A283-60AF536F8090}" type="datetimeFigureOut">
              <a:rPr lang="en-US" smtClean="0"/>
              <a:t>12/2/24</a:t>
            </a:fld>
            <a:endParaRPr lang="en-US"/>
          </a:p>
        </p:txBody>
      </p:sp>
      <p:sp>
        <p:nvSpPr>
          <p:cNvPr id="5" name="Footer Placeholder 4">
            <a:extLst>
              <a:ext uri="{FF2B5EF4-FFF2-40B4-BE49-F238E27FC236}">
                <a16:creationId xmlns:a16="http://schemas.microsoft.com/office/drawing/2014/main" id="{CE629E1C-8245-4733-44F0-D6DEDF13B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B815B-E4BD-8577-A11C-6D4FB323378C}"/>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377820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DD42-8AA3-2C0A-7EDA-2AAF5989F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853400-8A5E-E3D3-A5B3-F8118331C8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FC9C9-B535-45D8-CDCE-434C1DE720D6}"/>
              </a:ext>
            </a:extLst>
          </p:cNvPr>
          <p:cNvSpPr>
            <a:spLocks noGrp="1"/>
          </p:cNvSpPr>
          <p:nvPr>
            <p:ph type="dt" sz="half" idx="10"/>
          </p:nvPr>
        </p:nvSpPr>
        <p:spPr/>
        <p:txBody>
          <a:bodyPr/>
          <a:lstStyle/>
          <a:p>
            <a:fld id="{FE8776E6-FA96-D34E-A283-60AF536F8090}" type="datetimeFigureOut">
              <a:rPr lang="en-US" smtClean="0"/>
              <a:t>12/2/24</a:t>
            </a:fld>
            <a:endParaRPr lang="en-US"/>
          </a:p>
        </p:txBody>
      </p:sp>
      <p:sp>
        <p:nvSpPr>
          <p:cNvPr id="5" name="Footer Placeholder 4">
            <a:extLst>
              <a:ext uri="{FF2B5EF4-FFF2-40B4-BE49-F238E27FC236}">
                <a16:creationId xmlns:a16="http://schemas.microsoft.com/office/drawing/2014/main" id="{A2E29E91-C299-25BB-12DE-2E4DF621E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3F1DD-2D1B-8AD3-8D54-DC5D6D5209DB}"/>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3268937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336BE-74E4-48C5-B303-FAC910FACF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CBC4E0-EC17-7D2F-1C56-F08772092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854ED-2447-D068-A9A1-65208AB10062}"/>
              </a:ext>
            </a:extLst>
          </p:cNvPr>
          <p:cNvSpPr>
            <a:spLocks noGrp="1"/>
          </p:cNvSpPr>
          <p:nvPr>
            <p:ph type="dt" sz="half" idx="10"/>
          </p:nvPr>
        </p:nvSpPr>
        <p:spPr/>
        <p:txBody>
          <a:bodyPr/>
          <a:lstStyle/>
          <a:p>
            <a:fld id="{FE8776E6-FA96-D34E-A283-60AF536F8090}" type="datetimeFigureOut">
              <a:rPr lang="en-US" smtClean="0"/>
              <a:t>12/2/24</a:t>
            </a:fld>
            <a:endParaRPr lang="en-US"/>
          </a:p>
        </p:txBody>
      </p:sp>
      <p:sp>
        <p:nvSpPr>
          <p:cNvPr id="5" name="Footer Placeholder 4">
            <a:extLst>
              <a:ext uri="{FF2B5EF4-FFF2-40B4-BE49-F238E27FC236}">
                <a16:creationId xmlns:a16="http://schemas.microsoft.com/office/drawing/2014/main" id="{8D98322C-28B7-4461-F698-729CA5C08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44C6D-B670-DD9D-1A37-2D41EAAF38EB}"/>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3543477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D636-0C1E-1BAC-15FC-08247E21DE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71DC6C-3BF4-67D3-C3BB-4F39BF27DA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EA7FA2-B080-2593-33BD-945E59153B2D}"/>
              </a:ext>
            </a:extLst>
          </p:cNvPr>
          <p:cNvSpPr>
            <a:spLocks noGrp="1"/>
          </p:cNvSpPr>
          <p:nvPr>
            <p:ph type="dt" sz="half" idx="10"/>
          </p:nvPr>
        </p:nvSpPr>
        <p:spPr/>
        <p:txBody>
          <a:bodyPr/>
          <a:lstStyle/>
          <a:p>
            <a:fld id="{FE8776E6-FA96-D34E-A283-60AF536F8090}" type="datetimeFigureOut">
              <a:rPr lang="en-US" smtClean="0"/>
              <a:t>12/2/24</a:t>
            </a:fld>
            <a:endParaRPr lang="en-US"/>
          </a:p>
        </p:txBody>
      </p:sp>
      <p:sp>
        <p:nvSpPr>
          <p:cNvPr id="5" name="Footer Placeholder 4">
            <a:extLst>
              <a:ext uri="{FF2B5EF4-FFF2-40B4-BE49-F238E27FC236}">
                <a16:creationId xmlns:a16="http://schemas.microsoft.com/office/drawing/2014/main" id="{5ED4E40F-9BCB-E20B-BB09-A9D2B7DC9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BCE3A-A85D-6B76-1638-BFAB154B6C23}"/>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306890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902B-8963-C0A5-2C1F-45F2973040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5DCFED-142C-242B-7B60-AC61BC8E3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CF442-F16B-FD6D-FD51-B3A4B40C4643}"/>
              </a:ext>
            </a:extLst>
          </p:cNvPr>
          <p:cNvSpPr>
            <a:spLocks noGrp="1"/>
          </p:cNvSpPr>
          <p:nvPr>
            <p:ph type="dt" sz="half" idx="10"/>
          </p:nvPr>
        </p:nvSpPr>
        <p:spPr/>
        <p:txBody>
          <a:bodyPr/>
          <a:lstStyle/>
          <a:p>
            <a:fld id="{FE8776E6-FA96-D34E-A283-60AF536F8090}" type="datetimeFigureOut">
              <a:rPr lang="en-US" smtClean="0"/>
              <a:t>12/2/24</a:t>
            </a:fld>
            <a:endParaRPr lang="en-US"/>
          </a:p>
        </p:txBody>
      </p:sp>
      <p:sp>
        <p:nvSpPr>
          <p:cNvPr id="5" name="Footer Placeholder 4">
            <a:extLst>
              <a:ext uri="{FF2B5EF4-FFF2-40B4-BE49-F238E27FC236}">
                <a16:creationId xmlns:a16="http://schemas.microsoft.com/office/drawing/2014/main" id="{659F622B-C150-C392-406D-0E8BC883E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A3620-2C49-7E07-3A45-D34B09346852}"/>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2020357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AF3E9-0D0D-6E6F-4DF7-4426746EF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6B385-0A5A-D9A7-5C19-A5456CC89E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4D6EBE-E712-695D-DADA-91D6D1287F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BD2B75-05F3-2487-961A-062AC04D36A7}"/>
              </a:ext>
            </a:extLst>
          </p:cNvPr>
          <p:cNvSpPr>
            <a:spLocks noGrp="1"/>
          </p:cNvSpPr>
          <p:nvPr>
            <p:ph type="dt" sz="half" idx="10"/>
          </p:nvPr>
        </p:nvSpPr>
        <p:spPr/>
        <p:txBody>
          <a:bodyPr/>
          <a:lstStyle/>
          <a:p>
            <a:fld id="{FE8776E6-FA96-D34E-A283-60AF536F8090}" type="datetimeFigureOut">
              <a:rPr lang="en-US" smtClean="0"/>
              <a:t>12/2/24</a:t>
            </a:fld>
            <a:endParaRPr lang="en-US"/>
          </a:p>
        </p:txBody>
      </p:sp>
      <p:sp>
        <p:nvSpPr>
          <p:cNvPr id="6" name="Footer Placeholder 5">
            <a:extLst>
              <a:ext uri="{FF2B5EF4-FFF2-40B4-BE49-F238E27FC236}">
                <a16:creationId xmlns:a16="http://schemas.microsoft.com/office/drawing/2014/main" id="{13D76330-9CF5-9A5F-4D78-E94CE98723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87D2E1-3126-3E81-E2CA-32FF659F1993}"/>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1337936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C0D3-E2D0-2ABA-50A8-506E315A52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54A5BA-A2A8-E041-7574-93F1C8CA5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354D3-BD43-0869-C9E0-AB6C4B96E7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33229C-747F-236D-FE10-3911A3704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0069D-6DB1-C448-B860-48D9EA7E82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DDD45-0549-E320-9064-2235AD33E807}"/>
              </a:ext>
            </a:extLst>
          </p:cNvPr>
          <p:cNvSpPr>
            <a:spLocks noGrp="1"/>
          </p:cNvSpPr>
          <p:nvPr>
            <p:ph type="dt" sz="half" idx="10"/>
          </p:nvPr>
        </p:nvSpPr>
        <p:spPr/>
        <p:txBody>
          <a:bodyPr/>
          <a:lstStyle/>
          <a:p>
            <a:fld id="{FE8776E6-FA96-D34E-A283-60AF536F8090}" type="datetimeFigureOut">
              <a:rPr lang="en-US" smtClean="0"/>
              <a:t>12/2/24</a:t>
            </a:fld>
            <a:endParaRPr lang="en-US"/>
          </a:p>
        </p:txBody>
      </p:sp>
      <p:sp>
        <p:nvSpPr>
          <p:cNvPr id="8" name="Footer Placeholder 7">
            <a:extLst>
              <a:ext uri="{FF2B5EF4-FFF2-40B4-BE49-F238E27FC236}">
                <a16:creationId xmlns:a16="http://schemas.microsoft.com/office/drawing/2014/main" id="{942DA386-7C27-8490-91E0-2CD3BCC6D2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560F24-836F-E059-593D-3D0817A64AFF}"/>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146935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2CA4-0436-6CE5-677A-31E18A2DA9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D2D7EB-C751-01E0-52AB-D4530C1125B8}"/>
              </a:ext>
            </a:extLst>
          </p:cNvPr>
          <p:cNvSpPr>
            <a:spLocks noGrp="1"/>
          </p:cNvSpPr>
          <p:nvPr>
            <p:ph type="dt" sz="half" idx="10"/>
          </p:nvPr>
        </p:nvSpPr>
        <p:spPr/>
        <p:txBody>
          <a:bodyPr/>
          <a:lstStyle/>
          <a:p>
            <a:fld id="{FE8776E6-FA96-D34E-A283-60AF536F8090}" type="datetimeFigureOut">
              <a:rPr lang="en-US" smtClean="0"/>
              <a:t>12/2/24</a:t>
            </a:fld>
            <a:endParaRPr lang="en-US"/>
          </a:p>
        </p:txBody>
      </p:sp>
      <p:sp>
        <p:nvSpPr>
          <p:cNvPr id="4" name="Footer Placeholder 3">
            <a:extLst>
              <a:ext uri="{FF2B5EF4-FFF2-40B4-BE49-F238E27FC236}">
                <a16:creationId xmlns:a16="http://schemas.microsoft.com/office/drawing/2014/main" id="{BBA49B9A-65C3-F905-5F2C-5A4550F744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BFF6CF-08CE-4963-CF0A-50D0DC11927D}"/>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3675137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EA1038-3358-31E4-4517-F4355FBDFF07}"/>
              </a:ext>
            </a:extLst>
          </p:cNvPr>
          <p:cNvSpPr>
            <a:spLocks noGrp="1"/>
          </p:cNvSpPr>
          <p:nvPr>
            <p:ph type="dt" sz="half" idx="10"/>
          </p:nvPr>
        </p:nvSpPr>
        <p:spPr/>
        <p:txBody>
          <a:bodyPr/>
          <a:lstStyle/>
          <a:p>
            <a:fld id="{FE8776E6-FA96-D34E-A283-60AF536F8090}" type="datetimeFigureOut">
              <a:rPr lang="en-US" smtClean="0"/>
              <a:t>12/2/24</a:t>
            </a:fld>
            <a:endParaRPr lang="en-US"/>
          </a:p>
        </p:txBody>
      </p:sp>
      <p:sp>
        <p:nvSpPr>
          <p:cNvPr id="3" name="Footer Placeholder 2">
            <a:extLst>
              <a:ext uri="{FF2B5EF4-FFF2-40B4-BE49-F238E27FC236}">
                <a16:creationId xmlns:a16="http://schemas.microsoft.com/office/drawing/2014/main" id="{6A5AC30C-A316-D9D4-EBD0-27936FC633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6196E4-7B92-4A03-151B-9FA05D536C8E}"/>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372870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6956-A898-BC53-0FD3-4BCFF6DD4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5E803B-901A-6772-F94C-4DCDF79555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26BB18-9224-85C4-2AE6-AF009E482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D162E-0B32-94BE-72C0-767CEE6ABFFD}"/>
              </a:ext>
            </a:extLst>
          </p:cNvPr>
          <p:cNvSpPr>
            <a:spLocks noGrp="1"/>
          </p:cNvSpPr>
          <p:nvPr>
            <p:ph type="dt" sz="half" idx="10"/>
          </p:nvPr>
        </p:nvSpPr>
        <p:spPr/>
        <p:txBody>
          <a:bodyPr/>
          <a:lstStyle/>
          <a:p>
            <a:fld id="{FE8776E6-FA96-D34E-A283-60AF536F8090}" type="datetimeFigureOut">
              <a:rPr lang="en-US" smtClean="0"/>
              <a:t>12/2/24</a:t>
            </a:fld>
            <a:endParaRPr lang="en-US"/>
          </a:p>
        </p:txBody>
      </p:sp>
      <p:sp>
        <p:nvSpPr>
          <p:cNvPr id="6" name="Footer Placeholder 5">
            <a:extLst>
              <a:ext uri="{FF2B5EF4-FFF2-40B4-BE49-F238E27FC236}">
                <a16:creationId xmlns:a16="http://schemas.microsoft.com/office/drawing/2014/main" id="{89DF3DC2-21F2-E8B0-A8D9-76FABE9DB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79C7A-56DE-2E65-1D53-9FE14BF55F57}"/>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346933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05C0-255F-8653-0F09-5280FAA0DD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2858EB-450F-B432-5811-2A950AC2D7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CB72D4-B4E1-6E6A-64AB-87E027AFF9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C6042-1D42-2246-F015-52F66B79C919}"/>
              </a:ext>
            </a:extLst>
          </p:cNvPr>
          <p:cNvSpPr>
            <a:spLocks noGrp="1"/>
          </p:cNvSpPr>
          <p:nvPr>
            <p:ph type="dt" sz="half" idx="10"/>
          </p:nvPr>
        </p:nvSpPr>
        <p:spPr/>
        <p:txBody>
          <a:bodyPr/>
          <a:lstStyle/>
          <a:p>
            <a:fld id="{FE8776E6-FA96-D34E-A283-60AF536F8090}" type="datetimeFigureOut">
              <a:rPr lang="en-US" smtClean="0"/>
              <a:t>12/2/24</a:t>
            </a:fld>
            <a:endParaRPr lang="en-US"/>
          </a:p>
        </p:txBody>
      </p:sp>
      <p:sp>
        <p:nvSpPr>
          <p:cNvPr id="6" name="Footer Placeholder 5">
            <a:extLst>
              <a:ext uri="{FF2B5EF4-FFF2-40B4-BE49-F238E27FC236}">
                <a16:creationId xmlns:a16="http://schemas.microsoft.com/office/drawing/2014/main" id="{2C6500D5-83D3-BAEA-112D-3638958736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F49437-DBE9-53D9-F691-F92300345BA5}"/>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3828247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BBEFA9-4FC9-4A31-143A-1BB90AAB3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1FF6B7-322A-063F-228C-65573AC1B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1CF43-59BC-149D-7182-699C4C87B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776E6-FA96-D34E-A283-60AF536F8090}" type="datetimeFigureOut">
              <a:rPr lang="en-US" smtClean="0"/>
              <a:t>12/2/24</a:t>
            </a:fld>
            <a:endParaRPr lang="en-US"/>
          </a:p>
        </p:txBody>
      </p:sp>
      <p:sp>
        <p:nvSpPr>
          <p:cNvPr id="5" name="Footer Placeholder 4">
            <a:extLst>
              <a:ext uri="{FF2B5EF4-FFF2-40B4-BE49-F238E27FC236}">
                <a16:creationId xmlns:a16="http://schemas.microsoft.com/office/drawing/2014/main" id="{8BAFBEA5-6102-A56F-23AB-E37AC7F691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F26400-1B71-5955-962C-B4A14244C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AC73C-9269-A847-851F-289F772A087E}" type="slidenum">
              <a:rPr lang="en-US" smtClean="0"/>
              <a:t>‹#›</a:t>
            </a:fld>
            <a:endParaRPr lang="en-US"/>
          </a:p>
        </p:txBody>
      </p:sp>
    </p:spTree>
    <p:extLst>
      <p:ext uri="{BB962C8B-B14F-4D97-AF65-F5344CB8AC3E}">
        <p14:creationId xmlns:p14="http://schemas.microsoft.com/office/powerpoint/2010/main" val="1306746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r4ds.had.co.nz/graphics-for-communication.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pollev.com/vsovero"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www.dear-data.com/theproje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IPPSR/csp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hyperlink" Target="https://pollev.com/vsovero"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s://pollev.com/vsovero"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pollev.com/vsovero"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hyperlink" Target="https://ggplot2.tidyverse.org/reference/ggtheme.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19509-9CF4-C81F-B99E-F5C1B5710BDE}"/>
              </a:ext>
            </a:extLst>
          </p:cNvPr>
          <p:cNvSpPr>
            <a:spLocks noGrp="1"/>
          </p:cNvSpPr>
          <p:nvPr>
            <p:ph type="ctrTitle"/>
          </p:nvPr>
        </p:nvSpPr>
        <p:spPr/>
        <p:txBody>
          <a:bodyPr/>
          <a:lstStyle/>
          <a:p>
            <a:r>
              <a:rPr lang="en-US" dirty="0"/>
              <a:t>Econ 106</a:t>
            </a:r>
          </a:p>
        </p:txBody>
      </p:sp>
      <p:sp>
        <p:nvSpPr>
          <p:cNvPr id="3" name="Subtitle 2">
            <a:extLst>
              <a:ext uri="{FF2B5EF4-FFF2-40B4-BE49-F238E27FC236}">
                <a16:creationId xmlns:a16="http://schemas.microsoft.com/office/drawing/2014/main" id="{34CBDA37-7DA3-3C9C-EF7B-FDB9CE7B5E23}"/>
              </a:ext>
            </a:extLst>
          </p:cNvPr>
          <p:cNvSpPr>
            <a:spLocks noGrp="1"/>
          </p:cNvSpPr>
          <p:nvPr>
            <p:ph type="subTitle" idx="1"/>
          </p:nvPr>
        </p:nvSpPr>
        <p:spPr/>
        <p:txBody>
          <a:bodyPr>
            <a:normAutofit lnSpcReduction="10000"/>
          </a:bodyPr>
          <a:lstStyle/>
          <a:p>
            <a:r>
              <a:rPr lang="en-US" dirty="0"/>
              <a:t>Lecture 17</a:t>
            </a:r>
          </a:p>
          <a:p>
            <a:r>
              <a:rPr lang="en-US" dirty="0"/>
              <a:t>slides derived from:</a:t>
            </a:r>
          </a:p>
          <a:p>
            <a:r>
              <a:rPr lang="en-US" dirty="0">
                <a:hlinkClick r:id="rId2"/>
              </a:rPr>
              <a:t>https://r4ds.had.co.nz/graphics-for-communication.html</a:t>
            </a:r>
            <a:endParaRPr lang="en-US" dirty="0"/>
          </a:p>
          <a:p>
            <a:r>
              <a:rPr lang="en-US" dirty="0"/>
              <a:t> </a:t>
            </a:r>
          </a:p>
        </p:txBody>
      </p:sp>
    </p:spTree>
    <p:extLst>
      <p:ext uri="{BB962C8B-B14F-4D97-AF65-F5344CB8AC3E}">
        <p14:creationId xmlns:p14="http://schemas.microsoft.com/office/powerpoint/2010/main" val="62432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05EBC6-955F-3A88-782C-802017D5E44D}"/>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A2BF06A1-C142-5189-2711-3773CC552A16}"/>
              </a:ext>
            </a:extLst>
          </p:cNvPr>
          <p:cNvSpPr>
            <a:spLocks noGrp="1"/>
          </p:cNvSpPr>
          <p:nvPr>
            <p:ph idx="1"/>
          </p:nvPr>
        </p:nvSpPr>
        <p:spPr>
          <a:xfrm>
            <a:off x="838200" y="1825625"/>
            <a:ext cx="3721100" cy="4308475"/>
          </a:xfrm>
        </p:spPr>
        <p:txBody>
          <a:bodyPr/>
          <a:lstStyle/>
          <a:p>
            <a:pPr marL="0" indent="0">
              <a:buNone/>
            </a:pPr>
            <a:r>
              <a:rPr lang="en-US" dirty="0">
                <a:solidFill>
                  <a:srgbClr val="FF0000"/>
                </a:solidFill>
              </a:rPr>
              <a:t>Clear objective, but it is unclear how the visualizations are tied to the objective</a:t>
            </a:r>
          </a:p>
        </p:txBody>
      </p:sp>
      <p:pic>
        <p:nvPicPr>
          <p:cNvPr id="6" name="Picture 5">
            <a:extLst>
              <a:ext uri="{FF2B5EF4-FFF2-40B4-BE49-F238E27FC236}">
                <a16:creationId xmlns:a16="http://schemas.microsoft.com/office/drawing/2014/main" id="{585CFF6D-EC41-12C4-A6BD-0DE29D72A566}"/>
              </a:ext>
            </a:extLst>
          </p:cNvPr>
          <p:cNvPicPr>
            <a:picLocks noChangeAspect="1"/>
          </p:cNvPicPr>
          <p:nvPr/>
        </p:nvPicPr>
        <p:blipFill>
          <a:blip r:embed="rId2"/>
          <a:stretch>
            <a:fillRect/>
          </a:stretch>
        </p:blipFill>
        <p:spPr>
          <a:xfrm>
            <a:off x="4820792" y="2005012"/>
            <a:ext cx="8133210" cy="3949700"/>
          </a:xfrm>
          <a:prstGeom prst="rect">
            <a:avLst/>
          </a:prstGeom>
        </p:spPr>
      </p:pic>
    </p:spTree>
    <p:extLst>
      <p:ext uri="{BB962C8B-B14F-4D97-AF65-F5344CB8AC3E}">
        <p14:creationId xmlns:p14="http://schemas.microsoft.com/office/powerpoint/2010/main" val="3922739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EB34-2359-2EF7-893D-78BA916F7554}"/>
              </a:ext>
            </a:extLst>
          </p:cNvPr>
          <p:cNvSpPr>
            <a:spLocks noGrp="1"/>
          </p:cNvSpPr>
          <p:nvPr>
            <p:ph type="title"/>
          </p:nvPr>
        </p:nvSpPr>
        <p:spPr/>
        <p:txBody>
          <a:bodyPr/>
          <a:lstStyle/>
          <a:p>
            <a:r>
              <a:rPr lang="en-US" dirty="0"/>
              <a:t>Scatter plot</a:t>
            </a:r>
          </a:p>
        </p:txBody>
      </p:sp>
      <p:sp>
        <p:nvSpPr>
          <p:cNvPr id="3" name="Content Placeholder 2">
            <a:extLst>
              <a:ext uri="{FF2B5EF4-FFF2-40B4-BE49-F238E27FC236}">
                <a16:creationId xmlns:a16="http://schemas.microsoft.com/office/drawing/2014/main" id="{4B566AF0-B5E4-44A2-0D70-7DE50751EDC5}"/>
              </a:ext>
            </a:extLst>
          </p:cNvPr>
          <p:cNvSpPr>
            <a:spLocks noGrp="1"/>
          </p:cNvSpPr>
          <p:nvPr>
            <p:ph idx="1"/>
          </p:nvPr>
        </p:nvSpPr>
        <p:spPr>
          <a:xfrm>
            <a:off x="838200" y="1825625"/>
            <a:ext cx="3784600" cy="3889375"/>
          </a:xfrm>
        </p:spPr>
        <p:txBody>
          <a:bodyPr>
            <a:normAutofit/>
          </a:bodyPr>
          <a:lstStyle/>
          <a:p>
            <a:pPr marL="0" indent="0">
              <a:buNone/>
            </a:pPr>
            <a:r>
              <a:rPr lang="en-US" dirty="0">
                <a:solidFill>
                  <a:srgbClr val="FF0000"/>
                </a:solidFill>
              </a:rPr>
              <a:t>Most strongly tied to objective (relationship between mental health and mortality)</a:t>
            </a:r>
          </a:p>
          <a:p>
            <a:pPr marL="0" indent="0">
              <a:buNone/>
            </a:pPr>
            <a:endParaRPr lang="en-US" dirty="0">
              <a:solidFill>
                <a:srgbClr val="FF0000"/>
              </a:solidFill>
            </a:endParaRPr>
          </a:p>
        </p:txBody>
      </p:sp>
      <p:pic>
        <p:nvPicPr>
          <p:cNvPr id="1025" name="Picture 1" descr="page7image42936272">
            <a:extLst>
              <a:ext uri="{FF2B5EF4-FFF2-40B4-BE49-F238E27FC236}">
                <a16:creationId xmlns:a16="http://schemas.microsoft.com/office/drawing/2014/main" id="{F82FBCA3-73B6-8667-D7A8-1F5434F4F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0" y="2144712"/>
            <a:ext cx="5270500"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316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EAC2-8612-F1AF-59B5-DCC279075254}"/>
              </a:ext>
            </a:extLst>
          </p:cNvPr>
          <p:cNvSpPr>
            <a:spLocks noGrp="1"/>
          </p:cNvSpPr>
          <p:nvPr>
            <p:ph type="title"/>
          </p:nvPr>
        </p:nvSpPr>
        <p:spPr/>
        <p:txBody>
          <a:bodyPr/>
          <a:lstStyle/>
          <a:p>
            <a:r>
              <a:rPr lang="en-US" dirty="0"/>
              <a:t>Density Plot</a:t>
            </a:r>
          </a:p>
        </p:txBody>
      </p:sp>
      <p:sp>
        <p:nvSpPr>
          <p:cNvPr id="3" name="Content Placeholder 2">
            <a:extLst>
              <a:ext uri="{FF2B5EF4-FFF2-40B4-BE49-F238E27FC236}">
                <a16:creationId xmlns:a16="http://schemas.microsoft.com/office/drawing/2014/main" id="{416579B1-5031-198F-069B-AE08D62D329F}"/>
              </a:ext>
            </a:extLst>
          </p:cNvPr>
          <p:cNvSpPr>
            <a:spLocks noGrp="1"/>
          </p:cNvSpPr>
          <p:nvPr>
            <p:ph idx="1"/>
          </p:nvPr>
        </p:nvSpPr>
        <p:spPr>
          <a:xfrm>
            <a:off x="838200" y="1825625"/>
            <a:ext cx="4851400" cy="4270375"/>
          </a:xfrm>
        </p:spPr>
        <p:txBody>
          <a:bodyPr/>
          <a:lstStyle/>
          <a:p>
            <a:pPr marL="0" indent="0">
              <a:buNone/>
            </a:pPr>
            <a:r>
              <a:rPr lang="en-US" dirty="0">
                <a:solidFill>
                  <a:srgbClr val="FF0000"/>
                </a:solidFill>
              </a:rPr>
              <a:t>no clear connection to objective (mental health and mortality)</a:t>
            </a:r>
          </a:p>
          <a:p>
            <a:pPr marL="0" indent="0">
              <a:buNone/>
            </a:pPr>
            <a:endParaRPr lang="en-US" dirty="0">
              <a:solidFill>
                <a:srgbClr val="FF0000"/>
              </a:solidFill>
            </a:endParaRPr>
          </a:p>
        </p:txBody>
      </p:sp>
      <p:pic>
        <p:nvPicPr>
          <p:cNvPr id="2049" name="Picture 1" descr="page8image42604016">
            <a:extLst>
              <a:ext uri="{FF2B5EF4-FFF2-40B4-BE49-F238E27FC236}">
                <a16:creationId xmlns:a16="http://schemas.microsoft.com/office/drawing/2014/main" id="{9825FD60-B45F-1985-F4D5-06ECF499D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36700"/>
            <a:ext cx="5270500" cy="3251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age8image42610672">
            <a:extLst>
              <a:ext uri="{FF2B5EF4-FFF2-40B4-BE49-F238E27FC236}">
                <a16:creationId xmlns:a16="http://schemas.microsoft.com/office/drawing/2014/main" id="{289C9639-6B2B-A1E8-C59F-A5214124D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36700"/>
            <a:ext cx="5270500"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45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D002-038C-F023-3B8F-310660914E3E}"/>
              </a:ext>
            </a:extLst>
          </p:cNvPr>
          <p:cNvSpPr>
            <a:spLocks noGrp="1"/>
          </p:cNvSpPr>
          <p:nvPr>
            <p:ph type="title"/>
          </p:nvPr>
        </p:nvSpPr>
        <p:spPr/>
        <p:txBody>
          <a:bodyPr/>
          <a:lstStyle/>
          <a:p>
            <a:r>
              <a:rPr lang="en-US" dirty="0"/>
              <a:t>Bar Plot</a:t>
            </a:r>
          </a:p>
        </p:txBody>
      </p:sp>
      <p:pic>
        <p:nvPicPr>
          <p:cNvPr id="4" name="Content Placeholder 3">
            <a:extLst>
              <a:ext uri="{FF2B5EF4-FFF2-40B4-BE49-F238E27FC236}">
                <a16:creationId xmlns:a16="http://schemas.microsoft.com/office/drawing/2014/main" id="{37C45298-1681-FFC4-1433-6BE49443BDE9}"/>
              </a:ext>
            </a:extLst>
          </p:cNvPr>
          <p:cNvPicPr>
            <a:picLocks noGrp="1" noChangeAspect="1"/>
          </p:cNvPicPr>
          <p:nvPr>
            <p:ph idx="1"/>
          </p:nvPr>
        </p:nvPicPr>
        <p:blipFill>
          <a:blip r:embed="rId2"/>
          <a:stretch>
            <a:fillRect/>
          </a:stretch>
        </p:blipFill>
        <p:spPr>
          <a:xfrm>
            <a:off x="4609541" y="1939925"/>
            <a:ext cx="7214718" cy="4351338"/>
          </a:xfrm>
          <a:prstGeom prst="rect">
            <a:avLst/>
          </a:prstGeom>
        </p:spPr>
      </p:pic>
      <p:sp>
        <p:nvSpPr>
          <p:cNvPr id="5" name="TextBox 4">
            <a:extLst>
              <a:ext uri="{FF2B5EF4-FFF2-40B4-BE49-F238E27FC236}">
                <a16:creationId xmlns:a16="http://schemas.microsoft.com/office/drawing/2014/main" id="{378C0278-70E9-AA0E-E98D-0DDD6466D70C}"/>
              </a:ext>
            </a:extLst>
          </p:cNvPr>
          <p:cNvSpPr txBox="1"/>
          <p:nvPr/>
        </p:nvSpPr>
        <p:spPr>
          <a:xfrm>
            <a:off x="469900" y="2209800"/>
            <a:ext cx="3644900" cy="1754326"/>
          </a:xfrm>
          <a:prstGeom prst="rect">
            <a:avLst/>
          </a:prstGeom>
          <a:noFill/>
        </p:spPr>
        <p:txBody>
          <a:bodyPr wrap="square" rtlCol="0">
            <a:spAutoFit/>
          </a:bodyPr>
          <a:lstStyle/>
          <a:p>
            <a:r>
              <a:rPr lang="en-US" dirty="0">
                <a:solidFill>
                  <a:srgbClr val="FF0000"/>
                </a:solidFill>
              </a:rPr>
              <a:t>Not clear how this graph helps investigate the objective (number of counties by air pollution quartile)</a:t>
            </a:r>
          </a:p>
          <a:p>
            <a:endParaRPr lang="en-US" dirty="0">
              <a:solidFill>
                <a:srgbClr val="FF0000"/>
              </a:solidFill>
            </a:endParaRPr>
          </a:p>
          <a:p>
            <a:r>
              <a:rPr lang="en-US" dirty="0">
                <a:solidFill>
                  <a:srgbClr val="FF0000"/>
                </a:solidFill>
              </a:rPr>
              <a:t>Only has one variable </a:t>
            </a:r>
          </a:p>
          <a:p>
            <a:endParaRPr lang="en-US" dirty="0">
              <a:solidFill>
                <a:srgbClr val="FF0000"/>
              </a:solidFill>
            </a:endParaRPr>
          </a:p>
        </p:txBody>
      </p:sp>
    </p:spTree>
    <p:extLst>
      <p:ext uri="{BB962C8B-B14F-4D97-AF65-F5344CB8AC3E}">
        <p14:creationId xmlns:p14="http://schemas.microsoft.com/office/powerpoint/2010/main" val="232915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3CEA-ED39-6861-FB3D-32565316A21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FFCB427-9625-8FAC-873D-8E26CE492A02}"/>
              </a:ext>
            </a:extLst>
          </p:cNvPr>
          <p:cNvSpPr>
            <a:spLocks noGrp="1"/>
          </p:cNvSpPr>
          <p:nvPr>
            <p:ph idx="1"/>
          </p:nvPr>
        </p:nvSpPr>
        <p:spPr/>
        <p:txBody>
          <a:bodyPr/>
          <a:lstStyle/>
          <a:p>
            <a:r>
              <a:rPr lang="en-US" dirty="0"/>
              <a:t>Exploratory vs Explanatory Plots</a:t>
            </a:r>
          </a:p>
          <a:p>
            <a:r>
              <a:rPr lang="en-US" dirty="0"/>
              <a:t>Visualization Best Practices</a:t>
            </a:r>
          </a:p>
          <a:p>
            <a:r>
              <a:rPr lang="en-US" dirty="0"/>
              <a:t>Customizing your plots</a:t>
            </a:r>
          </a:p>
        </p:txBody>
      </p:sp>
    </p:spTree>
    <p:extLst>
      <p:ext uri="{BB962C8B-B14F-4D97-AF65-F5344CB8AC3E}">
        <p14:creationId xmlns:p14="http://schemas.microsoft.com/office/powerpoint/2010/main" val="2227897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5103F-047A-BE99-6244-4B2B73477799}"/>
              </a:ext>
            </a:extLst>
          </p:cNvPr>
          <p:cNvSpPr>
            <a:spLocks noGrp="1"/>
          </p:cNvSpPr>
          <p:nvPr>
            <p:ph type="title"/>
          </p:nvPr>
        </p:nvSpPr>
        <p:spPr/>
        <p:txBody>
          <a:bodyPr/>
          <a:lstStyle/>
          <a:p>
            <a:r>
              <a:rPr lang="en-US" dirty="0"/>
              <a:t>#</a:t>
            </a:r>
            <a:r>
              <a:rPr lang="en-US" dirty="0" err="1"/>
              <a:t>tidytuesday</a:t>
            </a:r>
            <a:endParaRPr lang="en-US" dirty="0"/>
          </a:p>
        </p:txBody>
      </p:sp>
      <p:pic>
        <p:nvPicPr>
          <p:cNvPr id="5" name="Content Placeholder 4">
            <a:extLst>
              <a:ext uri="{FF2B5EF4-FFF2-40B4-BE49-F238E27FC236}">
                <a16:creationId xmlns:a16="http://schemas.microsoft.com/office/drawing/2014/main" id="{4974EFD0-8C34-C6E5-3ED3-690684D6D231}"/>
              </a:ext>
            </a:extLst>
          </p:cNvPr>
          <p:cNvPicPr>
            <a:picLocks noGrp="1" noChangeAspect="1"/>
          </p:cNvPicPr>
          <p:nvPr>
            <p:ph sz="half" idx="2"/>
          </p:nvPr>
        </p:nvPicPr>
        <p:blipFill>
          <a:blip r:embed="rId2"/>
          <a:stretch>
            <a:fillRect/>
          </a:stretch>
        </p:blipFill>
        <p:spPr>
          <a:xfrm>
            <a:off x="3976843" y="451262"/>
            <a:ext cx="7899471" cy="5688990"/>
          </a:xfrm>
          <a:prstGeom prst="rect">
            <a:avLst/>
          </a:prstGeom>
        </p:spPr>
      </p:pic>
      <p:sp>
        <p:nvSpPr>
          <p:cNvPr id="7" name="TextBox 6">
            <a:extLst>
              <a:ext uri="{FF2B5EF4-FFF2-40B4-BE49-F238E27FC236}">
                <a16:creationId xmlns:a16="http://schemas.microsoft.com/office/drawing/2014/main" id="{856AEAC8-B808-1F45-E9E9-72139AFCB548}"/>
              </a:ext>
            </a:extLst>
          </p:cNvPr>
          <p:cNvSpPr txBox="1"/>
          <p:nvPr/>
        </p:nvSpPr>
        <p:spPr>
          <a:xfrm>
            <a:off x="1635824" y="6345539"/>
            <a:ext cx="8303821" cy="369332"/>
          </a:xfrm>
          <a:prstGeom prst="rect">
            <a:avLst/>
          </a:prstGeom>
          <a:noFill/>
        </p:spPr>
        <p:txBody>
          <a:bodyPr wrap="square">
            <a:spAutoFit/>
          </a:bodyPr>
          <a:lstStyle/>
          <a:p>
            <a:r>
              <a:rPr lang="en-US" dirty="0"/>
              <a:t>https://</a:t>
            </a:r>
            <a:r>
              <a:rPr lang="en-US" dirty="0" err="1"/>
              <a:t>connorrothschild.github.io</a:t>
            </a:r>
            <a:r>
              <a:rPr lang="en-US" dirty="0"/>
              <a:t>/v2/post/tidy-</a:t>
            </a:r>
            <a:r>
              <a:rPr lang="en-US" dirty="0" err="1"/>
              <a:t>tuesday</a:t>
            </a:r>
            <a:r>
              <a:rPr lang="en-US" dirty="0"/>
              <a:t>-replication/</a:t>
            </a:r>
          </a:p>
        </p:txBody>
      </p:sp>
    </p:spTree>
    <p:extLst>
      <p:ext uri="{BB962C8B-B14F-4D97-AF65-F5344CB8AC3E}">
        <p14:creationId xmlns:p14="http://schemas.microsoft.com/office/powerpoint/2010/main" val="2959843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3D93-F09C-4D55-DEE8-4CAB50926512}"/>
              </a:ext>
            </a:extLst>
          </p:cNvPr>
          <p:cNvSpPr>
            <a:spLocks noGrp="1"/>
          </p:cNvSpPr>
          <p:nvPr>
            <p:ph type="title"/>
          </p:nvPr>
        </p:nvSpPr>
        <p:spPr/>
        <p:txBody>
          <a:bodyPr/>
          <a:lstStyle/>
          <a:p>
            <a:r>
              <a:rPr lang="en-US" dirty="0"/>
              <a:t>Exploratory vs Explanatory Plots</a:t>
            </a:r>
          </a:p>
        </p:txBody>
      </p:sp>
      <p:sp>
        <p:nvSpPr>
          <p:cNvPr id="3" name="Content Placeholder 2">
            <a:extLst>
              <a:ext uri="{FF2B5EF4-FFF2-40B4-BE49-F238E27FC236}">
                <a16:creationId xmlns:a16="http://schemas.microsoft.com/office/drawing/2014/main" id="{436580FA-AFF3-7F0F-F218-CDE8D7C1F67C}"/>
              </a:ext>
            </a:extLst>
          </p:cNvPr>
          <p:cNvSpPr>
            <a:spLocks noGrp="1"/>
          </p:cNvSpPr>
          <p:nvPr>
            <p:ph idx="1"/>
          </p:nvPr>
        </p:nvSpPr>
        <p:spPr/>
        <p:txBody>
          <a:bodyPr/>
          <a:lstStyle/>
          <a:p>
            <a:r>
              <a:rPr lang="en-US" dirty="0">
                <a:solidFill>
                  <a:srgbClr val="333333"/>
                </a:solidFill>
                <a:latin typeface="Helvetica Neue" panose="02000503000000020004" pitchFamily="2" charset="0"/>
              </a:rPr>
              <a:t>As you move further into your data analysis, you will shift from making </a:t>
            </a:r>
            <a:r>
              <a:rPr lang="en-US" b="1" i="0" dirty="0">
                <a:solidFill>
                  <a:srgbClr val="333333"/>
                </a:solidFill>
                <a:effectLst/>
                <a:latin typeface="Helvetica Neue" panose="02000503000000020004" pitchFamily="2" charset="0"/>
              </a:rPr>
              <a:t>exploratory plots</a:t>
            </a:r>
            <a:r>
              <a:rPr lang="en-US" b="0" i="0" dirty="0">
                <a:solidFill>
                  <a:srgbClr val="333333"/>
                </a:solidFill>
                <a:effectLst/>
                <a:latin typeface="Helvetica Neue" panose="02000503000000020004" pitchFamily="2" charset="0"/>
              </a:rPr>
              <a:t> to </a:t>
            </a:r>
            <a:r>
              <a:rPr lang="en-US" b="1" i="0" dirty="0">
                <a:solidFill>
                  <a:srgbClr val="333333"/>
                </a:solidFill>
                <a:effectLst/>
                <a:latin typeface="Helvetica Neue" panose="02000503000000020004" pitchFamily="2" charset="0"/>
              </a:rPr>
              <a:t>explanatory plots</a:t>
            </a:r>
            <a:r>
              <a:rPr lang="en-US" b="0" i="0" dirty="0">
                <a:solidFill>
                  <a:srgbClr val="333333"/>
                </a:solidFill>
                <a:effectLst/>
                <a:latin typeface="Helvetica Neue" panose="02000503000000020004" pitchFamily="2" charset="0"/>
              </a:rPr>
              <a:t>.</a:t>
            </a:r>
          </a:p>
          <a:p>
            <a:r>
              <a:rPr lang="en-US" b="1" i="0" dirty="0">
                <a:solidFill>
                  <a:srgbClr val="333333"/>
                </a:solidFill>
                <a:effectLst/>
                <a:latin typeface="Helvetica Neue" panose="02000503000000020004" pitchFamily="2" charset="0"/>
              </a:rPr>
              <a:t>Exploratory Plots:</a:t>
            </a:r>
          </a:p>
          <a:p>
            <a:pPr lvl="1"/>
            <a:r>
              <a:rPr lang="en-US" b="1" i="0" dirty="0">
                <a:solidFill>
                  <a:srgbClr val="333333"/>
                </a:solidFill>
                <a:effectLst/>
                <a:latin typeface="Helvetica Neue" panose="02000503000000020004" pitchFamily="2" charset="0"/>
              </a:rPr>
              <a:t> </a:t>
            </a:r>
            <a:r>
              <a:rPr lang="en-US" i="0" dirty="0">
                <a:solidFill>
                  <a:srgbClr val="333333"/>
                </a:solidFill>
                <a:effectLst/>
                <a:latin typeface="Helvetica Neue" panose="02000503000000020004" pitchFamily="2" charset="0"/>
              </a:rPr>
              <a:t>data displays to help you better understand and discover hidden patterns in the data you’re working with. </a:t>
            </a:r>
          </a:p>
          <a:p>
            <a:r>
              <a:rPr lang="en-US" b="1" dirty="0">
                <a:solidFill>
                  <a:srgbClr val="333333"/>
                </a:solidFill>
                <a:latin typeface="Helvetica Neue" panose="02000503000000020004" pitchFamily="2" charset="0"/>
              </a:rPr>
              <a:t>Explanatory Plots</a:t>
            </a:r>
            <a:r>
              <a:rPr lang="en-US" dirty="0">
                <a:solidFill>
                  <a:srgbClr val="333333"/>
                </a:solidFill>
                <a:latin typeface="Helvetica Neue" panose="02000503000000020004" pitchFamily="2" charset="0"/>
              </a:rPr>
              <a:t>:</a:t>
            </a:r>
          </a:p>
          <a:p>
            <a:pPr lvl="1"/>
            <a:r>
              <a:rPr lang="en-US" b="0" i="0" dirty="0">
                <a:solidFill>
                  <a:srgbClr val="333333"/>
                </a:solidFill>
                <a:effectLst/>
                <a:latin typeface="Helvetica Neue" panose="02000503000000020004" pitchFamily="2" charset="0"/>
              </a:rPr>
              <a:t>data displays that aim to </a:t>
            </a:r>
            <a:r>
              <a:rPr lang="en-US" b="1" i="0" dirty="0">
                <a:solidFill>
                  <a:srgbClr val="333333"/>
                </a:solidFill>
                <a:effectLst/>
                <a:latin typeface="Helvetica Neue" panose="02000503000000020004" pitchFamily="2" charset="0"/>
              </a:rPr>
              <a:t>communicate insights to others</a:t>
            </a:r>
            <a:r>
              <a:rPr lang="en-US" b="0" i="0" dirty="0">
                <a:solidFill>
                  <a:srgbClr val="333333"/>
                </a:solidFill>
                <a:effectLst/>
                <a:latin typeface="Helvetica Neue" panose="02000503000000020004" pitchFamily="2" charset="0"/>
              </a:rPr>
              <a:t>.</a:t>
            </a:r>
            <a:endParaRPr lang="en-US" dirty="0"/>
          </a:p>
        </p:txBody>
      </p:sp>
    </p:spTree>
    <p:extLst>
      <p:ext uri="{BB962C8B-B14F-4D97-AF65-F5344CB8AC3E}">
        <p14:creationId xmlns:p14="http://schemas.microsoft.com/office/powerpoint/2010/main" val="816724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DC08-D381-82B4-D0DE-BC617AF01C34}"/>
              </a:ext>
            </a:extLst>
          </p:cNvPr>
          <p:cNvSpPr>
            <a:spLocks noGrp="1"/>
          </p:cNvSpPr>
          <p:nvPr>
            <p:ph type="title"/>
          </p:nvPr>
        </p:nvSpPr>
        <p:spPr/>
        <p:txBody>
          <a:bodyPr/>
          <a:lstStyle/>
          <a:p>
            <a:r>
              <a:rPr lang="en-US"/>
              <a:t>Exploratory Plot Example</a:t>
            </a:r>
            <a:endParaRPr lang="en-US" dirty="0"/>
          </a:p>
        </p:txBody>
      </p:sp>
      <p:sp>
        <p:nvSpPr>
          <p:cNvPr id="3" name="Content Placeholder 2">
            <a:extLst>
              <a:ext uri="{FF2B5EF4-FFF2-40B4-BE49-F238E27FC236}">
                <a16:creationId xmlns:a16="http://schemas.microsoft.com/office/drawing/2014/main" id="{D25681B4-1096-FF81-0EE9-73EBEDAF19D3}"/>
              </a:ext>
            </a:extLst>
          </p:cNvPr>
          <p:cNvSpPr>
            <a:spLocks noGrp="1"/>
          </p:cNvSpPr>
          <p:nvPr>
            <p:ph idx="1"/>
          </p:nvPr>
        </p:nvSpPr>
        <p:spPr>
          <a:xfrm>
            <a:off x="838200" y="1825625"/>
            <a:ext cx="4747591" cy="4351338"/>
          </a:xfrm>
        </p:spPr>
        <p:txBody>
          <a:bodyPr/>
          <a:lstStyle/>
          <a:p>
            <a:r>
              <a:rPr lang="en-US" dirty="0"/>
              <a:t>When exploring your data, you will make a lot of plots</a:t>
            </a:r>
          </a:p>
          <a:p>
            <a:r>
              <a:rPr lang="en-US" dirty="0"/>
              <a:t>They won’t have a lot of formatting/labeling</a:t>
            </a:r>
          </a:p>
          <a:p>
            <a:r>
              <a:rPr lang="en-US" dirty="0"/>
              <a:t>These plots are for “internal use”- they help you understand your data</a:t>
            </a:r>
          </a:p>
        </p:txBody>
      </p:sp>
      <p:pic>
        <p:nvPicPr>
          <p:cNvPr id="4" name="Picture 3">
            <a:extLst>
              <a:ext uri="{FF2B5EF4-FFF2-40B4-BE49-F238E27FC236}">
                <a16:creationId xmlns:a16="http://schemas.microsoft.com/office/drawing/2014/main" id="{A899073F-A3F9-69A8-7034-CCE7B96C5FE4}"/>
              </a:ext>
            </a:extLst>
          </p:cNvPr>
          <p:cNvPicPr>
            <a:picLocks noChangeAspect="1"/>
          </p:cNvPicPr>
          <p:nvPr/>
        </p:nvPicPr>
        <p:blipFill>
          <a:blip r:embed="rId2"/>
          <a:stretch>
            <a:fillRect/>
          </a:stretch>
        </p:blipFill>
        <p:spPr>
          <a:xfrm>
            <a:off x="5990748" y="2000363"/>
            <a:ext cx="5578146" cy="3276780"/>
          </a:xfrm>
          <a:prstGeom prst="rect">
            <a:avLst/>
          </a:prstGeom>
        </p:spPr>
      </p:pic>
    </p:spTree>
    <p:extLst>
      <p:ext uri="{BB962C8B-B14F-4D97-AF65-F5344CB8AC3E}">
        <p14:creationId xmlns:p14="http://schemas.microsoft.com/office/powerpoint/2010/main" val="2512164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8FB5-3AA1-380A-D67A-0D195813FE3B}"/>
              </a:ext>
            </a:extLst>
          </p:cNvPr>
          <p:cNvSpPr>
            <a:spLocks noGrp="1"/>
          </p:cNvSpPr>
          <p:nvPr>
            <p:ph type="title"/>
          </p:nvPr>
        </p:nvSpPr>
        <p:spPr/>
        <p:txBody>
          <a:bodyPr/>
          <a:lstStyle/>
          <a:p>
            <a:r>
              <a:rPr lang="en-US" dirty="0"/>
              <a:t>Explanatory Plot Example</a:t>
            </a:r>
          </a:p>
        </p:txBody>
      </p:sp>
      <p:sp>
        <p:nvSpPr>
          <p:cNvPr id="3" name="Content Placeholder 2">
            <a:extLst>
              <a:ext uri="{FF2B5EF4-FFF2-40B4-BE49-F238E27FC236}">
                <a16:creationId xmlns:a16="http://schemas.microsoft.com/office/drawing/2014/main" id="{E9936896-358A-6E86-F71F-D910B08016E0}"/>
              </a:ext>
            </a:extLst>
          </p:cNvPr>
          <p:cNvSpPr>
            <a:spLocks noGrp="1"/>
          </p:cNvSpPr>
          <p:nvPr>
            <p:ph idx="1"/>
          </p:nvPr>
        </p:nvSpPr>
        <p:spPr>
          <a:xfrm>
            <a:off x="465438" y="1813268"/>
            <a:ext cx="4320209" cy="4376392"/>
          </a:xfrm>
        </p:spPr>
        <p:txBody>
          <a:bodyPr>
            <a:normAutofit/>
          </a:bodyPr>
          <a:lstStyle/>
          <a:p>
            <a:r>
              <a:rPr lang="en-US" dirty="0"/>
              <a:t>These are plots for “external use”- communicating your findings to others</a:t>
            </a:r>
          </a:p>
          <a:p>
            <a:r>
              <a:rPr lang="en-US" b="0" i="0" dirty="0">
                <a:solidFill>
                  <a:srgbClr val="333333"/>
                </a:solidFill>
                <a:effectLst/>
                <a:latin typeface="Helvetica Neue" panose="02000503000000020004" pitchFamily="2" charset="0"/>
              </a:rPr>
              <a:t>Things to check:</a:t>
            </a:r>
          </a:p>
          <a:p>
            <a:pPr lvl="1"/>
            <a:r>
              <a:rPr lang="en-US" b="0" i="0" dirty="0">
                <a:solidFill>
                  <a:srgbClr val="333333"/>
                </a:solidFill>
                <a:effectLst/>
                <a:latin typeface="Helvetica Neue" panose="02000503000000020004" pitchFamily="2" charset="0"/>
              </a:rPr>
              <a:t>the axis labels should all be clear</a:t>
            </a:r>
          </a:p>
          <a:p>
            <a:pPr lvl="1"/>
            <a:r>
              <a:rPr lang="en-US" b="0" i="0" dirty="0">
                <a:solidFill>
                  <a:srgbClr val="333333"/>
                </a:solidFill>
                <a:effectLst/>
                <a:latin typeface="Helvetica Neue" panose="02000503000000020004" pitchFamily="2" charset="0"/>
              </a:rPr>
              <a:t>the labels should all be large enough to read</a:t>
            </a:r>
          </a:p>
          <a:p>
            <a:pPr lvl="1"/>
            <a:r>
              <a:rPr lang="en-US" b="0" i="0" dirty="0">
                <a:solidFill>
                  <a:srgbClr val="333333"/>
                </a:solidFill>
                <a:effectLst/>
                <a:latin typeface="Helvetica Neue" panose="02000503000000020004" pitchFamily="2" charset="0"/>
              </a:rPr>
              <a:t> the colors should all be carefully chosen</a:t>
            </a:r>
            <a:endParaRPr lang="en-US" dirty="0"/>
          </a:p>
        </p:txBody>
      </p:sp>
      <p:pic>
        <p:nvPicPr>
          <p:cNvPr id="4" name="Picture 3">
            <a:extLst>
              <a:ext uri="{FF2B5EF4-FFF2-40B4-BE49-F238E27FC236}">
                <a16:creationId xmlns:a16="http://schemas.microsoft.com/office/drawing/2014/main" id="{C8F75D73-F121-CA5F-74C3-82916FF571D4}"/>
              </a:ext>
            </a:extLst>
          </p:cNvPr>
          <p:cNvPicPr>
            <a:picLocks noChangeAspect="1"/>
          </p:cNvPicPr>
          <p:nvPr/>
        </p:nvPicPr>
        <p:blipFill>
          <a:blip r:embed="rId2"/>
          <a:stretch>
            <a:fillRect/>
          </a:stretch>
        </p:blipFill>
        <p:spPr>
          <a:xfrm>
            <a:off x="5551565" y="2145392"/>
            <a:ext cx="6174997" cy="3611437"/>
          </a:xfrm>
          <a:prstGeom prst="rect">
            <a:avLst/>
          </a:prstGeom>
        </p:spPr>
      </p:pic>
    </p:spTree>
    <p:extLst>
      <p:ext uri="{BB962C8B-B14F-4D97-AF65-F5344CB8AC3E}">
        <p14:creationId xmlns:p14="http://schemas.microsoft.com/office/powerpoint/2010/main" val="1664611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D24F-3969-30FC-45D8-0B2B4CC3600B}"/>
              </a:ext>
            </a:extLst>
          </p:cNvPr>
          <p:cNvSpPr>
            <a:spLocks noGrp="1"/>
          </p:cNvSpPr>
          <p:nvPr>
            <p:ph type="title"/>
          </p:nvPr>
        </p:nvSpPr>
        <p:spPr/>
        <p:txBody>
          <a:bodyPr/>
          <a:lstStyle/>
          <a:p>
            <a:r>
              <a:rPr lang="en-US" dirty="0"/>
              <a:t>Communicating Your Findings with Plots </a:t>
            </a:r>
          </a:p>
        </p:txBody>
      </p:sp>
      <p:sp>
        <p:nvSpPr>
          <p:cNvPr id="4" name="Text Placeholder 3">
            <a:extLst>
              <a:ext uri="{FF2B5EF4-FFF2-40B4-BE49-F238E27FC236}">
                <a16:creationId xmlns:a16="http://schemas.microsoft.com/office/drawing/2014/main" id="{FF86E1F7-B7B8-4BB5-B0F1-3ABFE6C6A73D}"/>
              </a:ext>
            </a:extLst>
          </p:cNvPr>
          <p:cNvSpPr>
            <a:spLocks noGrp="1"/>
          </p:cNvSpPr>
          <p:nvPr>
            <p:ph type="body" idx="2"/>
          </p:nvPr>
        </p:nvSpPr>
        <p:spPr>
          <a:xfrm>
            <a:off x="458125" y="1586799"/>
            <a:ext cx="10610091" cy="4212351"/>
          </a:xfrm>
        </p:spPr>
        <p:txBody>
          <a:bodyPr/>
          <a:lstStyle/>
          <a:p>
            <a:r>
              <a:rPr lang="en-US" dirty="0"/>
              <a:t>Ask yourself: What is the </a:t>
            </a:r>
            <a:r>
              <a:rPr lang="en-US" b="1" dirty="0"/>
              <a:t>central message</a:t>
            </a:r>
            <a:r>
              <a:rPr lang="en-US" dirty="0"/>
              <a:t> you are trying to communicate?</a:t>
            </a:r>
          </a:p>
          <a:p>
            <a:r>
              <a:rPr lang="en-US" dirty="0"/>
              <a:t>Decide, then build your plot around that message.</a:t>
            </a:r>
          </a:p>
          <a:p>
            <a:pPr>
              <a:buFont typeface="Arial" panose="020B0604020202020204" pitchFamily="34" charset="0"/>
              <a:buChar char="•"/>
            </a:pPr>
            <a:r>
              <a:rPr lang="en-US" dirty="0"/>
              <a:t>Make that message as easy to see as you can.</a:t>
            </a:r>
          </a:p>
          <a:p>
            <a:pPr>
              <a:buFont typeface="Arial" panose="020B0604020202020204" pitchFamily="34" charset="0"/>
              <a:buChar char="•"/>
            </a:pPr>
            <a:r>
              <a:rPr lang="en-US" b="1" dirty="0"/>
              <a:t>Remove the clutter</a:t>
            </a:r>
            <a:r>
              <a:rPr lang="en-US" dirty="0"/>
              <a:t> -- get rid of any features of the visualization that do not contribute to the central message.</a:t>
            </a:r>
          </a:p>
          <a:p>
            <a:pPr marL="126997" indent="0">
              <a:buNone/>
            </a:pPr>
            <a:br>
              <a:rPr lang="en-US" dirty="0"/>
            </a:br>
            <a:endParaRPr lang="en-US" dirty="0"/>
          </a:p>
          <a:p>
            <a:endParaRPr lang="en-US" dirty="0"/>
          </a:p>
        </p:txBody>
      </p:sp>
      <p:sp>
        <p:nvSpPr>
          <p:cNvPr id="7" name="Slide Number Placeholder 6">
            <a:extLst>
              <a:ext uri="{FF2B5EF4-FFF2-40B4-BE49-F238E27FC236}">
                <a16:creationId xmlns:a16="http://schemas.microsoft.com/office/drawing/2014/main" id="{A763665E-5920-D4CF-21CD-8EDD6F85B9B3}"/>
              </a:ext>
            </a:extLst>
          </p:cNvPr>
          <p:cNvSpPr>
            <a:spLocks noGrp="1"/>
          </p:cNvSpPr>
          <p:nvPr>
            <p:ph type="sldNum" idx="12"/>
          </p:nvPr>
        </p:nvSpPr>
        <p:spPr/>
        <p:txBody>
          <a:bodyPr/>
          <a:lstStyle/>
          <a:p>
            <a:fld id="{00000000-1234-1234-1234-123412341234}" type="slidenum">
              <a:rPr lang="en" smtClean="0"/>
              <a:pPr/>
              <a:t>19</a:t>
            </a:fld>
            <a:endParaRPr lang="en"/>
          </a:p>
        </p:txBody>
      </p:sp>
    </p:spTree>
    <p:extLst>
      <p:ext uri="{BB962C8B-B14F-4D97-AF65-F5344CB8AC3E}">
        <p14:creationId xmlns:p14="http://schemas.microsoft.com/office/powerpoint/2010/main" val="369451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Reminders</a:t>
            </a:r>
            <a:endParaRPr dirty="0"/>
          </a:p>
        </p:txBody>
      </p:sp>
      <p:sp>
        <p:nvSpPr>
          <p:cNvPr id="110" name="Google Shape;110;p4"/>
          <p:cNvSpPr txBox="1">
            <a:spLocks noGrp="1"/>
          </p:cNvSpPr>
          <p:nvPr>
            <p:ph type="body" idx="1"/>
          </p:nvPr>
        </p:nvSpPr>
        <p:spPr>
          <a:xfrm>
            <a:off x="838199" y="1825625"/>
            <a:ext cx="9647583"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lang="en-US" dirty="0"/>
          </a:p>
          <a:p>
            <a:pPr marL="228600" lvl="0" indent="-228600" algn="l" rtl="0">
              <a:lnSpc>
                <a:spcPct val="90000"/>
              </a:lnSpc>
              <a:spcBef>
                <a:spcPts val="0"/>
              </a:spcBef>
              <a:spcAft>
                <a:spcPts val="0"/>
              </a:spcAft>
              <a:buClr>
                <a:schemeClr val="dk1"/>
              </a:buClr>
              <a:buSzPts val="2800"/>
              <a:buChar char="•"/>
            </a:pPr>
            <a:r>
              <a:rPr lang="en-US" dirty="0"/>
              <a:t>Lab #5 is due Sunday,  11:59pm (best 4 out of 5 count towards your grade)</a:t>
            </a:r>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r>
              <a:rPr lang="en-US" dirty="0"/>
              <a:t>Research Milestone #3 can be turned in until 11:59pm tonight (late penalty)</a:t>
            </a:r>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r>
              <a:rPr lang="en-US" dirty="0"/>
              <a:t>Final project is due Sunday 11:59pm</a:t>
            </a:r>
          </a:p>
          <a:p>
            <a:pPr marL="228600" lvl="0" indent="-228600" algn="l" rtl="0">
              <a:lnSpc>
                <a:spcPct val="90000"/>
              </a:lnSpc>
              <a:spcBef>
                <a:spcPts val="0"/>
              </a:spcBef>
              <a:spcAft>
                <a:spcPts val="0"/>
              </a:spcAft>
              <a:buClr>
                <a:schemeClr val="dk1"/>
              </a:buClr>
              <a:buSzPts val="2800"/>
              <a:buChar char="•"/>
            </a:pPr>
            <a:endParaRPr dirty="0"/>
          </a:p>
        </p:txBody>
      </p:sp>
      <p:sp>
        <p:nvSpPr>
          <p:cNvPr id="2" name="TextBox 1">
            <a:extLst>
              <a:ext uri="{FF2B5EF4-FFF2-40B4-BE49-F238E27FC236}">
                <a16:creationId xmlns:a16="http://schemas.microsoft.com/office/drawing/2014/main" id="{FC49F4B5-3084-BBA2-A6C1-B016DCB5F64D}"/>
              </a:ext>
            </a:extLst>
          </p:cNvPr>
          <p:cNvSpPr txBox="1"/>
          <p:nvPr/>
        </p:nvSpPr>
        <p:spPr>
          <a:xfrm>
            <a:off x="4040709" y="5811193"/>
            <a:ext cx="3886201" cy="461665"/>
          </a:xfrm>
          <a:prstGeom prst="rect">
            <a:avLst/>
          </a:prstGeom>
          <a:noFill/>
        </p:spPr>
        <p:txBody>
          <a:bodyPr wrap="square">
            <a:spAutoFit/>
          </a:bodyPr>
          <a:lstStyle/>
          <a:p>
            <a:r>
              <a:rPr lang="en-US" sz="2400" dirty="0">
                <a:hlinkClick r:id="rId3"/>
              </a:rPr>
              <a:t>https://</a:t>
            </a:r>
            <a:r>
              <a:rPr lang="en-US" sz="2400" dirty="0" err="1">
                <a:hlinkClick r:id="rId3"/>
              </a:rPr>
              <a:t>pollev.com</a:t>
            </a:r>
            <a:r>
              <a:rPr lang="en-US" sz="2400" dirty="0">
                <a:hlinkClick r:id="rId3"/>
              </a:rPr>
              <a:t>/</a:t>
            </a:r>
            <a:r>
              <a:rPr lang="en-US" sz="2400" dirty="0" err="1">
                <a:hlinkClick r:id="rId3"/>
              </a:rPr>
              <a:t>vsovero</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37763-291E-026A-BC7F-4E9B1565C495}"/>
              </a:ext>
            </a:extLst>
          </p:cNvPr>
          <p:cNvSpPr>
            <a:spLocks noGrp="1"/>
          </p:cNvSpPr>
          <p:nvPr>
            <p:ph type="title"/>
          </p:nvPr>
        </p:nvSpPr>
        <p:spPr>
          <a:xfrm>
            <a:off x="838200" y="365126"/>
            <a:ext cx="10515600" cy="811685"/>
          </a:xfrm>
        </p:spPr>
        <p:txBody>
          <a:bodyPr/>
          <a:lstStyle/>
          <a:p>
            <a:r>
              <a:rPr lang="en-US" dirty="0"/>
              <a:t>Data Visualization as Art</a:t>
            </a:r>
          </a:p>
        </p:txBody>
      </p:sp>
      <p:sp>
        <p:nvSpPr>
          <p:cNvPr id="3" name="Text Placeholder 2">
            <a:extLst>
              <a:ext uri="{FF2B5EF4-FFF2-40B4-BE49-F238E27FC236}">
                <a16:creationId xmlns:a16="http://schemas.microsoft.com/office/drawing/2014/main" id="{62EE4AD4-CA25-A2E9-40C0-5C0176CDF8FC}"/>
              </a:ext>
            </a:extLst>
          </p:cNvPr>
          <p:cNvSpPr>
            <a:spLocks noGrp="1"/>
          </p:cNvSpPr>
          <p:nvPr>
            <p:ph type="body" idx="1"/>
          </p:nvPr>
        </p:nvSpPr>
        <p:spPr>
          <a:xfrm>
            <a:off x="105135" y="3647175"/>
            <a:ext cx="3910124" cy="561716"/>
          </a:xfrm>
        </p:spPr>
        <p:txBody>
          <a:bodyPr/>
          <a:lstStyle/>
          <a:p>
            <a:pPr marL="126997" indent="0">
              <a:buNone/>
            </a:pPr>
            <a:r>
              <a:rPr lang="en-US" sz="1600" dirty="0">
                <a:hlinkClick r:id="rId3"/>
              </a:rPr>
              <a:t>http://www.dear-data.com/theproject</a:t>
            </a:r>
            <a:endParaRPr lang="en-US" sz="1600" dirty="0"/>
          </a:p>
          <a:p>
            <a:pPr marL="126997" indent="0">
              <a:buNone/>
            </a:pPr>
            <a:endParaRPr lang="en-US" dirty="0"/>
          </a:p>
        </p:txBody>
      </p:sp>
      <p:sp>
        <p:nvSpPr>
          <p:cNvPr id="4" name="Slide Number Placeholder 3">
            <a:extLst>
              <a:ext uri="{FF2B5EF4-FFF2-40B4-BE49-F238E27FC236}">
                <a16:creationId xmlns:a16="http://schemas.microsoft.com/office/drawing/2014/main" id="{6C15B621-7458-D7C3-1408-9C3CA7313D72}"/>
              </a:ext>
            </a:extLst>
          </p:cNvPr>
          <p:cNvSpPr>
            <a:spLocks noGrp="1"/>
          </p:cNvSpPr>
          <p:nvPr>
            <p:ph type="sldNum" idx="12"/>
          </p:nvPr>
        </p:nvSpPr>
        <p:spPr>
          <a:xfrm>
            <a:off x="8610600" y="6310275"/>
            <a:ext cx="2743200" cy="365200"/>
          </a:xfrm>
        </p:spPr>
        <p:txBody>
          <a:bodyPr/>
          <a:lstStyle/>
          <a:p>
            <a:fld id="{00000000-1234-1234-1234-123412341234}" type="slidenum">
              <a:rPr lang="en" smtClean="0"/>
              <a:pPr/>
              <a:t>20</a:t>
            </a:fld>
            <a:endParaRPr lang="en"/>
          </a:p>
        </p:txBody>
      </p:sp>
      <p:pic>
        <p:nvPicPr>
          <p:cNvPr id="5" name="Picture 2">
            <a:extLst>
              <a:ext uri="{FF2B5EF4-FFF2-40B4-BE49-F238E27FC236}">
                <a16:creationId xmlns:a16="http://schemas.microsoft.com/office/drawing/2014/main" id="{FB565E6B-3EDA-7529-B615-F6832E3345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227" t="35140" r="5782" b="35545"/>
          <a:stretch/>
        </p:blipFill>
        <p:spPr bwMode="auto">
          <a:xfrm>
            <a:off x="7942318" y="1054800"/>
            <a:ext cx="4059733" cy="57324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49D127CF-C3E4-3786-67AD-D5F53BE670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156" t="35385" r="51853" b="36023"/>
          <a:stretch/>
        </p:blipFill>
        <p:spPr bwMode="auto">
          <a:xfrm>
            <a:off x="3858592" y="1051203"/>
            <a:ext cx="4216400" cy="5806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881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F92D-B0F6-34D5-BA0B-E39A3782AB72}"/>
              </a:ext>
            </a:extLst>
          </p:cNvPr>
          <p:cNvSpPr>
            <a:spLocks noGrp="1"/>
          </p:cNvSpPr>
          <p:nvPr>
            <p:ph type="title"/>
          </p:nvPr>
        </p:nvSpPr>
        <p:spPr/>
        <p:txBody>
          <a:bodyPr/>
          <a:lstStyle/>
          <a:p>
            <a:r>
              <a:rPr lang="en-US" dirty="0"/>
              <a:t>Data Example for today</a:t>
            </a:r>
          </a:p>
        </p:txBody>
      </p:sp>
      <p:sp>
        <p:nvSpPr>
          <p:cNvPr id="3" name="Content Placeholder 2">
            <a:extLst>
              <a:ext uri="{FF2B5EF4-FFF2-40B4-BE49-F238E27FC236}">
                <a16:creationId xmlns:a16="http://schemas.microsoft.com/office/drawing/2014/main" id="{06FC45BE-050C-E235-67A6-85B13E2190CE}"/>
              </a:ext>
            </a:extLst>
          </p:cNvPr>
          <p:cNvSpPr>
            <a:spLocks noGrp="1"/>
          </p:cNvSpPr>
          <p:nvPr>
            <p:ph idx="1"/>
          </p:nvPr>
        </p:nvSpPr>
        <p:spPr>
          <a:xfrm>
            <a:off x="362309" y="1825625"/>
            <a:ext cx="4339088" cy="3747039"/>
          </a:xfrm>
        </p:spPr>
        <p:txBody>
          <a:bodyPr/>
          <a:lstStyle/>
          <a:p>
            <a:r>
              <a:rPr lang="en-US" dirty="0"/>
              <a:t>We’re going to use data from the </a:t>
            </a:r>
            <a:r>
              <a:rPr lang="en-US" dirty="0" err="1"/>
              <a:t>cspp</a:t>
            </a:r>
            <a:r>
              <a:rPr lang="en-US" dirty="0"/>
              <a:t> package (</a:t>
            </a:r>
            <a:r>
              <a:rPr lang="en-US" dirty="0">
                <a:hlinkClick r:id="rId2"/>
              </a:rPr>
              <a:t>https://github.com/IPPSR/cspp</a:t>
            </a:r>
            <a:r>
              <a:rPr lang="en-US" dirty="0"/>
              <a:t> )</a:t>
            </a:r>
          </a:p>
        </p:txBody>
      </p:sp>
      <p:sp>
        <p:nvSpPr>
          <p:cNvPr id="5" name="TextBox 4">
            <a:extLst>
              <a:ext uri="{FF2B5EF4-FFF2-40B4-BE49-F238E27FC236}">
                <a16:creationId xmlns:a16="http://schemas.microsoft.com/office/drawing/2014/main" id="{2F07DD2C-64F2-F244-94CF-271702EAC23B}"/>
              </a:ext>
            </a:extLst>
          </p:cNvPr>
          <p:cNvSpPr txBox="1"/>
          <p:nvPr/>
        </p:nvSpPr>
        <p:spPr>
          <a:xfrm>
            <a:off x="5735129" y="2274838"/>
            <a:ext cx="6094562" cy="2308324"/>
          </a:xfrm>
          <a:prstGeom prst="rect">
            <a:avLst/>
          </a:prstGeom>
          <a:noFill/>
        </p:spPr>
        <p:txBody>
          <a:bodyPr wrap="square">
            <a:spAutoFit/>
          </a:bodyPr>
          <a:lstStyle/>
          <a:p>
            <a:endParaRPr lang="en-US" dirty="0"/>
          </a:p>
          <a:p>
            <a:r>
              <a:rPr lang="en-US" b="1" dirty="0" err="1">
                <a:solidFill>
                  <a:srgbClr val="7030A0"/>
                </a:solidFill>
              </a:rPr>
              <a:t>cspp_data</a:t>
            </a:r>
            <a:r>
              <a:rPr lang="en-US" b="1" dirty="0"/>
              <a:t> </a:t>
            </a:r>
            <a:r>
              <a:rPr lang="en-US" b="1" dirty="0">
                <a:solidFill>
                  <a:srgbClr val="0432FF"/>
                </a:solidFill>
              </a:rPr>
              <a:t>&lt;-</a:t>
            </a:r>
            <a:r>
              <a:rPr lang="en-US" b="1" dirty="0"/>
              <a:t> </a:t>
            </a:r>
            <a:r>
              <a:rPr lang="en-US" b="1" dirty="0" err="1">
                <a:solidFill>
                  <a:srgbClr val="FF0000"/>
                </a:solidFill>
              </a:rPr>
              <a:t>get_cspp_data</a:t>
            </a:r>
            <a:r>
              <a:rPr lang="en-US" dirty="0"/>
              <a:t>(</a:t>
            </a:r>
            <a:r>
              <a:rPr lang="en-US" b="1" dirty="0">
                <a:solidFill>
                  <a:srgbClr val="00B050"/>
                </a:solidFill>
              </a:rPr>
              <a:t>vars</a:t>
            </a:r>
            <a:r>
              <a:rPr lang="en-US" dirty="0"/>
              <a:t>=</a:t>
            </a:r>
            <a:r>
              <a:rPr lang="en-US" b="1" dirty="0">
                <a:solidFill>
                  <a:srgbClr val="FF0000"/>
                </a:solidFill>
              </a:rPr>
              <a:t>c</a:t>
            </a:r>
            <a:r>
              <a:rPr lang="en-US" dirty="0"/>
              <a:t>("</a:t>
            </a:r>
            <a:r>
              <a:rPr lang="en-US" dirty="0" err="1"/>
              <a:t>percentuninsured</a:t>
            </a:r>
            <a:r>
              <a:rPr lang="en-US" dirty="0"/>
              <a:t>", "wellbeing", "</a:t>
            </a:r>
            <a:r>
              <a:rPr lang="en-US" dirty="0" err="1"/>
              <a:t>sdce</a:t>
            </a:r>
            <a:r>
              <a:rPr lang="en-US" dirty="0"/>
              <a:t>", "</a:t>
            </a:r>
            <a:r>
              <a:rPr lang="en-US" dirty="0" err="1"/>
              <a:t>doctorsPerCapita</a:t>
            </a:r>
            <a:r>
              <a:rPr lang="en-US" dirty="0"/>
              <a:t>","</a:t>
            </a:r>
            <a:r>
              <a:rPr lang="en-US" dirty="0" err="1"/>
              <a:t>higrenew</a:t>
            </a:r>
            <a:r>
              <a:rPr lang="en-US" dirty="0"/>
              <a:t>", "</a:t>
            </a:r>
            <a:r>
              <a:rPr lang="en-US" dirty="0" err="1"/>
              <a:t>popgovhealthins</a:t>
            </a:r>
            <a:r>
              <a:rPr lang="en-US" dirty="0"/>
              <a:t>", "</a:t>
            </a:r>
            <a:r>
              <a:rPr lang="en-US" dirty="0" err="1"/>
              <a:t>popnohealthins</a:t>
            </a:r>
            <a:r>
              <a:rPr lang="en-US" dirty="0"/>
              <a:t>", "</a:t>
            </a:r>
            <a:r>
              <a:rPr lang="en-US" dirty="0" err="1"/>
              <a:t>popprivhealthins</a:t>
            </a:r>
            <a:r>
              <a:rPr lang="en-US" dirty="0"/>
              <a:t>", "</a:t>
            </a:r>
            <a:r>
              <a:rPr lang="en-US" dirty="0" err="1"/>
              <a:t>hmdindex</a:t>
            </a:r>
            <a:r>
              <a:rPr lang="en-US" dirty="0"/>
              <a:t>", "</a:t>
            </a:r>
            <a:r>
              <a:rPr lang="en-US" dirty="0" err="1"/>
              <a:t>health_pro</a:t>
            </a:r>
            <a:r>
              <a:rPr lang="en-US" dirty="0"/>
              <a:t>" ),  </a:t>
            </a:r>
          </a:p>
          <a:p>
            <a:r>
              <a:rPr lang="en-US" b="1" dirty="0">
                <a:solidFill>
                  <a:srgbClr val="00B050"/>
                </a:solidFill>
              </a:rPr>
              <a:t>years</a:t>
            </a:r>
            <a:r>
              <a:rPr lang="en-US" dirty="0"/>
              <a:t> = </a:t>
            </a:r>
            <a:r>
              <a:rPr lang="en-US" b="1" dirty="0">
                <a:solidFill>
                  <a:srgbClr val="FF0000"/>
                </a:solidFill>
              </a:rPr>
              <a:t>seq</a:t>
            </a:r>
            <a:r>
              <a:rPr lang="en-US" dirty="0"/>
              <a:t>(2010,2010))</a:t>
            </a:r>
          </a:p>
          <a:p>
            <a:endParaRPr lang="en-US" dirty="0"/>
          </a:p>
          <a:p>
            <a:endParaRPr lang="en-US" dirty="0"/>
          </a:p>
        </p:txBody>
      </p:sp>
    </p:spTree>
    <p:extLst>
      <p:ext uri="{BB962C8B-B14F-4D97-AF65-F5344CB8AC3E}">
        <p14:creationId xmlns:p14="http://schemas.microsoft.com/office/powerpoint/2010/main" val="1404302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47DC-2100-0B29-1D29-763B6B19345A}"/>
              </a:ext>
            </a:extLst>
          </p:cNvPr>
          <p:cNvSpPr>
            <a:spLocks noGrp="1"/>
          </p:cNvSpPr>
          <p:nvPr>
            <p:ph type="title"/>
          </p:nvPr>
        </p:nvSpPr>
        <p:spPr/>
        <p:txBody>
          <a:bodyPr/>
          <a:lstStyle/>
          <a:p>
            <a:r>
              <a:rPr lang="en-US" dirty="0"/>
              <a:t>Plot Adjustments</a:t>
            </a:r>
          </a:p>
        </p:txBody>
      </p:sp>
      <p:sp>
        <p:nvSpPr>
          <p:cNvPr id="3" name="Text Placeholder 2">
            <a:extLst>
              <a:ext uri="{FF2B5EF4-FFF2-40B4-BE49-F238E27FC236}">
                <a16:creationId xmlns:a16="http://schemas.microsoft.com/office/drawing/2014/main" id="{01C732D2-B168-9CDF-127E-E050682D37DB}"/>
              </a:ext>
            </a:extLst>
          </p:cNvPr>
          <p:cNvSpPr>
            <a:spLocks noGrp="1"/>
          </p:cNvSpPr>
          <p:nvPr>
            <p:ph type="body" idx="1"/>
          </p:nvPr>
        </p:nvSpPr>
        <p:spPr/>
        <p:txBody>
          <a:bodyPr/>
          <a:lstStyle/>
          <a:p>
            <a:pPr marL="736582" indent="-609585">
              <a:buFont typeface="+mj-lt"/>
              <a:buAutoNum type="arabicPeriod"/>
            </a:pPr>
            <a:r>
              <a:rPr lang="en-US" dirty="0"/>
              <a:t>Labels</a:t>
            </a:r>
          </a:p>
          <a:p>
            <a:pPr marL="1193782" lvl="1" indent="-609585">
              <a:buFont typeface="+mj-lt"/>
              <a:buAutoNum type="alphaLcParenR"/>
            </a:pPr>
            <a:r>
              <a:rPr lang="en-US" dirty="0"/>
              <a:t>title</a:t>
            </a:r>
          </a:p>
          <a:p>
            <a:pPr marL="1193782" lvl="1" indent="-609585">
              <a:buFont typeface="+mj-lt"/>
              <a:buAutoNum type="alphaLcParenR"/>
            </a:pPr>
            <a:r>
              <a:rPr lang="en-US" dirty="0"/>
              <a:t>x and y axis</a:t>
            </a:r>
          </a:p>
          <a:p>
            <a:pPr marL="1193782" lvl="1" indent="-609585">
              <a:buFont typeface="+mj-lt"/>
              <a:buAutoNum type="alphaLcParenR"/>
            </a:pPr>
            <a:r>
              <a:rPr lang="en-US" dirty="0"/>
              <a:t>annotations</a:t>
            </a:r>
          </a:p>
          <a:p>
            <a:pPr marL="736582" indent="-609585">
              <a:buFont typeface="+mj-lt"/>
              <a:buAutoNum type="arabicPeriod"/>
            </a:pPr>
            <a:r>
              <a:rPr lang="en-US" dirty="0"/>
              <a:t>Scales</a:t>
            </a:r>
          </a:p>
          <a:p>
            <a:pPr marL="1193782" lvl="1" indent="-609585">
              <a:buFont typeface="+mj-lt"/>
              <a:buAutoNum type="alphaLcParenR"/>
            </a:pPr>
            <a:r>
              <a:rPr lang="en-US" dirty="0"/>
              <a:t>x and y axis</a:t>
            </a:r>
          </a:p>
          <a:p>
            <a:pPr marL="1193782" lvl="1" indent="-609585">
              <a:buFont typeface="+mj-lt"/>
              <a:buAutoNum type="alphaLcParenR"/>
            </a:pPr>
            <a:r>
              <a:rPr lang="en-US" dirty="0"/>
              <a:t>color</a:t>
            </a:r>
          </a:p>
          <a:p>
            <a:pPr marL="126997" indent="0">
              <a:buNone/>
            </a:pPr>
            <a:endParaRPr lang="en-US" dirty="0"/>
          </a:p>
        </p:txBody>
      </p:sp>
      <p:sp>
        <p:nvSpPr>
          <p:cNvPr id="4" name="Slide Number Placeholder 3">
            <a:extLst>
              <a:ext uri="{FF2B5EF4-FFF2-40B4-BE49-F238E27FC236}">
                <a16:creationId xmlns:a16="http://schemas.microsoft.com/office/drawing/2014/main" id="{7DC920A7-EDE9-AE6B-64D3-1AC3DC173F1C}"/>
              </a:ext>
            </a:extLst>
          </p:cNvPr>
          <p:cNvSpPr>
            <a:spLocks noGrp="1"/>
          </p:cNvSpPr>
          <p:nvPr>
            <p:ph type="sldNum" idx="12"/>
          </p:nvPr>
        </p:nvSpPr>
        <p:spPr/>
        <p:txBody>
          <a:bodyPr/>
          <a:lstStyle/>
          <a:p>
            <a:fld id="{00000000-1234-1234-1234-123412341234}" type="slidenum">
              <a:rPr lang="en" smtClean="0"/>
              <a:pPr/>
              <a:t>22</a:t>
            </a:fld>
            <a:endParaRPr lang="en"/>
          </a:p>
        </p:txBody>
      </p:sp>
    </p:spTree>
    <p:extLst>
      <p:ext uri="{BB962C8B-B14F-4D97-AF65-F5344CB8AC3E}">
        <p14:creationId xmlns:p14="http://schemas.microsoft.com/office/powerpoint/2010/main" val="1952423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0"/>
          <p:cNvSpPr txBox="1">
            <a:spLocks noGrp="1"/>
          </p:cNvSpPr>
          <p:nvPr>
            <p:ph type="title"/>
          </p:nvPr>
        </p:nvSpPr>
        <p:spPr>
          <a:xfrm>
            <a:off x="838200" y="60325"/>
            <a:ext cx="105156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US" dirty="0"/>
              <a:t>Example</a:t>
            </a:r>
            <a:endParaRPr dirty="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02AB16-9D4C-FE63-88A7-364A24E97741}"/>
              </a:ext>
            </a:extLst>
          </p:cNvPr>
          <p:cNvPicPr>
            <a:picLocks noChangeAspect="1"/>
          </p:cNvPicPr>
          <p:nvPr/>
        </p:nvPicPr>
        <p:blipFill>
          <a:blip r:embed="rId3"/>
          <a:stretch>
            <a:fillRect/>
          </a:stretch>
        </p:blipFill>
        <p:spPr>
          <a:xfrm>
            <a:off x="5396948" y="3310507"/>
            <a:ext cx="5578146" cy="3276780"/>
          </a:xfrm>
          <a:prstGeom prst="rect">
            <a:avLst/>
          </a:prstGeom>
        </p:spPr>
      </p:pic>
      <p:sp>
        <p:nvSpPr>
          <p:cNvPr id="5" name="Content Placeholder 4">
            <a:extLst>
              <a:ext uri="{FF2B5EF4-FFF2-40B4-BE49-F238E27FC236}">
                <a16:creationId xmlns:a16="http://schemas.microsoft.com/office/drawing/2014/main" id="{90D1F967-ACE4-3681-07D9-5CBCE086F650}"/>
              </a:ext>
            </a:extLst>
          </p:cNvPr>
          <p:cNvSpPr>
            <a:spLocks noGrp="1"/>
          </p:cNvSpPr>
          <p:nvPr>
            <p:ph sz="half" idx="2"/>
          </p:nvPr>
        </p:nvSpPr>
        <p:spPr>
          <a:xfrm>
            <a:off x="153229" y="1689669"/>
            <a:ext cx="4648200" cy="4351338"/>
          </a:xfrm>
        </p:spPr>
        <p:txBody>
          <a:bodyPr/>
          <a:lstStyle/>
          <a:p>
            <a:r>
              <a:rPr lang="en-US" dirty="0"/>
              <a:t>Let’s see what we can do to improve this scatter plot of a state’s well being ranking against the percent of the state population that is uninsured</a:t>
            </a:r>
          </a:p>
        </p:txBody>
      </p:sp>
      <p:sp>
        <p:nvSpPr>
          <p:cNvPr id="9" name="TextBox 8">
            <a:extLst>
              <a:ext uri="{FF2B5EF4-FFF2-40B4-BE49-F238E27FC236}">
                <a16:creationId xmlns:a16="http://schemas.microsoft.com/office/drawing/2014/main" id="{721AD9E0-03D4-7130-750D-9727DF1988C8}"/>
              </a:ext>
            </a:extLst>
          </p:cNvPr>
          <p:cNvSpPr txBox="1"/>
          <p:nvPr/>
        </p:nvSpPr>
        <p:spPr>
          <a:xfrm>
            <a:off x="5227983" y="1248515"/>
            <a:ext cx="6810788" cy="1384995"/>
          </a:xfrm>
          <a:prstGeom prst="rect">
            <a:avLst/>
          </a:prstGeom>
          <a:noFill/>
        </p:spPr>
        <p:txBody>
          <a:bodyPr wrap="square">
            <a:spAutoFit/>
          </a:bodyPr>
          <a:lstStyle/>
          <a:p>
            <a:endParaRPr lang="en-US" b="1" dirty="0"/>
          </a:p>
          <a:p>
            <a:r>
              <a:rPr lang="en-US" sz="2200" b="1" dirty="0" err="1">
                <a:solidFill>
                  <a:srgbClr val="FF0000"/>
                </a:solidFill>
              </a:rPr>
              <a:t>ggplot</a:t>
            </a:r>
            <a:r>
              <a:rPr lang="en-US" sz="2200" b="1" dirty="0"/>
              <a:t>(</a:t>
            </a:r>
            <a:r>
              <a:rPr lang="en-US" sz="2200" b="1" dirty="0">
                <a:solidFill>
                  <a:srgbClr val="00B050"/>
                </a:solidFill>
              </a:rPr>
              <a:t>data</a:t>
            </a:r>
            <a:r>
              <a:rPr lang="en-US" sz="2200" dirty="0"/>
              <a:t>=</a:t>
            </a:r>
            <a:r>
              <a:rPr lang="en-US" sz="2200" dirty="0" err="1"/>
              <a:t>cspp_data</a:t>
            </a:r>
            <a:r>
              <a:rPr lang="en-US" sz="2200" b="1" dirty="0"/>
              <a:t>,</a:t>
            </a:r>
          </a:p>
          <a:p>
            <a:r>
              <a:rPr lang="en-US" sz="2200" b="1" dirty="0"/>
              <a:t>       </a:t>
            </a:r>
            <a:r>
              <a:rPr lang="en-US" sz="2200" b="1" dirty="0">
                <a:solidFill>
                  <a:srgbClr val="00B050"/>
                </a:solidFill>
              </a:rPr>
              <a:t>mapping</a:t>
            </a:r>
            <a:r>
              <a:rPr lang="en-US" sz="2200" b="1" dirty="0"/>
              <a:t>=</a:t>
            </a:r>
            <a:r>
              <a:rPr lang="en-US" sz="2200" b="1" dirty="0" err="1">
                <a:solidFill>
                  <a:srgbClr val="FF0000"/>
                </a:solidFill>
              </a:rPr>
              <a:t>aes</a:t>
            </a:r>
            <a:r>
              <a:rPr lang="en-US" sz="2200" b="1" dirty="0"/>
              <a:t>(</a:t>
            </a:r>
            <a:r>
              <a:rPr lang="en-US" sz="2200" b="1" dirty="0">
                <a:solidFill>
                  <a:srgbClr val="00B050"/>
                </a:solidFill>
              </a:rPr>
              <a:t>x</a:t>
            </a:r>
            <a:r>
              <a:rPr lang="en-US" sz="2200" dirty="0"/>
              <a:t>=</a:t>
            </a:r>
            <a:r>
              <a:rPr lang="en-US" sz="2200" dirty="0" err="1"/>
              <a:t>percentuninsured</a:t>
            </a:r>
            <a:r>
              <a:rPr lang="en-US" sz="2200" b="1" dirty="0"/>
              <a:t>, </a:t>
            </a:r>
            <a:r>
              <a:rPr lang="en-US" sz="2200" b="1" dirty="0">
                <a:solidFill>
                  <a:srgbClr val="00B050"/>
                </a:solidFill>
              </a:rPr>
              <a:t>y</a:t>
            </a:r>
            <a:r>
              <a:rPr lang="en-US" sz="2200" dirty="0"/>
              <a:t>=wellbeing</a:t>
            </a:r>
            <a:r>
              <a:rPr lang="en-US" sz="2200" b="1" dirty="0"/>
              <a:t>))</a:t>
            </a:r>
            <a:r>
              <a:rPr lang="en-US" sz="2200" b="1" dirty="0">
                <a:solidFill>
                  <a:srgbClr val="0432FF"/>
                </a:solidFill>
              </a:rPr>
              <a:t>+</a:t>
            </a:r>
          </a:p>
          <a:p>
            <a:r>
              <a:rPr lang="en-US" sz="2200" b="1" dirty="0"/>
              <a:t>  </a:t>
            </a:r>
            <a:r>
              <a:rPr lang="en-US" sz="2200" b="1" dirty="0" err="1">
                <a:solidFill>
                  <a:srgbClr val="FF0000"/>
                </a:solidFill>
              </a:rPr>
              <a:t>geom_point</a:t>
            </a:r>
            <a:r>
              <a:rPr lang="en-US" sz="2200" b="1" dirty="0"/>
              <a:t>()</a:t>
            </a:r>
          </a:p>
        </p:txBody>
      </p:sp>
    </p:spTree>
    <p:extLst>
      <p:ext uri="{BB962C8B-B14F-4D97-AF65-F5344CB8AC3E}">
        <p14:creationId xmlns:p14="http://schemas.microsoft.com/office/powerpoint/2010/main" val="1389000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72"/>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dirty="0">
                <a:solidFill>
                  <a:schemeClr val="dk1"/>
                </a:solidFill>
                <a:latin typeface="Arial"/>
                <a:ea typeface="Arial"/>
                <a:cs typeface="Arial"/>
                <a:sym typeface="Arial"/>
              </a:rPr>
              <a:t>Labels</a:t>
            </a:r>
            <a:endParaRPr b="1" dirty="0">
              <a:solidFill>
                <a:schemeClr val="dk1"/>
              </a:solidFill>
              <a:latin typeface="Arial"/>
              <a:ea typeface="Arial"/>
              <a:cs typeface="Arial"/>
              <a:sym typeface="Arial"/>
            </a:endParaRPr>
          </a:p>
        </p:txBody>
      </p:sp>
      <p:sp>
        <p:nvSpPr>
          <p:cNvPr id="477" name="Google Shape;477;p72"/>
          <p:cNvSpPr/>
          <p:nvPr/>
        </p:nvSpPr>
        <p:spPr>
          <a:xfrm>
            <a:off x="4800600" y="577542"/>
            <a:ext cx="7225747" cy="2851458"/>
          </a:xfrm>
          <a:prstGeom prst="rect">
            <a:avLst/>
          </a:prstGeom>
          <a:noFill/>
          <a:ln>
            <a:noFill/>
          </a:ln>
        </p:spPr>
        <p:txBody>
          <a:bodyPr spcFirstLastPara="1" wrap="square" lIns="91433" tIns="45700" rIns="91433" bIns="45700" anchor="t" anchorCtr="0">
            <a:noAutofit/>
          </a:bodyPr>
          <a:lstStyle/>
          <a:p>
            <a:r>
              <a:rPr lang="en-US" sz="2200" b="1" dirty="0" err="1">
                <a:solidFill>
                  <a:srgbClr val="FF0000"/>
                </a:solidFill>
                <a:latin typeface="Calibri" panose="020F0502020204030204" pitchFamily="34" charset="0"/>
                <a:cs typeface="Calibri" panose="020F0502020204030204" pitchFamily="34" charset="0"/>
              </a:rPr>
              <a:t>ggplot</a:t>
            </a:r>
            <a:r>
              <a:rPr lang="en-US" sz="2200" b="1" dirty="0">
                <a:latin typeface="Calibri" panose="020F0502020204030204" pitchFamily="34" charset="0"/>
                <a:cs typeface="Calibri" panose="020F0502020204030204" pitchFamily="34" charset="0"/>
              </a:rPr>
              <a:t>(</a:t>
            </a:r>
            <a:r>
              <a:rPr lang="en-US" sz="2200" b="1" dirty="0">
                <a:solidFill>
                  <a:srgbClr val="00B050"/>
                </a:solidFill>
                <a:latin typeface="Calibri" panose="020F0502020204030204" pitchFamily="34" charset="0"/>
                <a:cs typeface="Calibri" panose="020F0502020204030204" pitchFamily="34" charset="0"/>
              </a:rPr>
              <a:t>data</a:t>
            </a:r>
            <a:r>
              <a:rPr lang="en-US" sz="2200" dirty="0">
                <a:latin typeface="Calibri" panose="020F0502020204030204" pitchFamily="34" charset="0"/>
                <a:cs typeface="Calibri" panose="020F0502020204030204" pitchFamily="34" charset="0"/>
              </a:rPr>
              <a:t>=</a:t>
            </a:r>
            <a:r>
              <a:rPr lang="en-US" sz="2200" dirty="0" err="1">
                <a:latin typeface="Calibri" panose="020F0502020204030204" pitchFamily="34" charset="0"/>
                <a:cs typeface="Calibri" panose="020F0502020204030204" pitchFamily="34" charset="0"/>
              </a:rPr>
              <a:t>cspp_data</a:t>
            </a:r>
            <a:r>
              <a:rPr lang="en-US" sz="2200" b="1" dirty="0">
                <a:latin typeface="Calibri" panose="020F0502020204030204" pitchFamily="34" charset="0"/>
                <a:cs typeface="Calibri" panose="020F0502020204030204" pitchFamily="34" charset="0"/>
              </a:rPr>
              <a:t>,</a:t>
            </a:r>
          </a:p>
          <a:p>
            <a:r>
              <a:rPr lang="en-US" sz="2200" b="1" dirty="0">
                <a:latin typeface="Calibri" panose="020F0502020204030204" pitchFamily="34" charset="0"/>
                <a:cs typeface="Calibri" panose="020F0502020204030204" pitchFamily="34" charset="0"/>
              </a:rPr>
              <a:t>       </a:t>
            </a:r>
            <a:r>
              <a:rPr lang="en-US" sz="2200" b="1" dirty="0">
                <a:solidFill>
                  <a:srgbClr val="00B050"/>
                </a:solidFill>
                <a:latin typeface="Calibri" panose="020F0502020204030204" pitchFamily="34" charset="0"/>
                <a:cs typeface="Calibri" panose="020F0502020204030204" pitchFamily="34" charset="0"/>
              </a:rPr>
              <a:t>mapping</a:t>
            </a:r>
            <a:r>
              <a:rPr lang="en-US" sz="2200" b="1" dirty="0">
                <a:latin typeface="Calibri" panose="020F0502020204030204" pitchFamily="34" charset="0"/>
                <a:cs typeface="Calibri" panose="020F0502020204030204" pitchFamily="34" charset="0"/>
              </a:rPr>
              <a:t>=</a:t>
            </a:r>
            <a:r>
              <a:rPr lang="en-US" sz="2200" b="1" dirty="0" err="1">
                <a:solidFill>
                  <a:srgbClr val="FF0000"/>
                </a:solidFill>
                <a:latin typeface="Calibri" panose="020F0502020204030204" pitchFamily="34" charset="0"/>
                <a:cs typeface="Calibri" panose="020F0502020204030204" pitchFamily="34" charset="0"/>
              </a:rPr>
              <a:t>aes</a:t>
            </a:r>
            <a:r>
              <a:rPr lang="en-US" sz="2200" b="1" dirty="0">
                <a:latin typeface="Calibri" panose="020F0502020204030204" pitchFamily="34" charset="0"/>
                <a:cs typeface="Calibri" panose="020F0502020204030204" pitchFamily="34" charset="0"/>
              </a:rPr>
              <a:t>(</a:t>
            </a:r>
            <a:r>
              <a:rPr lang="en-US" sz="2200" b="1" dirty="0">
                <a:solidFill>
                  <a:srgbClr val="00B05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a:t>
            </a:r>
            <a:r>
              <a:rPr lang="en-US" sz="2200" dirty="0" err="1">
                <a:latin typeface="Calibri" panose="020F0502020204030204" pitchFamily="34" charset="0"/>
                <a:cs typeface="Calibri" panose="020F0502020204030204" pitchFamily="34" charset="0"/>
              </a:rPr>
              <a:t>percentuninsured</a:t>
            </a:r>
            <a:r>
              <a:rPr lang="en-US" sz="2200" b="1" dirty="0">
                <a:latin typeface="Calibri" panose="020F0502020204030204" pitchFamily="34" charset="0"/>
                <a:cs typeface="Calibri" panose="020F0502020204030204" pitchFamily="34" charset="0"/>
              </a:rPr>
              <a:t>, </a:t>
            </a:r>
            <a:r>
              <a:rPr lang="en-US" sz="2200" b="1" dirty="0">
                <a:solidFill>
                  <a:srgbClr val="00B05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=wellbeing</a:t>
            </a:r>
            <a:r>
              <a:rPr lang="en-US" sz="2200" b="1" dirty="0">
                <a:latin typeface="Calibri" panose="020F0502020204030204" pitchFamily="34" charset="0"/>
                <a:cs typeface="Calibri" panose="020F0502020204030204" pitchFamily="34" charset="0"/>
              </a:rPr>
              <a:t>))</a:t>
            </a:r>
            <a:r>
              <a:rPr lang="en-US" sz="2200" b="1" dirty="0">
                <a:solidFill>
                  <a:srgbClr val="0432FF"/>
                </a:solidFill>
                <a:latin typeface="Calibri" panose="020F0502020204030204" pitchFamily="34" charset="0"/>
                <a:cs typeface="Calibri" panose="020F0502020204030204" pitchFamily="34" charset="0"/>
              </a:rPr>
              <a:t>+</a:t>
            </a:r>
          </a:p>
          <a:p>
            <a:r>
              <a:rPr lang="en-US" sz="2200" b="1" dirty="0">
                <a:latin typeface="Calibri" panose="020F0502020204030204" pitchFamily="34" charset="0"/>
                <a:cs typeface="Calibri" panose="020F0502020204030204" pitchFamily="34" charset="0"/>
              </a:rPr>
              <a:t>  </a:t>
            </a:r>
            <a:r>
              <a:rPr lang="en-US" sz="2200" b="1" dirty="0" err="1">
                <a:solidFill>
                  <a:srgbClr val="FF0000"/>
                </a:solidFill>
                <a:latin typeface="Calibri" panose="020F0502020204030204" pitchFamily="34" charset="0"/>
                <a:cs typeface="Calibri" panose="020F0502020204030204" pitchFamily="34" charset="0"/>
              </a:rPr>
              <a:t>geom_point</a:t>
            </a:r>
            <a:r>
              <a:rPr lang="en-US" sz="2200" b="1" dirty="0">
                <a:latin typeface="Calibri" panose="020F0502020204030204" pitchFamily="34" charset="0"/>
                <a:cs typeface="Calibri" panose="020F0502020204030204" pitchFamily="34" charset="0"/>
              </a:rPr>
              <a:t>()</a:t>
            </a:r>
            <a:r>
              <a:rPr lang="en-US" sz="2200" b="1" dirty="0">
                <a:solidFill>
                  <a:srgbClr val="0432FF"/>
                </a:solidFill>
                <a:latin typeface="Calibri" panose="020F0502020204030204" pitchFamily="34" charset="0"/>
                <a:cs typeface="Calibri" panose="020F0502020204030204" pitchFamily="34" charset="0"/>
              </a:rPr>
              <a:t>+</a:t>
            </a:r>
            <a:endParaRPr lang="en-US" sz="2200" b="1" dirty="0">
              <a:latin typeface="Calibri" panose="020F0502020204030204" pitchFamily="34" charset="0"/>
              <a:cs typeface="Calibri" panose="020F0502020204030204" pitchFamily="34" charset="0"/>
            </a:endParaRPr>
          </a:p>
          <a:p>
            <a:r>
              <a:rPr lang="en" sz="2200" b="1" dirty="0">
                <a:solidFill>
                  <a:srgbClr val="FF0000"/>
                </a:solidFill>
                <a:highlight>
                  <a:srgbClr val="FFFF00"/>
                </a:highlight>
                <a:latin typeface="Calibri" panose="020F0502020204030204" pitchFamily="34" charset="0"/>
                <a:ea typeface="Arial"/>
                <a:cs typeface="Calibri" panose="020F0502020204030204" pitchFamily="34" charset="0"/>
                <a:sym typeface="Arial"/>
              </a:rPr>
              <a:t>labs</a:t>
            </a:r>
            <a:r>
              <a:rPr lang="en" sz="2200" dirty="0">
                <a:solidFill>
                  <a:schemeClr val="dk1"/>
                </a:solidFill>
                <a:highlight>
                  <a:srgbClr val="FFFF00"/>
                </a:highlight>
                <a:latin typeface="Calibri" panose="020F0502020204030204" pitchFamily="34" charset="0"/>
                <a:ea typeface="Arial"/>
                <a:cs typeface="Calibri" panose="020F0502020204030204" pitchFamily="34" charset="0"/>
                <a:sym typeface="Arial"/>
              </a:rPr>
              <a:t>(</a:t>
            </a:r>
            <a:r>
              <a:rPr lang="en" sz="2200" b="1" dirty="0">
                <a:solidFill>
                  <a:srgbClr val="16A53F"/>
                </a:solidFill>
                <a:highlight>
                  <a:srgbClr val="FFFF00"/>
                </a:highlight>
                <a:latin typeface="Calibri" panose="020F0502020204030204" pitchFamily="34" charset="0"/>
                <a:ea typeface="Arial"/>
                <a:cs typeface="Calibri" panose="020F0502020204030204" pitchFamily="34" charset="0"/>
                <a:sym typeface="Arial"/>
              </a:rPr>
              <a:t>title</a:t>
            </a:r>
            <a:r>
              <a:rPr lang="en" sz="2200" dirty="0">
                <a:solidFill>
                  <a:schemeClr val="dk1"/>
                </a:solidFill>
                <a:highlight>
                  <a:srgbClr val="FFFF00"/>
                </a:highlight>
                <a:latin typeface="Calibri" panose="020F0502020204030204" pitchFamily="34" charset="0"/>
                <a:ea typeface="Arial"/>
                <a:cs typeface="Calibri" panose="020F0502020204030204" pitchFamily="34" charset="0"/>
                <a:sym typeface="Arial"/>
              </a:rPr>
              <a:t> = </a:t>
            </a:r>
            <a:r>
              <a:rPr lang="en-US" sz="2400" dirty="0">
                <a:solidFill>
                  <a:schemeClr val="dk1"/>
                </a:solidFill>
                <a:latin typeface="Calibri" panose="020F0502020204030204" pitchFamily="34" charset="0"/>
                <a:ea typeface="Arial"/>
                <a:cs typeface="Calibri" panose="020F0502020204030204" pitchFamily="34" charset="0"/>
                <a:sym typeface="Arial"/>
              </a:rPr>
              <a:t>'</a:t>
            </a:r>
            <a:r>
              <a:rPr lang="en" sz="2200" dirty="0">
                <a:solidFill>
                  <a:schemeClr val="dk1"/>
                </a:solidFill>
                <a:highlight>
                  <a:srgbClr val="FFFF00"/>
                </a:highlight>
                <a:latin typeface="Calibri" panose="020F0502020204030204" pitchFamily="34" charset="0"/>
                <a:ea typeface="Arial"/>
                <a:cs typeface="Calibri" panose="020F0502020204030204" pitchFamily="34" charset="0"/>
                <a:sym typeface="Arial"/>
              </a:rPr>
              <a:t>States Rank Higher in Well Being When There Are Fewer Uninsured',</a:t>
            </a:r>
            <a:endParaRPr sz="2200" dirty="0">
              <a:highlight>
                <a:srgbClr val="FFFF00"/>
              </a:highlight>
              <a:latin typeface="Calibri" panose="020F0502020204030204" pitchFamily="34" charset="0"/>
              <a:cs typeface="Calibri" panose="020F0502020204030204" pitchFamily="34" charset="0"/>
            </a:endParaRPr>
          </a:p>
          <a:p>
            <a:r>
              <a:rPr lang="en" sz="2200" dirty="0">
                <a:solidFill>
                  <a:schemeClr val="dk1"/>
                </a:solidFill>
                <a:highlight>
                  <a:srgbClr val="FFFF00"/>
                </a:highlight>
                <a:latin typeface="Calibri" panose="020F0502020204030204" pitchFamily="34" charset="0"/>
                <a:ea typeface="Arial"/>
                <a:cs typeface="Calibri" panose="020F0502020204030204" pitchFamily="34" charset="0"/>
                <a:sym typeface="Arial"/>
              </a:rPr>
              <a:t>         </a:t>
            </a:r>
            <a:r>
              <a:rPr lang="en" sz="2200" b="1" dirty="0">
                <a:solidFill>
                  <a:srgbClr val="16A53F"/>
                </a:solidFill>
                <a:highlight>
                  <a:srgbClr val="FFFF00"/>
                </a:highlight>
                <a:latin typeface="Calibri" panose="020F0502020204030204" pitchFamily="34" charset="0"/>
                <a:ea typeface="Arial"/>
                <a:cs typeface="Calibri" panose="020F0502020204030204" pitchFamily="34" charset="0"/>
                <a:sym typeface="Arial"/>
              </a:rPr>
              <a:t>x</a:t>
            </a:r>
            <a:r>
              <a:rPr lang="en" sz="2200" dirty="0">
                <a:solidFill>
                  <a:schemeClr val="dk1"/>
                </a:solidFill>
                <a:highlight>
                  <a:srgbClr val="FFFF00"/>
                </a:highlight>
                <a:latin typeface="Calibri" panose="020F0502020204030204" pitchFamily="34" charset="0"/>
                <a:ea typeface="Arial"/>
                <a:cs typeface="Calibri" panose="020F0502020204030204" pitchFamily="34" charset="0"/>
                <a:sym typeface="Arial"/>
              </a:rPr>
              <a:t> = </a:t>
            </a:r>
            <a:r>
              <a:rPr lang="en-US" sz="2400" dirty="0">
                <a:solidFill>
                  <a:schemeClr val="dk1"/>
                </a:solidFill>
                <a:latin typeface="Calibri" panose="020F0502020204030204" pitchFamily="34" charset="0"/>
                <a:ea typeface="Arial"/>
                <a:cs typeface="Calibri" panose="020F0502020204030204" pitchFamily="34" charset="0"/>
                <a:sym typeface="Arial"/>
              </a:rPr>
              <a:t>'</a:t>
            </a:r>
            <a:r>
              <a:rPr lang="en" sz="2200" dirty="0">
                <a:solidFill>
                  <a:schemeClr val="dk1"/>
                </a:solidFill>
                <a:highlight>
                  <a:srgbClr val="FFFF00"/>
                </a:highlight>
                <a:latin typeface="Calibri" panose="020F0502020204030204" pitchFamily="34" charset="0"/>
                <a:ea typeface="Arial"/>
                <a:cs typeface="Calibri" panose="020F0502020204030204" pitchFamily="34" charset="0"/>
                <a:sym typeface="Arial"/>
              </a:rPr>
              <a:t>Percent of State Population that is Uninsured', </a:t>
            </a:r>
            <a:endParaRPr sz="2200" dirty="0">
              <a:solidFill>
                <a:schemeClr val="dk1"/>
              </a:solidFill>
              <a:highlight>
                <a:srgbClr val="FFFF00"/>
              </a:highlight>
              <a:latin typeface="Calibri" panose="020F0502020204030204" pitchFamily="34" charset="0"/>
              <a:ea typeface="Arial"/>
              <a:cs typeface="Calibri" panose="020F0502020204030204" pitchFamily="34" charset="0"/>
              <a:sym typeface="Arial"/>
            </a:endParaRPr>
          </a:p>
          <a:p>
            <a:r>
              <a:rPr lang="en" sz="2200" b="1" dirty="0">
                <a:solidFill>
                  <a:srgbClr val="16A53F"/>
                </a:solidFill>
                <a:highlight>
                  <a:srgbClr val="FFFF00"/>
                </a:highlight>
                <a:latin typeface="Calibri" panose="020F0502020204030204" pitchFamily="34" charset="0"/>
                <a:cs typeface="Calibri" panose="020F0502020204030204" pitchFamily="34" charset="0"/>
              </a:rPr>
              <a:t>         </a:t>
            </a:r>
            <a:r>
              <a:rPr lang="en" sz="2200" b="1" dirty="0">
                <a:solidFill>
                  <a:srgbClr val="16A53F"/>
                </a:solidFill>
                <a:highlight>
                  <a:srgbClr val="FFFF00"/>
                </a:highlight>
                <a:latin typeface="Calibri" panose="020F0502020204030204" pitchFamily="34" charset="0"/>
                <a:ea typeface="Arial"/>
                <a:cs typeface="Calibri" panose="020F0502020204030204" pitchFamily="34" charset="0"/>
                <a:sym typeface="Arial"/>
              </a:rPr>
              <a:t>y</a:t>
            </a:r>
            <a:r>
              <a:rPr lang="en" sz="2200" dirty="0">
                <a:solidFill>
                  <a:schemeClr val="dk1"/>
                </a:solidFill>
                <a:highlight>
                  <a:srgbClr val="FFFF00"/>
                </a:highlight>
                <a:latin typeface="Calibri" panose="020F0502020204030204" pitchFamily="34" charset="0"/>
                <a:ea typeface="Arial"/>
                <a:cs typeface="Calibri" panose="020F0502020204030204" pitchFamily="34" charset="0"/>
                <a:sym typeface="Arial"/>
              </a:rPr>
              <a:t> = 'State Well Being Ranking' ) </a:t>
            </a:r>
            <a:endParaRPr sz="2200" dirty="0">
              <a:highlight>
                <a:srgbClr val="FFFF00"/>
              </a:highlight>
              <a:latin typeface="Calibri" panose="020F0502020204030204" pitchFamily="34" charset="0"/>
              <a:cs typeface="Calibri" panose="020F0502020204030204" pitchFamily="34" charset="0"/>
            </a:endParaRPr>
          </a:p>
        </p:txBody>
      </p:sp>
      <p:sp>
        <p:nvSpPr>
          <p:cNvPr id="478" name="Google Shape;478;p72"/>
          <p:cNvSpPr/>
          <p:nvPr/>
        </p:nvSpPr>
        <p:spPr>
          <a:xfrm>
            <a:off x="335267" y="1625599"/>
            <a:ext cx="5709200" cy="4835600"/>
          </a:xfrm>
          <a:prstGeom prst="rect">
            <a:avLst/>
          </a:prstGeom>
          <a:noFill/>
          <a:ln>
            <a:noFill/>
          </a:ln>
        </p:spPr>
        <p:txBody>
          <a:bodyPr spcFirstLastPara="1" wrap="square" lIns="91433" tIns="45700" rIns="91433" bIns="45700" anchor="t" anchorCtr="0">
            <a:noAutofit/>
          </a:bodyPr>
          <a:lstStyle/>
          <a:p>
            <a:endParaRPr sz="2800" dirty="0"/>
          </a:p>
          <a:p>
            <a:pPr marL="609585" indent="-482588">
              <a:buSzPts val="2100"/>
              <a:buChar char="●"/>
            </a:pPr>
            <a:r>
              <a:rPr lang="en" sz="2800" b="1" dirty="0">
                <a:solidFill>
                  <a:srgbClr val="FF0000"/>
                </a:solidFill>
              </a:rPr>
              <a:t>labs</a:t>
            </a:r>
            <a:r>
              <a:rPr lang="en" sz="2800" dirty="0"/>
              <a:t>() - specify labels</a:t>
            </a:r>
          </a:p>
          <a:p>
            <a:pPr marL="609585" indent="-482588">
              <a:buSzPts val="2100"/>
              <a:buChar char="●"/>
            </a:pPr>
            <a:r>
              <a:rPr lang="en" sz="2800" dirty="0"/>
              <a:t>Arguments:</a:t>
            </a:r>
            <a:endParaRPr sz="2800" dirty="0"/>
          </a:p>
          <a:p>
            <a:pPr marL="1219170" lvl="1" indent="-482588">
              <a:buSzPts val="2100"/>
              <a:buChar char="○"/>
            </a:pPr>
            <a:r>
              <a:rPr lang="en" sz="2800" b="1" dirty="0">
                <a:solidFill>
                  <a:srgbClr val="16A53F"/>
                </a:solidFill>
              </a:rPr>
              <a:t>title</a:t>
            </a:r>
            <a:r>
              <a:rPr lang="en" sz="2800" dirty="0"/>
              <a:t>:  plot title</a:t>
            </a:r>
            <a:endParaRPr sz="2800" dirty="0"/>
          </a:p>
          <a:p>
            <a:pPr marL="1219170" lvl="1" indent="-482588">
              <a:buSzPts val="2100"/>
              <a:buChar char="○"/>
            </a:pPr>
            <a:r>
              <a:rPr lang="en" sz="2800" b="1" dirty="0">
                <a:solidFill>
                  <a:srgbClr val="16A53F"/>
                </a:solidFill>
              </a:rPr>
              <a:t>x</a:t>
            </a:r>
            <a:r>
              <a:rPr lang="en" sz="2800" dirty="0"/>
              <a:t>: x axis label</a:t>
            </a:r>
            <a:endParaRPr sz="2800" dirty="0"/>
          </a:p>
          <a:p>
            <a:pPr marL="1219170" lvl="1" indent="-482588">
              <a:buSzPts val="2100"/>
              <a:buChar char="○"/>
            </a:pPr>
            <a:r>
              <a:rPr lang="en" sz="2800" b="1" dirty="0">
                <a:solidFill>
                  <a:srgbClr val="16A53F"/>
                </a:solidFill>
              </a:rPr>
              <a:t>y</a:t>
            </a:r>
            <a:r>
              <a:rPr lang="en" sz="2800" dirty="0"/>
              <a:t>: y axis label</a:t>
            </a:r>
            <a:endParaRPr sz="2800" dirty="0"/>
          </a:p>
          <a:p>
            <a:endParaRPr sz="2800" dirty="0"/>
          </a:p>
        </p:txBody>
      </p:sp>
      <p:pic>
        <p:nvPicPr>
          <p:cNvPr id="2" name="Picture 1">
            <a:extLst>
              <a:ext uri="{FF2B5EF4-FFF2-40B4-BE49-F238E27FC236}">
                <a16:creationId xmlns:a16="http://schemas.microsoft.com/office/drawing/2014/main" id="{6E0280AA-3149-89FD-A7DD-74EA9E3A989B}"/>
              </a:ext>
            </a:extLst>
          </p:cNvPr>
          <p:cNvPicPr>
            <a:picLocks noChangeAspect="1"/>
          </p:cNvPicPr>
          <p:nvPr/>
        </p:nvPicPr>
        <p:blipFill>
          <a:blip r:embed="rId3"/>
          <a:stretch>
            <a:fillRect/>
          </a:stretch>
        </p:blipFill>
        <p:spPr>
          <a:xfrm>
            <a:off x="5272645" y="3353681"/>
            <a:ext cx="5101338" cy="2968051"/>
          </a:xfrm>
          <a:prstGeom prst="rect">
            <a:avLst/>
          </a:prstGeom>
        </p:spPr>
      </p:pic>
    </p:spTree>
    <p:extLst>
      <p:ext uri="{BB962C8B-B14F-4D97-AF65-F5344CB8AC3E}">
        <p14:creationId xmlns:p14="http://schemas.microsoft.com/office/powerpoint/2010/main" val="4138870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6CCA-4357-7B06-D31B-05EC6C4B05CA}"/>
              </a:ext>
            </a:extLst>
          </p:cNvPr>
          <p:cNvSpPr>
            <a:spLocks noGrp="1"/>
          </p:cNvSpPr>
          <p:nvPr>
            <p:ph type="title"/>
          </p:nvPr>
        </p:nvSpPr>
        <p:spPr/>
        <p:txBody>
          <a:bodyPr/>
          <a:lstStyle/>
          <a:p>
            <a:r>
              <a:rPr lang="en-US" dirty="0"/>
              <a:t>Add line of best fit</a:t>
            </a:r>
          </a:p>
        </p:txBody>
      </p:sp>
      <p:sp>
        <p:nvSpPr>
          <p:cNvPr id="3" name="Content Placeholder 2">
            <a:extLst>
              <a:ext uri="{FF2B5EF4-FFF2-40B4-BE49-F238E27FC236}">
                <a16:creationId xmlns:a16="http://schemas.microsoft.com/office/drawing/2014/main" id="{F316844A-E459-EFE3-C2B6-EEE035EC19BF}"/>
              </a:ext>
            </a:extLst>
          </p:cNvPr>
          <p:cNvSpPr>
            <a:spLocks noGrp="1"/>
          </p:cNvSpPr>
          <p:nvPr>
            <p:ph sz="half" idx="1"/>
          </p:nvPr>
        </p:nvSpPr>
        <p:spPr/>
        <p:txBody>
          <a:bodyPr/>
          <a:lstStyle/>
          <a:p>
            <a:r>
              <a:rPr lang="en-US" dirty="0"/>
              <a:t>We can use </a:t>
            </a:r>
            <a:r>
              <a:rPr lang="en-US" dirty="0" err="1">
                <a:solidFill>
                  <a:srgbClr val="FF0000"/>
                </a:solidFill>
              </a:rPr>
              <a:t>geom_smooth</a:t>
            </a:r>
            <a:r>
              <a:rPr lang="en-US" dirty="0"/>
              <a:t>() to add a line of best fit (expected value of y for every value of x)</a:t>
            </a:r>
          </a:p>
        </p:txBody>
      </p:sp>
      <p:pic>
        <p:nvPicPr>
          <p:cNvPr id="5" name="Picture 4">
            <a:extLst>
              <a:ext uri="{FF2B5EF4-FFF2-40B4-BE49-F238E27FC236}">
                <a16:creationId xmlns:a16="http://schemas.microsoft.com/office/drawing/2014/main" id="{EE6A7BC6-730E-AB48-94BF-B52BD961D869}"/>
              </a:ext>
            </a:extLst>
          </p:cNvPr>
          <p:cNvPicPr>
            <a:picLocks noChangeAspect="1"/>
          </p:cNvPicPr>
          <p:nvPr/>
        </p:nvPicPr>
        <p:blipFill>
          <a:blip r:embed="rId2"/>
          <a:stretch>
            <a:fillRect/>
          </a:stretch>
        </p:blipFill>
        <p:spPr>
          <a:xfrm>
            <a:off x="6255330" y="3151188"/>
            <a:ext cx="5181598" cy="3014748"/>
          </a:xfrm>
          <a:prstGeom prst="rect">
            <a:avLst/>
          </a:prstGeom>
        </p:spPr>
      </p:pic>
      <p:sp>
        <p:nvSpPr>
          <p:cNvPr id="7" name="TextBox 6">
            <a:extLst>
              <a:ext uri="{FF2B5EF4-FFF2-40B4-BE49-F238E27FC236}">
                <a16:creationId xmlns:a16="http://schemas.microsoft.com/office/drawing/2014/main" id="{A4054161-90AE-414B-BAF8-825A2E32238A}"/>
              </a:ext>
            </a:extLst>
          </p:cNvPr>
          <p:cNvSpPr txBox="1"/>
          <p:nvPr/>
        </p:nvSpPr>
        <p:spPr>
          <a:xfrm>
            <a:off x="6019800" y="603995"/>
            <a:ext cx="6097978" cy="2308324"/>
          </a:xfrm>
          <a:prstGeom prst="rect">
            <a:avLst/>
          </a:prstGeom>
          <a:noFill/>
        </p:spPr>
        <p:txBody>
          <a:bodyPr wrap="square">
            <a:spAutoFit/>
          </a:bodyPr>
          <a:lstStyle/>
          <a:p>
            <a:r>
              <a:rPr lang="en-US" b="1" dirty="0" err="1">
                <a:solidFill>
                  <a:srgbClr val="FF0000"/>
                </a:solidFill>
                <a:latin typeface="Calibri" panose="020F0502020204030204" pitchFamily="34" charset="0"/>
                <a:cs typeface="Calibri" panose="020F0502020204030204" pitchFamily="34" charset="0"/>
              </a:rPr>
              <a:t>ggplot</a:t>
            </a:r>
            <a:r>
              <a:rPr lang="en-US" b="1" dirty="0">
                <a:latin typeface="Calibri" panose="020F0502020204030204" pitchFamily="34" charset="0"/>
                <a:cs typeface="Calibri" panose="020F0502020204030204" pitchFamily="34" charset="0"/>
              </a:rPr>
              <a:t>(</a:t>
            </a:r>
            <a:r>
              <a:rPr lang="en-US" b="1" dirty="0">
                <a:solidFill>
                  <a:srgbClr val="00B050"/>
                </a:solidFill>
                <a:latin typeface="Calibri" panose="020F0502020204030204" pitchFamily="34" charset="0"/>
                <a:cs typeface="Calibri" panose="020F0502020204030204" pitchFamily="34" charset="0"/>
              </a:rPr>
              <a:t>data</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cspp_data</a:t>
            </a:r>
            <a:r>
              <a:rPr lang="en-US" b="1" dirty="0">
                <a:latin typeface="Calibri" panose="020F0502020204030204" pitchFamily="34" charset="0"/>
                <a:cs typeface="Calibri" panose="020F0502020204030204" pitchFamily="34" charset="0"/>
              </a:rPr>
              <a:t>,</a:t>
            </a:r>
          </a:p>
          <a:p>
            <a:r>
              <a:rPr lang="en-US" b="1" dirty="0">
                <a:latin typeface="Calibri" panose="020F0502020204030204" pitchFamily="34" charset="0"/>
                <a:cs typeface="Calibri" panose="020F0502020204030204" pitchFamily="34" charset="0"/>
              </a:rPr>
              <a:t>       </a:t>
            </a:r>
            <a:r>
              <a:rPr lang="en-US" b="1" dirty="0">
                <a:solidFill>
                  <a:srgbClr val="00B050"/>
                </a:solidFill>
                <a:latin typeface="Calibri" panose="020F0502020204030204" pitchFamily="34" charset="0"/>
                <a:cs typeface="Calibri" panose="020F0502020204030204" pitchFamily="34" charset="0"/>
              </a:rPr>
              <a:t>mapping</a:t>
            </a:r>
            <a:r>
              <a:rPr lang="en-US" b="1" dirty="0">
                <a:latin typeface="Calibri" panose="020F0502020204030204" pitchFamily="34" charset="0"/>
                <a:cs typeface="Calibri" panose="020F0502020204030204" pitchFamily="34" charset="0"/>
              </a:rPr>
              <a:t>=</a:t>
            </a:r>
            <a:r>
              <a:rPr lang="en-US" b="1" dirty="0" err="1">
                <a:solidFill>
                  <a:srgbClr val="FF0000"/>
                </a:solidFill>
                <a:latin typeface="Calibri" panose="020F0502020204030204" pitchFamily="34" charset="0"/>
                <a:cs typeface="Calibri" panose="020F0502020204030204" pitchFamily="34" charset="0"/>
              </a:rPr>
              <a:t>aes</a:t>
            </a:r>
            <a:r>
              <a:rPr lang="en-US" b="1" dirty="0">
                <a:latin typeface="Calibri" panose="020F0502020204030204" pitchFamily="34" charset="0"/>
                <a:cs typeface="Calibri" panose="020F0502020204030204" pitchFamily="34" charset="0"/>
              </a:rPr>
              <a:t>(</a:t>
            </a:r>
            <a:r>
              <a:rPr lang="en-US" b="1" dirty="0">
                <a:solidFill>
                  <a:srgbClr val="00B050"/>
                </a:solidFill>
                <a:latin typeface="Calibri" panose="020F0502020204030204" pitchFamily="34" charset="0"/>
                <a:cs typeface="Calibri" panose="020F0502020204030204" pitchFamily="34" charset="0"/>
              </a:rPr>
              <a:t>x</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percentuninsured</a:t>
            </a:r>
            <a:r>
              <a:rPr lang="en-US" b="1" dirty="0">
                <a:latin typeface="Calibri" panose="020F0502020204030204" pitchFamily="34" charset="0"/>
                <a:cs typeface="Calibri" panose="020F0502020204030204" pitchFamily="34" charset="0"/>
              </a:rPr>
              <a:t>, </a:t>
            </a:r>
            <a:r>
              <a:rPr lang="en-US" b="1" dirty="0">
                <a:solidFill>
                  <a:srgbClr val="00B050"/>
                </a:solidFill>
                <a:latin typeface="Calibri" panose="020F0502020204030204" pitchFamily="34" charset="0"/>
                <a:cs typeface="Calibri" panose="020F0502020204030204" pitchFamily="34" charset="0"/>
              </a:rPr>
              <a:t>y</a:t>
            </a:r>
            <a:r>
              <a:rPr lang="en-US" dirty="0">
                <a:latin typeface="Calibri" panose="020F0502020204030204" pitchFamily="34" charset="0"/>
                <a:cs typeface="Calibri" panose="020F0502020204030204" pitchFamily="34" charset="0"/>
              </a:rPr>
              <a:t>=wellbeing</a:t>
            </a:r>
            <a:r>
              <a:rPr lang="en-US" b="1" dirty="0">
                <a:latin typeface="Calibri" panose="020F0502020204030204" pitchFamily="34" charset="0"/>
                <a:cs typeface="Calibri" panose="020F0502020204030204" pitchFamily="34" charset="0"/>
              </a:rPr>
              <a:t>))</a:t>
            </a:r>
            <a:r>
              <a:rPr lang="en-US" b="1" dirty="0">
                <a:solidFill>
                  <a:srgbClr val="0432FF"/>
                </a:solidFill>
                <a:latin typeface="Calibri" panose="020F0502020204030204" pitchFamily="34" charset="0"/>
                <a:cs typeface="Calibri" panose="020F0502020204030204" pitchFamily="34" charset="0"/>
              </a:rPr>
              <a:t>+</a:t>
            </a:r>
          </a:p>
          <a:p>
            <a:r>
              <a:rPr lang="en-US" b="1" dirty="0">
                <a:latin typeface="Calibri" panose="020F0502020204030204" pitchFamily="34" charset="0"/>
                <a:cs typeface="Calibri" panose="020F0502020204030204" pitchFamily="34" charset="0"/>
              </a:rPr>
              <a:t>  </a:t>
            </a:r>
            <a:r>
              <a:rPr lang="en-US" b="1" dirty="0" err="1">
                <a:solidFill>
                  <a:srgbClr val="FF0000"/>
                </a:solidFill>
                <a:latin typeface="Calibri" panose="020F0502020204030204" pitchFamily="34" charset="0"/>
                <a:cs typeface="Calibri" panose="020F0502020204030204" pitchFamily="34" charset="0"/>
              </a:rPr>
              <a:t>geom_point</a:t>
            </a:r>
            <a:r>
              <a:rPr lang="en-US" dirty="0">
                <a:latin typeface="Calibri" panose="020F0502020204030204" pitchFamily="34" charset="0"/>
                <a:cs typeface="Calibri" panose="020F0502020204030204" pitchFamily="34" charset="0"/>
              </a:rPr>
              <a:t>()</a:t>
            </a:r>
            <a:r>
              <a:rPr lang="en-US" b="1" dirty="0">
                <a:solidFill>
                  <a:srgbClr val="0432FF"/>
                </a:solidFill>
                <a:latin typeface="Calibri" panose="020F0502020204030204" pitchFamily="34" charset="0"/>
                <a:cs typeface="Calibri" panose="020F0502020204030204" pitchFamily="34" charset="0"/>
              </a:rPr>
              <a:t>+</a:t>
            </a:r>
            <a:endParaRPr lang="en-US" b="1" dirty="0">
              <a:latin typeface="Calibri" panose="020F0502020204030204" pitchFamily="34" charset="0"/>
              <a:cs typeface="Calibri" panose="020F0502020204030204" pitchFamily="34" charset="0"/>
            </a:endParaRPr>
          </a:p>
          <a:p>
            <a:r>
              <a:rPr lang="en-US" b="1" dirty="0">
                <a:solidFill>
                  <a:srgbClr val="FF0000"/>
                </a:solidFill>
                <a:latin typeface="Calibri" panose="020F0502020204030204" pitchFamily="34" charset="0"/>
                <a:ea typeface="Arial"/>
                <a:cs typeface="Calibri" panose="020F0502020204030204" pitchFamily="34" charset="0"/>
                <a:sym typeface="Arial"/>
              </a:rPr>
              <a:t>labs</a:t>
            </a:r>
            <a:r>
              <a:rPr lang="en-US" dirty="0">
                <a:solidFill>
                  <a:schemeClr val="dk1"/>
                </a:solidFill>
                <a:latin typeface="Calibri" panose="020F0502020204030204" pitchFamily="34" charset="0"/>
                <a:ea typeface="Arial"/>
                <a:cs typeface="Calibri" panose="020F0502020204030204" pitchFamily="34" charset="0"/>
                <a:sym typeface="Arial"/>
              </a:rPr>
              <a:t>(</a:t>
            </a:r>
            <a:r>
              <a:rPr lang="en-US" b="1" dirty="0">
                <a:solidFill>
                  <a:srgbClr val="16A53F"/>
                </a:solidFill>
                <a:latin typeface="Calibri" panose="020F0502020204030204" pitchFamily="34" charset="0"/>
                <a:ea typeface="Arial"/>
                <a:cs typeface="Calibri" panose="020F0502020204030204" pitchFamily="34" charset="0"/>
                <a:sym typeface="Arial"/>
              </a:rPr>
              <a:t>title</a:t>
            </a:r>
            <a:r>
              <a:rPr lang="en-US" dirty="0">
                <a:solidFill>
                  <a:schemeClr val="dk1"/>
                </a:solidFill>
                <a:latin typeface="Calibri" panose="020F0502020204030204" pitchFamily="34" charset="0"/>
                <a:ea typeface="Arial"/>
                <a:cs typeface="Calibri" panose="020F0502020204030204" pitchFamily="34" charset="0"/>
                <a:sym typeface="Arial"/>
              </a:rPr>
              <a:t> = </a:t>
            </a:r>
            <a:r>
              <a:rPr lang="en-US" sz="1800" dirty="0">
                <a:solidFill>
                  <a:schemeClr val="dk1"/>
                </a:solidFill>
                <a:latin typeface="Calibri" panose="020F0502020204030204" pitchFamily="34" charset="0"/>
                <a:ea typeface="Arial"/>
                <a:cs typeface="Calibri" panose="020F0502020204030204" pitchFamily="34" charset="0"/>
                <a:sym typeface="Arial"/>
              </a:rPr>
              <a:t>'</a:t>
            </a:r>
            <a:r>
              <a:rPr lang="en-US" dirty="0">
                <a:solidFill>
                  <a:schemeClr val="dk1"/>
                </a:solidFill>
                <a:latin typeface="Calibri" panose="020F0502020204030204" pitchFamily="34" charset="0"/>
                <a:ea typeface="Arial"/>
                <a:cs typeface="Calibri" panose="020F0502020204030204" pitchFamily="34" charset="0"/>
                <a:sym typeface="Arial"/>
              </a:rPr>
              <a:t>States Rank Higher in Well Being When There Are Fewer Uninsured',</a:t>
            </a:r>
            <a:endParaRPr lang="en-US" dirty="0">
              <a:latin typeface="Calibri" panose="020F0502020204030204" pitchFamily="34" charset="0"/>
              <a:cs typeface="Calibri" panose="020F0502020204030204" pitchFamily="34" charset="0"/>
            </a:endParaRPr>
          </a:p>
          <a:p>
            <a:r>
              <a:rPr lang="en-US" dirty="0">
                <a:solidFill>
                  <a:schemeClr val="dk1"/>
                </a:solidFill>
                <a:latin typeface="Calibri" panose="020F0502020204030204" pitchFamily="34" charset="0"/>
                <a:ea typeface="Arial"/>
                <a:cs typeface="Calibri" panose="020F0502020204030204" pitchFamily="34" charset="0"/>
                <a:sym typeface="Arial"/>
              </a:rPr>
              <a:t>         </a:t>
            </a:r>
            <a:r>
              <a:rPr lang="en-US" b="1" dirty="0">
                <a:solidFill>
                  <a:srgbClr val="16A53F"/>
                </a:solidFill>
                <a:latin typeface="Calibri" panose="020F0502020204030204" pitchFamily="34" charset="0"/>
                <a:ea typeface="Arial"/>
                <a:cs typeface="Calibri" panose="020F0502020204030204" pitchFamily="34" charset="0"/>
                <a:sym typeface="Arial"/>
              </a:rPr>
              <a:t>x</a:t>
            </a:r>
            <a:r>
              <a:rPr lang="en-US" dirty="0">
                <a:solidFill>
                  <a:schemeClr val="dk1"/>
                </a:solidFill>
                <a:latin typeface="Calibri" panose="020F0502020204030204" pitchFamily="34" charset="0"/>
                <a:ea typeface="Arial"/>
                <a:cs typeface="Calibri" panose="020F0502020204030204" pitchFamily="34" charset="0"/>
                <a:sym typeface="Arial"/>
              </a:rPr>
              <a:t> = </a:t>
            </a:r>
            <a:r>
              <a:rPr lang="en-US" sz="1800" dirty="0">
                <a:solidFill>
                  <a:schemeClr val="dk1"/>
                </a:solidFill>
                <a:latin typeface="Calibri" panose="020F0502020204030204" pitchFamily="34" charset="0"/>
                <a:ea typeface="Arial"/>
                <a:cs typeface="Calibri" panose="020F0502020204030204" pitchFamily="34" charset="0"/>
                <a:sym typeface="Arial"/>
              </a:rPr>
              <a:t>'</a:t>
            </a:r>
            <a:r>
              <a:rPr lang="en-US" dirty="0">
                <a:solidFill>
                  <a:schemeClr val="dk1"/>
                </a:solidFill>
                <a:latin typeface="Calibri" panose="020F0502020204030204" pitchFamily="34" charset="0"/>
                <a:ea typeface="Arial"/>
                <a:cs typeface="Calibri" panose="020F0502020204030204" pitchFamily="34" charset="0"/>
                <a:sym typeface="Arial"/>
              </a:rPr>
              <a:t>Percent of State Population that is Uninsured', </a:t>
            </a:r>
          </a:p>
          <a:p>
            <a:r>
              <a:rPr lang="en-US" b="1" dirty="0">
                <a:solidFill>
                  <a:srgbClr val="16A53F"/>
                </a:solidFill>
                <a:latin typeface="Calibri" panose="020F0502020204030204" pitchFamily="34" charset="0"/>
                <a:cs typeface="Calibri" panose="020F0502020204030204" pitchFamily="34" charset="0"/>
              </a:rPr>
              <a:t>         </a:t>
            </a:r>
            <a:r>
              <a:rPr lang="en-US" b="1" dirty="0">
                <a:solidFill>
                  <a:srgbClr val="16A53F"/>
                </a:solidFill>
                <a:latin typeface="Calibri" panose="020F0502020204030204" pitchFamily="34" charset="0"/>
                <a:ea typeface="Arial"/>
                <a:cs typeface="Calibri" panose="020F0502020204030204" pitchFamily="34" charset="0"/>
                <a:sym typeface="Arial"/>
              </a:rPr>
              <a:t>y</a:t>
            </a:r>
            <a:r>
              <a:rPr lang="en-US" dirty="0">
                <a:solidFill>
                  <a:schemeClr val="dk1"/>
                </a:solidFill>
                <a:latin typeface="Calibri" panose="020F0502020204030204" pitchFamily="34" charset="0"/>
                <a:ea typeface="Arial"/>
                <a:cs typeface="Calibri" panose="020F0502020204030204" pitchFamily="34" charset="0"/>
                <a:sym typeface="Arial"/>
              </a:rPr>
              <a:t> = 'State Well Being Ranking' )</a:t>
            </a:r>
            <a:r>
              <a:rPr lang="en-US" b="1" dirty="0">
                <a:solidFill>
                  <a:srgbClr val="0432FF"/>
                </a:solidFill>
                <a:latin typeface="Calibri" panose="020F0502020204030204" pitchFamily="34" charset="0"/>
                <a:cs typeface="Calibri" panose="020F0502020204030204" pitchFamily="34" charset="0"/>
              </a:rPr>
              <a:t>+</a:t>
            </a:r>
            <a:endParaRPr lang="en-US" b="1" dirty="0">
              <a:latin typeface="Calibri" panose="020F0502020204030204" pitchFamily="34" charset="0"/>
              <a:cs typeface="Calibri" panose="020F0502020204030204" pitchFamily="34" charset="0"/>
            </a:endParaRPr>
          </a:p>
          <a:p>
            <a:r>
              <a:rPr lang="en-US" b="1" dirty="0" err="1">
                <a:solidFill>
                  <a:srgbClr val="FF0000"/>
                </a:solidFill>
                <a:highlight>
                  <a:srgbClr val="FFFF00"/>
                </a:highlight>
                <a:latin typeface="Calibri" panose="020F0502020204030204" pitchFamily="34" charset="0"/>
                <a:cs typeface="Calibri" panose="020F0502020204030204" pitchFamily="34" charset="0"/>
              </a:rPr>
              <a:t>geom_smooth</a:t>
            </a:r>
            <a:r>
              <a:rPr lang="en-US" dirty="0">
                <a:highlight>
                  <a:srgbClr val="FFFF00"/>
                </a:highlight>
                <a:latin typeface="Calibri" panose="020F0502020204030204" pitchFamily="34" charset="0"/>
                <a:cs typeface="Calibri" panose="020F0502020204030204" pitchFamily="34" charset="0"/>
              </a:rPr>
              <a:t>()</a:t>
            </a:r>
            <a:endParaRPr lang="en-US" dirty="0">
              <a:highlight>
                <a:srgbClr val="FFFF00"/>
              </a:highlight>
            </a:endParaRPr>
          </a:p>
        </p:txBody>
      </p:sp>
    </p:spTree>
    <p:extLst>
      <p:ext uri="{BB962C8B-B14F-4D97-AF65-F5344CB8AC3E}">
        <p14:creationId xmlns:p14="http://schemas.microsoft.com/office/powerpoint/2010/main" val="619870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6CCA-4357-7B06-D31B-05EC6C4B05CA}"/>
              </a:ext>
            </a:extLst>
          </p:cNvPr>
          <p:cNvSpPr>
            <a:spLocks noGrp="1"/>
          </p:cNvSpPr>
          <p:nvPr>
            <p:ph type="title"/>
          </p:nvPr>
        </p:nvSpPr>
        <p:spPr/>
        <p:txBody>
          <a:bodyPr/>
          <a:lstStyle/>
          <a:p>
            <a:r>
              <a:rPr lang="en-US" dirty="0"/>
              <a:t>Add line of best fit</a:t>
            </a:r>
          </a:p>
        </p:txBody>
      </p:sp>
      <p:sp>
        <p:nvSpPr>
          <p:cNvPr id="3" name="Content Placeholder 2">
            <a:extLst>
              <a:ext uri="{FF2B5EF4-FFF2-40B4-BE49-F238E27FC236}">
                <a16:creationId xmlns:a16="http://schemas.microsoft.com/office/drawing/2014/main" id="{F316844A-E459-EFE3-C2B6-EEE035EC19BF}"/>
              </a:ext>
            </a:extLst>
          </p:cNvPr>
          <p:cNvSpPr>
            <a:spLocks noGrp="1"/>
          </p:cNvSpPr>
          <p:nvPr>
            <p:ph sz="half" idx="1"/>
          </p:nvPr>
        </p:nvSpPr>
        <p:spPr/>
        <p:txBody>
          <a:bodyPr/>
          <a:lstStyle/>
          <a:p>
            <a:pPr lvl="1"/>
            <a:r>
              <a:rPr lang="en-US" dirty="0"/>
              <a:t>Blue line: estimated line of best fit</a:t>
            </a:r>
          </a:p>
          <a:p>
            <a:pPr lvl="1"/>
            <a:r>
              <a:rPr lang="en-US" b="1" dirty="0"/>
              <a:t>Interpretation</a:t>
            </a:r>
            <a:r>
              <a:rPr lang="en-US" dirty="0"/>
              <a:t>: </a:t>
            </a:r>
          </a:p>
          <a:p>
            <a:pPr lvl="2"/>
            <a:r>
              <a:rPr lang="en-US" dirty="0"/>
              <a:t>mostly negative relationship between percent uninsured and ranking </a:t>
            </a:r>
          </a:p>
          <a:p>
            <a:pPr lvl="2"/>
            <a:r>
              <a:rPr lang="en-US" dirty="0"/>
              <a:t>seems mostly linear </a:t>
            </a:r>
          </a:p>
          <a:p>
            <a:pPr lvl="1"/>
            <a:r>
              <a:rPr lang="en-US" dirty="0"/>
              <a:t>Dark grey: 95% CI for estimated line of best fit</a:t>
            </a:r>
          </a:p>
          <a:p>
            <a:pPr lvl="1"/>
            <a:r>
              <a:rPr lang="en-US" b="1" dirty="0"/>
              <a:t>Interpretation: </a:t>
            </a:r>
            <a:r>
              <a:rPr lang="en-US" dirty="0"/>
              <a:t>the relationship is not precisely estimated for the very low and high values of percent uninsured (wide bands)</a:t>
            </a:r>
            <a:endParaRPr lang="en-US" b="1" dirty="0"/>
          </a:p>
        </p:txBody>
      </p:sp>
      <p:pic>
        <p:nvPicPr>
          <p:cNvPr id="5" name="Picture 4">
            <a:extLst>
              <a:ext uri="{FF2B5EF4-FFF2-40B4-BE49-F238E27FC236}">
                <a16:creationId xmlns:a16="http://schemas.microsoft.com/office/drawing/2014/main" id="{EE6A7BC6-730E-AB48-94BF-B52BD961D869}"/>
              </a:ext>
            </a:extLst>
          </p:cNvPr>
          <p:cNvPicPr>
            <a:picLocks noChangeAspect="1"/>
          </p:cNvPicPr>
          <p:nvPr/>
        </p:nvPicPr>
        <p:blipFill>
          <a:blip r:embed="rId2"/>
          <a:stretch>
            <a:fillRect/>
          </a:stretch>
        </p:blipFill>
        <p:spPr>
          <a:xfrm>
            <a:off x="6172202" y="2066307"/>
            <a:ext cx="5699131" cy="3315858"/>
          </a:xfrm>
          <a:prstGeom prst="rect">
            <a:avLst/>
          </a:prstGeom>
        </p:spPr>
      </p:pic>
    </p:spTree>
    <p:extLst>
      <p:ext uri="{BB962C8B-B14F-4D97-AF65-F5344CB8AC3E}">
        <p14:creationId xmlns:p14="http://schemas.microsoft.com/office/powerpoint/2010/main" val="739241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B512-A77F-89DE-C202-803154E86C01}"/>
              </a:ext>
            </a:extLst>
          </p:cNvPr>
          <p:cNvSpPr>
            <a:spLocks noGrp="1"/>
          </p:cNvSpPr>
          <p:nvPr>
            <p:ph type="title"/>
          </p:nvPr>
        </p:nvSpPr>
        <p:spPr/>
        <p:txBody>
          <a:bodyPr/>
          <a:lstStyle/>
          <a:p>
            <a:r>
              <a:rPr lang="en-US" dirty="0"/>
              <a:t>Make it linear</a:t>
            </a:r>
          </a:p>
        </p:txBody>
      </p:sp>
      <p:sp>
        <p:nvSpPr>
          <p:cNvPr id="3" name="Content Placeholder 2">
            <a:extLst>
              <a:ext uri="{FF2B5EF4-FFF2-40B4-BE49-F238E27FC236}">
                <a16:creationId xmlns:a16="http://schemas.microsoft.com/office/drawing/2014/main" id="{14F28ABB-9A1A-058C-C5B3-2A830AF14132}"/>
              </a:ext>
            </a:extLst>
          </p:cNvPr>
          <p:cNvSpPr>
            <a:spLocks noGrp="1"/>
          </p:cNvSpPr>
          <p:nvPr>
            <p:ph sz="half" idx="1"/>
          </p:nvPr>
        </p:nvSpPr>
        <p:spPr/>
        <p:txBody>
          <a:bodyPr/>
          <a:lstStyle/>
          <a:p>
            <a:r>
              <a:rPr lang="en-US" dirty="0"/>
              <a:t>estimate a straight line with the </a:t>
            </a:r>
            <a:r>
              <a:rPr lang="en-US" dirty="0">
                <a:solidFill>
                  <a:srgbClr val="00B050"/>
                </a:solidFill>
              </a:rPr>
              <a:t>method</a:t>
            </a:r>
            <a:r>
              <a:rPr lang="en-US" dirty="0"/>
              <a:t> argument</a:t>
            </a:r>
          </a:p>
        </p:txBody>
      </p:sp>
      <p:pic>
        <p:nvPicPr>
          <p:cNvPr id="5" name="Content Placeholder 4">
            <a:extLst>
              <a:ext uri="{FF2B5EF4-FFF2-40B4-BE49-F238E27FC236}">
                <a16:creationId xmlns:a16="http://schemas.microsoft.com/office/drawing/2014/main" id="{719C1D75-039F-370A-2A4B-0EA0AE358A4B}"/>
              </a:ext>
            </a:extLst>
          </p:cNvPr>
          <p:cNvPicPr>
            <a:picLocks noGrp="1" noChangeAspect="1"/>
          </p:cNvPicPr>
          <p:nvPr>
            <p:ph sz="half" idx="2"/>
          </p:nvPr>
        </p:nvPicPr>
        <p:blipFill>
          <a:blip r:embed="rId2"/>
          <a:stretch>
            <a:fillRect/>
          </a:stretch>
        </p:blipFill>
        <p:spPr>
          <a:xfrm>
            <a:off x="6096000" y="3120283"/>
            <a:ext cx="5796642" cy="3372592"/>
          </a:xfrm>
          <a:prstGeom prst="rect">
            <a:avLst/>
          </a:prstGeom>
        </p:spPr>
      </p:pic>
      <p:sp>
        <p:nvSpPr>
          <p:cNvPr id="6" name="TextBox 5">
            <a:extLst>
              <a:ext uri="{FF2B5EF4-FFF2-40B4-BE49-F238E27FC236}">
                <a16:creationId xmlns:a16="http://schemas.microsoft.com/office/drawing/2014/main" id="{C045E94B-4382-57B4-61E4-4A526D49BA9D}"/>
              </a:ext>
            </a:extLst>
          </p:cNvPr>
          <p:cNvSpPr txBox="1"/>
          <p:nvPr/>
        </p:nvSpPr>
        <p:spPr>
          <a:xfrm>
            <a:off x="6019800" y="603995"/>
            <a:ext cx="6097978" cy="2308324"/>
          </a:xfrm>
          <a:prstGeom prst="rect">
            <a:avLst/>
          </a:prstGeom>
          <a:noFill/>
        </p:spPr>
        <p:txBody>
          <a:bodyPr wrap="square">
            <a:spAutoFit/>
          </a:bodyPr>
          <a:lstStyle/>
          <a:p>
            <a:r>
              <a:rPr lang="en-US" b="1" dirty="0" err="1">
                <a:solidFill>
                  <a:srgbClr val="FF0000"/>
                </a:solidFill>
                <a:latin typeface="Calibri" panose="020F0502020204030204" pitchFamily="34" charset="0"/>
                <a:cs typeface="Calibri" panose="020F0502020204030204" pitchFamily="34" charset="0"/>
              </a:rPr>
              <a:t>ggplot</a:t>
            </a:r>
            <a:r>
              <a:rPr lang="en-US" b="1" dirty="0">
                <a:latin typeface="Calibri" panose="020F0502020204030204" pitchFamily="34" charset="0"/>
                <a:cs typeface="Calibri" panose="020F0502020204030204" pitchFamily="34" charset="0"/>
              </a:rPr>
              <a:t>(</a:t>
            </a:r>
            <a:r>
              <a:rPr lang="en-US" b="1" dirty="0">
                <a:solidFill>
                  <a:srgbClr val="00B050"/>
                </a:solidFill>
                <a:latin typeface="Calibri" panose="020F0502020204030204" pitchFamily="34" charset="0"/>
                <a:cs typeface="Calibri" panose="020F0502020204030204" pitchFamily="34" charset="0"/>
              </a:rPr>
              <a:t>data</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cspp_data</a:t>
            </a:r>
            <a:r>
              <a:rPr lang="en-US" b="1" dirty="0">
                <a:latin typeface="Calibri" panose="020F0502020204030204" pitchFamily="34" charset="0"/>
                <a:cs typeface="Calibri" panose="020F0502020204030204" pitchFamily="34" charset="0"/>
              </a:rPr>
              <a:t>,</a:t>
            </a:r>
          </a:p>
          <a:p>
            <a:r>
              <a:rPr lang="en-US" b="1" dirty="0">
                <a:latin typeface="Calibri" panose="020F0502020204030204" pitchFamily="34" charset="0"/>
                <a:cs typeface="Calibri" panose="020F0502020204030204" pitchFamily="34" charset="0"/>
              </a:rPr>
              <a:t>       </a:t>
            </a:r>
            <a:r>
              <a:rPr lang="en-US" b="1" dirty="0">
                <a:solidFill>
                  <a:srgbClr val="00B050"/>
                </a:solidFill>
                <a:latin typeface="Calibri" panose="020F0502020204030204" pitchFamily="34" charset="0"/>
                <a:cs typeface="Calibri" panose="020F0502020204030204" pitchFamily="34" charset="0"/>
              </a:rPr>
              <a:t>mapping</a:t>
            </a:r>
            <a:r>
              <a:rPr lang="en-US" b="1" dirty="0">
                <a:latin typeface="Calibri" panose="020F0502020204030204" pitchFamily="34" charset="0"/>
                <a:cs typeface="Calibri" panose="020F0502020204030204" pitchFamily="34" charset="0"/>
              </a:rPr>
              <a:t>=</a:t>
            </a:r>
            <a:r>
              <a:rPr lang="en-US" b="1" dirty="0" err="1">
                <a:solidFill>
                  <a:srgbClr val="FF0000"/>
                </a:solidFill>
                <a:latin typeface="Calibri" panose="020F0502020204030204" pitchFamily="34" charset="0"/>
                <a:cs typeface="Calibri" panose="020F0502020204030204" pitchFamily="34" charset="0"/>
              </a:rPr>
              <a:t>aes</a:t>
            </a:r>
            <a:r>
              <a:rPr lang="en-US" b="1" dirty="0">
                <a:latin typeface="Calibri" panose="020F0502020204030204" pitchFamily="34" charset="0"/>
                <a:cs typeface="Calibri" panose="020F0502020204030204" pitchFamily="34" charset="0"/>
              </a:rPr>
              <a:t>(</a:t>
            </a:r>
            <a:r>
              <a:rPr lang="en-US" b="1" dirty="0">
                <a:solidFill>
                  <a:srgbClr val="00B050"/>
                </a:solidFill>
                <a:latin typeface="Calibri" panose="020F0502020204030204" pitchFamily="34" charset="0"/>
                <a:cs typeface="Calibri" panose="020F0502020204030204" pitchFamily="34" charset="0"/>
              </a:rPr>
              <a:t>x</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percentuninsured</a:t>
            </a:r>
            <a:r>
              <a:rPr lang="en-US" b="1" dirty="0">
                <a:latin typeface="Calibri" panose="020F0502020204030204" pitchFamily="34" charset="0"/>
                <a:cs typeface="Calibri" panose="020F0502020204030204" pitchFamily="34" charset="0"/>
              </a:rPr>
              <a:t>, </a:t>
            </a:r>
            <a:r>
              <a:rPr lang="en-US" b="1" dirty="0">
                <a:solidFill>
                  <a:srgbClr val="00B050"/>
                </a:solidFill>
                <a:latin typeface="Calibri" panose="020F0502020204030204" pitchFamily="34" charset="0"/>
                <a:cs typeface="Calibri" panose="020F0502020204030204" pitchFamily="34" charset="0"/>
              </a:rPr>
              <a:t>y</a:t>
            </a:r>
            <a:r>
              <a:rPr lang="en-US" dirty="0">
                <a:latin typeface="Calibri" panose="020F0502020204030204" pitchFamily="34" charset="0"/>
                <a:cs typeface="Calibri" panose="020F0502020204030204" pitchFamily="34" charset="0"/>
              </a:rPr>
              <a:t>=wellbeing</a:t>
            </a:r>
            <a:r>
              <a:rPr lang="en-US" b="1" dirty="0">
                <a:latin typeface="Calibri" panose="020F0502020204030204" pitchFamily="34" charset="0"/>
                <a:cs typeface="Calibri" panose="020F0502020204030204" pitchFamily="34" charset="0"/>
              </a:rPr>
              <a:t>))</a:t>
            </a:r>
            <a:r>
              <a:rPr lang="en-US" b="1" dirty="0">
                <a:solidFill>
                  <a:srgbClr val="0432FF"/>
                </a:solidFill>
                <a:latin typeface="Calibri" panose="020F0502020204030204" pitchFamily="34" charset="0"/>
                <a:cs typeface="Calibri" panose="020F0502020204030204" pitchFamily="34" charset="0"/>
              </a:rPr>
              <a:t>+</a:t>
            </a:r>
          </a:p>
          <a:p>
            <a:r>
              <a:rPr lang="en-US" b="1" dirty="0">
                <a:latin typeface="Calibri" panose="020F0502020204030204" pitchFamily="34" charset="0"/>
                <a:cs typeface="Calibri" panose="020F0502020204030204" pitchFamily="34" charset="0"/>
              </a:rPr>
              <a:t>  </a:t>
            </a:r>
            <a:r>
              <a:rPr lang="en-US" b="1" dirty="0" err="1">
                <a:solidFill>
                  <a:srgbClr val="FF0000"/>
                </a:solidFill>
                <a:latin typeface="Calibri" panose="020F0502020204030204" pitchFamily="34" charset="0"/>
                <a:cs typeface="Calibri" panose="020F0502020204030204" pitchFamily="34" charset="0"/>
              </a:rPr>
              <a:t>geom_point</a:t>
            </a:r>
            <a:r>
              <a:rPr lang="en-US" dirty="0">
                <a:latin typeface="Calibri" panose="020F0502020204030204" pitchFamily="34" charset="0"/>
                <a:cs typeface="Calibri" panose="020F0502020204030204" pitchFamily="34" charset="0"/>
              </a:rPr>
              <a:t>()</a:t>
            </a:r>
            <a:r>
              <a:rPr lang="en-US" b="1" dirty="0">
                <a:solidFill>
                  <a:srgbClr val="0432FF"/>
                </a:solidFill>
                <a:latin typeface="Calibri" panose="020F0502020204030204" pitchFamily="34" charset="0"/>
                <a:cs typeface="Calibri" panose="020F0502020204030204" pitchFamily="34" charset="0"/>
              </a:rPr>
              <a:t>+</a:t>
            </a:r>
            <a:endParaRPr lang="en-US" b="1" dirty="0">
              <a:latin typeface="Calibri" panose="020F0502020204030204" pitchFamily="34" charset="0"/>
              <a:cs typeface="Calibri" panose="020F0502020204030204" pitchFamily="34" charset="0"/>
            </a:endParaRPr>
          </a:p>
          <a:p>
            <a:r>
              <a:rPr lang="en-US" b="1" dirty="0">
                <a:solidFill>
                  <a:srgbClr val="FF0000"/>
                </a:solidFill>
                <a:latin typeface="Calibri" panose="020F0502020204030204" pitchFamily="34" charset="0"/>
                <a:ea typeface="Arial"/>
                <a:cs typeface="Calibri" panose="020F0502020204030204" pitchFamily="34" charset="0"/>
                <a:sym typeface="Arial"/>
              </a:rPr>
              <a:t>labs</a:t>
            </a:r>
            <a:r>
              <a:rPr lang="en-US" dirty="0">
                <a:solidFill>
                  <a:schemeClr val="dk1"/>
                </a:solidFill>
                <a:latin typeface="Calibri" panose="020F0502020204030204" pitchFamily="34" charset="0"/>
                <a:ea typeface="Arial"/>
                <a:cs typeface="Calibri" panose="020F0502020204030204" pitchFamily="34" charset="0"/>
                <a:sym typeface="Arial"/>
              </a:rPr>
              <a:t>(</a:t>
            </a:r>
            <a:r>
              <a:rPr lang="en-US" b="1" dirty="0">
                <a:solidFill>
                  <a:srgbClr val="16A53F"/>
                </a:solidFill>
                <a:latin typeface="Calibri" panose="020F0502020204030204" pitchFamily="34" charset="0"/>
                <a:ea typeface="Arial"/>
                <a:cs typeface="Calibri" panose="020F0502020204030204" pitchFamily="34" charset="0"/>
                <a:sym typeface="Arial"/>
              </a:rPr>
              <a:t>title</a:t>
            </a:r>
            <a:r>
              <a:rPr lang="en-US" dirty="0">
                <a:solidFill>
                  <a:schemeClr val="dk1"/>
                </a:solidFill>
                <a:latin typeface="Calibri" panose="020F0502020204030204" pitchFamily="34" charset="0"/>
                <a:ea typeface="Arial"/>
                <a:cs typeface="Calibri" panose="020F0502020204030204" pitchFamily="34" charset="0"/>
                <a:sym typeface="Arial"/>
              </a:rPr>
              <a:t> = </a:t>
            </a:r>
            <a:r>
              <a:rPr lang="en-US" sz="1800" dirty="0">
                <a:solidFill>
                  <a:schemeClr val="dk1"/>
                </a:solidFill>
                <a:latin typeface="Calibri" panose="020F0502020204030204" pitchFamily="34" charset="0"/>
                <a:ea typeface="Arial"/>
                <a:cs typeface="Calibri" panose="020F0502020204030204" pitchFamily="34" charset="0"/>
                <a:sym typeface="Arial"/>
              </a:rPr>
              <a:t>'</a:t>
            </a:r>
            <a:r>
              <a:rPr lang="en-US" dirty="0">
                <a:solidFill>
                  <a:schemeClr val="dk1"/>
                </a:solidFill>
                <a:latin typeface="Calibri" panose="020F0502020204030204" pitchFamily="34" charset="0"/>
                <a:ea typeface="Arial"/>
                <a:cs typeface="Calibri" panose="020F0502020204030204" pitchFamily="34" charset="0"/>
                <a:sym typeface="Arial"/>
              </a:rPr>
              <a:t>States Rank Higher in Well Being When There Are Fewer Uninsured',</a:t>
            </a:r>
            <a:endParaRPr lang="en-US" dirty="0">
              <a:latin typeface="Calibri" panose="020F0502020204030204" pitchFamily="34" charset="0"/>
              <a:cs typeface="Calibri" panose="020F0502020204030204" pitchFamily="34" charset="0"/>
            </a:endParaRPr>
          </a:p>
          <a:p>
            <a:r>
              <a:rPr lang="en-US" dirty="0">
                <a:solidFill>
                  <a:schemeClr val="dk1"/>
                </a:solidFill>
                <a:latin typeface="Calibri" panose="020F0502020204030204" pitchFamily="34" charset="0"/>
                <a:ea typeface="Arial"/>
                <a:cs typeface="Calibri" panose="020F0502020204030204" pitchFamily="34" charset="0"/>
                <a:sym typeface="Arial"/>
              </a:rPr>
              <a:t>         </a:t>
            </a:r>
            <a:r>
              <a:rPr lang="en-US" b="1" dirty="0">
                <a:solidFill>
                  <a:srgbClr val="16A53F"/>
                </a:solidFill>
                <a:latin typeface="Calibri" panose="020F0502020204030204" pitchFamily="34" charset="0"/>
                <a:ea typeface="Arial"/>
                <a:cs typeface="Calibri" panose="020F0502020204030204" pitchFamily="34" charset="0"/>
                <a:sym typeface="Arial"/>
              </a:rPr>
              <a:t>x</a:t>
            </a:r>
            <a:r>
              <a:rPr lang="en-US" dirty="0">
                <a:solidFill>
                  <a:schemeClr val="dk1"/>
                </a:solidFill>
                <a:latin typeface="Calibri" panose="020F0502020204030204" pitchFamily="34" charset="0"/>
                <a:ea typeface="Arial"/>
                <a:cs typeface="Calibri" panose="020F0502020204030204" pitchFamily="34" charset="0"/>
                <a:sym typeface="Arial"/>
              </a:rPr>
              <a:t> = </a:t>
            </a:r>
            <a:r>
              <a:rPr lang="en-US" sz="1800" dirty="0">
                <a:solidFill>
                  <a:schemeClr val="dk1"/>
                </a:solidFill>
                <a:latin typeface="Calibri" panose="020F0502020204030204" pitchFamily="34" charset="0"/>
                <a:ea typeface="Arial"/>
                <a:cs typeface="Calibri" panose="020F0502020204030204" pitchFamily="34" charset="0"/>
                <a:sym typeface="Arial"/>
              </a:rPr>
              <a:t>'</a:t>
            </a:r>
            <a:r>
              <a:rPr lang="en-US" dirty="0">
                <a:solidFill>
                  <a:schemeClr val="dk1"/>
                </a:solidFill>
                <a:latin typeface="Calibri" panose="020F0502020204030204" pitchFamily="34" charset="0"/>
                <a:ea typeface="Arial"/>
                <a:cs typeface="Calibri" panose="020F0502020204030204" pitchFamily="34" charset="0"/>
                <a:sym typeface="Arial"/>
              </a:rPr>
              <a:t>Percent of State Population that is Uninsured', </a:t>
            </a:r>
          </a:p>
          <a:p>
            <a:r>
              <a:rPr lang="en-US" b="1" dirty="0">
                <a:solidFill>
                  <a:srgbClr val="16A53F"/>
                </a:solidFill>
                <a:latin typeface="Calibri" panose="020F0502020204030204" pitchFamily="34" charset="0"/>
                <a:cs typeface="Calibri" panose="020F0502020204030204" pitchFamily="34" charset="0"/>
              </a:rPr>
              <a:t>         </a:t>
            </a:r>
            <a:r>
              <a:rPr lang="en-US" b="1" dirty="0">
                <a:solidFill>
                  <a:srgbClr val="16A53F"/>
                </a:solidFill>
                <a:latin typeface="Calibri" panose="020F0502020204030204" pitchFamily="34" charset="0"/>
                <a:ea typeface="Arial"/>
                <a:cs typeface="Calibri" panose="020F0502020204030204" pitchFamily="34" charset="0"/>
                <a:sym typeface="Arial"/>
              </a:rPr>
              <a:t>y</a:t>
            </a:r>
            <a:r>
              <a:rPr lang="en-US" dirty="0">
                <a:solidFill>
                  <a:schemeClr val="dk1"/>
                </a:solidFill>
                <a:latin typeface="Calibri" panose="020F0502020204030204" pitchFamily="34" charset="0"/>
                <a:ea typeface="Arial"/>
                <a:cs typeface="Calibri" panose="020F0502020204030204" pitchFamily="34" charset="0"/>
                <a:sym typeface="Arial"/>
              </a:rPr>
              <a:t> = 'State Well Being Ranking' )</a:t>
            </a:r>
            <a:r>
              <a:rPr lang="en-US" b="1" dirty="0">
                <a:solidFill>
                  <a:srgbClr val="0432FF"/>
                </a:solidFill>
                <a:latin typeface="Calibri" panose="020F0502020204030204" pitchFamily="34" charset="0"/>
                <a:cs typeface="Calibri" panose="020F0502020204030204" pitchFamily="34" charset="0"/>
              </a:rPr>
              <a:t>+</a:t>
            </a:r>
            <a:endParaRPr lang="en-US" b="1" dirty="0">
              <a:latin typeface="Calibri" panose="020F0502020204030204" pitchFamily="34" charset="0"/>
              <a:cs typeface="Calibri" panose="020F0502020204030204" pitchFamily="34" charset="0"/>
            </a:endParaRPr>
          </a:p>
          <a:p>
            <a:r>
              <a:rPr lang="en-US" b="1" dirty="0" err="1">
                <a:solidFill>
                  <a:srgbClr val="FF0000"/>
                </a:solidFill>
                <a:highlight>
                  <a:srgbClr val="FFFF00"/>
                </a:highlight>
                <a:latin typeface="Calibri" panose="020F0502020204030204" pitchFamily="34" charset="0"/>
                <a:cs typeface="Calibri" panose="020F0502020204030204" pitchFamily="34" charset="0"/>
              </a:rPr>
              <a:t>geom_smooth</a:t>
            </a:r>
            <a:r>
              <a:rPr lang="en-US" dirty="0">
                <a:highlight>
                  <a:srgbClr val="FFFF00"/>
                </a:highlight>
                <a:latin typeface="Calibri" panose="020F0502020204030204" pitchFamily="34" charset="0"/>
                <a:cs typeface="Calibri" panose="020F0502020204030204" pitchFamily="34" charset="0"/>
              </a:rPr>
              <a:t>(</a:t>
            </a:r>
            <a:r>
              <a:rPr lang="en-US" b="1" dirty="0">
                <a:solidFill>
                  <a:srgbClr val="00B050"/>
                </a:solidFill>
                <a:highlight>
                  <a:srgbClr val="FFFF00"/>
                </a:highlight>
                <a:latin typeface="Calibri" panose="020F0502020204030204" pitchFamily="34" charset="0"/>
                <a:cs typeface="Calibri" panose="020F0502020204030204" pitchFamily="34" charset="0"/>
              </a:rPr>
              <a:t>method</a:t>
            </a:r>
            <a:r>
              <a:rPr lang="en-US" dirty="0">
                <a:highlight>
                  <a:srgbClr val="FFFF00"/>
                </a:highlight>
                <a:latin typeface="Calibri" panose="020F0502020204030204" pitchFamily="34" charset="0"/>
                <a:cs typeface="Calibri" panose="020F0502020204030204" pitchFamily="34" charset="0"/>
              </a:rPr>
              <a:t>= "</a:t>
            </a:r>
            <a:r>
              <a:rPr lang="en-US" dirty="0" err="1">
                <a:highlight>
                  <a:srgbClr val="FFFF00"/>
                </a:highlight>
                <a:latin typeface="Calibri" panose="020F0502020204030204" pitchFamily="34" charset="0"/>
                <a:cs typeface="Calibri" panose="020F0502020204030204" pitchFamily="34" charset="0"/>
              </a:rPr>
              <a:t>lm</a:t>
            </a:r>
            <a:r>
              <a:rPr lang="en-US" dirty="0">
                <a:highlight>
                  <a:srgbClr val="FFFF00"/>
                </a:highlight>
                <a:latin typeface="Calibri" panose="020F0502020204030204" pitchFamily="34" charset="0"/>
                <a:cs typeface="Calibri" panose="020F0502020204030204" pitchFamily="34" charset="0"/>
              </a:rPr>
              <a:t>")</a:t>
            </a:r>
            <a:endParaRPr lang="en-US" dirty="0">
              <a:highlight>
                <a:srgbClr val="FFFF00"/>
              </a:highlight>
            </a:endParaRPr>
          </a:p>
        </p:txBody>
      </p:sp>
    </p:spTree>
    <p:extLst>
      <p:ext uri="{BB962C8B-B14F-4D97-AF65-F5344CB8AC3E}">
        <p14:creationId xmlns:p14="http://schemas.microsoft.com/office/powerpoint/2010/main" val="1438275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8C1E-B139-3A88-94C1-5107514A6FCA}"/>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EEF0D1E6-5EDC-3E7D-6596-2FE5D10861F9}"/>
              </a:ext>
            </a:extLst>
          </p:cNvPr>
          <p:cNvSpPr>
            <a:spLocks noGrp="1"/>
          </p:cNvSpPr>
          <p:nvPr>
            <p:ph sz="half" idx="1"/>
          </p:nvPr>
        </p:nvSpPr>
        <p:spPr>
          <a:xfrm>
            <a:off x="838199" y="1825625"/>
            <a:ext cx="9588335" cy="4351338"/>
          </a:xfrm>
        </p:spPr>
        <p:txBody>
          <a:bodyPr/>
          <a:lstStyle/>
          <a:p>
            <a:r>
              <a:rPr lang="en-US" dirty="0"/>
              <a:t>Create a scatter plot with doctors per capita on the x-axis and well being ranking (1-best, 50-worst) on the y-axis</a:t>
            </a:r>
          </a:p>
          <a:p>
            <a:r>
              <a:rPr lang="en-US" dirty="0"/>
              <a:t>add a line of best fit (try linear and nonlinear)</a:t>
            </a:r>
          </a:p>
        </p:txBody>
      </p:sp>
      <p:sp>
        <p:nvSpPr>
          <p:cNvPr id="4" name="TextBox 3">
            <a:extLst>
              <a:ext uri="{FF2B5EF4-FFF2-40B4-BE49-F238E27FC236}">
                <a16:creationId xmlns:a16="http://schemas.microsoft.com/office/drawing/2014/main" id="{7F186197-E18F-317E-6FF8-83A6283AEA9E}"/>
              </a:ext>
            </a:extLst>
          </p:cNvPr>
          <p:cNvSpPr txBox="1"/>
          <p:nvPr/>
        </p:nvSpPr>
        <p:spPr>
          <a:xfrm>
            <a:off x="4040709" y="5811193"/>
            <a:ext cx="3886201" cy="461665"/>
          </a:xfrm>
          <a:prstGeom prst="rect">
            <a:avLst/>
          </a:prstGeom>
          <a:noFill/>
        </p:spPr>
        <p:txBody>
          <a:bodyPr wrap="square">
            <a:spAutoFit/>
          </a:bodyPr>
          <a:lstStyle/>
          <a:p>
            <a:r>
              <a:rPr lang="en-US" sz="2400" dirty="0">
                <a:hlinkClick r:id="rId2"/>
              </a:rPr>
              <a:t>https://</a:t>
            </a:r>
            <a:r>
              <a:rPr lang="en-US" sz="2400" dirty="0" err="1">
                <a:hlinkClick r:id="rId2"/>
              </a:rPr>
              <a:t>pollev.com</a:t>
            </a:r>
            <a:r>
              <a:rPr lang="en-US" sz="2400" dirty="0">
                <a:hlinkClick r:id="rId2"/>
              </a:rPr>
              <a:t>/</a:t>
            </a:r>
            <a:r>
              <a:rPr lang="en-US" sz="2400" dirty="0" err="1">
                <a:hlinkClick r:id="rId2"/>
              </a:rPr>
              <a:t>vsovero</a:t>
            </a:r>
            <a:endParaRPr lang="en-US" sz="2400" dirty="0"/>
          </a:p>
        </p:txBody>
      </p:sp>
    </p:spTree>
    <p:extLst>
      <p:ext uri="{BB962C8B-B14F-4D97-AF65-F5344CB8AC3E}">
        <p14:creationId xmlns:p14="http://schemas.microsoft.com/office/powerpoint/2010/main" val="3495132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3F673-1DDB-55DA-5430-461BE480682F}"/>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7D21BC26-C917-0D3E-E9C3-CBF8D86C4376}"/>
              </a:ext>
            </a:extLst>
          </p:cNvPr>
          <p:cNvSpPr>
            <a:spLocks noGrp="1"/>
          </p:cNvSpPr>
          <p:nvPr>
            <p:ph sz="half" idx="1"/>
          </p:nvPr>
        </p:nvSpPr>
        <p:spPr>
          <a:xfrm>
            <a:off x="838200" y="1825625"/>
            <a:ext cx="4289854" cy="4351338"/>
          </a:xfrm>
        </p:spPr>
        <p:txBody>
          <a:bodyPr/>
          <a:lstStyle/>
          <a:p>
            <a:r>
              <a:rPr lang="en-US" b="0" i="0" dirty="0">
                <a:solidFill>
                  <a:srgbClr val="212529"/>
                </a:solidFill>
                <a:effectLst/>
                <a:latin typeface="-apple-system"/>
              </a:rPr>
              <a:t>In addition to labelling major components of your plot, it’s often useful to label individual observations or groups of observations. </a:t>
            </a:r>
          </a:p>
        </p:txBody>
      </p:sp>
      <p:pic>
        <p:nvPicPr>
          <p:cNvPr id="4" name="Picture 3">
            <a:extLst>
              <a:ext uri="{FF2B5EF4-FFF2-40B4-BE49-F238E27FC236}">
                <a16:creationId xmlns:a16="http://schemas.microsoft.com/office/drawing/2014/main" id="{3D4AD5AD-9546-B06D-22E1-E0E8273A45EB}"/>
              </a:ext>
            </a:extLst>
          </p:cNvPr>
          <p:cNvPicPr>
            <a:picLocks noChangeAspect="1"/>
          </p:cNvPicPr>
          <p:nvPr/>
        </p:nvPicPr>
        <p:blipFill>
          <a:blip r:embed="rId2"/>
          <a:stretch>
            <a:fillRect/>
          </a:stretch>
        </p:blipFill>
        <p:spPr>
          <a:xfrm>
            <a:off x="5401788" y="1825625"/>
            <a:ext cx="6108261" cy="3553897"/>
          </a:xfrm>
          <a:prstGeom prst="rect">
            <a:avLst/>
          </a:prstGeom>
        </p:spPr>
      </p:pic>
    </p:spTree>
    <p:extLst>
      <p:ext uri="{BB962C8B-B14F-4D97-AF65-F5344CB8AC3E}">
        <p14:creationId xmlns:p14="http://schemas.microsoft.com/office/powerpoint/2010/main" val="159654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004C-DA04-55CB-FD8E-F5FC6AA6904E}"/>
              </a:ext>
            </a:extLst>
          </p:cNvPr>
          <p:cNvSpPr>
            <a:spLocks noGrp="1"/>
          </p:cNvSpPr>
          <p:nvPr>
            <p:ph type="title"/>
          </p:nvPr>
        </p:nvSpPr>
        <p:spPr/>
        <p:txBody>
          <a:bodyPr/>
          <a:lstStyle/>
          <a:p>
            <a:r>
              <a:rPr lang="en-US" dirty="0"/>
              <a:t>Grading: Written Report</a:t>
            </a:r>
          </a:p>
        </p:txBody>
      </p:sp>
      <p:sp>
        <p:nvSpPr>
          <p:cNvPr id="3" name="Content Placeholder 2">
            <a:extLst>
              <a:ext uri="{FF2B5EF4-FFF2-40B4-BE49-F238E27FC236}">
                <a16:creationId xmlns:a16="http://schemas.microsoft.com/office/drawing/2014/main" id="{E51B95D1-1E35-6B3A-0B23-EA73323221F2}"/>
              </a:ext>
            </a:extLst>
          </p:cNvPr>
          <p:cNvSpPr>
            <a:spLocks noGrp="1"/>
          </p:cNvSpPr>
          <p:nvPr>
            <p:ph sz="half" idx="1"/>
          </p:nvPr>
        </p:nvSpPr>
        <p:spPr>
          <a:xfrm>
            <a:off x="838200" y="1825625"/>
            <a:ext cx="9110870" cy="4351338"/>
          </a:xfrm>
        </p:spPr>
        <p:txBody>
          <a:bodyPr>
            <a:normAutofit fontScale="92500" lnSpcReduction="10000"/>
          </a:bodyPr>
          <a:lstStyle/>
          <a:p>
            <a:pPr marL="0" indent="0">
              <a:buNone/>
            </a:pPr>
            <a:r>
              <a:rPr lang="en-US" dirty="0"/>
              <a:t>Things I will be evaluating:</a:t>
            </a:r>
          </a:p>
          <a:p>
            <a:r>
              <a:rPr lang="en-US" dirty="0"/>
              <a:t>Does your writeup follow the structure of the outline?</a:t>
            </a:r>
          </a:p>
          <a:p>
            <a:r>
              <a:rPr lang="en-US" dirty="0"/>
              <a:t>Do you have a strong hypothesis/objective?</a:t>
            </a:r>
          </a:p>
          <a:p>
            <a:r>
              <a:rPr lang="en-US" dirty="0"/>
              <a:t>Are your visualizations clearly connected to the objective?</a:t>
            </a:r>
          </a:p>
          <a:p>
            <a:r>
              <a:rPr lang="en-US" dirty="0"/>
              <a:t>Can you interpret your visualizations correctly? </a:t>
            </a:r>
          </a:p>
          <a:p>
            <a:r>
              <a:rPr lang="en-US" dirty="0"/>
              <a:t>Can you provide a reason for the observed trends in your visualizations?</a:t>
            </a:r>
          </a:p>
          <a:p>
            <a:r>
              <a:rPr lang="en-US" dirty="0"/>
              <a:t>Can you connect the findings to your objective?</a:t>
            </a:r>
          </a:p>
          <a:p>
            <a:r>
              <a:rPr lang="en-US" b="1" dirty="0"/>
              <a:t>Does your research project reflect independent thought and originality?</a:t>
            </a:r>
          </a:p>
          <a:p>
            <a:endParaRPr lang="en-US" dirty="0"/>
          </a:p>
        </p:txBody>
      </p:sp>
    </p:spTree>
    <p:extLst>
      <p:ext uri="{BB962C8B-B14F-4D97-AF65-F5344CB8AC3E}">
        <p14:creationId xmlns:p14="http://schemas.microsoft.com/office/powerpoint/2010/main" val="2342098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A261-3774-5302-C439-CD4702FCEAD2}"/>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E9FD3ACB-62A5-1323-7AD2-5FF36134AC19}"/>
              </a:ext>
            </a:extLst>
          </p:cNvPr>
          <p:cNvSpPr>
            <a:spLocks noGrp="1"/>
          </p:cNvSpPr>
          <p:nvPr>
            <p:ph sz="half" idx="1"/>
          </p:nvPr>
        </p:nvSpPr>
        <p:spPr>
          <a:xfrm>
            <a:off x="271670" y="1832389"/>
            <a:ext cx="4260573" cy="4351338"/>
          </a:xfrm>
        </p:spPr>
        <p:txBody>
          <a:bodyPr/>
          <a:lstStyle/>
          <a:p>
            <a:pPr marL="609585" indent="-482588">
              <a:buSzPts val="2100"/>
              <a:buChar char="●"/>
            </a:pPr>
            <a:r>
              <a:rPr lang="en-US" sz="2800" b="1" dirty="0" err="1">
                <a:solidFill>
                  <a:srgbClr val="FF0000"/>
                </a:solidFill>
              </a:rPr>
              <a:t>geom_label</a:t>
            </a:r>
            <a:r>
              <a:rPr lang="en-US" sz="2800" dirty="0"/>
              <a:t>() – add annotations to a </a:t>
            </a:r>
            <a:r>
              <a:rPr lang="en-US" sz="2800" dirty="0" err="1"/>
              <a:t>geom</a:t>
            </a:r>
            <a:endParaRPr lang="en-US" sz="2800" dirty="0"/>
          </a:p>
          <a:p>
            <a:pPr marL="609585" indent="-482588">
              <a:buSzPts val="2100"/>
              <a:buChar char="●"/>
            </a:pPr>
            <a:r>
              <a:rPr lang="en-US" dirty="0"/>
              <a:t>Arguments:</a:t>
            </a:r>
            <a:endParaRPr lang="en-US" sz="2800" b="1" dirty="0">
              <a:solidFill>
                <a:srgbClr val="16A53F"/>
              </a:solidFill>
            </a:endParaRPr>
          </a:p>
          <a:p>
            <a:pPr marL="1219170" lvl="1" indent="-482588">
              <a:buSzPts val="2100"/>
              <a:buFont typeface="Arial" panose="020B0604020202020204" pitchFamily="34" charset="0"/>
              <a:buChar char="○"/>
            </a:pPr>
            <a:r>
              <a:rPr lang="en-US" sz="2400" b="1" dirty="0">
                <a:solidFill>
                  <a:srgbClr val="16A53F"/>
                </a:solidFill>
              </a:rPr>
              <a:t>label</a:t>
            </a:r>
            <a:endParaRPr lang="en-US" sz="2400" dirty="0"/>
          </a:p>
          <a:p>
            <a:pPr marL="736582" indent="-457200">
              <a:buSzPts val="2100"/>
            </a:pPr>
            <a:r>
              <a:rPr lang="en-US" dirty="0"/>
              <a:t>Remember to use </a:t>
            </a:r>
            <a:r>
              <a:rPr lang="en-US" dirty="0" err="1">
                <a:solidFill>
                  <a:srgbClr val="FF0000"/>
                </a:solidFill>
              </a:rPr>
              <a:t>aes</a:t>
            </a:r>
            <a:r>
              <a:rPr lang="en-US" dirty="0"/>
              <a:t>() when referencing variable names</a:t>
            </a:r>
          </a:p>
        </p:txBody>
      </p:sp>
      <p:sp>
        <p:nvSpPr>
          <p:cNvPr id="5" name="Content Placeholder 4">
            <a:extLst>
              <a:ext uri="{FF2B5EF4-FFF2-40B4-BE49-F238E27FC236}">
                <a16:creationId xmlns:a16="http://schemas.microsoft.com/office/drawing/2014/main" id="{128410F9-FE46-ACDF-7A30-4C0FBD5C6FB8}"/>
              </a:ext>
            </a:extLst>
          </p:cNvPr>
          <p:cNvSpPr txBox="1">
            <a:spLocks noGrp="1"/>
          </p:cNvSpPr>
          <p:nvPr>
            <p:ph sz="half" idx="2"/>
          </p:nvPr>
        </p:nvSpPr>
        <p:spPr>
          <a:xfrm>
            <a:off x="5449959" y="1587086"/>
            <a:ext cx="6467060" cy="3787704"/>
          </a:xfrm>
          <a:prstGeom prst="rect">
            <a:avLst/>
          </a:prstGeom>
          <a:noFill/>
        </p:spPr>
        <p:txBody>
          <a:bodyPr wrap="square">
            <a:spAutoFit/>
          </a:bodyPr>
          <a:lstStyle/>
          <a:p>
            <a:pPr marL="0" indent="0">
              <a:buNone/>
            </a:pPr>
            <a:r>
              <a:rPr lang="en-US" sz="2200" b="1" dirty="0" err="1">
                <a:solidFill>
                  <a:srgbClr val="FF0000"/>
                </a:solidFill>
                <a:latin typeface="Calibri" panose="020F0502020204030204" pitchFamily="34" charset="0"/>
                <a:cs typeface="Calibri" panose="020F0502020204030204" pitchFamily="34" charset="0"/>
              </a:rPr>
              <a:t>ggplot</a:t>
            </a:r>
            <a:r>
              <a:rPr lang="en-US" sz="2200" b="1" dirty="0">
                <a:latin typeface="Calibri" panose="020F0502020204030204" pitchFamily="34" charset="0"/>
                <a:cs typeface="Calibri" panose="020F0502020204030204" pitchFamily="34" charset="0"/>
              </a:rPr>
              <a:t>(</a:t>
            </a:r>
            <a:r>
              <a:rPr lang="en-US" sz="2200" b="1" dirty="0">
                <a:solidFill>
                  <a:srgbClr val="00B050"/>
                </a:solidFill>
                <a:latin typeface="Calibri" panose="020F0502020204030204" pitchFamily="34" charset="0"/>
                <a:cs typeface="Calibri" panose="020F0502020204030204" pitchFamily="34" charset="0"/>
              </a:rPr>
              <a:t>data</a:t>
            </a:r>
            <a:r>
              <a:rPr lang="en-US" sz="2200" dirty="0">
                <a:latin typeface="Calibri" panose="020F0502020204030204" pitchFamily="34" charset="0"/>
                <a:cs typeface="Calibri" panose="020F0502020204030204" pitchFamily="34" charset="0"/>
              </a:rPr>
              <a:t>=</a:t>
            </a:r>
            <a:r>
              <a:rPr lang="en-US" sz="2200" dirty="0" err="1">
                <a:latin typeface="Calibri" panose="020F0502020204030204" pitchFamily="34" charset="0"/>
                <a:cs typeface="Calibri" panose="020F0502020204030204" pitchFamily="34" charset="0"/>
              </a:rPr>
              <a:t>cspp_data</a:t>
            </a:r>
            <a:r>
              <a:rPr lang="en-US" sz="2200" b="1" dirty="0">
                <a:latin typeface="Calibri" panose="020F0502020204030204" pitchFamily="34" charset="0"/>
                <a:cs typeface="Calibri" panose="020F0502020204030204" pitchFamily="34" charset="0"/>
              </a:rPr>
              <a:t>,</a:t>
            </a:r>
          </a:p>
          <a:p>
            <a:pPr marL="0" indent="0">
              <a:buNone/>
            </a:pPr>
            <a:r>
              <a:rPr lang="en-US" sz="2200" b="1" dirty="0">
                <a:latin typeface="Calibri" panose="020F0502020204030204" pitchFamily="34" charset="0"/>
                <a:cs typeface="Calibri" panose="020F0502020204030204" pitchFamily="34" charset="0"/>
              </a:rPr>
              <a:t>       </a:t>
            </a:r>
            <a:r>
              <a:rPr lang="en-US" sz="2200" b="1" dirty="0">
                <a:solidFill>
                  <a:srgbClr val="00B050"/>
                </a:solidFill>
                <a:latin typeface="Calibri" panose="020F0502020204030204" pitchFamily="34" charset="0"/>
                <a:cs typeface="Calibri" panose="020F0502020204030204" pitchFamily="34" charset="0"/>
              </a:rPr>
              <a:t>mapping</a:t>
            </a:r>
            <a:r>
              <a:rPr lang="en-US" sz="2200" b="1" dirty="0">
                <a:latin typeface="Calibri" panose="020F0502020204030204" pitchFamily="34" charset="0"/>
                <a:cs typeface="Calibri" panose="020F0502020204030204" pitchFamily="34" charset="0"/>
              </a:rPr>
              <a:t>=</a:t>
            </a:r>
            <a:r>
              <a:rPr lang="en-US" sz="2200" b="1" dirty="0" err="1">
                <a:solidFill>
                  <a:srgbClr val="FF0000"/>
                </a:solidFill>
                <a:latin typeface="Calibri" panose="020F0502020204030204" pitchFamily="34" charset="0"/>
                <a:cs typeface="Calibri" panose="020F0502020204030204" pitchFamily="34" charset="0"/>
              </a:rPr>
              <a:t>aes</a:t>
            </a:r>
            <a:r>
              <a:rPr lang="en-US" sz="2200" b="1" dirty="0">
                <a:latin typeface="Calibri" panose="020F0502020204030204" pitchFamily="34" charset="0"/>
                <a:cs typeface="Calibri" panose="020F0502020204030204" pitchFamily="34" charset="0"/>
              </a:rPr>
              <a:t>(</a:t>
            </a:r>
            <a:r>
              <a:rPr lang="en-US" sz="2200" b="1" dirty="0">
                <a:solidFill>
                  <a:srgbClr val="00B05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a:t>
            </a:r>
            <a:r>
              <a:rPr lang="en-US" sz="2200" dirty="0" err="1">
                <a:latin typeface="Calibri" panose="020F0502020204030204" pitchFamily="34" charset="0"/>
                <a:cs typeface="Calibri" panose="020F0502020204030204" pitchFamily="34" charset="0"/>
              </a:rPr>
              <a:t>percentuninsured</a:t>
            </a:r>
            <a:r>
              <a:rPr lang="en-US" sz="2200" b="1" dirty="0">
                <a:latin typeface="Calibri" panose="020F0502020204030204" pitchFamily="34" charset="0"/>
                <a:cs typeface="Calibri" panose="020F0502020204030204" pitchFamily="34" charset="0"/>
              </a:rPr>
              <a:t>, </a:t>
            </a:r>
            <a:r>
              <a:rPr lang="en-US" sz="2200" b="1" dirty="0">
                <a:solidFill>
                  <a:srgbClr val="00B05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=wellbeing</a:t>
            </a:r>
            <a:r>
              <a:rPr lang="en-US" sz="2200" b="1" dirty="0">
                <a:latin typeface="Calibri" panose="020F0502020204030204" pitchFamily="34" charset="0"/>
                <a:cs typeface="Calibri" panose="020F0502020204030204" pitchFamily="34" charset="0"/>
              </a:rPr>
              <a:t>))</a:t>
            </a:r>
            <a:r>
              <a:rPr lang="en-US" sz="2200" b="1" dirty="0">
                <a:solidFill>
                  <a:srgbClr val="0432FF"/>
                </a:solidFill>
                <a:latin typeface="Calibri" panose="020F0502020204030204" pitchFamily="34" charset="0"/>
                <a:cs typeface="Calibri" panose="020F0502020204030204" pitchFamily="34" charset="0"/>
              </a:rPr>
              <a:t>+</a:t>
            </a:r>
          </a:p>
          <a:p>
            <a:pPr marL="0" indent="0">
              <a:buNone/>
            </a:pPr>
            <a:r>
              <a:rPr lang="en-US" sz="2200" b="1" dirty="0">
                <a:latin typeface="Calibri" panose="020F0502020204030204" pitchFamily="34" charset="0"/>
                <a:cs typeface="Calibri" panose="020F0502020204030204" pitchFamily="34" charset="0"/>
              </a:rPr>
              <a:t>  </a:t>
            </a:r>
            <a:r>
              <a:rPr lang="en-US" sz="2200" b="1" dirty="0" err="1">
                <a:solidFill>
                  <a:srgbClr val="FF0000"/>
                </a:solidFill>
                <a:latin typeface="Calibri" panose="020F0502020204030204" pitchFamily="34" charset="0"/>
                <a:cs typeface="Calibri" panose="020F0502020204030204" pitchFamily="34" charset="0"/>
              </a:rPr>
              <a:t>geom_point</a:t>
            </a:r>
            <a:r>
              <a:rPr lang="en-US" sz="2200" dirty="0">
                <a:latin typeface="Calibri" panose="020F0502020204030204" pitchFamily="34" charset="0"/>
                <a:cs typeface="Calibri" panose="020F0502020204030204" pitchFamily="34" charset="0"/>
              </a:rPr>
              <a:t>()</a:t>
            </a:r>
            <a:r>
              <a:rPr lang="en-US" sz="2200" b="1" dirty="0">
                <a:solidFill>
                  <a:srgbClr val="0432FF"/>
                </a:solidFill>
                <a:latin typeface="Calibri" panose="020F0502020204030204" pitchFamily="34" charset="0"/>
                <a:cs typeface="Calibri" panose="020F0502020204030204" pitchFamily="34" charset="0"/>
              </a:rPr>
              <a:t>+</a:t>
            </a:r>
            <a:endParaRPr lang="en-US" sz="2200" b="1" dirty="0">
              <a:latin typeface="Calibri" panose="020F0502020204030204" pitchFamily="34" charset="0"/>
              <a:cs typeface="Calibri" panose="020F0502020204030204" pitchFamily="34" charset="0"/>
            </a:endParaRPr>
          </a:p>
          <a:p>
            <a:pPr marL="0" indent="0">
              <a:buNone/>
            </a:pPr>
            <a:r>
              <a:rPr lang="en-US" sz="2200" b="1" dirty="0">
                <a:solidFill>
                  <a:srgbClr val="FF0000"/>
                </a:solidFill>
                <a:latin typeface="Calibri" panose="020F0502020204030204" pitchFamily="34" charset="0"/>
                <a:ea typeface="Arial"/>
                <a:cs typeface="Calibri" panose="020F0502020204030204" pitchFamily="34" charset="0"/>
                <a:sym typeface="Arial"/>
              </a:rPr>
              <a:t>labs</a:t>
            </a:r>
            <a:r>
              <a:rPr lang="en-US" sz="2200" dirty="0">
                <a:solidFill>
                  <a:schemeClr val="dk1"/>
                </a:solidFill>
                <a:latin typeface="Calibri" panose="020F0502020204030204" pitchFamily="34" charset="0"/>
                <a:ea typeface="Arial"/>
                <a:cs typeface="Calibri" panose="020F0502020204030204" pitchFamily="34" charset="0"/>
                <a:sym typeface="Arial"/>
              </a:rPr>
              <a:t>(</a:t>
            </a:r>
            <a:r>
              <a:rPr lang="en-US" sz="2200" b="1" dirty="0">
                <a:solidFill>
                  <a:srgbClr val="16A53F"/>
                </a:solidFill>
                <a:latin typeface="Calibri" panose="020F0502020204030204" pitchFamily="34" charset="0"/>
                <a:ea typeface="Arial"/>
                <a:cs typeface="Calibri" panose="020F0502020204030204" pitchFamily="34" charset="0"/>
                <a:sym typeface="Arial"/>
              </a:rPr>
              <a:t>title</a:t>
            </a:r>
            <a:r>
              <a:rPr lang="en-US" sz="2200" dirty="0">
                <a:solidFill>
                  <a:schemeClr val="dk1"/>
                </a:solidFill>
                <a:latin typeface="Calibri" panose="020F0502020204030204" pitchFamily="34" charset="0"/>
                <a:ea typeface="Arial"/>
                <a:cs typeface="Calibri" panose="020F0502020204030204" pitchFamily="34" charset="0"/>
                <a:sym typeface="Arial"/>
              </a:rPr>
              <a:t> = </a:t>
            </a:r>
            <a:r>
              <a:rPr lang="en-US" sz="2400" dirty="0">
                <a:solidFill>
                  <a:schemeClr val="dk1"/>
                </a:solidFill>
                <a:latin typeface="Calibri" panose="020F0502020204030204" pitchFamily="34" charset="0"/>
                <a:ea typeface="Arial"/>
                <a:cs typeface="Calibri" panose="020F0502020204030204" pitchFamily="34" charset="0"/>
                <a:sym typeface="Arial"/>
              </a:rPr>
              <a:t>'</a:t>
            </a:r>
            <a:r>
              <a:rPr lang="en-US" sz="2200" dirty="0">
                <a:solidFill>
                  <a:schemeClr val="dk1"/>
                </a:solidFill>
                <a:latin typeface="Calibri" panose="020F0502020204030204" pitchFamily="34" charset="0"/>
                <a:ea typeface="Arial"/>
                <a:cs typeface="Calibri" panose="020F0502020204030204" pitchFamily="34" charset="0"/>
                <a:sym typeface="Arial"/>
              </a:rPr>
              <a:t>States Rank Higher in Well Being When There Are Fewer Uninsured',</a:t>
            </a:r>
            <a:endParaRPr lang="en-US" sz="2200" dirty="0">
              <a:latin typeface="Calibri" panose="020F0502020204030204" pitchFamily="34" charset="0"/>
              <a:cs typeface="Calibri" panose="020F0502020204030204" pitchFamily="34" charset="0"/>
            </a:endParaRPr>
          </a:p>
          <a:p>
            <a:pPr marL="0" indent="0">
              <a:buNone/>
            </a:pPr>
            <a:r>
              <a:rPr lang="en-US" sz="2200" dirty="0">
                <a:solidFill>
                  <a:schemeClr val="dk1"/>
                </a:solidFill>
                <a:latin typeface="Calibri" panose="020F0502020204030204" pitchFamily="34" charset="0"/>
                <a:ea typeface="Arial"/>
                <a:cs typeface="Calibri" panose="020F0502020204030204" pitchFamily="34" charset="0"/>
                <a:sym typeface="Arial"/>
              </a:rPr>
              <a:t>         </a:t>
            </a:r>
            <a:r>
              <a:rPr lang="en-US" sz="2200" b="1" dirty="0">
                <a:solidFill>
                  <a:srgbClr val="16A53F"/>
                </a:solidFill>
                <a:latin typeface="Calibri" panose="020F0502020204030204" pitchFamily="34" charset="0"/>
                <a:ea typeface="Arial"/>
                <a:cs typeface="Calibri" panose="020F0502020204030204" pitchFamily="34" charset="0"/>
                <a:sym typeface="Arial"/>
              </a:rPr>
              <a:t>x</a:t>
            </a:r>
            <a:r>
              <a:rPr lang="en-US" sz="2200" dirty="0">
                <a:solidFill>
                  <a:schemeClr val="dk1"/>
                </a:solidFill>
                <a:latin typeface="Calibri" panose="020F0502020204030204" pitchFamily="34" charset="0"/>
                <a:ea typeface="Arial"/>
                <a:cs typeface="Calibri" panose="020F0502020204030204" pitchFamily="34" charset="0"/>
                <a:sym typeface="Arial"/>
              </a:rPr>
              <a:t> = </a:t>
            </a:r>
            <a:r>
              <a:rPr lang="en-US" sz="2400" dirty="0">
                <a:solidFill>
                  <a:schemeClr val="dk1"/>
                </a:solidFill>
                <a:latin typeface="Calibri" panose="020F0502020204030204" pitchFamily="34" charset="0"/>
                <a:ea typeface="Arial"/>
                <a:cs typeface="Calibri" panose="020F0502020204030204" pitchFamily="34" charset="0"/>
                <a:sym typeface="Arial"/>
              </a:rPr>
              <a:t>'</a:t>
            </a:r>
            <a:r>
              <a:rPr lang="en-US" sz="2200" dirty="0">
                <a:solidFill>
                  <a:schemeClr val="dk1"/>
                </a:solidFill>
                <a:latin typeface="Calibri" panose="020F0502020204030204" pitchFamily="34" charset="0"/>
                <a:ea typeface="Arial"/>
                <a:cs typeface="Calibri" panose="020F0502020204030204" pitchFamily="34" charset="0"/>
                <a:sym typeface="Arial"/>
              </a:rPr>
              <a:t>Percent of State Population that is Uninsured', </a:t>
            </a:r>
          </a:p>
          <a:p>
            <a:pPr marL="0" indent="0">
              <a:buNone/>
            </a:pPr>
            <a:r>
              <a:rPr lang="en-US" sz="2200" b="1" dirty="0">
                <a:solidFill>
                  <a:srgbClr val="16A53F"/>
                </a:solidFill>
                <a:latin typeface="Calibri" panose="020F0502020204030204" pitchFamily="34" charset="0"/>
                <a:cs typeface="Calibri" panose="020F0502020204030204" pitchFamily="34" charset="0"/>
              </a:rPr>
              <a:t>         </a:t>
            </a:r>
            <a:r>
              <a:rPr lang="en-US" sz="2200" b="1" dirty="0">
                <a:solidFill>
                  <a:srgbClr val="16A53F"/>
                </a:solidFill>
                <a:latin typeface="Calibri" panose="020F0502020204030204" pitchFamily="34" charset="0"/>
                <a:ea typeface="Arial"/>
                <a:cs typeface="Calibri" panose="020F0502020204030204" pitchFamily="34" charset="0"/>
                <a:sym typeface="Arial"/>
              </a:rPr>
              <a:t>y</a:t>
            </a:r>
            <a:r>
              <a:rPr lang="en-US" sz="2200" dirty="0">
                <a:solidFill>
                  <a:schemeClr val="dk1"/>
                </a:solidFill>
                <a:latin typeface="Calibri" panose="020F0502020204030204" pitchFamily="34" charset="0"/>
                <a:ea typeface="Arial"/>
                <a:cs typeface="Calibri" panose="020F0502020204030204" pitchFamily="34" charset="0"/>
                <a:sym typeface="Arial"/>
              </a:rPr>
              <a:t> = 'State Well Being Ranking' )</a:t>
            </a:r>
            <a:r>
              <a:rPr lang="en-US" sz="2200" b="1" dirty="0">
                <a:solidFill>
                  <a:srgbClr val="0432FF"/>
                </a:solidFill>
                <a:latin typeface="Calibri" panose="020F0502020204030204" pitchFamily="34" charset="0"/>
                <a:cs typeface="Calibri" panose="020F0502020204030204" pitchFamily="34" charset="0"/>
              </a:rPr>
              <a:t>+</a:t>
            </a:r>
            <a:endParaRPr lang="en-US" sz="2200" b="1" dirty="0">
              <a:latin typeface="Calibri" panose="020F0502020204030204" pitchFamily="34" charset="0"/>
              <a:cs typeface="Calibri" panose="020F0502020204030204" pitchFamily="34" charset="0"/>
            </a:endParaRPr>
          </a:p>
          <a:p>
            <a:pPr marL="0" indent="0">
              <a:buNone/>
            </a:pPr>
            <a:r>
              <a:rPr lang="en-US" sz="2200" b="1" dirty="0" err="1">
                <a:solidFill>
                  <a:srgbClr val="FF0000"/>
                </a:solidFill>
                <a:highlight>
                  <a:srgbClr val="FFFF00"/>
                </a:highlight>
                <a:latin typeface="Calibri" panose="020F0502020204030204" pitchFamily="34" charset="0"/>
                <a:cs typeface="Calibri" panose="020F0502020204030204" pitchFamily="34" charset="0"/>
              </a:rPr>
              <a:t>geom_label</a:t>
            </a:r>
            <a:r>
              <a:rPr lang="en-US" sz="2200" dirty="0">
                <a:highlight>
                  <a:srgbClr val="FFFF00"/>
                </a:highlight>
                <a:latin typeface="Calibri" panose="020F0502020204030204" pitchFamily="34" charset="0"/>
                <a:cs typeface="Calibri" panose="020F0502020204030204" pitchFamily="34" charset="0"/>
              </a:rPr>
              <a:t>(</a:t>
            </a:r>
            <a:r>
              <a:rPr lang="en-US" sz="2200" b="1" dirty="0" err="1">
                <a:solidFill>
                  <a:srgbClr val="FF0000"/>
                </a:solidFill>
                <a:highlight>
                  <a:srgbClr val="FFFF00"/>
                </a:highlight>
                <a:latin typeface="Calibri" panose="020F0502020204030204" pitchFamily="34" charset="0"/>
                <a:cs typeface="Calibri" panose="020F0502020204030204" pitchFamily="34" charset="0"/>
              </a:rPr>
              <a:t>aes</a:t>
            </a:r>
            <a:r>
              <a:rPr lang="en-US" sz="2200" dirty="0">
                <a:highlight>
                  <a:srgbClr val="FFFF00"/>
                </a:highlight>
                <a:latin typeface="Calibri" panose="020F0502020204030204" pitchFamily="34" charset="0"/>
                <a:cs typeface="Calibri" panose="020F0502020204030204" pitchFamily="34" charset="0"/>
              </a:rPr>
              <a:t>(</a:t>
            </a:r>
            <a:r>
              <a:rPr lang="en-US" sz="2200" b="1" dirty="0">
                <a:solidFill>
                  <a:srgbClr val="00B050"/>
                </a:solidFill>
                <a:highlight>
                  <a:srgbClr val="FFFF00"/>
                </a:highlight>
                <a:latin typeface="Calibri" panose="020F0502020204030204" pitchFamily="34" charset="0"/>
                <a:cs typeface="Calibri" panose="020F0502020204030204" pitchFamily="34" charset="0"/>
              </a:rPr>
              <a:t>label</a:t>
            </a:r>
            <a:r>
              <a:rPr lang="en-US" sz="2200" dirty="0">
                <a:highlight>
                  <a:srgbClr val="FFFF00"/>
                </a:highlight>
                <a:latin typeface="Calibri" panose="020F0502020204030204" pitchFamily="34" charset="0"/>
                <a:cs typeface="Calibri" panose="020F0502020204030204" pitchFamily="34" charset="0"/>
              </a:rPr>
              <a:t>=</a:t>
            </a:r>
            <a:r>
              <a:rPr lang="en-US" sz="2200" dirty="0" err="1">
                <a:highlight>
                  <a:srgbClr val="FFFF00"/>
                </a:highlight>
                <a:latin typeface="Calibri" panose="020F0502020204030204" pitchFamily="34" charset="0"/>
                <a:cs typeface="Calibri" panose="020F0502020204030204" pitchFamily="34" charset="0"/>
              </a:rPr>
              <a:t>st</a:t>
            </a:r>
            <a:r>
              <a:rPr lang="en-US" sz="2200" dirty="0">
                <a:solidFill>
                  <a:schemeClr val="dk1"/>
                </a:solidFill>
                <a:highlight>
                  <a:srgbClr val="FFFF00"/>
                </a:highlight>
                <a:latin typeface="Calibri" panose="020F0502020204030204" pitchFamily="34" charset="0"/>
                <a:ea typeface="Arial"/>
                <a:cs typeface="Calibri" panose="020F0502020204030204" pitchFamily="34" charset="0"/>
                <a:sym typeface="Arial"/>
              </a:rPr>
              <a:t> )</a:t>
            </a:r>
            <a:endParaRPr lang="en-US" sz="2200" b="1" dirty="0">
              <a:solidFill>
                <a:srgbClr val="0432FF"/>
              </a:solidFill>
              <a:latin typeface="Calibri" panose="020F0502020204030204" pitchFamily="34" charset="0"/>
              <a:cs typeface="Calibri" panose="020F0502020204030204" pitchFamily="34" charset="0"/>
            </a:endParaRPr>
          </a:p>
          <a:p>
            <a:pPr marL="0" indent="0">
              <a:buNone/>
            </a:pP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8288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A261-3774-5302-C439-CD4702FCEAD2}"/>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E9FD3ACB-62A5-1323-7AD2-5FF36134AC19}"/>
              </a:ext>
            </a:extLst>
          </p:cNvPr>
          <p:cNvSpPr>
            <a:spLocks noGrp="1"/>
          </p:cNvSpPr>
          <p:nvPr>
            <p:ph sz="half" idx="1"/>
          </p:nvPr>
        </p:nvSpPr>
        <p:spPr>
          <a:xfrm>
            <a:off x="381000" y="1825625"/>
            <a:ext cx="5181600" cy="4351338"/>
          </a:xfrm>
        </p:spPr>
        <p:txBody>
          <a:bodyPr>
            <a:normAutofit/>
          </a:bodyPr>
          <a:lstStyle/>
          <a:p>
            <a:r>
              <a:rPr lang="en-US" dirty="0"/>
              <a:t>The annotations can get cluttered if they are too close to one another</a:t>
            </a:r>
          </a:p>
          <a:p>
            <a:r>
              <a:rPr lang="en-US" dirty="0"/>
              <a:t>We can shift the labels away from the points using </a:t>
            </a:r>
            <a:r>
              <a:rPr lang="en-US" dirty="0" err="1">
                <a:solidFill>
                  <a:srgbClr val="FF0000"/>
                </a:solidFill>
              </a:rPr>
              <a:t>geom_label_repel</a:t>
            </a:r>
            <a:r>
              <a:rPr lang="en-US" dirty="0"/>
              <a:t>() from the </a:t>
            </a:r>
            <a:r>
              <a:rPr lang="en-US" dirty="0" err="1"/>
              <a:t>ggrepel</a:t>
            </a:r>
            <a:r>
              <a:rPr lang="en-US" dirty="0"/>
              <a:t> package</a:t>
            </a:r>
          </a:p>
        </p:txBody>
      </p:sp>
      <p:pic>
        <p:nvPicPr>
          <p:cNvPr id="4" name="Picture 3">
            <a:extLst>
              <a:ext uri="{FF2B5EF4-FFF2-40B4-BE49-F238E27FC236}">
                <a16:creationId xmlns:a16="http://schemas.microsoft.com/office/drawing/2014/main" id="{0169AE8A-3211-137B-E872-519FE3909F85}"/>
              </a:ext>
            </a:extLst>
          </p:cNvPr>
          <p:cNvPicPr>
            <a:picLocks noChangeAspect="1"/>
          </p:cNvPicPr>
          <p:nvPr/>
        </p:nvPicPr>
        <p:blipFill>
          <a:blip r:embed="rId2"/>
          <a:stretch>
            <a:fillRect/>
          </a:stretch>
        </p:blipFill>
        <p:spPr>
          <a:xfrm>
            <a:off x="5888675" y="2031669"/>
            <a:ext cx="5559137" cy="3234407"/>
          </a:xfrm>
          <a:prstGeom prst="rect">
            <a:avLst/>
          </a:prstGeom>
        </p:spPr>
      </p:pic>
    </p:spTree>
    <p:extLst>
      <p:ext uri="{BB962C8B-B14F-4D97-AF65-F5344CB8AC3E}">
        <p14:creationId xmlns:p14="http://schemas.microsoft.com/office/powerpoint/2010/main" val="3315230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6728-F091-85F8-E055-8C71B29E539D}"/>
              </a:ext>
            </a:extLst>
          </p:cNvPr>
          <p:cNvSpPr>
            <a:spLocks noGrp="1"/>
          </p:cNvSpPr>
          <p:nvPr>
            <p:ph type="title"/>
          </p:nvPr>
        </p:nvSpPr>
        <p:spPr/>
        <p:txBody>
          <a:bodyPr/>
          <a:lstStyle/>
          <a:p>
            <a:r>
              <a:rPr lang="en-US" dirty="0" err="1"/>
              <a:t>ggrepel</a:t>
            </a:r>
            <a:r>
              <a:rPr lang="en-US" dirty="0"/>
              <a:t> package</a:t>
            </a:r>
          </a:p>
        </p:txBody>
      </p:sp>
      <p:sp>
        <p:nvSpPr>
          <p:cNvPr id="9" name="Content Placeholder 3">
            <a:extLst>
              <a:ext uri="{FF2B5EF4-FFF2-40B4-BE49-F238E27FC236}">
                <a16:creationId xmlns:a16="http://schemas.microsoft.com/office/drawing/2014/main" id="{6BE4DA69-5F4A-D02E-B8BA-310D4202A76B}"/>
              </a:ext>
            </a:extLst>
          </p:cNvPr>
          <p:cNvSpPr txBox="1">
            <a:spLocks/>
          </p:cNvSpPr>
          <p:nvPr/>
        </p:nvSpPr>
        <p:spPr>
          <a:xfrm>
            <a:off x="258417" y="1690688"/>
            <a:ext cx="602311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err="1">
                <a:solidFill>
                  <a:srgbClr val="FF0000"/>
                </a:solidFill>
                <a:latin typeface="Calibri" panose="020F0502020204030204" pitchFamily="34" charset="0"/>
                <a:cs typeface="Calibri" panose="020F0502020204030204" pitchFamily="34" charset="0"/>
              </a:rPr>
              <a:t>ggplot</a:t>
            </a:r>
            <a:r>
              <a:rPr lang="en-US" sz="2000" b="1" dirty="0">
                <a:latin typeface="Calibri" panose="020F0502020204030204" pitchFamily="34" charset="0"/>
                <a:cs typeface="Calibri" panose="020F0502020204030204" pitchFamily="34" charset="0"/>
              </a:rPr>
              <a:t>(</a:t>
            </a:r>
            <a:r>
              <a:rPr lang="en-US" sz="2000" b="1" dirty="0">
                <a:solidFill>
                  <a:srgbClr val="00B050"/>
                </a:solidFill>
                <a:latin typeface="Calibri" panose="020F0502020204030204" pitchFamily="34" charset="0"/>
                <a:cs typeface="Calibri" panose="020F0502020204030204" pitchFamily="34" charset="0"/>
              </a:rPr>
              <a:t>data</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cspp_data</a:t>
            </a:r>
            <a:r>
              <a:rPr lang="en-US" sz="2000" b="1" dirty="0">
                <a:latin typeface="Calibri" panose="020F0502020204030204" pitchFamily="34" charset="0"/>
                <a:cs typeface="Calibri" panose="020F0502020204030204" pitchFamily="34" charset="0"/>
              </a:rPr>
              <a:t>,</a:t>
            </a:r>
          </a:p>
          <a:p>
            <a:pPr marL="0" indent="0">
              <a:buFont typeface="Arial" panose="020B0604020202020204" pitchFamily="34" charset="0"/>
              <a:buNone/>
            </a:pPr>
            <a:r>
              <a:rPr lang="en-US" sz="2000" b="1" dirty="0">
                <a:latin typeface="Calibri" panose="020F0502020204030204" pitchFamily="34" charset="0"/>
                <a:cs typeface="Calibri" panose="020F0502020204030204" pitchFamily="34" charset="0"/>
              </a:rPr>
              <a:t>       </a:t>
            </a:r>
            <a:r>
              <a:rPr lang="en-US" sz="2000" b="1" dirty="0">
                <a:solidFill>
                  <a:srgbClr val="00B050"/>
                </a:solidFill>
                <a:latin typeface="Calibri" panose="020F0502020204030204" pitchFamily="34" charset="0"/>
                <a:cs typeface="Calibri" panose="020F0502020204030204" pitchFamily="34" charset="0"/>
              </a:rPr>
              <a:t>mapping</a:t>
            </a:r>
            <a:r>
              <a:rPr lang="en-US" sz="2000" b="1" dirty="0">
                <a:latin typeface="Calibri" panose="020F0502020204030204" pitchFamily="34" charset="0"/>
                <a:cs typeface="Calibri" panose="020F0502020204030204" pitchFamily="34" charset="0"/>
              </a:rPr>
              <a:t>=</a:t>
            </a:r>
            <a:r>
              <a:rPr lang="en-US" sz="2000" b="1" dirty="0" err="1">
                <a:solidFill>
                  <a:srgbClr val="FF0000"/>
                </a:solidFill>
                <a:latin typeface="Calibri" panose="020F0502020204030204" pitchFamily="34" charset="0"/>
                <a:cs typeface="Calibri" panose="020F0502020204030204" pitchFamily="34" charset="0"/>
              </a:rPr>
              <a:t>aes</a:t>
            </a:r>
            <a:r>
              <a:rPr lang="en-US" sz="2000" b="1" dirty="0">
                <a:latin typeface="Calibri" panose="020F0502020204030204" pitchFamily="34" charset="0"/>
                <a:cs typeface="Calibri" panose="020F0502020204030204" pitchFamily="34" charset="0"/>
              </a:rPr>
              <a:t>(</a:t>
            </a:r>
            <a:r>
              <a:rPr lang="en-US" sz="2000" b="1" dirty="0">
                <a:solidFill>
                  <a:srgbClr val="00B050"/>
                </a:solidFill>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percentuninsured</a:t>
            </a:r>
            <a:r>
              <a:rPr lang="en-US" sz="2000" b="1" dirty="0">
                <a:latin typeface="Calibri" panose="020F0502020204030204" pitchFamily="34" charset="0"/>
                <a:cs typeface="Calibri" panose="020F0502020204030204" pitchFamily="34" charset="0"/>
              </a:rPr>
              <a:t>, </a:t>
            </a:r>
            <a:r>
              <a:rPr lang="en-US" sz="2000" b="1" dirty="0">
                <a:solidFill>
                  <a:srgbClr val="00B050"/>
                </a:solidFill>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=wellbeing</a:t>
            </a:r>
            <a:r>
              <a:rPr lang="en-US" sz="2000" b="1" dirty="0">
                <a:latin typeface="Calibri" panose="020F0502020204030204" pitchFamily="34" charset="0"/>
                <a:cs typeface="Calibri" panose="020F0502020204030204" pitchFamily="34" charset="0"/>
              </a:rPr>
              <a:t>))</a:t>
            </a:r>
            <a:r>
              <a:rPr lang="en-US" sz="2000" b="1" dirty="0">
                <a:solidFill>
                  <a:srgbClr val="0432FF"/>
                </a:solidFill>
                <a:latin typeface="Calibri" panose="020F0502020204030204" pitchFamily="34" charset="0"/>
                <a:cs typeface="Calibri" panose="020F0502020204030204" pitchFamily="34" charset="0"/>
              </a:rPr>
              <a:t>+</a:t>
            </a:r>
          </a:p>
          <a:p>
            <a:pPr marL="0" indent="0">
              <a:buFont typeface="Arial" panose="020B0604020202020204" pitchFamily="34" charset="0"/>
              <a:buNone/>
            </a:pPr>
            <a:r>
              <a:rPr lang="en-US" sz="2000" b="1" dirty="0">
                <a:latin typeface="Calibri" panose="020F0502020204030204" pitchFamily="34" charset="0"/>
                <a:cs typeface="Calibri" panose="020F0502020204030204" pitchFamily="34" charset="0"/>
              </a:rPr>
              <a:t>  </a:t>
            </a:r>
            <a:r>
              <a:rPr lang="en-US" sz="2000" b="1" dirty="0" err="1">
                <a:solidFill>
                  <a:srgbClr val="FF0000"/>
                </a:solidFill>
                <a:latin typeface="Calibri" panose="020F0502020204030204" pitchFamily="34" charset="0"/>
                <a:cs typeface="Calibri" panose="020F0502020204030204" pitchFamily="34" charset="0"/>
              </a:rPr>
              <a:t>geom_point</a:t>
            </a:r>
            <a:r>
              <a:rPr lang="en-US" sz="2000" dirty="0">
                <a:latin typeface="Calibri" panose="020F0502020204030204" pitchFamily="34" charset="0"/>
                <a:cs typeface="Calibri" panose="020F0502020204030204" pitchFamily="34" charset="0"/>
              </a:rPr>
              <a:t>()</a:t>
            </a:r>
            <a:r>
              <a:rPr lang="en-US" sz="2000" b="1" dirty="0">
                <a:solidFill>
                  <a:srgbClr val="0432FF"/>
                </a:solidFill>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a:p>
            <a:pPr marL="0" indent="0">
              <a:buFont typeface="Arial" panose="020B0604020202020204" pitchFamily="34" charset="0"/>
              <a:buNone/>
            </a:pPr>
            <a:r>
              <a:rPr lang="en-US" sz="2000" b="1" dirty="0">
                <a:solidFill>
                  <a:srgbClr val="FF0000"/>
                </a:solidFill>
                <a:latin typeface="Calibri" panose="020F0502020204030204" pitchFamily="34" charset="0"/>
                <a:ea typeface="Arial"/>
                <a:cs typeface="Calibri" panose="020F0502020204030204" pitchFamily="34" charset="0"/>
                <a:sym typeface="Arial"/>
              </a:rPr>
              <a:t>labs</a:t>
            </a:r>
            <a:r>
              <a:rPr lang="en-US" sz="2000" dirty="0">
                <a:solidFill>
                  <a:schemeClr val="dk1"/>
                </a:solidFill>
                <a:latin typeface="Calibri" panose="020F0502020204030204" pitchFamily="34" charset="0"/>
                <a:ea typeface="Arial"/>
                <a:cs typeface="Calibri" panose="020F0502020204030204" pitchFamily="34" charset="0"/>
                <a:sym typeface="Arial"/>
              </a:rPr>
              <a:t>(</a:t>
            </a:r>
            <a:r>
              <a:rPr lang="en-US" sz="2000" b="1" dirty="0">
                <a:solidFill>
                  <a:srgbClr val="16A53F"/>
                </a:solidFill>
                <a:latin typeface="Calibri" panose="020F0502020204030204" pitchFamily="34" charset="0"/>
                <a:ea typeface="Arial"/>
                <a:cs typeface="Calibri" panose="020F0502020204030204" pitchFamily="34" charset="0"/>
                <a:sym typeface="Arial"/>
              </a:rPr>
              <a:t>title</a:t>
            </a:r>
            <a:r>
              <a:rPr lang="en-US" sz="2000" dirty="0">
                <a:solidFill>
                  <a:schemeClr val="dk1"/>
                </a:solidFill>
                <a:latin typeface="Calibri" panose="020F0502020204030204" pitchFamily="34" charset="0"/>
                <a:ea typeface="Arial"/>
                <a:cs typeface="Calibri" panose="020F0502020204030204" pitchFamily="34" charset="0"/>
                <a:sym typeface="Arial"/>
              </a:rPr>
              <a:t> = 'States Rank Higher in Well Being When There Are Fewer Uninsured',</a:t>
            </a:r>
            <a:endParaRPr lang="en-US" sz="2000" dirty="0">
              <a:latin typeface="Calibri" panose="020F0502020204030204" pitchFamily="34" charset="0"/>
              <a:cs typeface="Calibri" panose="020F0502020204030204" pitchFamily="34" charset="0"/>
            </a:endParaRPr>
          </a:p>
          <a:p>
            <a:pPr marL="0" indent="0">
              <a:buFont typeface="Arial" panose="020B0604020202020204" pitchFamily="34" charset="0"/>
              <a:buNone/>
            </a:pPr>
            <a:r>
              <a:rPr lang="en-US" sz="2000" dirty="0">
                <a:solidFill>
                  <a:schemeClr val="dk1"/>
                </a:solidFill>
                <a:latin typeface="Calibri" panose="020F0502020204030204" pitchFamily="34" charset="0"/>
                <a:ea typeface="Arial"/>
                <a:cs typeface="Calibri" panose="020F0502020204030204" pitchFamily="34" charset="0"/>
                <a:sym typeface="Arial"/>
              </a:rPr>
              <a:t>         </a:t>
            </a:r>
            <a:r>
              <a:rPr lang="en-US" sz="2000" b="1" dirty="0">
                <a:solidFill>
                  <a:srgbClr val="16A53F"/>
                </a:solidFill>
                <a:latin typeface="Calibri" panose="020F0502020204030204" pitchFamily="34" charset="0"/>
                <a:ea typeface="Arial"/>
                <a:cs typeface="Calibri" panose="020F0502020204030204" pitchFamily="34" charset="0"/>
                <a:sym typeface="Arial"/>
              </a:rPr>
              <a:t>x</a:t>
            </a:r>
            <a:r>
              <a:rPr lang="en-US" sz="2000" dirty="0">
                <a:solidFill>
                  <a:schemeClr val="dk1"/>
                </a:solidFill>
                <a:latin typeface="Calibri" panose="020F0502020204030204" pitchFamily="34" charset="0"/>
                <a:ea typeface="Arial"/>
                <a:cs typeface="Calibri" panose="020F0502020204030204" pitchFamily="34" charset="0"/>
                <a:sym typeface="Arial"/>
              </a:rPr>
              <a:t> = 'Percent of State Population that is Uninsured', </a:t>
            </a:r>
          </a:p>
          <a:p>
            <a:pPr marL="0" indent="0">
              <a:buFont typeface="Arial" panose="020B0604020202020204" pitchFamily="34" charset="0"/>
              <a:buNone/>
            </a:pPr>
            <a:r>
              <a:rPr lang="en-US" sz="2000" b="1" dirty="0">
                <a:solidFill>
                  <a:srgbClr val="16A53F"/>
                </a:solidFill>
                <a:latin typeface="Calibri" panose="020F0502020204030204" pitchFamily="34" charset="0"/>
                <a:cs typeface="Calibri" panose="020F0502020204030204" pitchFamily="34" charset="0"/>
              </a:rPr>
              <a:t>         </a:t>
            </a:r>
            <a:r>
              <a:rPr lang="en-US" sz="2000" b="1" dirty="0">
                <a:solidFill>
                  <a:srgbClr val="16A53F"/>
                </a:solidFill>
                <a:latin typeface="Calibri" panose="020F0502020204030204" pitchFamily="34" charset="0"/>
                <a:ea typeface="Arial"/>
                <a:cs typeface="Calibri" panose="020F0502020204030204" pitchFamily="34" charset="0"/>
                <a:sym typeface="Arial"/>
              </a:rPr>
              <a:t>y</a:t>
            </a:r>
            <a:r>
              <a:rPr lang="en-US" sz="2000" dirty="0">
                <a:solidFill>
                  <a:schemeClr val="dk1"/>
                </a:solidFill>
                <a:latin typeface="Calibri" panose="020F0502020204030204" pitchFamily="34" charset="0"/>
                <a:ea typeface="Arial"/>
                <a:cs typeface="Calibri" panose="020F0502020204030204" pitchFamily="34" charset="0"/>
                <a:sym typeface="Arial"/>
              </a:rPr>
              <a:t> = 'State Well Being Ranking' )</a:t>
            </a:r>
            <a:r>
              <a:rPr lang="en-US" sz="2000" b="1" dirty="0">
                <a:solidFill>
                  <a:srgbClr val="0432FF"/>
                </a:solidFill>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a:p>
            <a:pPr marL="0" indent="0">
              <a:buFont typeface="Arial" panose="020B0604020202020204" pitchFamily="34" charset="0"/>
              <a:buNone/>
            </a:pPr>
            <a:r>
              <a:rPr lang="en-US" sz="2000" b="1" dirty="0" err="1">
                <a:solidFill>
                  <a:srgbClr val="FF0000"/>
                </a:solidFill>
                <a:latin typeface="Calibri" panose="020F0502020204030204" pitchFamily="34" charset="0"/>
                <a:cs typeface="Calibri" panose="020F0502020204030204" pitchFamily="34" charset="0"/>
              </a:rPr>
              <a:t>geom_hline</a:t>
            </a:r>
            <a:r>
              <a:rPr lang="en-US" sz="2000" dirty="0">
                <a:latin typeface="Calibri" panose="020F0502020204030204" pitchFamily="34" charset="0"/>
                <a:cs typeface="Calibri" panose="020F0502020204030204" pitchFamily="34" charset="0"/>
              </a:rPr>
              <a:t>(</a:t>
            </a:r>
            <a:r>
              <a:rPr lang="en-US" sz="2000" b="1" dirty="0" err="1">
                <a:solidFill>
                  <a:srgbClr val="00B050"/>
                </a:solidFill>
                <a:latin typeface="Calibri" panose="020F0502020204030204" pitchFamily="34" charset="0"/>
                <a:cs typeface="Calibri" panose="020F0502020204030204" pitchFamily="34" charset="0"/>
              </a:rPr>
              <a:t>yintercept</a:t>
            </a:r>
            <a:r>
              <a:rPr lang="en-US" sz="2000" dirty="0">
                <a:latin typeface="Calibri" panose="020F0502020204030204" pitchFamily="34" charset="0"/>
                <a:cs typeface="Calibri" panose="020F0502020204030204" pitchFamily="34" charset="0"/>
              </a:rPr>
              <a:t>=25, </a:t>
            </a:r>
            <a:r>
              <a:rPr lang="en-US" sz="2000" b="1" dirty="0">
                <a:solidFill>
                  <a:srgbClr val="00B050"/>
                </a:solidFill>
                <a:latin typeface="Calibri" panose="020F0502020204030204" pitchFamily="34" charset="0"/>
                <a:cs typeface="Calibri" panose="020F0502020204030204" pitchFamily="34" charset="0"/>
              </a:rPr>
              <a:t>color</a:t>
            </a:r>
            <a:r>
              <a:rPr lang="en-US" sz="2000" dirty="0">
                <a:latin typeface="Calibri" panose="020F0502020204030204" pitchFamily="34" charset="0"/>
                <a:cs typeface="Calibri" panose="020F0502020204030204" pitchFamily="34" charset="0"/>
              </a:rPr>
              <a:t>='red'</a:t>
            </a:r>
            <a:r>
              <a:rPr lang="en-US" sz="2000" dirty="0">
                <a:solidFill>
                  <a:schemeClr val="dk1"/>
                </a:solidFill>
                <a:latin typeface="Calibri" panose="020F0502020204030204" pitchFamily="34" charset="0"/>
                <a:ea typeface="Arial"/>
                <a:cs typeface="Calibri" panose="020F0502020204030204" pitchFamily="34" charset="0"/>
                <a:sym typeface="Arial"/>
              </a:rPr>
              <a:t> )</a:t>
            </a:r>
            <a:r>
              <a:rPr lang="en-US" sz="2000" b="1" dirty="0">
                <a:solidFill>
                  <a:srgbClr val="0432FF"/>
                </a:solidFill>
                <a:latin typeface="Calibri" panose="020F0502020204030204" pitchFamily="34" charset="0"/>
                <a:cs typeface="Calibri" panose="020F0502020204030204" pitchFamily="34" charset="0"/>
              </a:rPr>
              <a:t>+</a:t>
            </a:r>
          </a:p>
          <a:p>
            <a:pPr marL="0" indent="0">
              <a:buFont typeface="Arial" panose="020B0604020202020204" pitchFamily="34" charset="0"/>
              <a:buNone/>
            </a:pPr>
            <a:r>
              <a:rPr lang="en-US" sz="2000" b="1" dirty="0" err="1">
                <a:solidFill>
                  <a:srgbClr val="FF0000"/>
                </a:solidFill>
                <a:highlight>
                  <a:srgbClr val="FFFF00"/>
                </a:highlight>
                <a:latin typeface="Calibri" panose="020F0502020204030204" pitchFamily="34" charset="0"/>
                <a:cs typeface="Calibri" panose="020F0502020204030204" pitchFamily="34" charset="0"/>
              </a:rPr>
              <a:t>geom_label_repel</a:t>
            </a:r>
            <a:r>
              <a:rPr lang="en-US" sz="2000" dirty="0">
                <a:highlight>
                  <a:srgbClr val="FFFF00"/>
                </a:highlight>
                <a:latin typeface="Calibri" panose="020F0502020204030204" pitchFamily="34" charset="0"/>
                <a:cs typeface="Calibri" panose="020F0502020204030204" pitchFamily="34" charset="0"/>
              </a:rPr>
              <a:t>(</a:t>
            </a:r>
            <a:r>
              <a:rPr lang="en-US" sz="2000" b="1" dirty="0" err="1">
                <a:solidFill>
                  <a:srgbClr val="FF0000"/>
                </a:solidFill>
                <a:highlight>
                  <a:srgbClr val="FFFF00"/>
                </a:highlight>
                <a:latin typeface="Calibri" panose="020F0502020204030204" pitchFamily="34" charset="0"/>
                <a:cs typeface="Calibri" panose="020F0502020204030204" pitchFamily="34" charset="0"/>
              </a:rPr>
              <a:t>aes</a:t>
            </a:r>
            <a:r>
              <a:rPr lang="en-US" sz="2000" dirty="0">
                <a:highlight>
                  <a:srgbClr val="FFFF00"/>
                </a:highlight>
                <a:latin typeface="Calibri" panose="020F0502020204030204" pitchFamily="34" charset="0"/>
                <a:cs typeface="Calibri" panose="020F0502020204030204" pitchFamily="34" charset="0"/>
              </a:rPr>
              <a:t>(</a:t>
            </a:r>
            <a:r>
              <a:rPr lang="en-US" sz="2000" b="1" dirty="0">
                <a:solidFill>
                  <a:srgbClr val="00B050"/>
                </a:solidFill>
                <a:highlight>
                  <a:srgbClr val="FFFF00"/>
                </a:highlight>
                <a:latin typeface="Calibri" panose="020F0502020204030204" pitchFamily="34" charset="0"/>
                <a:cs typeface="Calibri" panose="020F0502020204030204" pitchFamily="34" charset="0"/>
              </a:rPr>
              <a:t>label</a:t>
            </a:r>
            <a:r>
              <a:rPr lang="en-US" sz="2000" dirty="0">
                <a:highlight>
                  <a:srgbClr val="FFFF00"/>
                </a:highlight>
                <a:latin typeface="Calibri" panose="020F0502020204030204" pitchFamily="34" charset="0"/>
                <a:cs typeface="Calibri" panose="020F0502020204030204" pitchFamily="34" charset="0"/>
              </a:rPr>
              <a:t>=</a:t>
            </a:r>
            <a:r>
              <a:rPr lang="en-US" sz="2000" dirty="0" err="1">
                <a:highlight>
                  <a:srgbClr val="FFFF00"/>
                </a:highlight>
                <a:latin typeface="Calibri" panose="020F0502020204030204" pitchFamily="34" charset="0"/>
                <a:cs typeface="Calibri" panose="020F0502020204030204" pitchFamily="34" charset="0"/>
              </a:rPr>
              <a:t>st</a:t>
            </a:r>
            <a:r>
              <a:rPr lang="en-US" sz="2000" dirty="0">
                <a:solidFill>
                  <a:schemeClr val="dk1"/>
                </a:solidFill>
                <a:highlight>
                  <a:srgbClr val="FFFF00"/>
                </a:highlight>
                <a:latin typeface="Calibri" panose="020F0502020204030204" pitchFamily="34" charset="0"/>
                <a:ea typeface="Arial"/>
                <a:cs typeface="Calibri" panose="020F0502020204030204" pitchFamily="34" charset="0"/>
                <a:sym typeface="Arial"/>
              </a:rPr>
              <a:t>)</a:t>
            </a:r>
            <a:endParaRPr lang="en-US" sz="2000" b="1" dirty="0">
              <a:solidFill>
                <a:srgbClr val="0432FF"/>
              </a:solidFill>
              <a:latin typeface="Calibri" panose="020F0502020204030204" pitchFamily="34" charset="0"/>
              <a:cs typeface="Calibri" panose="020F0502020204030204" pitchFamily="34" charset="0"/>
            </a:endParaRPr>
          </a:p>
          <a:p>
            <a:pPr marL="0" indent="0">
              <a:buFont typeface="Arial" panose="020B0604020202020204" pitchFamily="34" charset="0"/>
              <a:buNone/>
            </a:pPr>
            <a:endParaRPr lang="en-US" dirty="0"/>
          </a:p>
        </p:txBody>
      </p:sp>
      <p:pic>
        <p:nvPicPr>
          <p:cNvPr id="3" name="Picture 2">
            <a:extLst>
              <a:ext uri="{FF2B5EF4-FFF2-40B4-BE49-F238E27FC236}">
                <a16:creationId xmlns:a16="http://schemas.microsoft.com/office/drawing/2014/main" id="{F1CD88FB-5146-7EE8-D7C3-F5142E939D67}"/>
              </a:ext>
            </a:extLst>
          </p:cNvPr>
          <p:cNvPicPr>
            <a:picLocks noChangeAspect="1"/>
          </p:cNvPicPr>
          <p:nvPr/>
        </p:nvPicPr>
        <p:blipFill>
          <a:blip r:embed="rId2"/>
          <a:stretch>
            <a:fillRect/>
          </a:stretch>
        </p:blipFill>
        <p:spPr>
          <a:xfrm>
            <a:off x="6281530" y="2079171"/>
            <a:ext cx="5468370" cy="3181597"/>
          </a:xfrm>
          <a:prstGeom prst="rect">
            <a:avLst/>
          </a:prstGeom>
        </p:spPr>
      </p:pic>
    </p:spTree>
    <p:extLst>
      <p:ext uri="{BB962C8B-B14F-4D97-AF65-F5344CB8AC3E}">
        <p14:creationId xmlns:p14="http://schemas.microsoft.com/office/powerpoint/2010/main" val="3307210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68FF-15DD-EBA5-70CF-6B79D0E2E702}"/>
              </a:ext>
            </a:extLst>
          </p:cNvPr>
          <p:cNvSpPr>
            <a:spLocks noGrp="1"/>
          </p:cNvSpPr>
          <p:nvPr>
            <p:ph type="title"/>
          </p:nvPr>
        </p:nvSpPr>
        <p:spPr/>
        <p:txBody>
          <a:bodyPr/>
          <a:lstStyle/>
          <a:p>
            <a:r>
              <a:rPr lang="en-US" dirty="0"/>
              <a:t>Quick PSA: don’t overdo it</a:t>
            </a:r>
          </a:p>
        </p:txBody>
      </p:sp>
      <p:sp>
        <p:nvSpPr>
          <p:cNvPr id="3" name="Content Placeholder 2">
            <a:extLst>
              <a:ext uri="{FF2B5EF4-FFF2-40B4-BE49-F238E27FC236}">
                <a16:creationId xmlns:a16="http://schemas.microsoft.com/office/drawing/2014/main" id="{C83C9878-C9A0-B638-5BDC-95EB87C872D1}"/>
              </a:ext>
            </a:extLst>
          </p:cNvPr>
          <p:cNvSpPr>
            <a:spLocks noGrp="1"/>
          </p:cNvSpPr>
          <p:nvPr>
            <p:ph sz="half" idx="1"/>
          </p:nvPr>
        </p:nvSpPr>
        <p:spPr>
          <a:xfrm>
            <a:off x="838200" y="1825625"/>
            <a:ext cx="4541322" cy="4351338"/>
          </a:xfrm>
        </p:spPr>
        <p:txBody>
          <a:bodyPr/>
          <a:lstStyle/>
          <a:p>
            <a:r>
              <a:rPr lang="en-US" dirty="0"/>
              <a:t>You can definitely put too much on a graph</a:t>
            </a:r>
          </a:p>
          <a:p>
            <a:r>
              <a:rPr lang="en-US" dirty="0"/>
              <a:t>This looks like a hot mess</a:t>
            </a:r>
          </a:p>
        </p:txBody>
      </p:sp>
      <p:pic>
        <p:nvPicPr>
          <p:cNvPr id="8" name="Picture 7">
            <a:extLst>
              <a:ext uri="{FF2B5EF4-FFF2-40B4-BE49-F238E27FC236}">
                <a16:creationId xmlns:a16="http://schemas.microsoft.com/office/drawing/2014/main" id="{65B455F5-695B-4096-CA33-A1C17DBE887F}"/>
              </a:ext>
            </a:extLst>
          </p:cNvPr>
          <p:cNvPicPr>
            <a:picLocks noChangeAspect="1"/>
          </p:cNvPicPr>
          <p:nvPr/>
        </p:nvPicPr>
        <p:blipFill>
          <a:blip r:embed="rId2"/>
          <a:stretch>
            <a:fillRect/>
          </a:stretch>
        </p:blipFill>
        <p:spPr>
          <a:xfrm>
            <a:off x="5686796" y="1936668"/>
            <a:ext cx="6284798" cy="3656610"/>
          </a:xfrm>
          <a:prstGeom prst="rect">
            <a:avLst/>
          </a:prstGeom>
        </p:spPr>
      </p:pic>
    </p:spTree>
    <p:extLst>
      <p:ext uri="{BB962C8B-B14F-4D97-AF65-F5344CB8AC3E}">
        <p14:creationId xmlns:p14="http://schemas.microsoft.com/office/powerpoint/2010/main" val="3351420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6C5B0-6F8F-8815-B5DA-F59EFEE1E2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BBD7AA-DEE8-244E-C7F9-396AF4FFD8D5}"/>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967BE939-0AE7-AEC8-B3CB-897957269387}"/>
              </a:ext>
            </a:extLst>
          </p:cNvPr>
          <p:cNvSpPr>
            <a:spLocks noGrp="1"/>
          </p:cNvSpPr>
          <p:nvPr>
            <p:ph sz="half" idx="1"/>
          </p:nvPr>
        </p:nvSpPr>
        <p:spPr>
          <a:xfrm>
            <a:off x="838199" y="1825625"/>
            <a:ext cx="9588335" cy="4351338"/>
          </a:xfrm>
        </p:spPr>
        <p:txBody>
          <a:bodyPr/>
          <a:lstStyle/>
          <a:p>
            <a:r>
              <a:rPr lang="en-US" dirty="0"/>
              <a:t>Create a scatter plot with doctors per capita on the x-axis and well being ranking (1-best, 50-worst) on the y-axis</a:t>
            </a:r>
          </a:p>
          <a:p>
            <a:r>
              <a:rPr lang="en-US" dirty="0"/>
              <a:t>label the states using </a:t>
            </a:r>
            <a:r>
              <a:rPr lang="en-US" dirty="0" err="1"/>
              <a:t>ggrepel</a:t>
            </a:r>
            <a:endParaRPr lang="en-US" dirty="0"/>
          </a:p>
        </p:txBody>
      </p:sp>
      <p:sp>
        <p:nvSpPr>
          <p:cNvPr id="4" name="TextBox 3">
            <a:extLst>
              <a:ext uri="{FF2B5EF4-FFF2-40B4-BE49-F238E27FC236}">
                <a16:creationId xmlns:a16="http://schemas.microsoft.com/office/drawing/2014/main" id="{27FE7870-E040-3D57-F5CB-32A9573858BC}"/>
              </a:ext>
            </a:extLst>
          </p:cNvPr>
          <p:cNvSpPr txBox="1"/>
          <p:nvPr/>
        </p:nvSpPr>
        <p:spPr>
          <a:xfrm>
            <a:off x="4040709" y="5811193"/>
            <a:ext cx="3886201" cy="461665"/>
          </a:xfrm>
          <a:prstGeom prst="rect">
            <a:avLst/>
          </a:prstGeom>
          <a:noFill/>
        </p:spPr>
        <p:txBody>
          <a:bodyPr wrap="square">
            <a:spAutoFit/>
          </a:bodyPr>
          <a:lstStyle/>
          <a:p>
            <a:r>
              <a:rPr lang="en-US" sz="2400" dirty="0">
                <a:hlinkClick r:id="rId2"/>
              </a:rPr>
              <a:t>https://</a:t>
            </a:r>
            <a:r>
              <a:rPr lang="en-US" sz="2400" dirty="0" err="1">
                <a:hlinkClick r:id="rId2"/>
              </a:rPr>
              <a:t>pollev.com</a:t>
            </a:r>
            <a:r>
              <a:rPr lang="en-US" sz="2400" dirty="0">
                <a:hlinkClick r:id="rId2"/>
              </a:rPr>
              <a:t>/</a:t>
            </a:r>
            <a:r>
              <a:rPr lang="en-US" sz="2400" dirty="0" err="1">
                <a:hlinkClick r:id="rId2"/>
              </a:rPr>
              <a:t>vsovero</a:t>
            </a:r>
            <a:endParaRPr lang="en-US" sz="2400" dirty="0"/>
          </a:p>
        </p:txBody>
      </p:sp>
    </p:spTree>
    <p:extLst>
      <p:ext uri="{BB962C8B-B14F-4D97-AF65-F5344CB8AC3E}">
        <p14:creationId xmlns:p14="http://schemas.microsoft.com/office/powerpoint/2010/main" val="1938569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4D87-10FC-4D83-4272-2EA881BFB1B4}"/>
              </a:ext>
            </a:extLst>
          </p:cNvPr>
          <p:cNvSpPr>
            <a:spLocks noGrp="1"/>
          </p:cNvSpPr>
          <p:nvPr>
            <p:ph type="title"/>
          </p:nvPr>
        </p:nvSpPr>
        <p:spPr/>
        <p:txBody>
          <a:bodyPr/>
          <a:lstStyle/>
          <a:p>
            <a:r>
              <a:rPr lang="en-US" dirty="0"/>
              <a:t>Scales</a:t>
            </a:r>
          </a:p>
        </p:txBody>
      </p:sp>
      <p:sp>
        <p:nvSpPr>
          <p:cNvPr id="3" name="Content Placeholder 2">
            <a:extLst>
              <a:ext uri="{FF2B5EF4-FFF2-40B4-BE49-F238E27FC236}">
                <a16:creationId xmlns:a16="http://schemas.microsoft.com/office/drawing/2014/main" id="{5EAB14A6-A6FA-FBD8-D3FE-92BDFD78C759}"/>
              </a:ext>
            </a:extLst>
          </p:cNvPr>
          <p:cNvSpPr>
            <a:spLocks noGrp="1"/>
          </p:cNvSpPr>
          <p:nvPr>
            <p:ph sz="half" idx="1"/>
          </p:nvPr>
        </p:nvSpPr>
        <p:spPr/>
        <p:txBody>
          <a:bodyPr/>
          <a:lstStyle/>
          <a:p>
            <a:r>
              <a:rPr lang="en-US" b="0" i="0" dirty="0">
                <a:solidFill>
                  <a:srgbClr val="212529"/>
                </a:solidFill>
                <a:effectLst/>
                <a:latin typeface="-apple-system"/>
              </a:rPr>
              <a:t>Scales control how your data is mapped on your plot</a:t>
            </a:r>
          </a:p>
          <a:p>
            <a:r>
              <a:rPr lang="en-US" b="0" i="0" dirty="0">
                <a:solidFill>
                  <a:srgbClr val="212529"/>
                </a:solidFill>
                <a:effectLst/>
                <a:latin typeface="-apple-system"/>
              </a:rPr>
              <a:t>Some common adjustments:</a:t>
            </a:r>
          </a:p>
          <a:p>
            <a:pPr lvl="1"/>
            <a:r>
              <a:rPr lang="en-US" dirty="0">
                <a:solidFill>
                  <a:srgbClr val="212529"/>
                </a:solidFill>
                <a:latin typeface="-apple-system"/>
              </a:rPr>
              <a:t>axis ticks and labels</a:t>
            </a:r>
          </a:p>
          <a:p>
            <a:pPr lvl="1"/>
            <a:r>
              <a:rPr lang="en-US" dirty="0">
                <a:solidFill>
                  <a:srgbClr val="212529"/>
                </a:solidFill>
                <a:latin typeface="-apple-system"/>
              </a:rPr>
              <a:t>colors</a:t>
            </a:r>
          </a:p>
          <a:p>
            <a:pPr lvl="1"/>
            <a:endParaRPr lang="en-US" dirty="0"/>
          </a:p>
        </p:txBody>
      </p:sp>
    </p:spTree>
    <p:extLst>
      <p:ext uri="{BB962C8B-B14F-4D97-AF65-F5344CB8AC3E}">
        <p14:creationId xmlns:p14="http://schemas.microsoft.com/office/powerpoint/2010/main" val="1115441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CFB3-6E29-ED5A-E32C-B6028A935F84}"/>
              </a:ext>
            </a:extLst>
          </p:cNvPr>
          <p:cNvSpPr>
            <a:spLocks noGrp="1"/>
          </p:cNvSpPr>
          <p:nvPr>
            <p:ph type="title"/>
          </p:nvPr>
        </p:nvSpPr>
        <p:spPr/>
        <p:txBody>
          <a:bodyPr/>
          <a:lstStyle/>
          <a:p>
            <a:r>
              <a:rPr lang="en-US" dirty="0"/>
              <a:t>Continuous Scales</a:t>
            </a:r>
          </a:p>
        </p:txBody>
      </p:sp>
      <p:sp>
        <p:nvSpPr>
          <p:cNvPr id="3" name="Content Placeholder 2">
            <a:extLst>
              <a:ext uri="{FF2B5EF4-FFF2-40B4-BE49-F238E27FC236}">
                <a16:creationId xmlns:a16="http://schemas.microsoft.com/office/drawing/2014/main" id="{6215127C-B924-8C0E-9B8E-5DA933B3AC4F}"/>
              </a:ext>
            </a:extLst>
          </p:cNvPr>
          <p:cNvSpPr>
            <a:spLocks noGrp="1"/>
          </p:cNvSpPr>
          <p:nvPr>
            <p:ph sz="half" idx="1"/>
          </p:nvPr>
        </p:nvSpPr>
        <p:spPr>
          <a:xfrm>
            <a:off x="613910" y="1899766"/>
            <a:ext cx="5181600" cy="4351338"/>
          </a:xfrm>
        </p:spPr>
        <p:txBody>
          <a:bodyPr/>
          <a:lstStyle/>
          <a:p>
            <a:r>
              <a:rPr lang="en-US" b="0" i="0" dirty="0">
                <a:solidFill>
                  <a:srgbClr val="333333"/>
                </a:solidFill>
                <a:effectLst/>
                <a:latin typeface="Helvetica Neue" panose="02000503000000020004" pitchFamily="2" charset="0"/>
              </a:rPr>
              <a:t>The scale of your plot for </a:t>
            </a:r>
            <a:r>
              <a:rPr lang="en-US" i="0" dirty="0">
                <a:solidFill>
                  <a:srgbClr val="333333"/>
                </a:solidFill>
                <a:effectLst/>
                <a:latin typeface="Helvetica Neue" panose="02000503000000020004" pitchFamily="2" charset="0"/>
              </a:rPr>
              <a:t>continuous variables </a:t>
            </a:r>
            <a:r>
              <a:rPr lang="en-US" b="0" i="0" dirty="0">
                <a:solidFill>
                  <a:srgbClr val="333333"/>
                </a:solidFill>
                <a:effectLst/>
                <a:latin typeface="Helvetica Neue" panose="02000503000000020004" pitchFamily="2" charset="0"/>
              </a:rPr>
              <a:t>can be controlled using:</a:t>
            </a:r>
          </a:p>
          <a:p>
            <a:pPr lvl="1"/>
            <a:r>
              <a:rPr lang="en-US" b="0" i="0" dirty="0">
                <a:solidFill>
                  <a:srgbClr val="333333"/>
                </a:solidFill>
                <a:effectLst/>
                <a:latin typeface="Helvetica Neue" panose="02000503000000020004" pitchFamily="2" charset="0"/>
              </a:rPr>
              <a:t> </a:t>
            </a:r>
            <a:r>
              <a:rPr lang="en-US" dirty="0" err="1">
                <a:solidFill>
                  <a:srgbClr val="FF0000"/>
                </a:solidFill>
              </a:rPr>
              <a:t>scale_x_continuous</a:t>
            </a:r>
            <a:r>
              <a:rPr lang="en-US" dirty="0"/>
              <a:t>()</a:t>
            </a:r>
            <a:r>
              <a:rPr lang="en-US" b="0" i="0" dirty="0">
                <a:solidFill>
                  <a:srgbClr val="333333"/>
                </a:solidFill>
                <a:effectLst/>
                <a:latin typeface="Helvetica Neue" panose="02000503000000020004" pitchFamily="2" charset="0"/>
              </a:rPr>
              <a:t> </a:t>
            </a:r>
          </a:p>
          <a:p>
            <a:pPr lvl="1"/>
            <a:r>
              <a:rPr lang="en-US" b="0" i="0" dirty="0">
                <a:solidFill>
                  <a:srgbClr val="333333"/>
                </a:solidFill>
                <a:effectLst/>
                <a:latin typeface="Helvetica Neue" panose="02000503000000020004" pitchFamily="2" charset="0"/>
              </a:rPr>
              <a:t> </a:t>
            </a:r>
            <a:r>
              <a:rPr lang="en-US" dirty="0" err="1">
                <a:solidFill>
                  <a:srgbClr val="FF0000"/>
                </a:solidFill>
              </a:rPr>
              <a:t>scale_y_continuous</a:t>
            </a:r>
            <a:r>
              <a:rPr lang="en-US" dirty="0"/>
              <a:t>()</a:t>
            </a:r>
          </a:p>
        </p:txBody>
      </p:sp>
      <p:sp>
        <p:nvSpPr>
          <p:cNvPr id="5" name="TextBox 4">
            <a:extLst>
              <a:ext uri="{FF2B5EF4-FFF2-40B4-BE49-F238E27FC236}">
                <a16:creationId xmlns:a16="http://schemas.microsoft.com/office/drawing/2014/main" id="{E0E010F1-C776-32D2-5220-524E52A00873}"/>
              </a:ext>
            </a:extLst>
          </p:cNvPr>
          <p:cNvSpPr txBox="1"/>
          <p:nvPr/>
        </p:nvSpPr>
        <p:spPr>
          <a:xfrm>
            <a:off x="5795510" y="641065"/>
            <a:ext cx="6097978" cy="2308324"/>
          </a:xfrm>
          <a:prstGeom prst="rect">
            <a:avLst/>
          </a:prstGeom>
          <a:noFill/>
        </p:spPr>
        <p:txBody>
          <a:bodyPr wrap="square">
            <a:spAutoFit/>
          </a:bodyPr>
          <a:lstStyle/>
          <a:p>
            <a:pPr marL="0" indent="0">
              <a:buFont typeface="Arial" panose="020B0604020202020204" pitchFamily="34" charset="0"/>
              <a:buNone/>
            </a:pPr>
            <a:r>
              <a:rPr lang="en-US" sz="1800" b="1" dirty="0" err="1">
                <a:solidFill>
                  <a:srgbClr val="FF0000"/>
                </a:solidFill>
                <a:latin typeface="Calibri" panose="020F0502020204030204" pitchFamily="34" charset="0"/>
                <a:cs typeface="Calibri" panose="020F0502020204030204" pitchFamily="34" charset="0"/>
              </a:rPr>
              <a:t>ggplot</a:t>
            </a:r>
            <a:r>
              <a:rPr lang="en-US" sz="1800" b="1" dirty="0">
                <a:latin typeface="Calibri" panose="020F0502020204030204" pitchFamily="34" charset="0"/>
                <a:cs typeface="Calibri" panose="020F0502020204030204" pitchFamily="34" charset="0"/>
              </a:rPr>
              <a:t>(</a:t>
            </a:r>
            <a:r>
              <a:rPr lang="en-US" sz="1800" b="1" dirty="0">
                <a:solidFill>
                  <a:srgbClr val="00B050"/>
                </a:solidFill>
                <a:latin typeface="Calibri" panose="020F0502020204030204" pitchFamily="34" charset="0"/>
                <a:cs typeface="Calibri" panose="020F0502020204030204" pitchFamily="34" charset="0"/>
              </a:rPr>
              <a:t>data</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cspp_data</a:t>
            </a:r>
            <a:r>
              <a:rPr lang="en-US" sz="1800" b="1" dirty="0">
                <a:latin typeface="Calibri" panose="020F0502020204030204" pitchFamily="34" charset="0"/>
                <a:cs typeface="Calibri" panose="020F0502020204030204" pitchFamily="34" charset="0"/>
              </a:rPr>
              <a:t>,</a:t>
            </a:r>
          </a:p>
          <a:p>
            <a:pPr marL="0" indent="0">
              <a:buFont typeface="Arial" panose="020B0604020202020204" pitchFamily="34" charset="0"/>
              <a:buNone/>
            </a:pPr>
            <a:r>
              <a:rPr lang="en-US" sz="1800" b="1" dirty="0">
                <a:latin typeface="Calibri" panose="020F0502020204030204" pitchFamily="34" charset="0"/>
                <a:cs typeface="Calibri" panose="020F0502020204030204" pitchFamily="34" charset="0"/>
              </a:rPr>
              <a:t>       </a:t>
            </a:r>
            <a:r>
              <a:rPr lang="en-US" sz="1800" b="1" dirty="0">
                <a:solidFill>
                  <a:srgbClr val="00B050"/>
                </a:solidFill>
                <a:latin typeface="Calibri" panose="020F0502020204030204" pitchFamily="34" charset="0"/>
                <a:cs typeface="Calibri" panose="020F0502020204030204" pitchFamily="34" charset="0"/>
              </a:rPr>
              <a:t>mapping</a:t>
            </a:r>
            <a:r>
              <a:rPr lang="en-US" sz="1800" b="1" dirty="0">
                <a:latin typeface="Calibri" panose="020F0502020204030204" pitchFamily="34" charset="0"/>
                <a:cs typeface="Calibri" panose="020F0502020204030204" pitchFamily="34" charset="0"/>
              </a:rPr>
              <a:t>=</a:t>
            </a:r>
            <a:r>
              <a:rPr lang="en-US" sz="1800" b="1" dirty="0" err="1">
                <a:solidFill>
                  <a:srgbClr val="FF0000"/>
                </a:solidFill>
                <a:latin typeface="Calibri" panose="020F0502020204030204" pitchFamily="34" charset="0"/>
                <a:cs typeface="Calibri" panose="020F0502020204030204" pitchFamily="34" charset="0"/>
              </a:rPr>
              <a:t>aes</a:t>
            </a:r>
            <a:r>
              <a:rPr lang="en-US" sz="1800" b="1" dirty="0">
                <a:latin typeface="Calibri" panose="020F0502020204030204" pitchFamily="34" charset="0"/>
                <a:cs typeface="Calibri" panose="020F0502020204030204" pitchFamily="34" charset="0"/>
              </a:rPr>
              <a:t>(</a:t>
            </a:r>
            <a:r>
              <a:rPr lang="en-US" sz="1800" b="1" dirty="0">
                <a:solidFill>
                  <a:srgbClr val="00B050"/>
                </a:solidFill>
                <a:latin typeface="Calibri" panose="020F0502020204030204" pitchFamily="34" charset="0"/>
                <a:cs typeface="Calibri" panose="020F0502020204030204" pitchFamily="34" charset="0"/>
              </a:rPr>
              <a:t>x</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percentuninsured</a:t>
            </a:r>
            <a:r>
              <a:rPr lang="en-US" sz="1800" b="1" dirty="0">
                <a:latin typeface="Calibri" panose="020F0502020204030204" pitchFamily="34" charset="0"/>
                <a:cs typeface="Calibri" panose="020F0502020204030204" pitchFamily="34" charset="0"/>
              </a:rPr>
              <a:t>, </a:t>
            </a:r>
            <a:r>
              <a:rPr lang="en-US" sz="1800" b="1" dirty="0">
                <a:solidFill>
                  <a:srgbClr val="00B050"/>
                </a:solidFill>
                <a:latin typeface="Calibri" panose="020F0502020204030204" pitchFamily="34" charset="0"/>
                <a:cs typeface="Calibri" panose="020F0502020204030204" pitchFamily="34" charset="0"/>
              </a:rPr>
              <a:t>y</a:t>
            </a:r>
            <a:r>
              <a:rPr lang="en-US" sz="1800" dirty="0">
                <a:latin typeface="Calibri" panose="020F0502020204030204" pitchFamily="34" charset="0"/>
                <a:cs typeface="Calibri" panose="020F0502020204030204" pitchFamily="34" charset="0"/>
              </a:rPr>
              <a:t>=wellbeing</a:t>
            </a:r>
            <a:r>
              <a:rPr lang="en-US" sz="1800" b="1" dirty="0">
                <a:latin typeface="Calibri" panose="020F0502020204030204" pitchFamily="34" charset="0"/>
                <a:cs typeface="Calibri" panose="020F0502020204030204" pitchFamily="34" charset="0"/>
              </a:rPr>
              <a:t>))</a:t>
            </a:r>
            <a:r>
              <a:rPr lang="en-US" sz="1800" b="1" dirty="0">
                <a:solidFill>
                  <a:srgbClr val="0432FF"/>
                </a:solidFill>
                <a:latin typeface="Calibri" panose="020F0502020204030204" pitchFamily="34" charset="0"/>
                <a:cs typeface="Calibri" panose="020F0502020204030204" pitchFamily="34" charset="0"/>
              </a:rPr>
              <a:t>+</a:t>
            </a:r>
          </a:p>
          <a:p>
            <a:pPr marL="0" indent="0">
              <a:buFont typeface="Arial" panose="020B0604020202020204" pitchFamily="34" charset="0"/>
              <a:buNone/>
            </a:pPr>
            <a:r>
              <a:rPr lang="en-US" sz="1800" b="1" dirty="0">
                <a:latin typeface="Calibri" panose="020F0502020204030204" pitchFamily="34" charset="0"/>
                <a:cs typeface="Calibri" panose="020F0502020204030204" pitchFamily="34" charset="0"/>
              </a:rPr>
              <a:t>  </a:t>
            </a:r>
            <a:r>
              <a:rPr lang="en-US" sz="1800" b="1" dirty="0" err="1">
                <a:solidFill>
                  <a:srgbClr val="FF0000"/>
                </a:solidFill>
                <a:latin typeface="Calibri" panose="020F0502020204030204" pitchFamily="34" charset="0"/>
                <a:cs typeface="Calibri" panose="020F0502020204030204" pitchFamily="34" charset="0"/>
              </a:rPr>
              <a:t>geom_point</a:t>
            </a:r>
            <a:r>
              <a:rPr lang="en-US" sz="1800" dirty="0">
                <a:latin typeface="Calibri" panose="020F0502020204030204" pitchFamily="34" charset="0"/>
                <a:cs typeface="Calibri" panose="020F0502020204030204" pitchFamily="34" charset="0"/>
              </a:rPr>
              <a:t>()</a:t>
            </a:r>
            <a:r>
              <a:rPr lang="en-US" sz="1800" b="1" dirty="0">
                <a:solidFill>
                  <a:srgbClr val="0432FF"/>
                </a:solidFill>
                <a:latin typeface="Calibri" panose="020F0502020204030204" pitchFamily="34" charset="0"/>
                <a:cs typeface="Calibri" panose="020F0502020204030204" pitchFamily="34" charset="0"/>
              </a:rPr>
              <a:t>+</a:t>
            </a:r>
            <a:endParaRPr lang="en-US" sz="1800" b="1" dirty="0">
              <a:latin typeface="Calibri" panose="020F0502020204030204" pitchFamily="34" charset="0"/>
              <a:cs typeface="Calibri" panose="020F0502020204030204" pitchFamily="34" charset="0"/>
            </a:endParaRPr>
          </a:p>
          <a:p>
            <a:pPr marL="0" indent="0">
              <a:buFont typeface="Arial" panose="020B0604020202020204" pitchFamily="34" charset="0"/>
              <a:buNone/>
            </a:pPr>
            <a:r>
              <a:rPr lang="en-US" sz="1800" b="1" dirty="0">
                <a:solidFill>
                  <a:srgbClr val="FF0000"/>
                </a:solidFill>
                <a:latin typeface="Calibri" panose="020F0502020204030204" pitchFamily="34" charset="0"/>
                <a:ea typeface="Arial"/>
                <a:cs typeface="Calibri" panose="020F0502020204030204" pitchFamily="34" charset="0"/>
                <a:sym typeface="Arial"/>
              </a:rPr>
              <a:t>labs</a:t>
            </a:r>
            <a:r>
              <a:rPr lang="en-US" sz="1800" dirty="0">
                <a:solidFill>
                  <a:schemeClr val="dk1"/>
                </a:solidFill>
                <a:latin typeface="Calibri" panose="020F0502020204030204" pitchFamily="34" charset="0"/>
                <a:ea typeface="Arial"/>
                <a:cs typeface="Calibri" panose="020F0502020204030204" pitchFamily="34" charset="0"/>
                <a:sym typeface="Arial"/>
              </a:rPr>
              <a:t>(</a:t>
            </a:r>
            <a:r>
              <a:rPr lang="en-US" sz="1800" b="1" dirty="0">
                <a:solidFill>
                  <a:srgbClr val="16A53F"/>
                </a:solidFill>
                <a:latin typeface="Calibri" panose="020F0502020204030204" pitchFamily="34" charset="0"/>
                <a:ea typeface="Arial"/>
                <a:cs typeface="Calibri" panose="020F0502020204030204" pitchFamily="34" charset="0"/>
                <a:sym typeface="Arial"/>
              </a:rPr>
              <a:t>title</a:t>
            </a:r>
            <a:r>
              <a:rPr lang="en-US" sz="1800" dirty="0">
                <a:solidFill>
                  <a:schemeClr val="dk1"/>
                </a:solidFill>
                <a:latin typeface="Calibri" panose="020F0502020204030204" pitchFamily="34" charset="0"/>
                <a:ea typeface="Arial"/>
                <a:cs typeface="Calibri" panose="020F0502020204030204" pitchFamily="34" charset="0"/>
                <a:sym typeface="Arial"/>
              </a:rPr>
              <a:t> = 'States Rank Higher in Well Being When There Are Fewer Uninsured',</a:t>
            </a:r>
            <a:endParaRPr lang="en-US" sz="1800" dirty="0">
              <a:latin typeface="Calibri" panose="020F0502020204030204" pitchFamily="34" charset="0"/>
              <a:cs typeface="Calibri" panose="020F0502020204030204" pitchFamily="34" charset="0"/>
            </a:endParaRPr>
          </a:p>
          <a:p>
            <a:pPr marL="0" indent="0">
              <a:buFont typeface="Arial" panose="020B0604020202020204" pitchFamily="34" charset="0"/>
              <a:buNone/>
            </a:pPr>
            <a:r>
              <a:rPr lang="en-US" sz="1800" dirty="0">
                <a:solidFill>
                  <a:schemeClr val="dk1"/>
                </a:solidFill>
                <a:latin typeface="Calibri" panose="020F0502020204030204" pitchFamily="34" charset="0"/>
                <a:ea typeface="Arial"/>
                <a:cs typeface="Calibri" panose="020F0502020204030204" pitchFamily="34" charset="0"/>
                <a:sym typeface="Arial"/>
              </a:rPr>
              <a:t>         </a:t>
            </a:r>
            <a:r>
              <a:rPr lang="en-US" sz="1800" b="1" dirty="0">
                <a:solidFill>
                  <a:srgbClr val="16A53F"/>
                </a:solidFill>
                <a:latin typeface="Calibri" panose="020F0502020204030204" pitchFamily="34" charset="0"/>
                <a:ea typeface="Arial"/>
                <a:cs typeface="Calibri" panose="020F0502020204030204" pitchFamily="34" charset="0"/>
                <a:sym typeface="Arial"/>
              </a:rPr>
              <a:t>x</a:t>
            </a:r>
            <a:r>
              <a:rPr lang="en-US" sz="1800" dirty="0">
                <a:solidFill>
                  <a:schemeClr val="dk1"/>
                </a:solidFill>
                <a:latin typeface="Calibri" panose="020F0502020204030204" pitchFamily="34" charset="0"/>
                <a:ea typeface="Arial"/>
                <a:cs typeface="Calibri" panose="020F0502020204030204" pitchFamily="34" charset="0"/>
                <a:sym typeface="Arial"/>
              </a:rPr>
              <a:t> = 'Percent of State Population that is Uninsured', </a:t>
            </a:r>
          </a:p>
          <a:p>
            <a:pPr marL="0" indent="0">
              <a:buFont typeface="Arial" panose="020B0604020202020204" pitchFamily="34" charset="0"/>
              <a:buNone/>
            </a:pPr>
            <a:r>
              <a:rPr lang="en-US" sz="1800" b="1" dirty="0">
                <a:solidFill>
                  <a:srgbClr val="16A53F"/>
                </a:solidFill>
                <a:latin typeface="Calibri" panose="020F0502020204030204" pitchFamily="34" charset="0"/>
                <a:cs typeface="Calibri" panose="020F0502020204030204" pitchFamily="34" charset="0"/>
              </a:rPr>
              <a:t>         </a:t>
            </a:r>
            <a:r>
              <a:rPr lang="en-US" sz="1800" b="1" dirty="0">
                <a:solidFill>
                  <a:srgbClr val="16A53F"/>
                </a:solidFill>
                <a:latin typeface="Calibri" panose="020F0502020204030204" pitchFamily="34" charset="0"/>
                <a:ea typeface="Arial"/>
                <a:cs typeface="Calibri" panose="020F0502020204030204" pitchFamily="34" charset="0"/>
                <a:sym typeface="Arial"/>
              </a:rPr>
              <a:t>y</a:t>
            </a:r>
            <a:r>
              <a:rPr lang="en-US" sz="1800" dirty="0">
                <a:solidFill>
                  <a:schemeClr val="dk1"/>
                </a:solidFill>
                <a:latin typeface="Calibri" panose="020F0502020204030204" pitchFamily="34" charset="0"/>
                <a:ea typeface="Arial"/>
                <a:cs typeface="Calibri" panose="020F0502020204030204" pitchFamily="34" charset="0"/>
                <a:sym typeface="Arial"/>
              </a:rPr>
              <a:t> = 'State Well Being Ranking' )</a:t>
            </a:r>
            <a:r>
              <a:rPr lang="en-US" sz="1800" b="1" dirty="0">
                <a:solidFill>
                  <a:srgbClr val="0432FF"/>
                </a:solidFill>
                <a:latin typeface="Calibri" panose="020F0502020204030204" pitchFamily="34" charset="0"/>
                <a:cs typeface="Calibri" panose="020F0502020204030204" pitchFamily="34" charset="0"/>
              </a:rPr>
              <a:t>+</a:t>
            </a:r>
            <a:endParaRPr lang="en-US" sz="1800" b="1" dirty="0">
              <a:latin typeface="Calibri" panose="020F0502020204030204" pitchFamily="34" charset="0"/>
              <a:cs typeface="Calibri" panose="020F0502020204030204" pitchFamily="34" charset="0"/>
            </a:endParaRPr>
          </a:p>
          <a:p>
            <a:pPr marL="0" indent="0">
              <a:buFont typeface="Arial" panose="020B0604020202020204" pitchFamily="34" charset="0"/>
              <a:buNone/>
            </a:pPr>
            <a:r>
              <a:rPr lang="en-US" sz="1800" b="1" dirty="0" err="1">
                <a:solidFill>
                  <a:srgbClr val="FF0000"/>
                </a:solidFill>
                <a:highlight>
                  <a:srgbClr val="FFFF00"/>
                </a:highlight>
                <a:latin typeface="Calibri" panose="020F0502020204030204" pitchFamily="34" charset="0"/>
                <a:cs typeface="Calibri" panose="020F0502020204030204" pitchFamily="34" charset="0"/>
              </a:rPr>
              <a:t>scale_y_continuous</a:t>
            </a:r>
            <a:r>
              <a:rPr lang="en-US" sz="1800" dirty="0">
                <a:highlight>
                  <a:srgbClr val="FFFF00"/>
                </a:highlight>
                <a:latin typeface="Calibri" panose="020F0502020204030204" pitchFamily="34" charset="0"/>
                <a:cs typeface="Calibri" panose="020F0502020204030204" pitchFamily="34" charset="0"/>
              </a:rPr>
              <a:t>(</a:t>
            </a:r>
            <a:r>
              <a:rPr lang="en-US" b="1" dirty="0">
                <a:solidFill>
                  <a:srgbClr val="00B050"/>
                </a:solidFill>
                <a:highlight>
                  <a:srgbClr val="FFFF00"/>
                </a:highlight>
                <a:latin typeface="Calibri" panose="020F0502020204030204" pitchFamily="34" charset="0"/>
                <a:cs typeface="Calibri" panose="020F0502020204030204" pitchFamily="34" charset="0"/>
              </a:rPr>
              <a:t>breaks</a:t>
            </a:r>
            <a:r>
              <a:rPr lang="en-US" sz="1800" dirty="0">
                <a:highlight>
                  <a:srgbClr val="FFFF00"/>
                </a:highlight>
                <a:latin typeface="Calibri" panose="020F0502020204030204" pitchFamily="34" charset="0"/>
                <a:cs typeface="Calibri" panose="020F0502020204030204" pitchFamily="34" charset="0"/>
              </a:rPr>
              <a:t>=</a:t>
            </a:r>
            <a:r>
              <a:rPr lang="en-US" sz="1800" b="1" dirty="0">
                <a:solidFill>
                  <a:srgbClr val="FF0000"/>
                </a:solidFill>
                <a:highlight>
                  <a:srgbClr val="FFFF00"/>
                </a:highlight>
                <a:latin typeface="Calibri" panose="020F0502020204030204" pitchFamily="34" charset="0"/>
                <a:cs typeface="Calibri" panose="020F0502020204030204" pitchFamily="34" charset="0"/>
              </a:rPr>
              <a:t>seq</a:t>
            </a:r>
            <a:r>
              <a:rPr lang="en-US" sz="1800" dirty="0">
                <a:highlight>
                  <a:srgbClr val="FFFF00"/>
                </a:highlight>
                <a:latin typeface="Calibri" panose="020F0502020204030204" pitchFamily="34" charset="0"/>
                <a:cs typeface="Calibri" panose="020F0502020204030204" pitchFamily="34" charset="0"/>
              </a:rPr>
              <a:t>(0,50, by=5)</a:t>
            </a:r>
            <a:r>
              <a:rPr lang="en-US" sz="1800" dirty="0">
                <a:solidFill>
                  <a:schemeClr val="dk1"/>
                </a:solidFill>
                <a:highlight>
                  <a:srgbClr val="FFFF00"/>
                </a:highlight>
                <a:latin typeface="Calibri" panose="020F0502020204030204" pitchFamily="34" charset="0"/>
                <a:ea typeface="Arial"/>
                <a:cs typeface="Calibri" panose="020F0502020204030204" pitchFamily="34" charset="0"/>
                <a:sym typeface="Arial"/>
              </a:rPr>
              <a:t>)</a:t>
            </a:r>
            <a:endParaRPr lang="en-US" sz="1800" b="1" dirty="0">
              <a:solidFill>
                <a:srgbClr val="0432FF"/>
              </a:solidFill>
              <a:highlight>
                <a:srgbClr val="FFFF00"/>
              </a:highligh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7DE0EF97-8772-4D77-09B2-69ACDEBF7983}"/>
              </a:ext>
            </a:extLst>
          </p:cNvPr>
          <p:cNvPicPr>
            <a:picLocks noChangeAspect="1"/>
          </p:cNvPicPr>
          <p:nvPr/>
        </p:nvPicPr>
        <p:blipFill>
          <a:blip r:embed="rId2"/>
          <a:stretch>
            <a:fillRect/>
          </a:stretch>
        </p:blipFill>
        <p:spPr>
          <a:xfrm>
            <a:off x="5795510" y="3326086"/>
            <a:ext cx="5386728" cy="3134096"/>
          </a:xfrm>
          <a:prstGeom prst="rect">
            <a:avLst/>
          </a:prstGeom>
        </p:spPr>
      </p:pic>
    </p:spTree>
    <p:extLst>
      <p:ext uri="{BB962C8B-B14F-4D97-AF65-F5344CB8AC3E}">
        <p14:creationId xmlns:p14="http://schemas.microsoft.com/office/powerpoint/2010/main" val="2030181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B542-09A2-065D-38C0-36DC6B685DCA}"/>
              </a:ext>
            </a:extLst>
          </p:cNvPr>
          <p:cNvSpPr>
            <a:spLocks noGrp="1"/>
          </p:cNvSpPr>
          <p:nvPr>
            <p:ph type="title"/>
          </p:nvPr>
        </p:nvSpPr>
        <p:spPr/>
        <p:txBody>
          <a:bodyPr/>
          <a:lstStyle/>
          <a:p>
            <a:r>
              <a:rPr lang="en-US" dirty="0"/>
              <a:t>Color Scales</a:t>
            </a:r>
          </a:p>
        </p:txBody>
      </p:sp>
      <p:sp>
        <p:nvSpPr>
          <p:cNvPr id="4" name="TextBox 3">
            <a:extLst>
              <a:ext uri="{FF2B5EF4-FFF2-40B4-BE49-F238E27FC236}">
                <a16:creationId xmlns:a16="http://schemas.microsoft.com/office/drawing/2014/main" id="{943068A6-23C6-7F47-D084-24CA25635BCB}"/>
              </a:ext>
            </a:extLst>
          </p:cNvPr>
          <p:cNvSpPr txBox="1"/>
          <p:nvPr/>
        </p:nvSpPr>
        <p:spPr>
          <a:xfrm>
            <a:off x="5673438" y="558669"/>
            <a:ext cx="6097978" cy="2031325"/>
          </a:xfrm>
          <a:prstGeom prst="rect">
            <a:avLst/>
          </a:prstGeom>
          <a:noFill/>
        </p:spPr>
        <p:txBody>
          <a:bodyPr wrap="square">
            <a:spAutoFit/>
          </a:bodyPr>
          <a:lstStyle/>
          <a:p>
            <a:pPr marL="0" indent="0">
              <a:buFont typeface="Arial" panose="020B0604020202020204" pitchFamily="34" charset="0"/>
              <a:buNone/>
            </a:pPr>
            <a:r>
              <a:rPr lang="en-US" sz="1800" b="1" dirty="0" err="1">
                <a:solidFill>
                  <a:srgbClr val="FF0000"/>
                </a:solidFill>
                <a:latin typeface="Calibri" panose="020F0502020204030204" pitchFamily="34" charset="0"/>
                <a:cs typeface="Calibri" panose="020F0502020204030204" pitchFamily="34" charset="0"/>
              </a:rPr>
              <a:t>ggplot</a:t>
            </a:r>
            <a:r>
              <a:rPr lang="en-US" sz="1800" b="1" dirty="0">
                <a:latin typeface="Calibri" panose="020F0502020204030204" pitchFamily="34" charset="0"/>
                <a:cs typeface="Calibri" panose="020F0502020204030204" pitchFamily="34" charset="0"/>
              </a:rPr>
              <a:t>(</a:t>
            </a:r>
            <a:r>
              <a:rPr lang="en-US" sz="1800" b="1" dirty="0">
                <a:solidFill>
                  <a:srgbClr val="00B050"/>
                </a:solidFill>
                <a:latin typeface="Calibri" panose="020F0502020204030204" pitchFamily="34" charset="0"/>
                <a:cs typeface="Calibri" panose="020F0502020204030204" pitchFamily="34" charset="0"/>
              </a:rPr>
              <a:t>data</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cspp_data</a:t>
            </a:r>
            <a:r>
              <a:rPr lang="en-US" sz="1800" b="1" dirty="0">
                <a:latin typeface="Calibri" panose="020F0502020204030204" pitchFamily="34" charset="0"/>
                <a:cs typeface="Calibri" panose="020F0502020204030204" pitchFamily="34" charset="0"/>
              </a:rPr>
              <a:t>,</a:t>
            </a:r>
          </a:p>
          <a:p>
            <a:pPr marL="0" indent="0">
              <a:buFont typeface="Arial" panose="020B0604020202020204" pitchFamily="34" charset="0"/>
              <a:buNone/>
            </a:pPr>
            <a:r>
              <a:rPr lang="en-US" sz="1800" b="1" dirty="0">
                <a:latin typeface="Calibri" panose="020F0502020204030204" pitchFamily="34" charset="0"/>
                <a:cs typeface="Calibri" panose="020F0502020204030204" pitchFamily="34" charset="0"/>
              </a:rPr>
              <a:t>       </a:t>
            </a:r>
            <a:r>
              <a:rPr lang="en-US" sz="1800" b="1" dirty="0">
                <a:solidFill>
                  <a:srgbClr val="00B050"/>
                </a:solidFill>
                <a:latin typeface="Calibri" panose="020F0502020204030204" pitchFamily="34" charset="0"/>
                <a:cs typeface="Calibri" panose="020F0502020204030204" pitchFamily="34" charset="0"/>
              </a:rPr>
              <a:t>mapping</a:t>
            </a:r>
            <a:r>
              <a:rPr lang="en-US" sz="1800" b="1" dirty="0">
                <a:latin typeface="Calibri" panose="020F0502020204030204" pitchFamily="34" charset="0"/>
                <a:cs typeface="Calibri" panose="020F0502020204030204" pitchFamily="34" charset="0"/>
              </a:rPr>
              <a:t>=</a:t>
            </a:r>
            <a:r>
              <a:rPr lang="en-US" sz="1800" b="1" dirty="0" err="1">
                <a:solidFill>
                  <a:srgbClr val="FF0000"/>
                </a:solidFill>
                <a:latin typeface="Calibri" panose="020F0502020204030204" pitchFamily="34" charset="0"/>
                <a:cs typeface="Calibri" panose="020F0502020204030204" pitchFamily="34" charset="0"/>
              </a:rPr>
              <a:t>aes</a:t>
            </a:r>
            <a:r>
              <a:rPr lang="en-US" sz="1800" b="1" dirty="0">
                <a:latin typeface="Calibri" panose="020F0502020204030204" pitchFamily="34" charset="0"/>
                <a:cs typeface="Calibri" panose="020F0502020204030204" pitchFamily="34" charset="0"/>
              </a:rPr>
              <a:t>(</a:t>
            </a:r>
            <a:r>
              <a:rPr lang="en-US" sz="1800" b="1" dirty="0">
                <a:solidFill>
                  <a:srgbClr val="00B050"/>
                </a:solidFill>
                <a:latin typeface="Calibri" panose="020F0502020204030204" pitchFamily="34" charset="0"/>
                <a:cs typeface="Calibri" panose="020F0502020204030204" pitchFamily="34" charset="0"/>
              </a:rPr>
              <a:t>x</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percentuninsured</a:t>
            </a:r>
            <a:r>
              <a:rPr lang="en-US" sz="1800" b="1" dirty="0">
                <a:latin typeface="Calibri" panose="020F0502020204030204" pitchFamily="34" charset="0"/>
                <a:cs typeface="Calibri" panose="020F0502020204030204" pitchFamily="34" charset="0"/>
              </a:rPr>
              <a:t>, </a:t>
            </a:r>
            <a:r>
              <a:rPr lang="en-US" sz="1800" b="1" dirty="0">
                <a:solidFill>
                  <a:srgbClr val="00B050"/>
                </a:solidFill>
                <a:latin typeface="Calibri" panose="020F0502020204030204" pitchFamily="34" charset="0"/>
                <a:cs typeface="Calibri" panose="020F0502020204030204" pitchFamily="34" charset="0"/>
              </a:rPr>
              <a:t>y</a:t>
            </a:r>
            <a:r>
              <a:rPr lang="en-US" sz="1800" dirty="0">
                <a:latin typeface="Calibri" panose="020F0502020204030204" pitchFamily="34" charset="0"/>
                <a:cs typeface="Calibri" panose="020F0502020204030204" pitchFamily="34" charset="0"/>
              </a:rPr>
              <a:t>=wellbeing</a:t>
            </a:r>
            <a:r>
              <a:rPr lang="en-US" sz="1800" b="1" dirty="0">
                <a:latin typeface="Calibri" panose="020F0502020204030204" pitchFamily="34" charset="0"/>
                <a:cs typeface="Calibri" panose="020F0502020204030204" pitchFamily="34" charset="0"/>
              </a:rPr>
              <a:t>))</a:t>
            </a:r>
            <a:r>
              <a:rPr lang="en-US" sz="1800" b="1" dirty="0">
                <a:solidFill>
                  <a:srgbClr val="0432FF"/>
                </a:solidFill>
                <a:latin typeface="Calibri" panose="020F0502020204030204" pitchFamily="34" charset="0"/>
                <a:cs typeface="Calibri" panose="020F0502020204030204" pitchFamily="34" charset="0"/>
              </a:rPr>
              <a:t>+</a:t>
            </a:r>
          </a:p>
          <a:p>
            <a:pPr marL="0" indent="0">
              <a:buFont typeface="Arial" panose="020B0604020202020204" pitchFamily="34" charset="0"/>
              <a:buNone/>
            </a:pPr>
            <a:r>
              <a:rPr lang="en-US" sz="1800" b="1" dirty="0">
                <a:latin typeface="Calibri" panose="020F0502020204030204" pitchFamily="34" charset="0"/>
                <a:cs typeface="Calibri" panose="020F0502020204030204" pitchFamily="34" charset="0"/>
              </a:rPr>
              <a:t>  </a:t>
            </a:r>
            <a:r>
              <a:rPr lang="en-US" sz="1800" b="1" dirty="0" err="1">
                <a:solidFill>
                  <a:srgbClr val="FF0000"/>
                </a:solidFill>
                <a:latin typeface="Calibri" panose="020F0502020204030204" pitchFamily="34" charset="0"/>
                <a:cs typeface="Calibri" panose="020F0502020204030204" pitchFamily="34" charset="0"/>
              </a:rPr>
              <a:t>geom_point</a:t>
            </a:r>
            <a:r>
              <a:rPr lang="en-US" sz="1800" dirty="0">
                <a:latin typeface="Calibri" panose="020F0502020204030204" pitchFamily="34" charset="0"/>
                <a:cs typeface="Calibri" panose="020F0502020204030204" pitchFamily="34" charset="0"/>
              </a:rPr>
              <a:t>(</a:t>
            </a:r>
            <a:r>
              <a:rPr lang="en-US" sz="1800" b="1" dirty="0" err="1">
                <a:solidFill>
                  <a:srgbClr val="FF0000"/>
                </a:solidFill>
                <a:latin typeface="Calibri" panose="020F0502020204030204" pitchFamily="34" charset="0"/>
                <a:cs typeface="Calibri" panose="020F0502020204030204" pitchFamily="34" charset="0"/>
              </a:rPr>
              <a:t>aes</a:t>
            </a:r>
            <a:r>
              <a:rPr lang="en-US" sz="1800" b="1" dirty="0">
                <a:latin typeface="Calibri" panose="020F0502020204030204" pitchFamily="34" charset="0"/>
                <a:cs typeface="Calibri" panose="020F0502020204030204" pitchFamily="34" charset="0"/>
              </a:rPr>
              <a:t>(</a:t>
            </a:r>
            <a:r>
              <a:rPr lang="en-US" b="1" dirty="0">
                <a:solidFill>
                  <a:srgbClr val="00B050"/>
                </a:solidFill>
                <a:highlight>
                  <a:srgbClr val="FFFF00"/>
                </a:highlight>
                <a:latin typeface="Calibri" panose="020F0502020204030204" pitchFamily="34" charset="0"/>
                <a:cs typeface="Calibri" panose="020F0502020204030204" pitchFamily="34" charset="0"/>
              </a:rPr>
              <a:t>color</a:t>
            </a:r>
            <a:r>
              <a:rPr lang="en-US" sz="1800" dirty="0">
                <a:highlight>
                  <a:srgbClr val="FFFF00"/>
                </a:highlight>
                <a:latin typeface="Calibri" panose="020F0502020204030204" pitchFamily="34" charset="0"/>
                <a:cs typeface="Calibri" panose="020F0502020204030204" pitchFamily="34" charset="0"/>
              </a:rPr>
              <a:t>=</a:t>
            </a:r>
            <a:r>
              <a:rPr lang="en-US" sz="1800" dirty="0" err="1">
                <a:highlight>
                  <a:srgbClr val="FFFF00"/>
                </a:highlight>
                <a:latin typeface="Calibri" panose="020F0502020204030204" pitchFamily="34" charset="0"/>
                <a:cs typeface="Calibri" panose="020F0502020204030204" pitchFamily="34" charset="0"/>
              </a:rPr>
              <a:t>doctorsPerCapita</a:t>
            </a:r>
            <a:r>
              <a:rPr lang="en-US" sz="1800" dirty="0">
                <a:latin typeface="Calibri" panose="020F0502020204030204" pitchFamily="34" charset="0"/>
                <a:cs typeface="Calibri" panose="020F0502020204030204" pitchFamily="34" charset="0"/>
              </a:rPr>
              <a:t>)</a:t>
            </a:r>
            <a:r>
              <a:rPr lang="en-US" sz="1800" b="1" dirty="0">
                <a:solidFill>
                  <a:srgbClr val="0432FF"/>
                </a:solidFill>
                <a:latin typeface="Calibri" panose="020F0502020204030204" pitchFamily="34" charset="0"/>
                <a:cs typeface="Calibri" panose="020F0502020204030204" pitchFamily="34" charset="0"/>
              </a:rPr>
              <a:t>+</a:t>
            </a:r>
            <a:endParaRPr lang="en-US" sz="1800" b="1" dirty="0">
              <a:latin typeface="Calibri" panose="020F0502020204030204" pitchFamily="34" charset="0"/>
              <a:cs typeface="Calibri" panose="020F0502020204030204" pitchFamily="34" charset="0"/>
            </a:endParaRPr>
          </a:p>
          <a:p>
            <a:pPr marL="0" indent="0">
              <a:buFont typeface="Arial" panose="020B0604020202020204" pitchFamily="34" charset="0"/>
              <a:buNone/>
            </a:pPr>
            <a:r>
              <a:rPr lang="en-US" sz="1800" b="1" dirty="0">
                <a:solidFill>
                  <a:srgbClr val="FF0000"/>
                </a:solidFill>
                <a:latin typeface="Calibri" panose="020F0502020204030204" pitchFamily="34" charset="0"/>
                <a:ea typeface="Arial"/>
                <a:cs typeface="Calibri" panose="020F0502020204030204" pitchFamily="34" charset="0"/>
                <a:sym typeface="Arial"/>
              </a:rPr>
              <a:t>labs</a:t>
            </a:r>
            <a:r>
              <a:rPr lang="en-US" sz="1800" dirty="0">
                <a:solidFill>
                  <a:schemeClr val="dk1"/>
                </a:solidFill>
                <a:latin typeface="Calibri" panose="020F0502020204030204" pitchFamily="34" charset="0"/>
                <a:ea typeface="Arial"/>
                <a:cs typeface="Calibri" panose="020F0502020204030204" pitchFamily="34" charset="0"/>
                <a:sym typeface="Arial"/>
              </a:rPr>
              <a:t>(</a:t>
            </a:r>
            <a:r>
              <a:rPr lang="en-US" sz="1800" b="1" dirty="0">
                <a:solidFill>
                  <a:srgbClr val="16A53F"/>
                </a:solidFill>
                <a:latin typeface="Calibri" panose="020F0502020204030204" pitchFamily="34" charset="0"/>
                <a:ea typeface="Arial"/>
                <a:cs typeface="Calibri" panose="020F0502020204030204" pitchFamily="34" charset="0"/>
                <a:sym typeface="Arial"/>
              </a:rPr>
              <a:t>title</a:t>
            </a:r>
            <a:r>
              <a:rPr lang="en-US" sz="1800" dirty="0">
                <a:solidFill>
                  <a:schemeClr val="dk1"/>
                </a:solidFill>
                <a:latin typeface="Calibri" panose="020F0502020204030204" pitchFamily="34" charset="0"/>
                <a:ea typeface="Arial"/>
                <a:cs typeface="Calibri" panose="020F0502020204030204" pitchFamily="34" charset="0"/>
                <a:sym typeface="Arial"/>
              </a:rPr>
              <a:t> = 'States Rank Higher in Well Being When There Are Fewer Uninsured',</a:t>
            </a:r>
            <a:endParaRPr lang="en-US" sz="1800" dirty="0">
              <a:latin typeface="Calibri" panose="020F0502020204030204" pitchFamily="34" charset="0"/>
              <a:cs typeface="Calibri" panose="020F0502020204030204" pitchFamily="34" charset="0"/>
            </a:endParaRPr>
          </a:p>
          <a:p>
            <a:pPr marL="0" indent="0">
              <a:buFont typeface="Arial" panose="020B0604020202020204" pitchFamily="34" charset="0"/>
              <a:buNone/>
            </a:pPr>
            <a:r>
              <a:rPr lang="en-US" sz="1800" dirty="0">
                <a:solidFill>
                  <a:schemeClr val="dk1"/>
                </a:solidFill>
                <a:latin typeface="Calibri" panose="020F0502020204030204" pitchFamily="34" charset="0"/>
                <a:ea typeface="Arial"/>
                <a:cs typeface="Calibri" panose="020F0502020204030204" pitchFamily="34" charset="0"/>
                <a:sym typeface="Arial"/>
              </a:rPr>
              <a:t>         </a:t>
            </a:r>
            <a:r>
              <a:rPr lang="en-US" sz="1800" b="1" dirty="0">
                <a:solidFill>
                  <a:srgbClr val="16A53F"/>
                </a:solidFill>
                <a:latin typeface="Calibri" panose="020F0502020204030204" pitchFamily="34" charset="0"/>
                <a:ea typeface="Arial"/>
                <a:cs typeface="Calibri" panose="020F0502020204030204" pitchFamily="34" charset="0"/>
                <a:sym typeface="Arial"/>
              </a:rPr>
              <a:t>x</a:t>
            </a:r>
            <a:r>
              <a:rPr lang="en-US" sz="1800" dirty="0">
                <a:solidFill>
                  <a:schemeClr val="dk1"/>
                </a:solidFill>
                <a:latin typeface="Calibri" panose="020F0502020204030204" pitchFamily="34" charset="0"/>
                <a:ea typeface="Arial"/>
                <a:cs typeface="Calibri" panose="020F0502020204030204" pitchFamily="34" charset="0"/>
                <a:sym typeface="Arial"/>
              </a:rPr>
              <a:t> = 'Percent of State Population that is Uninsured', </a:t>
            </a:r>
          </a:p>
          <a:p>
            <a:pPr marL="0" indent="0">
              <a:buFont typeface="Arial" panose="020B0604020202020204" pitchFamily="34" charset="0"/>
              <a:buNone/>
            </a:pPr>
            <a:r>
              <a:rPr lang="en-US" sz="1800" b="1" dirty="0">
                <a:solidFill>
                  <a:srgbClr val="16A53F"/>
                </a:solidFill>
                <a:latin typeface="Calibri" panose="020F0502020204030204" pitchFamily="34" charset="0"/>
                <a:cs typeface="Calibri" panose="020F0502020204030204" pitchFamily="34" charset="0"/>
              </a:rPr>
              <a:t>         </a:t>
            </a:r>
            <a:r>
              <a:rPr lang="en-US" sz="1800" b="1" dirty="0">
                <a:solidFill>
                  <a:srgbClr val="16A53F"/>
                </a:solidFill>
                <a:latin typeface="Calibri" panose="020F0502020204030204" pitchFamily="34" charset="0"/>
                <a:ea typeface="Arial"/>
                <a:cs typeface="Calibri" panose="020F0502020204030204" pitchFamily="34" charset="0"/>
                <a:sym typeface="Arial"/>
              </a:rPr>
              <a:t>y</a:t>
            </a:r>
            <a:r>
              <a:rPr lang="en-US" sz="1800" dirty="0">
                <a:solidFill>
                  <a:schemeClr val="dk1"/>
                </a:solidFill>
                <a:latin typeface="Calibri" panose="020F0502020204030204" pitchFamily="34" charset="0"/>
                <a:ea typeface="Arial"/>
                <a:cs typeface="Calibri" panose="020F0502020204030204" pitchFamily="34" charset="0"/>
                <a:sym typeface="Arial"/>
              </a:rPr>
              <a:t> = 'State Well Being Ranking' )</a:t>
            </a:r>
            <a:endParaRPr lang="en-US" sz="1800"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82E6BA3-837A-C285-95B8-5AFD41DFC515}"/>
              </a:ext>
            </a:extLst>
          </p:cNvPr>
          <p:cNvSpPr txBox="1"/>
          <p:nvPr/>
        </p:nvSpPr>
        <p:spPr>
          <a:xfrm>
            <a:off x="838199" y="2113808"/>
            <a:ext cx="3935681"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err="1"/>
              <a:t>ggplot</a:t>
            </a:r>
            <a:r>
              <a:rPr lang="en-US" sz="2200" dirty="0"/>
              <a:t> will automatically pick a sequential color scale when we map a quantitative variable to color</a:t>
            </a:r>
          </a:p>
          <a:p>
            <a:pPr marL="285750" indent="-285750">
              <a:buFont typeface="Arial" panose="020B0604020202020204" pitchFamily="34" charset="0"/>
              <a:buChar char="•"/>
            </a:pPr>
            <a:endParaRPr lang="en-US" sz="2200" dirty="0"/>
          </a:p>
        </p:txBody>
      </p:sp>
      <p:pic>
        <p:nvPicPr>
          <p:cNvPr id="9" name="Picture 8">
            <a:extLst>
              <a:ext uri="{FF2B5EF4-FFF2-40B4-BE49-F238E27FC236}">
                <a16:creationId xmlns:a16="http://schemas.microsoft.com/office/drawing/2014/main" id="{51D216A3-8A78-5D5F-0D1A-6B8B6815232D}"/>
              </a:ext>
            </a:extLst>
          </p:cNvPr>
          <p:cNvPicPr>
            <a:picLocks noChangeAspect="1"/>
          </p:cNvPicPr>
          <p:nvPr/>
        </p:nvPicPr>
        <p:blipFill>
          <a:blip r:embed="rId2"/>
          <a:stretch>
            <a:fillRect/>
          </a:stretch>
        </p:blipFill>
        <p:spPr>
          <a:xfrm>
            <a:off x="5449144" y="3006359"/>
            <a:ext cx="5992449" cy="3486516"/>
          </a:xfrm>
          <a:prstGeom prst="rect">
            <a:avLst/>
          </a:prstGeom>
        </p:spPr>
      </p:pic>
    </p:spTree>
    <p:extLst>
      <p:ext uri="{BB962C8B-B14F-4D97-AF65-F5344CB8AC3E}">
        <p14:creationId xmlns:p14="http://schemas.microsoft.com/office/powerpoint/2010/main" val="3141940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B542-09A2-065D-38C0-36DC6B685DCA}"/>
              </a:ext>
            </a:extLst>
          </p:cNvPr>
          <p:cNvSpPr>
            <a:spLocks noGrp="1"/>
          </p:cNvSpPr>
          <p:nvPr>
            <p:ph type="title"/>
          </p:nvPr>
        </p:nvSpPr>
        <p:spPr/>
        <p:txBody>
          <a:bodyPr/>
          <a:lstStyle/>
          <a:p>
            <a:r>
              <a:rPr lang="en-US" dirty="0"/>
              <a:t>Color Scales</a:t>
            </a:r>
          </a:p>
        </p:txBody>
      </p:sp>
      <p:sp>
        <p:nvSpPr>
          <p:cNvPr id="3" name="Content Placeholder 2">
            <a:extLst>
              <a:ext uri="{FF2B5EF4-FFF2-40B4-BE49-F238E27FC236}">
                <a16:creationId xmlns:a16="http://schemas.microsoft.com/office/drawing/2014/main" id="{1DA5C83B-A79C-E76E-E2F6-BFBBAB57F7AB}"/>
              </a:ext>
            </a:extLst>
          </p:cNvPr>
          <p:cNvSpPr>
            <a:spLocks noGrp="1"/>
          </p:cNvSpPr>
          <p:nvPr>
            <p:ph sz="half" idx="1"/>
          </p:nvPr>
        </p:nvSpPr>
        <p:spPr>
          <a:xfrm>
            <a:off x="838200" y="1825625"/>
            <a:ext cx="4838205" cy="4351338"/>
          </a:xfrm>
        </p:spPr>
        <p:txBody>
          <a:bodyPr/>
          <a:lstStyle/>
          <a:p>
            <a:r>
              <a:rPr lang="en-US" b="0" i="0" dirty="0">
                <a:solidFill>
                  <a:srgbClr val="212529"/>
                </a:solidFill>
                <a:effectLst/>
                <a:latin typeface="-apple-system"/>
              </a:rPr>
              <a:t>We can adjust the color scales for quantitative variables using </a:t>
            </a:r>
            <a:r>
              <a:rPr lang="en-US" b="0" i="0" dirty="0" err="1">
                <a:solidFill>
                  <a:srgbClr val="FF0000"/>
                </a:solidFill>
                <a:effectLst/>
                <a:latin typeface="-apple-system"/>
              </a:rPr>
              <a:t>scale_color_gradient</a:t>
            </a:r>
            <a:r>
              <a:rPr lang="en-US" b="0" i="0" dirty="0">
                <a:solidFill>
                  <a:srgbClr val="212529"/>
                </a:solidFill>
                <a:effectLst/>
                <a:latin typeface="-apple-system"/>
              </a:rPr>
              <a:t>()</a:t>
            </a:r>
          </a:p>
          <a:p>
            <a:r>
              <a:rPr lang="en-US" dirty="0">
                <a:solidFill>
                  <a:srgbClr val="212529"/>
                </a:solidFill>
                <a:latin typeface="-apple-system"/>
              </a:rPr>
              <a:t>You can set the colors on the high and low ends of the scale:</a:t>
            </a:r>
          </a:p>
          <a:p>
            <a:pPr marL="742950" lvl="1" indent="-285750"/>
            <a:r>
              <a:rPr lang="en-US" dirty="0"/>
              <a:t>red </a:t>
            </a:r>
          </a:p>
          <a:p>
            <a:pPr marL="742950" lvl="1" indent="-285750"/>
            <a:r>
              <a:rPr lang="en-US" dirty="0"/>
              <a:t>green</a:t>
            </a:r>
          </a:p>
          <a:p>
            <a:pPr marL="0" indent="0">
              <a:buNone/>
            </a:pPr>
            <a:endParaRPr lang="en-US" b="0" i="0" dirty="0">
              <a:solidFill>
                <a:srgbClr val="212529"/>
              </a:solidFill>
              <a:effectLst/>
              <a:latin typeface="-apple-system"/>
            </a:endParaRPr>
          </a:p>
        </p:txBody>
      </p:sp>
      <p:pic>
        <p:nvPicPr>
          <p:cNvPr id="5" name="Picture 4">
            <a:extLst>
              <a:ext uri="{FF2B5EF4-FFF2-40B4-BE49-F238E27FC236}">
                <a16:creationId xmlns:a16="http://schemas.microsoft.com/office/drawing/2014/main" id="{C8BACAC4-C394-1568-D919-0D9EAFA2D6E9}"/>
              </a:ext>
            </a:extLst>
          </p:cNvPr>
          <p:cNvPicPr>
            <a:picLocks noChangeAspect="1"/>
          </p:cNvPicPr>
          <p:nvPr/>
        </p:nvPicPr>
        <p:blipFill>
          <a:blip r:embed="rId2"/>
          <a:stretch>
            <a:fillRect/>
          </a:stretch>
        </p:blipFill>
        <p:spPr>
          <a:xfrm>
            <a:off x="5805548" y="1924791"/>
            <a:ext cx="6264390" cy="3644736"/>
          </a:xfrm>
          <a:prstGeom prst="rect">
            <a:avLst/>
          </a:prstGeom>
        </p:spPr>
      </p:pic>
    </p:spTree>
    <p:extLst>
      <p:ext uri="{BB962C8B-B14F-4D97-AF65-F5344CB8AC3E}">
        <p14:creationId xmlns:p14="http://schemas.microsoft.com/office/powerpoint/2010/main" val="2909254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B542-09A2-065D-38C0-36DC6B685DCA}"/>
              </a:ext>
            </a:extLst>
          </p:cNvPr>
          <p:cNvSpPr>
            <a:spLocks noGrp="1"/>
          </p:cNvSpPr>
          <p:nvPr>
            <p:ph type="title"/>
          </p:nvPr>
        </p:nvSpPr>
        <p:spPr/>
        <p:txBody>
          <a:bodyPr/>
          <a:lstStyle/>
          <a:p>
            <a:r>
              <a:rPr lang="en-US" dirty="0"/>
              <a:t>Color Scales</a:t>
            </a:r>
          </a:p>
        </p:txBody>
      </p:sp>
      <p:sp>
        <p:nvSpPr>
          <p:cNvPr id="4" name="TextBox 3">
            <a:extLst>
              <a:ext uri="{FF2B5EF4-FFF2-40B4-BE49-F238E27FC236}">
                <a16:creationId xmlns:a16="http://schemas.microsoft.com/office/drawing/2014/main" id="{943068A6-23C6-7F47-D084-24CA25635BCB}"/>
              </a:ext>
            </a:extLst>
          </p:cNvPr>
          <p:cNvSpPr txBox="1"/>
          <p:nvPr/>
        </p:nvSpPr>
        <p:spPr>
          <a:xfrm>
            <a:off x="5673438" y="558669"/>
            <a:ext cx="6097978" cy="2585323"/>
          </a:xfrm>
          <a:prstGeom prst="rect">
            <a:avLst/>
          </a:prstGeom>
          <a:noFill/>
        </p:spPr>
        <p:txBody>
          <a:bodyPr wrap="square">
            <a:spAutoFit/>
          </a:bodyPr>
          <a:lstStyle/>
          <a:p>
            <a:pPr marL="0" indent="0">
              <a:buFont typeface="Arial" panose="020B0604020202020204" pitchFamily="34" charset="0"/>
              <a:buNone/>
            </a:pPr>
            <a:r>
              <a:rPr lang="en-US" sz="1800" b="1" dirty="0" err="1">
                <a:solidFill>
                  <a:srgbClr val="FF0000"/>
                </a:solidFill>
                <a:latin typeface="Calibri" panose="020F0502020204030204" pitchFamily="34" charset="0"/>
                <a:cs typeface="Calibri" panose="020F0502020204030204" pitchFamily="34" charset="0"/>
              </a:rPr>
              <a:t>ggplot</a:t>
            </a:r>
            <a:r>
              <a:rPr lang="en-US" sz="1800" b="1" dirty="0">
                <a:latin typeface="Calibri" panose="020F0502020204030204" pitchFamily="34" charset="0"/>
                <a:cs typeface="Calibri" panose="020F0502020204030204" pitchFamily="34" charset="0"/>
              </a:rPr>
              <a:t>(</a:t>
            </a:r>
            <a:r>
              <a:rPr lang="en-US" sz="1800" b="1" dirty="0">
                <a:solidFill>
                  <a:srgbClr val="00B050"/>
                </a:solidFill>
                <a:latin typeface="Calibri" panose="020F0502020204030204" pitchFamily="34" charset="0"/>
                <a:cs typeface="Calibri" panose="020F0502020204030204" pitchFamily="34" charset="0"/>
              </a:rPr>
              <a:t>data</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cspp_data</a:t>
            </a:r>
            <a:r>
              <a:rPr lang="en-US" sz="1800" b="1" dirty="0">
                <a:latin typeface="Calibri" panose="020F0502020204030204" pitchFamily="34" charset="0"/>
                <a:cs typeface="Calibri" panose="020F0502020204030204" pitchFamily="34" charset="0"/>
              </a:rPr>
              <a:t>,</a:t>
            </a:r>
          </a:p>
          <a:p>
            <a:pPr marL="0" indent="0">
              <a:buFont typeface="Arial" panose="020B0604020202020204" pitchFamily="34" charset="0"/>
              <a:buNone/>
            </a:pPr>
            <a:r>
              <a:rPr lang="en-US" sz="1800" b="1" dirty="0">
                <a:latin typeface="Calibri" panose="020F0502020204030204" pitchFamily="34" charset="0"/>
                <a:cs typeface="Calibri" panose="020F0502020204030204" pitchFamily="34" charset="0"/>
              </a:rPr>
              <a:t>       </a:t>
            </a:r>
            <a:r>
              <a:rPr lang="en-US" sz="1800" b="1" dirty="0">
                <a:solidFill>
                  <a:srgbClr val="00B050"/>
                </a:solidFill>
                <a:latin typeface="Calibri" panose="020F0502020204030204" pitchFamily="34" charset="0"/>
                <a:cs typeface="Calibri" panose="020F0502020204030204" pitchFamily="34" charset="0"/>
              </a:rPr>
              <a:t>mapping</a:t>
            </a:r>
            <a:r>
              <a:rPr lang="en-US" sz="1800" b="1" dirty="0">
                <a:latin typeface="Calibri" panose="020F0502020204030204" pitchFamily="34" charset="0"/>
                <a:cs typeface="Calibri" panose="020F0502020204030204" pitchFamily="34" charset="0"/>
              </a:rPr>
              <a:t>=</a:t>
            </a:r>
            <a:r>
              <a:rPr lang="en-US" sz="1800" b="1" dirty="0" err="1">
                <a:solidFill>
                  <a:srgbClr val="FF0000"/>
                </a:solidFill>
                <a:latin typeface="Calibri" panose="020F0502020204030204" pitchFamily="34" charset="0"/>
                <a:cs typeface="Calibri" panose="020F0502020204030204" pitchFamily="34" charset="0"/>
              </a:rPr>
              <a:t>aes</a:t>
            </a:r>
            <a:r>
              <a:rPr lang="en-US" sz="1800" b="1" dirty="0">
                <a:latin typeface="Calibri" panose="020F0502020204030204" pitchFamily="34" charset="0"/>
                <a:cs typeface="Calibri" panose="020F0502020204030204" pitchFamily="34" charset="0"/>
              </a:rPr>
              <a:t>(</a:t>
            </a:r>
            <a:r>
              <a:rPr lang="en-US" sz="1800" b="1" dirty="0">
                <a:solidFill>
                  <a:srgbClr val="00B050"/>
                </a:solidFill>
                <a:latin typeface="Calibri" panose="020F0502020204030204" pitchFamily="34" charset="0"/>
                <a:cs typeface="Calibri" panose="020F0502020204030204" pitchFamily="34" charset="0"/>
              </a:rPr>
              <a:t>x</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percentuninsured</a:t>
            </a:r>
            <a:r>
              <a:rPr lang="en-US" sz="1800" b="1" dirty="0">
                <a:latin typeface="Calibri" panose="020F0502020204030204" pitchFamily="34" charset="0"/>
                <a:cs typeface="Calibri" panose="020F0502020204030204" pitchFamily="34" charset="0"/>
              </a:rPr>
              <a:t>, </a:t>
            </a:r>
            <a:r>
              <a:rPr lang="en-US" sz="1800" b="1" dirty="0">
                <a:solidFill>
                  <a:srgbClr val="00B050"/>
                </a:solidFill>
                <a:latin typeface="Calibri" panose="020F0502020204030204" pitchFamily="34" charset="0"/>
                <a:cs typeface="Calibri" panose="020F0502020204030204" pitchFamily="34" charset="0"/>
              </a:rPr>
              <a:t>y</a:t>
            </a:r>
            <a:r>
              <a:rPr lang="en-US" sz="1800" dirty="0">
                <a:latin typeface="Calibri" panose="020F0502020204030204" pitchFamily="34" charset="0"/>
                <a:cs typeface="Calibri" panose="020F0502020204030204" pitchFamily="34" charset="0"/>
              </a:rPr>
              <a:t>=wellbeing</a:t>
            </a:r>
            <a:r>
              <a:rPr lang="en-US" sz="1800" b="1" dirty="0">
                <a:latin typeface="Calibri" panose="020F0502020204030204" pitchFamily="34" charset="0"/>
                <a:cs typeface="Calibri" panose="020F0502020204030204" pitchFamily="34" charset="0"/>
              </a:rPr>
              <a:t>))</a:t>
            </a:r>
            <a:r>
              <a:rPr lang="en-US" sz="1800" b="1" dirty="0">
                <a:solidFill>
                  <a:srgbClr val="0432FF"/>
                </a:solidFill>
                <a:latin typeface="Calibri" panose="020F0502020204030204" pitchFamily="34" charset="0"/>
                <a:cs typeface="Calibri" panose="020F0502020204030204" pitchFamily="34" charset="0"/>
              </a:rPr>
              <a:t>+</a:t>
            </a:r>
          </a:p>
          <a:p>
            <a:pPr marL="0" indent="0">
              <a:buFont typeface="Arial" panose="020B0604020202020204" pitchFamily="34" charset="0"/>
              <a:buNone/>
            </a:pPr>
            <a:r>
              <a:rPr lang="en-US" sz="1800" b="1" dirty="0">
                <a:latin typeface="Calibri" panose="020F0502020204030204" pitchFamily="34" charset="0"/>
                <a:cs typeface="Calibri" panose="020F0502020204030204" pitchFamily="34" charset="0"/>
              </a:rPr>
              <a:t>  </a:t>
            </a:r>
            <a:r>
              <a:rPr lang="en-US" sz="1800" b="1" dirty="0" err="1">
                <a:solidFill>
                  <a:srgbClr val="FF0000"/>
                </a:solidFill>
                <a:latin typeface="Calibri" panose="020F0502020204030204" pitchFamily="34" charset="0"/>
                <a:cs typeface="Calibri" panose="020F0502020204030204" pitchFamily="34" charset="0"/>
              </a:rPr>
              <a:t>geom_point</a:t>
            </a:r>
            <a:r>
              <a:rPr lang="en-US" sz="1800" dirty="0">
                <a:latin typeface="Calibri" panose="020F0502020204030204" pitchFamily="34" charset="0"/>
                <a:cs typeface="Calibri" panose="020F0502020204030204" pitchFamily="34" charset="0"/>
              </a:rPr>
              <a:t>(</a:t>
            </a:r>
            <a:r>
              <a:rPr lang="en-US" sz="1800" b="1" dirty="0" err="1">
                <a:solidFill>
                  <a:srgbClr val="FF0000"/>
                </a:solidFill>
                <a:latin typeface="Calibri" panose="020F0502020204030204" pitchFamily="34" charset="0"/>
                <a:cs typeface="Calibri" panose="020F0502020204030204" pitchFamily="34" charset="0"/>
              </a:rPr>
              <a:t>aes</a:t>
            </a:r>
            <a:r>
              <a:rPr lang="en-US" sz="1800" b="1" dirty="0">
                <a:latin typeface="Calibri" panose="020F0502020204030204" pitchFamily="34" charset="0"/>
                <a:cs typeface="Calibri" panose="020F0502020204030204" pitchFamily="34" charset="0"/>
              </a:rPr>
              <a:t>(</a:t>
            </a:r>
            <a:r>
              <a:rPr lang="en-US" b="1" dirty="0">
                <a:solidFill>
                  <a:srgbClr val="00B050"/>
                </a:solidFill>
                <a:latin typeface="Calibri" panose="020F0502020204030204" pitchFamily="34" charset="0"/>
                <a:cs typeface="Calibri" panose="020F0502020204030204" pitchFamily="34" charset="0"/>
              </a:rPr>
              <a:t>color</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doctorsPerCapita</a:t>
            </a:r>
            <a:r>
              <a:rPr lang="en-US" sz="1800" dirty="0">
                <a:latin typeface="Calibri" panose="020F0502020204030204" pitchFamily="34" charset="0"/>
                <a:cs typeface="Calibri" panose="020F0502020204030204" pitchFamily="34" charset="0"/>
              </a:rPr>
              <a:t>)</a:t>
            </a:r>
            <a:r>
              <a:rPr lang="en-US" sz="1800" b="1" dirty="0">
                <a:solidFill>
                  <a:srgbClr val="0432FF"/>
                </a:solidFill>
                <a:latin typeface="Calibri" panose="020F0502020204030204" pitchFamily="34" charset="0"/>
                <a:cs typeface="Calibri" panose="020F0502020204030204" pitchFamily="34" charset="0"/>
              </a:rPr>
              <a:t>+</a:t>
            </a:r>
            <a:endParaRPr lang="en-US" sz="1800" b="1" dirty="0">
              <a:latin typeface="Calibri" panose="020F0502020204030204" pitchFamily="34" charset="0"/>
              <a:cs typeface="Calibri" panose="020F0502020204030204" pitchFamily="34" charset="0"/>
            </a:endParaRPr>
          </a:p>
          <a:p>
            <a:pPr marL="0" indent="0">
              <a:buFont typeface="Arial" panose="020B0604020202020204" pitchFamily="34" charset="0"/>
              <a:buNone/>
            </a:pPr>
            <a:r>
              <a:rPr lang="en-US" sz="1800" b="1" dirty="0">
                <a:solidFill>
                  <a:srgbClr val="FF0000"/>
                </a:solidFill>
                <a:latin typeface="Calibri" panose="020F0502020204030204" pitchFamily="34" charset="0"/>
                <a:ea typeface="Arial"/>
                <a:cs typeface="Calibri" panose="020F0502020204030204" pitchFamily="34" charset="0"/>
                <a:sym typeface="Arial"/>
              </a:rPr>
              <a:t>labs</a:t>
            </a:r>
            <a:r>
              <a:rPr lang="en-US" sz="1800" dirty="0">
                <a:solidFill>
                  <a:schemeClr val="dk1"/>
                </a:solidFill>
                <a:latin typeface="Calibri" panose="020F0502020204030204" pitchFamily="34" charset="0"/>
                <a:ea typeface="Arial"/>
                <a:cs typeface="Calibri" panose="020F0502020204030204" pitchFamily="34" charset="0"/>
                <a:sym typeface="Arial"/>
              </a:rPr>
              <a:t>(</a:t>
            </a:r>
            <a:r>
              <a:rPr lang="en-US" sz="1800" b="1" dirty="0">
                <a:solidFill>
                  <a:srgbClr val="16A53F"/>
                </a:solidFill>
                <a:latin typeface="Calibri" panose="020F0502020204030204" pitchFamily="34" charset="0"/>
                <a:ea typeface="Arial"/>
                <a:cs typeface="Calibri" panose="020F0502020204030204" pitchFamily="34" charset="0"/>
                <a:sym typeface="Arial"/>
              </a:rPr>
              <a:t>title</a:t>
            </a:r>
            <a:r>
              <a:rPr lang="en-US" sz="1800" dirty="0">
                <a:solidFill>
                  <a:schemeClr val="dk1"/>
                </a:solidFill>
                <a:latin typeface="Calibri" panose="020F0502020204030204" pitchFamily="34" charset="0"/>
                <a:ea typeface="Arial"/>
                <a:cs typeface="Calibri" panose="020F0502020204030204" pitchFamily="34" charset="0"/>
                <a:sym typeface="Arial"/>
              </a:rPr>
              <a:t> = 'States Rank Higher in Well Being When There Are Fewer Uninsured',</a:t>
            </a:r>
            <a:endParaRPr lang="en-US" sz="1800" dirty="0">
              <a:latin typeface="Calibri" panose="020F0502020204030204" pitchFamily="34" charset="0"/>
              <a:cs typeface="Calibri" panose="020F0502020204030204" pitchFamily="34" charset="0"/>
            </a:endParaRPr>
          </a:p>
          <a:p>
            <a:pPr marL="0" indent="0">
              <a:buFont typeface="Arial" panose="020B0604020202020204" pitchFamily="34" charset="0"/>
              <a:buNone/>
            </a:pPr>
            <a:r>
              <a:rPr lang="en-US" sz="1800" dirty="0">
                <a:solidFill>
                  <a:schemeClr val="dk1"/>
                </a:solidFill>
                <a:latin typeface="Calibri" panose="020F0502020204030204" pitchFamily="34" charset="0"/>
                <a:ea typeface="Arial"/>
                <a:cs typeface="Calibri" panose="020F0502020204030204" pitchFamily="34" charset="0"/>
                <a:sym typeface="Arial"/>
              </a:rPr>
              <a:t>         </a:t>
            </a:r>
            <a:r>
              <a:rPr lang="en-US" sz="1800" b="1" dirty="0">
                <a:solidFill>
                  <a:srgbClr val="16A53F"/>
                </a:solidFill>
                <a:latin typeface="Calibri" panose="020F0502020204030204" pitchFamily="34" charset="0"/>
                <a:ea typeface="Arial"/>
                <a:cs typeface="Calibri" panose="020F0502020204030204" pitchFamily="34" charset="0"/>
                <a:sym typeface="Arial"/>
              </a:rPr>
              <a:t>x</a:t>
            </a:r>
            <a:r>
              <a:rPr lang="en-US" sz="1800" dirty="0">
                <a:solidFill>
                  <a:schemeClr val="dk1"/>
                </a:solidFill>
                <a:latin typeface="Calibri" panose="020F0502020204030204" pitchFamily="34" charset="0"/>
                <a:ea typeface="Arial"/>
                <a:cs typeface="Calibri" panose="020F0502020204030204" pitchFamily="34" charset="0"/>
                <a:sym typeface="Arial"/>
              </a:rPr>
              <a:t> = 'Percent of State Population that is Uninsured', </a:t>
            </a:r>
          </a:p>
          <a:p>
            <a:pPr marL="0" indent="0">
              <a:buFont typeface="Arial" panose="020B0604020202020204" pitchFamily="34" charset="0"/>
              <a:buNone/>
            </a:pPr>
            <a:r>
              <a:rPr lang="en-US" sz="1800" b="1" dirty="0">
                <a:solidFill>
                  <a:srgbClr val="16A53F"/>
                </a:solidFill>
                <a:latin typeface="Calibri" panose="020F0502020204030204" pitchFamily="34" charset="0"/>
                <a:cs typeface="Calibri" panose="020F0502020204030204" pitchFamily="34" charset="0"/>
              </a:rPr>
              <a:t>         </a:t>
            </a:r>
            <a:r>
              <a:rPr lang="en-US" sz="1800" b="1" dirty="0">
                <a:solidFill>
                  <a:srgbClr val="16A53F"/>
                </a:solidFill>
                <a:latin typeface="Calibri" panose="020F0502020204030204" pitchFamily="34" charset="0"/>
                <a:ea typeface="Arial"/>
                <a:cs typeface="Calibri" panose="020F0502020204030204" pitchFamily="34" charset="0"/>
                <a:sym typeface="Arial"/>
              </a:rPr>
              <a:t>y</a:t>
            </a:r>
            <a:r>
              <a:rPr lang="en-US" sz="1800" dirty="0">
                <a:solidFill>
                  <a:schemeClr val="dk1"/>
                </a:solidFill>
                <a:latin typeface="Calibri" panose="020F0502020204030204" pitchFamily="34" charset="0"/>
                <a:ea typeface="Arial"/>
                <a:cs typeface="Calibri" panose="020F0502020204030204" pitchFamily="34" charset="0"/>
                <a:sym typeface="Arial"/>
              </a:rPr>
              <a:t> = 'State Well Being Ranking' )</a:t>
            </a:r>
            <a:r>
              <a:rPr lang="en-US" sz="1800" b="1" dirty="0">
                <a:solidFill>
                  <a:srgbClr val="0432FF"/>
                </a:solidFill>
                <a:latin typeface="Calibri" panose="020F0502020204030204" pitchFamily="34" charset="0"/>
                <a:cs typeface="Calibri" panose="020F0502020204030204" pitchFamily="34" charset="0"/>
              </a:rPr>
              <a:t>+</a:t>
            </a:r>
            <a:endParaRPr lang="en-US" sz="1800" b="1" dirty="0">
              <a:latin typeface="Calibri" panose="020F0502020204030204" pitchFamily="34" charset="0"/>
              <a:cs typeface="Calibri" panose="020F0502020204030204" pitchFamily="34" charset="0"/>
            </a:endParaRPr>
          </a:p>
          <a:p>
            <a:pPr marL="0" indent="0">
              <a:buFont typeface="Arial" panose="020B0604020202020204" pitchFamily="34" charset="0"/>
              <a:buNone/>
            </a:pPr>
            <a:r>
              <a:rPr lang="en-US" sz="1800" b="1" dirty="0" err="1">
                <a:solidFill>
                  <a:srgbClr val="FF0000"/>
                </a:solidFill>
                <a:latin typeface="Calibri" panose="020F0502020204030204" pitchFamily="34" charset="0"/>
                <a:cs typeface="Calibri" panose="020F0502020204030204" pitchFamily="34" charset="0"/>
              </a:rPr>
              <a:t>geom_label_repel</a:t>
            </a:r>
            <a:r>
              <a:rPr lang="en-US" sz="1800" dirty="0">
                <a:latin typeface="Calibri" panose="020F0502020204030204" pitchFamily="34" charset="0"/>
                <a:cs typeface="Calibri" panose="020F0502020204030204" pitchFamily="34" charset="0"/>
              </a:rPr>
              <a:t>(</a:t>
            </a:r>
            <a:r>
              <a:rPr lang="en-US" sz="1800" b="1" dirty="0" err="1">
                <a:solidFill>
                  <a:srgbClr val="FF0000"/>
                </a:solidFill>
                <a:latin typeface="Calibri" panose="020F0502020204030204" pitchFamily="34" charset="0"/>
                <a:cs typeface="Calibri" panose="020F0502020204030204" pitchFamily="34" charset="0"/>
              </a:rPr>
              <a:t>aes</a:t>
            </a:r>
            <a:r>
              <a:rPr lang="en-US" sz="1800" dirty="0">
                <a:latin typeface="Calibri" panose="020F0502020204030204" pitchFamily="34" charset="0"/>
                <a:cs typeface="Calibri" panose="020F0502020204030204" pitchFamily="34" charset="0"/>
              </a:rPr>
              <a:t>(</a:t>
            </a:r>
            <a:r>
              <a:rPr lang="en-US" sz="1800" b="1" dirty="0">
                <a:solidFill>
                  <a:srgbClr val="00B050"/>
                </a:solidFill>
                <a:latin typeface="Calibri" panose="020F0502020204030204" pitchFamily="34" charset="0"/>
                <a:cs typeface="Calibri" panose="020F0502020204030204" pitchFamily="34" charset="0"/>
              </a:rPr>
              <a:t>label</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st</a:t>
            </a:r>
            <a:r>
              <a:rPr lang="en-US" sz="1800" dirty="0">
                <a:solidFill>
                  <a:schemeClr val="dk1"/>
                </a:solidFill>
                <a:latin typeface="Calibri" panose="020F0502020204030204" pitchFamily="34" charset="0"/>
                <a:ea typeface="Arial"/>
                <a:cs typeface="Calibri" panose="020F0502020204030204" pitchFamily="34" charset="0"/>
                <a:sym typeface="Arial"/>
              </a:rPr>
              <a:t> )</a:t>
            </a:r>
            <a:r>
              <a:rPr lang="en-US" sz="1800" b="1" dirty="0">
                <a:solidFill>
                  <a:srgbClr val="0432FF"/>
                </a:solidFill>
                <a:latin typeface="Calibri" panose="020F0502020204030204" pitchFamily="34" charset="0"/>
                <a:cs typeface="Calibri" panose="020F0502020204030204" pitchFamily="34" charset="0"/>
              </a:rPr>
              <a:t>+</a:t>
            </a:r>
          </a:p>
          <a:p>
            <a:pPr marL="0" indent="0">
              <a:buFont typeface="Arial" panose="020B0604020202020204" pitchFamily="34" charset="0"/>
              <a:buNone/>
            </a:pPr>
            <a:r>
              <a:rPr lang="en-US" sz="1800" b="1" dirty="0" err="1">
                <a:solidFill>
                  <a:srgbClr val="FF0000"/>
                </a:solidFill>
                <a:highlight>
                  <a:srgbClr val="FFFF00"/>
                </a:highlight>
                <a:latin typeface="Calibri" panose="020F0502020204030204" pitchFamily="34" charset="0"/>
                <a:cs typeface="Calibri" panose="020F0502020204030204" pitchFamily="34" charset="0"/>
              </a:rPr>
              <a:t>scale_color_gradient</a:t>
            </a:r>
            <a:r>
              <a:rPr lang="en-US" sz="1800" dirty="0">
                <a:highlight>
                  <a:srgbClr val="FFFF00"/>
                </a:highlight>
                <a:latin typeface="Calibri" panose="020F0502020204030204" pitchFamily="34" charset="0"/>
                <a:cs typeface="Calibri" panose="020F0502020204030204" pitchFamily="34" charset="0"/>
              </a:rPr>
              <a:t>(</a:t>
            </a:r>
            <a:r>
              <a:rPr lang="en-US" sz="1800" b="1" dirty="0">
                <a:solidFill>
                  <a:srgbClr val="00B050"/>
                </a:solidFill>
                <a:highlight>
                  <a:srgbClr val="FFFF00"/>
                </a:highlight>
                <a:latin typeface="Calibri" panose="020F0502020204030204" pitchFamily="34" charset="0"/>
                <a:cs typeface="Calibri" panose="020F0502020204030204" pitchFamily="34" charset="0"/>
              </a:rPr>
              <a:t>low</a:t>
            </a:r>
            <a:r>
              <a:rPr lang="en-US" sz="1800" dirty="0">
                <a:highlight>
                  <a:srgbClr val="FFFF00"/>
                </a:highlight>
                <a:latin typeface="Calibri" panose="020F0502020204030204" pitchFamily="34" charset="0"/>
                <a:cs typeface="Calibri" panose="020F0502020204030204" pitchFamily="34" charset="0"/>
              </a:rPr>
              <a:t>="red",  </a:t>
            </a:r>
            <a:r>
              <a:rPr lang="en-US" sz="1800" b="1" dirty="0">
                <a:solidFill>
                  <a:srgbClr val="00B050"/>
                </a:solidFill>
                <a:highlight>
                  <a:srgbClr val="FFFF00"/>
                </a:highlight>
                <a:latin typeface="Calibri" panose="020F0502020204030204" pitchFamily="34" charset="0"/>
                <a:cs typeface="Calibri" panose="020F0502020204030204" pitchFamily="34" charset="0"/>
              </a:rPr>
              <a:t>high</a:t>
            </a:r>
            <a:r>
              <a:rPr lang="en-US" sz="1800" dirty="0">
                <a:highlight>
                  <a:srgbClr val="FFFF00"/>
                </a:highlight>
                <a:latin typeface="Calibri" panose="020F0502020204030204" pitchFamily="34" charset="0"/>
                <a:cs typeface="Calibri" panose="020F0502020204030204" pitchFamily="34" charset="0"/>
              </a:rPr>
              <a:t>="green”)</a:t>
            </a:r>
          </a:p>
        </p:txBody>
      </p:sp>
      <p:sp>
        <p:nvSpPr>
          <p:cNvPr id="6" name="TextBox 5">
            <a:extLst>
              <a:ext uri="{FF2B5EF4-FFF2-40B4-BE49-F238E27FC236}">
                <a16:creationId xmlns:a16="http://schemas.microsoft.com/office/drawing/2014/main" id="{282E6BA3-837A-C285-95B8-5AFD41DFC515}"/>
              </a:ext>
            </a:extLst>
          </p:cNvPr>
          <p:cNvSpPr txBox="1"/>
          <p:nvPr/>
        </p:nvSpPr>
        <p:spPr>
          <a:xfrm>
            <a:off x="838200" y="2113807"/>
            <a:ext cx="4054434"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a:t>We can adjust the color scale manually by picking the colors in the high and low end</a:t>
            </a:r>
          </a:p>
          <a:p>
            <a:pPr marL="285750" indent="-285750">
              <a:buFont typeface="Arial" panose="020B0604020202020204" pitchFamily="34" charset="0"/>
              <a:buChar char="•"/>
            </a:pPr>
            <a:r>
              <a:rPr lang="en-US" sz="2200" dirty="0"/>
              <a:t>the red-green color scale allows us to convey whether a number is “good” or “bad”</a:t>
            </a:r>
          </a:p>
        </p:txBody>
      </p:sp>
      <p:pic>
        <p:nvPicPr>
          <p:cNvPr id="5" name="Picture 4">
            <a:extLst>
              <a:ext uri="{FF2B5EF4-FFF2-40B4-BE49-F238E27FC236}">
                <a16:creationId xmlns:a16="http://schemas.microsoft.com/office/drawing/2014/main" id="{A970DCE5-4B56-5EB7-5A8B-7708033311A4}"/>
              </a:ext>
            </a:extLst>
          </p:cNvPr>
          <p:cNvPicPr>
            <a:picLocks noChangeAspect="1"/>
          </p:cNvPicPr>
          <p:nvPr/>
        </p:nvPicPr>
        <p:blipFill>
          <a:blip r:embed="rId2"/>
          <a:stretch>
            <a:fillRect/>
          </a:stretch>
        </p:blipFill>
        <p:spPr>
          <a:xfrm>
            <a:off x="5461165" y="3428999"/>
            <a:ext cx="5487884" cy="3192951"/>
          </a:xfrm>
          <a:prstGeom prst="rect">
            <a:avLst/>
          </a:prstGeom>
        </p:spPr>
      </p:pic>
    </p:spTree>
    <p:extLst>
      <p:ext uri="{BB962C8B-B14F-4D97-AF65-F5344CB8AC3E}">
        <p14:creationId xmlns:p14="http://schemas.microsoft.com/office/powerpoint/2010/main" val="38756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166490-56FB-7643-AE90-8683D3BA98C0}"/>
              </a:ext>
            </a:extLst>
          </p:cNvPr>
          <p:cNvSpPr>
            <a:spLocks noGrp="1"/>
          </p:cNvSpPr>
          <p:nvPr>
            <p:ph type="title"/>
          </p:nvPr>
        </p:nvSpPr>
        <p:spPr/>
        <p:txBody>
          <a:bodyPr/>
          <a:lstStyle/>
          <a:p>
            <a:r>
              <a:rPr lang="en-US" dirty="0"/>
              <a:t>Student Example 1: Police Stops in Oakland</a:t>
            </a:r>
          </a:p>
        </p:txBody>
      </p:sp>
      <p:sp>
        <p:nvSpPr>
          <p:cNvPr id="6" name="Text Placeholder 5">
            <a:extLst>
              <a:ext uri="{FF2B5EF4-FFF2-40B4-BE49-F238E27FC236}">
                <a16:creationId xmlns:a16="http://schemas.microsoft.com/office/drawing/2014/main" id="{812A6722-517B-0721-1503-4093A5DDE5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680643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E385-BA92-6C93-BD89-287C0FCA6C23}"/>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ACAEEE9B-57CA-0AF2-D815-F42A9716C47A}"/>
              </a:ext>
            </a:extLst>
          </p:cNvPr>
          <p:cNvSpPr>
            <a:spLocks noGrp="1"/>
          </p:cNvSpPr>
          <p:nvPr>
            <p:ph sz="half" idx="1"/>
          </p:nvPr>
        </p:nvSpPr>
        <p:spPr>
          <a:xfrm>
            <a:off x="838199" y="1825625"/>
            <a:ext cx="11096501" cy="4351338"/>
          </a:xfrm>
        </p:spPr>
        <p:txBody>
          <a:bodyPr/>
          <a:lstStyle/>
          <a:p>
            <a:r>
              <a:rPr lang="en-US" dirty="0"/>
              <a:t>Create a scatter plot with doctors per capita on the x-axis and well being on the y axis</a:t>
            </a:r>
          </a:p>
          <a:p>
            <a:r>
              <a:rPr lang="en-US" dirty="0"/>
              <a:t>color the points with percent uninsured using a green and red gradient (green low, red high)</a:t>
            </a:r>
          </a:p>
          <a:p>
            <a:endParaRPr lang="en-US" dirty="0"/>
          </a:p>
        </p:txBody>
      </p:sp>
    </p:spTree>
    <p:extLst>
      <p:ext uri="{BB962C8B-B14F-4D97-AF65-F5344CB8AC3E}">
        <p14:creationId xmlns:p14="http://schemas.microsoft.com/office/powerpoint/2010/main" val="2439778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B542-09A2-065D-38C0-36DC6B685DCA}"/>
              </a:ext>
            </a:extLst>
          </p:cNvPr>
          <p:cNvSpPr>
            <a:spLocks noGrp="1"/>
          </p:cNvSpPr>
          <p:nvPr>
            <p:ph type="title"/>
          </p:nvPr>
        </p:nvSpPr>
        <p:spPr/>
        <p:txBody>
          <a:bodyPr/>
          <a:lstStyle/>
          <a:p>
            <a:r>
              <a:rPr lang="en-US" dirty="0"/>
              <a:t>Color Scales for Categorical Variables</a:t>
            </a:r>
          </a:p>
        </p:txBody>
      </p:sp>
      <p:sp>
        <p:nvSpPr>
          <p:cNvPr id="3" name="Content Placeholder 2">
            <a:extLst>
              <a:ext uri="{FF2B5EF4-FFF2-40B4-BE49-F238E27FC236}">
                <a16:creationId xmlns:a16="http://schemas.microsoft.com/office/drawing/2014/main" id="{1DA5C83B-A79C-E76E-E2F6-BFBBAB57F7AB}"/>
              </a:ext>
            </a:extLst>
          </p:cNvPr>
          <p:cNvSpPr>
            <a:spLocks noGrp="1"/>
          </p:cNvSpPr>
          <p:nvPr>
            <p:ph sz="half" idx="1"/>
          </p:nvPr>
        </p:nvSpPr>
        <p:spPr>
          <a:xfrm>
            <a:off x="838200" y="1825625"/>
            <a:ext cx="8544339" cy="4351338"/>
          </a:xfrm>
        </p:spPr>
        <p:txBody>
          <a:bodyPr/>
          <a:lstStyle/>
          <a:p>
            <a:pPr lvl="1"/>
            <a:r>
              <a:rPr lang="en-US" b="0" i="0" dirty="0" err="1">
                <a:solidFill>
                  <a:srgbClr val="FF0000"/>
                </a:solidFill>
                <a:effectLst/>
                <a:latin typeface="-apple-system"/>
              </a:rPr>
              <a:t>scale_color_manual</a:t>
            </a:r>
            <a:r>
              <a:rPr lang="en-US" b="0" i="0" dirty="0">
                <a:solidFill>
                  <a:srgbClr val="212529"/>
                </a:solidFill>
                <a:effectLst/>
                <a:latin typeface="-apple-system"/>
              </a:rPr>
              <a:t>(): manually create color scale</a:t>
            </a:r>
          </a:p>
          <a:p>
            <a:pPr lvl="1"/>
            <a:r>
              <a:rPr lang="en-US" b="0" i="0" dirty="0" err="1">
                <a:solidFill>
                  <a:srgbClr val="FF0000"/>
                </a:solidFill>
                <a:effectLst/>
                <a:latin typeface="-apple-system"/>
              </a:rPr>
              <a:t>scale_color_brewer</a:t>
            </a:r>
            <a:r>
              <a:rPr lang="en-US" b="0" i="0" dirty="0">
                <a:solidFill>
                  <a:srgbClr val="212529"/>
                </a:solidFill>
                <a:effectLst/>
                <a:latin typeface="-apple-system"/>
              </a:rPr>
              <a:t>(): use a </a:t>
            </a:r>
            <a:r>
              <a:rPr lang="en-US" b="0" i="0" dirty="0" err="1">
                <a:solidFill>
                  <a:srgbClr val="212529"/>
                </a:solidFill>
                <a:effectLst/>
                <a:latin typeface="-apple-system"/>
              </a:rPr>
              <a:t>ColorBrewer</a:t>
            </a:r>
            <a:r>
              <a:rPr lang="en-US" b="0" i="0" dirty="0">
                <a:solidFill>
                  <a:srgbClr val="212529"/>
                </a:solidFill>
                <a:effectLst/>
                <a:latin typeface="-apple-system"/>
              </a:rPr>
              <a:t> palette</a:t>
            </a:r>
          </a:p>
          <a:p>
            <a:pPr lvl="1"/>
            <a:endParaRPr lang="en-US" b="0" i="0" dirty="0">
              <a:solidFill>
                <a:srgbClr val="212529"/>
              </a:solidFill>
              <a:effectLst/>
              <a:latin typeface="-apple-system"/>
            </a:endParaRPr>
          </a:p>
        </p:txBody>
      </p:sp>
    </p:spTree>
    <p:extLst>
      <p:ext uri="{BB962C8B-B14F-4D97-AF65-F5344CB8AC3E}">
        <p14:creationId xmlns:p14="http://schemas.microsoft.com/office/powerpoint/2010/main" val="7773375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4BC8-0E09-EF04-1799-8D4DEC0E842F}"/>
              </a:ext>
            </a:extLst>
          </p:cNvPr>
          <p:cNvSpPr>
            <a:spLocks noGrp="1"/>
          </p:cNvSpPr>
          <p:nvPr>
            <p:ph type="title"/>
          </p:nvPr>
        </p:nvSpPr>
        <p:spPr>
          <a:xfrm>
            <a:off x="286695" y="516596"/>
            <a:ext cx="10515600" cy="1325563"/>
          </a:xfrm>
        </p:spPr>
        <p:txBody>
          <a:bodyPr/>
          <a:lstStyle/>
          <a:p>
            <a:r>
              <a:rPr lang="en-US" dirty="0"/>
              <a:t>Manually Select Color Scale</a:t>
            </a:r>
          </a:p>
        </p:txBody>
      </p:sp>
      <p:sp>
        <p:nvSpPr>
          <p:cNvPr id="3" name="Text Placeholder 2">
            <a:extLst>
              <a:ext uri="{FF2B5EF4-FFF2-40B4-BE49-F238E27FC236}">
                <a16:creationId xmlns:a16="http://schemas.microsoft.com/office/drawing/2014/main" id="{D9D2622F-318D-1C58-EE09-C2DFAE9AE18E}"/>
              </a:ext>
            </a:extLst>
          </p:cNvPr>
          <p:cNvSpPr>
            <a:spLocks noGrp="1"/>
          </p:cNvSpPr>
          <p:nvPr>
            <p:ph type="body" idx="1"/>
          </p:nvPr>
        </p:nvSpPr>
        <p:spPr>
          <a:xfrm>
            <a:off x="6659894" y="136525"/>
            <a:ext cx="5685520" cy="3173682"/>
          </a:xfrm>
        </p:spPr>
        <p:txBody>
          <a:bodyPr>
            <a:normAutofit/>
          </a:bodyPr>
          <a:lstStyle/>
          <a:p>
            <a:pPr marL="126997" indent="0">
              <a:buNone/>
            </a:pPr>
            <a:r>
              <a:rPr lang="en-US" sz="1800" b="1" dirty="0" err="1">
                <a:solidFill>
                  <a:srgbClr val="FF0000"/>
                </a:solidFill>
              </a:rPr>
              <a:t>ggplot</a:t>
            </a:r>
            <a:r>
              <a:rPr lang="en-US" sz="1800" dirty="0"/>
              <a:t>(</a:t>
            </a:r>
            <a:r>
              <a:rPr lang="en-US" sz="1800" dirty="0">
                <a:solidFill>
                  <a:srgbClr val="00B050"/>
                </a:solidFill>
              </a:rPr>
              <a:t>data</a:t>
            </a:r>
            <a:r>
              <a:rPr lang="en-US" sz="1800" dirty="0"/>
              <a:t>=</a:t>
            </a:r>
            <a:r>
              <a:rPr lang="en-US" sz="1800" dirty="0" err="1"/>
              <a:t>cspp_data</a:t>
            </a:r>
            <a:r>
              <a:rPr lang="en-US" sz="1800" dirty="0"/>
              <a:t>,</a:t>
            </a:r>
          </a:p>
          <a:p>
            <a:pPr marL="126997" indent="0">
              <a:buNone/>
            </a:pPr>
            <a:r>
              <a:rPr lang="en-US" sz="1800" dirty="0"/>
              <a:t> </a:t>
            </a:r>
            <a:r>
              <a:rPr lang="en-US" sz="1800" b="1" dirty="0" err="1">
                <a:solidFill>
                  <a:srgbClr val="FF0000"/>
                </a:solidFill>
              </a:rPr>
              <a:t>aes</a:t>
            </a:r>
            <a:r>
              <a:rPr lang="en-US" sz="1800" dirty="0"/>
              <a:t>(</a:t>
            </a:r>
            <a:r>
              <a:rPr lang="en-US" sz="1800" dirty="0">
                <a:solidFill>
                  <a:srgbClr val="00B050"/>
                </a:solidFill>
              </a:rPr>
              <a:t>x</a:t>
            </a:r>
            <a:r>
              <a:rPr lang="en-US" sz="1800" dirty="0"/>
              <a:t>=</a:t>
            </a:r>
            <a:r>
              <a:rPr lang="en-US" sz="1800" dirty="0" err="1"/>
              <a:t>percentuninsured</a:t>
            </a:r>
            <a:r>
              <a:rPr lang="en-US" sz="1800" dirty="0"/>
              <a:t>, </a:t>
            </a:r>
            <a:r>
              <a:rPr lang="en-US" sz="1800" dirty="0">
                <a:solidFill>
                  <a:srgbClr val="00B050"/>
                </a:solidFill>
              </a:rPr>
              <a:t>y</a:t>
            </a:r>
            <a:r>
              <a:rPr lang="en-US" sz="1800" dirty="0"/>
              <a:t>=wellbeing))</a:t>
            </a:r>
            <a:r>
              <a:rPr lang="en" sz="1800" b="1" dirty="0">
                <a:solidFill>
                  <a:srgbClr val="0000FF"/>
                </a:solidFill>
              </a:rPr>
              <a:t>+</a:t>
            </a:r>
          </a:p>
          <a:p>
            <a:pPr marL="126997" indent="0">
              <a:buNone/>
            </a:pPr>
            <a:r>
              <a:rPr lang="en-US" sz="1800" dirty="0"/>
              <a:t> </a:t>
            </a:r>
            <a:r>
              <a:rPr lang="en-US" sz="1800" b="1" dirty="0" err="1">
                <a:solidFill>
                  <a:srgbClr val="FF0000"/>
                </a:solidFill>
              </a:rPr>
              <a:t>geom_point</a:t>
            </a:r>
            <a:r>
              <a:rPr lang="en-US" sz="1800" dirty="0"/>
              <a:t>(</a:t>
            </a:r>
            <a:r>
              <a:rPr lang="en-US" sz="1800" b="1" dirty="0" err="1">
                <a:solidFill>
                  <a:srgbClr val="FF0000"/>
                </a:solidFill>
              </a:rPr>
              <a:t>aes</a:t>
            </a:r>
            <a:r>
              <a:rPr lang="en-US" sz="1800" dirty="0"/>
              <a:t>( </a:t>
            </a:r>
            <a:r>
              <a:rPr lang="en-US" sz="1800" dirty="0">
                <a:solidFill>
                  <a:srgbClr val="00B050"/>
                </a:solidFill>
              </a:rPr>
              <a:t>color</a:t>
            </a:r>
            <a:r>
              <a:rPr lang="en-US" sz="1800" dirty="0"/>
              <a:t>=</a:t>
            </a:r>
            <a:r>
              <a:rPr lang="en-US" sz="1800" dirty="0" err="1"/>
              <a:t>dependent_coverage</a:t>
            </a:r>
            <a:r>
              <a:rPr lang="en-US" sz="1800" dirty="0"/>
              <a:t>))</a:t>
            </a:r>
            <a:r>
              <a:rPr lang="en" sz="1800" b="1" dirty="0">
                <a:solidFill>
                  <a:srgbClr val="0000FF"/>
                </a:solidFill>
              </a:rPr>
              <a:t> +</a:t>
            </a:r>
            <a:endParaRPr lang="en-US" sz="1800" dirty="0"/>
          </a:p>
          <a:p>
            <a:pPr marL="0" indent="0">
              <a:buNone/>
            </a:pPr>
            <a:r>
              <a:rPr lang="en-US" sz="1800" b="1" dirty="0">
                <a:solidFill>
                  <a:srgbClr val="FF0000"/>
                </a:solidFill>
                <a:latin typeface="Calibri" panose="020F0502020204030204" pitchFamily="34" charset="0"/>
                <a:ea typeface="Arial"/>
                <a:cs typeface="Calibri" panose="020F0502020204030204" pitchFamily="34" charset="0"/>
                <a:sym typeface="Arial"/>
              </a:rPr>
              <a:t>labs</a:t>
            </a:r>
            <a:r>
              <a:rPr lang="en-US" sz="1800" dirty="0">
                <a:solidFill>
                  <a:schemeClr val="dk1"/>
                </a:solidFill>
                <a:latin typeface="Calibri" panose="020F0502020204030204" pitchFamily="34" charset="0"/>
                <a:ea typeface="Arial"/>
                <a:cs typeface="Calibri" panose="020F0502020204030204" pitchFamily="34" charset="0"/>
                <a:sym typeface="Arial"/>
              </a:rPr>
              <a:t>(</a:t>
            </a:r>
            <a:r>
              <a:rPr lang="en-US" sz="1800" b="1" dirty="0">
                <a:solidFill>
                  <a:srgbClr val="16A53F"/>
                </a:solidFill>
                <a:latin typeface="Calibri" panose="020F0502020204030204" pitchFamily="34" charset="0"/>
                <a:ea typeface="Arial"/>
                <a:cs typeface="Calibri" panose="020F0502020204030204" pitchFamily="34" charset="0"/>
                <a:sym typeface="Arial"/>
              </a:rPr>
              <a:t>title</a:t>
            </a:r>
            <a:r>
              <a:rPr lang="en-US" sz="1800" dirty="0">
                <a:solidFill>
                  <a:schemeClr val="dk1"/>
                </a:solidFill>
                <a:latin typeface="Calibri" panose="020F0502020204030204" pitchFamily="34" charset="0"/>
                <a:ea typeface="Arial"/>
                <a:cs typeface="Calibri" panose="020F0502020204030204" pitchFamily="34" charset="0"/>
                <a:sym typeface="Arial"/>
              </a:rPr>
              <a:t> = 'States Rank Higher in Well Being When There Are Fewer Uninsured',</a:t>
            </a:r>
            <a:endParaRPr lang="en-US" sz="1800" dirty="0">
              <a:latin typeface="Calibri" panose="020F0502020204030204" pitchFamily="34" charset="0"/>
              <a:cs typeface="Calibri" panose="020F0502020204030204" pitchFamily="34" charset="0"/>
            </a:endParaRPr>
          </a:p>
          <a:p>
            <a:pPr marL="0" indent="0">
              <a:buNone/>
            </a:pPr>
            <a:r>
              <a:rPr lang="en-US" sz="1800" dirty="0">
                <a:solidFill>
                  <a:schemeClr val="dk1"/>
                </a:solidFill>
                <a:latin typeface="Calibri" panose="020F0502020204030204" pitchFamily="34" charset="0"/>
                <a:ea typeface="Arial"/>
                <a:cs typeface="Calibri" panose="020F0502020204030204" pitchFamily="34" charset="0"/>
                <a:sym typeface="Arial"/>
              </a:rPr>
              <a:t>         </a:t>
            </a:r>
            <a:r>
              <a:rPr lang="en-US" sz="1800" b="1" dirty="0">
                <a:solidFill>
                  <a:srgbClr val="16A53F"/>
                </a:solidFill>
                <a:latin typeface="Calibri" panose="020F0502020204030204" pitchFamily="34" charset="0"/>
                <a:ea typeface="Arial"/>
                <a:cs typeface="Calibri" panose="020F0502020204030204" pitchFamily="34" charset="0"/>
                <a:sym typeface="Arial"/>
              </a:rPr>
              <a:t>x</a:t>
            </a:r>
            <a:r>
              <a:rPr lang="en-US" sz="1800" dirty="0">
                <a:solidFill>
                  <a:schemeClr val="dk1"/>
                </a:solidFill>
                <a:latin typeface="Calibri" panose="020F0502020204030204" pitchFamily="34" charset="0"/>
                <a:ea typeface="Arial"/>
                <a:cs typeface="Calibri" panose="020F0502020204030204" pitchFamily="34" charset="0"/>
                <a:sym typeface="Arial"/>
              </a:rPr>
              <a:t> = 'Percent of State Population that is Uninsured', </a:t>
            </a:r>
          </a:p>
          <a:p>
            <a:pPr marL="0" indent="0">
              <a:buNone/>
            </a:pPr>
            <a:r>
              <a:rPr lang="en-US" sz="1800" b="1" dirty="0">
                <a:solidFill>
                  <a:srgbClr val="16A53F"/>
                </a:solidFill>
                <a:latin typeface="Calibri" panose="020F0502020204030204" pitchFamily="34" charset="0"/>
                <a:cs typeface="Calibri" panose="020F0502020204030204" pitchFamily="34" charset="0"/>
              </a:rPr>
              <a:t>         </a:t>
            </a:r>
            <a:r>
              <a:rPr lang="en-US" sz="1800" b="1" dirty="0">
                <a:solidFill>
                  <a:srgbClr val="16A53F"/>
                </a:solidFill>
                <a:latin typeface="Calibri" panose="020F0502020204030204" pitchFamily="34" charset="0"/>
                <a:ea typeface="Arial"/>
                <a:cs typeface="Calibri" panose="020F0502020204030204" pitchFamily="34" charset="0"/>
                <a:sym typeface="Arial"/>
              </a:rPr>
              <a:t>y</a:t>
            </a:r>
            <a:r>
              <a:rPr lang="en-US" sz="1800" dirty="0">
                <a:solidFill>
                  <a:schemeClr val="dk1"/>
                </a:solidFill>
                <a:latin typeface="Calibri" panose="020F0502020204030204" pitchFamily="34" charset="0"/>
                <a:ea typeface="Arial"/>
                <a:cs typeface="Calibri" panose="020F0502020204030204" pitchFamily="34" charset="0"/>
                <a:sym typeface="Arial"/>
              </a:rPr>
              <a:t> = 'State Well Being Ranking' )</a:t>
            </a:r>
            <a:r>
              <a:rPr lang="en" sz="1800" b="1" dirty="0">
                <a:solidFill>
                  <a:srgbClr val="0000FF"/>
                </a:solidFill>
              </a:rPr>
              <a:t> +</a:t>
            </a:r>
          </a:p>
          <a:p>
            <a:pPr marL="0" indent="0">
              <a:buNone/>
            </a:pPr>
            <a:r>
              <a:rPr lang="en" sz="1800" b="1" dirty="0" err="1">
                <a:solidFill>
                  <a:srgbClr val="FF0000"/>
                </a:solidFill>
                <a:highlight>
                  <a:srgbClr val="FFFF00"/>
                </a:highlight>
              </a:rPr>
              <a:t>scale_color_manual</a:t>
            </a:r>
            <a:r>
              <a:rPr lang="en" sz="1800" dirty="0">
                <a:highlight>
                  <a:srgbClr val="FFFF00"/>
                </a:highlight>
              </a:rPr>
              <a:t>(</a:t>
            </a:r>
            <a:r>
              <a:rPr lang="en" sz="1800" b="1" dirty="0">
                <a:solidFill>
                  <a:srgbClr val="00B050"/>
                </a:solidFill>
                <a:highlight>
                  <a:srgbClr val="FFFF00"/>
                </a:highlight>
              </a:rPr>
              <a:t>values</a:t>
            </a:r>
            <a:r>
              <a:rPr lang="en" sz="1800" dirty="0">
                <a:highlight>
                  <a:srgbClr val="FFFF00"/>
                </a:highlight>
              </a:rPr>
              <a:t>=</a:t>
            </a:r>
            <a:r>
              <a:rPr lang="en-US" sz="1800" dirty="0">
                <a:highlight>
                  <a:srgbClr val="FFFF00"/>
                </a:highlight>
              </a:rPr>
              <a:t> </a:t>
            </a:r>
            <a:r>
              <a:rPr lang="en-US" sz="1800" b="1" dirty="0">
                <a:solidFill>
                  <a:srgbClr val="FF0000"/>
                </a:solidFill>
                <a:highlight>
                  <a:srgbClr val="FFFF00"/>
                </a:highlight>
              </a:rPr>
              <a:t>c</a:t>
            </a:r>
            <a:r>
              <a:rPr lang="en-US" sz="1800" dirty="0">
                <a:highlight>
                  <a:srgbClr val="FFFF00"/>
                </a:highlight>
              </a:rPr>
              <a:t>("purple", "green"</a:t>
            </a:r>
            <a:r>
              <a:rPr lang="en" sz="1800" dirty="0">
                <a:highlight>
                  <a:srgbClr val="FFFF00"/>
                </a:highlight>
              </a:rPr>
              <a:t>))</a:t>
            </a:r>
            <a:endParaRPr lang="en-US" sz="1800" dirty="0"/>
          </a:p>
        </p:txBody>
      </p:sp>
      <p:sp>
        <p:nvSpPr>
          <p:cNvPr id="4" name="Slide Number Placeholder 3">
            <a:extLst>
              <a:ext uri="{FF2B5EF4-FFF2-40B4-BE49-F238E27FC236}">
                <a16:creationId xmlns:a16="http://schemas.microsoft.com/office/drawing/2014/main" id="{B92C0D47-54DB-D92A-A6C7-EBCEC5E295CD}"/>
              </a:ext>
            </a:extLst>
          </p:cNvPr>
          <p:cNvSpPr>
            <a:spLocks noGrp="1"/>
          </p:cNvSpPr>
          <p:nvPr>
            <p:ph type="sldNum" idx="12"/>
          </p:nvPr>
        </p:nvSpPr>
        <p:spPr/>
        <p:txBody>
          <a:bodyPr/>
          <a:lstStyle/>
          <a:p>
            <a:fld id="{00000000-1234-1234-1234-123412341234}" type="slidenum">
              <a:rPr lang="en" smtClean="0"/>
              <a:pPr/>
              <a:t>42</a:t>
            </a:fld>
            <a:endParaRPr lang="en"/>
          </a:p>
        </p:txBody>
      </p:sp>
      <p:sp>
        <p:nvSpPr>
          <p:cNvPr id="5" name="Text Placeholder 2">
            <a:extLst>
              <a:ext uri="{FF2B5EF4-FFF2-40B4-BE49-F238E27FC236}">
                <a16:creationId xmlns:a16="http://schemas.microsoft.com/office/drawing/2014/main" id="{37B86752-5EA0-C609-664B-DE49A28916B8}"/>
              </a:ext>
            </a:extLst>
          </p:cNvPr>
          <p:cNvSpPr txBox="1">
            <a:spLocks/>
          </p:cNvSpPr>
          <p:nvPr/>
        </p:nvSpPr>
        <p:spPr>
          <a:xfrm>
            <a:off x="179834" y="2684777"/>
            <a:ext cx="5227912" cy="2647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4197" indent="-457200"/>
            <a:r>
              <a:rPr lang="en-US" dirty="0"/>
              <a:t>Now the legend shows the levels of the </a:t>
            </a:r>
            <a:r>
              <a:rPr lang="en-US" dirty="0" err="1"/>
              <a:t>dependent_coverage</a:t>
            </a:r>
            <a:r>
              <a:rPr lang="en-US" dirty="0"/>
              <a:t> factor variable</a:t>
            </a:r>
          </a:p>
          <a:p>
            <a:pPr marL="584197" indent="-457200"/>
            <a:r>
              <a:rPr lang="en-US" dirty="0"/>
              <a:t>It assigns a color to each level</a:t>
            </a:r>
          </a:p>
        </p:txBody>
      </p:sp>
      <p:pic>
        <p:nvPicPr>
          <p:cNvPr id="6" name="Picture 5">
            <a:extLst>
              <a:ext uri="{FF2B5EF4-FFF2-40B4-BE49-F238E27FC236}">
                <a16:creationId xmlns:a16="http://schemas.microsoft.com/office/drawing/2014/main" id="{6A1A6FD3-3265-340A-1AB1-4E6F148F3239}"/>
              </a:ext>
            </a:extLst>
          </p:cNvPr>
          <p:cNvPicPr>
            <a:picLocks noChangeAspect="1"/>
          </p:cNvPicPr>
          <p:nvPr/>
        </p:nvPicPr>
        <p:blipFill>
          <a:blip r:embed="rId2"/>
          <a:stretch>
            <a:fillRect/>
          </a:stretch>
        </p:blipFill>
        <p:spPr>
          <a:xfrm>
            <a:off x="6096000" y="3145830"/>
            <a:ext cx="5989745" cy="3484943"/>
          </a:xfrm>
          <a:prstGeom prst="rect">
            <a:avLst/>
          </a:prstGeom>
        </p:spPr>
      </p:pic>
    </p:spTree>
    <p:extLst>
      <p:ext uri="{BB962C8B-B14F-4D97-AF65-F5344CB8AC3E}">
        <p14:creationId xmlns:p14="http://schemas.microsoft.com/office/powerpoint/2010/main" val="30626528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1BF2-AA3D-5CD3-5646-3CEB1E4D8299}"/>
              </a:ext>
            </a:extLst>
          </p:cNvPr>
          <p:cNvSpPr>
            <a:spLocks noGrp="1"/>
          </p:cNvSpPr>
          <p:nvPr>
            <p:ph type="title"/>
          </p:nvPr>
        </p:nvSpPr>
        <p:spPr/>
        <p:txBody>
          <a:bodyPr/>
          <a:lstStyle/>
          <a:p>
            <a:r>
              <a:rPr lang="en-US" dirty="0" err="1"/>
              <a:t>ColorBrewer</a:t>
            </a:r>
            <a:r>
              <a:rPr lang="en-US" dirty="0"/>
              <a:t> Sequential Color Scales</a:t>
            </a:r>
          </a:p>
        </p:txBody>
      </p:sp>
      <p:sp>
        <p:nvSpPr>
          <p:cNvPr id="3" name="Text Placeholder 2">
            <a:extLst>
              <a:ext uri="{FF2B5EF4-FFF2-40B4-BE49-F238E27FC236}">
                <a16:creationId xmlns:a16="http://schemas.microsoft.com/office/drawing/2014/main" id="{49154A8A-C457-E85E-B110-5180C70C1C1E}"/>
              </a:ext>
            </a:extLst>
          </p:cNvPr>
          <p:cNvSpPr>
            <a:spLocks noGrp="1"/>
          </p:cNvSpPr>
          <p:nvPr>
            <p:ph type="body" idx="1"/>
          </p:nvPr>
        </p:nvSpPr>
        <p:spPr>
          <a:xfrm>
            <a:off x="350520" y="1690725"/>
            <a:ext cx="5528733" cy="4310448"/>
          </a:xfrm>
        </p:spPr>
        <p:txBody>
          <a:bodyPr/>
          <a:lstStyle/>
          <a:p>
            <a:pPr marL="584197" indent="-457200"/>
            <a:r>
              <a:rPr lang="en-US" dirty="0" err="1">
                <a:solidFill>
                  <a:srgbClr val="000000"/>
                </a:solidFill>
                <a:latin typeface="Fira Sans" panose="020B0503050000020004" pitchFamily="34" charset="0"/>
              </a:rPr>
              <a:t>C</a:t>
            </a:r>
            <a:r>
              <a:rPr lang="en-US" b="0" i="0" dirty="0" err="1">
                <a:solidFill>
                  <a:srgbClr val="000000"/>
                </a:solidFill>
                <a:effectLst/>
                <a:latin typeface="Fira Sans" panose="020B0503050000020004" pitchFamily="34" charset="0"/>
              </a:rPr>
              <a:t>olorBrewer</a:t>
            </a:r>
            <a:r>
              <a:rPr lang="en-US" b="0" i="0" dirty="0">
                <a:solidFill>
                  <a:srgbClr val="000000"/>
                </a:solidFill>
                <a:effectLst/>
                <a:latin typeface="Fira Sans" panose="020B0503050000020004" pitchFamily="34" charset="0"/>
              </a:rPr>
              <a:t> provides sets of colors (palettes)</a:t>
            </a:r>
          </a:p>
          <a:p>
            <a:pPr marL="584197" indent="-457200"/>
            <a:r>
              <a:rPr lang="en-US" b="0" i="0" dirty="0">
                <a:solidFill>
                  <a:srgbClr val="000000"/>
                </a:solidFill>
                <a:effectLst/>
                <a:latin typeface="Fira Sans" panose="020B0503050000020004" pitchFamily="34" charset="0"/>
              </a:rPr>
              <a:t>Sequential palettes are </a:t>
            </a:r>
            <a:r>
              <a:rPr lang="en-US" dirty="0">
                <a:solidFill>
                  <a:srgbClr val="000000"/>
                </a:solidFill>
                <a:latin typeface="Fira Sans" panose="020B0503050000020004" pitchFamily="34" charset="0"/>
              </a:rPr>
              <a:t>g</a:t>
            </a:r>
            <a:r>
              <a:rPr lang="en-US" b="0" i="0" dirty="0">
                <a:solidFill>
                  <a:srgbClr val="000000"/>
                </a:solidFill>
                <a:effectLst/>
                <a:latin typeface="Fira Sans" panose="020B0503050000020004" pitchFamily="34" charset="0"/>
              </a:rPr>
              <a:t>ood for</a:t>
            </a:r>
            <a:r>
              <a:rPr lang="en-US" dirty="0">
                <a:solidFill>
                  <a:srgbClr val="000000"/>
                </a:solidFill>
                <a:latin typeface="Fira Sans" panose="020B0503050000020004" pitchFamily="34" charset="0"/>
              </a:rPr>
              <a:t> o</a:t>
            </a:r>
            <a:r>
              <a:rPr lang="en-US" b="0" i="0" dirty="0">
                <a:solidFill>
                  <a:srgbClr val="000000"/>
                </a:solidFill>
                <a:effectLst/>
                <a:latin typeface="Fira Sans" panose="020B0503050000020004" pitchFamily="34" charset="0"/>
              </a:rPr>
              <a:t>rdinal categorical variables</a:t>
            </a:r>
          </a:p>
          <a:p>
            <a:pPr marL="584197" indent="-457200"/>
            <a:r>
              <a:rPr lang="en-US" dirty="0">
                <a:solidFill>
                  <a:srgbClr val="000000"/>
                </a:solidFill>
                <a:latin typeface="Fira Sans" panose="020B0503050000020004" pitchFamily="34" charset="0"/>
              </a:rPr>
              <a:t>Educational levels:</a:t>
            </a:r>
          </a:p>
          <a:p>
            <a:pPr marL="1041397" lvl="1" indent="-457200"/>
            <a:r>
              <a:rPr lang="en-US" dirty="0">
                <a:solidFill>
                  <a:srgbClr val="000000"/>
                </a:solidFill>
                <a:latin typeface="Fira Sans" panose="020B0503050000020004" pitchFamily="34" charset="0"/>
              </a:rPr>
              <a:t>high school</a:t>
            </a:r>
          </a:p>
          <a:p>
            <a:pPr marL="1041397" lvl="1" indent="-457200"/>
            <a:r>
              <a:rPr lang="en-US" dirty="0">
                <a:solidFill>
                  <a:srgbClr val="000000"/>
                </a:solidFill>
                <a:latin typeface="Fira Sans" panose="020B0503050000020004" pitchFamily="34" charset="0"/>
              </a:rPr>
              <a:t>college</a:t>
            </a:r>
          </a:p>
          <a:p>
            <a:pPr marL="1041397" lvl="1" indent="-457200"/>
            <a:r>
              <a:rPr lang="en-US" dirty="0">
                <a:solidFill>
                  <a:srgbClr val="000000"/>
                </a:solidFill>
                <a:latin typeface="Fira Sans" panose="020B0503050000020004" pitchFamily="34" charset="0"/>
              </a:rPr>
              <a:t>graduate school</a:t>
            </a:r>
            <a:endParaRPr lang="en-US" b="0" i="0" dirty="0">
              <a:solidFill>
                <a:srgbClr val="000000"/>
              </a:solidFill>
              <a:effectLst/>
              <a:latin typeface="Fira Sans" panose="020B0503050000020004" pitchFamily="34" charset="0"/>
            </a:endParaRPr>
          </a:p>
          <a:p>
            <a:endParaRPr lang="en-US" dirty="0"/>
          </a:p>
        </p:txBody>
      </p:sp>
      <p:sp>
        <p:nvSpPr>
          <p:cNvPr id="4" name="Slide Number Placeholder 3">
            <a:extLst>
              <a:ext uri="{FF2B5EF4-FFF2-40B4-BE49-F238E27FC236}">
                <a16:creationId xmlns:a16="http://schemas.microsoft.com/office/drawing/2014/main" id="{9BDC7668-6CB4-BD53-584B-6AD57A61D6EF}"/>
              </a:ext>
            </a:extLst>
          </p:cNvPr>
          <p:cNvSpPr>
            <a:spLocks noGrp="1"/>
          </p:cNvSpPr>
          <p:nvPr>
            <p:ph type="sldNum" idx="12"/>
          </p:nvPr>
        </p:nvSpPr>
        <p:spPr/>
        <p:txBody>
          <a:bodyPr/>
          <a:lstStyle/>
          <a:p>
            <a:fld id="{00000000-1234-1234-1234-123412341234}" type="slidenum">
              <a:rPr lang="en" smtClean="0"/>
              <a:pPr/>
              <a:t>43</a:t>
            </a:fld>
            <a:endParaRPr lang="en"/>
          </a:p>
        </p:txBody>
      </p:sp>
      <p:pic>
        <p:nvPicPr>
          <p:cNvPr id="1026" name="Picture 2">
            <a:extLst>
              <a:ext uri="{FF2B5EF4-FFF2-40B4-BE49-F238E27FC236}">
                <a16:creationId xmlns:a16="http://schemas.microsoft.com/office/drawing/2014/main" id="{9994368B-913B-9AA9-83AD-587801B59B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04" r="22562" b="50512"/>
          <a:stretch/>
        </p:blipFill>
        <p:spPr bwMode="auto">
          <a:xfrm>
            <a:off x="5879253" y="1834348"/>
            <a:ext cx="5962227" cy="386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803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1BF2-AA3D-5CD3-5646-3CEB1E4D8299}"/>
              </a:ext>
            </a:extLst>
          </p:cNvPr>
          <p:cNvSpPr>
            <a:spLocks noGrp="1"/>
          </p:cNvSpPr>
          <p:nvPr>
            <p:ph type="title"/>
          </p:nvPr>
        </p:nvSpPr>
        <p:spPr/>
        <p:txBody>
          <a:bodyPr/>
          <a:lstStyle/>
          <a:p>
            <a:r>
              <a:rPr lang="en-US" dirty="0" err="1"/>
              <a:t>ColorBrewer</a:t>
            </a:r>
            <a:r>
              <a:rPr lang="en-US" dirty="0"/>
              <a:t> Diverging Color Scales</a:t>
            </a:r>
          </a:p>
        </p:txBody>
      </p:sp>
      <p:sp>
        <p:nvSpPr>
          <p:cNvPr id="3" name="Text Placeholder 2">
            <a:extLst>
              <a:ext uri="{FF2B5EF4-FFF2-40B4-BE49-F238E27FC236}">
                <a16:creationId xmlns:a16="http://schemas.microsoft.com/office/drawing/2014/main" id="{49154A8A-C457-E85E-B110-5180C70C1C1E}"/>
              </a:ext>
            </a:extLst>
          </p:cNvPr>
          <p:cNvSpPr>
            <a:spLocks noGrp="1"/>
          </p:cNvSpPr>
          <p:nvPr>
            <p:ph type="body" idx="1"/>
          </p:nvPr>
        </p:nvSpPr>
        <p:spPr>
          <a:xfrm>
            <a:off x="360459" y="2379235"/>
            <a:ext cx="5874086" cy="3819684"/>
          </a:xfrm>
        </p:spPr>
        <p:txBody>
          <a:bodyPr>
            <a:normAutofit lnSpcReduction="10000"/>
          </a:bodyPr>
          <a:lstStyle/>
          <a:p>
            <a:pPr marL="126997" indent="0">
              <a:buNone/>
            </a:pPr>
            <a:r>
              <a:rPr lang="en-US" b="0" i="0" dirty="0">
                <a:solidFill>
                  <a:srgbClr val="000000"/>
                </a:solidFill>
                <a:effectLst/>
                <a:latin typeface="Fira Sans" panose="020B0503050000020004" pitchFamily="34" charset="0"/>
              </a:rPr>
              <a:t>Diverging palettes are good for ordinal categorical variables</a:t>
            </a:r>
          </a:p>
          <a:p>
            <a:r>
              <a:rPr lang="en-US" dirty="0">
                <a:solidFill>
                  <a:srgbClr val="000000"/>
                </a:solidFill>
                <a:latin typeface="Fira Sans" panose="020B0503050000020004" pitchFamily="34" charset="0"/>
              </a:rPr>
              <a:t>Use this </a:t>
            </a:r>
            <a:r>
              <a:rPr lang="en-US" b="0" i="0" dirty="0">
                <a:solidFill>
                  <a:srgbClr val="000000"/>
                </a:solidFill>
                <a:effectLst/>
                <a:latin typeface="Fira Sans" panose="020B0503050000020004" pitchFamily="34" charset="0"/>
              </a:rPr>
              <a:t>when your values are ordered in two directions relative to a center.</a:t>
            </a:r>
          </a:p>
          <a:p>
            <a:r>
              <a:rPr lang="en-US" dirty="0">
                <a:solidFill>
                  <a:srgbClr val="000000"/>
                </a:solidFill>
                <a:latin typeface="Fira Sans" panose="020B0503050000020004" pitchFamily="34" charset="0"/>
              </a:rPr>
              <a:t>political affiliation:</a:t>
            </a:r>
          </a:p>
          <a:p>
            <a:pPr lvl="1"/>
            <a:r>
              <a:rPr lang="en-US" b="0" i="0" dirty="0">
                <a:solidFill>
                  <a:srgbClr val="000000"/>
                </a:solidFill>
                <a:effectLst/>
                <a:latin typeface="Fira Sans" panose="020B0503050000020004" pitchFamily="34" charset="0"/>
              </a:rPr>
              <a:t>liberal</a:t>
            </a:r>
          </a:p>
          <a:p>
            <a:pPr lvl="1"/>
            <a:r>
              <a:rPr lang="en-US" dirty="0">
                <a:solidFill>
                  <a:srgbClr val="000000"/>
                </a:solidFill>
                <a:latin typeface="Fira Sans" panose="020B0503050000020004" pitchFamily="34" charset="0"/>
              </a:rPr>
              <a:t>centrist</a:t>
            </a:r>
          </a:p>
          <a:p>
            <a:pPr lvl="1"/>
            <a:r>
              <a:rPr lang="en-US" b="0" i="0" dirty="0">
                <a:solidFill>
                  <a:srgbClr val="000000"/>
                </a:solidFill>
                <a:effectLst/>
                <a:latin typeface="Fira Sans" panose="020B0503050000020004" pitchFamily="34" charset="0"/>
              </a:rPr>
              <a:t>conservative</a:t>
            </a:r>
          </a:p>
          <a:p>
            <a:pPr marL="0" indent="0">
              <a:buNone/>
            </a:pPr>
            <a:endParaRPr lang="en-US" dirty="0"/>
          </a:p>
        </p:txBody>
      </p:sp>
      <p:sp>
        <p:nvSpPr>
          <p:cNvPr id="4" name="Slide Number Placeholder 3">
            <a:extLst>
              <a:ext uri="{FF2B5EF4-FFF2-40B4-BE49-F238E27FC236}">
                <a16:creationId xmlns:a16="http://schemas.microsoft.com/office/drawing/2014/main" id="{9BDC7668-6CB4-BD53-584B-6AD57A61D6EF}"/>
              </a:ext>
            </a:extLst>
          </p:cNvPr>
          <p:cNvSpPr>
            <a:spLocks noGrp="1"/>
          </p:cNvSpPr>
          <p:nvPr>
            <p:ph type="sldNum" idx="12"/>
          </p:nvPr>
        </p:nvSpPr>
        <p:spPr/>
        <p:txBody>
          <a:bodyPr/>
          <a:lstStyle/>
          <a:p>
            <a:fld id="{00000000-1234-1234-1234-123412341234}" type="slidenum">
              <a:rPr lang="en" smtClean="0"/>
              <a:pPr/>
              <a:t>44</a:t>
            </a:fld>
            <a:endParaRPr lang="en"/>
          </a:p>
        </p:txBody>
      </p:sp>
      <p:pic>
        <p:nvPicPr>
          <p:cNvPr id="1026" name="Picture 2">
            <a:extLst>
              <a:ext uri="{FF2B5EF4-FFF2-40B4-BE49-F238E27FC236}">
                <a16:creationId xmlns:a16="http://schemas.microsoft.com/office/drawing/2014/main" id="{9994368B-913B-9AA9-83AD-587801B59B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12" t="68067" r="9656" b="8969"/>
          <a:stretch/>
        </p:blipFill>
        <p:spPr bwMode="auto">
          <a:xfrm>
            <a:off x="6390861" y="2263359"/>
            <a:ext cx="5620248" cy="167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837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1BF2-AA3D-5CD3-5646-3CEB1E4D8299}"/>
              </a:ext>
            </a:extLst>
          </p:cNvPr>
          <p:cNvSpPr>
            <a:spLocks noGrp="1"/>
          </p:cNvSpPr>
          <p:nvPr>
            <p:ph type="title"/>
          </p:nvPr>
        </p:nvSpPr>
        <p:spPr/>
        <p:txBody>
          <a:bodyPr/>
          <a:lstStyle/>
          <a:p>
            <a:r>
              <a:rPr lang="en-US" dirty="0" err="1"/>
              <a:t>ColorBrewer</a:t>
            </a:r>
            <a:r>
              <a:rPr lang="en-US" dirty="0"/>
              <a:t> Qualitative Color Scales</a:t>
            </a:r>
          </a:p>
        </p:txBody>
      </p:sp>
      <p:sp>
        <p:nvSpPr>
          <p:cNvPr id="3" name="Text Placeholder 2">
            <a:extLst>
              <a:ext uri="{FF2B5EF4-FFF2-40B4-BE49-F238E27FC236}">
                <a16:creationId xmlns:a16="http://schemas.microsoft.com/office/drawing/2014/main" id="{49154A8A-C457-E85E-B110-5180C70C1C1E}"/>
              </a:ext>
            </a:extLst>
          </p:cNvPr>
          <p:cNvSpPr>
            <a:spLocks noGrp="1"/>
          </p:cNvSpPr>
          <p:nvPr>
            <p:ph type="body" idx="1"/>
          </p:nvPr>
        </p:nvSpPr>
        <p:spPr>
          <a:xfrm>
            <a:off x="489668" y="2063680"/>
            <a:ext cx="5497401" cy="2180329"/>
          </a:xfrm>
        </p:spPr>
        <p:txBody>
          <a:bodyPr>
            <a:normAutofit fontScale="85000" lnSpcReduction="20000"/>
          </a:bodyPr>
          <a:lstStyle/>
          <a:p>
            <a:pPr marL="609596" indent="-457200"/>
            <a:r>
              <a:rPr lang="en-US" dirty="0">
                <a:solidFill>
                  <a:srgbClr val="000000"/>
                </a:solidFill>
                <a:latin typeface="Fira Sans" panose="020B0503050000020004" pitchFamily="34" charset="0"/>
              </a:rPr>
              <a:t>Qualitative (nominal) palettes are good for categorical Variables whose</a:t>
            </a:r>
            <a:r>
              <a:rPr lang="en-US" b="0" i="0" dirty="0">
                <a:solidFill>
                  <a:srgbClr val="000000"/>
                </a:solidFill>
                <a:effectLst/>
                <a:latin typeface="Fira Sans" panose="020B0503050000020004" pitchFamily="34" charset="0"/>
              </a:rPr>
              <a:t> values have no ordering.</a:t>
            </a:r>
          </a:p>
          <a:p>
            <a:pPr marL="609596" indent="-457200"/>
            <a:r>
              <a:rPr lang="en-US" dirty="0">
                <a:solidFill>
                  <a:srgbClr val="000000"/>
                </a:solidFill>
                <a:latin typeface="Fira Sans" panose="020B0503050000020004" pitchFamily="34" charset="0"/>
              </a:rPr>
              <a:t>Major:</a:t>
            </a:r>
          </a:p>
          <a:p>
            <a:pPr marL="1066796" lvl="1" indent="-457200"/>
            <a:r>
              <a:rPr lang="en-US" b="0" i="0" dirty="0">
                <a:solidFill>
                  <a:srgbClr val="000000"/>
                </a:solidFill>
                <a:effectLst/>
                <a:latin typeface="Fira Sans" panose="020B0503050000020004" pitchFamily="34" charset="0"/>
              </a:rPr>
              <a:t>Economics</a:t>
            </a:r>
          </a:p>
          <a:p>
            <a:pPr marL="1066796" lvl="1" indent="-457200"/>
            <a:r>
              <a:rPr lang="en-US" dirty="0">
                <a:solidFill>
                  <a:srgbClr val="000000"/>
                </a:solidFill>
                <a:latin typeface="Fira Sans" panose="020B0503050000020004" pitchFamily="34" charset="0"/>
              </a:rPr>
              <a:t>Business</a:t>
            </a:r>
          </a:p>
          <a:p>
            <a:pPr marL="1066796" lvl="1" indent="-457200"/>
            <a:r>
              <a:rPr lang="en-US" b="0" i="0" dirty="0">
                <a:solidFill>
                  <a:srgbClr val="000000"/>
                </a:solidFill>
                <a:effectLst/>
                <a:latin typeface="Fira Sans" panose="020B0503050000020004" pitchFamily="34" charset="0"/>
              </a:rPr>
              <a:t>Statistics</a:t>
            </a:r>
          </a:p>
          <a:p>
            <a:pPr marL="152396" indent="0">
              <a:buNone/>
            </a:pPr>
            <a:endParaRPr lang="en-US" b="0" i="0" dirty="0">
              <a:solidFill>
                <a:srgbClr val="000000"/>
              </a:solidFill>
              <a:effectLst/>
              <a:latin typeface="Fira Sans" panose="020B0503050000020004" pitchFamily="34" charset="0"/>
            </a:endParaRPr>
          </a:p>
          <a:p>
            <a:endParaRPr lang="en-US" dirty="0"/>
          </a:p>
        </p:txBody>
      </p:sp>
      <p:sp>
        <p:nvSpPr>
          <p:cNvPr id="4" name="Slide Number Placeholder 3">
            <a:extLst>
              <a:ext uri="{FF2B5EF4-FFF2-40B4-BE49-F238E27FC236}">
                <a16:creationId xmlns:a16="http://schemas.microsoft.com/office/drawing/2014/main" id="{9BDC7668-6CB4-BD53-584B-6AD57A61D6EF}"/>
              </a:ext>
            </a:extLst>
          </p:cNvPr>
          <p:cNvSpPr>
            <a:spLocks noGrp="1"/>
          </p:cNvSpPr>
          <p:nvPr>
            <p:ph type="sldNum" idx="12"/>
          </p:nvPr>
        </p:nvSpPr>
        <p:spPr/>
        <p:txBody>
          <a:bodyPr/>
          <a:lstStyle/>
          <a:p>
            <a:fld id="{00000000-1234-1234-1234-123412341234}" type="slidenum">
              <a:rPr lang="en" smtClean="0"/>
              <a:pPr/>
              <a:t>45</a:t>
            </a:fld>
            <a:endParaRPr lang="en"/>
          </a:p>
        </p:txBody>
      </p:sp>
      <p:pic>
        <p:nvPicPr>
          <p:cNvPr id="1026" name="Picture 2">
            <a:extLst>
              <a:ext uri="{FF2B5EF4-FFF2-40B4-BE49-F238E27FC236}">
                <a16:creationId xmlns:a16="http://schemas.microsoft.com/office/drawing/2014/main" id="{9994368B-913B-9AA9-83AD-587801B59B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82" t="48966" r="2716" b="31566"/>
          <a:stretch/>
        </p:blipFill>
        <p:spPr bwMode="auto">
          <a:xfrm>
            <a:off x="5987069" y="2063680"/>
            <a:ext cx="5564851" cy="13255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98C6DDC-554E-AE80-E985-5EAC62427535}"/>
              </a:ext>
            </a:extLst>
          </p:cNvPr>
          <p:cNvSpPr txBox="1"/>
          <p:nvPr/>
        </p:nvSpPr>
        <p:spPr>
          <a:xfrm>
            <a:off x="4040709" y="5811193"/>
            <a:ext cx="3886201" cy="461665"/>
          </a:xfrm>
          <a:prstGeom prst="rect">
            <a:avLst/>
          </a:prstGeom>
          <a:noFill/>
        </p:spPr>
        <p:txBody>
          <a:bodyPr wrap="square">
            <a:spAutoFit/>
          </a:bodyPr>
          <a:lstStyle/>
          <a:p>
            <a:r>
              <a:rPr lang="en-US" sz="2400" dirty="0">
                <a:hlinkClick r:id="rId3"/>
              </a:rPr>
              <a:t>https://</a:t>
            </a:r>
            <a:r>
              <a:rPr lang="en-US" sz="2400" dirty="0" err="1">
                <a:hlinkClick r:id="rId3"/>
              </a:rPr>
              <a:t>pollev.com</a:t>
            </a:r>
            <a:r>
              <a:rPr lang="en-US" sz="2400" dirty="0">
                <a:hlinkClick r:id="rId3"/>
              </a:rPr>
              <a:t>/</a:t>
            </a:r>
            <a:r>
              <a:rPr lang="en-US" sz="2400" dirty="0" err="1">
                <a:hlinkClick r:id="rId3"/>
              </a:rPr>
              <a:t>vsovero</a:t>
            </a:r>
            <a:endParaRPr lang="en-US" sz="2400" dirty="0"/>
          </a:p>
        </p:txBody>
      </p:sp>
    </p:spTree>
    <p:extLst>
      <p:ext uri="{BB962C8B-B14F-4D97-AF65-F5344CB8AC3E}">
        <p14:creationId xmlns:p14="http://schemas.microsoft.com/office/powerpoint/2010/main" val="1900208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5CDC-1286-9D75-42E0-79CDB2DA72BD}"/>
              </a:ext>
            </a:extLst>
          </p:cNvPr>
          <p:cNvSpPr>
            <a:spLocks noGrp="1"/>
          </p:cNvSpPr>
          <p:nvPr>
            <p:ph type="title"/>
          </p:nvPr>
        </p:nvSpPr>
        <p:spPr/>
        <p:txBody>
          <a:bodyPr/>
          <a:lstStyle/>
          <a:p>
            <a:r>
              <a:rPr lang="en-US" dirty="0"/>
              <a:t>Palette Example</a:t>
            </a:r>
          </a:p>
        </p:txBody>
      </p:sp>
      <p:sp>
        <p:nvSpPr>
          <p:cNvPr id="4" name="Text Placeholder 2">
            <a:extLst>
              <a:ext uri="{FF2B5EF4-FFF2-40B4-BE49-F238E27FC236}">
                <a16:creationId xmlns:a16="http://schemas.microsoft.com/office/drawing/2014/main" id="{2FEF5F37-3199-4AE2-926F-F26078684AAE}"/>
              </a:ext>
            </a:extLst>
          </p:cNvPr>
          <p:cNvSpPr>
            <a:spLocks noGrp="1"/>
          </p:cNvSpPr>
          <p:nvPr>
            <p:ph idx="1"/>
          </p:nvPr>
        </p:nvSpPr>
        <p:spPr>
          <a:xfrm>
            <a:off x="5837712" y="220178"/>
            <a:ext cx="6203868" cy="2665526"/>
          </a:xfrm>
        </p:spPr>
        <p:txBody>
          <a:bodyPr>
            <a:normAutofit lnSpcReduction="10000"/>
          </a:bodyPr>
          <a:lstStyle/>
          <a:p>
            <a:pPr marL="126997" indent="0">
              <a:buNone/>
            </a:pPr>
            <a:r>
              <a:rPr lang="en-US" sz="1800" b="1" dirty="0" err="1">
                <a:solidFill>
                  <a:srgbClr val="FF0000"/>
                </a:solidFill>
              </a:rPr>
              <a:t>ggplot</a:t>
            </a:r>
            <a:r>
              <a:rPr lang="en-US" sz="1800" dirty="0"/>
              <a:t>(</a:t>
            </a:r>
            <a:r>
              <a:rPr lang="en-US" sz="1800" b="1" dirty="0">
                <a:solidFill>
                  <a:srgbClr val="00B050"/>
                </a:solidFill>
              </a:rPr>
              <a:t>data</a:t>
            </a:r>
            <a:r>
              <a:rPr lang="en-US" sz="1800" dirty="0"/>
              <a:t>=</a:t>
            </a:r>
            <a:r>
              <a:rPr lang="en-US" sz="1800" dirty="0" err="1"/>
              <a:t>cspp_data</a:t>
            </a:r>
            <a:r>
              <a:rPr lang="en-US" sz="1800" dirty="0"/>
              <a:t>,</a:t>
            </a:r>
          </a:p>
          <a:p>
            <a:pPr marL="126997" indent="0">
              <a:buNone/>
            </a:pPr>
            <a:r>
              <a:rPr lang="en-US" sz="1800" dirty="0"/>
              <a:t> </a:t>
            </a:r>
            <a:r>
              <a:rPr lang="en-US" sz="1800" b="1" dirty="0" err="1">
                <a:solidFill>
                  <a:srgbClr val="FF0000"/>
                </a:solidFill>
              </a:rPr>
              <a:t>aes</a:t>
            </a:r>
            <a:r>
              <a:rPr lang="en-US" sz="1800" dirty="0"/>
              <a:t>(</a:t>
            </a:r>
            <a:r>
              <a:rPr lang="en-US" sz="1800" b="1" dirty="0">
                <a:solidFill>
                  <a:srgbClr val="00B050"/>
                </a:solidFill>
              </a:rPr>
              <a:t>x</a:t>
            </a:r>
            <a:r>
              <a:rPr lang="en-US" sz="1800" dirty="0"/>
              <a:t>=</a:t>
            </a:r>
            <a:r>
              <a:rPr lang="en-US" sz="1800" dirty="0" err="1"/>
              <a:t>percentuninsured</a:t>
            </a:r>
            <a:r>
              <a:rPr lang="en-US" sz="1800" dirty="0"/>
              <a:t>, </a:t>
            </a:r>
            <a:r>
              <a:rPr lang="en-US" sz="1800" b="1" dirty="0">
                <a:solidFill>
                  <a:srgbClr val="00B050"/>
                </a:solidFill>
              </a:rPr>
              <a:t>y</a:t>
            </a:r>
            <a:r>
              <a:rPr lang="en-US" sz="1800" dirty="0"/>
              <a:t>=wellbeing))</a:t>
            </a:r>
            <a:r>
              <a:rPr lang="en" sz="1800" b="1" dirty="0">
                <a:solidFill>
                  <a:srgbClr val="0000FF"/>
                </a:solidFill>
              </a:rPr>
              <a:t>+</a:t>
            </a:r>
          </a:p>
          <a:p>
            <a:pPr marL="126997" indent="0">
              <a:buNone/>
            </a:pPr>
            <a:r>
              <a:rPr lang="en-US" sz="1800" dirty="0"/>
              <a:t> </a:t>
            </a:r>
            <a:r>
              <a:rPr lang="en-US" sz="1800" b="1" dirty="0" err="1">
                <a:solidFill>
                  <a:srgbClr val="FF0000"/>
                </a:solidFill>
              </a:rPr>
              <a:t>geom_point</a:t>
            </a:r>
            <a:r>
              <a:rPr lang="en-US" sz="1800" dirty="0"/>
              <a:t>(</a:t>
            </a:r>
            <a:r>
              <a:rPr lang="en-US" sz="1800" b="1" dirty="0" err="1">
                <a:solidFill>
                  <a:srgbClr val="FF0000"/>
                </a:solidFill>
              </a:rPr>
              <a:t>aes</a:t>
            </a:r>
            <a:r>
              <a:rPr lang="en-US" sz="1800" dirty="0"/>
              <a:t>( </a:t>
            </a:r>
            <a:r>
              <a:rPr lang="en-US" sz="1800" b="1" dirty="0">
                <a:solidFill>
                  <a:srgbClr val="00B050"/>
                </a:solidFill>
              </a:rPr>
              <a:t>color</a:t>
            </a:r>
            <a:r>
              <a:rPr lang="en-US" sz="1800" dirty="0"/>
              <a:t>=</a:t>
            </a:r>
            <a:r>
              <a:rPr lang="en-US" sz="1800" dirty="0" err="1"/>
              <a:t>dependent_coverage</a:t>
            </a:r>
            <a:r>
              <a:rPr lang="en-US" sz="1800" dirty="0"/>
              <a:t>))</a:t>
            </a:r>
            <a:r>
              <a:rPr lang="en" sz="1800" b="1" dirty="0">
                <a:solidFill>
                  <a:srgbClr val="0000FF"/>
                </a:solidFill>
              </a:rPr>
              <a:t> +</a:t>
            </a:r>
            <a:endParaRPr lang="en-US" sz="1800" dirty="0"/>
          </a:p>
          <a:p>
            <a:pPr marL="0" indent="0">
              <a:buNone/>
            </a:pPr>
            <a:r>
              <a:rPr lang="en-US" sz="1800" b="1" dirty="0">
                <a:solidFill>
                  <a:srgbClr val="FF0000"/>
                </a:solidFill>
                <a:latin typeface="Calibri" panose="020F0502020204030204" pitchFamily="34" charset="0"/>
                <a:ea typeface="Arial"/>
                <a:cs typeface="Calibri" panose="020F0502020204030204" pitchFamily="34" charset="0"/>
                <a:sym typeface="Arial"/>
              </a:rPr>
              <a:t>labs</a:t>
            </a:r>
            <a:r>
              <a:rPr lang="en-US" sz="1800" dirty="0">
                <a:solidFill>
                  <a:schemeClr val="dk1"/>
                </a:solidFill>
                <a:latin typeface="Calibri" panose="020F0502020204030204" pitchFamily="34" charset="0"/>
                <a:ea typeface="Arial"/>
                <a:cs typeface="Calibri" panose="020F0502020204030204" pitchFamily="34" charset="0"/>
                <a:sym typeface="Arial"/>
              </a:rPr>
              <a:t>(</a:t>
            </a:r>
            <a:r>
              <a:rPr lang="en-US" sz="1800" b="1" dirty="0">
                <a:solidFill>
                  <a:srgbClr val="16A53F"/>
                </a:solidFill>
                <a:latin typeface="Calibri" panose="020F0502020204030204" pitchFamily="34" charset="0"/>
                <a:ea typeface="Arial"/>
                <a:cs typeface="Calibri" panose="020F0502020204030204" pitchFamily="34" charset="0"/>
                <a:sym typeface="Arial"/>
              </a:rPr>
              <a:t>title</a:t>
            </a:r>
            <a:r>
              <a:rPr lang="en-US" sz="1800" dirty="0">
                <a:solidFill>
                  <a:schemeClr val="dk1"/>
                </a:solidFill>
                <a:latin typeface="Calibri" panose="020F0502020204030204" pitchFamily="34" charset="0"/>
                <a:ea typeface="Arial"/>
                <a:cs typeface="Calibri" panose="020F0502020204030204" pitchFamily="34" charset="0"/>
                <a:sym typeface="Arial"/>
              </a:rPr>
              <a:t> = 'States Rank Higher in Well Being When There Are Fewer Uninsured',</a:t>
            </a:r>
            <a:endParaRPr lang="en-US" sz="1800" dirty="0">
              <a:latin typeface="Calibri" panose="020F0502020204030204" pitchFamily="34" charset="0"/>
              <a:cs typeface="Calibri" panose="020F0502020204030204" pitchFamily="34" charset="0"/>
            </a:endParaRPr>
          </a:p>
          <a:p>
            <a:pPr marL="0" indent="0">
              <a:buNone/>
            </a:pPr>
            <a:r>
              <a:rPr lang="en-US" sz="1800" dirty="0">
                <a:solidFill>
                  <a:schemeClr val="dk1"/>
                </a:solidFill>
                <a:latin typeface="Calibri" panose="020F0502020204030204" pitchFamily="34" charset="0"/>
                <a:ea typeface="Arial"/>
                <a:cs typeface="Calibri" panose="020F0502020204030204" pitchFamily="34" charset="0"/>
                <a:sym typeface="Arial"/>
              </a:rPr>
              <a:t>         </a:t>
            </a:r>
            <a:r>
              <a:rPr lang="en-US" sz="1800" b="1" dirty="0">
                <a:solidFill>
                  <a:srgbClr val="16A53F"/>
                </a:solidFill>
                <a:latin typeface="Calibri" panose="020F0502020204030204" pitchFamily="34" charset="0"/>
                <a:ea typeface="Arial"/>
                <a:cs typeface="Calibri" panose="020F0502020204030204" pitchFamily="34" charset="0"/>
                <a:sym typeface="Arial"/>
              </a:rPr>
              <a:t>x</a:t>
            </a:r>
            <a:r>
              <a:rPr lang="en-US" sz="1800" dirty="0">
                <a:solidFill>
                  <a:schemeClr val="dk1"/>
                </a:solidFill>
                <a:latin typeface="Calibri" panose="020F0502020204030204" pitchFamily="34" charset="0"/>
                <a:ea typeface="Arial"/>
                <a:cs typeface="Calibri" panose="020F0502020204030204" pitchFamily="34" charset="0"/>
                <a:sym typeface="Arial"/>
              </a:rPr>
              <a:t> = 'Percent of State Population that is Uninsured', </a:t>
            </a:r>
          </a:p>
          <a:p>
            <a:pPr marL="0" indent="0">
              <a:buNone/>
            </a:pPr>
            <a:r>
              <a:rPr lang="en-US" sz="1800" b="1" dirty="0">
                <a:solidFill>
                  <a:srgbClr val="16A53F"/>
                </a:solidFill>
                <a:latin typeface="Calibri" panose="020F0502020204030204" pitchFamily="34" charset="0"/>
                <a:cs typeface="Calibri" panose="020F0502020204030204" pitchFamily="34" charset="0"/>
              </a:rPr>
              <a:t>         </a:t>
            </a:r>
            <a:r>
              <a:rPr lang="en-US" sz="1800" b="1" dirty="0">
                <a:solidFill>
                  <a:srgbClr val="16A53F"/>
                </a:solidFill>
                <a:latin typeface="Calibri" panose="020F0502020204030204" pitchFamily="34" charset="0"/>
                <a:ea typeface="Arial"/>
                <a:cs typeface="Calibri" panose="020F0502020204030204" pitchFamily="34" charset="0"/>
                <a:sym typeface="Arial"/>
              </a:rPr>
              <a:t>y</a:t>
            </a:r>
            <a:r>
              <a:rPr lang="en-US" sz="1800" dirty="0">
                <a:solidFill>
                  <a:schemeClr val="dk1"/>
                </a:solidFill>
                <a:latin typeface="Calibri" panose="020F0502020204030204" pitchFamily="34" charset="0"/>
                <a:ea typeface="Arial"/>
                <a:cs typeface="Calibri" panose="020F0502020204030204" pitchFamily="34" charset="0"/>
                <a:sym typeface="Arial"/>
              </a:rPr>
              <a:t> = 'State Well Being Ranking' )</a:t>
            </a:r>
            <a:r>
              <a:rPr lang="en" sz="1800" b="1" dirty="0">
                <a:solidFill>
                  <a:srgbClr val="0000FF"/>
                </a:solidFill>
              </a:rPr>
              <a:t> +</a:t>
            </a:r>
          </a:p>
          <a:p>
            <a:pPr marL="0" indent="0">
              <a:buNone/>
            </a:pPr>
            <a:r>
              <a:rPr lang="en" sz="1800" b="1" dirty="0" err="1">
                <a:solidFill>
                  <a:srgbClr val="FF0000"/>
                </a:solidFill>
                <a:highlight>
                  <a:srgbClr val="FFFF00"/>
                </a:highlight>
              </a:rPr>
              <a:t>scale_color_brewer</a:t>
            </a:r>
            <a:r>
              <a:rPr lang="en" sz="1800" dirty="0">
                <a:highlight>
                  <a:srgbClr val="FFFF00"/>
                </a:highlight>
              </a:rPr>
              <a:t>(</a:t>
            </a:r>
            <a:r>
              <a:rPr lang="en" sz="1800" b="1" dirty="0">
                <a:solidFill>
                  <a:srgbClr val="00B050"/>
                </a:solidFill>
                <a:highlight>
                  <a:srgbClr val="FFFF00"/>
                </a:highlight>
              </a:rPr>
              <a:t>palette</a:t>
            </a:r>
            <a:r>
              <a:rPr lang="en" sz="1800" dirty="0">
                <a:highlight>
                  <a:srgbClr val="FFFF00"/>
                </a:highlight>
              </a:rPr>
              <a:t>=</a:t>
            </a:r>
            <a:r>
              <a:rPr lang="en-US" sz="1800" dirty="0">
                <a:highlight>
                  <a:srgbClr val="FFFF00"/>
                </a:highlight>
              </a:rPr>
              <a:t> "Set1"</a:t>
            </a:r>
            <a:r>
              <a:rPr lang="en" sz="1800" dirty="0">
                <a:highlight>
                  <a:srgbClr val="FFFF00"/>
                </a:highlight>
              </a:rPr>
              <a:t>)</a:t>
            </a:r>
            <a:endParaRPr lang="en-US" sz="1800" dirty="0">
              <a:solidFill>
                <a:srgbClr val="FF0000"/>
              </a:solidFill>
              <a:highlight>
                <a:srgbClr val="FFFF00"/>
              </a:highlight>
            </a:endParaRPr>
          </a:p>
        </p:txBody>
      </p:sp>
      <p:pic>
        <p:nvPicPr>
          <p:cNvPr id="5" name="Picture 4">
            <a:extLst>
              <a:ext uri="{FF2B5EF4-FFF2-40B4-BE49-F238E27FC236}">
                <a16:creationId xmlns:a16="http://schemas.microsoft.com/office/drawing/2014/main" id="{95D85AE9-431E-8136-F55B-5922791D93E8}"/>
              </a:ext>
            </a:extLst>
          </p:cNvPr>
          <p:cNvPicPr>
            <a:picLocks noChangeAspect="1"/>
          </p:cNvPicPr>
          <p:nvPr/>
        </p:nvPicPr>
        <p:blipFill>
          <a:blip r:embed="rId2"/>
          <a:stretch>
            <a:fillRect/>
          </a:stretch>
        </p:blipFill>
        <p:spPr>
          <a:xfrm>
            <a:off x="6096000" y="3183556"/>
            <a:ext cx="5456732" cy="3674444"/>
          </a:xfrm>
          <a:prstGeom prst="rect">
            <a:avLst/>
          </a:prstGeom>
        </p:spPr>
      </p:pic>
      <p:sp>
        <p:nvSpPr>
          <p:cNvPr id="3" name="Text Placeholder 2">
            <a:extLst>
              <a:ext uri="{FF2B5EF4-FFF2-40B4-BE49-F238E27FC236}">
                <a16:creationId xmlns:a16="http://schemas.microsoft.com/office/drawing/2014/main" id="{444684D9-1402-7B05-6FF6-CA54A53AE39E}"/>
              </a:ext>
            </a:extLst>
          </p:cNvPr>
          <p:cNvSpPr txBox="1">
            <a:spLocks/>
          </p:cNvSpPr>
          <p:nvPr/>
        </p:nvSpPr>
        <p:spPr>
          <a:xfrm>
            <a:off x="150420" y="2338835"/>
            <a:ext cx="5497401" cy="21803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596" indent="-457200"/>
            <a:r>
              <a:rPr lang="en-US" dirty="0">
                <a:solidFill>
                  <a:srgbClr val="000000"/>
                </a:solidFill>
                <a:latin typeface="Fira Sans" panose="020B0503050000020004" pitchFamily="34" charset="0"/>
              </a:rPr>
              <a:t>When we select a palette, </a:t>
            </a:r>
            <a:r>
              <a:rPr lang="en-US" dirty="0" err="1">
                <a:solidFill>
                  <a:srgbClr val="000000"/>
                </a:solidFill>
                <a:latin typeface="Fira Sans" panose="020B0503050000020004" pitchFamily="34" charset="0"/>
              </a:rPr>
              <a:t>ggplot</a:t>
            </a:r>
            <a:r>
              <a:rPr lang="en-US" dirty="0">
                <a:solidFill>
                  <a:srgbClr val="000000"/>
                </a:solidFill>
                <a:latin typeface="Fira Sans" panose="020B0503050000020004" pitchFamily="34" charset="0"/>
              </a:rPr>
              <a:t> will take colors in the order in which they are listed on the palette</a:t>
            </a:r>
          </a:p>
          <a:p>
            <a:pPr marL="609596" indent="-457200"/>
            <a:r>
              <a:rPr lang="en-US" dirty="0">
                <a:solidFill>
                  <a:srgbClr val="000000"/>
                </a:solidFill>
                <a:latin typeface="Fira Sans" panose="020B0503050000020004" pitchFamily="34" charset="0"/>
              </a:rPr>
              <a:t>first color in Set1 is red, the second color is blue</a:t>
            </a:r>
          </a:p>
          <a:p>
            <a:endParaRPr lang="en-US" dirty="0"/>
          </a:p>
        </p:txBody>
      </p:sp>
    </p:spTree>
    <p:extLst>
      <p:ext uri="{BB962C8B-B14F-4D97-AF65-F5344CB8AC3E}">
        <p14:creationId xmlns:p14="http://schemas.microsoft.com/office/powerpoint/2010/main" val="4211939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71"/>
          <p:cNvSpPr txBox="1">
            <a:spLocks noGrp="1"/>
          </p:cNvSpPr>
          <p:nvPr>
            <p:ph type="title"/>
          </p:nvPr>
        </p:nvSpPr>
        <p:spPr>
          <a:xfrm>
            <a:off x="838200" y="365125"/>
            <a:ext cx="10515600" cy="1325563"/>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dirty="0"/>
              <a:t>Use Themes</a:t>
            </a:r>
            <a:endParaRPr dirty="0">
              <a:solidFill>
                <a:schemeClr val="dk1"/>
              </a:solidFill>
              <a:latin typeface="Arial"/>
              <a:ea typeface="Arial"/>
              <a:cs typeface="Arial"/>
              <a:sym typeface="Arial"/>
            </a:endParaRPr>
          </a:p>
        </p:txBody>
      </p:sp>
      <p:sp>
        <p:nvSpPr>
          <p:cNvPr id="468" name="Google Shape;468;p71"/>
          <p:cNvSpPr txBox="1">
            <a:spLocks noGrp="1"/>
          </p:cNvSpPr>
          <p:nvPr>
            <p:ph type="body" idx="1"/>
          </p:nvPr>
        </p:nvSpPr>
        <p:spPr>
          <a:xfrm>
            <a:off x="278971" y="1825625"/>
            <a:ext cx="4958048" cy="4351339"/>
          </a:xfrm>
          <a:prstGeom prst="rect">
            <a:avLst/>
          </a:prstGeom>
          <a:noFill/>
          <a:ln>
            <a:noFill/>
          </a:ln>
        </p:spPr>
        <p:txBody>
          <a:bodyPr spcFirstLastPara="1" vert="horz" wrap="square" lIns="91433" tIns="45700" rIns="91433" bIns="45700" rtlCol="0" anchor="t" anchorCtr="0">
            <a:noAutofit/>
          </a:bodyPr>
          <a:lstStyle/>
          <a:p>
            <a:pPr marL="237061" indent="-228594">
              <a:lnSpc>
                <a:spcPct val="80000"/>
              </a:lnSpc>
              <a:spcBef>
                <a:spcPts val="1067"/>
              </a:spcBef>
              <a:buClr>
                <a:schemeClr val="dk1"/>
              </a:buClr>
              <a:buSzPts val="2100"/>
              <a:buFont typeface="Arial"/>
              <a:buChar char="•"/>
            </a:pPr>
            <a:r>
              <a:rPr lang="en-US" b="0" i="0" dirty="0">
                <a:solidFill>
                  <a:srgbClr val="212529"/>
                </a:solidFill>
                <a:effectLst/>
                <a:latin typeface="-apple-system"/>
              </a:rPr>
              <a:t>Themes control the non-data settings of the plot</a:t>
            </a:r>
            <a:endParaRPr lang="en" b="1" dirty="0">
              <a:solidFill>
                <a:srgbClr val="FF0000"/>
              </a:solidFill>
            </a:endParaRPr>
          </a:p>
          <a:p>
            <a:pPr marL="237061" indent="-228594">
              <a:lnSpc>
                <a:spcPct val="80000"/>
              </a:lnSpc>
              <a:spcBef>
                <a:spcPts val="1067"/>
              </a:spcBef>
              <a:buClr>
                <a:schemeClr val="dk1"/>
              </a:buClr>
              <a:buSzPts val="2100"/>
              <a:buFont typeface="Arial"/>
              <a:buChar char="•"/>
            </a:pPr>
            <a:r>
              <a:rPr lang="en" b="1" dirty="0">
                <a:solidFill>
                  <a:srgbClr val="FF0000"/>
                </a:solidFill>
              </a:rPr>
              <a:t>theme</a:t>
            </a:r>
            <a:r>
              <a:rPr lang="en" dirty="0"/>
              <a:t>() allows you to make adjustments to:	</a:t>
            </a:r>
          </a:p>
          <a:p>
            <a:pPr marL="694261" lvl="1" indent="-228594">
              <a:lnSpc>
                <a:spcPct val="80000"/>
              </a:lnSpc>
              <a:spcBef>
                <a:spcPts val="1067"/>
              </a:spcBef>
              <a:buClr>
                <a:schemeClr val="dk1"/>
              </a:buClr>
              <a:buSzPts val="2100"/>
              <a:buFont typeface="Arial"/>
              <a:buChar char="•"/>
            </a:pPr>
            <a:r>
              <a:rPr lang="en" dirty="0"/>
              <a:t>font size</a:t>
            </a:r>
          </a:p>
          <a:p>
            <a:pPr marL="694261" lvl="1" indent="-228594">
              <a:lnSpc>
                <a:spcPct val="80000"/>
              </a:lnSpc>
              <a:spcBef>
                <a:spcPts val="1067"/>
              </a:spcBef>
              <a:buClr>
                <a:schemeClr val="dk1"/>
              </a:buClr>
              <a:buSzPts val="2100"/>
              <a:buFont typeface="Arial"/>
              <a:buChar char="•"/>
            </a:pPr>
            <a:r>
              <a:rPr lang="en" dirty="0"/>
              <a:t>legend position</a:t>
            </a:r>
          </a:p>
          <a:p>
            <a:pPr marL="8467" indent="0">
              <a:lnSpc>
                <a:spcPct val="80000"/>
              </a:lnSpc>
              <a:spcBef>
                <a:spcPts val="1067"/>
              </a:spcBef>
              <a:buClr>
                <a:schemeClr val="dk1"/>
              </a:buClr>
              <a:buSzPts val="2100"/>
              <a:buNone/>
            </a:pPr>
            <a:endParaRPr dirty="0"/>
          </a:p>
        </p:txBody>
      </p:sp>
      <p:pic>
        <p:nvPicPr>
          <p:cNvPr id="2" name="Picture 1">
            <a:extLst>
              <a:ext uri="{FF2B5EF4-FFF2-40B4-BE49-F238E27FC236}">
                <a16:creationId xmlns:a16="http://schemas.microsoft.com/office/drawing/2014/main" id="{1155B8F6-0493-2E4E-6016-DF1396648925}"/>
              </a:ext>
            </a:extLst>
          </p:cNvPr>
          <p:cNvPicPr>
            <a:picLocks noChangeAspect="1"/>
          </p:cNvPicPr>
          <p:nvPr/>
        </p:nvPicPr>
        <p:blipFill>
          <a:blip r:embed="rId3"/>
          <a:stretch>
            <a:fillRect/>
          </a:stretch>
        </p:blipFill>
        <p:spPr>
          <a:xfrm>
            <a:off x="5371927" y="1935678"/>
            <a:ext cx="6384644" cy="3721335"/>
          </a:xfrm>
          <a:prstGeom prst="rect">
            <a:avLst/>
          </a:prstGeom>
        </p:spPr>
      </p:pic>
    </p:spTree>
    <p:extLst>
      <p:ext uri="{BB962C8B-B14F-4D97-AF65-F5344CB8AC3E}">
        <p14:creationId xmlns:p14="http://schemas.microsoft.com/office/powerpoint/2010/main" val="4146286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71"/>
          <p:cNvSpPr txBox="1">
            <a:spLocks noGrp="1"/>
          </p:cNvSpPr>
          <p:nvPr>
            <p:ph type="title"/>
          </p:nvPr>
        </p:nvSpPr>
        <p:spPr>
          <a:xfrm>
            <a:off x="838200" y="365125"/>
            <a:ext cx="10515600" cy="1325563"/>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dirty="0"/>
              <a:t>Use Themes</a:t>
            </a:r>
            <a:endParaRPr dirty="0">
              <a:solidFill>
                <a:schemeClr val="dk1"/>
              </a:solidFill>
              <a:latin typeface="Arial"/>
              <a:ea typeface="Arial"/>
              <a:cs typeface="Arial"/>
              <a:sym typeface="Arial"/>
            </a:endParaRPr>
          </a:p>
        </p:txBody>
      </p:sp>
      <p:sp>
        <p:nvSpPr>
          <p:cNvPr id="468" name="Google Shape;468;p71"/>
          <p:cNvSpPr txBox="1">
            <a:spLocks noGrp="1"/>
          </p:cNvSpPr>
          <p:nvPr>
            <p:ph type="body" idx="1"/>
          </p:nvPr>
        </p:nvSpPr>
        <p:spPr>
          <a:xfrm>
            <a:off x="278970" y="1825625"/>
            <a:ext cx="5740831" cy="4351339"/>
          </a:xfrm>
          <a:prstGeom prst="rect">
            <a:avLst/>
          </a:prstGeom>
          <a:noFill/>
          <a:ln>
            <a:noFill/>
          </a:ln>
        </p:spPr>
        <p:txBody>
          <a:bodyPr spcFirstLastPara="1" vert="horz" wrap="square" lIns="91433" tIns="45700" rIns="91433" bIns="45700" rtlCol="0" anchor="t" anchorCtr="0">
            <a:noAutofit/>
          </a:bodyPr>
          <a:lstStyle/>
          <a:p>
            <a:pPr marL="237061" indent="-228594">
              <a:lnSpc>
                <a:spcPct val="80000"/>
              </a:lnSpc>
              <a:spcBef>
                <a:spcPts val="1067"/>
              </a:spcBef>
              <a:buClr>
                <a:schemeClr val="dk1"/>
              </a:buClr>
              <a:buSzPts val="2100"/>
              <a:buFont typeface="Arial"/>
              <a:buChar char="•"/>
            </a:pPr>
            <a:r>
              <a:rPr lang="en" dirty="0"/>
              <a:t>You can also use themes to change the grid settings:</a:t>
            </a:r>
            <a:endParaRPr dirty="0"/>
          </a:p>
          <a:p>
            <a:pPr marL="694249" lvl="1" indent="-177796">
              <a:lnSpc>
                <a:spcPct val="80000"/>
              </a:lnSpc>
              <a:spcBef>
                <a:spcPts val="1067"/>
              </a:spcBef>
              <a:buSzPts val="1100"/>
            </a:pPr>
            <a:r>
              <a:rPr lang="en" dirty="0"/>
              <a:t>Ex: </a:t>
            </a:r>
            <a:r>
              <a:rPr lang="en" b="1" dirty="0" err="1">
                <a:solidFill>
                  <a:srgbClr val="FF0000"/>
                </a:solidFill>
              </a:rPr>
              <a:t>theme_bw</a:t>
            </a:r>
            <a:r>
              <a:rPr lang="en" dirty="0"/>
              <a:t>()</a:t>
            </a:r>
            <a:endParaRPr dirty="0"/>
          </a:p>
          <a:p>
            <a:pPr marL="237061" indent="-228594">
              <a:lnSpc>
                <a:spcPct val="80000"/>
              </a:lnSpc>
              <a:spcBef>
                <a:spcPts val="1067"/>
              </a:spcBef>
              <a:buClr>
                <a:schemeClr val="dk1"/>
              </a:buClr>
              <a:buSzPts val="2100"/>
              <a:buFont typeface="Arial"/>
              <a:buChar char="•"/>
            </a:pPr>
            <a:r>
              <a:rPr lang="en" dirty="0"/>
              <a:t>Apply theme using </a:t>
            </a:r>
            <a:r>
              <a:rPr lang="en" b="1" dirty="0">
                <a:solidFill>
                  <a:srgbClr val="0000FF"/>
                </a:solidFill>
              </a:rPr>
              <a:t>+</a:t>
            </a:r>
            <a:r>
              <a:rPr lang="en" dirty="0"/>
              <a:t> operator</a:t>
            </a:r>
          </a:p>
          <a:p>
            <a:pPr marL="237061" indent="-228594">
              <a:lnSpc>
                <a:spcPct val="80000"/>
              </a:lnSpc>
              <a:spcBef>
                <a:spcPts val="1067"/>
              </a:spcBef>
              <a:buClr>
                <a:schemeClr val="dk1"/>
              </a:buClr>
              <a:buSzPts val="2100"/>
              <a:buFont typeface="Arial"/>
              <a:buChar char="•"/>
            </a:pPr>
            <a:endParaRPr dirty="0"/>
          </a:p>
        </p:txBody>
      </p:sp>
      <p:sp>
        <p:nvSpPr>
          <p:cNvPr id="471" name="Google Shape;471;p71"/>
          <p:cNvSpPr txBox="1"/>
          <p:nvPr/>
        </p:nvSpPr>
        <p:spPr>
          <a:xfrm>
            <a:off x="230984" y="5498757"/>
            <a:ext cx="5193632" cy="846743"/>
          </a:xfrm>
          <a:prstGeom prst="rect">
            <a:avLst/>
          </a:prstGeom>
          <a:noFill/>
          <a:ln>
            <a:noFill/>
          </a:ln>
        </p:spPr>
        <p:txBody>
          <a:bodyPr spcFirstLastPara="1" wrap="square" lIns="121900" tIns="121900" rIns="121900" bIns="121900" anchor="t" anchorCtr="0">
            <a:noAutofit/>
          </a:bodyPr>
          <a:lstStyle/>
          <a:p>
            <a:r>
              <a:rPr lang="en" sz="2400" u="sng" dirty="0">
                <a:solidFill>
                  <a:schemeClr val="hlink"/>
                </a:solidFill>
                <a:hlinkClick r:id="rId3"/>
              </a:rPr>
              <a:t>https://ggplot2.tidyverse.org/reference/ggtheme.html</a:t>
            </a:r>
            <a:endParaRPr sz="2400" dirty="0"/>
          </a:p>
        </p:txBody>
      </p:sp>
      <p:pic>
        <p:nvPicPr>
          <p:cNvPr id="3074" name="Picture 2">
            <a:extLst>
              <a:ext uri="{FF2B5EF4-FFF2-40B4-BE49-F238E27FC236}">
                <a16:creationId xmlns:a16="http://schemas.microsoft.com/office/drawing/2014/main" id="{36BBE406-521C-4CE6-2A4B-6B08CC3FC2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84" r="25223" b="9931"/>
          <a:stretch/>
        </p:blipFill>
        <p:spPr bwMode="auto">
          <a:xfrm>
            <a:off x="5844746" y="168536"/>
            <a:ext cx="5836800" cy="6176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2334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71"/>
          <p:cNvSpPr txBox="1">
            <a:spLocks noGrp="1"/>
          </p:cNvSpPr>
          <p:nvPr>
            <p:ph type="title"/>
          </p:nvPr>
        </p:nvSpPr>
        <p:spPr>
          <a:xfrm>
            <a:off x="838200" y="365125"/>
            <a:ext cx="10515600" cy="1325563"/>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dirty="0"/>
              <a:t>Use Themes</a:t>
            </a:r>
            <a:endParaRPr dirty="0">
              <a:solidFill>
                <a:schemeClr val="dk1"/>
              </a:solidFill>
              <a:latin typeface="Arial"/>
              <a:ea typeface="Arial"/>
              <a:cs typeface="Arial"/>
              <a:sym typeface="Arial"/>
            </a:endParaRPr>
          </a:p>
        </p:txBody>
      </p:sp>
      <p:sp>
        <p:nvSpPr>
          <p:cNvPr id="468" name="Google Shape;468;p71"/>
          <p:cNvSpPr txBox="1">
            <a:spLocks noGrp="1"/>
          </p:cNvSpPr>
          <p:nvPr>
            <p:ph type="body" idx="1"/>
          </p:nvPr>
        </p:nvSpPr>
        <p:spPr>
          <a:xfrm>
            <a:off x="278970" y="1825625"/>
            <a:ext cx="5740831" cy="4351339"/>
          </a:xfrm>
          <a:prstGeom prst="rect">
            <a:avLst/>
          </a:prstGeom>
          <a:noFill/>
          <a:ln>
            <a:noFill/>
          </a:ln>
        </p:spPr>
        <p:txBody>
          <a:bodyPr spcFirstLastPara="1" vert="horz" wrap="square" lIns="91433" tIns="45700" rIns="91433" bIns="45700" rtlCol="0" anchor="t" anchorCtr="0">
            <a:no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cspp_data</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popgovhealthins</a:t>
            </a: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y</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percentuninsured</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geom_point</a:t>
            </a:r>
            <a:r>
              <a:rPr lang="en-US" sz="1800" dirty="0">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color</a:t>
            </a:r>
            <a:r>
              <a:rPr lang="en-US" sz="1800" dirty="0">
                <a:latin typeface="Arial" panose="020B0604020202020204" pitchFamily="34" charset="0"/>
                <a:cs typeface="Arial" panose="020B0604020202020204" pitchFamily="34" charset="0"/>
              </a:rPr>
              <a:t>=wellbeing, </a:t>
            </a:r>
            <a:r>
              <a:rPr lang="en-US" sz="1800" b="1" dirty="0">
                <a:solidFill>
                  <a:srgbClr val="00B050"/>
                </a:solidFill>
                <a:latin typeface="Arial" panose="020B0604020202020204" pitchFamily="34" charset="0"/>
                <a:cs typeface="Arial" panose="020B0604020202020204" pitchFamily="34" charset="0"/>
              </a:rPr>
              <a:t>size</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poptotal</a:t>
            </a: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alpha</a:t>
            </a:r>
            <a:r>
              <a:rPr lang="en-US" sz="1800" dirty="0">
                <a:latin typeface="Arial" panose="020B0604020202020204" pitchFamily="34" charset="0"/>
                <a:cs typeface="Arial" panose="020B0604020202020204" pitchFamily="34" charset="0"/>
              </a:rPr>
              <a:t>=.7)</a:t>
            </a:r>
            <a:r>
              <a:rPr lang="en-US" sz="1800" b="1" dirty="0">
                <a:solidFill>
                  <a:srgbClr val="0000FF"/>
                </a:solidFill>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marL="0" indent="0">
              <a:buNone/>
            </a:pPr>
            <a:r>
              <a:rPr lang="en-US" sz="1800" b="1" dirty="0">
                <a:solidFill>
                  <a:srgbClr val="FF0000"/>
                </a:solidFill>
                <a:latin typeface="Arial" panose="020B0604020202020204" pitchFamily="34" charset="0"/>
                <a:ea typeface="Arial"/>
                <a:cs typeface="Arial" panose="020B0604020202020204" pitchFamily="34" charset="0"/>
                <a:sym typeface="Arial"/>
              </a:rPr>
              <a:t>labs</a:t>
            </a:r>
            <a:r>
              <a:rPr lang="en-US" sz="1800" dirty="0">
                <a:solidFill>
                  <a:schemeClr val="dk1"/>
                </a:solidFill>
                <a:latin typeface="Arial" panose="020B0604020202020204" pitchFamily="34" charset="0"/>
                <a:ea typeface="Arial"/>
                <a:cs typeface="Arial" panose="020B0604020202020204" pitchFamily="34" charset="0"/>
                <a:sym typeface="Arial"/>
              </a:rPr>
              <a:t>(</a:t>
            </a:r>
            <a:r>
              <a:rPr lang="en-US" sz="1800" b="1" dirty="0">
                <a:solidFill>
                  <a:srgbClr val="16A53F"/>
                </a:solidFill>
                <a:latin typeface="Arial" panose="020B0604020202020204" pitchFamily="34" charset="0"/>
                <a:ea typeface="Arial"/>
                <a:cs typeface="Arial" panose="020B0604020202020204" pitchFamily="34" charset="0"/>
                <a:sym typeface="Arial"/>
              </a:rPr>
              <a:t>title</a:t>
            </a:r>
            <a:r>
              <a:rPr lang="en-US" sz="1800" dirty="0">
                <a:solidFill>
                  <a:schemeClr val="dk1"/>
                </a:solidFill>
                <a:latin typeface="Arial" panose="020B0604020202020204" pitchFamily="34" charset="0"/>
                <a:ea typeface="Arial"/>
                <a:cs typeface="Arial" panose="020B0604020202020204" pitchFamily="34" charset="0"/>
                <a:sym typeface="Arial"/>
              </a:rPr>
              <a:t> = 'Larger States have more uninsured and more using Public Health Insurance',</a:t>
            </a:r>
            <a:endParaRPr lang="en-US" sz="1800" dirty="0">
              <a:latin typeface="Arial" panose="020B0604020202020204" pitchFamily="34" charset="0"/>
              <a:cs typeface="Arial" panose="020B0604020202020204" pitchFamily="34" charset="0"/>
            </a:endParaRPr>
          </a:p>
          <a:p>
            <a:pPr marL="0" indent="0">
              <a:buNone/>
            </a:pPr>
            <a:r>
              <a:rPr lang="en-US" sz="1800" dirty="0">
                <a:solidFill>
                  <a:schemeClr val="dk1"/>
                </a:solidFill>
                <a:latin typeface="Arial" panose="020B0604020202020204" pitchFamily="34" charset="0"/>
                <a:ea typeface="Arial"/>
                <a:cs typeface="Arial" panose="020B0604020202020204" pitchFamily="34" charset="0"/>
                <a:sym typeface="Arial"/>
              </a:rPr>
              <a:t>         </a:t>
            </a:r>
            <a:r>
              <a:rPr lang="en-US" sz="1800" b="1" dirty="0">
                <a:solidFill>
                  <a:srgbClr val="16A53F"/>
                </a:solidFill>
                <a:latin typeface="Arial" panose="020B0604020202020204" pitchFamily="34" charset="0"/>
                <a:ea typeface="Arial"/>
                <a:cs typeface="Arial" panose="020B0604020202020204" pitchFamily="34" charset="0"/>
                <a:sym typeface="Arial"/>
              </a:rPr>
              <a:t>x</a:t>
            </a:r>
            <a:r>
              <a:rPr lang="en-US" sz="1800" dirty="0">
                <a:solidFill>
                  <a:schemeClr val="dk1"/>
                </a:solidFill>
                <a:latin typeface="Arial" panose="020B0604020202020204" pitchFamily="34" charset="0"/>
                <a:ea typeface="Arial"/>
                <a:cs typeface="Arial" panose="020B0604020202020204" pitchFamily="34" charset="0"/>
                <a:sym typeface="Arial"/>
              </a:rPr>
              <a:t> = 'Population using Government Health Insurance', </a:t>
            </a:r>
          </a:p>
          <a:p>
            <a:pPr marL="0" indent="0">
              <a:buNone/>
            </a:pPr>
            <a:r>
              <a:rPr lang="en-US" sz="1800" b="1" dirty="0">
                <a:solidFill>
                  <a:srgbClr val="16A53F"/>
                </a:solidFill>
                <a:latin typeface="Arial" panose="020B0604020202020204" pitchFamily="34" charset="0"/>
                <a:cs typeface="Arial" panose="020B0604020202020204" pitchFamily="34" charset="0"/>
              </a:rPr>
              <a:t>         </a:t>
            </a:r>
            <a:r>
              <a:rPr lang="en-US" sz="1800" b="1" dirty="0">
                <a:solidFill>
                  <a:srgbClr val="16A53F"/>
                </a:solidFill>
                <a:latin typeface="Arial" panose="020B0604020202020204" pitchFamily="34" charset="0"/>
                <a:ea typeface="Arial"/>
                <a:cs typeface="Arial" panose="020B0604020202020204" pitchFamily="34" charset="0"/>
                <a:sym typeface="Arial"/>
              </a:rPr>
              <a:t>y</a:t>
            </a:r>
            <a:r>
              <a:rPr lang="en-US" sz="1800" dirty="0">
                <a:solidFill>
                  <a:schemeClr val="dk1"/>
                </a:solidFill>
                <a:latin typeface="Arial" panose="020B0604020202020204" pitchFamily="34" charset="0"/>
                <a:ea typeface="Arial"/>
                <a:cs typeface="Arial" panose="020B0604020202020204" pitchFamily="34" charset="0"/>
                <a:sym typeface="Arial"/>
              </a:rPr>
              <a:t> = Percent of State Population that is Uninsured' )</a:t>
            </a:r>
            <a:r>
              <a:rPr lang="en-US" sz="1800" b="1" dirty="0">
                <a:solidFill>
                  <a:srgbClr val="0000FF"/>
                </a:solidFill>
                <a:latin typeface="Arial" panose="020B0604020202020204" pitchFamily="34" charset="0"/>
                <a:cs typeface="Arial" panose="020B0604020202020204" pitchFamily="34" charset="0"/>
              </a:rPr>
              <a:t> +</a:t>
            </a:r>
          </a:p>
          <a:p>
            <a:pPr marL="0" indent="0">
              <a:buNone/>
            </a:pPr>
            <a:r>
              <a:rPr lang="en-US" sz="1800" b="1" dirty="0" err="1">
                <a:solidFill>
                  <a:srgbClr val="FF0000"/>
                </a:solidFill>
                <a:latin typeface="Arial" panose="020B0604020202020204" pitchFamily="34" charset="0"/>
                <a:cs typeface="Arial" panose="020B0604020202020204" pitchFamily="34" charset="0"/>
              </a:rPr>
              <a:t>scale_color_gradient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low</a:t>
            </a:r>
            <a:r>
              <a:rPr lang="en-US" sz="1800" dirty="0">
                <a:latin typeface="Arial" panose="020B0604020202020204" pitchFamily="34" charset="0"/>
                <a:cs typeface="Arial" panose="020B0604020202020204" pitchFamily="34" charset="0"/>
              </a:rPr>
              <a:t>= "green", </a:t>
            </a:r>
            <a:r>
              <a:rPr lang="en-US" sz="1800" b="1" dirty="0">
                <a:solidFill>
                  <a:srgbClr val="00B050"/>
                </a:solidFill>
                <a:latin typeface="Arial" panose="020B0604020202020204" pitchFamily="34" charset="0"/>
                <a:cs typeface="Arial" panose="020B0604020202020204" pitchFamily="34" charset="0"/>
              </a:rPr>
              <a:t>high</a:t>
            </a:r>
            <a:r>
              <a:rPr lang="en-US" sz="1800" dirty="0">
                <a:latin typeface="Arial" panose="020B0604020202020204" pitchFamily="34" charset="0"/>
                <a:cs typeface="Arial" panose="020B0604020202020204" pitchFamily="34" charset="0"/>
              </a:rPr>
              <a:t>= "red", )</a:t>
            </a:r>
            <a:r>
              <a:rPr lang="en-US" sz="1800" b="1" dirty="0">
                <a:solidFill>
                  <a:srgbClr val="0000FF"/>
                </a:solidFill>
                <a:latin typeface="Arial" panose="020B0604020202020204" pitchFamily="34" charset="0"/>
                <a:cs typeface="Arial" panose="020B0604020202020204" pitchFamily="34" charset="0"/>
              </a:rPr>
              <a:t>+</a:t>
            </a:r>
            <a:r>
              <a:rPr lang="en-US" sz="1800" b="1" dirty="0">
                <a:solidFill>
                  <a:srgbClr val="000000"/>
                </a:solidFill>
                <a:latin typeface="Arial" panose="020B0604020202020204" pitchFamily="34" charset="0"/>
                <a:cs typeface="Arial" panose="020B0604020202020204" pitchFamily="34" charset="0"/>
              </a:rPr>
              <a:t> </a:t>
            </a:r>
            <a:endParaRPr lang="en-US" sz="1800" dirty="0">
              <a:solidFill>
                <a:srgbClr val="000000"/>
              </a:solidFill>
              <a:latin typeface="Arial" panose="020B0604020202020204" pitchFamily="34" charset="0"/>
              <a:cs typeface="Arial" panose="020B0604020202020204" pitchFamily="34" charset="0"/>
            </a:endParaRPr>
          </a:p>
          <a:p>
            <a:pPr marL="0" indent="0">
              <a:spcBef>
                <a:spcPts val="1067"/>
              </a:spcBef>
              <a:buClr>
                <a:srgbClr val="BF9000"/>
              </a:buClr>
              <a:buSzPts val="1800"/>
              <a:buNone/>
            </a:pPr>
            <a:r>
              <a:rPr lang="en-US" sz="1800" b="1" dirty="0">
                <a:solidFill>
                  <a:srgbClr val="FF0000"/>
                </a:solidFill>
                <a:latin typeface="Arial" panose="020B0604020202020204" pitchFamily="34" charset="0"/>
                <a:ea typeface="Arial"/>
                <a:cs typeface="Arial" panose="020B0604020202020204" pitchFamily="34" charset="0"/>
                <a:sym typeface="Arial"/>
              </a:rPr>
              <a:t>theme</a:t>
            </a:r>
            <a:r>
              <a:rPr lang="en-US" sz="1800" dirty="0">
                <a:solidFill>
                  <a:schemeClr val="dk1"/>
                </a:solidFill>
                <a:latin typeface="Arial" panose="020B0604020202020204" pitchFamily="34" charset="0"/>
                <a:ea typeface="Arial"/>
                <a:cs typeface="Arial" panose="020B0604020202020204" pitchFamily="34" charset="0"/>
                <a:sym typeface="Arial"/>
              </a:rPr>
              <a:t>(</a:t>
            </a:r>
            <a:r>
              <a:rPr lang="en-US" sz="1800" b="1" dirty="0">
                <a:solidFill>
                  <a:srgbClr val="16A53F"/>
                </a:solidFill>
                <a:latin typeface="Arial" panose="020B0604020202020204" pitchFamily="34" charset="0"/>
                <a:ea typeface="Arial"/>
                <a:cs typeface="Arial" panose="020B0604020202020204" pitchFamily="34" charset="0"/>
                <a:sym typeface="Arial"/>
              </a:rPr>
              <a:t>text</a:t>
            </a:r>
            <a:r>
              <a:rPr lang="en-US" sz="1800" dirty="0">
                <a:solidFill>
                  <a:schemeClr val="dk1"/>
                </a:solidFill>
                <a:latin typeface="Arial" panose="020B0604020202020204" pitchFamily="34" charset="0"/>
                <a:ea typeface="Arial"/>
                <a:cs typeface="Arial" panose="020B0604020202020204" pitchFamily="34" charset="0"/>
                <a:sym typeface="Arial"/>
              </a:rPr>
              <a:t>=</a:t>
            </a:r>
            <a:r>
              <a:rPr lang="en-US" sz="1800" b="1" dirty="0" err="1">
                <a:solidFill>
                  <a:srgbClr val="FF0000"/>
                </a:solidFill>
                <a:latin typeface="Arial" panose="020B0604020202020204" pitchFamily="34" charset="0"/>
                <a:ea typeface="Arial"/>
                <a:cs typeface="Arial" panose="020B0604020202020204" pitchFamily="34" charset="0"/>
                <a:sym typeface="Arial"/>
              </a:rPr>
              <a:t>element_text</a:t>
            </a:r>
            <a:r>
              <a:rPr lang="en-US" sz="1800" dirty="0">
                <a:solidFill>
                  <a:schemeClr val="dk1"/>
                </a:solidFill>
                <a:latin typeface="Arial" panose="020B0604020202020204" pitchFamily="34" charset="0"/>
                <a:ea typeface="Arial"/>
                <a:cs typeface="Arial" panose="020B0604020202020204" pitchFamily="34" charset="0"/>
                <a:sym typeface="Arial"/>
              </a:rPr>
              <a:t>(</a:t>
            </a:r>
            <a:r>
              <a:rPr lang="en-US" sz="1800" b="1" dirty="0">
                <a:solidFill>
                  <a:srgbClr val="16A53F"/>
                </a:solidFill>
                <a:latin typeface="Arial" panose="020B0604020202020204" pitchFamily="34" charset="0"/>
                <a:cs typeface="Arial" panose="020B0604020202020204" pitchFamily="34" charset="0"/>
              </a:rPr>
              <a:t>size</a:t>
            </a:r>
            <a:r>
              <a:rPr lang="en-US" sz="1800" dirty="0">
                <a:solidFill>
                  <a:schemeClr val="dk1"/>
                </a:solidFill>
                <a:latin typeface="Arial" panose="020B0604020202020204" pitchFamily="34" charset="0"/>
                <a:ea typeface="Arial"/>
                <a:cs typeface="Arial" panose="020B0604020202020204" pitchFamily="34" charset="0"/>
                <a:sym typeface="Arial"/>
              </a:rPr>
              <a:t>=12,  </a:t>
            </a:r>
            <a:r>
              <a:rPr lang="en-US" sz="1800" b="1" dirty="0">
                <a:solidFill>
                  <a:srgbClr val="16A53F"/>
                </a:solidFill>
                <a:latin typeface="Arial" panose="020B0604020202020204" pitchFamily="34" charset="0"/>
                <a:ea typeface="Arial"/>
                <a:cs typeface="Arial" panose="020B0604020202020204" pitchFamily="34" charset="0"/>
                <a:sym typeface="Arial"/>
              </a:rPr>
              <a:t>family</a:t>
            </a:r>
            <a:r>
              <a:rPr lang="en-US" sz="1800" dirty="0">
                <a:solidFill>
                  <a:schemeClr val="dk1"/>
                </a:solidFill>
                <a:latin typeface="Arial" panose="020B0604020202020204" pitchFamily="34" charset="0"/>
                <a:ea typeface="Arial"/>
                <a:cs typeface="Arial" panose="020B0604020202020204" pitchFamily="34" charset="0"/>
                <a:sym typeface="Arial"/>
              </a:rPr>
              <a:t>="Arial")</a:t>
            </a:r>
            <a:r>
              <a:rPr lang="en-US" sz="2000" dirty="0">
                <a:solidFill>
                  <a:schemeClr val="dk1"/>
                </a:solidFill>
                <a:latin typeface="Arial" panose="020B0604020202020204" pitchFamily="34" charset="0"/>
                <a:ea typeface="Arial"/>
                <a:cs typeface="Arial" panose="020B0604020202020204" pitchFamily="34" charset="0"/>
                <a:sym typeface="Arial"/>
              </a:rPr>
              <a:t>)</a:t>
            </a:r>
            <a:r>
              <a:rPr kumimoji="0" lang="en-US" sz="1800" b="1" i="0" u="none" strike="noStrike" kern="1200" cap="none" spc="0" normalizeH="0" baseline="0" noProof="0" dirty="0">
                <a:ln>
                  <a:noFill/>
                </a:ln>
                <a:solidFill>
                  <a:srgbClr val="FF0000"/>
                </a:solidFill>
                <a:effectLst/>
                <a:uLnTx/>
                <a:uFillTx/>
                <a:latin typeface="Calibri" panose="020F0502020204030204"/>
                <a:ea typeface="+mn-ea"/>
                <a:cs typeface="+mn-cs"/>
              </a:rPr>
              <a:t> </a:t>
            </a:r>
            <a:r>
              <a:rPr lang="en-US" sz="1800" b="1" dirty="0">
                <a:solidFill>
                  <a:srgbClr val="0000FF"/>
                </a:solidFill>
                <a:latin typeface="Arial" panose="020B0604020202020204" pitchFamily="34" charset="0"/>
                <a:cs typeface="Arial" panose="020B0604020202020204" pitchFamily="34" charset="0"/>
              </a:rPr>
              <a:t>+</a:t>
            </a:r>
            <a:r>
              <a:rPr kumimoji="0" lang="en-US" sz="1800" b="1"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1800" b="1" i="0" u="none" strike="noStrike" kern="1200" cap="none" spc="0" normalizeH="0" baseline="0" noProof="0" dirty="0" err="1">
                <a:ln>
                  <a:noFill/>
                </a:ln>
                <a:solidFill>
                  <a:srgbClr val="FF0000"/>
                </a:solidFill>
                <a:effectLst/>
                <a:highlight>
                  <a:srgbClr val="FFFF00"/>
                </a:highlight>
                <a:uLnTx/>
                <a:uFillTx/>
                <a:latin typeface="Calibri" panose="020F0502020204030204"/>
                <a:ea typeface="+mn-ea"/>
                <a:cs typeface="+mn-cs"/>
              </a:rPr>
              <a:t>theme_bw</a:t>
            </a:r>
            <a:r>
              <a:rPr kumimoji="0" lang="en-US"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a:t>
            </a:r>
          </a:p>
          <a:p>
            <a:pPr marL="8467" indent="0">
              <a:lnSpc>
                <a:spcPct val="80000"/>
              </a:lnSpc>
              <a:spcBef>
                <a:spcPts val="1067"/>
              </a:spcBef>
              <a:buClr>
                <a:schemeClr val="dk1"/>
              </a:buClr>
              <a:buSzPts val="2100"/>
              <a:buNone/>
            </a:pPr>
            <a:endParaRPr lang="en-US" dirty="0"/>
          </a:p>
        </p:txBody>
      </p:sp>
      <p:sp>
        <p:nvSpPr>
          <p:cNvPr id="470" name="Google Shape;470;p71"/>
          <p:cNvSpPr txBox="1"/>
          <p:nvPr/>
        </p:nvSpPr>
        <p:spPr>
          <a:xfrm>
            <a:off x="6552367" y="1206100"/>
            <a:ext cx="5034000" cy="1664800"/>
          </a:xfrm>
          <a:prstGeom prst="rect">
            <a:avLst/>
          </a:prstGeom>
          <a:noFill/>
          <a:ln>
            <a:noFill/>
          </a:ln>
        </p:spPr>
        <p:txBody>
          <a:bodyPr spcFirstLastPara="1" wrap="square" lIns="121900" tIns="121900" rIns="121900" bIns="121900" anchor="ctr" anchorCtr="0">
            <a:noAutofit/>
          </a:bodyPr>
          <a:lstStyle/>
          <a:p>
            <a:pPr>
              <a:lnSpc>
                <a:spcPct val="80000"/>
              </a:lnSpc>
              <a:spcBef>
                <a:spcPts val="1067"/>
              </a:spcBef>
            </a:pPr>
            <a:endParaRPr sz="2400" dirty="0"/>
          </a:p>
        </p:txBody>
      </p:sp>
      <p:pic>
        <p:nvPicPr>
          <p:cNvPr id="2" name="Picture 1">
            <a:extLst>
              <a:ext uri="{FF2B5EF4-FFF2-40B4-BE49-F238E27FC236}">
                <a16:creationId xmlns:a16="http://schemas.microsoft.com/office/drawing/2014/main" id="{B341E9DE-9471-966B-61CF-054A026CFD74}"/>
              </a:ext>
            </a:extLst>
          </p:cNvPr>
          <p:cNvPicPr>
            <a:picLocks noChangeAspect="1"/>
          </p:cNvPicPr>
          <p:nvPr/>
        </p:nvPicPr>
        <p:blipFill>
          <a:blip r:embed="rId3"/>
          <a:stretch>
            <a:fillRect/>
          </a:stretch>
        </p:blipFill>
        <p:spPr>
          <a:xfrm>
            <a:off x="6329548" y="2203450"/>
            <a:ext cx="5491506" cy="3211698"/>
          </a:xfrm>
          <a:prstGeom prst="rect">
            <a:avLst/>
          </a:prstGeom>
        </p:spPr>
      </p:pic>
    </p:spTree>
    <p:extLst>
      <p:ext uri="{BB962C8B-B14F-4D97-AF65-F5344CB8AC3E}">
        <p14:creationId xmlns:p14="http://schemas.microsoft.com/office/powerpoint/2010/main" val="137590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A460C6-DD86-7546-7E55-12D2EB84C79B}"/>
              </a:ext>
            </a:extLst>
          </p:cNvPr>
          <p:cNvPicPr>
            <a:picLocks noChangeAspect="1"/>
          </p:cNvPicPr>
          <p:nvPr/>
        </p:nvPicPr>
        <p:blipFill>
          <a:blip r:embed="rId2"/>
          <a:stretch>
            <a:fillRect/>
          </a:stretch>
        </p:blipFill>
        <p:spPr>
          <a:xfrm>
            <a:off x="958759" y="1231900"/>
            <a:ext cx="11076250" cy="4737099"/>
          </a:xfrm>
          <a:prstGeom prst="rect">
            <a:avLst/>
          </a:prstGeom>
        </p:spPr>
      </p:pic>
    </p:spTree>
    <p:extLst>
      <p:ext uri="{BB962C8B-B14F-4D97-AF65-F5344CB8AC3E}">
        <p14:creationId xmlns:p14="http://schemas.microsoft.com/office/powerpoint/2010/main" val="10513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337206-3A3E-EC9E-BA97-A06985E71464}"/>
              </a:ext>
            </a:extLst>
          </p:cNvPr>
          <p:cNvPicPr>
            <a:picLocks noChangeAspect="1"/>
          </p:cNvPicPr>
          <p:nvPr/>
        </p:nvPicPr>
        <p:blipFill>
          <a:blip r:embed="rId2"/>
          <a:stretch>
            <a:fillRect/>
          </a:stretch>
        </p:blipFill>
        <p:spPr>
          <a:xfrm>
            <a:off x="3378200" y="1553989"/>
            <a:ext cx="7772400" cy="4105621"/>
          </a:xfrm>
          <a:prstGeom prst="rect">
            <a:avLst/>
          </a:prstGeom>
        </p:spPr>
      </p:pic>
    </p:spTree>
    <p:extLst>
      <p:ext uri="{BB962C8B-B14F-4D97-AF65-F5344CB8AC3E}">
        <p14:creationId xmlns:p14="http://schemas.microsoft.com/office/powerpoint/2010/main" val="3247517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567C69-EBFA-EF48-61C8-154BA00AFF98}"/>
              </a:ext>
            </a:extLst>
          </p:cNvPr>
          <p:cNvPicPr>
            <a:picLocks noChangeAspect="1"/>
          </p:cNvPicPr>
          <p:nvPr/>
        </p:nvPicPr>
        <p:blipFill>
          <a:blip r:embed="rId2"/>
          <a:stretch>
            <a:fillRect/>
          </a:stretch>
        </p:blipFill>
        <p:spPr>
          <a:xfrm>
            <a:off x="3048000" y="1024895"/>
            <a:ext cx="8890000" cy="4808210"/>
          </a:xfrm>
          <a:prstGeom prst="rect">
            <a:avLst/>
          </a:prstGeom>
        </p:spPr>
      </p:pic>
    </p:spTree>
    <p:extLst>
      <p:ext uri="{BB962C8B-B14F-4D97-AF65-F5344CB8AC3E}">
        <p14:creationId xmlns:p14="http://schemas.microsoft.com/office/powerpoint/2010/main" val="3080156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D38B67-40F0-9087-982B-7CA4B6144C65}"/>
              </a:ext>
            </a:extLst>
          </p:cNvPr>
          <p:cNvPicPr>
            <a:picLocks noChangeAspect="1"/>
          </p:cNvPicPr>
          <p:nvPr/>
        </p:nvPicPr>
        <p:blipFill>
          <a:blip r:embed="rId2"/>
          <a:stretch>
            <a:fillRect/>
          </a:stretch>
        </p:blipFill>
        <p:spPr>
          <a:xfrm>
            <a:off x="4013200" y="1304866"/>
            <a:ext cx="7772400" cy="4248268"/>
          </a:xfrm>
          <a:prstGeom prst="rect">
            <a:avLst/>
          </a:prstGeom>
        </p:spPr>
      </p:pic>
      <p:sp>
        <p:nvSpPr>
          <p:cNvPr id="3" name="TextBox 2">
            <a:extLst>
              <a:ext uri="{FF2B5EF4-FFF2-40B4-BE49-F238E27FC236}">
                <a16:creationId xmlns:a16="http://schemas.microsoft.com/office/drawing/2014/main" id="{CBCE1495-861B-2767-930B-B769FD71F0E5}"/>
              </a:ext>
            </a:extLst>
          </p:cNvPr>
          <p:cNvSpPr txBox="1"/>
          <p:nvPr/>
        </p:nvSpPr>
        <p:spPr>
          <a:xfrm>
            <a:off x="345688" y="1449659"/>
            <a:ext cx="3222702" cy="923330"/>
          </a:xfrm>
          <a:prstGeom prst="rect">
            <a:avLst/>
          </a:prstGeom>
          <a:noFill/>
        </p:spPr>
        <p:txBody>
          <a:bodyPr wrap="square" rtlCol="0">
            <a:spAutoFit/>
          </a:bodyPr>
          <a:lstStyle/>
          <a:p>
            <a:r>
              <a:rPr lang="en-US" dirty="0">
                <a:solidFill>
                  <a:srgbClr val="FF0000"/>
                </a:solidFill>
              </a:rPr>
              <a:t>Student compiled additional information to provide context for the results. </a:t>
            </a:r>
          </a:p>
        </p:txBody>
      </p:sp>
    </p:spTree>
    <p:extLst>
      <p:ext uri="{BB962C8B-B14F-4D97-AF65-F5344CB8AC3E}">
        <p14:creationId xmlns:p14="http://schemas.microsoft.com/office/powerpoint/2010/main" val="2142433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B31E-1C9C-5C77-8EFC-DA153B67D149}"/>
              </a:ext>
            </a:extLst>
          </p:cNvPr>
          <p:cNvSpPr>
            <a:spLocks noGrp="1"/>
          </p:cNvSpPr>
          <p:nvPr>
            <p:ph type="ctrTitle"/>
          </p:nvPr>
        </p:nvSpPr>
        <p:spPr/>
        <p:txBody>
          <a:bodyPr/>
          <a:lstStyle/>
          <a:p>
            <a:r>
              <a:rPr lang="en-US" dirty="0"/>
              <a:t>Student Example 2: Mortality and Mental Health</a:t>
            </a:r>
          </a:p>
        </p:txBody>
      </p:sp>
      <p:sp>
        <p:nvSpPr>
          <p:cNvPr id="4" name="Subtitle 3">
            <a:extLst>
              <a:ext uri="{FF2B5EF4-FFF2-40B4-BE49-F238E27FC236}">
                <a16:creationId xmlns:a16="http://schemas.microsoft.com/office/drawing/2014/main" id="{FF22BC7C-E9F0-8ABB-2F62-8CFB9518FA3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70654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3528</TotalTime>
  <Words>2551</Words>
  <Application>Microsoft Macintosh PowerPoint</Application>
  <PresentationFormat>Widescreen</PresentationFormat>
  <Paragraphs>302</Paragraphs>
  <Slides>49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-apple-system</vt:lpstr>
      <vt:lpstr>Arial</vt:lpstr>
      <vt:lpstr>Calibri</vt:lpstr>
      <vt:lpstr>Calibri Light</vt:lpstr>
      <vt:lpstr>Courier New</vt:lpstr>
      <vt:lpstr>Fira Sans</vt:lpstr>
      <vt:lpstr>Helvetica Neue</vt:lpstr>
      <vt:lpstr>Times New Roman</vt:lpstr>
      <vt:lpstr>Office Theme</vt:lpstr>
      <vt:lpstr>Econ 106</vt:lpstr>
      <vt:lpstr>Reminders</vt:lpstr>
      <vt:lpstr>Grading: Written Report</vt:lpstr>
      <vt:lpstr>Student Example 1: Police Stops in Oakland</vt:lpstr>
      <vt:lpstr>PowerPoint Presentation</vt:lpstr>
      <vt:lpstr>PowerPoint Presentation</vt:lpstr>
      <vt:lpstr>PowerPoint Presentation</vt:lpstr>
      <vt:lpstr>PowerPoint Presentation</vt:lpstr>
      <vt:lpstr>Student Example 2: Mortality and Mental Health</vt:lpstr>
      <vt:lpstr>PowerPoint Presentation</vt:lpstr>
      <vt:lpstr>Scatter plot</vt:lpstr>
      <vt:lpstr>Density Plot</vt:lpstr>
      <vt:lpstr>Bar Plot</vt:lpstr>
      <vt:lpstr>Outline</vt:lpstr>
      <vt:lpstr>#tidytuesday</vt:lpstr>
      <vt:lpstr>Exploratory vs Explanatory Plots</vt:lpstr>
      <vt:lpstr>Exploratory Plot Example</vt:lpstr>
      <vt:lpstr>Explanatory Plot Example</vt:lpstr>
      <vt:lpstr>Communicating Your Findings with Plots </vt:lpstr>
      <vt:lpstr>Data Visualization as Art</vt:lpstr>
      <vt:lpstr>Data Example for today</vt:lpstr>
      <vt:lpstr>Plot Adjustments</vt:lpstr>
      <vt:lpstr>Example</vt:lpstr>
      <vt:lpstr>Labels</vt:lpstr>
      <vt:lpstr>Add line of best fit</vt:lpstr>
      <vt:lpstr>Add line of best fit</vt:lpstr>
      <vt:lpstr>Make it linear</vt:lpstr>
      <vt:lpstr>Class Exercise</vt:lpstr>
      <vt:lpstr>Annotations</vt:lpstr>
      <vt:lpstr>Annotations</vt:lpstr>
      <vt:lpstr>Annotations</vt:lpstr>
      <vt:lpstr>ggrepel package</vt:lpstr>
      <vt:lpstr>Quick PSA: don’t overdo it</vt:lpstr>
      <vt:lpstr>Class Exercise</vt:lpstr>
      <vt:lpstr>Scales</vt:lpstr>
      <vt:lpstr>Continuous Scales</vt:lpstr>
      <vt:lpstr>Color Scales</vt:lpstr>
      <vt:lpstr>Color Scales</vt:lpstr>
      <vt:lpstr>Color Scales</vt:lpstr>
      <vt:lpstr>Class Exercise</vt:lpstr>
      <vt:lpstr>Color Scales for Categorical Variables</vt:lpstr>
      <vt:lpstr>Manually Select Color Scale</vt:lpstr>
      <vt:lpstr>ColorBrewer Sequential Color Scales</vt:lpstr>
      <vt:lpstr>ColorBrewer Diverging Color Scales</vt:lpstr>
      <vt:lpstr>ColorBrewer Qualitative Color Scales</vt:lpstr>
      <vt:lpstr>Palette Example</vt:lpstr>
      <vt:lpstr>Use Themes</vt:lpstr>
      <vt:lpstr>Use Themes</vt:lpstr>
      <vt:lpstr>Use Themes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Veronica Sovero</dc:creator>
  <cp:lastModifiedBy>Veronica Sovero</cp:lastModifiedBy>
  <cp:revision>49</cp:revision>
  <dcterms:created xsi:type="dcterms:W3CDTF">2023-10-16T21:23:44Z</dcterms:created>
  <dcterms:modified xsi:type="dcterms:W3CDTF">2024-12-02T21:47:34Z</dcterms:modified>
</cp:coreProperties>
</file>