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2594" r:id="rId3"/>
    <p:sldId id="1495" r:id="rId4"/>
    <p:sldId id="2593" r:id="rId5"/>
    <p:sldId id="2604" r:id="rId6"/>
    <p:sldId id="2605" r:id="rId7"/>
    <p:sldId id="2595" r:id="rId8"/>
    <p:sldId id="2596" r:id="rId9"/>
    <p:sldId id="2602" r:id="rId10"/>
    <p:sldId id="2603" r:id="rId11"/>
    <p:sldId id="273" r:id="rId12"/>
    <p:sldId id="274" r:id="rId13"/>
    <p:sldId id="322" r:id="rId14"/>
    <p:sldId id="2568" r:id="rId15"/>
    <p:sldId id="2569" r:id="rId16"/>
    <p:sldId id="2570" r:id="rId17"/>
    <p:sldId id="2572" r:id="rId18"/>
    <p:sldId id="2573" r:id="rId19"/>
    <p:sldId id="2571" r:id="rId20"/>
    <p:sldId id="333" r:id="rId21"/>
    <p:sldId id="2564" r:id="rId22"/>
    <p:sldId id="315" r:id="rId23"/>
    <p:sldId id="317" r:id="rId24"/>
    <p:sldId id="316" r:id="rId25"/>
    <p:sldId id="2553" r:id="rId26"/>
    <p:sldId id="2574" r:id="rId27"/>
    <p:sldId id="2607" r:id="rId28"/>
    <p:sldId id="2575" r:id="rId29"/>
    <p:sldId id="2576" r:id="rId30"/>
    <p:sldId id="2577" r:id="rId31"/>
    <p:sldId id="2578" r:id="rId32"/>
    <p:sldId id="2609" r:id="rId33"/>
    <p:sldId id="2579" r:id="rId34"/>
    <p:sldId id="2580" r:id="rId35"/>
    <p:sldId id="2581" r:id="rId36"/>
    <p:sldId id="2582" r:id="rId37"/>
    <p:sldId id="2583" r:id="rId38"/>
    <p:sldId id="2584" r:id="rId39"/>
    <p:sldId id="2585" r:id="rId40"/>
    <p:sldId id="2586" r:id="rId41"/>
    <p:sldId id="2588" r:id="rId42"/>
    <p:sldId id="2587" r:id="rId43"/>
    <p:sldId id="2610" r:id="rId44"/>
    <p:sldId id="2589" r:id="rId45"/>
    <p:sldId id="2590" r:id="rId46"/>
    <p:sldId id="2591" r:id="rId47"/>
    <p:sldId id="259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42"/>
    <p:restoredTop sz="95807"/>
  </p:normalViewPr>
  <p:slideViewPr>
    <p:cSldViewPr snapToGrid="0">
      <p:cViewPr varScale="1">
        <p:scale>
          <a:sx n="111" d="100"/>
          <a:sy n="111" d="100"/>
        </p:scale>
        <p:origin x="6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DF2184-2C46-8D4E-B1B7-A74A3A1C4CCC}" type="datetimeFigureOut">
              <a:rPr lang="en-US" smtClean="0"/>
              <a:t>12/4/24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7EA3D-A306-9941-886B-BF2E777F3580}" type="slidenum">
              <a:rPr lang="en-US" smtClean="0"/>
              <a:t>‹#›</a:t>
            </a:fld>
            <a:endParaRPr lang="en-US"/>
          </a:p>
        </p:txBody>
      </p:sp>
    </p:spTree>
    <p:extLst>
      <p:ext uri="{BB962C8B-B14F-4D97-AF65-F5344CB8AC3E}">
        <p14:creationId xmlns:p14="http://schemas.microsoft.com/office/powerpoint/2010/main" val="1407679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637678b171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637678b171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637678b17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637678b17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E24C4-49C6-36FC-60EF-375DFA9AF0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548AD6-2724-938B-F94C-0C47F7AD2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58BABC-06D6-6C10-35BC-182720D84D1B}"/>
              </a:ext>
            </a:extLst>
          </p:cNvPr>
          <p:cNvSpPr>
            <a:spLocks noGrp="1"/>
          </p:cNvSpPr>
          <p:nvPr>
            <p:ph type="dt" sz="half" idx="10"/>
          </p:nvPr>
        </p:nvSpPr>
        <p:spPr/>
        <p:txBody>
          <a:bodyPr/>
          <a:lstStyle/>
          <a:p>
            <a:fld id="{FE8776E6-FA96-D34E-A283-60AF536F8090}" type="datetimeFigureOut">
              <a:rPr lang="en-US" smtClean="0"/>
              <a:t>12/4/24</a:t>
            </a:fld>
            <a:endParaRPr lang="en-US"/>
          </a:p>
        </p:txBody>
      </p:sp>
      <p:sp>
        <p:nvSpPr>
          <p:cNvPr id="5" name="Footer Placeholder 4">
            <a:extLst>
              <a:ext uri="{FF2B5EF4-FFF2-40B4-BE49-F238E27FC236}">
                <a16:creationId xmlns:a16="http://schemas.microsoft.com/office/drawing/2014/main" id="{CE629E1C-8245-4733-44F0-D6DEDF13B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B815B-E4BD-8577-A11C-6D4FB323378C}"/>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377820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DD42-8AA3-2C0A-7EDA-2AAF5989F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853400-8A5E-E3D3-A5B3-F8118331C8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FC9C9-B535-45D8-CDCE-434C1DE720D6}"/>
              </a:ext>
            </a:extLst>
          </p:cNvPr>
          <p:cNvSpPr>
            <a:spLocks noGrp="1"/>
          </p:cNvSpPr>
          <p:nvPr>
            <p:ph type="dt" sz="half" idx="10"/>
          </p:nvPr>
        </p:nvSpPr>
        <p:spPr/>
        <p:txBody>
          <a:bodyPr/>
          <a:lstStyle/>
          <a:p>
            <a:fld id="{FE8776E6-FA96-D34E-A283-60AF536F8090}" type="datetimeFigureOut">
              <a:rPr lang="en-US" smtClean="0"/>
              <a:t>12/4/24</a:t>
            </a:fld>
            <a:endParaRPr lang="en-US"/>
          </a:p>
        </p:txBody>
      </p:sp>
      <p:sp>
        <p:nvSpPr>
          <p:cNvPr id="5" name="Footer Placeholder 4">
            <a:extLst>
              <a:ext uri="{FF2B5EF4-FFF2-40B4-BE49-F238E27FC236}">
                <a16:creationId xmlns:a16="http://schemas.microsoft.com/office/drawing/2014/main" id="{A2E29E91-C299-25BB-12DE-2E4DF621E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3F1DD-2D1B-8AD3-8D54-DC5D6D5209DB}"/>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3268937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336BE-74E4-48C5-B303-FAC910FACF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CBC4E0-EC17-7D2F-1C56-F08772092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854ED-2447-D068-A9A1-65208AB10062}"/>
              </a:ext>
            </a:extLst>
          </p:cNvPr>
          <p:cNvSpPr>
            <a:spLocks noGrp="1"/>
          </p:cNvSpPr>
          <p:nvPr>
            <p:ph type="dt" sz="half" idx="10"/>
          </p:nvPr>
        </p:nvSpPr>
        <p:spPr/>
        <p:txBody>
          <a:bodyPr/>
          <a:lstStyle/>
          <a:p>
            <a:fld id="{FE8776E6-FA96-D34E-A283-60AF536F8090}" type="datetimeFigureOut">
              <a:rPr lang="en-US" smtClean="0"/>
              <a:t>12/4/24</a:t>
            </a:fld>
            <a:endParaRPr lang="en-US"/>
          </a:p>
        </p:txBody>
      </p:sp>
      <p:sp>
        <p:nvSpPr>
          <p:cNvPr id="5" name="Footer Placeholder 4">
            <a:extLst>
              <a:ext uri="{FF2B5EF4-FFF2-40B4-BE49-F238E27FC236}">
                <a16:creationId xmlns:a16="http://schemas.microsoft.com/office/drawing/2014/main" id="{8D98322C-28B7-4461-F698-729CA5C08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44C6D-B670-DD9D-1A37-2D41EAAF38EB}"/>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3543477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3719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D636-0C1E-1BAC-15FC-08247E21DE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71DC6C-3BF4-67D3-C3BB-4F39BF27DA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EA7FA2-B080-2593-33BD-945E59153B2D}"/>
              </a:ext>
            </a:extLst>
          </p:cNvPr>
          <p:cNvSpPr>
            <a:spLocks noGrp="1"/>
          </p:cNvSpPr>
          <p:nvPr>
            <p:ph type="dt" sz="half" idx="10"/>
          </p:nvPr>
        </p:nvSpPr>
        <p:spPr/>
        <p:txBody>
          <a:bodyPr/>
          <a:lstStyle/>
          <a:p>
            <a:fld id="{FE8776E6-FA96-D34E-A283-60AF536F8090}" type="datetimeFigureOut">
              <a:rPr lang="en-US" smtClean="0"/>
              <a:t>12/4/24</a:t>
            </a:fld>
            <a:endParaRPr lang="en-US"/>
          </a:p>
        </p:txBody>
      </p:sp>
      <p:sp>
        <p:nvSpPr>
          <p:cNvPr id="5" name="Footer Placeholder 4">
            <a:extLst>
              <a:ext uri="{FF2B5EF4-FFF2-40B4-BE49-F238E27FC236}">
                <a16:creationId xmlns:a16="http://schemas.microsoft.com/office/drawing/2014/main" id="{5ED4E40F-9BCB-E20B-BB09-A9D2B7DC9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BCE3A-A85D-6B76-1638-BFAB154B6C23}"/>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306890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902B-8963-C0A5-2C1F-45F2973040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5DCFED-142C-242B-7B60-AC61BC8E3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CF442-F16B-FD6D-FD51-B3A4B40C4643}"/>
              </a:ext>
            </a:extLst>
          </p:cNvPr>
          <p:cNvSpPr>
            <a:spLocks noGrp="1"/>
          </p:cNvSpPr>
          <p:nvPr>
            <p:ph type="dt" sz="half" idx="10"/>
          </p:nvPr>
        </p:nvSpPr>
        <p:spPr/>
        <p:txBody>
          <a:bodyPr/>
          <a:lstStyle/>
          <a:p>
            <a:fld id="{FE8776E6-FA96-D34E-A283-60AF536F8090}" type="datetimeFigureOut">
              <a:rPr lang="en-US" smtClean="0"/>
              <a:t>12/4/24</a:t>
            </a:fld>
            <a:endParaRPr lang="en-US"/>
          </a:p>
        </p:txBody>
      </p:sp>
      <p:sp>
        <p:nvSpPr>
          <p:cNvPr id="5" name="Footer Placeholder 4">
            <a:extLst>
              <a:ext uri="{FF2B5EF4-FFF2-40B4-BE49-F238E27FC236}">
                <a16:creationId xmlns:a16="http://schemas.microsoft.com/office/drawing/2014/main" id="{659F622B-C150-C392-406D-0E8BC883E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A3620-2C49-7E07-3A45-D34B09346852}"/>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2020357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AF3E9-0D0D-6E6F-4DF7-4426746EF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6B385-0A5A-D9A7-5C19-A5456CC89E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4D6EBE-E712-695D-DADA-91D6D1287F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BD2B75-05F3-2487-961A-062AC04D36A7}"/>
              </a:ext>
            </a:extLst>
          </p:cNvPr>
          <p:cNvSpPr>
            <a:spLocks noGrp="1"/>
          </p:cNvSpPr>
          <p:nvPr>
            <p:ph type="dt" sz="half" idx="10"/>
          </p:nvPr>
        </p:nvSpPr>
        <p:spPr/>
        <p:txBody>
          <a:bodyPr/>
          <a:lstStyle/>
          <a:p>
            <a:fld id="{FE8776E6-FA96-D34E-A283-60AF536F8090}" type="datetimeFigureOut">
              <a:rPr lang="en-US" smtClean="0"/>
              <a:t>12/4/24</a:t>
            </a:fld>
            <a:endParaRPr lang="en-US"/>
          </a:p>
        </p:txBody>
      </p:sp>
      <p:sp>
        <p:nvSpPr>
          <p:cNvPr id="6" name="Footer Placeholder 5">
            <a:extLst>
              <a:ext uri="{FF2B5EF4-FFF2-40B4-BE49-F238E27FC236}">
                <a16:creationId xmlns:a16="http://schemas.microsoft.com/office/drawing/2014/main" id="{13D76330-9CF5-9A5F-4D78-E94CE98723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7D2E1-3126-3E81-E2CA-32FF659F1993}"/>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1337936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C0D3-E2D0-2ABA-50A8-506E315A52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54A5BA-A2A8-E041-7574-93F1C8CA5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354D3-BD43-0869-C9E0-AB6C4B96E7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33229C-747F-236D-FE10-3911A3704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0069D-6DB1-C448-B860-48D9EA7E82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DDD45-0549-E320-9064-2235AD33E807}"/>
              </a:ext>
            </a:extLst>
          </p:cNvPr>
          <p:cNvSpPr>
            <a:spLocks noGrp="1"/>
          </p:cNvSpPr>
          <p:nvPr>
            <p:ph type="dt" sz="half" idx="10"/>
          </p:nvPr>
        </p:nvSpPr>
        <p:spPr/>
        <p:txBody>
          <a:bodyPr/>
          <a:lstStyle/>
          <a:p>
            <a:fld id="{FE8776E6-FA96-D34E-A283-60AF536F8090}" type="datetimeFigureOut">
              <a:rPr lang="en-US" smtClean="0"/>
              <a:t>12/4/24</a:t>
            </a:fld>
            <a:endParaRPr lang="en-US"/>
          </a:p>
        </p:txBody>
      </p:sp>
      <p:sp>
        <p:nvSpPr>
          <p:cNvPr id="8" name="Footer Placeholder 7">
            <a:extLst>
              <a:ext uri="{FF2B5EF4-FFF2-40B4-BE49-F238E27FC236}">
                <a16:creationId xmlns:a16="http://schemas.microsoft.com/office/drawing/2014/main" id="{942DA386-7C27-8490-91E0-2CD3BCC6D2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560F24-836F-E059-593D-3D0817A64AFF}"/>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146935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2CA4-0436-6CE5-677A-31E18A2DA9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D2D7EB-C751-01E0-52AB-D4530C1125B8}"/>
              </a:ext>
            </a:extLst>
          </p:cNvPr>
          <p:cNvSpPr>
            <a:spLocks noGrp="1"/>
          </p:cNvSpPr>
          <p:nvPr>
            <p:ph type="dt" sz="half" idx="10"/>
          </p:nvPr>
        </p:nvSpPr>
        <p:spPr/>
        <p:txBody>
          <a:bodyPr/>
          <a:lstStyle/>
          <a:p>
            <a:fld id="{FE8776E6-FA96-D34E-A283-60AF536F8090}" type="datetimeFigureOut">
              <a:rPr lang="en-US" smtClean="0"/>
              <a:t>12/4/24</a:t>
            </a:fld>
            <a:endParaRPr lang="en-US"/>
          </a:p>
        </p:txBody>
      </p:sp>
      <p:sp>
        <p:nvSpPr>
          <p:cNvPr id="4" name="Footer Placeholder 3">
            <a:extLst>
              <a:ext uri="{FF2B5EF4-FFF2-40B4-BE49-F238E27FC236}">
                <a16:creationId xmlns:a16="http://schemas.microsoft.com/office/drawing/2014/main" id="{BBA49B9A-65C3-F905-5F2C-5A4550F744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BFF6CF-08CE-4963-CF0A-50D0DC11927D}"/>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3675137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EA1038-3358-31E4-4517-F4355FBDFF07}"/>
              </a:ext>
            </a:extLst>
          </p:cNvPr>
          <p:cNvSpPr>
            <a:spLocks noGrp="1"/>
          </p:cNvSpPr>
          <p:nvPr>
            <p:ph type="dt" sz="half" idx="10"/>
          </p:nvPr>
        </p:nvSpPr>
        <p:spPr/>
        <p:txBody>
          <a:bodyPr/>
          <a:lstStyle/>
          <a:p>
            <a:fld id="{FE8776E6-FA96-D34E-A283-60AF536F8090}" type="datetimeFigureOut">
              <a:rPr lang="en-US" smtClean="0"/>
              <a:t>12/4/24</a:t>
            </a:fld>
            <a:endParaRPr lang="en-US"/>
          </a:p>
        </p:txBody>
      </p:sp>
      <p:sp>
        <p:nvSpPr>
          <p:cNvPr id="3" name="Footer Placeholder 2">
            <a:extLst>
              <a:ext uri="{FF2B5EF4-FFF2-40B4-BE49-F238E27FC236}">
                <a16:creationId xmlns:a16="http://schemas.microsoft.com/office/drawing/2014/main" id="{6A5AC30C-A316-D9D4-EBD0-27936FC633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6196E4-7B92-4A03-151B-9FA05D536C8E}"/>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372870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6956-A898-BC53-0FD3-4BCFF6DD4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5E803B-901A-6772-F94C-4DCDF79555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26BB18-9224-85C4-2AE6-AF009E482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D162E-0B32-94BE-72C0-767CEE6ABFFD}"/>
              </a:ext>
            </a:extLst>
          </p:cNvPr>
          <p:cNvSpPr>
            <a:spLocks noGrp="1"/>
          </p:cNvSpPr>
          <p:nvPr>
            <p:ph type="dt" sz="half" idx="10"/>
          </p:nvPr>
        </p:nvSpPr>
        <p:spPr/>
        <p:txBody>
          <a:bodyPr/>
          <a:lstStyle/>
          <a:p>
            <a:fld id="{FE8776E6-FA96-D34E-A283-60AF536F8090}" type="datetimeFigureOut">
              <a:rPr lang="en-US" smtClean="0"/>
              <a:t>12/4/24</a:t>
            </a:fld>
            <a:endParaRPr lang="en-US"/>
          </a:p>
        </p:txBody>
      </p:sp>
      <p:sp>
        <p:nvSpPr>
          <p:cNvPr id="6" name="Footer Placeholder 5">
            <a:extLst>
              <a:ext uri="{FF2B5EF4-FFF2-40B4-BE49-F238E27FC236}">
                <a16:creationId xmlns:a16="http://schemas.microsoft.com/office/drawing/2014/main" id="{89DF3DC2-21F2-E8B0-A8D9-76FABE9DB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79C7A-56DE-2E65-1D53-9FE14BF55F57}"/>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346933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05C0-255F-8653-0F09-5280FAA0DD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2858EB-450F-B432-5811-2A950AC2D7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CB72D4-B4E1-6E6A-64AB-87E027AFF9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C6042-1D42-2246-F015-52F66B79C919}"/>
              </a:ext>
            </a:extLst>
          </p:cNvPr>
          <p:cNvSpPr>
            <a:spLocks noGrp="1"/>
          </p:cNvSpPr>
          <p:nvPr>
            <p:ph type="dt" sz="half" idx="10"/>
          </p:nvPr>
        </p:nvSpPr>
        <p:spPr/>
        <p:txBody>
          <a:bodyPr/>
          <a:lstStyle/>
          <a:p>
            <a:fld id="{FE8776E6-FA96-D34E-A283-60AF536F8090}" type="datetimeFigureOut">
              <a:rPr lang="en-US" smtClean="0"/>
              <a:t>12/4/24</a:t>
            </a:fld>
            <a:endParaRPr lang="en-US"/>
          </a:p>
        </p:txBody>
      </p:sp>
      <p:sp>
        <p:nvSpPr>
          <p:cNvPr id="6" name="Footer Placeholder 5">
            <a:extLst>
              <a:ext uri="{FF2B5EF4-FFF2-40B4-BE49-F238E27FC236}">
                <a16:creationId xmlns:a16="http://schemas.microsoft.com/office/drawing/2014/main" id="{2C6500D5-83D3-BAEA-112D-3638958736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F49437-DBE9-53D9-F691-F92300345BA5}"/>
              </a:ext>
            </a:extLst>
          </p:cNvPr>
          <p:cNvSpPr>
            <a:spLocks noGrp="1"/>
          </p:cNvSpPr>
          <p:nvPr>
            <p:ph type="sldNum" sz="quarter" idx="12"/>
          </p:nvPr>
        </p:nvSpPr>
        <p:spPr/>
        <p:txBody>
          <a:bodyPr/>
          <a:lstStyle/>
          <a:p>
            <a:fld id="{3E7AC73C-9269-A847-851F-289F772A087E}" type="slidenum">
              <a:rPr lang="en-US" smtClean="0"/>
              <a:t>‹#›</a:t>
            </a:fld>
            <a:endParaRPr lang="en-US"/>
          </a:p>
        </p:txBody>
      </p:sp>
    </p:spTree>
    <p:extLst>
      <p:ext uri="{BB962C8B-B14F-4D97-AF65-F5344CB8AC3E}">
        <p14:creationId xmlns:p14="http://schemas.microsoft.com/office/powerpoint/2010/main" val="3828247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BBEFA9-4FC9-4A31-143A-1BB90AAB3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1FF6B7-322A-063F-228C-65573AC1B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1CF43-59BC-149D-7182-699C4C87B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776E6-FA96-D34E-A283-60AF536F8090}" type="datetimeFigureOut">
              <a:rPr lang="en-US" smtClean="0"/>
              <a:t>12/4/24</a:t>
            </a:fld>
            <a:endParaRPr lang="en-US"/>
          </a:p>
        </p:txBody>
      </p:sp>
      <p:sp>
        <p:nvSpPr>
          <p:cNvPr id="5" name="Footer Placeholder 4">
            <a:extLst>
              <a:ext uri="{FF2B5EF4-FFF2-40B4-BE49-F238E27FC236}">
                <a16:creationId xmlns:a16="http://schemas.microsoft.com/office/drawing/2014/main" id="{8BAFBEA5-6102-A56F-23AB-E37AC7F691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F26400-1B71-5955-962C-B4A14244C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AC73C-9269-A847-851F-289F772A087E}" type="slidenum">
              <a:rPr lang="en-US" smtClean="0"/>
              <a:t>‹#›</a:t>
            </a:fld>
            <a:endParaRPr lang="en-US"/>
          </a:p>
        </p:txBody>
      </p:sp>
    </p:spTree>
    <p:extLst>
      <p:ext uri="{BB962C8B-B14F-4D97-AF65-F5344CB8AC3E}">
        <p14:creationId xmlns:p14="http://schemas.microsoft.com/office/powerpoint/2010/main" val="1306746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r4ds.had.co.nz/graphics-for-communication.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pollev.com/vsover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pollev.com/vsovero"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eval.ucr.edu/ieval/logi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pollev.com/vsovero"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edium.economist.com/mistakes-weve-drawn-a-few-8cdd8a42d368"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pollev.com/vsovero"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9509-9CF4-C81F-B99E-F5C1B5710BDE}"/>
              </a:ext>
            </a:extLst>
          </p:cNvPr>
          <p:cNvSpPr>
            <a:spLocks noGrp="1"/>
          </p:cNvSpPr>
          <p:nvPr>
            <p:ph type="ctrTitle"/>
          </p:nvPr>
        </p:nvSpPr>
        <p:spPr/>
        <p:txBody>
          <a:bodyPr/>
          <a:lstStyle/>
          <a:p>
            <a:r>
              <a:rPr lang="en-US" dirty="0"/>
              <a:t>Econ 106</a:t>
            </a:r>
          </a:p>
        </p:txBody>
      </p:sp>
      <p:sp>
        <p:nvSpPr>
          <p:cNvPr id="3" name="Subtitle 2">
            <a:extLst>
              <a:ext uri="{FF2B5EF4-FFF2-40B4-BE49-F238E27FC236}">
                <a16:creationId xmlns:a16="http://schemas.microsoft.com/office/drawing/2014/main" id="{34CBDA37-7DA3-3C9C-EF7B-FDB9CE7B5E23}"/>
              </a:ext>
            </a:extLst>
          </p:cNvPr>
          <p:cNvSpPr>
            <a:spLocks noGrp="1"/>
          </p:cNvSpPr>
          <p:nvPr>
            <p:ph type="subTitle" idx="1"/>
          </p:nvPr>
        </p:nvSpPr>
        <p:spPr/>
        <p:txBody>
          <a:bodyPr>
            <a:normAutofit lnSpcReduction="10000"/>
          </a:bodyPr>
          <a:lstStyle/>
          <a:p>
            <a:r>
              <a:rPr lang="en-US" dirty="0"/>
              <a:t>Lecture 18</a:t>
            </a:r>
          </a:p>
          <a:p>
            <a:r>
              <a:rPr lang="en-US" dirty="0"/>
              <a:t>slides derived from:</a:t>
            </a:r>
          </a:p>
          <a:p>
            <a:r>
              <a:rPr lang="en-US" dirty="0">
                <a:hlinkClick r:id="rId2"/>
              </a:rPr>
              <a:t>https://r4ds.had.co.nz/graphics-for-communication.html</a:t>
            </a:r>
            <a:endParaRPr lang="en-US" dirty="0"/>
          </a:p>
          <a:p>
            <a:r>
              <a:rPr lang="en-US" dirty="0"/>
              <a:t> </a:t>
            </a:r>
          </a:p>
        </p:txBody>
      </p:sp>
    </p:spTree>
    <p:extLst>
      <p:ext uri="{BB962C8B-B14F-4D97-AF65-F5344CB8AC3E}">
        <p14:creationId xmlns:p14="http://schemas.microsoft.com/office/powerpoint/2010/main" val="62432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6814-B21F-9A0D-EE44-7B702CE03333}"/>
              </a:ext>
            </a:extLst>
          </p:cNvPr>
          <p:cNvSpPr>
            <a:spLocks noGrp="1"/>
          </p:cNvSpPr>
          <p:nvPr>
            <p:ph type="title"/>
          </p:nvPr>
        </p:nvSpPr>
        <p:spPr/>
        <p:txBody>
          <a:bodyPr/>
          <a:lstStyle/>
          <a:p>
            <a:r>
              <a:rPr lang="en-US" dirty="0"/>
              <a:t>Providing Context</a:t>
            </a:r>
          </a:p>
        </p:txBody>
      </p:sp>
      <p:sp>
        <p:nvSpPr>
          <p:cNvPr id="3" name="Content Placeholder 2">
            <a:extLst>
              <a:ext uri="{FF2B5EF4-FFF2-40B4-BE49-F238E27FC236}">
                <a16:creationId xmlns:a16="http://schemas.microsoft.com/office/drawing/2014/main" id="{FE3078B3-9A7B-77D7-898D-55F7C1DD23F2}"/>
              </a:ext>
            </a:extLst>
          </p:cNvPr>
          <p:cNvSpPr>
            <a:spLocks noGrp="1"/>
          </p:cNvSpPr>
          <p:nvPr>
            <p:ph idx="1"/>
          </p:nvPr>
        </p:nvSpPr>
        <p:spPr>
          <a:xfrm>
            <a:off x="838200" y="1825625"/>
            <a:ext cx="3020122" cy="4351338"/>
          </a:xfrm>
        </p:spPr>
        <p:txBody>
          <a:bodyPr/>
          <a:lstStyle/>
          <a:p>
            <a:pPr marL="0" indent="0">
              <a:buNone/>
            </a:pPr>
            <a:r>
              <a:rPr lang="en-US" dirty="0">
                <a:solidFill>
                  <a:srgbClr val="FF0000"/>
                </a:solidFill>
              </a:rPr>
              <a:t>Student provides additional context for the findings in the chart (uses knowledge of sneaker related events)</a:t>
            </a:r>
          </a:p>
        </p:txBody>
      </p:sp>
      <p:pic>
        <p:nvPicPr>
          <p:cNvPr id="5" name="Picture 4">
            <a:extLst>
              <a:ext uri="{FF2B5EF4-FFF2-40B4-BE49-F238E27FC236}">
                <a16:creationId xmlns:a16="http://schemas.microsoft.com/office/drawing/2014/main" id="{75803DC6-DFCF-32A8-C362-F401B80B4AC8}"/>
              </a:ext>
            </a:extLst>
          </p:cNvPr>
          <p:cNvPicPr>
            <a:picLocks noChangeAspect="1"/>
          </p:cNvPicPr>
          <p:nvPr/>
        </p:nvPicPr>
        <p:blipFill>
          <a:blip r:embed="rId2"/>
          <a:stretch>
            <a:fillRect/>
          </a:stretch>
        </p:blipFill>
        <p:spPr>
          <a:xfrm>
            <a:off x="4103649" y="1752374"/>
            <a:ext cx="7772400" cy="4321628"/>
          </a:xfrm>
          <a:prstGeom prst="rect">
            <a:avLst/>
          </a:prstGeom>
        </p:spPr>
      </p:pic>
    </p:spTree>
    <p:extLst>
      <p:ext uri="{BB962C8B-B14F-4D97-AF65-F5344CB8AC3E}">
        <p14:creationId xmlns:p14="http://schemas.microsoft.com/office/powerpoint/2010/main" val="337022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US" dirty="0"/>
              <a:t>Line Graph (Trends over Time)</a:t>
            </a:r>
            <a:endParaRPr dirty="0"/>
          </a:p>
        </p:txBody>
      </p:sp>
      <p:sp>
        <p:nvSpPr>
          <p:cNvPr id="245" name="Google Shape;245;p30"/>
          <p:cNvSpPr txBox="1">
            <a:spLocks noGrp="1"/>
          </p:cNvSpPr>
          <p:nvPr>
            <p:ph type="body" idx="1"/>
          </p:nvPr>
        </p:nvSpPr>
        <p:spPr>
          <a:xfrm>
            <a:off x="694835" y="1743800"/>
            <a:ext cx="10335838" cy="4519061"/>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US" dirty="0">
                <a:solidFill>
                  <a:srgbClr val="FF0000"/>
                </a:solidFill>
              </a:rPr>
              <a:t>It’s not that impressive to see a single line graph- should try to group by an additional variable</a:t>
            </a:r>
            <a:endParaRPr dirty="0">
              <a:solidFill>
                <a:srgbClr val="FF0000"/>
              </a:solidFill>
            </a:endParaRPr>
          </a:p>
        </p:txBody>
      </p:sp>
      <p:pic>
        <p:nvPicPr>
          <p:cNvPr id="246" name="Google Shape;246;p30"/>
          <p:cNvPicPr preferRelativeResize="0"/>
          <p:nvPr/>
        </p:nvPicPr>
        <p:blipFill>
          <a:blip r:embed="rId3">
            <a:alphaModFix/>
          </a:blip>
          <a:stretch>
            <a:fillRect/>
          </a:stretch>
        </p:blipFill>
        <p:spPr>
          <a:xfrm>
            <a:off x="2358889" y="3275634"/>
            <a:ext cx="7909013" cy="32686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en-US" altLang="zh-CN" dirty="0">
                <a:solidFill>
                  <a:srgbClr val="FF0000"/>
                </a:solidFill>
              </a:rPr>
              <a:t>Don’t do this</a:t>
            </a:r>
            <a:endParaRPr dirty="0">
              <a:solidFill>
                <a:srgbClr val="FF0000"/>
              </a:solidFill>
            </a:endParaRPr>
          </a:p>
        </p:txBody>
      </p:sp>
      <p:sp>
        <p:nvSpPr>
          <p:cNvPr id="252" name="Google Shape;252;p31"/>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fontScale="92500" lnSpcReduction="20000"/>
          </a:bodyPr>
          <a:lstStyle/>
          <a:p>
            <a:pPr marL="0" indent="0">
              <a:buNone/>
            </a:pPr>
            <a:r>
              <a:rPr lang="zh-CN"/>
              <a:t>The plot showing the average mass of measured glaciers over time, based on the dataset you provided. The plot illustrates the trend in the mean cumulative mass balance of glaciers from 1945 onwards.</a:t>
            </a:r>
            <a:endParaRPr/>
          </a:p>
          <a:p>
            <a:pPr marL="0" indent="0">
              <a:spcBef>
                <a:spcPts val="1600"/>
              </a:spcBef>
              <a:buNone/>
            </a:pPr>
            <a:r>
              <a:rPr lang="zh-CN"/>
              <a:t>One of the most direct effects of melting glaciers is the rise in sea levels. Glaciers store a large amount of the Earth's freshwater, and when they melt, this water flows into the oceans. This contributes to the overall increase in sea levels, which can lead to the flooding of coastal areas, affecting millions of people worldwide. </a:t>
            </a:r>
            <a:endParaRPr/>
          </a:p>
          <a:p>
            <a:pPr marL="0" indent="0">
              <a:spcBef>
                <a:spcPts val="1600"/>
              </a:spcBef>
              <a:spcAft>
                <a:spcPts val="1600"/>
              </a:spcAft>
              <a:buNone/>
            </a:pPr>
            <a:r>
              <a:rPr lang="zh-CN"/>
              <a:t>Glaciers are important habitats for unique ecosystems. As they retreat, these ecosystems can be lost.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3CEA-ED39-6861-FB3D-32565316A21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FFCB427-9625-8FAC-873D-8E26CE492A02}"/>
              </a:ext>
            </a:extLst>
          </p:cNvPr>
          <p:cNvSpPr>
            <a:spLocks noGrp="1"/>
          </p:cNvSpPr>
          <p:nvPr>
            <p:ph idx="1"/>
          </p:nvPr>
        </p:nvSpPr>
        <p:spPr/>
        <p:txBody>
          <a:bodyPr/>
          <a:lstStyle/>
          <a:p>
            <a:r>
              <a:rPr lang="en-US" dirty="0"/>
              <a:t>Visualization Best Practices</a:t>
            </a:r>
          </a:p>
          <a:p>
            <a:r>
              <a:rPr lang="en-US" dirty="0"/>
              <a:t>Customizing your plots</a:t>
            </a:r>
          </a:p>
        </p:txBody>
      </p:sp>
    </p:spTree>
    <p:extLst>
      <p:ext uri="{BB962C8B-B14F-4D97-AF65-F5344CB8AC3E}">
        <p14:creationId xmlns:p14="http://schemas.microsoft.com/office/powerpoint/2010/main" val="2227897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9627-1E6F-35BE-5F9B-F3D7DCB0304D}"/>
              </a:ext>
            </a:extLst>
          </p:cNvPr>
          <p:cNvSpPr>
            <a:spLocks noGrp="1"/>
          </p:cNvSpPr>
          <p:nvPr>
            <p:ph type="title"/>
          </p:nvPr>
        </p:nvSpPr>
        <p:spPr/>
        <p:txBody>
          <a:bodyPr/>
          <a:lstStyle/>
          <a:p>
            <a:r>
              <a:rPr lang="en-US" dirty="0"/>
              <a:t>Bar Plot Customizations</a:t>
            </a:r>
          </a:p>
        </p:txBody>
      </p:sp>
      <p:sp>
        <p:nvSpPr>
          <p:cNvPr id="3" name="Content Placeholder 2">
            <a:extLst>
              <a:ext uri="{FF2B5EF4-FFF2-40B4-BE49-F238E27FC236}">
                <a16:creationId xmlns:a16="http://schemas.microsoft.com/office/drawing/2014/main" id="{41292972-D496-883B-A0E0-62BA433A20FE}"/>
              </a:ext>
            </a:extLst>
          </p:cNvPr>
          <p:cNvSpPr>
            <a:spLocks noGrp="1"/>
          </p:cNvSpPr>
          <p:nvPr>
            <p:ph sz="half" idx="1"/>
          </p:nvPr>
        </p:nvSpPr>
        <p:spPr/>
        <p:txBody>
          <a:bodyPr/>
          <a:lstStyle/>
          <a:p>
            <a:r>
              <a:rPr lang="en-US" dirty="0"/>
              <a:t>What can we do to improve this bar plot?</a:t>
            </a:r>
          </a:p>
        </p:txBody>
      </p:sp>
      <p:pic>
        <p:nvPicPr>
          <p:cNvPr id="5" name="Content Placeholder 4">
            <a:extLst>
              <a:ext uri="{FF2B5EF4-FFF2-40B4-BE49-F238E27FC236}">
                <a16:creationId xmlns:a16="http://schemas.microsoft.com/office/drawing/2014/main" id="{D80E359F-8C82-2B83-1693-895021B915AF}"/>
              </a:ext>
            </a:extLst>
          </p:cNvPr>
          <p:cNvPicPr>
            <a:picLocks noGrp="1" noChangeAspect="1"/>
          </p:cNvPicPr>
          <p:nvPr>
            <p:ph sz="half" idx="2"/>
          </p:nvPr>
        </p:nvPicPr>
        <p:blipFill>
          <a:blip r:embed="rId2"/>
          <a:stretch>
            <a:fillRect/>
          </a:stretch>
        </p:blipFill>
        <p:spPr>
          <a:xfrm>
            <a:off x="6508474" y="3284431"/>
            <a:ext cx="5241588" cy="3065535"/>
          </a:xfrm>
          <a:prstGeom prst="rect">
            <a:avLst/>
          </a:prstGeom>
        </p:spPr>
      </p:pic>
      <p:sp>
        <p:nvSpPr>
          <p:cNvPr id="7" name="TextBox 6">
            <a:extLst>
              <a:ext uri="{FF2B5EF4-FFF2-40B4-BE49-F238E27FC236}">
                <a16:creationId xmlns:a16="http://schemas.microsoft.com/office/drawing/2014/main" id="{84277C28-8C80-C3FB-D909-C66D3DA3CE08}"/>
              </a:ext>
            </a:extLst>
          </p:cNvPr>
          <p:cNvSpPr txBox="1"/>
          <p:nvPr/>
        </p:nvSpPr>
        <p:spPr>
          <a:xfrm>
            <a:off x="6710925" y="1690688"/>
            <a:ext cx="5039137" cy="923330"/>
          </a:xfrm>
          <a:prstGeom prst="rect">
            <a:avLst/>
          </a:prstGeom>
          <a:noFill/>
        </p:spPr>
        <p:txBody>
          <a:bodyPr wrap="square">
            <a:sp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acs</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geom_bar</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466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16F1-9724-A646-DD1C-AD381B8B9920}"/>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7C3680CF-3A90-390C-BBE2-3CB3D5D36E4B}"/>
              </a:ext>
            </a:extLst>
          </p:cNvPr>
          <p:cNvSpPr>
            <a:spLocks noGrp="1"/>
          </p:cNvSpPr>
          <p:nvPr>
            <p:ph sz="half" idx="1"/>
          </p:nvPr>
        </p:nvSpPr>
        <p:spPr/>
        <p:txBody>
          <a:bodyPr/>
          <a:lstStyle/>
          <a:p>
            <a:r>
              <a:rPr lang="en-US" dirty="0"/>
              <a:t>improve on this bar plot by adjusting:</a:t>
            </a:r>
          </a:p>
          <a:p>
            <a:pPr lvl="1"/>
            <a:r>
              <a:rPr lang="en-US" dirty="0"/>
              <a:t>labels</a:t>
            </a:r>
          </a:p>
          <a:p>
            <a:pPr lvl="1"/>
            <a:r>
              <a:rPr lang="en-US" dirty="0"/>
              <a:t>scales</a:t>
            </a:r>
          </a:p>
          <a:p>
            <a:pPr lvl="1"/>
            <a:r>
              <a:rPr lang="en-US" dirty="0"/>
              <a:t>theme</a:t>
            </a:r>
          </a:p>
          <a:p>
            <a:pPr lvl="1"/>
            <a:endParaRPr lang="en-US" dirty="0"/>
          </a:p>
        </p:txBody>
      </p:sp>
      <p:pic>
        <p:nvPicPr>
          <p:cNvPr id="5" name="Content Placeholder 4">
            <a:extLst>
              <a:ext uri="{FF2B5EF4-FFF2-40B4-BE49-F238E27FC236}">
                <a16:creationId xmlns:a16="http://schemas.microsoft.com/office/drawing/2014/main" id="{DEC90021-30DF-9877-FD18-0C8C431D4C3A}"/>
              </a:ext>
            </a:extLst>
          </p:cNvPr>
          <p:cNvPicPr>
            <a:picLocks noGrp="1" noChangeAspect="1"/>
          </p:cNvPicPr>
          <p:nvPr>
            <p:ph sz="half" idx="2"/>
          </p:nvPr>
        </p:nvPicPr>
        <p:blipFill>
          <a:blip r:embed="rId2"/>
          <a:stretch>
            <a:fillRect/>
          </a:stretch>
        </p:blipFill>
        <p:spPr>
          <a:xfrm>
            <a:off x="6119266" y="2018805"/>
            <a:ext cx="5485248" cy="3208039"/>
          </a:xfrm>
          <a:prstGeom prst="rect">
            <a:avLst/>
          </a:prstGeom>
        </p:spPr>
      </p:pic>
    </p:spTree>
    <p:extLst>
      <p:ext uri="{BB962C8B-B14F-4D97-AF65-F5344CB8AC3E}">
        <p14:creationId xmlns:p14="http://schemas.microsoft.com/office/powerpoint/2010/main" val="3481076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9627-1E6F-35BE-5F9B-F3D7DCB0304D}"/>
              </a:ext>
            </a:extLst>
          </p:cNvPr>
          <p:cNvSpPr>
            <a:spLocks noGrp="1"/>
          </p:cNvSpPr>
          <p:nvPr>
            <p:ph type="title"/>
          </p:nvPr>
        </p:nvSpPr>
        <p:spPr/>
        <p:txBody>
          <a:bodyPr/>
          <a:lstStyle/>
          <a:p>
            <a:r>
              <a:rPr lang="en-US" dirty="0"/>
              <a:t>Bar Plot Customizations: add color</a:t>
            </a:r>
          </a:p>
        </p:txBody>
      </p:sp>
      <p:sp>
        <p:nvSpPr>
          <p:cNvPr id="3" name="Content Placeholder 2">
            <a:extLst>
              <a:ext uri="{FF2B5EF4-FFF2-40B4-BE49-F238E27FC236}">
                <a16:creationId xmlns:a16="http://schemas.microsoft.com/office/drawing/2014/main" id="{41292972-D496-883B-A0E0-62BA433A20FE}"/>
              </a:ext>
            </a:extLst>
          </p:cNvPr>
          <p:cNvSpPr>
            <a:spLocks noGrp="1"/>
          </p:cNvSpPr>
          <p:nvPr>
            <p:ph sz="half" idx="1"/>
          </p:nvPr>
        </p:nvSpPr>
        <p:spPr/>
        <p:txBody>
          <a:bodyPr/>
          <a:lstStyle/>
          <a:p>
            <a:r>
              <a:rPr lang="en-US" dirty="0"/>
              <a:t>We use the fill argument to add color to the bar chart</a:t>
            </a:r>
          </a:p>
          <a:p>
            <a:r>
              <a:rPr lang="en-US" dirty="0" err="1"/>
              <a:t>ggplot</a:t>
            </a:r>
            <a:r>
              <a:rPr lang="en-US" dirty="0"/>
              <a:t> will choose the default color palette </a:t>
            </a:r>
          </a:p>
        </p:txBody>
      </p:sp>
      <p:sp>
        <p:nvSpPr>
          <p:cNvPr id="7" name="TextBox 6">
            <a:extLst>
              <a:ext uri="{FF2B5EF4-FFF2-40B4-BE49-F238E27FC236}">
                <a16:creationId xmlns:a16="http://schemas.microsoft.com/office/drawing/2014/main" id="{84277C28-8C80-C3FB-D909-C66D3DA3CE08}"/>
              </a:ext>
            </a:extLst>
          </p:cNvPr>
          <p:cNvSpPr txBox="1"/>
          <p:nvPr/>
        </p:nvSpPr>
        <p:spPr>
          <a:xfrm>
            <a:off x="6710925" y="1690688"/>
            <a:ext cx="5039137" cy="923330"/>
          </a:xfrm>
          <a:prstGeom prst="rect">
            <a:avLst/>
          </a:prstGeom>
          <a:noFill/>
        </p:spPr>
        <p:txBody>
          <a:bodyPr wrap="square">
            <a:sp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acs</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geom_bar</a:t>
            </a:r>
            <a:r>
              <a:rPr lang="en-US" sz="1800" b="1" dirty="0">
                <a:solidFill>
                  <a:srgbClr val="FF000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b="1" dirty="0">
                <a:solidFill>
                  <a:srgbClr val="00B050"/>
                </a:solidFill>
                <a:latin typeface="Arial" panose="020B0604020202020204" pitchFamily="34" charset="0"/>
                <a:cs typeface="Arial" panose="020B0604020202020204" pitchFamily="34" charset="0"/>
              </a:rPr>
              <a:t>fill</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a:t>
            </a:r>
          </a:p>
        </p:txBody>
      </p:sp>
      <p:pic>
        <p:nvPicPr>
          <p:cNvPr id="8" name="Picture 7">
            <a:extLst>
              <a:ext uri="{FF2B5EF4-FFF2-40B4-BE49-F238E27FC236}">
                <a16:creationId xmlns:a16="http://schemas.microsoft.com/office/drawing/2014/main" id="{C72FF48E-007E-B3DE-97D7-468F2BD419F8}"/>
              </a:ext>
            </a:extLst>
          </p:cNvPr>
          <p:cNvPicPr>
            <a:picLocks noChangeAspect="1"/>
          </p:cNvPicPr>
          <p:nvPr/>
        </p:nvPicPr>
        <p:blipFill>
          <a:blip r:embed="rId2"/>
          <a:stretch>
            <a:fillRect/>
          </a:stretch>
        </p:blipFill>
        <p:spPr>
          <a:xfrm>
            <a:off x="6604552" y="3107911"/>
            <a:ext cx="4596848" cy="2688460"/>
          </a:xfrm>
          <a:prstGeom prst="rect">
            <a:avLst/>
          </a:prstGeom>
        </p:spPr>
      </p:pic>
    </p:spTree>
    <p:extLst>
      <p:ext uri="{BB962C8B-B14F-4D97-AF65-F5344CB8AC3E}">
        <p14:creationId xmlns:p14="http://schemas.microsoft.com/office/powerpoint/2010/main" val="64472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9627-1E6F-35BE-5F9B-F3D7DCB0304D}"/>
              </a:ext>
            </a:extLst>
          </p:cNvPr>
          <p:cNvSpPr>
            <a:spLocks noGrp="1"/>
          </p:cNvSpPr>
          <p:nvPr>
            <p:ph type="title"/>
          </p:nvPr>
        </p:nvSpPr>
        <p:spPr/>
        <p:txBody>
          <a:bodyPr/>
          <a:lstStyle/>
          <a:p>
            <a:r>
              <a:rPr lang="en-US" dirty="0"/>
              <a:t>Bar Plot Customizations: fill vs color</a:t>
            </a:r>
          </a:p>
        </p:txBody>
      </p:sp>
      <p:sp>
        <p:nvSpPr>
          <p:cNvPr id="3" name="Content Placeholder 2">
            <a:extLst>
              <a:ext uri="{FF2B5EF4-FFF2-40B4-BE49-F238E27FC236}">
                <a16:creationId xmlns:a16="http://schemas.microsoft.com/office/drawing/2014/main" id="{41292972-D496-883B-A0E0-62BA433A20FE}"/>
              </a:ext>
            </a:extLst>
          </p:cNvPr>
          <p:cNvSpPr>
            <a:spLocks noGrp="1"/>
          </p:cNvSpPr>
          <p:nvPr>
            <p:ph sz="half" idx="1"/>
          </p:nvPr>
        </p:nvSpPr>
        <p:spPr/>
        <p:txBody>
          <a:bodyPr/>
          <a:lstStyle/>
          <a:p>
            <a:r>
              <a:rPr lang="en-US" dirty="0"/>
              <a:t>Remember to use </a:t>
            </a:r>
            <a:r>
              <a:rPr lang="en-US" dirty="0">
                <a:solidFill>
                  <a:srgbClr val="00B050"/>
                </a:solidFill>
              </a:rPr>
              <a:t>fill</a:t>
            </a:r>
            <a:r>
              <a:rPr lang="en-US" dirty="0"/>
              <a:t> instead of </a:t>
            </a:r>
            <a:r>
              <a:rPr lang="en-US" dirty="0">
                <a:solidFill>
                  <a:srgbClr val="00B050"/>
                </a:solidFill>
              </a:rPr>
              <a:t>color</a:t>
            </a:r>
            <a:r>
              <a:rPr lang="en-US" dirty="0"/>
              <a:t> for 2d shapes</a:t>
            </a:r>
          </a:p>
          <a:p>
            <a:r>
              <a:rPr lang="en-US" dirty="0"/>
              <a:t>otherwise only the outline gets colored</a:t>
            </a:r>
          </a:p>
        </p:txBody>
      </p:sp>
      <p:sp>
        <p:nvSpPr>
          <p:cNvPr id="7" name="TextBox 6">
            <a:extLst>
              <a:ext uri="{FF2B5EF4-FFF2-40B4-BE49-F238E27FC236}">
                <a16:creationId xmlns:a16="http://schemas.microsoft.com/office/drawing/2014/main" id="{84277C28-8C80-C3FB-D909-C66D3DA3CE08}"/>
              </a:ext>
            </a:extLst>
          </p:cNvPr>
          <p:cNvSpPr txBox="1"/>
          <p:nvPr/>
        </p:nvSpPr>
        <p:spPr>
          <a:xfrm>
            <a:off x="6710925" y="1690688"/>
            <a:ext cx="5039137" cy="923330"/>
          </a:xfrm>
          <a:prstGeom prst="rect">
            <a:avLst/>
          </a:prstGeom>
          <a:noFill/>
        </p:spPr>
        <p:txBody>
          <a:bodyPr wrap="square">
            <a:sp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acs</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geom_bar</a:t>
            </a:r>
            <a:r>
              <a:rPr lang="en-US" sz="1800" b="1" dirty="0">
                <a:solidFill>
                  <a:srgbClr val="FF000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color</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EC2ADFBF-48ED-08A4-46D5-01B90B960D84}"/>
              </a:ext>
            </a:extLst>
          </p:cNvPr>
          <p:cNvPicPr>
            <a:picLocks noChangeAspect="1"/>
          </p:cNvPicPr>
          <p:nvPr/>
        </p:nvPicPr>
        <p:blipFill>
          <a:blip r:embed="rId2"/>
          <a:stretch>
            <a:fillRect/>
          </a:stretch>
        </p:blipFill>
        <p:spPr>
          <a:xfrm>
            <a:off x="6375952" y="3137728"/>
            <a:ext cx="4977848" cy="2911287"/>
          </a:xfrm>
          <a:prstGeom prst="rect">
            <a:avLst/>
          </a:prstGeom>
        </p:spPr>
      </p:pic>
    </p:spTree>
    <p:extLst>
      <p:ext uri="{BB962C8B-B14F-4D97-AF65-F5344CB8AC3E}">
        <p14:creationId xmlns:p14="http://schemas.microsoft.com/office/powerpoint/2010/main" val="301597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9627-1E6F-35BE-5F9B-F3D7DCB0304D}"/>
              </a:ext>
            </a:extLst>
          </p:cNvPr>
          <p:cNvSpPr>
            <a:spLocks noGrp="1"/>
          </p:cNvSpPr>
          <p:nvPr>
            <p:ph type="title"/>
          </p:nvPr>
        </p:nvSpPr>
        <p:spPr/>
        <p:txBody>
          <a:bodyPr/>
          <a:lstStyle/>
          <a:p>
            <a:r>
              <a:rPr lang="en-US" dirty="0"/>
              <a:t>Bar Plot Customizations: fill vs color</a:t>
            </a:r>
          </a:p>
        </p:txBody>
      </p:sp>
      <p:sp>
        <p:nvSpPr>
          <p:cNvPr id="3" name="Content Placeholder 2">
            <a:extLst>
              <a:ext uri="{FF2B5EF4-FFF2-40B4-BE49-F238E27FC236}">
                <a16:creationId xmlns:a16="http://schemas.microsoft.com/office/drawing/2014/main" id="{41292972-D496-883B-A0E0-62BA433A20FE}"/>
              </a:ext>
            </a:extLst>
          </p:cNvPr>
          <p:cNvSpPr>
            <a:spLocks noGrp="1"/>
          </p:cNvSpPr>
          <p:nvPr>
            <p:ph sz="half" idx="1"/>
          </p:nvPr>
        </p:nvSpPr>
        <p:spPr/>
        <p:txBody>
          <a:bodyPr/>
          <a:lstStyle/>
          <a:p>
            <a:r>
              <a:rPr lang="en-US" dirty="0"/>
              <a:t>can we use </a:t>
            </a:r>
            <a:r>
              <a:rPr lang="en-US" dirty="0">
                <a:solidFill>
                  <a:srgbClr val="00B050"/>
                </a:solidFill>
              </a:rPr>
              <a:t>fill</a:t>
            </a:r>
            <a:r>
              <a:rPr lang="en-US" dirty="0"/>
              <a:t> and </a:t>
            </a:r>
            <a:r>
              <a:rPr lang="en-US" dirty="0">
                <a:solidFill>
                  <a:srgbClr val="00B050"/>
                </a:solidFill>
              </a:rPr>
              <a:t>color</a:t>
            </a:r>
            <a:r>
              <a:rPr lang="en-US" dirty="0"/>
              <a:t>?</a:t>
            </a:r>
          </a:p>
          <a:p>
            <a:r>
              <a:rPr lang="en-US" dirty="0"/>
              <a:t>Sure!</a:t>
            </a:r>
          </a:p>
          <a:p>
            <a:r>
              <a:rPr lang="en-US" dirty="0"/>
              <a:t>I added a black border in this example</a:t>
            </a:r>
          </a:p>
        </p:txBody>
      </p:sp>
      <p:sp>
        <p:nvSpPr>
          <p:cNvPr id="7" name="TextBox 6">
            <a:extLst>
              <a:ext uri="{FF2B5EF4-FFF2-40B4-BE49-F238E27FC236}">
                <a16:creationId xmlns:a16="http://schemas.microsoft.com/office/drawing/2014/main" id="{84277C28-8C80-C3FB-D909-C66D3DA3CE08}"/>
              </a:ext>
            </a:extLst>
          </p:cNvPr>
          <p:cNvSpPr txBox="1"/>
          <p:nvPr/>
        </p:nvSpPr>
        <p:spPr>
          <a:xfrm>
            <a:off x="6710925" y="1690688"/>
            <a:ext cx="5039137" cy="923330"/>
          </a:xfrm>
          <a:prstGeom prst="rect">
            <a:avLst/>
          </a:prstGeom>
          <a:noFill/>
        </p:spPr>
        <p:txBody>
          <a:bodyPr wrap="square">
            <a:sp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acs</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geom_bar</a:t>
            </a:r>
            <a:r>
              <a:rPr lang="en-US" sz="1800" b="1" dirty="0">
                <a:solidFill>
                  <a:srgbClr val="FF000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b="1" dirty="0">
                <a:solidFill>
                  <a:srgbClr val="00B050"/>
                </a:solidFill>
                <a:latin typeface="Arial" panose="020B0604020202020204" pitchFamily="34" charset="0"/>
                <a:cs typeface="Arial" panose="020B0604020202020204" pitchFamily="34" charset="0"/>
              </a:rPr>
              <a:t>fill</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colo</a:t>
            </a:r>
            <a:r>
              <a:rPr lang="en-US" b="1" dirty="0">
                <a:solidFill>
                  <a:srgbClr val="00B050"/>
                </a:solidFill>
                <a:latin typeface="Arial" panose="020B0604020202020204" pitchFamily="34" charset="0"/>
                <a:cs typeface="Arial" panose="020B0604020202020204" pitchFamily="34" charset="0"/>
              </a:rPr>
              <a:t>r</a:t>
            </a:r>
            <a:r>
              <a:rPr lang="en-US" sz="1800" dirty="0">
                <a:latin typeface="Arial" panose="020B0604020202020204" pitchFamily="34" charset="0"/>
                <a:cs typeface="Arial" panose="020B0604020202020204" pitchFamily="34" charset="0"/>
              </a:rPr>
              <a:t> =</a:t>
            </a:r>
            <a:r>
              <a:rPr lang="en-US" sz="1800" dirty="0">
                <a:highlight>
                  <a:srgbClr val="FFFF00"/>
                </a:highlight>
              </a:rPr>
              <a:t> "black" </a:t>
            </a:r>
            <a:r>
              <a:rPr lang="en-US" sz="1800" dirty="0">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8B7B5A4D-71D0-B2C1-BF06-AB006CD17FA5}"/>
              </a:ext>
            </a:extLst>
          </p:cNvPr>
          <p:cNvPicPr>
            <a:picLocks noChangeAspect="1"/>
          </p:cNvPicPr>
          <p:nvPr/>
        </p:nvPicPr>
        <p:blipFill>
          <a:blip r:embed="rId2"/>
          <a:stretch>
            <a:fillRect/>
          </a:stretch>
        </p:blipFill>
        <p:spPr>
          <a:xfrm>
            <a:off x="6710924" y="3187423"/>
            <a:ext cx="5111647" cy="2989539"/>
          </a:xfrm>
          <a:prstGeom prst="rect">
            <a:avLst/>
          </a:prstGeom>
        </p:spPr>
      </p:pic>
    </p:spTree>
    <p:extLst>
      <p:ext uri="{BB962C8B-B14F-4D97-AF65-F5344CB8AC3E}">
        <p14:creationId xmlns:p14="http://schemas.microsoft.com/office/powerpoint/2010/main" val="2333525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9627-1E6F-35BE-5F9B-F3D7DCB0304D}"/>
              </a:ext>
            </a:extLst>
          </p:cNvPr>
          <p:cNvSpPr>
            <a:spLocks noGrp="1"/>
          </p:cNvSpPr>
          <p:nvPr>
            <p:ph type="title"/>
          </p:nvPr>
        </p:nvSpPr>
        <p:spPr/>
        <p:txBody>
          <a:bodyPr/>
          <a:lstStyle/>
          <a:p>
            <a:r>
              <a:rPr lang="en-US" dirty="0"/>
              <a:t>Bar Plot Customizations: Remove legend</a:t>
            </a:r>
          </a:p>
        </p:txBody>
      </p:sp>
      <p:sp>
        <p:nvSpPr>
          <p:cNvPr id="3" name="Content Placeholder 2">
            <a:extLst>
              <a:ext uri="{FF2B5EF4-FFF2-40B4-BE49-F238E27FC236}">
                <a16:creationId xmlns:a16="http://schemas.microsoft.com/office/drawing/2014/main" id="{41292972-D496-883B-A0E0-62BA433A20FE}"/>
              </a:ext>
            </a:extLst>
          </p:cNvPr>
          <p:cNvSpPr>
            <a:spLocks noGrp="1"/>
          </p:cNvSpPr>
          <p:nvPr>
            <p:ph sz="half" idx="1"/>
          </p:nvPr>
        </p:nvSpPr>
        <p:spPr/>
        <p:txBody>
          <a:bodyPr/>
          <a:lstStyle/>
          <a:p>
            <a:r>
              <a:rPr lang="en-US" dirty="0"/>
              <a:t>We can remove the legend because it doesn’t provide any additional information</a:t>
            </a:r>
          </a:p>
          <a:p>
            <a:pPr marL="609585" indent="-482588">
              <a:buClr>
                <a:schemeClr val="dk1"/>
              </a:buClr>
              <a:buSzPts val="2100"/>
              <a:buFont typeface="Arial"/>
              <a:buChar char="●"/>
            </a:pPr>
            <a:r>
              <a:rPr lang="en-US" sz="2200" b="1" dirty="0" err="1">
                <a:solidFill>
                  <a:srgbClr val="00B050"/>
                </a:solidFill>
              </a:rPr>
              <a:t>legend.position</a:t>
            </a:r>
            <a:r>
              <a:rPr lang="en-US" sz="2200" b="1" i="0" dirty="0">
                <a:solidFill>
                  <a:srgbClr val="00B050"/>
                </a:solidFill>
                <a:effectLst/>
                <a:latin typeface="-apple-system"/>
              </a:rPr>
              <a:t> </a:t>
            </a:r>
            <a:r>
              <a:rPr lang="en-US" sz="2200" b="0" i="0" dirty="0">
                <a:solidFill>
                  <a:srgbClr val="212529"/>
                </a:solidFill>
                <a:effectLst/>
                <a:latin typeface="-apple-system"/>
              </a:rPr>
              <a:t>controls where the legend is drawn:</a:t>
            </a:r>
          </a:p>
          <a:p>
            <a:pPr marL="1066785" lvl="1" indent="-482588">
              <a:buClr>
                <a:schemeClr val="dk1"/>
              </a:buClr>
              <a:buSzPts val="2100"/>
              <a:buFont typeface="Arial"/>
              <a:buChar char="●"/>
            </a:pPr>
            <a:r>
              <a:rPr lang="en-US" sz="2200" dirty="0">
                <a:solidFill>
                  <a:srgbClr val="212529"/>
                </a:solidFill>
                <a:latin typeface="-apple-system"/>
              </a:rPr>
              <a:t>right (the default)</a:t>
            </a:r>
          </a:p>
          <a:p>
            <a:pPr marL="1066785" lvl="1" indent="-482588">
              <a:buClr>
                <a:schemeClr val="dk1"/>
              </a:buClr>
              <a:buSzPts val="2100"/>
              <a:buFont typeface="Arial"/>
              <a:buChar char="●"/>
            </a:pPr>
            <a:r>
              <a:rPr lang="en-US" sz="2200" dirty="0">
                <a:solidFill>
                  <a:srgbClr val="212529"/>
                </a:solidFill>
                <a:latin typeface="-apple-system"/>
              </a:rPr>
              <a:t>left</a:t>
            </a:r>
          </a:p>
          <a:p>
            <a:pPr marL="1066785" lvl="1" indent="-482588">
              <a:buClr>
                <a:schemeClr val="dk1"/>
              </a:buClr>
              <a:buSzPts val="2100"/>
              <a:buFont typeface="Arial"/>
              <a:buChar char="●"/>
            </a:pPr>
            <a:r>
              <a:rPr lang="en-US" sz="2200" dirty="0">
                <a:solidFill>
                  <a:srgbClr val="212529"/>
                </a:solidFill>
                <a:latin typeface="-apple-system"/>
              </a:rPr>
              <a:t>top</a:t>
            </a:r>
          </a:p>
          <a:p>
            <a:pPr marL="1066785" lvl="1" indent="-482588">
              <a:buClr>
                <a:schemeClr val="dk1"/>
              </a:buClr>
              <a:buSzPts val="2100"/>
              <a:buFont typeface="Arial"/>
              <a:buChar char="●"/>
            </a:pPr>
            <a:r>
              <a:rPr lang="en-US" sz="2200" dirty="0">
                <a:solidFill>
                  <a:srgbClr val="212529"/>
                </a:solidFill>
                <a:latin typeface="-apple-system"/>
              </a:rPr>
              <a:t>bottom</a:t>
            </a:r>
          </a:p>
          <a:p>
            <a:pPr marL="1066785" lvl="1" indent="-482588">
              <a:buClr>
                <a:schemeClr val="dk1"/>
              </a:buClr>
              <a:buSzPts val="2100"/>
              <a:buFont typeface="Arial"/>
              <a:buChar char="●"/>
            </a:pPr>
            <a:r>
              <a:rPr lang="en-US" sz="2200" dirty="0">
                <a:solidFill>
                  <a:srgbClr val="212529"/>
                </a:solidFill>
                <a:latin typeface="-apple-system"/>
              </a:rPr>
              <a:t>none (suppress legend</a:t>
            </a:r>
            <a:r>
              <a:rPr lang="en-US" sz="2200" dirty="0">
                <a:solidFill>
                  <a:schemeClr val="dk1"/>
                </a:solidFill>
                <a:latin typeface="-apple-system"/>
              </a:rPr>
              <a:t>)</a:t>
            </a:r>
            <a:endParaRPr lang="en-US" dirty="0"/>
          </a:p>
        </p:txBody>
      </p:sp>
      <p:sp>
        <p:nvSpPr>
          <p:cNvPr id="7" name="TextBox 6">
            <a:extLst>
              <a:ext uri="{FF2B5EF4-FFF2-40B4-BE49-F238E27FC236}">
                <a16:creationId xmlns:a16="http://schemas.microsoft.com/office/drawing/2014/main" id="{84277C28-8C80-C3FB-D909-C66D3DA3CE08}"/>
              </a:ext>
            </a:extLst>
          </p:cNvPr>
          <p:cNvSpPr txBox="1"/>
          <p:nvPr/>
        </p:nvSpPr>
        <p:spPr>
          <a:xfrm>
            <a:off x="6710925" y="1690688"/>
            <a:ext cx="5039137" cy="1618392"/>
          </a:xfrm>
          <a:prstGeom prst="rect">
            <a:avLst/>
          </a:prstGeom>
          <a:noFill/>
        </p:spPr>
        <p:txBody>
          <a:bodyPr wrap="square">
            <a:sp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acs</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geom_bar</a:t>
            </a:r>
            <a:r>
              <a:rPr lang="en-US" sz="1800" b="1" dirty="0">
                <a:solidFill>
                  <a:srgbClr val="FF000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b="1" dirty="0">
                <a:solidFill>
                  <a:srgbClr val="00B050"/>
                </a:solidFill>
                <a:latin typeface="Arial" panose="020B0604020202020204" pitchFamily="34" charset="0"/>
                <a:cs typeface="Arial" panose="020B0604020202020204" pitchFamily="34" charset="0"/>
              </a:rPr>
              <a:t>fill</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marL="0" indent="0">
              <a:spcBef>
                <a:spcPts val="1067"/>
              </a:spcBef>
              <a:buClr>
                <a:srgbClr val="BF9000"/>
              </a:buClr>
              <a:buSzPts val="1800"/>
              <a:buFont typeface="Arial" panose="020B0604020202020204" pitchFamily="34" charset="0"/>
              <a:buNone/>
            </a:pPr>
            <a:r>
              <a:rPr lang="en-US" sz="1800" b="1" dirty="0">
                <a:solidFill>
                  <a:srgbClr val="FF0000"/>
                </a:solidFill>
                <a:latin typeface="Arial" panose="020B0604020202020204" pitchFamily="34" charset="0"/>
                <a:ea typeface="Arial"/>
                <a:cs typeface="Arial" panose="020B0604020202020204" pitchFamily="34" charset="0"/>
                <a:sym typeface="Arial"/>
              </a:rPr>
              <a:t>theme</a:t>
            </a:r>
            <a:r>
              <a:rPr lang="en-US" sz="1800" dirty="0">
                <a:solidFill>
                  <a:schemeClr val="dk1"/>
                </a:solidFill>
                <a:latin typeface="Arial" panose="020B0604020202020204" pitchFamily="34" charset="0"/>
                <a:ea typeface="Arial"/>
                <a:cs typeface="Arial" panose="020B0604020202020204" pitchFamily="34" charset="0"/>
                <a:sym typeface="Arial"/>
              </a:rPr>
              <a:t>(</a:t>
            </a:r>
            <a:r>
              <a:rPr lang="en-US" sz="1800" b="1" dirty="0" err="1">
                <a:solidFill>
                  <a:srgbClr val="00B050"/>
                </a:solidFill>
                <a:highlight>
                  <a:srgbClr val="FFFF00"/>
                </a:highlight>
                <a:latin typeface="Arial" panose="020B0604020202020204" pitchFamily="34" charset="0"/>
                <a:ea typeface="Arial"/>
                <a:cs typeface="Arial" panose="020B0604020202020204" pitchFamily="34" charset="0"/>
                <a:sym typeface="Arial"/>
              </a:rPr>
              <a:t>legend.position</a:t>
            </a:r>
            <a:r>
              <a:rPr lang="en-US" sz="1800" b="1" dirty="0">
                <a:solidFill>
                  <a:srgbClr val="00B050"/>
                </a:solidFill>
                <a:highlight>
                  <a:srgbClr val="FFFF00"/>
                </a:highlight>
                <a:latin typeface="Arial" panose="020B0604020202020204" pitchFamily="34" charset="0"/>
                <a:ea typeface="Arial"/>
                <a:cs typeface="Arial" panose="020B0604020202020204" pitchFamily="34" charset="0"/>
                <a:sym typeface="Arial"/>
              </a:rPr>
              <a:t> </a:t>
            </a:r>
            <a:r>
              <a:rPr lang="en-US" sz="1800" dirty="0">
                <a:solidFill>
                  <a:schemeClr val="dk1"/>
                </a:solidFill>
                <a:highlight>
                  <a:srgbClr val="FFFF00"/>
                </a:highlight>
                <a:latin typeface="Arial" panose="020B0604020202020204" pitchFamily="34" charset="0"/>
                <a:ea typeface="Arial"/>
                <a:cs typeface="Arial" panose="020B0604020202020204" pitchFamily="34" charset="0"/>
                <a:sym typeface="Arial"/>
              </a:rPr>
              <a:t>= 'none')</a:t>
            </a:r>
            <a:endParaRPr lang="en-US" sz="1800" dirty="0">
              <a:highlight>
                <a:srgbClr val="FFFF00"/>
              </a:highlight>
              <a:latin typeface="Arial" panose="020B0604020202020204" pitchFamily="34" charset="0"/>
              <a:cs typeface="Arial" panose="020B0604020202020204" pitchFamily="34" charset="0"/>
            </a:endParaRPr>
          </a:p>
          <a:p>
            <a:pPr marL="126997" indent="0">
              <a:buNone/>
            </a:pPr>
            <a:endParaRPr lang="en-US"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6EC7229-D5F9-229E-D456-A3B90914CFC5}"/>
              </a:ext>
            </a:extLst>
          </p:cNvPr>
          <p:cNvPicPr>
            <a:picLocks noChangeAspect="1"/>
          </p:cNvPicPr>
          <p:nvPr/>
        </p:nvPicPr>
        <p:blipFill>
          <a:blip r:embed="rId2"/>
          <a:stretch>
            <a:fillRect/>
          </a:stretch>
        </p:blipFill>
        <p:spPr>
          <a:xfrm>
            <a:off x="6710925" y="3429000"/>
            <a:ext cx="4191000" cy="2451100"/>
          </a:xfrm>
          <a:prstGeom prst="rect">
            <a:avLst/>
          </a:prstGeom>
        </p:spPr>
      </p:pic>
    </p:spTree>
    <p:extLst>
      <p:ext uri="{BB962C8B-B14F-4D97-AF65-F5344CB8AC3E}">
        <p14:creationId xmlns:p14="http://schemas.microsoft.com/office/powerpoint/2010/main" val="2978135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4235-3950-15AB-AC5A-91E18B58336A}"/>
              </a:ext>
            </a:extLst>
          </p:cNvPr>
          <p:cNvSpPr>
            <a:spLocks noGrp="1"/>
          </p:cNvSpPr>
          <p:nvPr>
            <p:ph type="title"/>
          </p:nvPr>
        </p:nvSpPr>
        <p:spPr/>
        <p:txBody>
          <a:bodyPr/>
          <a:lstStyle/>
          <a:p>
            <a:r>
              <a:rPr lang="en-US" dirty="0"/>
              <a:t>Reminders</a:t>
            </a:r>
          </a:p>
        </p:txBody>
      </p:sp>
      <p:sp>
        <p:nvSpPr>
          <p:cNvPr id="3" name="Content Placeholder 2">
            <a:extLst>
              <a:ext uri="{FF2B5EF4-FFF2-40B4-BE49-F238E27FC236}">
                <a16:creationId xmlns:a16="http://schemas.microsoft.com/office/drawing/2014/main" id="{92C96205-607F-0760-A363-F997F7917486}"/>
              </a:ext>
            </a:extLst>
          </p:cNvPr>
          <p:cNvSpPr>
            <a:spLocks noGrp="1"/>
          </p:cNvSpPr>
          <p:nvPr>
            <p:ph idx="1"/>
          </p:nvPr>
        </p:nvSpPr>
        <p:spPr/>
        <p:txBody>
          <a:bodyPr/>
          <a:lstStyle/>
          <a:p>
            <a:r>
              <a:rPr lang="en-US" dirty="0"/>
              <a:t>Lab 5 is due Sunday, 11:59pm (best 4 of 5 labs count)</a:t>
            </a:r>
          </a:p>
          <a:p>
            <a:r>
              <a:rPr lang="en-US" dirty="0"/>
              <a:t>Final Project is due Sunday, 11:59pm  </a:t>
            </a:r>
          </a:p>
          <a:p>
            <a:pPr marL="0" indent="0">
              <a:buNone/>
            </a:pPr>
            <a:endParaRPr lang="en-US" dirty="0"/>
          </a:p>
        </p:txBody>
      </p:sp>
      <p:sp>
        <p:nvSpPr>
          <p:cNvPr id="4" name="TextBox 3">
            <a:extLst>
              <a:ext uri="{FF2B5EF4-FFF2-40B4-BE49-F238E27FC236}">
                <a16:creationId xmlns:a16="http://schemas.microsoft.com/office/drawing/2014/main" id="{E2D8BBC0-F04B-84C2-2012-AB6F9E24D761}"/>
              </a:ext>
            </a:extLst>
          </p:cNvPr>
          <p:cNvSpPr txBox="1"/>
          <p:nvPr/>
        </p:nvSpPr>
        <p:spPr>
          <a:xfrm>
            <a:off x="4040709" y="5811193"/>
            <a:ext cx="3886201" cy="461665"/>
          </a:xfrm>
          <a:prstGeom prst="rect">
            <a:avLst/>
          </a:prstGeom>
          <a:noFill/>
        </p:spPr>
        <p:txBody>
          <a:bodyPr wrap="square">
            <a:spAutoFit/>
          </a:bodyPr>
          <a:lstStyle/>
          <a:p>
            <a:r>
              <a:rPr lang="en-US" sz="2400" dirty="0">
                <a:hlinkClick r:id="rId2"/>
              </a:rPr>
              <a:t>https://</a:t>
            </a:r>
            <a:r>
              <a:rPr lang="en-US" sz="2400" dirty="0" err="1">
                <a:hlinkClick r:id="rId2"/>
              </a:rPr>
              <a:t>pollev.com</a:t>
            </a:r>
            <a:r>
              <a:rPr lang="en-US" sz="2400" dirty="0">
                <a:hlinkClick r:id="rId2"/>
              </a:rPr>
              <a:t>/</a:t>
            </a:r>
            <a:r>
              <a:rPr lang="en-US" sz="2400" dirty="0" err="1">
                <a:hlinkClick r:id="rId2"/>
              </a:rPr>
              <a:t>vsovero</a:t>
            </a:r>
            <a:endParaRPr lang="en-US" sz="2400" dirty="0"/>
          </a:p>
        </p:txBody>
      </p:sp>
    </p:spTree>
    <p:extLst>
      <p:ext uri="{BB962C8B-B14F-4D97-AF65-F5344CB8AC3E}">
        <p14:creationId xmlns:p14="http://schemas.microsoft.com/office/powerpoint/2010/main" val="315305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B542-09A2-065D-38C0-36DC6B685DCA}"/>
              </a:ext>
            </a:extLst>
          </p:cNvPr>
          <p:cNvSpPr>
            <a:spLocks noGrp="1"/>
          </p:cNvSpPr>
          <p:nvPr>
            <p:ph type="title"/>
          </p:nvPr>
        </p:nvSpPr>
        <p:spPr/>
        <p:txBody>
          <a:bodyPr/>
          <a:lstStyle/>
          <a:p>
            <a:r>
              <a:rPr lang="en-US" dirty="0"/>
              <a:t>Color Scales for Categorical Variables</a:t>
            </a:r>
          </a:p>
        </p:txBody>
      </p:sp>
      <p:sp>
        <p:nvSpPr>
          <p:cNvPr id="3" name="Content Placeholder 2">
            <a:extLst>
              <a:ext uri="{FF2B5EF4-FFF2-40B4-BE49-F238E27FC236}">
                <a16:creationId xmlns:a16="http://schemas.microsoft.com/office/drawing/2014/main" id="{1DA5C83B-A79C-E76E-E2F6-BFBBAB57F7AB}"/>
              </a:ext>
            </a:extLst>
          </p:cNvPr>
          <p:cNvSpPr>
            <a:spLocks noGrp="1"/>
          </p:cNvSpPr>
          <p:nvPr>
            <p:ph sz="half" idx="1"/>
          </p:nvPr>
        </p:nvSpPr>
        <p:spPr>
          <a:xfrm>
            <a:off x="838200" y="1825625"/>
            <a:ext cx="8544339" cy="4351338"/>
          </a:xfrm>
        </p:spPr>
        <p:txBody>
          <a:bodyPr/>
          <a:lstStyle/>
          <a:p>
            <a:pPr lvl="1"/>
            <a:endParaRPr lang="en-US" b="0" i="0" dirty="0">
              <a:solidFill>
                <a:srgbClr val="FF0000"/>
              </a:solidFill>
              <a:effectLst/>
              <a:latin typeface="-apple-system"/>
            </a:endParaRPr>
          </a:p>
          <a:p>
            <a:pPr lvl="1"/>
            <a:r>
              <a:rPr lang="en-US" dirty="0">
                <a:latin typeface="Arial" panose="020B0604020202020204" pitchFamily="34" charset="0"/>
                <a:cs typeface="Arial" panose="020B0604020202020204" pitchFamily="34" charset="0"/>
              </a:rPr>
              <a:t>To adjust color on a 1-d shape (point), we can use:</a:t>
            </a:r>
            <a:endParaRPr lang="en-US" dirty="0">
              <a:solidFill>
                <a:srgbClr val="00B050"/>
              </a:solidFill>
              <a:latin typeface="Arial" panose="020B0604020202020204" pitchFamily="34" charset="0"/>
              <a:cs typeface="Arial" panose="020B0604020202020204" pitchFamily="34" charset="0"/>
            </a:endParaRPr>
          </a:p>
          <a:p>
            <a:pPr lvl="2"/>
            <a:r>
              <a:rPr lang="en-US" b="0" i="0" dirty="0" err="1">
                <a:solidFill>
                  <a:srgbClr val="FF0000"/>
                </a:solidFill>
                <a:effectLst/>
                <a:latin typeface="-apple-system"/>
              </a:rPr>
              <a:t>scale_color_manual</a:t>
            </a:r>
            <a:r>
              <a:rPr lang="en-US" b="0" i="0" dirty="0">
                <a:solidFill>
                  <a:srgbClr val="212529"/>
                </a:solidFill>
                <a:effectLst/>
                <a:latin typeface="-apple-system"/>
              </a:rPr>
              <a:t>(): manually create color scale</a:t>
            </a:r>
          </a:p>
          <a:p>
            <a:pPr lvl="2"/>
            <a:r>
              <a:rPr lang="en-US" b="0" i="0" dirty="0" err="1">
                <a:solidFill>
                  <a:srgbClr val="FF0000"/>
                </a:solidFill>
                <a:effectLst/>
                <a:latin typeface="-apple-system"/>
              </a:rPr>
              <a:t>scale_color_brewer</a:t>
            </a:r>
            <a:r>
              <a:rPr lang="en-US" b="0" i="0" dirty="0">
                <a:solidFill>
                  <a:srgbClr val="212529"/>
                </a:solidFill>
                <a:effectLst/>
                <a:latin typeface="-apple-system"/>
              </a:rPr>
              <a:t>(): use a </a:t>
            </a:r>
            <a:r>
              <a:rPr lang="en-US" b="0" i="0" dirty="0" err="1">
                <a:solidFill>
                  <a:srgbClr val="212529"/>
                </a:solidFill>
                <a:effectLst/>
                <a:latin typeface="-apple-system"/>
              </a:rPr>
              <a:t>ColorBrewer</a:t>
            </a:r>
            <a:r>
              <a:rPr lang="en-US" b="0" i="0" dirty="0">
                <a:solidFill>
                  <a:srgbClr val="212529"/>
                </a:solidFill>
                <a:effectLst/>
                <a:latin typeface="-apple-system"/>
              </a:rPr>
              <a:t> palette</a:t>
            </a:r>
          </a:p>
          <a:p>
            <a:pPr lvl="1"/>
            <a:r>
              <a:rPr lang="en-US" b="0" i="0" dirty="0">
                <a:solidFill>
                  <a:srgbClr val="212529"/>
                </a:solidFill>
                <a:effectLst/>
                <a:latin typeface="-apple-system"/>
              </a:rPr>
              <a:t>To adjust color on a 2-d shape (bar), we can use:</a:t>
            </a:r>
          </a:p>
          <a:p>
            <a:pPr lvl="2"/>
            <a:r>
              <a:rPr lang="en-US" b="0" i="0" dirty="0" err="1">
                <a:solidFill>
                  <a:srgbClr val="FF0000"/>
                </a:solidFill>
                <a:effectLst/>
                <a:latin typeface="-apple-system"/>
              </a:rPr>
              <a:t>scale_fill_manual</a:t>
            </a:r>
            <a:r>
              <a:rPr lang="en-US" b="0" i="0" dirty="0">
                <a:solidFill>
                  <a:srgbClr val="212529"/>
                </a:solidFill>
                <a:effectLst/>
                <a:latin typeface="-apple-system"/>
              </a:rPr>
              <a:t>(): manually create color scale</a:t>
            </a:r>
          </a:p>
          <a:p>
            <a:pPr lvl="2"/>
            <a:r>
              <a:rPr lang="en-US" b="0" i="0" dirty="0" err="1">
                <a:solidFill>
                  <a:srgbClr val="FF0000"/>
                </a:solidFill>
                <a:effectLst/>
                <a:latin typeface="-apple-system"/>
              </a:rPr>
              <a:t>scale_fill_brewer</a:t>
            </a:r>
            <a:r>
              <a:rPr lang="en-US" b="0" i="0" dirty="0">
                <a:solidFill>
                  <a:srgbClr val="212529"/>
                </a:solidFill>
                <a:effectLst/>
                <a:latin typeface="-apple-system"/>
              </a:rPr>
              <a:t>(): use a </a:t>
            </a:r>
            <a:r>
              <a:rPr lang="en-US" b="0" i="0" dirty="0" err="1">
                <a:solidFill>
                  <a:srgbClr val="212529"/>
                </a:solidFill>
                <a:effectLst/>
                <a:latin typeface="-apple-system"/>
              </a:rPr>
              <a:t>ColorBrewer</a:t>
            </a:r>
            <a:r>
              <a:rPr lang="en-US" b="0" i="0" dirty="0">
                <a:solidFill>
                  <a:srgbClr val="212529"/>
                </a:solidFill>
                <a:effectLst/>
                <a:latin typeface="-apple-system"/>
              </a:rPr>
              <a:t> palette</a:t>
            </a:r>
          </a:p>
          <a:p>
            <a:pPr lvl="1"/>
            <a:endParaRPr lang="en-US" b="0" i="0" dirty="0">
              <a:solidFill>
                <a:srgbClr val="212529"/>
              </a:solidFill>
              <a:effectLst/>
              <a:latin typeface="-apple-system"/>
            </a:endParaRPr>
          </a:p>
          <a:p>
            <a:pPr lvl="1"/>
            <a:endParaRPr lang="en-US" b="0" i="0" dirty="0">
              <a:solidFill>
                <a:srgbClr val="212529"/>
              </a:solidFill>
              <a:effectLst/>
              <a:latin typeface="-apple-system"/>
            </a:endParaRPr>
          </a:p>
        </p:txBody>
      </p:sp>
    </p:spTree>
    <p:extLst>
      <p:ext uri="{BB962C8B-B14F-4D97-AF65-F5344CB8AC3E}">
        <p14:creationId xmlns:p14="http://schemas.microsoft.com/office/powerpoint/2010/main" val="777337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4BC8-0E09-EF04-1799-8D4DEC0E842F}"/>
              </a:ext>
            </a:extLst>
          </p:cNvPr>
          <p:cNvSpPr>
            <a:spLocks noGrp="1"/>
          </p:cNvSpPr>
          <p:nvPr>
            <p:ph type="title"/>
          </p:nvPr>
        </p:nvSpPr>
        <p:spPr>
          <a:xfrm>
            <a:off x="286695" y="516596"/>
            <a:ext cx="10515600" cy="1325563"/>
          </a:xfrm>
        </p:spPr>
        <p:txBody>
          <a:bodyPr/>
          <a:lstStyle/>
          <a:p>
            <a:r>
              <a:rPr lang="en-US" dirty="0"/>
              <a:t>Manually Select Color Scale</a:t>
            </a:r>
          </a:p>
        </p:txBody>
      </p:sp>
      <p:sp>
        <p:nvSpPr>
          <p:cNvPr id="3" name="Text Placeholder 2">
            <a:extLst>
              <a:ext uri="{FF2B5EF4-FFF2-40B4-BE49-F238E27FC236}">
                <a16:creationId xmlns:a16="http://schemas.microsoft.com/office/drawing/2014/main" id="{D9D2622F-318D-1C58-EE09-C2DFAE9AE18E}"/>
              </a:ext>
            </a:extLst>
          </p:cNvPr>
          <p:cNvSpPr>
            <a:spLocks noGrp="1"/>
          </p:cNvSpPr>
          <p:nvPr>
            <p:ph type="body" idx="1"/>
          </p:nvPr>
        </p:nvSpPr>
        <p:spPr>
          <a:xfrm>
            <a:off x="6659894" y="278296"/>
            <a:ext cx="5685520" cy="2484782"/>
          </a:xfrm>
        </p:spPr>
        <p:txBody>
          <a:bodyPr>
            <a:normAutofit/>
          </a:bodyPr>
          <a:lstStyle/>
          <a:p>
            <a:pPr marL="0" indent="0">
              <a:buNone/>
            </a:pPr>
            <a:endParaRPr lang="en" sz="1800" b="1" dirty="0">
              <a:solidFill>
                <a:srgbClr val="FF0000"/>
              </a:solidFill>
              <a:highlight>
                <a:srgbClr val="FFFF00"/>
              </a:highlight>
            </a:endParaRPr>
          </a:p>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acs</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geom_bar</a:t>
            </a:r>
            <a:r>
              <a:rPr lang="en-US" sz="1800" dirty="0">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fill</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b="1" dirty="0">
                <a:solidFill>
                  <a:srgbClr val="FF0000"/>
                </a:solidFill>
                <a:latin typeface="Arial" panose="020B0604020202020204" pitchFamily="34" charset="0"/>
                <a:ea typeface="Arial"/>
                <a:cs typeface="Arial" panose="020B0604020202020204" pitchFamily="34" charset="0"/>
                <a:sym typeface="Arial"/>
              </a:rPr>
              <a:t>theme</a:t>
            </a:r>
            <a:r>
              <a:rPr lang="en-US" sz="1800" dirty="0">
                <a:solidFill>
                  <a:schemeClr val="dk1"/>
                </a:solidFill>
                <a:latin typeface="Arial" panose="020B0604020202020204" pitchFamily="34" charset="0"/>
                <a:ea typeface="Arial"/>
                <a:cs typeface="Arial" panose="020B0604020202020204" pitchFamily="34" charset="0"/>
                <a:sym typeface="Arial"/>
              </a:rPr>
              <a:t>(</a:t>
            </a:r>
            <a:r>
              <a:rPr lang="en-US" sz="1800" b="1" dirty="0" err="1">
                <a:solidFill>
                  <a:srgbClr val="00B050"/>
                </a:solidFill>
                <a:latin typeface="Arial" panose="020B0604020202020204" pitchFamily="34" charset="0"/>
                <a:ea typeface="Arial"/>
                <a:cs typeface="Arial" panose="020B0604020202020204" pitchFamily="34" charset="0"/>
                <a:sym typeface="Arial"/>
              </a:rPr>
              <a:t>legend.position</a:t>
            </a:r>
            <a:r>
              <a:rPr lang="en-US" sz="1800" b="1" dirty="0">
                <a:solidFill>
                  <a:srgbClr val="00B050"/>
                </a:solidFill>
                <a:latin typeface="Arial" panose="020B0604020202020204" pitchFamily="34" charset="0"/>
                <a:ea typeface="Arial"/>
                <a:cs typeface="Arial" panose="020B0604020202020204" pitchFamily="34" charset="0"/>
                <a:sym typeface="Arial"/>
              </a:rPr>
              <a:t> </a:t>
            </a:r>
            <a:r>
              <a:rPr lang="en-US" sz="1800" dirty="0">
                <a:solidFill>
                  <a:schemeClr val="dk1"/>
                </a:solidFill>
                <a:latin typeface="Arial" panose="020B0604020202020204" pitchFamily="34" charset="0"/>
                <a:ea typeface="Arial"/>
                <a:cs typeface="Arial" panose="020B0604020202020204" pitchFamily="34" charset="0"/>
                <a:sym typeface="Arial"/>
              </a:rPr>
              <a:t>= 'none')</a:t>
            </a:r>
            <a:r>
              <a:rPr lang="en-US" sz="1800" b="1" dirty="0">
                <a:solidFill>
                  <a:srgbClr val="0000FF"/>
                </a:solidFill>
                <a:latin typeface="Arial" panose="020B0604020202020204" pitchFamily="34" charset="0"/>
                <a:cs typeface="Arial" panose="020B0604020202020204" pitchFamily="34" charset="0"/>
              </a:rPr>
              <a:t> +</a:t>
            </a:r>
          </a:p>
          <a:p>
            <a:pPr marL="126997" indent="0">
              <a:buNone/>
            </a:pPr>
            <a:r>
              <a:rPr lang="en" sz="1800" b="1" dirty="0" err="1">
                <a:solidFill>
                  <a:srgbClr val="FF0000"/>
                </a:solidFill>
                <a:highlight>
                  <a:srgbClr val="FFFF00"/>
                </a:highlight>
              </a:rPr>
              <a:t>scale_fill_manual</a:t>
            </a:r>
            <a:r>
              <a:rPr lang="en" sz="1800" dirty="0">
                <a:highlight>
                  <a:srgbClr val="FFFF00"/>
                </a:highlight>
              </a:rPr>
              <a:t>(</a:t>
            </a:r>
            <a:r>
              <a:rPr lang="en" sz="1800" b="1" dirty="0">
                <a:solidFill>
                  <a:srgbClr val="00B050"/>
                </a:solidFill>
                <a:highlight>
                  <a:srgbClr val="FFFF00"/>
                </a:highlight>
              </a:rPr>
              <a:t>values</a:t>
            </a:r>
            <a:r>
              <a:rPr lang="en" sz="1800" dirty="0">
                <a:highlight>
                  <a:srgbClr val="FFFF00"/>
                </a:highlight>
              </a:rPr>
              <a:t>=</a:t>
            </a:r>
            <a:r>
              <a:rPr lang="en-US" sz="1800" dirty="0">
                <a:highlight>
                  <a:srgbClr val="FFFF00"/>
                </a:highlight>
              </a:rPr>
              <a:t> </a:t>
            </a:r>
            <a:r>
              <a:rPr lang="en-US" sz="1800" b="1" dirty="0">
                <a:solidFill>
                  <a:srgbClr val="FF0000"/>
                </a:solidFill>
                <a:highlight>
                  <a:srgbClr val="FFFF00"/>
                </a:highlight>
              </a:rPr>
              <a:t>c</a:t>
            </a:r>
            <a:r>
              <a:rPr lang="en-US" sz="1800" dirty="0">
                <a:highlight>
                  <a:srgbClr val="FFFF00"/>
                </a:highlight>
              </a:rPr>
              <a:t>("red", "orange", "yellow", "green", "blue"</a:t>
            </a:r>
            <a:r>
              <a:rPr lang="en" sz="1800" dirty="0">
                <a:highlight>
                  <a:srgbClr val="FFFF00"/>
                </a:highlight>
              </a:rPr>
              <a:t>))</a:t>
            </a:r>
            <a:endParaRPr lang="en-US" sz="1800" dirty="0"/>
          </a:p>
        </p:txBody>
      </p:sp>
      <p:sp>
        <p:nvSpPr>
          <p:cNvPr id="4" name="Slide Number Placeholder 3">
            <a:extLst>
              <a:ext uri="{FF2B5EF4-FFF2-40B4-BE49-F238E27FC236}">
                <a16:creationId xmlns:a16="http://schemas.microsoft.com/office/drawing/2014/main" id="{B92C0D47-54DB-D92A-A6C7-EBCEC5E295CD}"/>
              </a:ext>
            </a:extLst>
          </p:cNvPr>
          <p:cNvSpPr>
            <a:spLocks noGrp="1"/>
          </p:cNvSpPr>
          <p:nvPr>
            <p:ph type="sldNum" idx="12"/>
          </p:nvPr>
        </p:nvSpPr>
        <p:spPr/>
        <p:txBody>
          <a:bodyPr/>
          <a:lstStyle/>
          <a:p>
            <a:fld id="{00000000-1234-1234-1234-123412341234}" type="slidenum">
              <a:rPr lang="en" smtClean="0"/>
              <a:pPr/>
              <a:t>21</a:t>
            </a:fld>
            <a:endParaRPr lang="en"/>
          </a:p>
        </p:txBody>
      </p:sp>
      <p:sp>
        <p:nvSpPr>
          <p:cNvPr id="5" name="Text Placeholder 2">
            <a:extLst>
              <a:ext uri="{FF2B5EF4-FFF2-40B4-BE49-F238E27FC236}">
                <a16:creationId xmlns:a16="http://schemas.microsoft.com/office/drawing/2014/main" id="{37B86752-5EA0-C609-664B-DE49A28916B8}"/>
              </a:ext>
            </a:extLst>
          </p:cNvPr>
          <p:cNvSpPr txBox="1">
            <a:spLocks/>
          </p:cNvSpPr>
          <p:nvPr/>
        </p:nvSpPr>
        <p:spPr>
          <a:xfrm>
            <a:off x="179834" y="2684777"/>
            <a:ext cx="5227912" cy="2647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4197" indent="-457200"/>
            <a:endParaRPr lang="en-US" dirty="0"/>
          </a:p>
        </p:txBody>
      </p:sp>
      <p:sp>
        <p:nvSpPr>
          <p:cNvPr id="7" name="Content Placeholder 2">
            <a:extLst>
              <a:ext uri="{FF2B5EF4-FFF2-40B4-BE49-F238E27FC236}">
                <a16:creationId xmlns:a16="http://schemas.microsoft.com/office/drawing/2014/main" id="{6B009E8E-53AC-EDA3-E910-16B92E32E88C}"/>
              </a:ext>
            </a:extLst>
          </p:cNvPr>
          <p:cNvSpPr txBox="1">
            <a:spLocks/>
          </p:cNvSpPr>
          <p:nvPr/>
        </p:nvSpPr>
        <p:spPr>
          <a:xfrm>
            <a:off x="472226" y="2005012"/>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Note: the color for NA can’t be adjusted manually</a:t>
            </a:r>
          </a:p>
        </p:txBody>
      </p:sp>
      <p:pic>
        <p:nvPicPr>
          <p:cNvPr id="8" name="Picture 7">
            <a:extLst>
              <a:ext uri="{FF2B5EF4-FFF2-40B4-BE49-F238E27FC236}">
                <a16:creationId xmlns:a16="http://schemas.microsoft.com/office/drawing/2014/main" id="{7A7498A7-2573-AC89-55A5-1A6DB2A66EA1}"/>
              </a:ext>
            </a:extLst>
          </p:cNvPr>
          <p:cNvPicPr>
            <a:picLocks noChangeAspect="1"/>
          </p:cNvPicPr>
          <p:nvPr/>
        </p:nvPicPr>
        <p:blipFill>
          <a:blip r:embed="rId2"/>
          <a:stretch>
            <a:fillRect/>
          </a:stretch>
        </p:blipFill>
        <p:spPr>
          <a:xfrm>
            <a:off x="6611294" y="3227180"/>
            <a:ext cx="4742505" cy="2773647"/>
          </a:xfrm>
          <a:prstGeom prst="rect">
            <a:avLst/>
          </a:prstGeom>
        </p:spPr>
      </p:pic>
    </p:spTree>
    <p:extLst>
      <p:ext uri="{BB962C8B-B14F-4D97-AF65-F5344CB8AC3E}">
        <p14:creationId xmlns:p14="http://schemas.microsoft.com/office/powerpoint/2010/main" val="3062652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1BF2-AA3D-5CD3-5646-3CEB1E4D8299}"/>
              </a:ext>
            </a:extLst>
          </p:cNvPr>
          <p:cNvSpPr>
            <a:spLocks noGrp="1"/>
          </p:cNvSpPr>
          <p:nvPr>
            <p:ph type="title"/>
          </p:nvPr>
        </p:nvSpPr>
        <p:spPr/>
        <p:txBody>
          <a:bodyPr/>
          <a:lstStyle/>
          <a:p>
            <a:r>
              <a:rPr lang="en-US" dirty="0" err="1"/>
              <a:t>ColorBrewer</a:t>
            </a:r>
            <a:r>
              <a:rPr lang="en-US" dirty="0"/>
              <a:t> Sequential Color Scales</a:t>
            </a:r>
          </a:p>
        </p:txBody>
      </p:sp>
      <p:sp>
        <p:nvSpPr>
          <p:cNvPr id="3" name="Text Placeholder 2">
            <a:extLst>
              <a:ext uri="{FF2B5EF4-FFF2-40B4-BE49-F238E27FC236}">
                <a16:creationId xmlns:a16="http://schemas.microsoft.com/office/drawing/2014/main" id="{49154A8A-C457-E85E-B110-5180C70C1C1E}"/>
              </a:ext>
            </a:extLst>
          </p:cNvPr>
          <p:cNvSpPr>
            <a:spLocks noGrp="1"/>
          </p:cNvSpPr>
          <p:nvPr>
            <p:ph type="body" idx="1"/>
          </p:nvPr>
        </p:nvSpPr>
        <p:spPr>
          <a:xfrm>
            <a:off x="350520" y="1690725"/>
            <a:ext cx="5528733" cy="4310448"/>
          </a:xfrm>
        </p:spPr>
        <p:txBody>
          <a:bodyPr/>
          <a:lstStyle/>
          <a:p>
            <a:pPr marL="584197" indent="-457200"/>
            <a:r>
              <a:rPr lang="en-US" dirty="0" err="1">
                <a:solidFill>
                  <a:srgbClr val="000000"/>
                </a:solidFill>
                <a:latin typeface="Fira Sans" panose="020B0503050000020004" pitchFamily="34" charset="0"/>
              </a:rPr>
              <a:t>C</a:t>
            </a:r>
            <a:r>
              <a:rPr lang="en-US" b="0" i="0" dirty="0" err="1">
                <a:solidFill>
                  <a:srgbClr val="000000"/>
                </a:solidFill>
                <a:effectLst/>
                <a:latin typeface="Fira Sans" panose="020B0503050000020004" pitchFamily="34" charset="0"/>
              </a:rPr>
              <a:t>olorBrewer</a:t>
            </a:r>
            <a:r>
              <a:rPr lang="en-US" b="0" i="0" dirty="0">
                <a:solidFill>
                  <a:srgbClr val="000000"/>
                </a:solidFill>
                <a:effectLst/>
                <a:latin typeface="Fira Sans" panose="020B0503050000020004" pitchFamily="34" charset="0"/>
              </a:rPr>
              <a:t> provides sets of colors (palettes)</a:t>
            </a:r>
          </a:p>
          <a:p>
            <a:pPr marL="584197" indent="-457200"/>
            <a:r>
              <a:rPr lang="en-US" b="0" i="0" dirty="0">
                <a:solidFill>
                  <a:srgbClr val="000000"/>
                </a:solidFill>
                <a:effectLst/>
                <a:latin typeface="Fira Sans" panose="020B0503050000020004" pitchFamily="34" charset="0"/>
              </a:rPr>
              <a:t>Sequential palettes are </a:t>
            </a:r>
            <a:r>
              <a:rPr lang="en-US" dirty="0">
                <a:solidFill>
                  <a:srgbClr val="000000"/>
                </a:solidFill>
                <a:latin typeface="Fira Sans" panose="020B0503050000020004" pitchFamily="34" charset="0"/>
              </a:rPr>
              <a:t>g</a:t>
            </a:r>
            <a:r>
              <a:rPr lang="en-US" b="0" i="0" dirty="0">
                <a:solidFill>
                  <a:srgbClr val="000000"/>
                </a:solidFill>
                <a:effectLst/>
                <a:latin typeface="Fira Sans" panose="020B0503050000020004" pitchFamily="34" charset="0"/>
              </a:rPr>
              <a:t>ood for</a:t>
            </a:r>
            <a:r>
              <a:rPr lang="en-US" dirty="0">
                <a:solidFill>
                  <a:srgbClr val="000000"/>
                </a:solidFill>
                <a:latin typeface="Fira Sans" panose="020B0503050000020004" pitchFamily="34" charset="0"/>
              </a:rPr>
              <a:t> o</a:t>
            </a:r>
            <a:r>
              <a:rPr lang="en-US" b="0" i="0" dirty="0">
                <a:solidFill>
                  <a:srgbClr val="000000"/>
                </a:solidFill>
                <a:effectLst/>
                <a:latin typeface="Fira Sans" panose="020B0503050000020004" pitchFamily="34" charset="0"/>
              </a:rPr>
              <a:t>rdinal categorical variables</a:t>
            </a:r>
          </a:p>
          <a:p>
            <a:pPr marL="584197" indent="-457200"/>
            <a:r>
              <a:rPr lang="en-US" dirty="0">
                <a:solidFill>
                  <a:srgbClr val="000000"/>
                </a:solidFill>
                <a:latin typeface="Fira Sans" panose="020B0503050000020004" pitchFamily="34" charset="0"/>
              </a:rPr>
              <a:t>Educational levels:</a:t>
            </a:r>
          </a:p>
          <a:p>
            <a:pPr marL="1041397" lvl="1" indent="-457200"/>
            <a:r>
              <a:rPr lang="en-US" dirty="0">
                <a:solidFill>
                  <a:srgbClr val="000000"/>
                </a:solidFill>
                <a:latin typeface="Fira Sans" panose="020B0503050000020004" pitchFamily="34" charset="0"/>
              </a:rPr>
              <a:t>high school</a:t>
            </a:r>
          </a:p>
          <a:p>
            <a:pPr marL="1041397" lvl="1" indent="-457200"/>
            <a:r>
              <a:rPr lang="en-US" dirty="0">
                <a:solidFill>
                  <a:srgbClr val="000000"/>
                </a:solidFill>
                <a:latin typeface="Fira Sans" panose="020B0503050000020004" pitchFamily="34" charset="0"/>
              </a:rPr>
              <a:t>college</a:t>
            </a:r>
          </a:p>
          <a:p>
            <a:pPr marL="1041397" lvl="1" indent="-457200"/>
            <a:r>
              <a:rPr lang="en-US" dirty="0">
                <a:solidFill>
                  <a:srgbClr val="000000"/>
                </a:solidFill>
                <a:latin typeface="Fira Sans" panose="020B0503050000020004" pitchFamily="34" charset="0"/>
              </a:rPr>
              <a:t>graduate school</a:t>
            </a:r>
            <a:endParaRPr lang="en-US" b="0" i="0" dirty="0">
              <a:solidFill>
                <a:srgbClr val="000000"/>
              </a:solidFill>
              <a:effectLst/>
              <a:latin typeface="Fira Sans" panose="020B0503050000020004" pitchFamily="34" charset="0"/>
            </a:endParaRPr>
          </a:p>
          <a:p>
            <a:endParaRPr lang="en-US" dirty="0"/>
          </a:p>
        </p:txBody>
      </p:sp>
      <p:sp>
        <p:nvSpPr>
          <p:cNvPr id="4" name="Slide Number Placeholder 3">
            <a:extLst>
              <a:ext uri="{FF2B5EF4-FFF2-40B4-BE49-F238E27FC236}">
                <a16:creationId xmlns:a16="http://schemas.microsoft.com/office/drawing/2014/main" id="{9BDC7668-6CB4-BD53-584B-6AD57A61D6EF}"/>
              </a:ext>
            </a:extLst>
          </p:cNvPr>
          <p:cNvSpPr>
            <a:spLocks noGrp="1"/>
          </p:cNvSpPr>
          <p:nvPr>
            <p:ph type="sldNum" idx="12"/>
          </p:nvPr>
        </p:nvSpPr>
        <p:spPr/>
        <p:txBody>
          <a:bodyPr/>
          <a:lstStyle/>
          <a:p>
            <a:fld id="{00000000-1234-1234-1234-123412341234}" type="slidenum">
              <a:rPr lang="en" smtClean="0"/>
              <a:pPr/>
              <a:t>22</a:t>
            </a:fld>
            <a:endParaRPr lang="en"/>
          </a:p>
        </p:txBody>
      </p:sp>
      <p:pic>
        <p:nvPicPr>
          <p:cNvPr id="1026" name="Picture 2">
            <a:extLst>
              <a:ext uri="{FF2B5EF4-FFF2-40B4-BE49-F238E27FC236}">
                <a16:creationId xmlns:a16="http://schemas.microsoft.com/office/drawing/2014/main" id="{9994368B-913B-9AA9-83AD-587801B59B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604" r="22562" b="50512"/>
          <a:stretch/>
        </p:blipFill>
        <p:spPr bwMode="auto">
          <a:xfrm>
            <a:off x="5879253" y="1834348"/>
            <a:ext cx="5962227" cy="3861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803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1BF2-AA3D-5CD3-5646-3CEB1E4D8299}"/>
              </a:ext>
            </a:extLst>
          </p:cNvPr>
          <p:cNvSpPr>
            <a:spLocks noGrp="1"/>
          </p:cNvSpPr>
          <p:nvPr>
            <p:ph type="title"/>
          </p:nvPr>
        </p:nvSpPr>
        <p:spPr/>
        <p:txBody>
          <a:bodyPr/>
          <a:lstStyle/>
          <a:p>
            <a:r>
              <a:rPr lang="en-US" dirty="0" err="1"/>
              <a:t>ColorBrewer</a:t>
            </a:r>
            <a:r>
              <a:rPr lang="en-US" dirty="0"/>
              <a:t> Diverging Color Scales</a:t>
            </a:r>
          </a:p>
        </p:txBody>
      </p:sp>
      <p:sp>
        <p:nvSpPr>
          <p:cNvPr id="3" name="Text Placeholder 2">
            <a:extLst>
              <a:ext uri="{FF2B5EF4-FFF2-40B4-BE49-F238E27FC236}">
                <a16:creationId xmlns:a16="http://schemas.microsoft.com/office/drawing/2014/main" id="{49154A8A-C457-E85E-B110-5180C70C1C1E}"/>
              </a:ext>
            </a:extLst>
          </p:cNvPr>
          <p:cNvSpPr>
            <a:spLocks noGrp="1"/>
          </p:cNvSpPr>
          <p:nvPr>
            <p:ph type="body" idx="1"/>
          </p:nvPr>
        </p:nvSpPr>
        <p:spPr>
          <a:xfrm>
            <a:off x="360459" y="2379235"/>
            <a:ext cx="5874086" cy="3819684"/>
          </a:xfrm>
        </p:spPr>
        <p:txBody>
          <a:bodyPr>
            <a:normAutofit lnSpcReduction="10000"/>
          </a:bodyPr>
          <a:lstStyle/>
          <a:p>
            <a:pPr marL="126997" indent="0">
              <a:buNone/>
            </a:pPr>
            <a:r>
              <a:rPr lang="en-US" b="0" i="0" dirty="0">
                <a:solidFill>
                  <a:srgbClr val="000000"/>
                </a:solidFill>
                <a:effectLst/>
                <a:latin typeface="Fira Sans" panose="020B0503050000020004" pitchFamily="34" charset="0"/>
              </a:rPr>
              <a:t>Diverging palettes are good for ordinal categorical variables</a:t>
            </a:r>
          </a:p>
          <a:p>
            <a:r>
              <a:rPr lang="en-US" dirty="0">
                <a:solidFill>
                  <a:srgbClr val="000000"/>
                </a:solidFill>
                <a:latin typeface="Fira Sans" panose="020B0503050000020004" pitchFamily="34" charset="0"/>
              </a:rPr>
              <a:t>Use this </a:t>
            </a:r>
            <a:r>
              <a:rPr lang="en-US" b="0" i="0" dirty="0">
                <a:solidFill>
                  <a:srgbClr val="000000"/>
                </a:solidFill>
                <a:effectLst/>
                <a:latin typeface="Fira Sans" panose="020B0503050000020004" pitchFamily="34" charset="0"/>
              </a:rPr>
              <a:t>when your values are ordered in two directions relative to a center.</a:t>
            </a:r>
          </a:p>
          <a:p>
            <a:r>
              <a:rPr lang="en-US" dirty="0">
                <a:solidFill>
                  <a:srgbClr val="000000"/>
                </a:solidFill>
                <a:latin typeface="Fira Sans" panose="020B0503050000020004" pitchFamily="34" charset="0"/>
              </a:rPr>
              <a:t>political affiliation:</a:t>
            </a:r>
          </a:p>
          <a:p>
            <a:pPr lvl="1"/>
            <a:r>
              <a:rPr lang="en-US" b="0" i="0" dirty="0">
                <a:solidFill>
                  <a:srgbClr val="000000"/>
                </a:solidFill>
                <a:effectLst/>
                <a:latin typeface="Fira Sans" panose="020B0503050000020004" pitchFamily="34" charset="0"/>
              </a:rPr>
              <a:t>liberal</a:t>
            </a:r>
          </a:p>
          <a:p>
            <a:pPr lvl="1"/>
            <a:r>
              <a:rPr lang="en-US" dirty="0">
                <a:solidFill>
                  <a:srgbClr val="000000"/>
                </a:solidFill>
                <a:latin typeface="Fira Sans" panose="020B0503050000020004" pitchFamily="34" charset="0"/>
              </a:rPr>
              <a:t>centrist</a:t>
            </a:r>
          </a:p>
          <a:p>
            <a:pPr lvl="1"/>
            <a:r>
              <a:rPr lang="en-US" b="0" i="0" dirty="0">
                <a:solidFill>
                  <a:srgbClr val="000000"/>
                </a:solidFill>
                <a:effectLst/>
                <a:latin typeface="Fira Sans" panose="020B0503050000020004" pitchFamily="34" charset="0"/>
              </a:rPr>
              <a:t>conservative</a:t>
            </a:r>
          </a:p>
          <a:p>
            <a:pPr marL="0" indent="0">
              <a:buNone/>
            </a:pPr>
            <a:endParaRPr lang="en-US" dirty="0"/>
          </a:p>
        </p:txBody>
      </p:sp>
      <p:sp>
        <p:nvSpPr>
          <p:cNvPr id="4" name="Slide Number Placeholder 3">
            <a:extLst>
              <a:ext uri="{FF2B5EF4-FFF2-40B4-BE49-F238E27FC236}">
                <a16:creationId xmlns:a16="http://schemas.microsoft.com/office/drawing/2014/main" id="{9BDC7668-6CB4-BD53-584B-6AD57A61D6EF}"/>
              </a:ext>
            </a:extLst>
          </p:cNvPr>
          <p:cNvSpPr>
            <a:spLocks noGrp="1"/>
          </p:cNvSpPr>
          <p:nvPr>
            <p:ph type="sldNum" idx="12"/>
          </p:nvPr>
        </p:nvSpPr>
        <p:spPr/>
        <p:txBody>
          <a:bodyPr/>
          <a:lstStyle/>
          <a:p>
            <a:fld id="{00000000-1234-1234-1234-123412341234}" type="slidenum">
              <a:rPr lang="en" smtClean="0"/>
              <a:pPr/>
              <a:t>23</a:t>
            </a:fld>
            <a:endParaRPr lang="en"/>
          </a:p>
        </p:txBody>
      </p:sp>
      <p:pic>
        <p:nvPicPr>
          <p:cNvPr id="1026" name="Picture 2">
            <a:extLst>
              <a:ext uri="{FF2B5EF4-FFF2-40B4-BE49-F238E27FC236}">
                <a16:creationId xmlns:a16="http://schemas.microsoft.com/office/drawing/2014/main" id="{9994368B-913B-9AA9-83AD-587801B59B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2" t="68067" r="9656" b="8969"/>
          <a:stretch/>
        </p:blipFill>
        <p:spPr bwMode="auto">
          <a:xfrm>
            <a:off x="6390861" y="2263359"/>
            <a:ext cx="5620248" cy="167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83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1BF2-AA3D-5CD3-5646-3CEB1E4D8299}"/>
              </a:ext>
            </a:extLst>
          </p:cNvPr>
          <p:cNvSpPr>
            <a:spLocks noGrp="1"/>
          </p:cNvSpPr>
          <p:nvPr>
            <p:ph type="title"/>
          </p:nvPr>
        </p:nvSpPr>
        <p:spPr/>
        <p:txBody>
          <a:bodyPr/>
          <a:lstStyle/>
          <a:p>
            <a:r>
              <a:rPr lang="en-US" dirty="0" err="1"/>
              <a:t>ColorBrewer</a:t>
            </a:r>
            <a:r>
              <a:rPr lang="en-US" dirty="0"/>
              <a:t> Qualitative Color Scales</a:t>
            </a:r>
          </a:p>
        </p:txBody>
      </p:sp>
      <p:sp>
        <p:nvSpPr>
          <p:cNvPr id="3" name="Text Placeholder 2">
            <a:extLst>
              <a:ext uri="{FF2B5EF4-FFF2-40B4-BE49-F238E27FC236}">
                <a16:creationId xmlns:a16="http://schemas.microsoft.com/office/drawing/2014/main" id="{49154A8A-C457-E85E-B110-5180C70C1C1E}"/>
              </a:ext>
            </a:extLst>
          </p:cNvPr>
          <p:cNvSpPr>
            <a:spLocks noGrp="1"/>
          </p:cNvSpPr>
          <p:nvPr>
            <p:ph type="body" idx="1"/>
          </p:nvPr>
        </p:nvSpPr>
        <p:spPr>
          <a:xfrm>
            <a:off x="489668" y="2063680"/>
            <a:ext cx="5497401" cy="2180329"/>
          </a:xfrm>
        </p:spPr>
        <p:txBody>
          <a:bodyPr>
            <a:normAutofit fontScale="85000" lnSpcReduction="20000"/>
          </a:bodyPr>
          <a:lstStyle/>
          <a:p>
            <a:pPr marL="609596" indent="-457200"/>
            <a:r>
              <a:rPr lang="en-US" dirty="0">
                <a:solidFill>
                  <a:srgbClr val="000000"/>
                </a:solidFill>
                <a:latin typeface="Fira Sans" panose="020B0503050000020004" pitchFamily="34" charset="0"/>
              </a:rPr>
              <a:t>Qualitative (nominal) palettes are good for categorical Variables whose</a:t>
            </a:r>
            <a:r>
              <a:rPr lang="en-US" b="0" i="0" dirty="0">
                <a:solidFill>
                  <a:srgbClr val="000000"/>
                </a:solidFill>
                <a:effectLst/>
                <a:latin typeface="Fira Sans" panose="020B0503050000020004" pitchFamily="34" charset="0"/>
              </a:rPr>
              <a:t> values have no ordering.</a:t>
            </a:r>
          </a:p>
          <a:p>
            <a:pPr marL="609596" indent="-457200"/>
            <a:r>
              <a:rPr lang="en-US" dirty="0">
                <a:solidFill>
                  <a:srgbClr val="000000"/>
                </a:solidFill>
                <a:latin typeface="Fira Sans" panose="020B0503050000020004" pitchFamily="34" charset="0"/>
              </a:rPr>
              <a:t>Major:</a:t>
            </a:r>
          </a:p>
          <a:p>
            <a:pPr marL="1066796" lvl="1" indent="-457200"/>
            <a:r>
              <a:rPr lang="en-US" b="0" i="0" dirty="0">
                <a:solidFill>
                  <a:srgbClr val="000000"/>
                </a:solidFill>
                <a:effectLst/>
                <a:latin typeface="Fira Sans" panose="020B0503050000020004" pitchFamily="34" charset="0"/>
              </a:rPr>
              <a:t>Economics</a:t>
            </a:r>
          </a:p>
          <a:p>
            <a:pPr marL="1066796" lvl="1" indent="-457200"/>
            <a:r>
              <a:rPr lang="en-US" dirty="0">
                <a:solidFill>
                  <a:srgbClr val="000000"/>
                </a:solidFill>
                <a:latin typeface="Fira Sans" panose="020B0503050000020004" pitchFamily="34" charset="0"/>
              </a:rPr>
              <a:t>Business</a:t>
            </a:r>
          </a:p>
          <a:p>
            <a:pPr marL="1066796" lvl="1" indent="-457200"/>
            <a:r>
              <a:rPr lang="en-US" b="0" i="0" dirty="0">
                <a:solidFill>
                  <a:srgbClr val="000000"/>
                </a:solidFill>
                <a:effectLst/>
                <a:latin typeface="Fira Sans" panose="020B0503050000020004" pitchFamily="34" charset="0"/>
              </a:rPr>
              <a:t>Statistics</a:t>
            </a:r>
          </a:p>
          <a:p>
            <a:pPr marL="152396" indent="0">
              <a:buNone/>
            </a:pPr>
            <a:endParaRPr lang="en-US" b="0" i="0" dirty="0">
              <a:solidFill>
                <a:srgbClr val="000000"/>
              </a:solidFill>
              <a:effectLst/>
              <a:latin typeface="Fira Sans" panose="020B0503050000020004" pitchFamily="34" charset="0"/>
            </a:endParaRPr>
          </a:p>
          <a:p>
            <a:endParaRPr lang="en-US" dirty="0"/>
          </a:p>
        </p:txBody>
      </p:sp>
      <p:sp>
        <p:nvSpPr>
          <p:cNvPr id="4" name="Slide Number Placeholder 3">
            <a:extLst>
              <a:ext uri="{FF2B5EF4-FFF2-40B4-BE49-F238E27FC236}">
                <a16:creationId xmlns:a16="http://schemas.microsoft.com/office/drawing/2014/main" id="{9BDC7668-6CB4-BD53-584B-6AD57A61D6EF}"/>
              </a:ext>
            </a:extLst>
          </p:cNvPr>
          <p:cNvSpPr>
            <a:spLocks noGrp="1"/>
          </p:cNvSpPr>
          <p:nvPr>
            <p:ph type="sldNum" idx="12"/>
          </p:nvPr>
        </p:nvSpPr>
        <p:spPr/>
        <p:txBody>
          <a:bodyPr/>
          <a:lstStyle/>
          <a:p>
            <a:fld id="{00000000-1234-1234-1234-123412341234}" type="slidenum">
              <a:rPr lang="en" smtClean="0"/>
              <a:pPr/>
              <a:t>24</a:t>
            </a:fld>
            <a:endParaRPr lang="en"/>
          </a:p>
        </p:txBody>
      </p:sp>
      <p:pic>
        <p:nvPicPr>
          <p:cNvPr id="1026" name="Picture 2">
            <a:extLst>
              <a:ext uri="{FF2B5EF4-FFF2-40B4-BE49-F238E27FC236}">
                <a16:creationId xmlns:a16="http://schemas.microsoft.com/office/drawing/2014/main" id="{9994368B-913B-9AA9-83AD-587801B59B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82" t="48966" r="2716" b="31566"/>
          <a:stretch/>
        </p:blipFill>
        <p:spPr bwMode="auto">
          <a:xfrm>
            <a:off x="5987069" y="2063680"/>
            <a:ext cx="5564851"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208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5CDC-1286-9D75-42E0-79CDB2DA72BD}"/>
              </a:ext>
            </a:extLst>
          </p:cNvPr>
          <p:cNvSpPr>
            <a:spLocks noGrp="1"/>
          </p:cNvSpPr>
          <p:nvPr>
            <p:ph type="title"/>
          </p:nvPr>
        </p:nvSpPr>
        <p:spPr/>
        <p:txBody>
          <a:bodyPr/>
          <a:lstStyle/>
          <a:p>
            <a:r>
              <a:rPr lang="en-US" dirty="0"/>
              <a:t>Change the Palette</a:t>
            </a:r>
          </a:p>
        </p:txBody>
      </p:sp>
      <p:sp>
        <p:nvSpPr>
          <p:cNvPr id="4" name="Text Placeholder 2">
            <a:extLst>
              <a:ext uri="{FF2B5EF4-FFF2-40B4-BE49-F238E27FC236}">
                <a16:creationId xmlns:a16="http://schemas.microsoft.com/office/drawing/2014/main" id="{2FEF5F37-3199-4AE2-926F-F26078684AAE}"/>
              </a:ext>
            </a:extLst>
          </p:cNvPr>
          <p:cNvSpPr>
            <a:spLocks noGrp="1"/>
          </p:cNvSpPr>
          <p:nvPr>
            <p:ph idx="1"/>
          </p:nvPr>
        </p:nvSpPr>
        <p:spPr>
          <a:xfrm>
            <a:off x="6544181" y="541040"/>
            <a:ext cx="4915223" cy="2299295"/>
          </a:xfrm>
        </p:spPr>
        <p:txBody>
          <a:bodyPr>
            <a:norm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acs</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geom_bar</a:t>
            </a:r>
            <a:r>
              <a:rPr lang="en-US" sz="1800" dirty="0">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fill</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 color</a:t>
            </a:r>
            <a:r>
              <a:rPr lang="en-US" sz="1800" dirty="0">
                <a:latin typeface="Arial" panose="020B0604020202020204" pitchFamily="34" charset="0"/>
                <a:cs typeface="Arial" panose="020B0604020202020204" pitchFamily="34" charset="0"/>
              </a:rPr>
              <a:t> =</a:t>
            </a:r>
            <a:r>
              <a:rPr lang="en-US" sz="1800" dirty="0"/>
              <a:t> "black" </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marL="0" indent="0">
              <a:buNone/>
            </a:pPr>
            <a:r>
              <a:rPr lang="en" sz="1800" b="1" dirty="0" err="1">
                <a:solidFill>
                  <a:srgbClr val="FF0000"/>
                </a:solidFill>
                <a:highlight>
                  <a:srgbClr val="FFFF00"/>
                </a:highlight>
              </a:rPr>
              <a:t>scale_fill_brewer</a:t>
            </a:r>
            <a:r>
              <a:rPr lang="en" sz="1800" dirty="0">
                <a:highlight>
                  <a:srgbClr val="FFFF00"/>
                </a:highlight>
              </a:rPr>
              <a:t>(</a:t>
            </a:r>
            <a:r>
              <a:rPr lang="en" sz="1800" b="1" dirty="0">
                <a:solidFill>
                  <a:srgbClr val="00B050"/>
                </a:solidFill>
                <a:highlight>
                  <a:srgbClr val="FFFF00"/>
                </a:highlight>
              </a:rPr>
              <a:t>palette</a:t>
            </a:r>
            <a:r>
              <a:rPr lang="en" sz="1800" dirty="0">
                <a:highlight>
                  <a:srgbClr val="FFFF00"/>
                </a:highlight>
              </a:rPr>
              <a:t>=</a:t>
            </a:r>
            <a:r>
              <a:rPr lang="en-US" sz="1800" dirty="0">
                <a:highlight>
                  <a:srgbClr val="FFFF00"/>
                </a:highlight>
              </a:rPr>
              <a:t> "Purples"</a:t>
            </a:r>
            <a:r>
              <a:rPr lang="en" sz="1800" dirty="0">
                <a:highlight>
                  <a:srgbClr val="FFFF00"/>
                </a:highlight>
              </a:rPr>
              <a:t>)</a:t>
            </a:r>
            <a:endParaRPr lang="en-US" sz="1800" dirty="0">
              <a:solidFill>
                <a:srgbClr val="FF0000"/>
              </a:solidFill>
              <a:highlight>
                <a:srgbClr val="FFFF00"/>
              </a:highlight>
            </a:endParaRPr>
          </a:p>
        </p:txBody>
      </p:sp>
      <p:sp>
        <p:nvSpPr>
          <p:cNvPr id="3" name="Text Placeholder 2">
            <a:extLst>
              <a:ext uri="{FF2B5EF4-FFF2-40B4-BE49-F238E27FC236}">
                <a16:creationId xmlns:a16="http://schemas.microsoft.com/office/drawing/2014/main" id="{444684D9-1402-7B05-6FF6-CA54A53AE39E}"/>
              </a:ext>
            </a:extLst>
          </p:cNvPr>
          <p:cNvSpPr txBox="1">
            <a:spLocks/>
          </p:cNvSpPr>
          <p:nvPr/>
        </p:nvSpPr>
        <p:spPr>
          <a:xfrm>
            <a:off x="150420" y="2338835"/>
            <a:ext cx="5497401" cy="2180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596" indent="-457200"/>
            <a:r>
              <a:rPr lang="en-US" dirty="0">
                <a:solidFill>
                  <a:srgbClr val="000000"/>
                </a:solidFill>
                <a:latin typeface="Fira Sans" panose="020B0503050000020004" pitchFamily="34" charset="0"/>
              </a:rPr>
              <a:t>Education is ordinal, so I will select a sequential color scale</a:t>
            </a:r>
          </a:p>
          <a:p>
            <a:endParaRPr lang="en-US" dirty="0"/>
          </a:p>
        </p:txBody>
      </p:sp>
      <p:pic>
        <p:nvPicPr>
          <p:cNvPr id="6" name="Picture 5">
            <a:extLst>
              <a:ext uri="{FF2B5EF4-FFF2-40B4-BE49-F238E27FC236}">
                <a16:creationId xmlns:a16="http://schemas.microsoft.com/office/drawing/2014/main" id="{BF8C9693-8FC4-61E9-6BAB-C88BB85B2370}"/>
              </a:ext>
            </a:extLst>
          </p:cNvPr>
          <p:cNvPicPr>
            <a:picLocks noChangeAspect="1"/>
          </p:cNvPicPr>
          <p:nvPr/>
        </p:nvPicPr>
        <p:blipFill>
          <a:blip r:embed="rId2"/>
          <a:stretch>
            <a:fillRect/>
          </a:stretch>
        </p:blipFill>
        <p:spPr>
          <a:xfrm>
            <a:off x="6399646" y="2655128"/>
            <a:ext cx="5080000" cy="2959100"/>
          </a:xfrm>
          <a:prstGeom prst="rect">
            <a:avLst/>
          </a:prstGeom>
        </p:spPr>
      </p:pic>
    </p:spTree>
    <p:extLst>
      <p:ext uri="{BB962C8B-B14F-4D97-AF65-F5344CB8AC3E}">
        <p14:creationId xmlns:p14="http://schemas.microsoft.com/office/powerpoint/2010/main" val="4211939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5CDC-1286-9D75-42E0-79CDB2DA72BD}"/>
              </a:ext>
            </a:extLst>
          </p:cNvPr>
          <p:cNvSpPr>
            <a:spLocks noGrp="1"/>
          </p:cNvSpPr>
          <p:nvPr>
            <p:ph type="title"/>
          </p:nvPr>
        </p:nvSpPr>
        <p:spPr/>
        <p:txBody>
          <a:bodyPr/>
          <a:lstStyle/>
          <a:p>
            <a:r>
              <a:rPr lang="en-US" dirty="0"/>
              <a:t>What happened?</a:t>
            </a:r>
          </a:p>
        </p:txBody>
      </p:sp>
      <p:sp>
        <p:nvSpPr>
          <p:cNvPr id="4" name="Text Placeholder 2">
            <a:extLst>
              <a:ext uri="{FF2B5EF4-FFF2-40B4-BE49-F238E27FC236}">
                <a16:creationId xmlns:a16="http://schemas.microsoft.com/office/drawing/2014/main" id="{2FEF5F37-3199-4AE2-926F-F26078684AAE}"/>
              </a:ext>
            </a:extLst>
          </p:cNvPr>
          <p:cNvSpPr>
            <a:spLocks noGrp="1"/>
          </p:cNvSpPr>
          <p:nvPr>
            <p:ph idx="1"/>
          </p:nvPr>
        </p:nvSpPr>
        <p:spPr>
          <a:xfrm>
            <a:off x="6544181" y="541040"/>
            <a:ext cx="4915223" cy="2299295"/>
          </a:xfrm>
        </p:spPr>
        <p:txBody>
          <a:bodyPr>
            <a:norm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acs</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geom_bar</a:t>
            </a:r>
            <a:r>
              <a:rPr lang="en-US" sz="1800" dirty="0">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fill</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 color</a:t>
            </a:r>
            <a:r>
              <a:rPr lang="en-US" sz="1800" dirty="0">
                <a:latin typeface="Arial" panose="020B0604020202020204" pitchFamily="34" charset="0"/>
                <a:cs typeface="Arial" panose="020B0604020202020204" pitchFamily="34" charset="0"/>
              </a:rPr>
              <a:t> =</a:t>
            </a:r>
            <a:r>
              <a:rPr lang="en-US" sz="1800" dirty="0"/>
              <a:t> "black" </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marL="0" indent="0">
              <a:buNone/>
            </a:pPr>
            <a:r>
              <a:rPr lang="en" sz="1800" b="1" dirty="0" err="1">
                <a:solidFill>
                  <a:srgbClr val="FF0000"/>
                </a:solidFill>
                <a:highlight>
                  <a:srgbClr val="FFFF00"/>
                </a:highlight>
              </a:rPr>
              <a:t>scale_color_brewer</a:t>
            </a:r>
            <a:r>
              <a:rPr lang="en" sz="1800" dirty="0">
                <a:highlight>
                  <a:srgbClr val="FFFF00"/>
                </a:highlight>
              </a:rPr>
              <a:t>(</a:t>
            </a:r>
            <a:r>
              <a:rPr lang="en" sz="1800" b="1" dirty="0">
                <a:solidFill>
                  <a:srgbClr val="00B050"/>
                </a:solidFill>
                <a:highlight>
                  <a:srgbClr val="FFFF00"/>
                </a:highlight>
              </a:rPr>
              <a:t>palette</a:t>
            </a:r>
            <a:r>
              <a:rPr lang="en" sz="1800" dirty="0">
                <a:highlight>
                  <a:srgbClr val="FFFF00"/>
                </a:highlight>
              </a:rPr>
              <a:t>=</a:t>
            </a:r>
            <a:r>
              <a:rPr lang="en-US" sz="1800" dirty="0">
                <a:highlight>
                  <a:srgbClr val="FFFF00"/>
                </a:highlight>
              </a:rPr>
              <a:t> "Purples"</a:t>
            </a:r>
            <a:r>
              <a:rPr lang="en" sz="1800" dirty="0">
                <a:highlight>
                  <a:srgbClr val="FFFF00"/>
                </a:highlight>
              </a:rPr>
              <a:t>)</a:t>
            </a:r>
            <a:endParaRPr lang="en-US" sz="1800" dirty="0">
              <a:solidFill>
                <a:srgbClr val="FF0000"/>
              </a:solidFill>
              <a:highlight>
                <a:srgbClr val="FFFF00"/>
              </a:highlight>
            </a:endParaRPr>
          </a:p>
        </p:txBody>
      </p:sp>
      <p:sp>
        <p:nvSpPr>
          <p:cNvPr id="3" name="Text Placeholder 2">
            <a:extLst>
              <a:ext uri="{FF2B5EF4-FFF2-40B4-BE49-F238E27FC236}">
                <a16:creationId xmlns:a16="http://schemas.microsoft.com/office/drawing/2014/main" id="{444684D9-1402-7B05-6FF6-CA54A53AE39E}"/>
              </a:ext>
            </a:extLst>
          </p:cNvPr>
          <p:cNvSpPr txBox="1">
            <a:spLocks/>
          </p:cNvSpPr>
          <p:nvPr/>
        </p:nvSpPr>
        <p:spPr>
          <a:xfrm>
            <a:off x="150420" y="2338835"/>
            <a:ext cx="5497401" cy="2180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596" indent="-457200"/>
            <a:r>
              <a:rPr lang="en-US" dirty="0">
                <a:solidFill>
                  <a:srgbClr val="000000"/>
                </a:solidFill>
                <a:latin typeface="Fira Sans" panose="020B0503050000020004" pitchFamily="34" charset="0"/>
              </a:rPr>
              <a:t>I changed the palette for 1d objects (lines and points), not 2d objects</a:t>
            </a:r>
          </a:p>
          <a:p>
            <a:endParaRPr lang="en-US" dirty="0"/>
          </a:p>
        </p:txBody>
      </p:sp>
      <p:pic>
        <p:nvPicPr>
          <p:cNvPr id="5" name="Picture 4">
            <a:extLst>
              <a:ext uri="{FF2B5EF4-FFF2-40B4-BE49-F238E27FC236}">
                <a16:creationId xmlns:a16="http://schemas.microsoft.com/office/drawing/2014/main" id="{0019763D-5D86-E381-4648-A56A3847ED9C}"/>
              </a:ext>
            </a:extLst>
          </p:cNvPr>
          <p:cNvPicPr>
            <a:picLocks noChangeAspect="1"/>
          </p:cNvPicPr>
          <p:nvPr/>
        </p:nvPicPr>
        <p:blipFill>
          <a:blip r:embed="rId2"/>
          <a:stretch>
            <a:fillRect/>
          </a:stretch>
        </p:blipFill>
        <p:spPr>
          <a:xfrm>
            <a:off x="6435586" y="3127788"/>
            <a:ext cx="5086509" cy="2974837"/>
          </a:xfrm>
          <a:prstGeom prst="rect">
            <a:avLst/>
          </a:prstGeom>
        </p:spPr>
      </p:pic>
    </p:spTree>
    <p:extLst>
      <p:ext uri="{BB962C8B-B14F-4D97-AF65-F5344CB8AC3E}">
        <p14:creationId xmlns:p14="http://schemas.microsoft.com/office/powerpoint/2010/main" val="873930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B4571-2760-72B6-67FC-565527FE2F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6B788F-3347-5B85-3F3B-D28321DB1194}"/>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27BA97B8-E4EF-6559-2284-ABB56E2C3819}"/>
              </a:ext>
            </a:extLst>
          </p:cNvPr>
          <p:cNvSpPr>
            <a:spLocks noGrp="1"/>
          </p:cNvSpPr>
          <p:nvPr>
            <p:ph idx="1"/>
          </p:nvPr>
        </p:nvSpPr>
        <p:spPr/>
        <p:txBody>
          <a:bodyPr/>
          <a:lstStyle/>
          <a:p>
            <a:r>
              <a:rPr lang="en-US" dirty="0"/>
              <a:t>Make a bar plot of race</a:t>
            </a:r>
          </a:p>
          <a:p>
            <a:r>
              <a:rPr lang="en-US" dirty="0"/>
              <a:t>use the Set1 color palette  </a:t>
            </a:r>
          </a:p>
        </p:txBody>
      </p:sp>
      <p:sp>
        <p:nvSpPr>
          <p:cNvPr id="4" name="TextBox 3">
            <a:extLst>
              <a:ext uri="{FF2B5EF4-FFF2-40B4-BE49-F238E27FC236}">
                <a16:creationId xmlns:a16="http://schemas.microsoft.com/office/drawing/2014/main" id="{3D93017E-A10C-8669-FB67-8523E47963F5}"/>
              </a:ext>
            </a:extLst>
          </p:cNvPr>
          <p:cNvSpPr txBox="1"/>
          <p:nvPr/>
        </p:nvSpPr>
        <p:spPr>
          <a:xfrm>
            <a:off x="4040709" y="5811193"/>
            <a:ext cx="3886201" cy="461665"/>
          </a:xfrm>
          <a:prstGeom prst="rect">
            <a:avLst/>
          </a:prstGeom>
          <a:noFill/>
        </p:spPr>
        <p:txBody>
          <a:bodyPr wrap="square">
            <a:spAutoFit/>
          </a:bodyPr>
          <a:lstStyle/>
          <a:p>
            <a:r>
              <a:rPr lang="en-US" sz="2400" dirty="0">
                <a:hlinkClick r:id="rId2"/>
              </a:rPr>
              <a:t>https://</a:t>
            </a:r>
            <a:r>
              <a:rPr lang="en-US" sz="2400" dirty="0" err="1">
                <a:hlinkClick r:id="rId2"/>
              </a:rPr>
              <a:t>pollev.com</a:t>
            </a:r>
            <a:r>
              <a:rPr lang="en-US" sz="2400" dirty="0">
                <a:hlinkClick r:id="rId2"/>
              </a:rPr>
              <a:t>/</a:t>
            </a:r>
            <a:r>
              <a:rPr lang="en-US" sz="2400" dirty="0" err="1">
                <a:hlinkClick r:id="rId2"/>
              </a:rPr>
              <a:t>vsovero</a:t>
            </a:r>
            <a:endParaRPr lang="en-US" sz="2400" dirty="0"/>
          </a:p>
        </p:txBody>
      </p:sp>
    </p:spTree>
    <p:extLst>
      <p:ext uri="{BB962C8B-B14F-4D97-AF65-F5344CB8AC3E}">
        <p14:creationId xmlns:p14="http://schemas.microsoft.com/office/powerpoint/2010/main" val="2140345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2D75-F2C6-4DA4-252C-2436C8E336CB}"/>
              </a:ext>
            </a:extLst>
          </p:cNvPr>
          <p:cNvSpPr>
            <a:spLocks noGrp="1"/>
          </p:cNvSpPr>
          <p:nvPr>
            <p:ph type="title"/>
          </p:nvPr>
        </p:nvSpPr>
        <p:spPr/>
        <p:txBody>
          <a:bodyPr/>
          <a:lstStyle/>
          <a:p>
            <a:r>
              <a:rPr lang="en-US" dirty="0"/>
              <a:t>Adding text labels</a:t>
            </a:r>
          </a:p>
        </p:txBody>
      </p:sp>
      <p:sp>
        <p:nvSpPr>
          <p:cNvPr id="3" name="Content Placeholder 2">
            <a:extLst>
              <a:ext uri="{FF2B5EF4-FFF2-40B4-BE49-F238E27FC236}">
                <a16:creationId xmlns:a16="http://schemas.microsoft.com/office/drawing/2014/main" id="{87AC6840-AAFB-95A2-2C62-E79275732B18}"/>
              </a:ext>
            </a:extLst>
          </p:cNvPr>
          <p:cNvSpPr>
            <a:spLocks noGrp="1"/>
          </p:cNvSpPr>
          <p:nvPr>
            <p:ph idx="1"/>
          </p:nvPr>
        </p:nvSpPr>
        <p:spPr>
          <a:xfrm>
            <a:off x="838200" y="1825625"/>
            <a:ext cx="3992217" cy="4351338"/>
          </a:xfrm>
        </p:spPr>
        <p:txBody>
          <a:bodyPr/>
          <a:lstStyle/>
          <a:p>
            <a:r>
              <a:rPr lang="en-US" dirty="0"/>
              <a:t>Adding the values of the counts provides more detail to our bar plots</a:t>
            </a:r>
          </a:p>
        </p:txBody>
      </p:sp>
      <p:pic>
        <p:nvPicPr>
          <p:cNvPr id="5" name="Picture 4">
            <a:extLst>
              <a:ext uri="{FF2B5EF4-FFF2-40B4-BE49-F238E27FC236}">
                <a16:creationId xmlns:a16="http://schemas.microsoft.com/office/drawing/2014/main" id="{649B65C5-3CA8-ECDC-57C1-1667E1C306E8}"/>
              </a:ext>
            </a:extLst>
          </p:cNvPr>
          <p:cNvPicPr>
            <a:picLocks noChangeAspect="1"/>
          </p:cNvPicPr>
          <p:nvPr/>
        </p:nvPicPr>
        <p:blipFill>
          <a:blip r:embed="rId2"/>
          <a:stretch>
            <a:fillRect/>
          </a:stretch>
        </p:blipFill>
        <p:spPr>
          <a:xfrm>
            <a:off x="5140531" y="1690688"/>
            <a:ext cx="6580414" cy="3848545"/>
          </a:xfrm>
          <a:prstGeom prst="rect">
            <a:avLst/>
          </a:prstGeom>
        </p:spPr>
      </p:pic>
    </p:spTree>
    <p:extLst>
      <p:ext uri="{BB962C8B-B14F-4D97-AF65-F5344CB8AC3E}">
        <p14:creationId xmlns:p14="http://schemas.microsoft.com/office/powerpoint/2010/main" val="2863738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751E-9ACE-BCFE-2BB8-72CCB6D636B5}"/>
              </a:ext>
            </a:extLst>
          </p:cNvPr>
          <p:cNvSpPr>
            <a:spLocks noGrp="1"/>
          </p:cNvSpPr>
          <p:nvPr>
            <p:ph type="title"/>
          </p:nvPr>
        </p:nvSpPr>
        <p:spPr/>
        <p:txBody>
          <a:bodyPr/>
          <a:lstStyle/>
          <a:p>
            <a:r>
              <a:rPr lang="en-US" dirty="0"/>
              <a:t>Step 1: Make a Frequency Table</a:t>
            </a:r>
          </a:p>
        </p:txBody>
      </p:sp>
      <p:sp>
        <p:nvSpPr>
          <p:cNvPr id="3" name="Content Placeholder 2">
            <a:extLst>
              <a:ext uri="{FF2B5EF4-FFF2-40B4-BE49-F238E27FC236}">
                <a16:creationId xmlns:a16="http://schemas.microsoft.com/office/drawing/2014/main" id="{A475CAD0-8842-E7BF-A6C3-4FC55083DB23}"/>
              </a:ext>
            </a:extLst>
          </p:cNvPr>
          <p:cNvSpPr>
            <a:spLocks noGrp="1"/>
          </p:cNvSpPr>
          <p:nvPr>
            <p:ph idx="1"/>
          </p:nvPr>
        </p:nvSpPr>
        <p:spPr>
          <a:xfrm>
            <a:off x="5449956" y="1915078"/>
            <a:ext cx="5771322" cy="1325564"/>
          </a:xfrm>
        </p:spPr>
        <p:txBody>
          <a:bodyPr/>
          <a:lstStyle/>
          <a:p>
            <a:pPr marL="0" indent="0">
              <a:buNone/>
            </a:pPr>
            <a:r>
              <a:rPr lang="en-US" dirty="0" err="1">
                <a:solidFill>
                  <a:srgbClr val="7030A0"/>
                </a:solidFill>
              </a:rPr>
              <a:t>degree_frequency</a:t>
            </a:r>
            <a:r>
              <a:rPr lang="en-US" dirty="0">
                <a:solidFill>
                  <a:srgbClr val="0432FF"/>
                </a:solidFill>
              </a:rPr>
              <a:t>&lt;-</a:t>
            </a:r>
            <a:r>
              <a:rPr lang="en-US" dirty="0" err="1">
                <a:solidFill>
                  <a:srgbClr val="00B050"/>
                </a:solidFill>
              </a:rPr>
              <a:t>acs</a:t>
            </a:r>
            <a:r>
              <a:rPr lang="en-US" dirty="0">
                <a:solidFill>
                  <a:srgbClr val="0432FF"/>
                </a:solidFill>
              </a:rPr>
              <a:t>%&gt;%</a:t>
            </a:r>
          </a:p>
          <a:p>
            <a:pPr marL="0" indent="0">
              <a:buNone/>
            </a:pPr>
            <a:r>
              <a:rPr lang="en-US" dirty="0"/>
              <a:t>  </a:t>
            </a:r>
            <a:r>
              <a:rPr lang="en-US" dirty="0">
                <a:solidFill>
                  <a:srgbClr val="FF0000"/>
                </a:solidFill>
              </a:rPr>
              <a:t>count</a:t>
            </a:r>
            <a:r>
              <a:rPr lang="en-US" dirty="0"/>
              <a:t>(</a:t>
            </a:r>
            <a:r>
              <a:rPr lang="en-US" dirty="0" err="1">
                <a:solidFill>
                  <a:srgbClr val="00B050"/>
                </a:solidFill>
              </a:rPr>
              <a:t>edu</a:t>
            </a:r>
            <a:r>
              <a:rPr lang="en-US" dirty="0"/>
              <a:t>)</a:t>
            </a:r>
          </a:p>
        </p:txBody>
      </p:sp>
      <p:pic>
        <p:nvPicPr>
          <p:cNvPr id="4" name="Picture 3">
            <a:extLst>
              <a:ext uri="{FF2B5EF4-FFF2-40B4-BE49-F238E27FC236}">
                <a16:creationId xmlns:a16="http://schemas.microsoft.com/office/drawing/2014/main" id="{961EA637-E93E-B117-D7CA-25AAB6AE6141}"/>
              </a:ext>
            </a:extLst>
          </p:cNvPr>
          <p:cNvPicPr>
            <a:picLocks noChangeAspect="1"/>
          </p:cNvPicPr>
          <p:nvPr/>
        </p:nvPicPr>
        <p:blipFill>
          <a:blip r:embed="rId2"/>
          <a:stretch>
            <a:fillRect/>
          </a:stretch>
        </p:blipFill>
        <p:spPr>
          <a:xfrm>
            <a:off x="6096000" y="3617359"/>
            <a:ext cx="3445538" cy="2446069"/>
          </a:xfrm>
          <a:prstGeom prst="rect">
            <a:avLst/>
          </a:prstGeom>
        </p:spPr>
      </p:pic>
      <p:sp>
        <p:nvSpPr>
          <p:cNvPr id="5" name="TextBox 4">
            <a:extLst>
              <a:ext uri="{FF2B5EF4-FFF2-40B4-BE49-F238E27FC236}">
                <a16:creationId xmlns:a16="http://schemas.microsoft.com/office/drawing/2014/main" id="{1ACCC05B-F95E-5778-5D08-B037EF117933}"/>
              </a:ext>
            </a:extLst>
          </p:cNvPr>
          <p:cNvSpPr txBox="1"/>
          <p:nvPr/>
        </p:nvSpPr>
        <p:spPr>
          <a:xfrm>
            <a:off x="838200" y="2125683"/>
            <a:ext cx="335379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This gives us the values to add to the bar plot</a:t>
            </a:r>
          </a:p>
        </p:txBody>
      </p:sp>
    </p:spTree>
    <p:extLst>
      <p:ext uri="{BB962C8B-B14F-4D97-AF65-F5344CB8AC3E}">
        <p14:creationId xmlns:p14="http://schemas.microsoft.com/office/powerpoint/2010/main" val="51381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EFF0-3ABE-C85B-EF69-A3EDC9861B7A}"/>
              </a:ext>
            </a:extLst>
          </p:cNvPr>
          <p:cNvSpPr>
            <a:spLocks noGrp="1"/>
          </p:cNvSpPr>
          <p:nvPr>
            <p:ph type="title"/>
          </p:nvPr>
        </p:nvSpPr>
        <p:spPr/>
        <p:txBody>
          <a:bodyPr/>
          <a:lstStyle/>
          <a:p>
            <a:r>
              <a:rPr lang="en-US" dirty="0"/>
              <a:t>Extra Credit Opportunity</a:t>
            </a:r>
          </a:p>
        </p:txBody>
      </p:sp>
      <p:sp>
        <p:nvSpPr>
          <p:cNvPr id="3" name="Content Placeholder 2">
            <a:extLst>
              <a:ext uri="{FF2B5EF4-FFF2-40B4-BE49-F238E27FC236}">
                <a16:creationId xmlns:a16="http://schemas.microsoft.com/office/drawing/2014/main" id="{DC87D5A3-E0B5-F221-D147-75666BF2FEA6}"/>
              </a:ext>
            </a:extLst>
          </p:cNvPr>
          <p:cNvSpPr>
            <a:spLocks noGrp="1"/>
          </p:cNvSpPr>
          <p:nvPr>
            <p:ph idx="1"/>
          </p:nvPr>
        </p:nvSpPr>
        <p:spPr>
          <a:xfrm>
            <a:off x="838200" y="1825625"/>
            <a:ext cx="10439400" cy="4351338"/>
          </a:xfrm>
        </p:spPr>
        <p:txBody>
          <a:bodyPr>
            <a:normAutofit/>
          </a:bodyPr>
          <a:lstStyle/>
          <a:p>
            <a:r>
              <a:rPr lang="en-US" dirty="0"/>
              <a:t>Please fill out a teaching evaluation: </a:t>
            </a:r>
            <a:r>
              <a:rPr lang="en-US" dirty="0">
                <a:hlinkClick r:id="rId2"/>
              </a:rPr>
              <a:t>https://ieval.ucr.edu/ieval/login</a:t>
            </a:r>
            <a:r>
              <a:rPr lang="en-US" dirty="0"/>
              <a:t> </a:t>
            </a:r>
          </a:p>
          <a:p>
            <a:r>
              <a:rPr lang="en-US" dirty="0"/>
              <a:t>Extra credit will be based on the class response rate:</a:t>
            </a:r>
          </a:p>
          <a:p>
            <a:pPr lvl="1"/>
            <a:r>
              <a:rPr lang="en-US" dirty="0"/>
              <a:t>25% response rate</a:t>
            </a:r>
            <a:r>
              <a:rPr lang="en-US" dirty="0">
                <a:sym typeface="Wingdings" pitchFamily="2" charset="2"/>
              </a:rPr>
              <a:t> add .25% to your overall grade</a:t>
            </a:r>
          </a:p>
          <a:p>
            <a:pPr lvl="1"/>
            <a:r>
              <a:rPr lang="en-US" dirty="0">
                <a:sym typeface="Wingdings" pitchFamily="2" charset="2"/>
              </a:rPr>
              <a:t>50% response rate add .50% to your overall grade</a:t>
            </a:r>
          </a:p>
          <a:p>
            <a:pPr lvl="1"/>
            <a:r>
              <a:rPr lang="en-US" dirty="0">
                <a:sym typeface="Wingdings" pitchFamily="2" charset="2"/>
              </a:rPr>
              <a:t>75% response rate add .75% to your overall grade</a:t>
            </a:r>
          </a:p>
          <a:p>
            <a:pPr lvl="1"/>
            <a:r>
              <a:rPr lang="en-US" dirty="0">
                <a:sym typeface="Wingdings" pitchFamily="2" charset="2"/>
              </a:rPr>
              <a:t>100% response rate add 1% to your overall grade</a:t>
            </a:r>
            <a:endParaRPr lang="en-US" dirty="0"/>
          </a:p>
          <a:p>
            <a:r>
              <a:rPr lang="en-US" dirty="0"/>
              <a:t>Deadline: Friday 11:59pm</a:t>
            </a:r>
          </a:p>
          <a:p>
            <a:endParaRPr lang="en-US" dirty="0"/>
          </a:p>
        </p:txBody>
      </p:sp>
    </p:spTree>
    <p:extLst>
      <p:ext uri="{BB962C8B-B14F-4D97-AF65-F5344CB8AC3E}">
        <p14:creationId xmlns:p14="http://schemas.microsoft.com/office/powerpoint/2010/main" val="2830690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751E-9ACE-BCFE-2BB8-72CCB6D636B5}"/>
              </a:ext>
            </a:extLst>
          </p:cNvPr>
          <p:cNvSpPr>
            <a:spLocks noGrp="1"/>
          </p:cNvSpPr>
          <p:nvPr>
            <p:ph type="title"/>
          </p:nvPr>
        </p:nvSpPr>
        <p:spPr/>
        <p:txBody>
          <a:bodyPr/>
          <a:lstStyle/>
          <a:p>
            <a:r>
              <a:rPr lang="en-US" dirty="0"/>
              <a:t>Step 2: Make a Bar Plot with </a:t>
            </a:r>
            <a:r>
              <a:rPr lang="en-US" b="1" dirty="0" err="1">
                <a:solidFill>
                  <a:srgbClr val="FF0000"/>
                </a:solidFill>
              </a:rPr>
              <a:t>geom_col</a:t>
            </a:r>
            <a:r>
              <a:rPr lang="en-US" dirty="0"/>
              <a:t>()</a:t>
            </a:r>
          </a:p>
        </p:txBody>
      </p:sp>
      <p:pic>
        <p:nvPicPr>
          <p:cNvPr id="4" name="Picture 3">
            <a:extLst>
              <a:ext uri="{FF2B5EF4-FFF2-40B4-BE49-F238E27FC236}">
                <a16:creationId xmlns:a16="http://schemas.microsoft.com/office/drawing/2014/main" id="{961EA637-E93E-B117-D7CA-25AAB6AE6141}"/>
              </a:ext>
            </a:extLst>
          </p:cNvPr>
          <p:cNvPicPr>
            <a:picLocks noChangeAspect="1"/>
          </p:cNvPicPr>
          <p:nvPr/>
        </p:nvPicPr>
        <p:blipFill>
          <a:blip r:embed="rId2"/>
          <a:stretch>
            <a:fillRect/>
          </a:stretch>
        </p:blipFill>
        <p:spPr>
          <a:xfrm>
            <a:off x="838200" y="4067521"/>
            <a:ext cx="2943753" cy="2089840"/>
          </a:xfrm>
          <a:prstGeom prst="rect">
            <a:avLst/>
          </a:prstGeom>
        </p:spPr>
      </p:pic>
      <p:sp>
        <p:nvSpPr>
          <p:cNvPr id="5" name="TextBox 4">
            <a:extLst>
              <a:ext uri="{FF2B5EF4-FFF2-40B4-BE49-F238E27FC236}">
                <a16:creationId xmlns:a16="http://schemas.microsoft.com/office/drawing/2014/main" id="{1ACCC05B-F95E-5778-5D08-B037EF117933}"/>
              </a:ext>
            </a:extLst>
          </p:cNvPr>
          <p:cNvSpPr txBox="1"/>
          <p:nvPr/>
        </p:nvSpPr>
        <p:spPr>
          <a:xfrm>
            <a:off x="838200" y="2125683"/>
            <a:ext cx="335379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We use </a:t>
            </a:r>
            <a:r>
              <a:rPr lang="en-US" b="1" dirty="0" err="1">
                <a:solidFill>
                  <a:srgbClr val="FF0000"/>
                </a:solidFill>
              </a:rPr>
              <a:t>geom_col</a:t>
            </a:r>
            <a:r>
              <a:rPr lang="en-US" dirty="0"/>
              <a:t>() instead of </a:t>
            </a:r>
            <a:r>
              <a:rPr lang="en-US" b="1" dirty="0" err="1">
                <a:solidFill>
                  <a:srgbClr val="FF0000"/>
                </a:solidFill>
              </a:rPr>
              <a:t>geom_bar</a:t>
            </a:r>
            <a:r>
              <a:rPr lang="en-US" dirty="0"/>
              <a:t>()</a:t>
            </a:r>
          </a:p>
          <a:p>
            <a:pPr marL="285750" indent="-285750">
              <a:buFont typeface="Arial" panose="020B0604020202020204" pitchFamily="34" charset="0"/>
              <a:buChar char="•"/>
            </a:pPr>
            <a:r>
              <a:rPr lang="en-US" dirty="0"/>
              <a:t>This means we use the frequency table as our data</a:t>
            </a:r>
          </a:p>
          <a:p>
            <a:pPr marL="285750" indent="-285750">
              <a:buFont typeface="Arial" panose="020B0604020202020204" pitchFamily="34" charset="0"/>
              <a:buChar char="•"/>
            </a:pPr>
            <a:r>
              <a:rPr lang="en-US" b="1" dirty="0" err="1">
                <a:solidFill>
                  <a:srgbClr val="FF0000"/>
                </a:solidFill>
              </a:rPr>
              <a:t>geom_text</a:t>
            </a:r>
            <a:r>
              <a:rPr lang="en-US" dirty="0"/>
              <a:t>() adds a label at the y-values</a:t>
            </a:r>
          </a:p>
        </p:txBody>
      </p:sp>
      <p:sp>
        <p:nvSpPr>
          <p:cNvPr id="9" name="TextBox 8">
            <a:extLst>
              <a:ext uri="{FF2B5EF4-FFF2-40B4-BE49-F238E27FC236}">
                <a16:creationId xmlns:a16="http://schemas.microsoft.com/office/drawing/2014/main" id="{353590C1-A131-26E5-229B-55B27322EE6C}"/>
              </a:ext>
            </a:extLst>
          </p:cNvPr>
          <p:cNvSpPr txBox="1"/>
          <p:nvPr/>
        </p:nvSpPr>
        <p:spPr>
          <a:xfrm>
            <a:off x="5692636" y="1894557"/>
            <a:ext cx="6097656" cy="2031325"/>
          </a:xfrm>
          <a:prstGeom prst="rect">
            <a:avLst/>
          </a:prstGeom>
          <a:noFill/>
        </p:spPr>
        <p:txBody>
          <a:bodyPr wrap="square">
            <a:sp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degree_frequency</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y</a:t>
            </a:r>
            <a:r>
              <a:rPr lang="en-US" sz="1800" dirty="0">
                <a:latin typeface="Arial" panose="020B0604020202020204" pitchFamily="34" charset="0"/>
                <a:cs typeface="Arial" panose="020B0604020202020204" pitchFamily="34" charset="0"/>
              </a:rPr>
              <a:t>=n))</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a:t>
            </a:r>
            <a:r>
              <a:rPr lang="en-US" b="1" dirty="0" err="1">
                <a:solidFill>
                  <a:srgbClr val="FF0000"/>
                </a:solidFill>
                <a:latin typeface="Arial" panose="020B0604020202020204" pitchFamily="34" charset="0"/>
                <a:cs typeface="Arial" panose="020B0604020202020204" pitchFamily="34" charset="0"/>
              </a:rPr>
              <a:t>col</a:t>
            </a:r>
            <a:r>
              <a:rPr lang="en-US" sz="1800" dirty="0">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fill</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 color</a:t>
            </a:r>
            <a:r>
              <a:rPr lang="en-US" sz="1800" dirty="0">
                <a:latin typeface="Arial" panose="020B0604020202020204" pitchFamily="34" charset="0"/>
                <a:cs typeface="Arial" panose="020B0604020202020204" pitchFamily="34" charset="0"/>
              </a:rPr>
              <a:t> =</a:t>
            </a:r>
            <a:r>
              <a:rPr lang="en-US" sz="1800" dirty="0"/>
              <a:t> "black" </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highlight>
                  <a:srgbClr val="FFFF00"/>
                </a:highlight>
                <a:latin typeface="Arial" panose="020B0604020202020204" pitchFamily="34" charset="0"/>
                <a:cs typeface="Arial" panose="020B0604020202020204" pitchFamily="34" charset="0"/>
              </a:rPr>
              <a:t>geom_text</a:t>
            </a:r>
            <a:r>
              <a:rPr lang="en-US" sz="1800" dirty="0">
                <a:highlight>
                  <a:srgbClr val="FFFF00"/>
                </a:highlight>
                <a:latin typeface="Arial" panose="020B0604020202020204" pitchFamily="34" charset="0"/>
                <a:cs typeface="Arial" panose="020B0604020202020204" pitchFamily="34" charset="0"/>
              </a:rPr>
              <a:t>(</a:t>
            </a:r>
            <a:r>
              <a:rPr lang="en-US" sz="1800" b="1" dirty="0" err="1">
                <a:solidFill>
                  <a:srgbClr val="FF0000"/>
                </a:solidFill>
                <a:highlight>
                  <a:srgbClr val="FFFF00"/>
                </a:highlight>
                <a:latin typeface="Arial" panose="020B0604020202020204" pitchFamily="34" charset="0"/>
                <a:cs typeface="Arial" panose="020B0604020202020204" pitchFamily="34" charset="0"/>
              </a:rPr>
              <a:t>aes</a:t>
            </a:r>
            <a:r>
              <a:rPr lang="en-US" sz="1800" dirty="0">
                <a:highlight>
                  <a:srgbClr val="FFFF00"/>
                </a:highlight>
                <a:latin typeface="Arial" panose="020B0604020202020204" pitchFamily="34" charset="0"/>
                <a:cs typeface="Arial" panose="020B0604020202020204" pitchFamily="34" charset="0"/>
              </a:rPr>
              <a:t>(</a:t>
            </a:r>
            <a:r>
              <a:rPr lang="en-US" b="1" dirty="0">
                <a:solidFill>
                  <a:srgbClr val="00B050"/>
                </a:solidFill>
                <a:highlight>
                  <a:srgbClr val="FFFF00"/>
                </a:highlight>
                <a:latin typeface="Arial" panose="020B0604020202020204" pitchFamily="34" charset="0"/>
                <a:cs typeface="Arial" panose="020B0604020202020204" pitchFamily="34" charset="0"/>
              </a:rPr>
              <a:t>label</a:t>
            </a:r>
            <a:r>
              <a:rPr lang="en-US" sz="1800" dirty="0">
                <a:highlight>
                  <a:srgbClr val="FFFF00"/>
                </a:highlight>
                <a:latin typeface="Arial" panose="020B0604020202020204" pitchFamily="34" charset="0"/>
                <a:cs typeface="Arial" panose="020B0604020202020204" pitchFamily="34" charset="0"/>
              </a:rPr>
              <a:t>=n )</a:t>
            </a:r>
            <a:r>
              <a:rPr lang="en-US" sz="1800" b="1" dirty="0">
                <a:solidFill>
                  <a:srgbClr val="0000FF"/>
                </a:solidFill>
                <a:highlight>
                  <a:srgbClr val="FFFF00"/>
                </a:highlight>
                <a:latin typeface="Arial" panose="020B0604020202020204" pitchFamily="34" charset="0"/>
                <a:cs typeface="Arial" panose="020B0604020202020204" pitchFamily="34" charset="0"/>
              </a:rPr>
              <a:t>+</a:t>
            </a:r>
            <a:r>
              <a:rPr lang="en-US" sz="1800" b="1" dirty="0">
                <a:solidFill>
                  <a:srgbClr val="00B050"/>
                </a:solidFill>
                <a:highlight>
                  <a:srgbClr val="FFFF00"/>
                </a:highlight>
                <a:latin typeface="Arial" panose="020B0604020202020204" pitchFamily="34" charset="0"/>
                <a:cs typeface="Arial" panose="020B0604020202020204" pitchFamily="34" charset="0"/>
              </a:rPr>
              <a:t> </a:t>
            </a:r>
            <a:endParaRPr lang="en-US" sz="1800" dirty="0">
              <a:highlight>
                <a:srgbClr val="FFFF00"/>
              </a:highlight>
              <a:latin typeface="Arial" panose="020B0604020202020204" pitchFamily="34" charset="0"/>
              <a:cs typeface="Arial" panose="020B0604020202020204" pitchFamily="34" charset="0"/>
            </a:endParaRPr>
          </a:p>
          <a:p>
            <a:pPr marL="0" indent="0">
              <a:buNone/>
            </a:pPr>
            <a:r>
              <a:rPr lang="en" sz="1800" b="1" dirty="0" err="1">
                <a:solidFill>
                  <a:srgbClr val="FF0000"/>
                </a:solidFill>
              </a:rPr>
              <a:t>scale_color_brewer</a:t>
            </a:r>
            <a:r>
              <a:rPr lang="en" sz="1800" dirty="0"/>
              <a:t>(</a:t>
            </a:r>
            <a:r>
              <a:rPr lang="en" sz="1800" b="1" dirty="0">
                <a:solidFill>
                  <a:srgbClr val="00B050"/>
                </a:solidFill>
              </a:rPr>
              <a:t>palette</a:t>
            </a:r>
            <a:r>
              <a:rPr lang="en" sz="1800" dirty="0"/>
              <a:t>=</a:t>
            </a:r>
            <a:r>
              <a:rPr lang="en-US" sz="1800" dirty="0"/>
              <a:t> "Purples"</a:t>
            </a:r>
            <a:r>
              <a:rPr lang="en-US" sz="1800" dirty="0">
                <a:latin typeface="Arial" panose="020B0604020202020204" pitchFamily="34" charset="0"/>
                <a:cs typeface="Arial" panose="020B0604020202020204" pitchFamily="34" charset="0"/>
              </a:rPr>
              <a:t> )</a:t>
            </a:r>
            <a:r>
              <a:rPr lang="en-US" sz="1800" b="1" dirty="0">
                <a:solidFill>
                  <a:srgbClr val="0000FF"/>
                </a:solidFill>
                <a:latin typeface="Arial" panose="020B0604020202020204" pitchFamily="34" charset="0"/>
                <a:cs typeface="Arial" panose="020B0604020202020204" pitchFamily="34" charset="0"/>
              </a:rPr>
              <a:t>+</a:t>
            </a:r>
          </a:p>
          <a:p>
            <a:r>
              <a:rPr lang="en-US" sz="1800" b="1" dirty="0">
                <a:solidFill>
                  <a:srgbClr val="FF0000"/>
                </a:solidFill>
                <a:latin typeface="Arial" panose="020B0604020202020204" pitchFamily="34" charset="0"/>
                <a:ea typeface="Arial"/>
                <a:cs typeface="Arial" panose="020B0604020202020204" pitchFamily="34" charset="0"/>
                <a:sym typeface="Arial"/>
              </a:rPr>
              <a:t>theme</a:t>
            </a:r>
            <a:r>
              <a:rPr lang="en-US" sz="1800" dirty="0">
                <a:solidFill>
                  <a:schemeClr val="dk1"/>
                </a:solidFill>
                <a:latin typeface="Arial" panose="020B0604020202020204" pitchFamily="34" charset="0"/>
                <a:ea typeface="Arial"/>
                <a:cs typeface="Arial" panose="020B0604020202020204" pitchFamily="34" charset="0"/>
                <a:sym typeface="Arial"/>
              </a:rPr>
              <a:t>(</a:t>
            </a:r>
            <a:r>
              <a:rPr lang="en-US" sz="1800" b="1" dirty="0" err="1">
                <a:solidFill>
                  <a:srgbClr val="00B050"/>
                </a:solidFill>
                <a:latin typeface="Arial" panose="020B0604020202020204" pitchFamily="34" charset="0"/>
                <a:ea typeface="Arial"/>
                <a:cs typeface="Arial" panose="020B0604020202020204" pitchFamily="34" charset="0"/>
                <a:sym typeface="Arial"/>
              </a:rPr>
              <a:t>legend.position</a:t>
            </a:r>
            <a:r>
              <a:rPr lang="en-US" sz="1800" b="1" dirty="0">
                <a:solidFill>
                  <a:srgbClr val="00B050"/>
                </a:solidFill>
                <a:latin typeface="Arial" panose="020B0604020202020204" pitchFamily="34" charset="0"/>
                <a:ea typeface="Arial"/>
                <a:cs typeface="Arial" panose="020B0604020202020204" pitchFamily="34" charset="0"/>
                <a:sym typeface="Arial"/>
              </a:rPr>
              <a:t> </a:t>
            </a:r>
            <a:r>
              <a:rPr lang="en-US" sz="1800" dirty="0">
                <a:solidFill>
                  <a:schemeClr val="dk1"/>
                </a:solidFill>
                <a:latin typeface="Arial" panose="020B0604020202020204" pitchFamily="34" charset="0"/>
                <a:ea typeface="Arial"/>
                <a:cs typeface="Arial" panose="020B0604020202020204" pitchFamily="34" charset="0"/>
                <a:sym typeface="Arial"/>
              </a:rPr>
              <a:t>= 'none')</a:t>
            </a:r>
            <a:r>
              <a:rPr lang="en-US" sz="1800" b="1" dirty="0">
                <a:solidFill>
                  <a:srgbClr val="0000FF"/>
                </a:solidFill>
                <a:latin typeface="Arial" panose="020B0604020202020204" pitchFamily="34" charset="0"/>
                <a:cs typeface="Arial" panose="020B0604020202020204" pitchFamily="34" charset="0"/>
              </a:rPr>
              <a:t> +</a:t>
            </a:r>
          </a:p>
          <a:p>
            <a:pPr marL="0" indent="0">
              <a:buNone/>
            </a:pPr>
            <a:endParaRPr lang="en-US" sz="1800" dirty="0">
              <a:solidFill>
                <a:srgbClr val="FF0000"/>
              </a:solidFill>
              <a:highlight>
                <a:srgbClr val="FFFF00"/>
              </a:highlight>
            </a:endParaRPr>
          </a:p>
        </p:txBody>
      </p:sp>
      <p:pic>
        <p:nvPicPr>
          <p:cNvPr id="10" name="Picture 9">
            <a:extLst>
              <a:ext uri="{FF2B5EF4-FFF2-40B4-BE49-F238E27FC236}">
                <a16:creationId xmlns:a16="http://schemas.microsoft.com/office/drawing/2014/main" id="{53129DE4-3C94-6674-8454-E9B6761BFE37}"/>
              </a:ext>
            </a:extLst>
          </p:cNvPr>
          <p:cNvPicPr>
            <a:picLocks noChangeAspect="1"/>
          </p:cNvPicPr>
          <p:nvPr/>
        </p:nvPicPr>
        <p:blipFill>
          <a:blip r:embed="rId3"/>
          <a:stretch>
            <a:fillRect/>
          </a:stretch>
        </p:blipFill>
        <p:spPr>
          <a:xfrm>
            <a:off x="5680402" y="3880009"/>
            <a:ext cx="4455723" cy="2605923"/>
          </a:xfrm>
          <a:prstGeom prst="rect">
            <a:avLst/>
          </a:prstGeom>
        </p:spPr>
      </p:pic>
      <p:sp>
        <p:nvSpPr>
          <p:cNvPr id="11" name="Right Arrow 10">
            <a:extLst>
              <a:ext uri="{FF2B5EF4-FFF2-40B4-BE49-F238E27FC236}">
                <a16:creationId xmlns:a16="http://schemas.microsoft.com/office/drawing/2014/main" id="{FDDF73BB-83B1-2DAC-9AFF-7A08CE643AA8}"/>
              </a:ext>
            </a:extLst>
          </p:cNvPr>
          <p:cNvSpPr/>
          <p:nvPr/>
        </p:nvSpPr>
        <p:spPr>
          <a:xfrm>
            <a:off x="4191990" y="4959626"/>
            <a:ext cx="1304349" cy="3578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901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751E-9ACE-BCFE-2BB8-72CCB6D636B5}"/>
              </a:ext>
            </a:extLst>
          </p:cNvPr>
          <p:cNvSpPr>
            <a:spLocks noGrp="1"/>
          </p:cNvSpPr>
          <p:nvPr>
            <p:ph type="title"/>
          </p:nvPr>
        </p:nvSpPr>
        <p:spPr/>
        <p:txBody>
          <a:bodyPr/>
          <a:lstStyle/>
          <a:p>
            <a:r>
              <a:rPr lang="en-US" dirty="0"/>
              <a:t>Adjust the position of the text</a:t>
            </a:r>
          </a:p>
        </p:txBody>
      </p:sp>
      <p:sp>
        <p:nvSpPr>
          <p:cNvPr id="5" name="TextBox 4">
            <a:extLst>
              <a:ext uri="{FF2B5EF4-FFF2-40B4-BE49-F238E27FC236}">
                <a16:creationId xmlns:a16="http://schemas.microsoft.com/office/drawing/2014/main" id="{1ACCC05B-F95E-5778-5D08-B037EF117933}"/>
              </a:ext>
            </a:extLst>
          </p:cNvPr>
          <p:cNvSpPr txBox="1"/>
          <p:nvPr/>
        </p:nvSpPr>
        <p:spPr>
          <a:xfrm>
            <a:off x="838199" y="2125683"/>
            <a:ext cx="3813313"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We can adjust the position of the text using </a:t>
            </a:r>
            <a:r>
              <a:rPr lang="en-US" sz="2400" dirty="0" err="1"/>
              <a:t>vjust</a:t>
            </a:r>
            <a:r>
              <a:rPr lang="en-US" sz="2400" dirty="0"/>
              <a:t> and </a:t>
            </a:r>
            <a:r>
              <a:rPr lang="en-US" sz="2400" dirty="0" err="1"/>
              <a:t>hjust</a:t>
            </a:r>
            <a:endParaRPr lang="en-US" sz="2400" dirty="0"/>
          </a:p>
        </p:txBody>
      </p:sp>
      <p:sp>
        <p:nvSpPr>
          <p:cNvPr id="9" name="TextBox 8">
            <a:extLst>
              <a:ext uri="{FF2B5EF4-FFF2-40B4-BE49-F238E27FC236}">
                <a16:creationId xmlns:a16="http://schemas.microsoft.com/office/drawing/2014/main" id="{353590C1-A131-26E5-229B-55B27322EE6C}"/>
              </a:ext>
            </a:extLst>
          </p:cNvPr>
          <p:cNvSpPr txBox="1"/>
          <p:nvPr/>
        </p:nvSpPr>
        <p:spPr>
          <a:xfrm>
            <a:off x="5692636" y="1894557"/>
            <a:ext cx="6097656" cy="2031325"/>
          </a:xfrm>
          <a:prstGeom prst="rect">
            <a:avLst/>
          </a:prstGeom>
          <a:noFill/>
        </p:spPr>
        <p:txBody>
          <a:bodyPr wrap="square">
            <a:sp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degree_frequency</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y</a:t>
            </a:r>
            <a:r>
              <a:rPr lang="en-US" sz="1800" dirty="0">
                <a:latin typeface="Arial" panose="020B0604020202020204" pitchFamily="34" charset="0"/>
                <a:cs typeface="Arial" panose="020B0604020202020204" pitchFamily="34" charset="0"/>
              </a:rPr>
              <a:t>=n))</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a:t>
            </a:r>
            <a:r>
              <a:rPr lang="en-US" b="1" dirty="0" err="1">
                <a:solidFill>
                  <a:srgbClr val="FF0000"/>
                </a:solidFill>
                <a:latin typeface="Arial" panose="020B0604020202020204" pitchFamily="34" charset="0"/>
                <a:cs typeface="Arial" panose="020B0604020202020204" pitchFamily="34" charset="0"/>
              </a:rPr>
              <a:t>col</a:t>
            </a:r>
            <a:r>
              <a:rPr lang="en-US" sz="1800" dirty="0">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fill</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 color</a:t>
            </a:r>
            <a:r>
              <a:rPr lang="en-US" sz="1800" dirty="0">
                <a:latin typeface="Arial" panose="020B0604020202020204" pitchFamily="34" charset="0"/>
                <a:cs typeface="Arial" panose="020B0604020202020204" pitchFamily="34" charset="0"/>
              </a:rPr>
              <a:t> =</a:t>
            </a:r>
            <a:r>
              <a:rPr lang="en-US" sz="1800" dirty="0"/>
              <a:t> "black" </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highlight>
                  <a:srgbClr val="FFFF00"/>
                </a:highlight>
                <a:latin typeface="Arial" panose="020B0604020202020204" pitchFamily="34" charset="0"/>
                <a:cs typeface="Arial" panose="020B0604020202020204" pitchFamily="34" charset="0"/>
              </a:rPr>
              <a:t>geom_text</a:t>
            </a:r>
            <a:r>
              <a:rPr lang="en-US" sz="1800" dirty="0">
                <a:highlight>
                  <a:srgbClr val="FFFF00"/>
                </a:highlight>
                <a:latin typeface="Arial" panose="020B0604020202020204" pitchFamily="34" charset="0"/>
                <a:cs typeface="Arial" panose="020B0604020202020204" pitchFamily="34" charset="0"/>
              </a:rPr>
              <a:t>(</a:t>
            </a:r>
            <a:r>
              <a:rPr lang="en-US" sz="1800" b="1" dirty="0" err="1">
                <a:solidFill>
                  <a:srgbClr val="FF0000"/>
                </a:solidFill>
                <a:highlight>
                  <a:srgbClr val="FFFF00"/>
                </a:highlight>
                <a:latin typeface="Arial" panose="020B0604020202020204" pitchFamily="34" charset="0"/>
                <a:cs typeface="Arial" panose="020B0604020202020204" pitchFamily="34" charset="0"/>
              </a:rPr>
              <a:t>aes</a:t>
            </a:r>
            <a:r>
              <a:rPr lang="en-US" sz="1800" dirty="0">
                <a:highlight>
                  <a:srgbClr val="FFFF00"/>
                </a:highlight>
                <a:latin typeface="Arial" panose="020B0604020202020204" pitchFamily="34" charset="0"/>
                <a:cs typeface="Arial" panose="020B0604020202020204" pitchFamily="34" charset="0"/>
              </a:rPr>
              <a:t>(</a:t>
            </a:r>
            <a:r>
              <a:rPr lang="en-US" b="1" dirty="0">
                <a:solidFill>
                  <a:srgbClr val="00B050"/>
                </a:solidFill>
                <a:highlight>
                  <a:srgbClr val="FFFF00"/>
                </a:highlight>
                <a:latin typeface="Arial" panose="020B0604020202020204" pitchFamily="34" charset="0"/>
                <a:cs typeface="Arial" panose="020B0604020202020204" pitchFamily="34" charset="0"/>
              </a:rPr>
              <a:t>label</a:t>
            </a:r>
            <a:r>
              <a:rPr lang="en-US" sz="1800" dirty="0">
                <a:highlight>
                  <a:srgbClr val="FFFF00"/>
                </a:highlight>
                <a:latin typeface="Arial" panose="020B0604020202020204" pitchFamily="34" charset="0"/>
                <a:cs typeface="Arial" panose="020B0604020202020204" pitchFamily="34" charset="0"/>
              </a:rPr>
              <a:t>=n, </a:t>
            </a:r>
            <a:r>
              <a:rPr lang="en-US" b="1" dirty="0" err="1">
                <a:solidFill>
                  <a:srgbClr val="00B050"/>
                </a:solidFill>
                <a:highlight>
                  <a:srgbClr val="FFFF00"/>
                </a:highlight>
                <a:latin typeface="Arial" panose="020B0604020202020204" pitchFamily="34" charset="0"/>
                <a:cs typeface="Arial" panose="020B0604020202020204" pitchFamily="34" charset="0"/>
              </a:rPr>
              <a:t>vjust</a:t>
            </a:r>
            <a:r>
              <a:rPr lang="en-US" sz="1800" dirty="0">
                <a:highlight>
                  <a:srgbClr val="FFFF00"/>
                </a:highlight>
                <a:latin typeface="Arial" panose="020B0604020202020204" pitchFamily="34" charset="0"/>
                <a:cs typeface="Arial" panose="020B0604020202020204" pitchFamily="34" charset="0"/>
              </a:rPr>
              <a:t>=</a:t>
            </a:r>
            <a:r>
              <a:rPr lang="en-US" dirty="0">
                <a:highlight>
                  <a:srgbClr val="FFFF00"/>
                </a:highlight>
                <a:latin typeface="Arial" panose="020B0604020202020204" pitchFamily="34" charset="0"/>
                <a:cs typeface="Arial" panose="020B0604020202020204" pitchFamily="34" charset="0"/>
              </a:rPr>
              <a:t>-.3</a:t>
            </a:r>
            <a:r>
              <a:rPr lang="en-US" sz="1800" dirty="0">
                <a:highlight>
                  <a:srgbClr val="FFFF00"/>
                </a:highlight>
                <a:latin typeface="Arial" panose="020B0604020202020204" pitchFamily="34" charset="0"/>
                <a:cs typeface="Arial" panose="020B0604020202020204" pitchFamily="34" charset="0"/>
              </a:rPr>
              <a:t> )</a:t>
            </a:r>
            <a:r>
              <a:rPr lang="en-US" sz="1800" b="1" dirty="0">
                <a:solidFill>
                  <a:srgbClr val="0000FF"/>
                </a:solidFill>
                <a:highlight>
                  <a:srgbClr val="FFFF00"/>
                </a:highlight>
                <a:latin typeface="Arial" panose="020B0604020202020204" pitchFamily="34" charset="0"/>
                <a:cs typeface="Arial" panose="020B0604020202020204" pitchFamily="34" charset="0"/>
              </a:rPr>
              <a:t>+</a:t>
            </a:r>
            <a:r>
              <a:rPr lang="en-US" sz="1800" b="1" dirty="0">
                <a:solidFill>
                  <a:srgbClr val="00B050"/>
                </a:solidFill>
                <a:highlight>
                  <a:srgbClr val="FFFF00"/>
                </a:highlight>
                <a:latin typeface="Arial" panose="020B0604020202020204" pitchFamily="34" charset="0"/>
                <a:cs typeface="Arial" panose="020B0604020202020204" pitchFamily="34" charset="0"/>
              </a:rPr>
              <a:t> </a:t>
            </a:r>
            <a:endParaRPr lang="en-US" sz="1800" dirty="0">
              <a:highlight>
                <a:srgbClr val="FFFF00"/>
              </a:highlight>
              <a:latin typeface="Arial" panose="020B0604020202020204" pitchFamily="34" charset="0"/>
              <a:cs typeface="Arial" panose="020B0604020202020204" pitchFamily="34" charset="0"/>
            </a:endParaRPr>
          </a:p>
          <a:p>
            <a:pPr marL="0" indent="0">
              <a:buNone/>
            </a:pPr>
            <a:r>
              <a:rPr lang="en" sz="1800" b="1" dirty="0" err="1">
                <a:solidFill>
                  <a:srgbClr val="FF0000"/>
                </a:solidFill>
              </a:rPr>
              <a:t>scale_color_brewer</a:t>
            </a:r>
            <a:r>
              <a:rPr lang="en" sz="1800" dirty="0"/>
              <a:t>(</a:t>
            </a:r>
            <a:r>
              <a:rPr lang="en" sz="1800" b="1" dirty="0">
                <a:solidFill>
                  <a:srgbClr val="00B050"/>
                </a:solidFill>
              </a:rPr>
              <a:t>palette</a:t>
            </a:r>
            <a:r>
              <a:rPr lang="en" sz="1800" dirty="0"/>
              <a:t>=</a:t>
            </a:r>
            <a:r>
              <a:rPr lang="en-US" sz="1800" dirty="0"/>
              <a:t> "Purples"</a:t>
            </a:r>
            <a:r>
              <a:rPr lang="en-US" sz="1800" dirty="0">
                <a:latin typeface="Arial" panose="020B0604020202020204" pitchFamily="34" charset="0"/>
                <a:cs typeface="Arial" panose="020B0604020202020204" pitchFamily="34" charset="0"/>
              </a:rPr>
              <a:t> )</a:t>
            </a:r>
            <a:r>
              <a:rPr lang="en-US" sz="1800" b="1" dirty="0">
                <a:solidFill>
                  <a:srgbClr val="0000FF"/>
                </a:solidFill>
                <a:latin typeface="Arial" panose="020B0604020202020204" pitchFamily="34" charset="0"/>
                <a:cs typeface="Arial" panose="020B0604020202020204" pitchFamily="34" charset="0"/>
              </a:rPr>
              <a:t>+</a:t>
            </a:r>
          </a:p>
          <a:p>
            <a:r>
              <a:rPr lang="en-US" sz="1800" b="1" dirty="0">
                <a:solidFill>
                  <a:srgbClr val="FF0000"/>
                </a:solidFill>
                <a:latin typeface="Arial" panose="020B0604020202020204" pitchFamily="34" charset="0"/>
                <a:ea typeface="Arial"/>
                <a:cs typeface="Arial" panose="020B0604020202020204" pitchFamily="34" charset="0"/>
                <a:sym typeface="Arial"/>
              </a:rPr>
              <a:t>theme</a:t>
            </a:r>
            <a:r>
              <a:rPr lang="en-US" sz="1800" dirty="0">
                <a:solidFill>
                  <a:schemeClr val="dk1"/>
                </a:solidFill>
                <a:latin typeface="Arial" panose="020B0604020202020204" pitchFamily="34" charset="0"/>
                <a:ea typeface="Arial"/>
                <a:cs typeface="Arial" panose="020B0604020202020204" pitchFamily="34" charset="0"/>
                <a:sym typeface="Arial"/>
              </a:rPr>
              <a:t>(</a:t>
            </a:r>
            <a:r>
              <a:rPr lang="en-US" sz="1800" b="1" dirty="0" err="1">
                <a:solidFill>
                  <a:srgbClr val="00B050"/>
                </a:solidFill>
                <a:latin typeface="Arial" panose="020B0604020202020204" pitchFamily="34" charset="0"/>
                <a:ea typeface="Arial"/>
                <a:cs typeface="Arial" panose="020B0604020202020204" pitchFamily="34" charset="0"/>
                <a:sym typeface="Arial"/>
              </a:rPr>
              <a:t>legend.position</a:t>
            </a:r>
            <a:r>
              <a:rPr lang="en-US" sz="1800" b="1" dirty="0">
                <a:solidFill>
                  <a:srgbClr val="00B050"/>
                </a:solidFill>
                <a:latin typeface="Arial" panose="020B0604020202020204" pitchFamily="34" charset="0"/>
                <a:ea typeface="Arial"/>
                <a:cs typeface="Arial" panose="020B0604020202020204" pitchFamily="34" charset="0"/>
                <a:sym typeface="Arial"/>
              </a:rPr>
              <a:t> </a:t>
            </a:r>
            <a:r>
              <a:rPr lang="en-US" sz="1800" dirty="0">
                <a:solidFill>
                  <a:schemeClr val="dk1"/>
                </a:solidFill>
                <a:latin typeface="Arial" panose="020B0604020202020204" pitchFamily="34" charset="0"/>
                <a:ea typeface="Arial"/>
                <a:cs typeface="Arial" panose="020B0604020202020204" pitchFamily="34" charset="0"/>
                <a:sym typeface="Arial"/>
              </a:rPr>
              <a:t>= 'none')</a:t>
            </a:r>
            <a:r>
              <a:rPr lang="en-US" sz="1800" b="1" dirty="0">
                <a:solidFill>
                  <a:srgbClr val="0000FF"/>
                </a:solidFill>
                <a:latin typeface="Arial" panose="020B0604020202020204" pitchFamily="34" charset="0"/>
                <a:cs typeface="Arial" panose="020B0604020202020204" pitchFamily="34" charset="0"/>
              </a:rPr>
              <a:t> +</a:t>
            </a:r>
          </a:p>
          <a:p>
            <a:pPr marL="0" indent="0">
              <a:buNone/>
            </a:pPr>
            <a:endParaRPr lang="en-US" sz="1800" dirty="0">
              <a:solidFill>
                <a:srgbClr val="FF0000"/>
              </a:solidFill>
              <a:highlight>
                <a:srgbClr val="FFFF00"/>
              </a:highlight>
            </a:endParaRPr>
          </a:p>
        </p:txBody>
      </p:sp>
      <p:pic>
        <p:nvPicPr>
          <p:cNvPr id="3" name="Picture 2">
            <a:extLst>
              <a:ext uri="{FF2B5EF4-FFF2-40B4-BE49-F238E27FC236}">
                <a16:creationId xmlns:a16="http://schemas.microsoft.com/office/drawing/2014/main" id="{D1E5C0D6-2C70-8FA7-24DF-37BDC5284883}"/>
              </a:ext>
            </a:extLst>
          </p:cNvPr>
          <p:cNvPicPr>
            <a:picLocks noChangeAspect="1"/>
          </p:cNvPicPr>
          <p:nvPr/>
        </p:nvPicPr>
        <p:blipFill>
          <a:blip r:embed="rId2"/>
          <a:stretch>
            <a:fillRect/>
          </a:stretch>
        </p:blipFill>
        <p:spPr>
          <a:xfrm>
            <a:off x="5986668" y="3925882"/>
            <a:ext cx="4537623" cy="2653822"/>
          </a:xfrm>
          <a:prstGeom prst="rect">
            <a:avLst/>
          </a:prstGeom>
        </p:spPr>
      </p:pic>
    </p:spTree>
    <p:extLst>
      <p:ext uri="{BB962C8B-B14F-4D97-AF65-F5344CB8AC3E}">
        <p14:creationId xmlns:p14="http://schemas.microsoft.com/office/powerpoint/2010/main" val="2422491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356F9-A70C-3835-91CB-FC17D0C299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42DBEC-F84A-747F-710B-34D404FA9BD6}"/>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3752E2AD-677B-116E-5DA8-903C71E775B4}"/>
              </a:ext>
            </a:extLst>
          </p:cNvPr>
          <p:cNvSpPr>
            <a:spLocks noGrp="1"/>
          </p:cNvSpPr>
          <p:nvPr>
            <p:ph idx="1"/>
          </p:nvPr>
        </p:nvSpPr>
        <p:spPr/>
        <p:txBody>
          <a:bodyPr/>
          <a:lstStyle/>
          <a:p>
            <a:r>
              <a:rPr lang="en-US" dirty="0"/>
              <a:t>Make a bar plot of race</a:t>
            </a:r>
          </a:p>
          <a:p>
            <a:r>
              <a:rPr lang="en-US" dirty="0"/>
              <a:t>use the Set1 color palette </a:t>
            </a:r>
          </a:p>
          <a:p>
            <a:r>
              <a:rPr lang="en-US" dirty="0"/>
              <a:t>add the counts to the top of each bar </a:t>
            </a:r>
          </a:p>
        </p:txBody>
      </p:sp>
      <p:sp>
        <p:nvSpPr>
          <p:cNvPr id="4" name="TextBox 3">
            <a:extLst>
              <a:ext uri="{FF2B5EF4-FFF2-40B4-BE49-F238E27FC236}">
                <a16:creationId xmlns:a16="http://schemas.microsoft.com/office/drawing/2014/main" id="{640FB9AF-E627-F50C-A635-E634700013A7}"/>
              </a:ext>
            </a:extLst>
          </p:cNvPr>
          <p:cNvSpPr txBox="1"/>
          <p:nvPr/>
        </p:nvSpPr>
        <p:spPr>
          <a:xfrm>
            <a:off x="4040709" y="5811193"/>
            <a:ext cx="3886201" cy="461665"/>
          </a:xfrm>
          <a:prstGeom prst="rect">
            <a:avLst/>
          </a:prstGeom>
          <a:noFill/>
        </p:spPr>
        <p:txBody>
          <a:bodyPr wrap="square">
            <a:spAutoFit/>
          </a:bodyPr>
          <a:lstStyle/>
          <a:p>
            <a:r>
              <a:rPr lang="en-US" sz="2400" dirty="0">
                <a:hlinkClick r:id="rId2"/>
              </a:rPr>
              <a:t>https://</a:t>
            </a:r>
            <a:r>
              <a:rPr lang="en-US" sz="2400" dirty="0" err="1">
                <a:hlinkClick r:id="rId2"/>
              </a:rPr>
              <a:t>pollev.com</a:t>
            </a:r>
            <a:r>
              <a:rPr lang="en-US" sz="2400" dirty="0">
                <a:hlinkClick r:id="rId2"/>
              </a:rPr>
              <a:t>/</a:t>
            </a:r>
            <a:r>
              <a:rPr lang="en-US" sz="2400" dirty="0" err="1">
                <a:hlinkClick r:id="rId2"/>
              </a:rPr>
              <a:t>vsovero</a:t>
            </a:r>
            <a:endParaRPr lang="en-US" sz="2400" dirty="0"/>
          </a:p>
        </p:txBody>
      </p:sp>
    </p:spTree>
    <p:extLst>
      <p:ext uri="{BB962C8B-B14F-4D97-AF65-F5344CB8AC3E}">
        <p14:creationId xmlns:p14="http://schemas.microsoft.com/office/powerpoint/2010/main" val="5780120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751E-9ACE-BCFE-2BB8-72CCB6D636B5}"/>
              </a:ext>
            </a:extLst>
          </p:cNvPr>
          <p:cNvSpPr>
            <a:spLocks noGrp="1"/>
          </p:cNvSpPr>
          <p:nvPr>
            <p:ph type="title"/>
          </p:nvPr>
        </p:nvSpPr>
        <p:spPr/>
        <p:txBody>
          <a:bodyPr/>
          <a:lstStyle/>
          <a:p>
            <a:r>
              <a:rPr lang="en-US" dirty="0"/>
              <a:t>Means by group</a:t>
            </a:r>
          </a:p>
        </p:txBody>
      </p:sp>
      <p:sp>
        <p:nvSpPr>
          <p:cNvPr id="5" name="TextBox 4">
            <a:extLst>
              <a:ext uri="{FF2B5EF4-FFF2-40B4-BE49-F238E27FC236}">
                <a16:creationId xmlns:a16="http://schemas.microsoft.com/office/drawing/2014/main" id="{1ACCC05B-F95E-5778-5D08-B037EF117933}"/>
              </a:ext>
            </a:extLst>
          </p:cNvPr>
          <p:cNvSpPr txBox="1"/>
          <p:nvPr/>
        </p:nvSpPr>
        <p:spPr>
          <a:xfrm>
            <a:off x="838199" y="2125683"/>
            <a:ext cx="4030684" cy="3046988"/>
          </a:xfrm>
          <a:prstGeom prst="rect">
            <a:avLst/>
          </a:prstGeom>
          <a:noFill/>
        </p:spPr>
        <p:txBody>
          <a:bodyPr wrap="square" rtlCol="0">
            <a:spAutoFit/>
          </a:bodyPr>
          <a:lstStyle/>
          <a:p>
            <a:r>
              <a:rPr lang="en-US" sz="2400" dirty="0"/>
              <a:t>We can take a similar approach to plotting mean income by education:</a:t>
            </a:r>
          </a:p>
          <a:p>
            <a:pPr marL="285750" indent="-285750">
              <a:buFont typeface="Arial" panose="020B0604020202020204" pitchFamily="34" charset="0"/>
              <a:buChar char="•"/>
            </a:pPr>
            <a:r>
              <a:rPr lang="en-US" sz="2400" dirty="0"/>
              <a:t>First, create a table of mean income by education</a:t>
            </a:r>
          </a:p>
          <a:p>
            <a:pPr marL="285750" indent="-285750">
              <a:buFont typeface="Arial" panose="020B0604020202020204" pitchFamily="34" charset="0"/>
              <a:buChar char="•"/>
            </a:pPr>
            <a:r>
              <a:rPr lang="en-US" sz="2400" dirty="0"/>
              <a:t>Next, use </a:t>
            </a:r>
            <a:r>
              <a:rPr lang="en-US" sz="2400" dirty="0" err="1"/>
              <a:t>geom_col</a:t>
            </a:r>
            <a:r>
              <a:rPr lang="en-US" sz="2400" dirty="0"/>
              <a:t>()</a:t>
            </a:r>
          </a:p>
          <a:p>
            <a:pPr marL="285750" indent="-285750">
              <a:buFont typeface="Arial" panose="020B0604020202020204" pitchFamily="34" charset="0"/>
              <a:buChar char="•"/>
            </a:pPr>
            <a:r>
              <a:rPr lang="en-US" sz="2400" dirty="0"/>
              <a:t>Add labels using </a:t>
            </a:r>
            <a:r>
              <a:rPr lang="en-US" sz="2400" dirty="0" err="1"/>
              <a:t>geom_text</a:t>
            </a:r>
            <a:r>
              <a:rPr lang="en-US" sz="2400" dirty="0"/>
              <a:t>()</a:t>
            </a:r>
          </a:p>
        </p:txBody>
      </p:sp>
      <p:pic>
        <p:nvPicPr>
          <p:cNvPr id="4" name="Picture 3">
            <a:extLst>
              <a:ext uri="{FF2B5EF4-FFF2-40B4-BE49-F238E27FC236}">
                <a16:creationId xmlns:a16="http://schemas.microsoft.com/office/drawing/2014/main" id="{613E3BEA-4889-7A16-9665-61D43E59C6FF}"/>
              </a:ext>
            </a:extLst>
          </p:cNvPr>
          <p:cNvPicPr>
            <a:picLocks noChangeAspect="1"/>
          </p:cNvPicPr>
          <p:nvPr/>
        </p:nvPicPr>
        <p:blipFill>
          <a:blip r:embed="rId2"/>
          <a:stretch>
            <a:fillRect/>
          </a:stretch>
        </p:blipFill>
        <p:spPr>
          <a:xfrm>
            <a:off x="5312227" y="1980916"/>
            <a:ext cx="6521761" cy="3814242"/>
          </a:xfrm>
          <a:prstGeom prst="rect">
            <a:avLst/>
          </a:prstGeom>
        </p:spPr>
      </p:pic>
    </p:spTree>
    <p:extLst>
      <p:ext uri="{BB962C8B-B14F-4D97-AF65-F5344CB8AC3E}">
        <p14:creationId xmlns:p14="http://schemas.microsoft.com/office/powerpoint/2010/main" val="3475449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18BC-3405-1BC9-7CCE-FB6F964200A7}"/>
              </a:ext>
            </a:extLst>
          </p:cNvPr>
          <p:cNvSpPr>
            <a:spLocks noGrp="1"/>
          </p:cNvSpPr>
          <p:nvPr>
            <p:ph type="title"/>
          </p:nvPr>
        </p:nvSpPr>
        <p:spPr/>
        <p:txBody>
          <a:bodyPr/>
          <a:lstStyle/>
          <a:p>
            <a:r>
              <a:rPr lang="en-US" dirty="0"/>
              <a:t>Mean Income by Education</a:t>
            </a:r>
          </a:p>
        </p:txBody>
      </p:sp>
      <p:sp>
        <p:nvSpPr>
          <p:cNvPr id="3" name="Content Placeholder 2">
            <a:extLst>
              <a:ext uri="{FF2B5EF4-FFF2-40B4-BE49-F238E27FC236}">
                <a16:creationId xmlns:a16="http://schemas.microsoft.com/office/drawing/2014/main" id="{E40609BA-7A72-02FA-0CDB-D9571E2CAEFA}"/>
              </a:ext>
            </a:extLst>
          </p:cNvPr>
          <p:cNvSpPr>
            <a:spLocks noGrp="1"/>
          </p:cNvSpPr>
          <p:nvPr>
            <p:ph idx="1"/>
          </p:nvPr>
        </p:nvSpPr>
        <p:spPr>
          <a:xfrm>
            <a:off x="3104323" y="1949106"/>
            <a:ext cx="7262191" cy="2050636"/>
          </a:xfrm>
        </p:spPr>
        <p:txBody>
          <a:bodyPr>
            <a:normAutofit/>
          </a:bodyPr>
          <a:lstStyle/>
          <a:p>
            <a:pPr marL="0" indent="0">
              <a:buNone/>
            </a:pPr>
            <a:r>
              <a:rPr lang="en-US" sz="2200" dirty="0" err="1">
                <a:solidFill>
                  <a:srgbClr val="7030A0"/>
                </a:solidFill>
              </a:rPr>
              <a:t>income_by_edu</a:t>
            </a:r>
            <a:r>
              <a:rPr lang="en-US" sz="2200" dirty="0">
                <a:solidFill>
                  <a:srgbClr val="0432FF"/>
                </a:solidFill>
              </a:rPr>
              <a:t>&lt;-</a:t>
            </a:r>
            <a:r>
              <a:rPr lang="en-US" sz="2200" dirty="0" err="1">
                <a:solidFill>
                  <a:srgbClr val="00B050"/>
                </a:solidFill>
              </a:rPr>
              <a:t>acs</a:t>
            </a:r>
            <a:r>
              <a:rPr lang="en-US" sz="2200" dirty="0"/>
              <a:t> </a:t>
            </a:r>
            <a:r>
              <a:rPr lang="en-US" sz="2200" dirty="0">
                <a:solidFill>
                  <a:srgbClr val="0432FF"/>
                </a:solidFill>
              </a:rPr>
              <a:t>%&gt;%</a:t>
            </a:r>
            <a:r>
              <a:rPr lang="en-US" sz="2200" dirty="0"/>
              <a:t> </a:t>
            </a:r>
          </a:p>
          <a:p>
            <a:pPr marL="0" indent="0">
              <a:buNone/>
            </a:pPr>
            <a:r>
              <a:rPr lang="en-US" sz="2200" dirty="0"/>
              <a:t>  </a:t>
            </a:r>
            <a:r>
              <a:rPr lang="en-US" sz="2200" dirty="0">
                <a:solidFill>
                  <a:srgbClr val="FF0000"/>
                </a:solidFill>
              </a:rPr>
              <a:t>filter</a:t>
            </a:r>
            <a:r>
              <a:rPr lang="en-US" sz="2200" dirty="0"/>
              <a:t>(</a:t>
            </a:r>
            <a:r>
              <a:rPr lang="en-US" sz="2200" dirty="0">
                <a:solidFill>
                  <a:srgbClr val="0432FF"/>
                </a:solidFill>
              </a:rPr>
              <a:t>!</a:t>
            </a:r>
            <a:r>
              <a:rPr lang="en-US" sz="2200" dirty="0" err="1">
                <a:solidFill>
                  <a:srgbClr val="FF0000"/>
                </a:solidFill>
              </a:rPr>
              <a:t>is.na</a:t>
            </a:r>
            <a:r>
              <a:rPr lang="en-US" sz="2200" dirty="0"/>
              <a:t>(</a:t>
            </a:r>
            <a:r>
              <a:rPr lang="en-US" sz="2200" dirty="0" err="1">
                <a:solidFill>
                  <a:srgbClr val="00B050"/>
                </a:solidFill>
              </a:rPr>
              <a:t>edu</a:t>
            </a:r>
            <a:r>
              <a:rPr lang="en-US" sz="2200" dirty="0"/>
              <a:t>)) </a:t>
            </a:r>
            <a:r>
              <a:rPr lang="en-US" sz="2200" dirty="0">
                <a:solidFill>
                  <a:srgbClr val="0432FF"/>
                </a:solidFill>
              </a:rPr>
              <a:t>%&gt;%</a:t>
            </a:r>
          </a:p>
          <a:p>
            <a:pPr marL="0" indent="0">
              <a:buNone/>
            </a:pPr>
            <a:r>
              <a:rPr lang="en-US" sz="2200" dirty="0"/>
              <a:t>  </a:t>
            </a:r>
            <a:r>
              <a:rPr lang="en-US" sz="2200" dirty="0" err="1">
                <a:solidFill>
                  <a:srgbClr val="FF0000"/>
                </a:solidFill>
              </a:rPr>
              <a:t>group_by</a:t>
            </a:r>
            <a:r>
              <a:rPr lang="en-US" sz="2200" dirty="0"/>
              <a:t>(</a:t>
            </a:r>
            <a:r>
              <a:rPr lang="en-US" sz="2200" dirty="0" err="1">
                <a:solidFill>
                  <a:srgbClr val="00B050"/>
                </a:solidFill>
              </a:rPr>
              <a:t>edu</a:t>
            </a:r>
            <a:r>
              <a:rPr lang="en-US" sz="2200" dirty="0"/>
              <a:t>) </a:t>
            </a:r>
            <a:r>
              <a:rPr lang="en-US" sz="2200" dirty="0">
                <a:solidFill>
                  <a:srgbClr val="0432FF"/>
                </a:solidFill>
              </a:rPr>
              <a:t>%&gt;%</a:t>
            </a:r>
          </a:p>
          <a:p>
            <a:pPr marL="0" indent="0">
              <a:buNone/>
            </a:pPr>
            <a:r>
              <a:rPr lang="en-US" sz="2200" dirty="0">
                <a:solidFill>
                  <a:srgbClr val="FF0000"/>
                </a:solidFill>
              </a:rPr>
              <a:t>  summarize</a:t>
            </a:r>
            <a:r>
              <a:rPr lang="en-US" sz="2200" dirty="0"/>
              <a:t>(</a:t>
            </a:r>
            <a:r>
              <a:rPr lang="en-US" sz="2200" dirty="0" err="1">
                <a:solidFill>
                  <a:srgbClr val="7030A0"/>
                </a:solidFill>
              </a:rPr>
              <a:t>mean_income</a:t>
            </a:r>
            <a:r>
              <a:rPr lang="en-US" sz="2200" dirty="0">
                <a:solidFill>
                  <a:srgbClr val="7030A0"/>
                </a:solidFill>
              </a:rPr>
              <a:t> </a:t>
            </a:r>
            <a:r>
              <a:rPr lang="en-US" sz="2200" dirty="0"/>
              <a:t>= </a:t>
            </a:r>
            <a:r>
              <a:rPr lang="en-US" sz="2200" dirty="0">
                <a:solidFill>
                  <a:srgbClr val="FF0000"/>
                </a:solidFill>
              </a:rPr>
              <a:t>mean</a:t>
            </a:r>
            <a:r>
              <a:rPr lang="en-US" sz="2200" dirty="0"/>
              <a:t>(</a:t>
            </a:r>
            <a:r>
              <a:rPr lang="en-US" sz="2200" dirty="0">
                <a:solidFill>
                  <a:srgbClr val="00B050"/>
                </a:solidFill>
              </a:rPr>
              <a:t>income</a:t>
            </a:r>
            <a:r>
              <a:rPr lang="en-US" sz="2200" dirty="0"/>
              <a:t>, </a:t>
            </a:r>
            <a:r>
              <a:rPr lang="en-US" sz="2200" dirty="0" err="1">
                <a:solidFill>
                  <a:srgbClr val="00B050"/>
                </a:solidFill>
              </a:rPr>
              <a:t>na.rm</a:t>
            </a:r>
            <a:r>
              <a:rPr lang="en-US" sz="2200" dirty="0">
                <a:solidFill>
                  <a:srgbClr val="00B050"/>
                </a:solidFill>
              </a:rPr>
              <a:t> </a:t>
            </a:r>
            <a:r>
              <a:rPr lang="en-US" sz="2200" dirty="0"/>
              <a:t>= TRUE))</a:t>
            </a:r>
          </a:p>
        </p:txBody>
      </p:sp>
      <p:pic>
        <p:nvPicPr>
          <p:cNvPr id="4" name="Picture 3">
            <a:extLst>
              <a:ext uri="{FF2B5EF4-FFF2-40B4-BE49-F238E27FC236}">
                <a16:creationId xmlns:a16="http://schemas.microsoft.com/office/drawing/2014/main" id="{1047CCE8-8D55-3697-7801-B3CF89D42D99}"/>
              </a:ext>
            </a:extLst>
          </p:cNvPr>
          <p:cNvPicPr>
            <a:picLocks noChangeAspect="1"/>
          </p:cNvPicPr>
          <p:nvPr/>
        </p:nvPicPr>
        <p:blipFill>
          <a:blip r:embed="rId2"/>
          <a:stretch>
            <a:fillRect/>
          </a:stretch>
        </p:blipFill>
        <p:spPr>
          <a:xfrm>
            <a:off x="4046845" y="3999742"/>
            <a:ext cx="3599779" cy="1777391"/>
          </a:xfrm>
          <a:prstGeom prst="rect">
            <a:avLst/>
          </a:prstGeom>
        </p:spPr>
      </p:pic>
    </p:spTree>
    <p:extLst>
      <p:ext uri="{BB962C8B-B14F-4D97-AF65-F5344CB8AC3E}">
        <p14:creationId xmlns:p14="http://schemas.microsoft.com/office/powerpoint/2010/main" val="2447538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18BC-3405-1BC9-7CCE-FB6F964200A7}"/>
              </a:ext>
            </a:extLst>
          </p:cNvPr>
          <p:cNvSpPr>
            <a:spLocks noGrp="1"/>
          </p:cNvSpPr>
          <p:nvPr>
            <p:ph type="title"/>
          </p:nvPr>
        </p:nvSpPr>
        <p:spPr/>
        <p:txBody>
          <a:bodyPr/>
          <a:lstStyle/>
          <a:p>
            <a:r>
              <a:rPr lang="en-US" dirty="0"/>
              <a:t>Bar Plot of Mean Income by Education</a:t>
            </a:r>
          </a:p>
        </p:txBody>
      </p:sp>
      <p:pic>
        <p:nvPicPr>
          <p:cNvPr id="4" name="Picture 3">
            <a:extLst>
              <a:ext uri="{FF2B5EF4-FFF2-40B4-BE49-F238E27FC236}">
                <a16:creationId xmlns:a16="http://schemas.microsoft.com/office/drawing/2014/main" id="{1047CCE8-8D55-3697-7801-B3CF89D42D99}"/>
              </a:ext>
            </a:extLst>
          </p:cNvPr>
          <p:cNvPicPr>
            <a:picLocks noChangeAspect="1"/>
          </p:cNvPicPr>
          <p:nvPr/>
        </p:nvPicPr>
        <p:blipFill>
          <a:blip r:embed="rId2"/>
          <a:stretch>
            <a:fillRect/>
          </a:stretch>
        </p:blipFill>
        <p:spPr>
          <a:xfrm>
            <a:off x="838200" y="4035368"/>
            <a:ext cx="3599779" cy="1777391"/>
          </a:xfrm>
          <a:prstGeom prst="rect">
            <a:avLst/>
          </a:prstGeom>
        </p:spPr>
      </p:pic>
      <p:pic>
        <p:nvPicPr>
          <p:cNvPr id="7" name="Picture 6">
            <a:extLst>
              <a:ext uri="{FF2B5EF4-FFF2-40B4-BE49-F238E27FC236}">
                <a16:creationId xmlns:a16="http://schemas.microsoft.com/office/drawing/2014/main" id="{DFE4CCA6-F72F-9EC5-AE69-7046F31DBF0E}"/>
              </a:ext>
            </a:extLst>
          </p:cNvPr>
          <p:cNvPicPr>
            <a:picLocks noChangeAspect="1"/>
          </p:cNvPicPr>
          <p:nvPr/>
        </p:nvPicPr>
        <p:blipFill>
          <a:blip r:embed="rId3"/>
          <a:stretch>
            <a:fillRect/>
          </a:stretch>
        </p:blipFill>
        <p:spPr>
          <a:xfrm>
            <a:off x="6333505" y="3622290"/>
            <a:ext cx="4793673" cy="2803572"/>
          </a:xfrm>
          <a:prstGeom prst="rect">
            <a:avLst/>
          </a:prstGeom>
        </p:spPr>
      </p:pic>
      <p:sp>
        <p:nvSpPr>
          <p:cNvPr id="8" name="Right Arrow 7">
            <a:extLst>
              <a:ext uri="{FF2B5EF4-FFF2-40B4-BE49-F238E27FC236}">
                <a16:creationId xmlns:a16="http://schemas.microsoft.com/office/drawing/2014/main" id="{2CC2D00C-B0BA-9EE1-124B-3668E342408E}"/>
              </a:ext>
            </a:extLst>
          </p:cNvPr>
          <p:cNvSpPr/>
          <p:nvPr/>
        </p:nvSpPr>
        <p:spPr>
          <a:xfrm>
            <a:off x="4733567" y="4924063"/>
            <a:ext cx="1304349" cy="3578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7CBC7F2-4565-3531-B87F-5667801F387D}"/>
              </a:ext>
            </a:extLst>
          </p:cNvPr>
          <p:cNvSpPr txBox="1"/>
          <p:nvPr/>
        </p:nvSpPr>
        <p:spPr>
          <a:xfrm>
            <a:off x="5881642" y="1674674"/>
            <a:ext cx="6097978" cy="1477328"/>
          </a:xfrm>
          <a:prstGeom prst="rect">
            <a:avLst/>
          </a:prstGeom>
          <a:noFill/>
        </p:spPr>
        <p:txBody>
          <a:bodyPr wrap="square">
            <a:sp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income_by_edu</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y</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mean_income</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a:t>
            </a:r>
            <a:r>
              <a:rPr lang="en-US" b="1" dirty="0" err="1">
                <a:solidFill>
                  <a:srgbClr val="FF0000"/>
                </a:solidFill>
                <a:latin typeface="Arial" panose="020B0604020202020204" pitchFamily="34" charset="0"/>
                <a:cs typeface="Arial" panose="020B0604020202020204" pitchFamily="34" charset="0"/>
              </a:rPr>
              <a:t>col</a:t>
            </a:r>
            <a:r>
              <a:rPr lang="en-US" sz="1800" dirty="0">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fill</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dirty="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endParaRPr lang="en-US" sz="1800" dirty="0">
              <a:highlight>
                <a:srgbClr val="FFFF00"/>
              </a:highlight>
              <a:latin typeface="Arial" panose="020B0604020202020204" pitchFamily="34" charset="0"/>
              <a:cs typeface="Arial" panose="020B0604020202020204" pitchFamily="34" charset="0"/>
            </a:endParaRPr>
          </a:p>
          <a:p>
            <a:pPr marL="0" indent="0">
              <a:buNone/>
            </a:pPr>
            <a:r>
              <a:rPr lang="en" sz="1800" b="1" dirty="0" err="1">
                <a:solidFill>
                  <a:srgbClr val="FF0000"/>
                </a:solidFill>
              </a:rPr>
              <a:t>scale_color_brewer</a:t>
            </a:r>
            <a:r>
              <a:rPr lang="en" sz="1800" dirty="0"/>
              <a:t>(</a:t>
            </a:r>
            <a:r>
              <a:rPr lang="en" sz="1800" b="1" dirty="0">
                <a:solidFill>
                  <a:srgbClr val="00B050"/>
                </a:solidFill>
              </a:rPr>
              <a:t>palette</a:t>
            </a:r>
            <a:r>
              <a:rPr lang="en" sz="1800" dirty="0"/>
              <a:t>=</a:t>
            </a:r>
            <a:r>
              <a:rPr lang="en-US" sz="1800" dirty="0"/>
              <a:t> "Purples"</a:t>
            </a:r>
            <a:r>
              <a:rPr lang="en-US" sz="1800" dirty="0">
                <a:latin typeface="Arial" panose="020B0604020202020204" pitchFamily="34" charset="0"/>
                <a:cs typeface="Arial" panose="020B0604020202020204" pitchFamily="34" charset="0"/>
              </a:rPr>
              <a:t> )</a:t>
            </a:r>
            <a:r>
              <a:rPr lang="en-US" sz="1800" b="1" dirty="0">
                <a:solidFill>
                  <a:srgbClr val="0000FF"/>
                </a:solidFill>
                <a:latin typeface="Arial" panose="020B0604020202020204" pitchFamily="34" charset="0"/>
                <a:cs typeface="Arial" panose="020B0604020202020204" pitchFamily="34" charset="0"/>
              </a:rPr>
              <a:t>+</a:t>
            </a:r>
          </a:p>
          <a:p>
            <a:r>
              <a:rPr lang="en-US" sz="1800" b="1" dirty="0">
                <a:solidFill>
                  <a:srgbClr val="FF0000"/>
                </a:solidFill>
                <a:latin typeface="Arial" panose="020B0604020202020204" pitchFamily="34" charset="0"/>
                <a:ea typeface="Arial"/>
                <a:cs typeface="Arial" panose="020B0604020202020204" pitchFamily="34" charset="0"/>
                <a:sym typeface="Arial"/>
              </a:rPr>
              <a:t>theme</a:t>
            </a:r>
            <a:r>
              <a:rPr lang="en-US" sz="1800" dirty="0">
                <a:solidFill>
                  <a:schemeClr val="dk1"/>
                </a:solidFill>
                <a:latin typeface="Arial" panose="020B0604020202020204" pitchFamily="34" charset="0"/>
                <a:ea typeface="Arial"/>
                <a:cs typeface="Arial" panose="020B0604020202020204" pitchFamily="34" charset="0"/>
                <a:sym typeface="Arial"/>
              </a:rPr>
              <a:t>(</a:t>
            </a:r>
            <a:r>
              <a:rPr lang="en-US" sz="1800" b="1" dirty="0" err="1">
                <a:solidFill>
                  <a:srgbClr val="00B050"/>
                </a:solidFill>
                <a:latin typeface="Arial" panose="020B0604020202020204" pitchFamily="34" charset="0"/>
                <a:ea typeface="Arial"/>
                <a:cs typeface="Arial" panose="020B0604020202020204" pitchFamily="34" charset="0"/>
                <a:sym typeface="Arial"/>
              </a:rPr>
              <a:t>legend.position</a:t>
            </a:r>
            <a:r>
              <a:rPr lang="en-US" sz="1800" b="1" dirty="0">
                <a:solidFill>
                  <a:srgbClr val="00B050"/>
                </a:solidFill>
                <a:latin typeface="Arial" panose="020B0604020202020204" pitchFamily="34" charset="0"/>
                <a:ea typeface="Arial"/>
                <a:cs typeface="Arial" panose="020B0604020202020204" pitchFamily="34" charset="0"/>
                <a:sym typeface="Arial"/>
              </a:rPr>
              <a:t> </a:t>
            </a:r>
            <a:r>
              <a:rPr lang="en-US" sz="1800" dirty="0">
                <a:solidFill>
                  <a:schemeClr val="dk1"/>
                </a:solidFill>
                <a:latin typeface="Arial" panose="020B0604020202020204" pitchFamily="34" charset="0"/>
                <a:ea typeface="Arial"/>
                <a:cs typeface="Arial" panose="020B0604020202020204" pitchFamily="34" charset="0"/>
                <a:sym typeface="Arial"/>
              </a:rPr>
              <a:t>= 'none')</a:t>
            </a:r>
            <a:r>
              <a:rPr lang="en-US" sz="1800" b="1" dirty="0">
                <a:solidFill>
                  <a:srgbClr val="0000FF"/>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96308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18BC-3405-1BC9-7CCE-FB6F964200A7}"/>
              </a:ext>
            </a:extLst>
          </p:cNvPr>
          <p:cNvSpPr>
            <a:spLocks noGrp="1"/>
          </p:cNvSpPr>
          <p:nvPr>
            <p:ph type="title"/>
          </p:nvPr>
        </p:nvSpPr>
        <p:spPr/>
        <p:txBody>
          <a:bodyPr/>
          <a:lstStyle/>
          <a:p>
            <a:r>
              <a:rPr lang="en-US" dirty="0"/>
              <a:t>Add text (mean income values)</a:t>
            </a:r>
          </a:p>
        </p:txBody>
      </p:sp>
      <p:pic>
        <p:nvPicPr>
          <p:cNvPr id="4" name="Picture 3">
            <a:extLst>
              <a:ext uri="{FF2B5EF4-FFF2-40B4-BE49-F238E27FC236}">
                <a16:creationId xmlns:a16="http://schemas.microsoft.com/office/drawing/2014/main" id="{1047CCE8-8D55-3697-7801-B3CF89D42D99}"/>
              </a:ext>
            </a:extLst>
          </p:cNvPr>
          <p:cNvPicPr>
            <a:picLocks noChangeAspect="1"/>
          </p:cNvPicPr>
          <p:nvPr/>
        </p:nvPicPr>
        <p:blipFill>
          <a:blip r:embed="rId2"/>
          <a:stretch>
            <a:fillRect/>
          </a:stretch>
        </p:blipFill>
        <p:spPr>
          <a:xfrm>
            <a:off x="838200" y="4035368"/>
            <a:ext cx="3599779" cy="1777391"/>
          </a:xfrm>
          <a:prstGeom prst="rect">
            <a:avLst/>
          </a:prstGeom>
        </p:spPr>
      </p:pic>
      <p:sp>
        <p:nvSpPr>
          <p:cNvPr id="8" name="Right Arrow 7">
            <a:extLst>
              <a:ext uri="{FF2B5EF4-FFF2-40B4-BE49-F238E27FC236}">
                <a16:creationId xmlns:a16="http://schemas.microsoft.com/office/drawing/2014/main" id="{2CC2D00C-B0BA-9EE1-124B-3668E342408E}"/>
              </a:ext>
            </a:extLst>
          </p:cNvPr>
          <p:cNvSpPr/>
          <p:nvPr/>
        </p:nvSpPr>
        <p:spPr>
          <a:xfrm>
            <a:off x="4733567" y="4924063"/>
            <a:ext cx="1304349" cy="3578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7CBC7F2-4565-3531-B87F-5667801F387D}"/>
              </a:ext>
            </a:extLst>
          </p:cNvPr>
          <p:cNvSpPr txBox="1"/>
          <p:nvPr/>
        </p:nvSpPr>
        <p:spPr>
          <a:xfrm>
            <a:off x="5881642" y="1674674"/>
            <a:ext cx="6097978" cy="1754326"/>
          </a:xfrm>
          <a:prstGeom prst="rect">
            <a:avLst/>
          </a:prstGeom>
          <a:noFill/>
        </p:spPr>
        <p:txBody>
          <a:bodyPr wrap="square">
            <a:sp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income_by_edu</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y</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mean_income</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a:t>
            </a:r>
            <a:r>
              <a:rPr lang="en-US" b="1" dirty="0" err="1">
                <a:solidFill>
                  <a:srgbClr val="FF0000"/>
                </a:solidFill>
                <a:latin typeface="Arial" panose="020B0604020202020204" pitchFamily="34" charset="0"/>
                <a:cs typeface="Arial" panose="020B0604020202020204" pitchFamily="34" charset="0"/>
              </a:rPr>
              <a:t>col</a:t>
            </a:r>
            <a:r>
              <a:rPr lang="en-US" sz="1800" dirty="0">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fill</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dirty="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highlight>
                  <a:srgbClr val="FFFF00"/>
                </a:highlight>
                <a:latin typeface="Arial" panose="020B0604020202020204" pitchFamily="34" charset="0"/>
                <a:cs typeface="Arial" panose="020B0604020202020204" pitchFamily="34" charset="0"/>
              </a:rPr>
              <a:t>geom_text</a:t>
            </a:r>
            <a:r>
              <a:rPr lang="en-US" sz="1800" dirty="0">
                <a:highlight>
                  <a:srgbClr val="FFFF00"/>
                </a:highlight>
                <a:latin typeface="Arial" panose="020B0604020202020204" pitchFamily="34" charset="0"/>
                <a:cs typeface="Arial" panose="020B0604020202020204" pitchFamily="34" charset="0"/>
              </a:rPr>
              <a:t>(</a:t>
            </a:r>
            <a:r>
              <a:rPr lang="en-US" sz="1800" b="1" dirty="0" err="1">
                <a:solidFill>
                  <a:srgbClr val="FF0000"/>
                </a:solidFill>
                <a:highlight>
                  <a:srgbClr val="FFFF00"/>
                </a:highlight>
                <a:latin typeface="Arial" panose="020B0604020202020204" pitchFamily="34" charset="0"/>
                <a:cs typeface="Arial" panose="020B0604020202020204" pitchFamily="34" charset="0"/>
              </a:rPr>
              <a:t>aes</a:t>
            </a:r>
            <a:r>
              <a:rPr lang="en-US" sz="1800" dirty="0">
                <a:highlight>
                  <a:srgbClr val="FFFF00"/>
                </a:highlight>
                <a:latin typeface="Arial" panose="020B0604020202020204" pitchFamily="34" charset="0"/>
                <a:cs typeface="Arial" panose="020B0604020202020204" pitchFamily="34" charset="0"/>
              </a:rPr>
              <a:t>(</a:t>
            </a:r>
            <a:r>
              <a:rPr lang="en-US" b="1" dirty="0">
                <a:solidFill>
                  <a:srgbClr val="00B050"/>
                </a:solidFill>
                <a:highlight>
                  <a:srgbClr val="FFFF00"/>
                </a:highlight>
                <a:latin typeface="Arial" panose="020B0604020202020204" pitchFamily="34" charset="0"/>
                <a:cs typeface="Arial" panose="020B0604020202020204" pitchFamily="34" charset="0"/>
              </a:rPr>
              <a:t>label</a:t>
            </a:r>
            <a:r>
              <a:rPr lang="en-US" sz="1800" dirty="0">
                <a:highlight>
                  <a:srgbClr val="FFFF00"/>
                </a:highlight>
                <a:latin typeface="Arial" panose="020B0604020202020204" pitchFamily="34" charset="0"/>
                <a:cs typeface="Arial" panose="020B0604020202020204" pitchFamily="34" charset="0"/>
              </a:rPr>
              <a:t>=</a:t>
            </a:r>
            <a:r>
              <a:rPr lang="en-US" sz="1800" dirty="0" err="1">
                <a:highlight>
                  <a:srgbClr val="FFFF00"/>
                </a:highlight>
                <a:latin typeface="Arial" panose="020B0604020202020204" pitchFamily="34" charset="0"/>
                <a:cs typeface="Arial" panose="020B0604020202020204" pitchFamily="34" charset="0"/>
              </a:rPr>
              <a:t>mean_income</a:t>
            </a:r>
            <a:r>
              <a:rPr lang="en-US" sz="1800" dirty="0">
                <a:highlight>
                  <a:srgbClr val="FFFF00"/>
                </a:highlight>
                <a:latin typeface="Arial" panose="020B0604020202020204" pitchFamily="34" charset="0"/>
                <a:cs typeface="Arial" panose="020B0604020202020204" pitchFamily="34" charset="0"/>
              </a:rPr>
              <a:t> ))</a:t>
            </a:r>
            <a:r>
              <a:rPr lang="en-US" sz="1800" b="1" dirty="0">
                <a:solidFill>
                  <a:srgbClr val="0000FF"/>
                </a:solidFill>
                <a:highlight>
                  <a:srgbClr val="FFFF00"/>
                </a:highlight>
                <a:latin typeface="Arial" panose="020B0604020202020204" pitchFamily="34" charset="0"/>
                <a:cs typeface="Arial" panose="020B0604020202020204" pitchFamily="34" charset="0"/>
              </a:rPr>
              <a:t>+</a:t>
            </a:r>
            <a:r>
              <a:rPr lang="en-US" sz="1800" b="1" dirty="0">
                <a:solidFill>
                  <a:srgbClr val="00B050"/>
                </a:solidFill>
                <a:highlight>
                  <a:srgbClr val="FFFF00"/>
                </a:highlight>
                <a:latin typeface="Arial" panose="020B0604020202020204" pitchFamily="34" charset="0"/>
                <a:cs typeface="Arial" panose="020B0604020202020204" pitchFamily="34" charset="0"/>
              </a:rPr>
              <a:t> </a:t>
            </a:r>
            <a:endParaRPr lang="en-US" sz="1800" dirty="0">
              <a:highlight>
                <a:srgbClr val="FFFF00"/>
              </a:highlight>
              <a:latin typeface="Arial" panose="020B0604020202020204" pitchFamily="34" charset="0"/>
              <a:cs typeface="Arial" panose="020B0604020202020204" pitchFamily="34" charset="0"/>
            </a:endParaRPr>
          </a:p>
          <a:p>
            <a:pPr marL="0" indent="0">
              <a:buNone/>
            </a:pPr>
            <a:r>
              <a:rPr lang="en" sz="1800" b="1" dirty="0" err="1">
                <a:solidFill>
                  <a:srgbClr val="FF0000"/>
                </a:solidFill>
              </a:rPr>
              <a:t>scale_color_brewer</a:t>
            </a:r>
            <a:r>
              <a:rPr lang="en" sz="1800" dirty="0"/>
              <a:t>(</a:t>
            </a:r>
            <a:r>
              <a:rPr lang="en" sz="1800" b="1" dirty="0">
                <a:solidFill>
                  <a:srgbClr val="00B050"/>
                </a:solidFill>
              </a:rPr>
              <a:t>palette</a:t>
            </a:r>
            <a:r>
              <a:rPr lang="en" sz="1800" dirty="0"/>
              <a:t>=</a:t>
            </a:r>
            <a:r>
              <a:rPr lang="en-US" sz="1800" dirty="0"/>
              <a:t> "Purples"</a:t>
            </a:r>
            <a:r>
              <a:rPr lang="en-US" sz="1800" dirty="0">
                <a:latin typeface="Arial" panose="020B0604020202020204" pitchFamily="34" charset="0"/>
                <a:cs typeface="Arial" panose="020B0604020202020204" pitchFamily="34" charset="0"/>
              </a:rPr>
              <a:t> )</a:t>
            </a:r>
            <a:r>
              <a:rPr lang="en-US" sz="1800" b="1" dirty="0">
                <a:solidFill>
                  <a:srgbClr val="0000FF"/>
                </a:solidFill>
                <a:latin typeface="Arial" panose="020B0604020202020204" pitchFamily="34" charset="0"/>
                <a:cs typeface="Arial" panose="020B0604020202020204" pitchFamily="34" charset="0"/>
              </a:rPr>
              <a:t>+</a:t>
            </a:r>
          </a:p>
          <a:p>
            <a:r>
              <a:rPr lang="en-US" sz="1800" b="1" dirty="0">
                <a:solidFill>
                  <a:srgbClr val="FF0000"/>
                </a:solidFill>
                <a:latin typeface="Arial" panose="020B0604020202020204" pitchFamily="34" charset="0"/>
                <a:ea typeface="Arial"/>
                <a:cs typeface="Arial" panose="020B0604020202020204" pitchFamily="34" charset="0"/>
                <a:sym typeface="Arial"/>
              </a:rPr>
              <a:t>theme</a:t>
            </a:r>
            <a:r>
              <a:rPr lang="en-US" sz="1800" dirty="0">
                <a:solidFill>
                  <a:schemeClr val="dk1"/>
                </a:solidFill>
                <a:latin typeface="Arial" panose="020B0604020202020204" pitchFamily="34" charset="0"/>
                <a:ea typeface="Arial"/>
                <a:cs typeface="Arial" panose="020B0604020202020204" pitchFamily="34" charset="0"/>
                <a:sym typeface="Arial"/>
              </a:rPr>
              <a:t>(</a:t>
            </a:r>
            <a:r>
              <a:rPr lang="en-US" sz="1800" b="1" dirty="0" err="1">
                <a:solidFill>
                  <a:srgbClr val="00B050"/>
                </a:solidFill>
                <a:latin typeface="Arial" panose="020B0604020202020204" pitchFamily="34" charset="0"/>
                <a:ea typeface="Arial"/>
                <a:cs typeface="Arial" panose="020B0604020202020204" pitchFamily="34" charset="0"/>
                <a:sym typeface="Arial"/>
              </a:rPr>
              <a:t>legend.position</a:t>
            </a:r>
            <a:r>
              <a:rPr lang="en-US" sz="1800" b="1" dirty="0">
                <a:solidFill>
                  <a:srgbClr val="00B050"/>
                </a:solidFill>
                <a:latin typeface="Arial" panose="020B0604020202020204" pitchFamily="34" charset="0"/>
                <a:ea typeface="Arial"/>
                <a:cs typeface="Arial" panose="020B0604020202020204" pitchFamily="34" charset="0"/>
                <a:sym typeface="Arial"/>
              </a:rPr>
              <a:t> </a:t>
            </a:r>
            <a:r>
              <a:rPr lang="en-US" sz="1800" dirty="0">
                <a:solidFill>
                  <a:schemeClr val="dk1"/>
                </a:solidFill>
                <a:latin typeface="Arial" panose="020B0604020202020204" pitchFamily="34" charset="0"/>
                <a:ea typeface="Arial"/>
                <a:cs typeface="Arial" panose="020B0604020202020204" pitchFamily="34" charset="0"/>
                <a:sym typeface="Arial"/>
              </a:rPr>
              <a:t>= 'none')</a:t>
            </a:r>
            <a:r>
              <a:rPr lang="en-US" sz="1800" b="1" dirty="0">
                <a:solidFill>
                  <a:srgbClr val="0000FF"/>
                </a:solidFill>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D0B25BBE-DD7C-9683-1CC3-1ED10FE31E92}"/>
              </a:ext>
            </a:extLst>
          </p:cNvPr>
          <p:cNvPicPr>
            <a:picLocks noChangeAspect="1"/>
          </p:cNvPicPr>
          <p:nvPr/>
        </p:nvPicPr>
        <p:blipFill>
          <a:blip r:embed="rId3"/>
          <a:stretch>
            <a:fillRect/>
          </a:stretch>
        </p:blipFill>
        <p:spPr>
          <a:xfrm>
            <a:off x="6564796" y="3698513"/>
            <a:ext cx="4191000" cy="2451100"/>
          </a:xfrm>
          <a:prstGeom prst="rect">
            <a:avLst/>
          </a:prstGeom>
        </p:spPr>
      </p:pic>
    </p:spTree>
    <p:extLst>
      <p:ext uri="{BB962C8B-B14F-4D97-AF65-F5344CB8AC3E}">
        <p14:creationId xmlns:p14="http://schemas.microsoft.com/office/powerpoint/2010/main" val="1477943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18BC-3405-1BC9-7CCE-FB6F964200A7}"/>
              </a:ext>
            </a:extLst>
          </p:cNvPr>
          <p:cNvSpPr>
            <a:spLocks noGrp="1"/>
          </p:cNvSpPr>
          <p:nvPr>
            <p:ph type="title"/>
          </p:nvPr>
        </p:nvSpPr>
        <p:spPr/>
        <p:txBody>
          <a:bodyPr/>
          <a:lstStyle/>
          <a:p>
            <a:r>
              <a:rPr lang="en-US" dirty="0"/>
              <a:t>Add text (rounded mean income values)</a:t>
            </a:r>
          </a:p>
        </p:txBody>
      </p:sp>
      <p:pic>
        <p:nvPicPr>
          <p:cNvPr id="4" name="Picture 3">
            <a:extLst>
              <a:ext uri="{FF2B5EF4-FFF2-40B4-BE49-F238E27FC236}">
                <a16:creationId xmlns:a16="http://schemas.microsoft.com/office/drawing/2014/main" id="{1047CCE8-8D55-3697-7801-B3CF89D42D99}"/>
              </a:ext>
            </a:extLst>
          </p:cNvPr>
          <p:cNvPicPr>
            <a:picLocks noChangeAspect="1"/>
          </p:cNvPicPr>
          <p:nvPr/>
        </p:nvPicPr>
        <p:blipFill>
          <a:blip r:embed="rId2"/>
          <a:stretch>
            <a:fillRect/>
          </a:stretch>
        </p:blipFill>
        <p:spPr>
          <a:xfrm>
            <a:off x="838200" y="4035368"/>
            <a:ext cx="3599779" cy="1777391"/>
          </a:xfrm>
          <a:prstGeom prst="rect">
            <a:avLst/>
          </a:prstGeom>
        </p:spPr>
      </p:pic>
      <p:sp>
        <p:nvSpPr>
          <p:cNvPr id="8" name="Right Arrow 7">
            <a:extLst>
              <a:ext uri="{FF2B5EF4-FFF2-40B4-BE49-F238E27FC236}">
                <a16:creationId xmlns:a16="http://schemas.microsoft.com/office/drawing/2014/main" id="{2CC2D00C-B0BA-9EE1-124B-3668E342408E}"/>
              </a:ext>
            </a:extLst>
          </p:cNvPr>
          <p:cNvSpPr/>
          <p:nvPr/>
        </p:nvSpPr>
        <p:spPr>
          <a:xfrm>
            <a:off x="4733567" y="4924063"/>
            <a:ext cx="1304349" cy="3578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7CBC7F2-4565-3531-B87F-5667801F387D}"/>
              </a:ext>
            </a:extLst>
          </p:cNvPr>
          <p:cNvSpPr txBox="1"/>
          <p:nvPr/>
        </p:nvSpPr>
        <p:spPr>
          <a:xfrm>
            <a:off x="5881642" y="1674674"/>
            <a:ext cx="6097978" cy="1754326"/>
          </a:xfrm>
          <a:prstGeom prst="rect">
            <a:avLst/>
          </a:prstGeom>
          <a:noFill/>
        </p:spPr>
        <p:txBody>
          <a:bodyPr wrap="square">
            <a:sp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income_by_edu</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y</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mean_income</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a:t>
            </a:r>
            <a:r>
              <a:rPr lang="en-US" b="1" dirty="0" err="1">
                <a:solidFill>
                  <a:srgbClr val="FF0000"/>
                </a:solidFill>
                <a:latin typeface="Arial" panose="020B0604020202020204" pitchFamily="34" charset="0"/>
                <a:cs typeface="Arial" panose="020B0604020202020204" pitchFamily="34" charset="0"/>
              </a:rPr>
              <a:t>col</a:t>
            </a:r>
            <a:r>
              <a:rPr lang="en-US" sz="1800" dirty="0">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fill</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dirty="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highlight>
                  <a:srgbClr val="FFFF00"/>
                </a:highlight>
                <a:latin typeface="Arial" panose="020B0604020202020204" pitchFamily="34" charset="0"/>
                <a:cs typeface="Arial" panose="020B0604020202020204" pitchFamily="34" charset="0"/>
              </a:rPr>
              <a:t>geom_text</a:t>
            </a:r>
            <a:r>
              <a:rPr lang="en-US" sz="1800" dirty="0">
                <a:highlight>
                  <a:srgbClr val="FFFF00"/>
                </a:highlight>
                <a:latin typeface="Arial" panose="020B0604020202020204" pitchFamily="34" charset="0"/>
                <a:cs typeface="Arial" panose="020B0604020202020204" pitchFamily="34" charset="0"/>
              </a:rPr>
              <a:t>(</a:t>
            </a:r>
            <a:r>
              <a:rPr lang="en-US" sz="1800" b="1" dirty="0" err="1">
                <a:solidFill>
                  <a:srgbClr val="FF0000"/>
                </a:solidFill>
                <a:highlight>
                  <a:srgbClr val="FFFF00"/>
                </a:highlight>
                <a:latin typeface="Arial" panose="020B0604020202020204" pitchFamily="34" charset="0"/>
                <a:cs typeface="Arial" panose="020B0604020202020204" pitchFamily="34" charset="0"/>
              </a:rPr>
              <a:t>aes</a:t>
            </a:r>
            <a:r>
              <a:rPr lang="en-US" sz="1800" dirty="0">
                <a:highlight>
                  <a:srgbClr val="FFFF00"/>
                </a:highlight>
                <a:latin typeface="Arial" panose="020B0604020202020204" pitchFamily="34" charset="0"/>
                <a:cs typeface="Arial" panose="020B0604020202020204" pitchFamily="34" charset="0"/>
              </a:rPr>
              <a:t>(</a:t>
            </a:r>
            <a:r>
              <a:rPr lang="en-US" b="1" dirty="0">
                <a:solidFill>
                  <a:srgbClr val="00B050"/>
                </a:solidFill>
                <a:highlight>
                  <a:srgbClr val="FFFF00"/>
                </a:highlight>
                <a:latin typeface="Arial" panose="020B0604020202020204" pitchFamily="34" charset="0"/>
                <a:cs typeface="Arial" panose="020B0604020202020204" pitchFamily="34" charset="0"/>
              </a:rPr>
              <a:t>label</a:t>
            </a:r>
            <a:r>
              <a:rPr lang="en-US" sz="1800" dirty="0">
                <a:highlight>
                  <a:srgbClr val="FFFF00"/>
                </a:highlight>
                <a:latin typeface="Arial" panose="020B0604020202020204" pitchFamily="34" charset="0"/>
                <a:cs typeface="Arial" panose="020B0604020202020204" pitchFamily="34" charset="0"/>
              </a:rPr>
              <a:t>=</a:t>
            </a:r>
            <a:r>
              <a:rPr lang="en-US" sz="1800" b="1" dirty="0">
                <a:solidFill>
                  <a:srgbClr val="FF0000"/>
                </a:solidFill>
                <a:highlight>
                  <a:srgbClr val="FFFF00"/>
                </a:highlight>
                <a:latin typeface="Arial" panose="020B0604020202020204" pitchFamily="34" charset="0"/>
                <a:cs typeface="Arial" panose="020B0604020202020204" pitchFamily="34" charset="0"/>
              </a:rPr>
              <a:t>round</a:t>
            </a:r>
            <a:r>
              <a:rPr lang="en-US" sz="1800" dirty="0">
                <a:highlight>
                  <a:srgbClr val="FFFF00"/>
                </a:highlight>
                <a:latin typeface="Arial" panose="020B0604020202020204" pitchFamily="34" charset="0"/>
                <a:cs typeface="Arial" panose="020B0604020202020204" pitchFamily="34" charset="0"/>
              </a:rPr>
              <a:t>(</a:t>
            </a:r>
            <a:r>
              <a:rPr lang="en-US" sz="1800" dirty="0" err="1">
                <a:highlight>
                  <a:srgbClr val="FFFF00"/>
                </a:highlight>
                <a:latin typeface="Arial" panose="020B0604020202020204" pitchFamily="34" charset="0"/>
                <a:cs typeface="Arial" panose="020B0604020202020204" pitchFamily="34" charset="0"/>
              </a:rPr>
              <a:t>mean_income</a:t>
            </a:r>
            <a:r>
              <a:rPr lang="en-US" dirty="0">
                <a:highlight>
                  <a:srgbClr val="FFFF00"/>
                </a:highlight>
                <a:latin typeface="Arial" panose="020B0604020202020204" pitchFamily="34" charset="0"/>
                <a:cs typeface="Arial" panose="020B0604020202020204" pitchFamily="34" charset="0"/>
              </a:rPr>
              <a:t>))</a:t>
            </a:r>
            <a:r>
              <a:rPr lang="en-US" sz="1800" dirty="0">
                <a:highlight>
                  <a:srgbClr val="FFFF00"/>
                </a:highlight>
                <a:latin typeface="Arial" panose="020B0604020202020204" pitchFamily="34" charset="0"/>
                <a:cs typeface="Arial" panose="020B0604020202020204" pitchFamily="34" charset="0"/>
              </a:rPr>
              <a:t>)</a:t>
            </a:r>
            <a:r>
              <a:rPr lang="en-US" sz="1800" b="1" dirty="0">
                <a:solidFill>
                  <a:srgbClr val="0000FF"/>
                </a:solidFill>
                <a:highlight>
                  <a:srgbClr val="FFFF00"/>
                </a:highlight>
                <a:latin typeface="Arial" panose="020B0604020202020204" pitchFamily="34" charset="0"/>
                <a:cs typeface="Arial" panose="020B0604020202020204" pitchFamily="34" charset="0"/>
              </a:rPr>
              <a:t>+</a:t>
            </a:r>
            <a:r>
              <a:rPr lang="en-US" sz="1800" b="1" dirty="0">
                <a:solidFill>
                  <a:srgbClr val="00B050"/>
                </a:solidFill>
                <a:highlight>
                  <a:srgbClr val="FFFF00"/>
                </a:highlight>
                <a:latin typeface="Arial" panose="020B0604020202020204" pitchFamily="34" charset="0"/>
                <a:cs typeface="Arial" panose="020B0604020202020204" pitchFamily="34" charset="0"/>
              </a:rPr>
              <a:t> </a:t>
            </a:r>
            <a:endParaRPr lang="en-US" sz="1800" dirty="0">
              <a:highlight>
                <a:srgbClr val="FFFF00"/>
              </a:highlight>
              <a:latin typeface="Arial" panose="020B0604020202020204" pitchFamily="34" charset="0"/>
              <a:cs typeface="Arial" panose="020B0604020202020204" pitchFamily="34" charset="0"/>
            </a:endParaRPr>
          </a:p>
          <a:p>
            <a:pPr marL="0" indent="0">
              <a:buNone/>
            </a:pPr>
            <a:r>
              <a:rPr lang="en" sz="1800" b="1" dirty="0" err="1">
                <a:solidFill>
                  <a:srgbClr val="FF0000"/>
                </a:solidFill>
              </a:rPr>
              <a:t>scale_color_brewer</a:t>
            </a:r>
            <a:r>
              <a:rPr lang="en" sz="1800" dirty="0"/>
              <a:t>(</a:t>
            </a:r>
            <a:r>
              <a:rPr lang="en" sz="1800" b="1" dirty="0">
                <a:solidFill>
                  <a:srgbClr val="00B050"/>
                </a:solidFill>
              </a:rPr>
              <a:t>palette</a:t>
            </a:r>
            <a:r>
              <a:rPr lang="en" sz="1800" dirty="0"/>
              <a:t>=</a:t>
            </a:r>
            <a:r>
              <a:rPr lang="en-US" sz="1800" dirty="0"/>
              <a:t> "Purples"</a:t>
            </a:r>
            <a:r>
              <a:rPr lang="en-US" sz="1800" dirty="0">
                <a:latin typeface="Arial" panose="020B0604020202020204" pitchFamily="34" charset="0"/>
                <a:cs typeface="Arial" panose="020B0604020202020204" pitchFamily="34" charset="0"/>
              </a:rPr>
              <a:t> )</a:t>
            </a:r>
            <a:r>
              <a:rPr lang="en-US" sz="1800" b="1" dirty="0">
                <a:solidFill>
                  <a:srgbClr val="0000FF"/>
                </a:solidFill>
                <a:latin typeface="Arial" panose="020B0604020202020204" pitchFamily="34" charset="0"/>
                <a:cs typeface="Arial" panose="020B0604020202020204" pitchFamily="34" charset="0"/>
              </a:rPr>
              <a:t>+</a:t>
            </a:r>
          </a:p>
          <a:p>
            <a:r>
              <a:rPr lang="en-US" sz="1800" b="1" dirty="0">
                <a:solidFill>
                  <a:srgbClr val="FF0000"/>
                </a:solidFill>
                <a:latin typeface="Arial" panose="020B0604020202020204" pitchFamily="34" charset="0"/>
                <a:ea typeface="Arial"/>
                <a:cs typeface="Arial" panose="020B0604020202020204" pitchFamily="34" charset="0"/>
                <a:sym typeface="Arial"/>
              </a:rPr>
              <a:t>theme</a:t>
            </a:r>
            <a:r>
              <a:rPr lang="en-US" sz="1800" dirty="0">
                <a:solidFill>
                  <a:schemeClr val="dk1"/>
                </a:solidFill>
                <a:latin typeface="Arial" panose="020B0604020202020204" pitchFamily="34" charset="0"/>
                <a:ea typeface="Arial"/>
                <a:cs typeface="Arial" panose="020B0604020202020204" pitchFamily="34" charset="0"/>
                <a:sym typeface="Arial"/>
              </a:rPr>
              <a:t>(</a:t>
            </a:r>
            <a:r>
              <a:rPr lang="en-US" sz="1800" b="1" dirty="0" err="1">
                <a:solidFill>
                  <a:srgbClr val="00B050"/>
                </a:solidFill>
                <a:latin typeface="Arial" panose="020B0604020202020204" pitchFamily="34" charset="0"/>
                <a:ea typeface="Arial"/>
                <a:cs typeface="Arial" panose="020B0604020202020204" pitchFamily="34" charset="0"/>
                <a:sym typeface="Arial"/>
              </a:rPr>
              <a:t>legend.position</a:t>
            </a:r>
            <a:r>
              <a:rPr lang="en-US" sz="1800" b="1" dirty="0">
                <a:solidFill>
                  <a:srgbClr val="00B050"/>
                </a:solidFill>
                <a:latin typeface="Arial" panose="020B0604020202020204" pitchFamily="34" charset="0"/>
                <a:ea typeface="Arial"/>
                <a:cs typeface="Arial" panose="020B0604020202020204" pitchFamily="34" charset="0"/>
                <a:sym typeface="Arial"/>
              </a:rPr>
              <a:t> </a:t>
            </a:r>
            <a:r>
              <a:rPr lang="en-US" sz="1800" dirty="0">
                <a:solidFill>
                  <a:schemeClr val="dk1"/>
                </a:solidFill>
                <a:latin typeface="Arial" panose="020B0604020202020204" pitchFamily="34" charset="0"/>
                <a:ea typeface="Arial"/>
                <a:cs typeface="Arial" panose="020B0604020202020204" pitchFamily="34" charset="0"/>
                <a:sym typeface="Arial"/>
              </a:rPr>
              <a:t>= 'none')</a:t>
            </a:r>
            <a:r>
              <a:rPr lang="en-US" sz="1800" b="1" dirty="0">
                <a:solidFill>
                  <a:srgbClr val="0000FF"/>
                </a:solidFill>
                <a:latin typeface="Arial" panose="020B0604020202020204" pitchFamily="34" charset="0"/>
                <a:cs typeface="Arial" panose="020B0604020202020204" pitchFamily="34" charset="0"/>
              </a:rPr>
              <a:t> +</a:t>
            </a:r>
          </a:p>
        </p:txBody>
      </p:sp>
      <p:pic>
        <p:nvPicPr>
          <p:cNvPr id="5" name="Picture 4">
            <a:extLst>
              <a:ext uri="{FF2B5EF4-FFF2-40B4-BE49-F238E27FC236}">
                <a16:creationId xmlns:a16="http://schemas.microsoft.com/office/drawing/2014/main" id="{B9CEF3CE-076A-3379-287B-F4DED829117C}"/>
              </a:ext>
            </a:extLst>
          </p:cNvPr>
          <p:cNvPicPr>
            <a:picLocks noChangeAspect="1"/>
          </p:cNvPicPr>
          <p:nvPr/>
        </p:nvPicPr>
        <p:blipFill>
          <a:blip r:embed="rId3"/>
          <a:stretch>
            <a:fillRect/>
          </a:stretch>
        </p:blipFill>
        <p:spPr>
          <a:xfrm>
            <a:off x="6333504" y="3698513"/>
            <a:ext cx="4191000" cy="2451100"/>
          </a:xfrm>
          <a:prstGeom prst="rect">
            <a:avLst/>
          </a:prstGeom>
        </p:spPr>
      </p:pic>
    </p:spTree>
    <p:extLst>
      <p:ext uri="{BB962C8B-B14F-4D97-AF65-F5344CB8AC3E}">
        <p14:creationId xmlns:p14="http://schemas.microsoft.com/office/powerpoint/2010/main" val="38161781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18BC-3405-1BC9-7CCE-FB6F964200A7}"/>
              </a:ext>
            </a:extLst>
          </p:cNvPr>
          <p:cNvSpPr>
            <a:spLocks noGrp="1"/>
          </p:cNvSpPr>
          <p:nvPr>
            <p:ph type="title"/>
          </p:nvPr>
        </p:nvSpPr>
        <p:spPr/>
        <p:txBody>
          <a:bodyPr/>
          <a:lstStyle/>
          <a:p>
            <a:r>
              <a:rPr lang="en-US" dirty="0"/>
              <a:t>Add text (adjust position)</a:t>
            </a:r>
          </a:p>
        </p:txBody>
      </p:sp>
      <p:pic>
        <p:nvPicPr>
          <p:cNvPr id="4" name="Picture 3">
            <a:extLst>
              <a:ext uri="{FF2B5EF4-FFF2-40B4-BE49-F238E27FC236}">
                <a16:creationId xmlns:a16="http://schemas.microsoft.com/office/drawing/2014/main" id="{1047CCE8-8D55-3697-7801-B3CF89D42D99}"/>
              </a:ext>
            </a:extLst>
          </p:cNvPr>
          <p:cNvPicPr>
            <a:picLocks noChangeAspect="1"/>
          </p:cNvPicPr>
          <p:nvPr/>
        </p:nvPicPr>
        <p:blipFill>
          <a:blip r:embed="rId2"/>
          <a:stretch>
            <a:fillRect/>
          </a:stretch>
        </p:blipFill>
        <p:spPr>
          <a:xfrm>
            <a:off x="838200" y="4035368"/>
            <a:ext cx="3599779" cy="1777391"/>
          </a:xfrm>
          <a:prstGeom prst="rect">
            <a:avLst/>
          </a:prstGeom>
        </p:spPr>
      </p:pic>
      <p:sp>
        <p:nvSpPr>
          <p:cNvPr id="8" name="Right Arrow 7">
            <a:extLst>
              <a:ext uri="{FF2B5EF4-FFF2-40B4-BE49-F238E27FC236}">
                <a16:creationId xmlns:a16="http://schemas.microsoft.com/office/drawing/2014/main" id="{2CC2D00C-B0BA-9EE1-124B-3668E342408E}"/>
              </a:ext>
            </a:extLst>
          </p:cNvPr>
          <p:cNvSpPr/>
          <p:nvPr/>
        </p:nvSpPr>
        <p:spPr>
          <a:xfrm>
            <a:off x="4733567" y="4924063"/>
            <a:ext cx="1304349" cy="3578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7CBC7F2-4565-3531-B87F-5667801F387D}"/>
              </a:ext>
            </a:extLst>
          </p:cNvPr>
          <p:cNvSpPr txBox="1"/>
          <p:nvPr/>
        </p:nvSpPr>
        <p:spPr>
          <a:xfrm>
            <a:off x="5456583" y="1674674"/>
            <a:ext cx="6523037" cy="1754326"/>
          </a:xfrm>
          <a:prstGeom prst="rect">
            <a:avLst/>
          </a:prstGeom>
          <a:noFill/>
        </p:spPr>
        <p:txBody>
          <a:bodyPr wrap="square">
            <a:sp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income_by_edu</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sz="1800" dirty="0">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y</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mean_income</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a:t>
            </a:r>
            <a:r>
              <a:rPr lang="en-US" b="1" dirty="0" err="1">
                <a:solidFill>
                  <a:srgbClr val="FF0000"/>
                </a:solidFill>
                <a:latin typeface="Arial" panose="020B0604020202020204" pitchFamily="34" charset="0"/>
                <a:cs typeface="Arial" panose="020B0604020202020204" pitchFamily="34" charset="0"/>
              </a:rPr>
              <a:t>col</a:t>
            </a:r>
            <a:r>
              <a:rPr lang="en-US" sz="1800" dirty="0">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fill</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edu</a:t>
            </a:r>
            <a:r>
              <a:rPr lang="en-US" dirty="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highlight>
                  <a:srgbClr val="FFFF00"/>
                </a:highlight>
                <a:latin typeface="Arial" panose="020B0604020202020204" pitchFamily="34" charset="0"/>
                <a:cs typeface="Arial" panose="020B0604020202020204" pitchFamily="34" charset="0"/>
              </a:rPr>
              <a:t>geom_text</a:t>
            </a:r>
            <a:r>
              <a:rPr lang="en-US" sz="1800" dirty="0">
                <a:highlight>
                  <a:srgbClr val="FFFF00"/>
                </a:highlight>
                <a:latin typeface="Arial" panose="020B0604020202020204" pitchFamily="34" charset="0"/>
                <a:cs typeface="Arial" panose="020B0604020202020204" pitchFamily="34" charset="0"/>
              </a:rPr>
              <a:t>(</a:t>
            </a:r>
            <a:r>
              <a:rPr lang="en-US" sz="1800" b="1" dirty="0" err="1">
                <a:solidFill>
                  <a:srgbClr val="FF0000"/>
                </a:solidFill>
                <a:highlight>
                  <a:srgbClr val="FFFF00"/>
                </a:highlight>
                <a:latin typeface="Arial" panose="020B0604020202020204" pitchFamily="34" charset="0"/>
                <a:cs typeface="Arial" panose="020B0604020202020204" pitchFamily="34" charset="0"/>
              </a:rPr>
              <a:t>aes</a:t>
            </a:r>
            <a:r>
              <a:rPr lang="en-US" sz="1800" dirty="0">
                <a:highlight>
                  <a:srgbClr val="FFFF00"/>
                </a:highlight>
                <a:latin typeface="Arial" panose="020B0604020202020204" pitchFamily="34" charset="0"/>
                <a:cs typeface="Arial" panose="020B0604020202020204" pitchFamily="34" charset="0"/>
              </a:rPr>
              <a:t>(</a:t>
            </a:r>
            <a:r>
              <a:rPr lang="en-US" b="1" dirty="0">
                <a:solidFill>
                  <a:srgbClr val="00B050"/>
                </a:solidFill>
                <a:highlight>
                  <a:srgbClr val="FFFF00"/>
                </a:highlight>
                <a:latin typeface="Arial" panose="020B0604020202020204" pitchFamily="34" charset="0"/>
                <a:cs typeface="Arial" panose="020B0604020202020204" pitchFamily="34" charset="0"/>
              </a:rPr>
              <a:t>label</a:t>
            </a:r>
            <a:r>
              <a:rPr lang="en-US" sz="1800" dirty="0">
                <a:highlight>
                  <a:srgbClr val="FFFF00"/>
                </a:highlight>
                <a:latin typeface="Arial" panose="020B0604020202020204" pitchFamily="34" charset="0"/>
                <a:cs typeface="Arial" panose="020B0604020202020204" pitchFamily="34" charset="0"/>
              </a:rPr>
              <a:t>=</a:t>
            </a:r>
            <a:r>
              <a:rPr lang="en-US" sz="1800" b="1" dirty="0">
                <a:solidFill>
                  <a:srgbClr val="FF0000"/>
                </a:solidFill>
                <a:highlight>
                  <a:srgbClr val="FFFF00"/>
                </a:highlight>
                <a:latin typeface="Arial" panose="020B0604020202020204" pitchFamily="34" charset="0"/>
                <a:cs typeface="Arial" panose="020B0604020202020204" pitchFamily="34" charset="0"/>
              </a:rPr>
              <a:t>round</a:t>
            </a:r>
            <a:r>
              <a:rPr lang="en-US" sz="1800" dirty="0">
                <a:highlight>
                  <a:srgbClr val="FFFF00"/>
                </a:highlight>
                <a:latin typeface="Arial" panose="020B0604020202020204" pitchFamily="34" charset="0"/>
                <a:cs typeface="Arial" panose="020B0604020202020204" pitchFamily="34" charset="0"/>
              </a:rPr>
              <a:t>(</a:t>
            </a:r>
            <a:r>
              <a:rPr lang="en-US" sz="1800" dirty="0" err="1">
                <a:highlight>
                  <a:srgbClr val="FFFF00"/>
                </a:highlight>
                <a:latin typeface="Arial" panose="020B0604020202020204" pitchFamily="34" charset="0"/>
                <a:cs typeface="Arial" panose="020B0604020202020204" pitchFamily="34" charset="0"/>
              </a:rPr>
              <a:t>mean_income</a:t>
            </a:r>
            <a:r>
              <a:rPr lang="en-US" dirty="0">
                <a:highlight>
                  <a:srgbClr val="FFFF00"/>
                </a:highlight>
                <a:latin typeface="Arial" panose="020B0604020202020204" pitchFamily="34" charset="0"/>
                <a:cs typeface="Arial" panose="020B0604020202020204" pitchFamily="34" charset="0"/>
              </a:rPr>
              <a:t>), </a:t>
            </a:r>
            <a:r>
              <a:rPr lang="en-US" b="1" dirty="0" err="1">
                <a:solidFill>
                  <a:srgbClr val="00B050"/>
                </a:solidFill>
                <a:highlight>
                  <a:srgbClr val="FFFF00"/>
                </a:highlight>
                <a:latin typeface="Arial" panose="020B0604020202020204" pitchFamily="34" charset="0"/>
                <a:cs typeface="Arial" panose="020B0604020202020204" pitchFamily="34" charset="0"/>
              </a:rPr>
              <a:t>vjust</a:t>
            </a:r>
            <a:r>
              <a:rPr lang="en-US" dirty="0">
                <a:highlight>
                  <a:srgbClr val="FFFF00"/>
                </a:highlight>
                <a:latin typeface="Arial" panose="020B0604020202020204" pitchFamily="34" charset="0"/>
                <a:cs typeface="Arial" panose="020B0604020202020204" pitchFamily="34" charset="0"/>
              </a:rPr>
              <a:t>=-.3</a:t>
            </a:r>
            <a:r>
              <a:rPr lang="en-US" sz="1800" dirty="0">
                <a:highlight>
                  <a:srgbClr val="FFFF00"/>
                </a:highlight>
                <a:latin typeface="Arial" panose="020B0604020202020204" pitchFamily="34" charset="0"/>
                <a:cs typeface="Arial" panose="020B0604020202020204" pitchFamily="34" charset="0"/>
              </a:rPr>
              <a:t> )</a:t>
            </a:r>
            <a:r>
              <a:rPr lang="en-US" sz="1800" b="1" dirty="0">
                <a:solidFill>
                  <a:srgbClr val="0000FF"/>
                </a:solidFill>
                <a:highlight>
                  <a:srgbClr val="FFFF00"/>
                </a:highlight>
                <a:latin typeface="Arial" panose="020B0604020202020204" pitchFamily="34" charset="0"/>
                <a:cs typeface="Arial" panose="020B0604020202020204" pitchFamily="34" charset="0"/>
              </a:rPr>
              <a:t>+</a:t>
            </a:r>
            <a:r>
              <a:rPr lang="en-US" sz="1800" b="1" dirty="0">
                <a:solidFill>
                  <a:srgbClr val="00B050"/>
                </a:solidFill>
                <a:highlight>
                  <a:srgbClr val="FFFF00"/>
                </a:highlight>
                <a:latin typeface="Arial" panose="020B0604020202020204" pitchFamily="34" charset="0"/>
                <a:cs typeface="Arial" panose="020B0604020202020204" pitchFamily="34" charset="0"/>
              </a:rPr>
              <a:t> </a:t>
            </a:r>
            <a:endParaRPr lang="en-US" sz="1800" dirty="0">
              <a:highlight>
                <a:srgbClr val="FFFF00"/>
              </a:highlight>
              <a:latin typeface="Arial" panose="020B0604020202020204" pitchFamily="34" charset="0"/>
              <a:cs typeface="Arial" panose="020B0604020202020204" pitchFamily="34" charset="0"/>
            </a:endParaRPr>
          </a:p>
          <a:p>
            <a:pPr marL="0" indent="0">
              <a:buNone/>
            </a:pPr>
            <a:r>
              <a:rPr lang="en" sz="1800" b="1" dirty="0" err="1">
                <a:solidFill>
                  <a:srgbClr val="FF0000"/>
                </a:solidFill>
              </a:rPr>
              <a:t>scale_color_brewer</a:t>
            </a:r>
            <a:r>
              <a:rPr lang="en" sz="1800" dirty="0"/>
              <a:t>(</a:t>
            </a:r>
            <a:r>
              <a:rPr lang="en" sz="1800" b="1" dirty="0">
                <a:solidFill>
                  <a:srgbClr val="00B050"/>
                </a:solidFill>
              </a:rPr>
              <a:t>palette</a:t>
            </a:r>
            <a:r>
              <a:rPr lang="en" sz="1800" dirty="0"/>
              <a:t>=</a:t>
            </a:r>
            <a:r>
              <a:rPr lang="en-US" sz="1800" dirty="0"/>
              <a:t> "Purples"</a:t>
            </a:r>
            <a:r>
              <a:rPr lang="en-US" sz="1800" dirty="0">
                <a:latin typeface="Arial" panose="020B0604020202020204" pitchFamily="34" charset="0"/>
                <a:cs typeface="Arial" panose="020B0604020202020204" pitchFamily="34" charset="0"/>
              </a:rPr>
              <a:t> )</a:t>
            </a:r>
            <a:r>
              <a:rPr lang="en-US" sz="1800" b="1" dirty="0">
                <a:solidFill>
                  <a:srgbClr val="0000FF"/>
                </a:solidFill>
                <a:latin typeface="Arial" panose="020B0604020202020204" pitchFamily="34" charset="0"/>
                <a:cs typeface="Arial" panose="020B0604020202020204" pitchFamily="34" charset="0"/>
              </a:rPr>
              <a:t>+</a:t>
            </a:r>
          </a:p>
          <a:p>
            <a:r>
              <a:rPr lang="en-US" sz="1800" b="1" dirty="0">
                <a:solidFill>
                  <a:srgbClr val="FF0000"/>
                </a:solidFill>
                <a:latin typeface="Arial" panose="020B0604020202020204" pitchFamily="34" charset="0"/>
                <a:ea typeface="Arial"/>
                <a:cs typeface="Arial" panose="020B0604020202020204" pitchFamily="34" charset="0"/>
                <a:sym typeface="Arial"/>
              </a:rPr>
              <a:t>theme</a:t>
            </a:r>
            <a:r>
              <a:rPr lang="en-US" sz="1800" dirty="0">
                <a:solidFill>
                  <a:schemeClr val="dk1"/>
                </a:solidFill>
                <a:latin typeface="Arial" panose="020B0604020202020204" pitchFamily="34" charset="0"/>
                <a:ea typeface="Arial"/>
                <a:cs typeface="Arial" panose="020B0604020202020204" pitchFamily="34" charset="0"/>
                <a:sym typeface="Arial"/>
              </a:rPr>
              <a:t>(</a:t>
            </a:r>
            <a:r>
              <a:rPr lang="en-US" sz="1800" b="1" dirty="0" err="1">
                <a:solidFill>
                  <a:srgbClr val="00B050"/>
                </a:solidFill>
                <a:latin typeface="Arial" panose="020B0604020202020204" pitchFamily="34" charset="0"/>
                <a:ea typeface="Arial"/>
                <a:cs typeface="Arial" panose="020B0604020202020204" pitchFamily="34" charset="0"/>
                <a:sym typeface="Arial"/>
              </a:rPr>
              <a:t>legend.position</a:t>
            </a:r>
            <a:r>
              <a:rPr lang="en-US" sz="1800" b="1" dirty="0">
                <a:solidFill>
                  <a:srgbClr val="00B050"/>
                </a:solidFill>
                <a:latin typeface="Arial" panose="020B0604020202020204" pitchFamily="34" charset="0"/>
                <a:ea typeface="Arial"/>
                <a:cs typeface="Arial" panose="020B0604020202020204" pitchFamily="34" charset="0"/>
                <a:sym typeface="Arial"/>
              </a:rPr>
              <a:t> </a:t>
            </a:r>
            <a:r>
              <a:rPr lang="en-US" sz="1800" dirty="0">
                <a:solidFill>
                  <a:schemeClr val="dk1"/>
                </a:solidFill>
                <a:latin typeface="Arial" panose="020B0604020202020204" pitchFamily="34" charset="0"/>
                <a:ea typeface="Arial"/>
                <a:cs typeface="Arial" panose="020B0604020202020204" pitchFamily="34" charset="0"/>
                <a:sym typeface="Arial"/>
              </a:rPr>
              <a:t>= 'none')</a:t>
            </a:r>
            <a:r>
              <a:rPr lang="en-US" sz="1800" b="1" dirty="0">
                <a:solidFill>
                  <a:srgbClr val="0000FF"/>
                </a:solidFill>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ED67A5B8-D56B-09D5-139B-F7694C9AB409}"/>
              </a:ext>
            </a:extLst>
          </p:cNvPr>
          <p:cNvPicPr>
            <a:picLocks noChangeAspect="1"/>
          </p:cNvPicPr>
          <p:nvPr/>
        </p:nvPicPr>
        <p:blipFill>
          <a:blip r:embed="rId3"/>
          <a:stretch>
            <a:fillRect/>
          </a:stretch>
        </p:blipFill>
        <p:spPr>
          <a:xfrm>
            <a:off x="6333504" y="3633904"/>
            <a:ext cx="4888396" cy="2858971"/>
          </a:xfrm>
          <a:prstGeom prst="rect">
            <a:avLst/>
          </a:prstGeom>
        </p:spPr>
      </p:pic>
    </p:spTree>
    <p:extLst>
      <p:ext uri="{BB962C8B-B14F-4D97-AF65-F5344CB8AC3E}">
        <p14:creationId xmlns:p14="http://schemas.microsoft.com/office/powerpoint/2010/main" val="4294137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93D0-DF4E-8A09-5EFE-010282AFE29D}"/>
              </a:ext>
            </a:extLst>
          </p:cNvPr>
          <p:cNvSpPr>
            <a:spLocks noGrp="1"/>
          </p:cNvSpPr>
          <p:nvPr>
            <p:ph type="title"/>
          </p:nvPr>
        </p:nvSpPr>
        <p:spPr/>
        <p:txBody>
          <a:bodyPr/>
          <a:lstStyle/>
          <a:p>
            <a:r>
              <a:rPr lang="en-US" dirty="0"/>
              <a:t>Visual Decluttering</a:t>
            </a:r>
          </a:p>
        </p:txBody>
      </p:sp>
      <p:sp>
        <p:nvSpPr>
          <p:cNvPr id="3" name="Content Placeholder 2">
            <a:extLst>
              <a:ext uri="{FF2B5EF4-FFF2-40B4-BE49-F238E27FC236}">
                <a16:creationId xmlns:a16="http://schemas.microsoft.com/office/drawing/2014/main" id="{43956125-97E2-8846-39E1-D83018046C05}"/>
              </a:ext>
            </a:extLst>
          </p:cNvPr>
          <p:cNvSpPr>
            <a:spLocks noGrp="1"/>
          </p:cNvSpPr>
          <p:nvPr>
            <p:ph idx="1"/>
          </p:nvPr>
        </p:nvSpPr>
        <p:spPr/>
        <p:txBody>
          <a:bodyPr/>
          <a:lstStyle/>
          <a:p>
            <a:r>
              <a:rPr lang="en-US" dirty="0"/>
              <a:t>We reviewed this earlier, but I’ll repeat it again</a:t>
            </a:r>
          </a:p>
          <a:p>
            <a:r>
              <a:rPr lang="en-US" dirty="0"/>
              <a:t>Less is more, don’t over clutter your graphs</a:t>
            </a:r>
          </a:p>
        </p:txBody>
      </p:sp>
    </p:spTree>
    <p:extLst>
      <p:ext uri="{BB962C8B-B14F-4D97-AF65-F5344CB8AC3E}">
        <p14:creationId xmlns:p14="http://schemas.microsoft.com/office/powerpoint/2010/main" val="166404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FA7F-BE19-71F3-5412-C03E8F17C0CF}"/>
              </a:ext>
            </a:extLst>
          </p:cNvPr>
          <p:cNvSpPr>
            <a:spLocks noGrp="1"/>
          </p:cNvSpPr>
          <p:nvPr>
            <p:ph type="title"/>
          </p:nvPr>
        </p:nvSpPr>
        <p:spPr/>
        <p:txBody>
          <a:bodyPr/>
          <a:lstStyle/>
          <a:p>
            <a:r>
              <a:rPr lang="en-US" dirty="0"/>
              <a:t>#</a:t>
            </a:r>
            <a:r>
              <a:rPr lang="en-US" dirty="0" err="1"/>
              <a:t>tidytuesday</a:t>
            </a:r>
            <a:endParaRPr lang="en-US" dirty="0"/>
          </a:p>
        </p:txBody>
      </p:sp>
      <p:sp>
        <p:nvSpPr>
          <p:cNvPr id="3" name="Content Placeholder 2">
            <a:extLst>
              <a:ext uri="{FF2B5EF4-FFF2-40B4-BE49-F238E27FC236}">
                <a16:creationId xmlns:a16="http://schemas.microsoft.com/office/drawing/2014/main" id="{A1B6CA7E-D046-C298-DB3E-C1D6E30E01E1}"/>
              </a:ext>
            </a:extLst>
          </p:cNvPr>
          <p:cNvSpPr>
            <a:spLocks noGrp="1"/>
          </p:cNvSpPr>
          <p:nvPr>
            <p:ph idx="1"/>
          </p:nvPr>
        </p:nvSpPr>
        <p:spPr>
          <a:xfrm>
            <a:off x="838200" y="1825625"/>
            <a:ext cx="9836426" cy="4351338"/>
          </a:xfrm>
        </p:spPr>
        <p:txBody>
          <a:bodyPr/>
          <a:lstStyle/>
          <a:p>
            <a:pPr marL="0" indent="0">
              <a:buNone/>
            </a:pPr>
            <a:r>
              <a:rPr lang="en-US" dirty="0"/>
              <a:t>Inspired by the Economist article </a:t>
            </a:r>
            <a:r>
              <a:rPr lang="en-US" dirty="0">
                <a:hlinkClick r:id="rId2"/>
              </a:rPr>
              <a:t>here</a:t>
            </a:r>
            <a:r>
              <a:rPr lang="en-US" dirty="0"/>
              <a:t>:</a:t>
            </a:r>
          </a:p>
          <a:p>
            <a:pPr marL="0" indent="0">
              <a:buNone/>
            </a:pPr>
            <a:endParaRPr lang="en-US" dirty="0"/>
          </a:p>
        </p:txBody>
      </p:sp>
      <p:pic>
        <p:nvPicPr>
          <p:cNvPr id="1026" name="Picture 2">
            <a:extLst>
              <a:ext uri="{FF2B5EF4-FFF2-40B4-BE49-F238E27FC236}">
                <a16:creationId xmlns:a16="http://schemas.microsoft.com/office/drawing/2014/main" id="{3BC5A3DF-0C1D-9BAB-B42F-08C1321A6C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50000" b="-905"/>
          <a:stretch/>
        </p:blipFill>
        <p:spPr bwMode="auto">
          <a:xfrm>
            <a:off x="1425369" y="2506662"/>
            <a:ext cx="4000922" cy="42216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E93B0D0-8E26-7CE2-475D-D89B55BC2F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460" y="2506662"/>
            <a:ext cx="5611091" cy="4007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356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93D0-DF4E-8A09-5EFE-010282AFE29D}"/>
              </a:ext>
            </a:extLst>
          </p:cNvPr>
          <p:cNvSpPr>
            <a:spLocks noGrp="1"/>
          </p:cNvSpPr>
          <p:nvPr>
            <p:ph type="title"/>
          </p:nvPr>
        </p:nvSpPr>
        <p:spPr/>
        <p:txBody>
          <a:bodyPr/>
          <a:lstStyle/>
          <a:p>
            <a:r>
              <a:rPr lang="en-US" dirty="0"/>
              <a:t>Visual Decluttering</a:t>
            </a:r>
          </a:p>
        </p:txBody>
      </p:sp>
      <p:pic>
        <p:nvPicPr>
          <p:cNvPr id="4" name="Content Placeholder 3">
            <a:extLst>
              <a:ext uri="{FF2B5EF4-FFF2-40B4-BE49-F238E27FC236}">
                <a16:creationId xmlns:a16="http://schemas.microsoft.com/office/drawing/2014/main" id="{C7F48FBB-4763-83BD-F4D2-25F109E5131E}"/>
              </a:ext>
            </a:extLst>
          </p:cNvPr>
          <p:cNvPicPr>
            <a:picLocks noGrp="1" noChangeAspect="1"/>
          </p:cNvPicPr>
          <p:nvPr>
            <p:ph idx="1"/>
          </p:nvPr>
        </p:nvPicPr>
        <p:blipFill>
          <a:blip r:embed="rId2"/>
          <a:stretch>
            <a:fillRect/>
          </a:stretch>
        </p:blipFill>
        <p:spPr>
          <a:xfrm>
            <a:off x="6096000" y="3108390"/>
            <a:ext cx="5792184" cy="3387550"/>
          </a:xfrm>
          <a:prstGeom prst="rect">
            <a:avLst/>
          </a:prstGeom>
        </p:spPr>
      </p:pic>
      <p:sp>
        <p:nvSpPr>
          <p:cNvPr id="5" name="TextBox 4">
            <a:extLst>
              <a:ext uri="{FF2B5EF4-FFF2-40B4-BE49-F238E27FC236}">
                <a16:creationId xmlns:a16="http://schemas.microsoft.com/office/drawing/2014/main" id="{50CB1EB0-98FA-DD0C-F4B0-961380288A71}"/>
              </a:ext>
            </a:extLst>
          </p:cNvPr>
          <p:cNvSpPr txBox="1"/>
          <p:nvPr/>
        </p:nvSpPr>
        <p:spPr>
          <a:xfrm>
            <a:off x="961901" y="2185060"/>
            <a:ext cx="4096987"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Things I don’t like:</a:t>
            </a:r>
          </a:p>
          <a:p>
            <a:pPr marL="285750" indent="-285750">
              <a:buFont typeface="Arial" panose="020B0604020202020204" pitchFamily="34" charset="0"/>
              <a:buChar char="•"/>
            </a:pPr>
            <a:r>
              <a:rPr lang="en-US" dirty="0"/>
              <a:t>NA needs to be removed</a:t>
            </a:r>
          </a:p>
          <a:p>
            <a:pPr marL="285750" indent="-285750">
              <a:buFont typeface="Arial" panose="020B0604020202020204" pitchFamily="34" charset="0"/>
              <a:buChar char="•"/>
            </a:pPr>
            <a:r>
              <a:rPr lang="en-US" dirty="0"/>
              <a:t>too many lines on a graph</a:t>
            </a:r>
          </a:p>
        </p:txBody>
      </p:sp>
      <p:sp>
        <p:nvSpPr>
          <p:cNvPr id="9" name="TextBox 8">
            <a:extLst>
              <a:ext uri="{FF2B5EF4-FFF2-40B4-BE49-F238E27FC236}">
                <a16:creationId xmlns:a16="http://schemas.microsoft.com/office/drawing/2014/main" id="{A633A1E1-2E64-7B0D-47F5-244D4849AFD2}"/>
              </a:ext>
            </a:extLst>
          </p:cNvPr>
          <p:cNvSpPr txBox="1"/>
          <p:nvPr/>
        </p:nvSpPr>
        <p:spPr>
          <a:xfrm>
            <a:off x="5672759" y="1690688"/>
            <a:ext cx="6097656" cy="923330"/>
          </a:xfrm>
          <a:prstGeom prst="rect">
            <a:avLst/>
          </a:prstGeom>
          <a:noFill/>
        </p:spPr>
        <p:txBody>
          <a:bodyPr wrap="square">
            <a:sp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acs</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=age))</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geom_density</a:t>
            </a:r>
            <a:r>
              <a:rPr lang="en-US" sz="1800" dirty="0">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color</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maritalStatus</a:t>
            </a:r>
            <a:r>
              <a:rPr lang="en-US" dirty="0">
                <a:latin typeface="Arial" panose="020B0604020202020204" pitchFamily="34" charset="0"/>
                <a:cs typeface="Arial" panose="020B0604020202020204" pitchFamily="34" charset="0"/>
              </a:rPr>
              <a:t>)</a:t>
            </a:r>
            <a:r>
              <a:rPr lang="en-US" sz="1800" dirty="0">
                <a:latin typeface="Arial" panose="020B0604020202020204" pitchFamily="34" charset="0"/>
                <a:cs typeface="Arial" panose="020B0604020202020204" pitchFamily="34" charset="0"/>
              </a:rPr>
              <a:t>)</a:t>
            </a:r>
            <a:endParaRPr lang="en-US" sz="1800" b="1"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889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93D0-DF4E-8A09-5EFE-010282AFE29D}"/>
              </a:ext>
            </a:extLst>
          </p:cNvPr>
          <p:cNvSpPr>
            <a:spLocks noGrp="1"/>
          </p:cNvSpPr>
          <p:nvPr>
            <p:ph type="title"/>
          </p:nvPr>
        </p:nvSpPr>
        <p:spPr/>
        <p:txBody>
          <a:bodyPr/>
          <a:lstStyle/>
          <a:p>
            <a:r>
              <a:rPr lang="en-US" dirty="0"/>
              <a:t>Try fill instead of color</a:t>
            </a:r>
          </a:p>
        </p:txBody>
      </p:sp>
      <p:sp>
        <p:nvSpPr>
          <p:cNvPr id="5" name="TextBox 4">
            <a:extLst>
              <a:ext uri="{FF2B5EF4-FFF2-40B4-BE49-F238E27FC236}">
                <a16:creationId xmlns:a16="http://schemas.microsoft.com/office/drawing/2014/main" id="{50CB1EB0-98FA-DD0C-F4B0-961380288A71}"/>
              </a:ext>
            </a:extLst>
          </p:cNvPr>
          <p:cNvSpPr txBox="1"/>
          <p:nvPr/>
        </p:nvSpPr>
        <p:spPr>
          <a:xfrm>
            <a:off x="961901" y="2185060"/>
            <a:ext cx="4096987"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can adjust the transparency as well (alpha)</a:t>
            </a:r>
          </a:p>
        </p:txBody>
      </p:sp>
      <p:pic>
        <p:nvPicPr>
          <p:cNvPr id="7" name="Picture 6">
            <a:extLst>
              <a:ext uri="{FF2B5EF4-FFF2-40B4-BE49-F238E27FC236}">
                <a16:creationId xmlns:a16="http://schemas.microsoft.com/office/drawing/2014/main" id="{1A851039-C9DF-F65B-133F-C72E62163F0C}"/>
              </a:ext>
            </a:extLst>
          </p:cNvPr>
          <p:cNvPicPr>
            <a:picLocks noChangeAspect="1"/>
          </p:cNvPicPr>
          <p:nvPr/>
        </p:nvPicPr>
        <p:blipFill>
          <a:blip r:embed="rId2"/>
          <a:stretch>
            <a:fillRect/>
          </a:stretch>
        </p:blipFill>
        <p:spPr>
          <a:xfrm>
            <a:off x="5866413" y="2330094"/>
            <a:ext cx="5985634" cy="3500689"/>
          </a:xfrm>
          <a:prstGeom prst="rect">
            <a:avLst/>
          </a:prstGeom>
        </p:spPr>
      </p:pic>
      <p:sp>
        <p:nvSpPr>
          <p:cNvPr id="8" name="TextBox 7">
            <a:extLst>
              <a:ext uri="{FF2B5EF4-FFF2-40B4-BE49-F238E27FC236}">
                <a16:creationId xmlns:a16="http://schemas.microsoft.com/office/drawing/2014/main" id="{76C62B25-5B7E-EBB3-EAC2-D09738473E62}"/>
              </a:ext>
            </a:extLst>
          </p:cNvPr>
          <p:cNvSpPr txBox="1"/>
          <p:nvPr/>
        </p:nvSpPr>
        <p:spPr>
          <a:xfrm>
            <a:off x="5866413" y="1406764"/>
            <a:ext cx="6097656" cy="923330"/>
          </a:xfrm>
          <a:prstGeom prst="rect">
            <a:avLst/>
          </a:prstGeom>
          <a:noFill/>
        </p:spPr>
        <p:txBody>
          <a:bodyPr wrap="square">
            <a:sp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acs_marital</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=age))</a:t>
            </a:r>
            <a:r>
              <a:rPr lang="en-US" sz="1800" b="1" dirty="0">
                <a:solidFill>
                  <a:srgbClr val="0000FF"/>
                </a:solidFill>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geom_density</a:t>
            </a:r>
            <a:r>
              <a:rPr lang="en-US" sz="1800" dirty="0">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b="1" dirty="0">
                <a:solidFill>
                  <a:srgbClr val="00B050"/>
                </a:solidFill>
                <a:latin typeface="Arial" panose="020B0604020202020204" pitchFamily="34" charset="0"/>
                <a:cs typeface="Arial" panose="020B0604020202020204" pitchFamily="34" charset="0"/>
              </a:rPr>
              <a:t>fill</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maritalStatus</a:t>
            </a:r>
            <a:r>
              <a:rPr lang="en-US" dirty="0">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alpha</a:t>
            </a:r>
            <a:r>
              <a:rPr lang="en-US" sz="1800" dirty="0">
                <a:latin typeface="Arial" panose="020B0604020202020204" pitchFamily="34" charset="0"/>
                <a:cs typeface="Arial" panose="020B0604020202020204" pitchFamily="34" charset="0"/>
              </a:rPr>
              <a:t>=.5)</a:t>
            </a:r>
            <a:endParaRPr lang="en-US" sz="1800" b="1"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6845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93D0-DF4E-8A09-5EFE-010282AFE29D}"/>
              </a:ext>
            </a:extLst>
          </p:cNvPr>
          <p:cNvSpPr>
            <a:spLocks noGrp="1"/>
          </p:cNvSpPr>
          <p:nvPr>
            <p:ph type="title"/>
          </p:nvPr>
        </p:nvSpPr>
        <p:spPr/>
        <p:txBody>
          <a:bodyPr/>
          <a:lstStyle/>
          <a:p>
            <a:r>
              <a:rPr lang="en-US" dirty="0"/>
              <a:t>Try Faceting</a:t>
            </a:r>
          </a:p>
        </p:txBody>
      </p:sp>
      <p:sp>
        <p:nvSpPr>
          <p:cNvPr id="5" name="TextBox 4">
            <a:extLst>
              <a:ext uri="{FF2B5EF4-FFF2-40B4-BE49-F238E27FC236}">
                <a16:creationId xmlns:a16="http://schemas.microsoft.com/office/drawing/2014/main" id="{50CB1EB0-98FA-DD0C-F4B0-961380288A71}"/>
              </a:ext>
            </a:extLst>
          </p:cNvPr>
          <p:cNvSpPr txBox="1"/>
          <p:nvPr/>
        </p:nvSpPr>
        <p:spPr>
          <a:xfrm>
            <a:off x="961901" y="2185060"/>
            <a:ext cx="4096987" cy="646331"/>
          </a:xfrm>
          <a:prstGeom prst="rect">
            <a:avLst/>
          </a:prstGeom>
          <a:noFill/>
        </p:spPr>
        <p:txBody>
          <a:bodyPr wrap="square" rtlCol="0">
            <a:spAutoFit/>
          </a:bodyPr>
          <a:lstStyle/>
          <a:p>
            <a:pPr marL="285750" indent="-285750">
              <a:buFont typeface="Arial" panose="020B0604020202020204" pitchFamily="34" charset="0"/>
              <a:buChar char="•"/>
            </a:pPr>
            <a:r>
              <a:rPr lang="en-US" dirty="0"/>
              <a:t>Breaks up the graph into separate parts</a:t>
            </a:r>
          </a:p>
        </p:txBody>
      </p:sp>
      <p:sp>
        <p:nvSpPr>
          <p:cNvPr id="7" name="TextBox 6">
            <a:extLst>
              <a:ext uri="{FF2B5EF4-FFF2-40B4-BE49-F238E27FC236}">
                <a16:creationId xmlns:a16="http://schemas.microsoft.com/office/drawing/2014/main" id="{D45B6038-B78C-7326-08BA-175F964CE173}"/>
              </a:ext>
            </a:extLst>
          </p:cNvPr>
          <p:cNvSpPr txBox="1"/>
          <p:nvPr/>
        </p:nvSpPr>
        <p:spPr>
          <a:xfrm>
            <a:off x="5866413" y="1406764"/>
            <a:ext cx="6097656" cy="1200329"/>
          </a:xfrm>
          <a:prstGeom prst="rect">
            <a:avLst/>
          </a:prstGeom>
          <a:noFill/>
        </p:spPr>
        <p:txBody>
          <a:bodyPr wrap="square">
            <a:sp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acs_marital</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=age))</a:t>
            </a:r>
            <a:r>
              <a:rPr lang="en-US" sz="1800" b="1" dirty="0">
                <a:solidFill>
                  <a:srgbClr val="0000FF"/>
                </a:solidFill>
                <a:latin typeface="Arial" panose="020B0604020202020204" pitchFamily="34" charset="0"/>
                <a:cs typeface="Arial" panose="020B0604020202020204" pitchFamily="34" charset="0"/>
              </a:rPr>
              <a:t>+</a:t>
            </a:r>
          </a:p>
          <a:p>
            <a:pPr marL="126997"/>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geom_density</a:t>
            </a:r>
            <a:r>
              <a:rPr lang="en-US" sz="1800" dirty="0">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b="1" dirty="0">
                <a:solidFill>
                  <a:srgbClr val="00B050"/>
                </a:solidFill>
                <a:latin typeface="Arial" panose="020B0604020202020204" pitchFamily="34" charset="0"/>
                <a:cs typeface="Arial" panose="020B0604020202020204" pitchFamily="34" charset="0"/>
              </a:rPr>
              <a:t>fill</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maritalStatus</a:t>
            </a:r>
            <a:r>
              <a:rPr lang="en-US" dirty="0">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alpha</a:t>
            </a:r>
            <a:r>
              <a:rPr lang="en-US" sz="1800" dirty="0">
                <a:latin typeface="Arial" panose="020B0604020202020204" pitchFamily="34" charset="0"/>
                <a:cs typeface="Arial" panose="020B0604020202020204" pitchFamily="34" charset="0"/>
              </a:rPr>
              <a:t>=.5)</a:t>
            </a:r>
            <a:r>
              <a:rPr lang="en-US" sz="1800" b="1" dirty="0">
                <a:solidFill>
                  <a:srgbClr val="0000FF"/>
                </a:solidFill>
                <a:latin typeface="Arial" panose="020B0604020202020204" pitchFamily="34" charset="0"/>
                <a:cs typeface="Arial" panose="020B0604020202020204" pitchFamily="34" charset="0"/>
              </a:rPr>
              <a:t> +</a:t>
            </a:r>
          </a:p>
          <a:p>
            <a:pPr marL="126997" indent="0">
              <a:buNone/>
            </a:pPr>
            <a:r>
              <a:rPr lang="en-US" sz="1800" b="1" dirty="0" err="1">
                <a:solidFill>
                  <a:srgbClr val="FF0000"/>
                </a:solidFill>
                <a:latin typeface="Arial" panose="020B0604020202020204" pitchFamily="34" charset="0"/>
                <a:cs typeface="Arial" panose="020B0604020202020204" pitchFamily="34" charset="0"/>
              </a:rPr>
              <a:t>facet_wrap</a:t>
            </a:r>
            <a:r>
              <a:rPr lang="en-US" sz="1800" dirty="0">
                <a:latin typeface="Arial" panose="020B0604020202020204" pitchFamily="34" charset="0"/>
                <a:cs typeface="Arial" panose="020B0604020202020204" pitchFamily="34" charset="0"/>
              </a:rPr>
              <a:t>(.</a:t>
            </a:r>
            <a:r>
              <a:rPr lang="en-US" sz="1800" b="1" dirty="0">
                <a:solidFill>
                  <a:srgbClr val="0000FF"/>
                </a:solidFill>
                <a:latin typeface="Arial" panose="020B0604020202020204" pitchFamily="34" charset="0"/>
                <a:cs typeface="Arial" panose="020B0604020202020204" pitchFamily="34" charset="0"/>
              </a:rPr>
              <a:t> </a:t>
            </a:r>
            <a:r>
              <a:rPr lang="en-US" b="1" dirty="0">
                <a:solidFill>
                  <a:srgbClr val="0000FF"/>
                </a:solidFill>
                <a:latin typeface="Arial" panose="020B0604020202020204" pitchFamily="34" charset="0"/>
                <a:cs typeface="Arial" panose="020B0604020202020204" pitchFamily="34" charset="0"/>
              </a:rPr>
              <a:t>~ </a:t>
            </a:r>
            <a:r>
              <a:rPr lang="en-US" sz="1800" dirty="0" err="1">
                <a:solidFill>
                  <a:srgbClr val="00B050"/>
                </a:solidFill>
                <a:latin typeface="Arial" panose="020B0604020202020204" pitchFamily="34" charset="0"/>
                <a:cs typeface="Arial" panose="020B0604020202020204" pitchFamily="34" charset="0"/>
              </a:rPr>
              <a:t>maritalStatus</a:t>
            </a:r>
            <a:r>
              <a:rPr lang="en-US" sz="1800" dirty="0">
                <a:latin typeface="Arial" panose="020B0604020202020204" pitchFamily="34" charset="0"/>
                <a:cs typeface="Arial" panose="020B0604020202020204" pitchFamily="34" charset="0"/>
              </a:rPr>
              <a:t>) </a:t>
            </a:r>
            <a:endParaRPr lang="en-US" sz="1800" b="1" dirty="0">
              <a:solidFill>
                <a:srgbClr val="0000FF"/>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B723585-C802-4AC1-FA9E-B016B1E7621A}"/>
              </a:ext>
            </a:extLst>
          </p:cNvPr>
          <p:cNvPicPr>
            <a:picLocks noChangeAspect="1"/>
          </p:cNvPicPr>
          <p:nvPr/>
        </p:nvPicPr>
        <p:blipFill>
          <a:blip r:embed="rId2"/>
          <a:stretch>
            <a:fillRect/>
          </a:stretch>
        </p:blipFill>
        <p:spPr>
          <a:xfrm>
            <a:off x="5968447" y="3000135"/>
            <a:ext cx="4930899" cy="2883829"/>
          </a:xfrm>
          <a:prstGeom prst="rect">
            <a:avLst/>
          </a:prstGeom>
        </p:spPr>
      </p:pic>
    </p:spTree>
    <p:extLst>
      <p:ext uri="{BB962C8B-B14F-4D97-AF65-F5344CB8AC3E}">
        <p14:creationId xmlns:p14="http://schemas.microsoft.com/office/powerpoint/2010/main" val="111971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35C8-6234-4634-DA93-BDB4F9233AA2}"/>
              </a:ext>
            </a:extLst>
          </p:cNvPr>
          <p:cNvSpPr>
            <a:spLocks noGrp="1"/>
          </p:cNvSpPr>
          <p:nvPr>
            <p:ph type="title"/>
          </p:nvPr>
        </p:nvSpPr>
        <p:spPr/>
        <p:txBody>
          <a:bodyPr/>
          <a:lstStyle/>
          <a:p>
            <a:r>
              <a:rPr lang="en-US" dirty="0"/>
              <a:t>Class Exercise</a:t>
            </a:r>
          </a:p>
        </p:txBody>
      </p:sp>
      <p:sp>
        <p:nvSpPr>
          <p:cNvPr id="3" name="Content Placeholder 2">
            <a:extLst>
              <a:ext uri="{FF2B5EF4-FFF2-40B4-BE49-F238E27FC236}">
                <a16:creationId xmlns:a16="http://schemas.microsoft.com/office/drawing/2014/main" id="{2EA63CFB-F3AC-B799-BB78-5A37C518ED7A}"/>
              </a:ext>
            </a:extLst>
          </p:cNvPr>
          <p:cNvSpPr>
            <a:spLocks noGrp="1"/>
          </p:cNvSpPr>
          <p:nvPr>
            <p:ph idx="1"/>
          </p:nvPr>
        </p:nvSpPr>
        <p:spPr/>
        <p:txBody>
          <a:bodyPr/>
          <a:lstStyle/>
          <a:p>
            <a:r>
              <a:rPr lang="en-US" dirty="0"/>
              <a:t>Select individuals with an advanced degree earning 200,000 or less</a:t>
            </a:r>
          </a:p>
          <a:p>
            <a:r>
              <a:rPr lang="en-US" dirty="0"/>
              <a:t>create a density plot of income faceted by race</a:t>
            </a:r>
          </a:p>
        </p:txBody>
      </p:sp>
      <p:sp>
        <p:nvSpPr>
          <p:cNvPr id="4" name="TextBox 3">
            <a:extLst>
              <a:ext uri="{FF2B5EF4-FFF2-40B4-BE49-F238E27FC236}">
                <a16:creationId xmlns:a16="http://schemas.microsoft.com/office/drawing/2014/main" id="{10E5A97D-675C-2957-80F5-535E6EA27F2F}"/>
              </a:ext>
            </a:extLst>
          </p:cNvPr>
          <p:cNvSpPr txBox="1"/>
          <p:nvPr/>
        </p:nvSpPr>
        <p:spPr>
          <a:xfrm>
            <a:off x="4040709" y="5811193"/>
            <a:ext cx="3886201" cy="461665"/>
          </a:xfrm>
          <a:prstGeom prst="rect">
            <a:avLst/>
          </a:prstGeom>
          <a:noFill/>
        </p:spPr>
        <p:txBody>
          <a:bodyPr wrap="square">
            <a:spAutoFit/>
          </a:bodyPr>
          <a:lstStyle/>
          <a:p>
            <a:r>
              <a:rPr lang="en-US" sz="2400" dirty="0">
                <a:hlinkClick r:id="rId2"/>
              </a:rPr>
              <a:t>https://</a:t>
            </a:r>
            <a:r>
              <a:rPr lang="en-US" sz="2400" dirty="0" err="1">
                <a:hlinkClick r:id="rId2"/>
              </a:rPr>
              <a:t>pollev.com</a:t>
            </a:r>
            <a:r>
              <a:rPr lang="en-US" sz="2400" dirty="0">
                <a:hlinkClick r:id="rId2"/>
              </a:rPr>
              <a:t>/</a:t>
            </a:r>
            <a:r>
              <a:rPr lang="en-US" sz="2400" dirty="0" err="1">
                <a:hlinkClick r:id="rId2"/>
              </a:rPr>
              <a:t>vsovero</a:t>
            </a:r>
            <a:endParaRPr lang="en-US" sz="2400" dirty="0"/>
          </a:p>
        </p:txBody>
      </p:sp>
    </p:spTree>
    <p:extLst>
      <p:ext uri="{BB962C8B-B14F-4D97-AF65-F5344CB8AC3E}">
        <p14:creationId xmlns:p14="http://schemas.microsoft.com/office/powerpoint/2010/main" val="1865071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93D0-DF4E-8A09-5EFE-010282AFE29D}"/>
              </a:ext>
            </a:extLst>
          </p:cNvPr>
          <p:cNvSpPr>
            <a:spLocks noGrp="1"/>
          </p:cNvSpPr>
          <p:nvPr>
            <p:ph type="title"/>
          </p:nvPr>
        </p:nvSpPr>
        <p:spPr/>
        <p:txBody>
          <a:bodyPr/>
          <a:lstStyle/>
          <a:p>
            <a:r>
              <a:rPr lang="en-US" dirty="0"/>
              <a:t>Try </a:t>
            </a:r>
            <a:r>
              <a:rPr lang="en-US" dirty="0" err="1"/>
              <a:t>ggridges</a:t>
            </a:r>
            <a:endParaRPr lang="en-US" dirty="0"/>
          </a:p>
        </p:txBody>
      </p:sp>
      <p:sp>
        <p:nvSpPr>
          <p:cNvPr id="5" name="TextBox 4">
            <a:extLst>
              <a:ext uri="{FF2B5EF4-FFF2-40B4-BE49-F238E27FC236}">
                <a16:creationId xmlns:a16="http://schemas.microsoft.com/office/drawing/2014/main" id="{50CB1EB0-98FA-DD0C-F4B0-961380288A71}"/>
              </a:ext>
            </a:extLst>
          </p:cNvPr>
          <p:cNvSpPr txBox="1"/>
          <p:nvPr/>
        </p:nvSpPr>
        <p:spPr>
          <a:xfrm>
            <a:off x="961901" y="2185060"/>
            <a:ext cx="4096987" cy="646331"/>
          </a:xfrm>
          <a:prstGeom prst="rect">
            <a:avLst/>
          </a:prstGeom>
          <a:noFill/>
        </p:spPr>
        <p:txBody>
          <a:bodyPr wrap="square" rtlCol="0">
            <a:spAutoFit/>
          </a:bodyPr>
          <a:lstStyle/>
          <a:p>
            <a:pPr marL="285750" indent="-285750">
              <a:buFont typeface="Arial" panose="020B0604020202020204" pitchFamily="34" charset="0"/>
              <a:buChar char="•"/>
            </a:pPr>
            <a:r>
              <a:rPr lang="en-US" dirty="0"/>
              <a:t>Breaks up the graph into separate parts, but with a slight overlap</a:t>
            </a:r>
          </a:p>
        </p:txBody>
      </p:sp>
      <p:sp>
        <p:nvSpPr>
          <p:cNvPr id="7" name="TextBox 6">
            <a:extLst>
              <a:ext uri="{FF2B5EF4-FFF2-40B4-BE49-F238E27FC236}">
                <a16:creationId xmlns:a16="http://schemas.microsoft.com/office/drawing/2014/main" id="{D45B6038-B78C-7326-08BA-175F964CE173}"/>
              </a:ext>
            </a:extLst>
          </p:cNvPr>
          <p:cNvSpPr txBox="1"/>
          <p:nvPr/>
        </p:nvSpPr>
        <p:spPr>
          <a:xfrm>
            <a:off x="5866412" y="1406764"/>
            <a:ext cx="6325587" cy="923330"/>
          </a:xfrm>
          <a:prstGeom prst="rect">
            <a:avLst/>
          </a:prstGeom>
          <a:noFill/>
        </p:spPr>
        <p:txBody>
          <a:bodyPr wrap="square">
            <a:sp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acs_marital</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=age))</a:t>
            </a:r>
            <a:r>
              <a:rPr lang="en-US" sz="1800" b="1" dirty="0">
                <a:solidFill>
                  <a:srgbClr val="0000FF"/>
                </a:solidFill>
                <a:latin typeface="Arial" panose="020B0604020202020204" pitchFamily="34" charset="0"/>
                <a:cs typeface="Arial" panose="020B0604020202020204" pitchFamily="34" charset="0"/>
              </a:rPr>
              <a:t>+</a:t>
            </a:r>
          </a:p>
          <a:p>
            <a:pPr marL="126997"/>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geom_density_ridges</a:t>
            </a:r>
            <a:r>
              <a:rPr lang="en-US" sz="1800" dirty="0">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b="1" dirty="0">
                <a:solidFill>
                  <a:srgbClr val="00B050"/>
                </a:solidFill>
                <a:latin typeface="Arial" panose="020B0604020202020204" pitchFamily="34" charset="0"/>
                <a:cs typeface="Arial" panose="020B0604020202020204" pitchFamily="34" charset="0"/>
              </a:rPr>
              <a:t>fill</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maritalStatus</a:t>
            </a:r>
            <a:r>
              <a:rPr lang="en-US" dirty="0">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alpha</a:t>
            </a:r>
            <a:r>
              <a:rPr lang="en-US" sz="1800" dirty="0">
                <a:latin typeface="Arial" panose="020B0604020202020204" pitchFamily="34" charset="0"/>
                <a:cs typeface="Arial" panose="020B0604020202020204" pitchFamily="34" charset="0"/>
              </a:rPr>
              <a:t>=.5)</a:t>
            </a:r>
            <a:endParaRPr lang="en-US" sz="1800" b="1" dirty="0">
              <a:solidFill>
                <a:srgbClr val="0000FF"/>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4883CD4-EDB4-F142-E5E4-FF05AD3963E8}"/>
              </a:ext>
            </a:extLst>
          </p:cNvPr>
          <p:cNvSpPr txBox="1"/>
          <p:nvPr/>
        </p:nvSpPr>
        <p:spPr>
          <a:xfrm>
            <a:off x="1270015" y="6123543"/>
            <a:ext cx="8609482" cy="369332"/>
          </a:xfrm>
          <a:prstGeom prst="rect">
            <a:avLst/>
          </a:prstGeom>
          <a:noFill/>
        </p:spPr>
        <p:txBody>
          <a:bodyPr wrap="square">
            <a:spAutoFit/>
          </a:bodyPr>
          <a:lstStyle/>
          <a:p>
            <a:r>
              <a:rPr lang="en-US" dirty="0"/>
              <a:t>https://</a:t>
            </a:r>
            <a:r>
              <a:rPr lang="en-US" dirty="0" err="1"/>
              <a:t>cran.r-project.org</a:t>
            </a:r>
            <a:r>
              <a:rPr lang="en-US" dirty="0"/>
              <a:t>/web/packages/</a:t>
            </a:r>
            <a:r>
              <a:rPr lang="en-US" dirty="0" err="1"/>
              <a:t>ggridges</a:t>
            </a:r>
            <a:r>
              <a:rPr lang="en-US" dirty="0"/>
              <a:t>/vignettes/</a:t>
            </a:r>
            <a:r>
              <a:rPr lang="en-US" dirty="0" err="1"/>
              <a:t>introduction.html</a:t>
            </a:r>
            <a:endParaRPr lang="en-US" dirty="0"/>
          </a:p>
        </p:txBody>
      </p:sp>
      <p:pic>
        <p:nvPicPr>
          <p:cNvPr id="6" name="Picture 5">
            <a:extLst>
              <a:ext uri="{FF2B5EF4-FFF2-40B4-BE49-F238E27FC236}">
                <a16:creationId xmlns:a16="http://schemas.microsoft.com/office/drawing/2014/main" id="{2C0FCE9F-C97F-2592-E98D-8BE94BAAEBE7}"/>
              </a:ext>
            </a:extLst>
          </p:cNvPr>
          <p:cNvPicPr>
            <a:picLocks noChangeAspect="1"/>
          </p:cNvPicPr>
          <p:nvPr/>
        </p:nvPicPr>
        <p:blipFill>
          <a:blip r:embed="rId2"/>
          <a:stretch>
            <a:fillRect/>
          </a:stretch>
        </p:blipFill>
        <p:spPr>
          <a:xfrm>
            <a:off x="6096000" y="2831391"/>
            <a:ext cx="5389372" cy="3151966"/>
          </a:xfrm>
          <a:prstGeom prst="rect">
            <a:avLst/>
          </a:prstGeom>
        </p:spPr>
      </p:pic>
    </p:spTree>
    <p:extLst>
      <p:ext uri="{BB962C8B-B14F-4D97-AF65-F5344CB8AC3E}">
        <p14:creationId xmlns:p14="http://schemas.microsoft.com/office/powerpoint/2010/main" val="282888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93D0-DF4E-8A09-5EFE-010282AFE29D}"/>
              </a:ext>
            </a:extLst>
          </p:cNvPr>
          <p:cNvSpPr>
            <a:spLocks noGrp="1"/>
          </p:cNvSpPr>
          <p:nvPr>
            <p:ph type="title"/>
          </p:nvPr>
        </p:nvSpPr>
        <p:spPr/>
        <p:txBody>
          <a:bodyPr/>
          <a:lstStyle/>
          <a:p>
            <a:r>
              <a:rPr lang="en-US" dirty="0"/>
              <a:t>Try </a:t>
            </a:r>
            <a:r>
              <a:rPr lang="en-US" dirty="0" err="1"/>
              <a:t>ggridges</a:t>
            </a:r>
            <a:endParaRPr lang="en-US" dirty="0"/>
          </a:p>
        </p:txBody>
      </p:sp>
      <p:sp>
        <p:nvSpPr>
          <p:cNvPr id="5" name="TextBox 4">
            <a:extLst>
              <a:ext uri="{FF2B5EF4-FFF2-40B4-BE49-F238E27FC236}">
                <a16:creationId xmlns:a16="http://schemas.microsoft.com/office/drawing/2014/main" id="{50CB1EB0-98FA-DD0C-F4B0-961380288A71}"/>
              </a:ext>
            </a:extLst>
          </p:cNvPr>
          <p:cNvSpPr txBox="1"/>
          <p:nvPr/>
        </p:nvSpPr>
        <p:spPr>
          <a:xfrm>
            <a:off x="961901" y="2185060"/>
            <a:ext cx="4096987" cy="923330"/>
          </a:xfrm>
          <a:prstGeom prst="rect">
            <a:avLst/>
          </a:prstGeom>
          <a:noFill/>
        </p:spPr>
        <p:txBody>
          <a:bodyPr wrap="square" rtlCol="0">
            <a:spAutoFit/>
          </a:bodyPr>
          <a:lstStyle/>
          <a:p>
            <a:pPr marL="285750" indent="-285750">
              <a:buFont typeface="Arial" panose="020B0604020202020204" pitchFamily="34" charset="0"/>
              <a:buChar char="•"/>
            </a:pPr>
            <a:r>
              <a:rPr lang="en-US" dirty="0"/>
              <a:t>You can make the overlap larger with the scale argument (bigger number gives a greater overlap)</a:t>
            </a:r>
          </a:p>
        </p:txBody>
      </p:sp>
      <p:sp>
        <p:nvSpPr>
          <p:cNvPr id="7" name="TextBox 6">
            <a:extLst>
              <a:ext uri="{FF2B5EF4-FFF2-40B4-BE49-F238E27FC236}">
                <a16:creationId xmlns:a16="http://schemas.microsoft.com/office/drawing/2014/main" id="{D45B6038-B78C-7326-08BA-175F964CE173}"/>
              </a:ext>
            </a:extLst>
          </p:cNvPr>
          <p:cNvSpPr txBox="1"/>
          <p:nvPr/>
        </p:nvSpPr>
        <p:spPr>
          <a:xfrm>
            <a:off x="4959626" y="1406764"/>
            <a:ext cx="7335078" cy="923330"/>
          </a:xfrm>
          <a:prstGeom prst="rect">
            <a:avLst/>
          </a:prstGeom>
          <a:noFill/>
        </p:spPr>
        <p:txBody>
          <a:bodyPr wrap="square">
            <a:sp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acs_marital</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=age))</a:t>
            </a:r>
            <a:r>
              <a:rPr lang="en-US" sz="1800" b="1" dirty="0">
                <a:solidFill>
                  <a:srgbClr val="0000FF"/>
                </a:solidFill>
                <a:latin typeface="Arial" panose="020B0604020202020204" pitchFamily="34" charset="0"/>
                <a:cs typeface="Arial" panose="020B0604020202020204" pitchFamily="34" charset="0"/>
              </a:rPr>
              <a:t>+</a:t>
            </a:r>
          </a:p>
          <a:p>
            <a:pPr marL="126997"/>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geom_density_ridges</a:t>
            </a:r>
            <a:r>
              <a:rPr lang="en-US" sz="1800" dirty="0">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b="1" dirty="0">
                <a:solidFill>
                  <a:srgbClr val="00B050"/>
                </a:solidFill>
                <a:latin typeface="Arial" panose="020B0604020202020204" pitchFamily="34" charset="0"/>
                <a:cs typeface="Arial" panose="020B0604020202020204" pitchFamily="34" charset="0"/>
              </a:rPr>
              <a:t>fill</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maritalStatus</a:t>
            </a:r>
            <a:r>
              <a:rPr lang="en-US" dirty="0">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alpha</a:t>
            </a:r>
            <a:r>
              <a:rPr lang="en-US" sz="1800" dirty="0">
                <a:latin typeface="Arial" panose="020B0604020202020204" pitchFamily="34" charset="0"/>
                <a:cs typeface="Arial" panose="020B0604020202020204" pitchFamily="34" charset="0"/>
              </a:rPr>
              <a:t>=.5, </a:t>
            </a:r>
            <a:r>
              <a:rPr lang="en-US" b="1" dirty="0">
                <a:solidFill>
                  <a:srgbClr val="00B050"/>
                </a:solidFill>
                <a:latin typeface="Arial" panose="020B0604020202020204" pitchFamily="34" charset="0"/>
                <a:cs typeface="Arial" panose="020B0604020202020204" pitchFamily="34" charset="0"/>
              </a:rPr>
              <a:t>scale</a:t>
            </a:r>
            <a:r>
              <a:rPr lang="en-US" sz="1800" dirty="0">
                <a:latin typeface="Arial" panose="020B0604020202020204" pitchFamily="34" charset="0"/>
                <a:cs typeface="Arial" panose="020B0604020202020204" pitchFamily="34" charset="0"/>
              </a:rPr>
              <a:t>=3)</a:t>
            </a:r>
            <a:endParaRPr lang="en-US" sz="1800" b="1" dirty="0">
              <a:solidFill>
                <a:srgbClr val="0000FF"/>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4883CD4-EDB4-F142-E5E4-FF05AD3963E8}"/>
              </a:ext>
            </a:extLst>
          </p:cNvPr>
          <p:cNvSpPr txBox="1"/>
          <p:nvPr/>
        </p:nvSpPr>
        <p:spPr>
          <a:xfrm>
            <a:off x="1270015" y="6123543"/>
            <a:ext cx="8609482" cy="369332"/>
          </a:xfrm>
          <a:prstGeom prst="rect">
            <a:avLst/>
          </a:prstGeom>
          <a:noFill/>
        </p:spPr>
        <p:txBody>
          <a:bodyPr wrap="square">
            <a:spAutoFit/>
          </a:bodyPr>
          <a:lstStyle/>
          <a:p>
            <a:r>
              <a:rPr lang="en-US" dirty="0"/>
              <a:t>https://</a:t>
            </a:r>
            <a:r>
              <a:rPr lang="en-US" dirty="0" err="1"/>
              <a:t>cran.r-project.org</a:t>
            </a:r>
            <a:r>
              <a:rPr lang="en-US" dirty="0"/>
              <a:t>/web/packages/</a:t>
            </a:r>
            <a:r>
              <a:rPr lang="en-US" dirty="0" err="1"/>
              <a:t>ggridges</a:t>
            </a:r>
            <a:r>
              <a:rPr lang="en-US" dirty="0"/>
              <a:t>/vignettes/</a:t>
            </a:r>
            <a:r>
              <a:rPr lang="en-US" dirty="0" err="1"/>
              <a:t>introduction.html</a:t>
            </a:r>
            <a:endParaRPr lang="en-US" dirty="0"/>
          </a:p>
        </p:txBody>
      </p:sp>
      <p:pic>
        <p:nvPicPr>
          <p:cNvPr id="3" name="Picture 2">
            <a:extLst>
              <a:ext uri="{FF2B5EF4-FFF2-40B4-BE49-F238E27FC236}">
                <a16:creationId xmlns:a16="http://schemas.microsoft.com/office/drawing/2014/main" id="{48B63C04-E2DF-7C2B-45FB-5AEE3D63B05D}"/>
              </a:ext>
            </a:extLst>
          </p:cNvPr>
          <p:cNvPicPr>
            <a:picLocks noChangeAspect="1"/>
          </p:cNvPicPr>
          <p:nvPr/>
        </p:nvPicPr>
        <p:blipFill>
          <a:blip r:embed="rId2"/>
          <a:stretch>
            <a:fillRect/>
          </a:stretch>
        </p:blipFill>
        <p:spPr>
          <a:xfrm>
            <a:off x="5998265" y="2879311"/>
            <a:ext cx="5307436" cy="3104046"/>
          </a:xfrm>
          <a:prstGeom prst="rect">
            <a:avLst/>
          </a:prstGeom>
        </p:spPr>
      </p:pic>
    </p:spTree>
    <p:extLst>
      <p:ext uri="{BB962C8B-B14F-4D97-AF65-F5344CB8AC3E}">
        <p14:creationId xmlns:p14="http://schemas.microsoft.com/office/powerpoint/2010/main" val="301359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93D0-DF4E-8A09-5EFE-010282AFE29D}"/>
              </a:ext>
            </a:extLst>
          </p:cNvPr>
          <p:cNvSpPr>
            <a:spLocks noGrp="1"/>
          </p:cNvSpPr>
          <p:nvPr>
            <p:ph type="title"/>
          </p:nvPr>
        </p:nvSpPr>
        <p:spPr/>
        <p:txBody>
          <a:bodyPr/>
          <a:lstStyle/>
          <a:p>
            <a:r>
              <a:rPr lang="en-US" dirty="0"/>
              <a:t>Try </a:t>
            </a:r>
            <a:r>
              <a:rPr lang="en-US" dirty="0" err="1"/>
              <a:t>ggridges</a:t>
            </a:r>
            <a:endParaRPr lang="en-US" dirty="0"/>
          </a:p>
        </p:txBody>
      </p:sp>
      <p:sp>
        <p:nvSpPr>
          <p:cNvPr id="5" name="TextBox 4">
            <a:extLst>
              <a:ext uri="{FF2B5EF4-FFF2-40B4-BE49-F238E27FC236}">
                <a16:creationId xmlns:a16="http://schemas.microsoft.com/office/drawing/2014/main" id="{50CB1EB0-98FA-DD0C-F4B0-961380288A71}"/>
              </a:ext>
            </a:extLst>
          </p:cNvPr>
          <p:cNvSpPr txBox="1"/>
          <p:nvPr/>
        </p:nvSpPr>
        <p:spPr>
          <a:xfrm>
            <a:off x="961901" y="2185060"/>
            <a:ext cx="4096987"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Use color to represent values on the x-axis (age)</a:t>
            </a:r>
          </a:p>
          <a:p>
            <a:pPr marL="285750" indent="-285750">
              <a:buFont typeface="Arial" panose="020B0604020202020204" pitchFamily="34" charset="0"/>
              <a:buChar char="•"/>
            </a:pPr>
            <a:r>
              <a:rPr lang="en-US" dirty="0"/>
              <a:t>Very fancy.</a:t>
            </a:r>
          </a:p>
        </p:txBody>
      </p:sp>
      <p:sp>
        <p:nvSpPr>
          <p:cNvPr id="7" name="TextBox 6">
            <a:extLst>
              <a:ext uri="{FF2B5EF4-FFF2-40B4-BE49-F238E27FC236}">
                <a16:creationId xmlns:a16="http://schemas.microsoft.com/office/drawing/2014/main" id="{D45B6038-B78C-7326-08BA-175F964CE173}"/>
              </a:ext>
            </a:extLst>
          </p:cNvPr>
          <p:cNvSpPr txBox="1"/>
          <p:nvPr/>
        </p:nvSpPr>
        <p:spPr>
          <a:xfrm>
            <a:off x="4959626" y="1406764"/>
            <a:ext cx="7335078" cy="923330"/>
          </a:xfrm>
          <a:prstGeom prst="rect">
            <a:avLst/>
          </a:prstGeom>
          <a:noFill/>
        </p:spPr>
        <p:txBody>
          <a:bodyPr wrap="square">
            <a:sp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acs_marital</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=age))</a:t>
            </a:r>
            <a:r>
              <a:rPr lang="en-US" sz="1800" b="1" dirty="0">
                <a:solidFill>
                  <a:srgbClr val="0000FF"/>
                </a:solidFill>
                <a:latin typeface="Arial" panose="020B0604020202020204" pitchFamily="34" charset="0"/>
                <a:cs typeface="Arial" panose="020B0604020202020204" pitchFamily="34" charset="0"/>
              </a:rPr>
              <a:t>+</a:t>
            </a:r>
          </a:p>
          <a:p>
            <a:pPr marL="126997"/>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geom_density_ridges</a:t>
            </a:r>
            <a:r>
              <a:rPr lang="en-US" sz="1800" dirty="0">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b="1" dirty="0">
                <a:solidFill>
                  <a:srgbClr val="00B050"/>
                </a:solidFill>
                <a:latin typeface="Arial" panose="020B0604020202020204" pitchFamily="34" charset="0"/>
                <a:cs typeface="Arial" panose="020B0604020202020204" pitchFamily="34" charset="0"/>
              </a:rPr>
              <a:t>fill</a:t>
            </a:r>
            <a:r>
              <a:rPr lang="en-US" sz="1800" dirty="0">
                <a:latin typeface="Arial" panose="020B0604020202020204" pitchFamily="34" charset="0"/>
                <a:cs typeface="Arial" panose="020B0604020202020204" pitchFamily="34" charset="0"/>
              </a:rPr>
              <a:t>=</a:t>
            </a:r>
            <a:r>
              <a:rPr lang="en-US" sz="1800" b="1" dirty="0">
                <a:solidFill>
                  <a:srgbClr val="FF0000"/>
                </a:solidFill>
                <a:latin typeface="Arial" panose="020B0604020202020204" pitchFamily="34" charset="0"/>
                <a:cs typeface="Arial" panose="020B0604020202020204" pitchFamily="34" charset="0"/>
              </a:rPr>
              <a:t>stat</a:t>
            </a:r>
            <a:r>
              <a:rPr lang="en-US" sz="1800" dirty="0">
                <a:latin typeface="Arial" panose="020B0604020202020204" pitchFamily="34" charset="0"/>
                <a:cs typeface="Arial" panose="020B0604020202020204" pitchFamily="34" charset="0"/>
              </a:rPr>
              <a:t>(x)</a:t>
            </a:r>
            <a:r>
              <a:rPr lang="en-US" dirty="0">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scale</a:t>
            </a:r>
            <a:r>
              <a:rPr lang="en-US" sz="1800" dirty="0">
                <a:latin typeface="Arial" panose="020B0604020202020204" pitchFamily="34" charset="0"/>
                <a:cs typeface="Arial" panose="020B0604020202020204" pitchFamily="34" charset="0"/>
              </a:rPr>
              <a:t>=3)</a:t>
            </a:r>
            <a:endParaRPr lang="en-US" sz="1800" b="1" dirty="0">
              <a:solidFill>
                <a:srgbClr val="0000FF"/>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4883CD4-EDB4-F142-E5E4-FF05AD3963E8}"/>
              </a:ext>
            </a:extLst>
          </p:cNvPr>
          <p:cNvSpPr txBox="1"/>
          <p:nvPr/>
        </p:nvSpPr>
        <p:spPr>
          <a:xfrm>
            <a:off x="1270015" y="6123543"/>
            <a:ext cx="8609482" cy="369332"/>
          </a:xfrm>
          <a:prstGeom prst="rect">
            <a:avLst/>
          </a:prstGeom>
          <a:noFill/>
        </p:spPr>
        <p:txBody>
          <a:bodyPr wrap="square">
            <a:spAutoFit/>
          </a:bodyPr>
          <a:lstStyle/>
          <a:p>
            <a:r>
              <a:rPr lang="en-US" dirty="0"/>
              <a:t>https://</a:t>
            </a:r>
            <a:r>
              <a:rPr lang="en-US" dirty="0" err="1"/>
              <a:t>cran.r-project.org</a:t>
            </a:r>
            <a:r>
              <a:rPr lang="en-US" dirty="0"/>
              <a:t>/web/packages/</a:t>
            </a:r>
            <a:r>
              <a:rPr lang="en-US" dirty="0" err="1"/>
              <a:t>ggridges</a:t>
            </a:r>
            <a:r>
              <a:rPr lang="en-US" dirty="0"/>
              <a:t>/vignettes/</a:t>
            </a:r>
            <a:r>
              <a:rPr lang="en-US" dirty="0" err="1"/>
              <a:t>introduction.html</a:t>
            </a:r>
            <a:endParaRPr lang="en-US" dirty="0"/>
          </a:p>
        </p:txBody>
      </p:sp>
      <p:pic>
        <p:nvPicPr>
          <p:cNvPr id="6" name="Picture 5">
            <a:extLst>
              <a:ext uri="{FF2B5EF4-FFF2-40B4-BE49-F238E27FC236}">
                <a16:creationId xmlns:a16="http://schemas.microsoft.com/office/drawing/2014/main" id="{114235AC-36D5-A5D4-C88C-939E1F3EEA68}"/>
              </a:ext>
            </a:extLst>
          </p:cNvPr>
          <p:cNvPicPr>
            <a:picLocks noChangeAspect="1"/>
          </p:cNvPicPr>
          <p:nvPr/>
        </p:nvPicPr>
        <p:blipFill>
          <a:blip r:embed="rId2"/>
          <a:stretch>
            <a:fillRect/>
          </a:stretch>
        </p:blipFill>
        <p:spPr>
          <a:xfrm>
            <a:off x="5382039" y="2660650"/>
            <a:ext cx="5222464" cy="3054350"/>
          </a:xfrm>
          <a:prstGeom prst="rect">
            <a:avLst/>
          </a:prstGeom>
        </p:spPr>
      </p:pic>
    </p:spTree>
    <p:extLst>
      <p:ext uri="{BB962C8B-B14F-4D97-AF65-F5344CB8AC3E}">
        <p14:creationId xmlns:p14="http://schemas.microsoft.com/office/powerpoint/2010/main" val="2825659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93D0-DF4E-8A09-5EFE-010282AFE29D}"/>
              </a:ext>
            </a:extLst>
          </p:cNvPr>
          <p:cNvSpPr>
            <a:spLocks noGrp="1"/>
          </p:cNvSpPr>
          <p:nvPr>
            <p:ph type="title"/>
          </p:nvPr>
        </p:nvSpPr>
        <p:spPr/>
        <p:txBody>
          <a:bodyPr/>
          <a:lstStyle/>
          <a:p>
            <a:r>
              <a:rPr lang="en-US" dirty="0"/>
              <a:t>Try </a:t>
            </a:r>
            <a:r>
              <a:rPr lang="en-US" dirty="0" err="1"/>
              <a:t>ggridges</a:t>
            </a:r>
            <a:endParaRPr lang="en-US" dirty="0"/>
          </a:p>
        </p:txBody>
      </p:sp>
      <p:sp>
        <p:nvSpPr>
          <p:cNvPr id="5" name="TextBox 4">
            <a:extLst>
              <a:ext uri="{FF2B5EF4-FFF2-40B4-BE49-F238E27FC236}">
                <a16:creationId xmlns:a16="http://schemas.microsoft.com/office/drawing/2014/main" id="{50CB1EB0-98FA-DD0C-F4B0-961380288A71}"/>
              </a:ext>
            </a:extLst>
          </p:cNvPr>
          <p:cNvSpPr txBox="1"/>
          <p:nvPr/>
        </p:nvSpPr>
        <p:spPr>
          <a:xfrm>
            <a:off x="961901" y="2185060"/>
            <a:ext cx="4096987" cy="646331"/>
          </a:xfrm>
          <a:prstGeom prst="rect">
            <a:avLst/>
          </a:prstGeom>
          <a:noFill/>
        </p:spPr>
        <p:txBody>
          <a:bodyPr wrap="square" rtlCol="0">
            <a:spAutoFit/>
          </a:bodyPr>
          <a:lstStyle/>
          <a:p>
            <a:pPr marL="285750" indent="-285750">
              <a:buFont typeface="Arial" panose="020B0604020202020204" pitchFamily="34" charset="0"/>
              <a:buChar char="•"/>
            </a:pPr>
            <a:r>
              <a:rPr lang="en-US" dirty="0"/>
              <a:t>Use a </a:t>
            </a:r>
            <a:r>
              <a:rPr lang="en-US" dirty="0" err="1"/>
              <a:t>viridis</a:t>
            </a:r>
            <a:r>
              <a:rPr lang="en-US" dirty="0"/>
              <a:t> color palette (plasma)</a:t>
            </a:r>
          </a:p>
          <a:p>
            <a:pPr marL="285750" indent="-285750">
              <a:buFont typeface="Arial" panose="020B0604020202020204" pitchFamily="34" charset="0"/>
              <a:buChar char="•"/>
            </a:pPr>
            <a:r>
              <a:rPr lang="en-US" dirty="0"/>
              <a:t>Extra fancy. </a:t>
            </a:r>
          </a:p>
        </p:txBody>
      </p:sp>
      <p:sp>
        <p:nvSpPr>
          <p:cNvPr id="7" name="TextBox 6">
            <a:extLst>
              <a:ext uri="{FF2B5EF4-FFF2-40B4-BE49-F238E27FC236}">
                <a16:creationId xmlns:a16="http://schemas.microsoft.com/office/drawing/2014/main" id="{D45B6038-B78C-7326-08BA-175F964CE173}"/>
              </a:ext>
            </a:extLst>
          </p:cNvPr>
          <p:cNvSpPr txBox="1"/>
          <p:nvPr/>
        </p:nvSpPr>
        <p:spPr>
          <a:xfrm>
            <a:off x="4959626" y="1406764"/>
            <a:ext cx="7335078" cy="1477328"/>
          </a:xfrm>
          <a:prstGeom prst="rect">
            <a:avLst/>
          </a:prstGeom>
          <a:noFill/>
        </p:spPr>
        <p:txBody>
          <a:bodyPr wrap="square">
            <a:spAutoFit/>
          </a:bodyPr>
          <a:lstStyle/>
          <a:p>
            <a:pPr marL="126997" indent="0">
              <a:buNone/>
            </a:pPr>
            <a:r>
              <a:rPr lang="en-US" sz="1800" b="1" dirty="0" err="1">
                <a:solidFill>
                  <a:srgbClr val="FF0000"/>
                </a:solidFill>
                <a:latin typeface="Arial" panose="020B0604020202020204" pitchFamily="34" charset="0"/>
                <a:cs typeface="Arial" panose="020B0604020202020204" pitchFamily="34" charset="0"/>
              </a:rPr>
              <a:t>ggplot</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data</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acs_marital</a:t>
            </a:r>
            <a:r>
              <a:rPr lang="en-US" sz="1800" dirty="0">
                <a:latin typeface="Arial" panose="020B0604020202020204" pitchFamily="34" charset="0"/>
                <a:cs typeface="Arial" panose="020B0604020202020204" pitchFamily="34" charset="0"/>
              </a:rPr>
              <a:t>,</a:t>
            </a:r>
          </a:p>
          <a:p>
            <a:pPr marL="126997" indent="0">
              <a:buNone/>
            </a:pPr>
            <a:r>
              <a:rPr lang="en-US" sz="1800" dirty="0">
                <a:latin typeface="Arial" panose="020B0604020202020204" pitchFamily="34" charset="0"/>
                <a:cs typeface="Arial" panose="020B0604020202020204" pitchFamily="34" charset="0"/>
              </a:rPr>
              <a:t> </a:t>
            </a:r>
            <a:r>
              <a:rPr lang="en-US" sz="1800" b="1" dirty="0">
                <a:solidFill>
                  <a:srgbClr val="00B050"/>
                </a:solidFill>
                <a:latin typeface="Arial" panose="020B0604020202020204" pitchFamily="34" charset="0"/>
                <a:cs typeface="Arial" panose="020B0604020202020204" pitchFamily="34" charset="0"/>
              </a:rPr>
              <a:t>mapping</a:t>
            </a:r>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sz="1800" b="1" dirty="0">
                <a:solidFill>
                  <a:srgbClr val="00B050"/>
                </a:solidFill>
                <a:latin typeface="Arial" panose="020B0604020202020204" pitchFamily="34" charset="0"/>
                <a:cs typeface="Arial" panose="020B0604020202020204" pitchFamily="34" charset="0"/>
              </a:rPr>
              <a:t>x</a:t>
            </a:r>
            <a:r>
              <a:rPr lang="en-US" sz="1800" dirty="0">
                <a:latin typeface="Arial" panose="020B0604020202020204" pitchFamily="34" charset="0"/>
                <a:cs typeface="Arial" panose="020B0604020202020204" pitchFamily="34" charset="0"/>
              </a:rPr>
              <a:t>=age))</a:t>
            </a:r>
            <a:r>
              <a:rPr lang="en-US" sz="1800" b="1" dirty="0">
                <a:solidFill>
                  <a:srgbClr val="0000FF"/>
                </a:solidFill>
                <a:latin typeface="Arial" panose="020B0604020202020204" pitchFamily="34" charset="0"/>
                <a:cs typeface="Arial" panose="020B0604020202020204" pitchFamily="34" charset="0"/>
              </a:rPr>
              <a:t>+</a:t>
            </a:r>
          </a:p>
          <a:p>
            <a:pPr marL="126997"/>
            <a:r>
              <a:rPr lang="en-US" sz="1800" dirty="0">
                <a:latin typeface="Arial" panose="020B0604020202020204" pitchFamily="34" charset="0"/>
                <a:cs typeface="Arial" panose="020B0604020202020204" pitchFamily="34" charset="0"/>
              </a:rPr>
              <a:t> </a:t>
            </a:r>
            <a:r>
              <a:rPr lang="en-US" sz="1800" b="1" dirty="0" err="1">
                <a:solidFill>
                  <a:srgbClr val="FF0000"/>
                </a:solidFill>
                <a:latin typeface="Arial" panose="020B0604020202020204" pitchFamily="34" charset="0"/>
                <a:cs typeface="Arial" panose="020B0604020202020204" pitchFamily="34" charset="0"/>
              </a:rPr>
              <a:t>geom_density_ridges</a:t>
            </a:r>
            <a:r>
              <a:rPr lang="en-US" sz="1800" dirty="0">
                <a:latin typeface="Arial" panose="020B0604020202020204" pitchFamily="34" charset="0"/>
                <a:cs typeface="Arial" panose="020B0604020202020204" pitchFamily="34" charset="0"/>
              </a:rPr>
              <a:t>(</a:t>
            </a:r>
            <a:r>
              <a:rPr lang="en-US" sz="1800" b="1" dirty="0" err="1">
                <a:solidFill>
                  <a:srgbClr val="FF0000"/>
                </a:solidFill>
                <a:latin typeface="Arial" panose="020B0604020202020204" pitchFamily="34" charset="0"/>
                <a:cs typeface="Arial" panose="020B0604020202020204" pitchFamily="34" charset="0"/>
              </a:rPr>
              <a:t>aes</a:t>
            </a:r>
            <a:r>
              <a:rPr lang="en-US" sz="1800" dirty="0">
                <a:latin typeface="Arial" panose="020B0604020202020204" pitchFamily="34" charset="0"/>
                <a:cs typeface="Arial" panose="020B0604020202020204" pitchFamily="34" charset="0"/>
              </a:rPr>
              <a:t>(</a:t>
            </a:r>
            <a:r>
              <a:rPr lang="en-US" b="1" dirty="0">
                <a:solidFill>
                  <a:srgbClr val="00B050"/>
                </a:solidFill>
                <a:latin typeface="Arial" panose="020B0604020202020204" pitchFamily="34" charset="0"/>
                <a:cs typeface="Arial" panose="020B0604020202020204" pitchFamily="34" charset="0"/>
              </a:rPr>
              <a:t>fill</a:t>
            </a:r>
            <a:r>
              <a:rPr lang="en-US" sz="1800" dirty="0">
                <a:latin typeface="Arial" panose="020B0604020202020204" pitchFamily="34" charset="0"/>
                <a:cs typeface="Arial" panose="020B0604020202020204" pitchFamily="34" charset="0"/>
              </a:rPr>
              <a:t>=</a:t>
            </a:r>
            <a:r>
              <a:rPr lang="en-US" sz="1800" b="1" dirty="0">
                <a:solidFill>
                  <a:srgbClr val="FF0000"/>
                </a:solidFill>
                <a:latin typeface="Arial" panose="020B0604020202020204" pitchFamily="34" charset="0"/>
                <a:cs typeface="Arial" panose="020B0604020202020204" pitchFamily="34" charset="0"/>
              </a:rPr>
              <a:t>stat</a:t>
            </a:r>
            <a:r>
              <a:rPr lang="en-US" sz="1800" dirty="0">
                <a:latin typeface="Arial" panose="020B0604020202020204" pitchFamily="34" charset="0"/>
                <a:cs typeface="Arial" panose="020B0604020202020204" pitchFamily="34" charset="0"/>
              </a:rPr>
              <a:t>(x)</a:t>
            </a:r>
            <a:r>
              <a:rPr lang="en-US" dirty="0">
                <a:latin typeface="Arial" panose="020B0604020202020204" pitchFamily="34" charset="0"/>
                <a:cs typeface="Arial" panose="020B0604020202020204" pitchFamily="34" charset="0"/>
              </a:rPr>
              <a:t>), </a:t>
            </a:r>
            <a:r>
              <a:rPr lang="en-US" b="1" dirty="0">
                <a:solidFill>
                  <a:srgbClr val="00B050"/>
                </a:solidFill>
                <a:latin typeface="Arial" panose="020B0604020202020204" pitchFamily="34" charset="0"/>
                <a:cs typeface="Arial" panose="020B0604020202020204" pitchFamily="34" charset="0"/>
              </a:rPr>
              <a:t>scale</a:t>
            </a:r>
            <a:r>
              <a:rPr lang="en-US" sz="1800" dirty="0">
                <a:latin typeface="Arial" panose="020B0604020202020204" pitchFamily="34" charset="0"/>
                <a:cs typeface="Arial" panose="020B0604020202020204" pitchFamily="34" charset="0"/>
              </a:rPr>
              <a:t>=3)</a:t>
            </a:r>
          </a:p>
          <a:p>
            <a:pPr marL="126997"/>
            <a:r>
              <a:rPr lang="en" sz="1800" b="1" dirty="0" err="1">
                <a:solidFill>
                  <a:srgbClr val="FF0000"/>
                </a:solidFill>
              </a:rPr>
              <a:t>scale_fill_viridis_c</a:t>
            </a:r>
            <a:r>
              <a:rPr lang="en" sz="1800" dirty="0"/>
              <a:t>(</a:t>
            </a:r>
            <a:r>
              <a:rPr lang="en" sz="1800" b="1" dirty="0">
                <a:solidFill>
                  <a:srgbClr val="00B050"/>
                </a:solidFill>
              </a:rPr>
              <a:t>name</a:t>
            </a:r>
            <a:r>
              <a:rPr lang="en" sz="1800" dirty="0"/>
              <a:t>=</a:t>
            </a:r>
            <a:r>
              <a:rPr lang="en-US" sz="1800" dirty="0"/>
              <a:t> "Age", </a:t>
            </a:r>
            <a:r>
              <a:rPr lang="en" sz="1800" b="1" dirty="0">
                <a:solidFill>
                  <a:srgbClr val="00B050"/>
                </a:solidFill>
              </a:rPr>
              <a:t>fill</a:t>
            </a:r>
            <a:r>
              <a:rPr lang="en" sz="1800" dirty="0"/>
              <a:t>=</a:t>
            </a:r>
            <a:r>
              <a:rPr lang="en-US" sz="1800" dirty="0"/>
              <a:t> "plasma"</a:t>
            </a:r>
            <a:r>
              <a:rPr lang="en-US" sz="1800" dirty="0">
                <a:latin typeface="Arial" panose="020B0604020202020204" pitchFamily="34" charset="0"/>
                <a:cs typeface="Arial" panose="020B0604020202020204" pitchFamily="34" charset="0"/>
              </a:rPr>
              <a:t> )</a:t>
            </a:r>
            <a:r>
              <a:rPr lang="en-US" sz="1800" b="1" dirty="0">
                <a:solidFill>
                  <a:srgbClr val="0000FF"/>
                </a:solidFill>
                <a:latin typeface="Arial" panose="020B0604020202020204" pitchFamily="34" charset="0"/>
                <a:cs typeface="Arial" panose="020B0604020202020204" pitchFamily="34" charset="0"/>
              </a:rPr>
              <a:t>+</a:t>
            </a:r>
          </a:p>
          <a:p>
            <a:pPr marL="126997"/>
            <a:endParaRPr lang="en-US" sz="1800" b="1" dirty="0">
              <a:solidFill>
                <a:srgbClr val="0000FF"/>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4883CD4-EDB4-F142-E5E4-FF05AD3963E8}"/>
              </a:ext>
            </a:extLst>
          </p:cNvPr>
          <p:cNvSpPr txBox="1"/>
          <p:nvPr/>
        </p:nvSpPr>
        <p:spPr>
          <a:xfrm>
            <a:off x="1270015" y="6123543"/>
            <a:ext cx="8609482" cy="369332"/>
          </a:xfrm>
          <a:prstGeom prst="rect">
            <a:avLst/>
          </a:prstGeom>
          <a:noFill/>
        </p:spPr>
        <p:txBody>
          <a:bodyPr wrap="square">
            <a:spAutoFit/>
          </a:bodyPr>
          <a:lstStyle/>
          <a:p>
            <a:r>
              <a:rPr lang="en-US" dirty="0"/>
              <a:t>https://</a:t>
            </a:r>
            <a:r>
              <a:rPr lang="en-US" dirty="0" err="1"/>
              <a:t>cran.r-project.org</a:t>
            </a:r>
            <a:r>
              <a:rPr lang="en-US" dirty="0"/>
              <a:t>/web/packages/</a:t>
            </a:r>
            <a:r>
              <a:rPr lang="en-US" dirty="0" err="1"/>
              <a:t>ggridges</a:t>
            </a:r>
            <a:r>
              <a:rPr lang="en-US" dirty="0"/>
              <a:t>/vignettes/</a:t>
            </a:r>
            <a:r>
              <a:rPr lang="en-US" dirty="0" err="1"/>
              <a:t>introduction.html</a:t>
            </a:r>
            <a:endParaRPr lang="en-US" dirty="0"/>
          </a:p>
        </p:txBody>
      </p:sp>
      <p:pic>
        <p:nvPicPr>
          <p:cNvPr id="3" name="Picture 2">
            <a:extLst>
              <a:ext uri="{FF2B5EF4-FFF2-40B4-BE49-F238E27FC236}">
                <a16:creationId xmlns:a16="http://schemas.microsoft.com/office/drawing/2014/main" id="{92C3AED1-4E6F-9262-2CDC-5832A09ED1C3}"/>
              </a:ext>
            </a:extLst>
          </p:cNvPr>
          <p:cNvPicPr>
            <a:picLocks noChangeAspect="1"/>
          </p:cNvPicPr>
          <p:nvPr/>
        </p:nvPicPr>
        <p:blipFill>
          <a:blip r:embed="rId2"/>
          <a:stretch>
            <a:fillRect/>
          </a:stretch>
        </p:blipFill>
        <p:spPr>
          <a:xfrm>
            <a:off x="4959626" y="2584441"/>
            <a:ext cx="6141425" cy="3591803"/>
          </a:xfrm>
          <a:prstGeom prst="rect">
            <a:avLst/>
          </a:prstGeom>
        </p:spPr>
      </p:pic>
      <p:pic>
        <p:nvPicPr>
          <p:cNvPr id="8" name="Picture 7">
            <a:extLst>
              <a:ext uri="{FF2B5EF4-FFF2-40B4-BE49-F238E27FC236}">
                <a16:creationId xmlns:a16="http://schemas.microsoft.com/office/drawing/2014/main" id="{A37D11CE-2C55-7FB3-FB7F-F7BBB156FCF0}"/>
              </a:ext>
            </a:extLst>
          </p:cNvPr>
          <p:cNvPicPr>
            <a:picLocks noChangeAspect="1"/>
          </p:cNvPicPr>
          <p:nvPr/>
        </p:nvPicPr>
        <p:blipFill>
          <a:blip r:embed="rId3"/>
          <a:stretch>
            <a:fillRect/>
          </a:stretch>
        </p:blipFill>
        <p:spPr>
          <a:xfrm>
            <a:off x="543751" y="2884092"/>
            <a:ext cx="4049912" cy="2413465"/>
          </a:xfrm>
          <a:prstGeom prst="rect">
            <a:avLst/>
          </a:prstGeom>
        </p:spPr>
      </p:pic>
    </p:spTree>
    <p:extLst>
      <p:ext uri="{BB962C8B-B14F-4D97-AF65-F5344CB8AC3E}">
        <p14:creationId xmlns:p14="http://schemas.microsoft.com/office/powerpoint/2010/main" val="74057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C424DE-54CB-A3E6-8359-751DC5FE1939}"/>
              </a:ext>
            </a:extLst>
          </p:cNvPr>
          <p:cNvSpPr>
            <a:spLocks noGrp="1"/>
          </p:cNvSpPr>
          <p:nvPr>
            <p:ph type="title"/>
          </p:nvPr>
        </p:nvSpPr>
        <p:spPr/>
        <p:txBody>
          <a:bodyPr/>
          <a:lstStyle/>
          <a:p>
            <a:r>
              <a:rPr lang="en-US" dirty="0"/>
              <a:t>Miscellaneous Student Examples </a:t>
            </a:r>
          </a:p>
        </p:txBody>
      </p:sp>
      <p:sp>
        <p:nvSpPr>
          <p:cNvPr id="5" name="Text Placeholder 4">
            <a:extLst>
              <a:ext uri="{FF2B5EF4-FFF2-40B4-BE49-F238E27FC236}">
                <a16:creationId xmlns:a16="http://schemas.microsoft.com/office/drawing/2014/main" id="{5DE1B65C-6A4A-552C-4190-DE76EE1342E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600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AA82-FB2A-6B9D-6AD0-7A717DF54DC7}"/>
              </a:ext>
            </a:extLst>
          </p:cNvPr>
          <p:cNvSpPr>
            <a:spLocks noGrp="1"/>
          </p:cNvSpPr>
          <p:nvPr>
            <p:ph type="title"/>
          </p:nvPr>
        </p:nvSpPr>
        <p:spPr/>
        <p:txBody>
          <a:bodyPr/>
          <a:lstStyle/>
          <a:p>
            <a:r>
              <a:rPr lang="en-US" dirty="0"/>
              <a:t>Histogram with color mapping</a:t>
            </a:r>
          </a:p>
        </p:txBody>
      </p:sp>
      <p:pic>
        <p:nvPicPr>
          <p:cNvPr id="4" name="Content Placeholder 3">
            <a:extLst>
              <a:ext uri="{FF2B5EF4-FFF2-40B4-BE49-F238E27FC236}">
                <a16:creationId xmlns:a16="http://schemas.microsoft.com/office/drawing/2014/main" id="{8E70345E-9C2D-FE53-E3D6-CB7CAFCBFB51}"/>
              </a:ext>
            </a:extLst>
          </p:cNvPr>
          <p:cNvPicPr>
            <a:picLocks noGrp="1" noChangeAspect="1"/>
          </p:cNvPicPr>
          <p:nvPr>
            <p:ph idx="1"/>
          </p:nvPr>
        </p:nvPicPr>
        <p:blipFill>
          <a:blip r:embed="rId2"/>
          <a:stretch>
            <a:fillRect/>
          </a:stretch>
        </p:blipFill>
        <p:spPr>
          <a:xfrm>
            <a:off x="4189022" y="1690688"/>
            <a:ext cx="7164778" cy="4984193"/>
          </a:xfrm>
          <a:prstGeom prst="rect">
            <a:avLst/>
          </a:prstGeom>
        </p:spPr>
      </p:pic>
    </p:spTree>
    <p:extLst>
      <p:ext uri="{BB962C8B-B14F-4D97-AF65-F5344CB8AC3E}">
        <p14:creationId xmlns:p14="http://schemas.microsoft.com/office/powerpoint/2010/main" val="176655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A85A-3C2C-79FA-D2C2-FEA93FC73A0D}"/>
              </a:ext>
            </a:extLst>
          </p:cNvPr>
          <p:cNvSpPr>
            <a:spLocks noGrp="1"/>
          </p:cNvSpPr>
          <p:nvPr>
            <p:ph type="title"/>
          </p:nvPr>
        </p:nvSpPr>
        <p:spPr/>
        <p:txBody>
          <a:bodyPr/>
          <a:lstStyle/>
          <a:p>
            <a:r>
              <a:rPr lang="en-US" dirty="0"/>
              <a:t>Bar Plot with Color Mapping</a:t>
            </a:r>
          </a:p>
        </p:txBody>
      </p:sp>
      <p:sp>
        <p:nvSpPr>
          <p:cNvPr id="3" name="Content Placeholder 2">
            <a:extLst>
              <a:ext uri="{FF2B5EF4-FFF2-40B4-BE49-F238E27FC236}">
                <a16:creationId xmlns:a16="http://schemas.microsoft.com/office/drawing/2014/main" id="{0537E142-DCED-8B46-8559-D7E37A509191}"/>
              </a:ext>
            </a:extLst>
          </p:cNvPr>
          <p:cNvSpPr>
            <a:spLocks noGrp="1"/>
          </p:cNvSpPr>
          <p:nvPr>
            <p:ph idx="1"/>
          </p:nvPr>
        </p:nvSpPr>
        <p:spPr>
          <a:xfrm>
            <a:off x="838200" y="1825625"/>
            <a:ext cx="4359965" cy="4351338"/>
          </a:xfrm>
        </p:spPr>
        <p:txBody>
          <a:bodyPr/>
          <a:lstStyle/>
          <a:p>
            <a:pPr marL="0" indent="0">
              <a:buNone/>
            </a:pPr>
            <a:r>
              <a:rPr lang="en-US" dirty="0">
                <a:solidFill>
                  <a:srgbClr val="FF0000"/>
                </a:solidFill>
              </a:rPr>
              <a:t>Title should describe the findings in the chart, otherwise great use of color and labeling (I like the caption with the data source)</a:t>
            </a:r>
          </a:p>
        </p:txBody>
      </p:sp>
      <p:pic>
        <p:nvPicPr>
          <p:cNvPr id="5" name="Picture 4">
            <a:extLst>
              <a:ext uri="{FF2B5EF4-FFF2-40B4-BE49-F238E27FC236}">
                <a16:creationId xmlns:a16="http://schemas.microsoft.com/office/drawing/2014/main" id="{29117145-1507-B45A-F043-F243F57D125C}"/>
              </a:ext>
            </a:extLst>
          </p:cNvPr>
          <p:cNvPicPr>
            <a:picLocks noChangeAspect="1"/>
          </p:cNvPicPr>
          <p:nvPr/>
        </p:nvPicPr>
        <p:blipFill>
          <a:blip r:embed="rId2"/>
          <a:stretch>
            <a:fillRect/>
          </a:stretch>
        </p:blipFill>
        <p:spPr>
          <a:xfrm>
            <a:off x="5801044" y="1924510"/>
            <a:ext cx="5651609" cy="4252453"/>
          </a:xfrm>
          <a:prstGeom prst="rect">
            <a:avLst/>
          </a:prstGeom>
        </p:spPr>
      </p:pic>
    </p:spTree>
    <p:extLst>
      <p:ext uri="{BB962C8B-B14F-4D97-AF65-F5344CB8AC3E}">
        <p14:creationId xmlns:p14="http://schemas.microsoft.com/office/powerpoint/2010/main" val="341391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C0E8-DA20-2C02-3E7E-D72A30F3E7DD}"/>
              </a:ext>
            </a:extLst>
          </p:cNvPr>
          <p:cNvSpPr>
            <a:spLocks noGrp="1"/>
          </p:cNvSpPr>
          <p:nvPr>
            <p:ph type="title"/>
          </p:nvPr>
        </p:nvSpPr>
        <p:spPr/>
        <p:txBody>
          <a:bodyPr/>
          <a:lstStyle/>
          <a:p>
            <a:r>
              <a:rPr lang="en-US" dirty="0"/>
              <a:t>Bar Plot with Color Mapping</a:t>
            </a:r>
          </a:p>
        </p:txBody>
      </p:sp>
      <p:sp>
        <p:nvSpPr>
          <p:cNvPr id="3" name="Content Placeholder 2">
            <a:extLst>
              <a:ext uri="{FF2B5EF4-FFF2-40B4-BE49-F238E27FC236}">
                <a16:creationId xmlns:a16="http://schemas.microsoft.com/office/drawing/2014/main" id="{FF7F0054-8D72-1C98-F85D-7330CE06103A}"/>
              </a:ext>
            </a:extLst>
          </p:cNvPr>
          <p:cNvSpPr>
            <a:spLocks noGrp="1"/>
          </p:cNvSpPr>
          <p:nvPr>
            <p:ph idx="1"/>
          </p:nvPr>
        </p:nvSpPr>
        <p:spPr>
          <a:xfrm>
            <a:off x="838200" y="1825625"/>
            <a:ext cx="4401065" cy="4351338"/>
          </a:xfrm>
        </p:spPr>
        <p:txBody>
          <a:bodyPr/>
          <a:lstStyle/>
          <a:p>
            <a:pPr marL="0" indent="0">
              <a:buNone/>
            </a:pPr>
            <a:r>
              <a:rPr lang="en-US" dirty="0"/>
              <a:t>Interesting use of color (color is a gradient based on the difficulty rating)</a:t>
            </a:r>
          </a:p>
        </p:txBody>
      </p:sp>
      <p:pic>
        <p:nvPicPr>
          <p:cNvPr id="4" name="Picture 3">
            <a:extLst>
              <a:ext uri="{FF2B5EF4-FFF2-40B4-BE49-F238E27FC236}">
                <a16:creationId xmlns:a16="http://schemas.microsoft.com/office/drawing/2014/main" id="{CD804D88-48BE-D77F-8A4C-FC0CE7E958C0}"/>
              </a:ext>
            </a:extLst>
          </p:cNvPr>
          <p:cNvPicPr>
            <a:picLocks noChangeAspect="1"/>
          </p:cNvPicPr>
          <p:nvPr/>
        </p:nvPicPr>
        <p:blipFill>
          <a:blip r:embed="rId2"/>
          <a:stretch>
            <a:fillRect/>
          </a:stretch>
        </p:blipFill>
        <p:spPr>
          <a:xfrm>
            <a:off x="5888631" y="1742518"/>
            <a:ext cx="4655559" cy="4732638"/>
          </a:xfrm>
          <a:prstGeom prst="rect">
            <a:avLst/>
          </a:prstGeom>
        </p:spPr>
      </p:pic>
    </p:spTree>
    <p:extLst>
      <p:ext uri="{BB962C8B-B14F-4D97-AF65-F5344CB8AC3E}">
        <p14:creationId xmlns:p14="http://schemas.microsoft.com/office/powerpoint/2010/main" val="2074677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9E57A-CE77-3BF7-3A6A-1E4FFC524575}"/>
              </a:ext>
            </a:extLst>
          </p:cNvPr>
          <p:cNvSpPr>
            <a:spLocks noGrp="1"/>
          </p:cNvSpPr>
          <p:nvPr>
            <p:ph idx="1"/>
          </p:nvPr>
        </p:nvSpPr>
        <p:spPr>
          <a:xfrm>
            <a:off x="838200" y="1825625"/>
            <a:ext cx="3949700" cy="3482975"/>
          </a:xfrm>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666666"/>
                </a:solidFill>
                <a:effectLst/>
                <a:latin typeface="Roboto" panose="02000000000000000000" pitchFamily="2" charset="0"/>
              </a:rPr>
              <a:t>More education often leads to higher income</a:t>
            </a:r>
          </a:p>
          <a:p>
            <a:pPr rtl="0" fontAlgn="base">
              <a:spcBef>
                <a:spcPts val="0"/>
              </a:spcBef>
              <a:spcAft>
                <a:spcPts val="0"/>
              </a:spcAft>
              <a:buFont typeface="Arial" panose="020B0604020202020204" pitchFamily="34" charset="0"/>
              <a:buChar char="•"/>
            </a:pPr>
            <a:r>
              <a:rPr lang="en-US" sz="1800" b="0" i="0" u="none" strike="noStrike" dirty="0">
                <a:solidFill>
                  <a:srgbClr val="666666"/>
                </a:solidFill>
                <a:effectLst/>
                <a:latin typeface="Roboto" panose="02000000000000000000" pitchFamily="2" charset="0"/>
              </a:rPr>
              <a:t>Education can also show people ways of moving up in social class</a:t>
            </a:r>
          </a:p>
          <a:p>
            <a:pPr rtl="0" fontAlgn="base">
              <a:spcBef>
                <a:spcPts val="0"/>
              </a:spcBef>
              <a:spcAft>
                <a:spcPts val="1600"/>
              </a:spcAft>
              <a:buFont typeface="Arial" panose="020B0604020202020204" pitchFamily="34" charset="0"/>
              <a:buChar char="•"/>
            </a:pPr>
            <a:r>
              <a:rPr lang="en-US" sz="1800" b="0" i="0" u="none" strike="noStrike" dirty="0">
                <a:solidFill>
                  <a:srgbClr val="666666"/>
                </a:solidFill>
                <a:effectLst/>
                <a:latin typeface="Roboto" panose="02000000000000000000" pitchFamily="2" charset="0"/>
              </a:rPr>
              <a:t>Higher education is expensive</a:t>
            </a:r>
          </a:p>
          <a:p>
            <a:endParaRPr lang="en-US" dirty="0"/>
          </a:p>
        </p:txBody>
      </p:sp>
      <p:pic>
        <p:nvPicPr>
          <p:cNvPr id="1026" name="Picture 2">
            <a:extLst>
              <a:ext uri="{FF2B5EF4-FFF2-40B4-BE49-F238E27FC236}">
                <a16:creationId xmlns:a16="http://schemas.microsoft.com/office/drawing/2014/main" id="{4AFDB05B-F873-5D48-7180-1E8C1686F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4045" y="576446"/>
            <a:ext cx="5849754" cy="58497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F4BC8B9-DFDC-0234-75C9-468BBAFBD32F}"/>
              </a:ext>
            </a:extLst>
          </p:cNvPr>
          <p:cNvSpPr txBox="1"/>
          <p:nvPr/>
        </p:nvSpPr>
        <p:spPr>
          <a:xfrm>
            <a:off x="959005" y="3624146"/>
            <a:ext cx="4545040" cy="1754326"/>
          </a:xfrm>
          <a:prstGeom prst="rect">
            <a:avLst/>
          </a:prstGeom>
          <a:noFill/>
        </p:spPr>
        <p:txBody>
          <a:bodyPr wrap="square" rtlCol="0">
            <a:spAutoFit/>
          </a:bodyPr>
          <a:lstStyle/>
          <a:p>
            <a:r>
              <a:rPr lang="en-US" dirty="0">
                <a:solidFill>
                  <a:srgbClr val="FF0000"/>
                </a:solidFill>
              </a:rPr>
              <a:t>Thoughtful interpretation of the findings (upper class has higher levels of educational attainment)</a:t>
            </a:r>
          </a:p>
          <a:p>
            <a:endParaRPr lang="en-US" dirty="0">
              <a:solidFill>
                <a:srgbClr val="FF0000"/>
              </a:solidFill>
            </a:endParaRPr>
          </a:p>
          <a:p>
            <a:endParaRPr lang="en-US" dirty="0">
              <a:solidFill>
                <a:srgbClr val="FF0000"/>
              </a:solidFill>
            </a:endParaRPr>
          </a:p>
          <a:p>
            <a:r>
              <a:rPr lang="en-US" dirty="0">
                <a:solidFill>
                  <a:srgbClr val="FF0000"/>
                </a:solidFill>
              </a:rPr>
              <a:t>Good use of color gradient (</a:t>
            </a:r>
            <a:r>
              <a:rPr lang="en-US" dirty="0" err="1">
                <a:solidFill>
                  <a:srgbClr val="FF0000"/>
                </a:solidFill>
              </a:rPr>
              <a:t>viridis</a:t>
            </a:r>
            <a:r>
              <a:rPr lang="en-US" dirty="0">
                <a:solidFill>
                  <a:srgbClr val="FF0000"/>
                </a:solidFill>
              </a:rPr>
              <a:t>)</a:t>
            </a:r>
          </a:p>
        </p:txBody>
      </p:sp>
    </p:spTree>
    <p:extLst>
      <p:ext uri="{BB962C8B-B14F-4D97-AF65-F5344CB8AC3E}">
        <p14:creationId xmlns:p14="http://schemas.microsoft.com/office/powerpoint/2010/main" val="4009370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3402</TotalTime>
  <Words>2656</Words>
  <Application>Microsoft Macintosh PowerPoint</Application>
  <PresentationFormat>Widescreen</PresentationFormat>
  <Paragraphs>258</Paragraphs>
  <Slides>47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-apple-system</vt:lpstr>
      <vt:lpstr>Arial</vt:lpstr>
      <vt:lpstr>Calibri</vt:lpstr>
      <vt:lpstr>Calibri Light</vt:lpstr>
      <vt:lpstr>Fira Sans</vt:lpstr>
      <vt:lpstr>Roboto</vt:lpstr>
      <vt:lpstr>Wingdings</vt:lpstr>
      <vt:lpstr>Office Theme</vt:lpstr>
      <vt:lpstr>Econ 106</vt:lpstr>
      <vt:lpstr>Reminders</vt:lpstr>
      <vt:lpstr>Extra Credit Opportunity</vt:lpstr>
      <vt:lpstr>#tidytuesday</vt:lpstr>
      <vt:lpstr>Miscellaneous Student Examples </vt:lpstr>
      <vt:lpstr>Histogram with color mapping</vt:lpstr>
      <vt:lpstr>Bar Plot with Color Mapping</vt:lpstr>
      <vt:lpstr>Bar Plot with Color Mapping</vt:lpstr>
      <vt:lpstr>PowerPoint Presentation</vt:lpstr>
      <vt:lpstr>Providing Context</vt:lpstr>
      <vt:lpstr>Line Graph (Trends over Time)</vt:lpstr>
      <vt:lpstr>Don’t do this</vt:lpstr>
      <vt:lpstr>Outline</vt:lpstr>
      <vt:lpstr>Bar Plot Customizations</vt:lpstr>
      <vt:lpstr>Class Exercise</vt:lpstr>
      <vt:lpstr>Bar Plot Customizations: add color</vt:lpstr>
      <vt:lpstr>Bar Plot Customizations: fill vs color</vt:lpstr>
      <vt:lpstr>Bar Plot Customizations: fill vs color</vt:lpstr>
      <vt:lpstr>Bar Plot Customizations: Remove legend</vt:lpstr>
      <vt:lpstr>Color Scales for Categorical Variables</vt:lpstr>
      <vt:lpstr>Manually Select Color Scale</vt:lpstr>
      <vt:lpstr>ColorBrewer Sequential Color Scales</vt:lpstr>
      <vt:lpstr>ColorBrewer Diverging Color Scales</vt:lpstr>
      <vt:lpstr>ColorBrewer Qualitative Color Scales</vt:lpstr>
      <vt:lpstr>Change the Palette</vt:lpstr>
      <vt:lpstr>What happened?</vt:lpstr>
      <vt:lpstr>Class Exercise</vt:lpstr>
      <vt:lpstr>Adding text labels</vt:lpstr>
      <vt:lpstr>Step 1: Make a Frequency Table</vt:lpstr>
      <vt:lpstr>Step 2: Make a Bar Plot with geom_col()</vt:lpstr>
      <vt:lpstr>Adjust the position of the text</vt:lpstr>
      <vt:lpstr>Class Exercise</vt:lpstr>
      <vt:lpstr>Means by group</vt:lpstr>
      <vt:lpstr>Mean Income by Education</vt:lpstr>
      <vt:lpstr>Bar Plot of Mean Income by Education</vt:lpstr>
      <vt:lpstr>Add text (mean income values)</vt:lpstr>
      <vt:lpstr>Add text (rounded mean income values)</vt:lpstr>
      <vt:lpstr>Add text (adjust position)</vt:lpstr>
      <vt:lpstr>Visual Decluttering</vt:lpstr>
      <vt:lpstr>Visual Decluttering</vt:lpstr>
      <vt:lpstr>Try fill instead of color</vt:lpstr>
      <vt:lpstr>Try Faceting</vt:lpstr>
      <vt:lpstr>Class Exercise</vt:lpstr>
      <vt:lpstr>Try ggridges</vt:lpstr>
      <vt:lpstr>Try ggridges</vt:lpstr>
      <vt:lpstr>Try ggridges</vt:lpstr>
      <vt:lpstr>Try ggridges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Veronica Sovero</dc:creator>
  <cp:lastModifiedBy>Veronica Sovero</cp:lastModifiedBy>
  <cp:revision>51</cp:revision>
  <dcterms:created xsi:type="dcterms:W3CDTF">2023-10-16T21:23:44Z</dcterms:created>
  <dcterms:modified xsi:type="dcterms:W3CDTF">2024-12-05T01:27:48Z</dcterms:modified>
</cp:coreProperties>
</file>