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7"/>
  </p:notesMasterIdLst>
  <p:sldIdLst>
    <p:sldId id="263" r:id="rId2"/>
    <p:sldId id="347" r:id="rId3"/>
    <p:sldId id="349" r:id="rId4"/>
    <p:sldId id="257" r:id="rId5"/>
    <p:sldId id="270" r:id="rId6"/>
    <p:sldId id="296" r:id="rId7"/>
    <p:sldId id="324" r:id="rId8"/>
    <p:sldId id="327" r:id="rId9"/>
    <p:sldId id="273" r:id="rId10"/>
    <p:sldId id="330" r:id="rId11"/>
    <p:sldId id="328" r:id="rId12"/>
    <p:sldId id="312" r:id="rId13"/>
    <p:sldId id="329" r:id="rId14"/>
    <p:sldId id="311" r:id="rId15"/>
    <p:sldId id="348" r:id="rId16"/>
    <p:sldId id="297" r:id="rId17"/>
    <p:sldId id="332" r:id="rId18"/>
    <p:sldId id="334" r:id="rId19"/>
    <p:sldId id="335" r:id="rId20"/>
    <p:sldId id="336" r:id="rId21"/>
    <p:sldId id="350" r:id="rId22"/>
    <p:sldId id="357" r:id="rId23"/>
    <p:sldId id="305" r:id="rId24"/>
    <p:sldId id="337" r:id="rId25"/>
    <p:sldId id="352" r:id="rId26"/>
    <p:sldId id="338" r:id="rId27"/>
    <p:sldId id="353" r:id="rId28"/>
    <p:sldId id="356" r:id="rId29"/>
    <p:sldId id="340" r:id="rId30"/>
    <p:sldId id="339" r:id="rId31"/>
    <p:sldId id="354" r:id="rId32"/>
    <p:sldId id="322" r:id="rId33"/>
    <p:sldId id="323" r:id="rId34"/>
    <p:sldId id="295" r:id="rId35"/>
    <p:sldId id="304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EE8C4D-261F-49C9-8869-00AC481E4FCA}">
  <a:tblStyle styleId="{E4EE8C4D-261F-49C9-8869-00AC481E4FC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/>
    <p:restoredTop sz="94694"/>
  </p:normalViewPr>
  <p:slideViewPr>
    <p:cSldViewPr snapToGrid="0">
      <p:cViewPr varScale="1">
        <p:scale>
          <a:sx n="161" d="100"/>
          <a:sy n="161" d="100"/>
        </p:scale>
        <p:origin x="4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0e1fe51c_2_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In brief, we’ll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Introduce the R programming language and the RStudio interface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Discuss how operators and functions work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 sz="1100">
                <a:solidFill>
                  <a:schemeClr val="dk1"/>
                </a:solidFill>
              </a:rPr>
              <a:t>Investigate the structure of data frames</a:t>
            </a:r>
            <a:endParaRPr/>
          </a:p>
        </p:txBody>
      </p:sp>
      <p:sp>
        <p:nvSpPr>
          <p:cNvPr id="208" name="Google Shape;208;g290e1fe51c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a367b993_2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However, the data are not plotted on the graph until you specify the geom. Make sure to add the + operator at the end of the </a:t>
            </a:r>
            <a:r>
              <a:rPr lang="en" sz="1100" dirty="0" err="1">
                <a:solidFill>
                  <a:schemeClr val="dk1"/>
                </a:solidFill>
              </a:rPr>
              <a:t>ggplot</a:t>
            </a:r>
            <a:r>
              <a:rPr lang="en" sz="1100" dirty="0">
                <a:solidFill>
                  <a:schemeClr val="dk1"/>
                </a:solidFill>
              </a:rPr>
              <a:t> statement. In this case, we’ll be plotting the data as points using </a:t>
            </a:r>
            <a:r>
              <a:rPr lang="en" sz="1100" dirty="0" err="1">
                <a:solidFill>
                  <a:schemeClr val="dk1"/>
                </a:solidFill>
              </a:rPr>
              <a:t>geom_point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Let’s see how this works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 2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gray plot area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rgbClr val="B07F05"/>
                </a:solidFill>
              </a:rPr>
              <a:t>ggplot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447028"/>
                </a:solidFill>
              </a:rPr>
              <a:t>data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</a:t>
            </a:r>
            <a:r>
              <a:rPr lang="en" sz="1100" dirty="0" err="1">
                <a:solidFill>
                  <a:schemeClr val="dk1"/>
                </a:solidFill>
              </a:rPr>
              <a:t>surveys_complete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Axes drawn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 err="1">
                <a:solidFill>
                  <a:srgbClr val="B07F05"/>
                </a:solidFill>
              </a:rPr>
              <a:t>ggplot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447028"/>
                </a:solidFill>
              </a:rPr>
              <a:t>data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</a:t>
            </a:r>
            <a:r>
              <a:rPr lang="en" sz="1100" dirty="0" err="1">
                <a:solidFill>
                  <a:schemeClr val="dk1"/>
                </a:solidFill>
              </a:rPr>
              <a:t>surveys_complete</a:t>
            </a:r>
            <a:r>
              <a:rPr lang="en" sz="1100" dirty="0">
                <a:solidFill>
                  <a:schemeClr val="dk1"/>
                </a:solidFill>
              </a:rPr>
              <a:t>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B07F05"/>
                </a:solidFill>
              </a:rPr>
              <a:t>            </a:t>
            </a:r>
            <a:r>
              <a:rPr lang="en" sz="1100" b="1" dirty="0" err="1">
                <a:solidFill>
                  <a:srgbClr val="B07F05"/>
                </a:solidFill>
              </a:rPr>
              <a:t>aes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447028"/>
                </a:solidFill>
              </a:rPr>
              <a:t>x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weight,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447028"/>
                </a:solidFill>
              </a:rPr>
              <a:t>         	 y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</a:t>
            </a:r>
            <a:r>
              <a:rPr lang="en" sz="1100" dirty="0" err="1">
                <a:solidFill>
                  <a:schemeClr val="dk1"/>
                </a:solidFill>
              </a:rPr>
              <a:t>hindfoot_length</a:t>
            </a:r>
            <a:r>
              <a:rPr lang="en" sz="1100" dirty="0">
                <a:solidFill>
                  <a:schemeClr val="dk1"/>
                </a:solidFill>
              </a:rPr>
              <a:t>))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Plot </a:t>
            </a:r>
            <a:r>
              <a:rPr lang="en" sz="1900" b="1" dirty="0" err="1">
                <a:solidFill>
                  <a:srgbClr val="BF9000"/>
                </a:solidFill>
              </a:rPr>
              <a:t>ggplot</a:t>
            </a:r>
            <a:r>
              <a:rPr lang="en" sz="1900" dirty="0">
                <a:solidFill>
                  <a:schemeClr val="dk1"/>
                </a:solidFill>
              </a:rPr>
              <a:t>(</a:t>
            </a:r>
            <a:r>
              <a:rPr lang="en" sz="1900" b="1" dirty="0">
                <a:solidFill>
                  <a:srgbClr val="548135"/>
                </a:solidFill>
              </a:rPr>
              <a:t>data</a:t>
            </a:r>
            <a:r>
              <a:rPr lang="en" sz="1900" dirty="0">
                <a:solidFill>
                  <a:srgbClr val="204A87"/>
                </a:solidFill>
              </a:rPr>
              <a:t> </a:t>
            </a:r>
            <a:r>
              <a:rPr lang="en" sz="1900" dirty="0">
                <a:solidFill>
                  <a:schemeClr val="dk1"/>
                </a:solidFill>
              </a:rPr>
              <a:t>= </a:t>
            </a:r>
            <a:r>
              <a:rPr lang="en" sz="1900" dirty="0" err="1">
                <a:solidFill>
                  <a:schemeClr val="dk1"/>
                </a:solidFill>
              </a:rPr>
              <a:t>surveys_complete</a:t>
            </a:r>
            <a:r>
              <a:rPr lang="en" sz="1900" dirty="0">
                <a:solidFill>
                  <a:schemeClr val="dk1"/>
                </a:solidFill>
              </a:rPr>
              <a:t>, </a:t>
            </a:r>
            <a:r>
              <a:rPr lang="en" sz="1100" b="1" dirty="0" err="1">
                <a:solidFill>
                  <a:srgbClr val="BF9000"/>
                </a:solidFill>
              </a:rPr>
              <a:t>aes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548135"/>
                </a:solidFill>
              </a:rPr>
              <a:t>x</a:t>
            </a:r>
            <a:r>
              <a:rPr lang="en" sz="1100" dirty="0">
                <a:solidFill>
                  <a:srgbClr val="204A87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weight,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– axes drawn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scatter plot of hindfoot length vs weight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21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B07F05"/>
                </a:solidFill>
              </a:rPr>
              <a:t>  	</a:t>
            </a:r>
            <a:r>
              <a:rPr lang="en" sz="1100" b="1" dirty="0" err="1">
                <a:solidFill>
                  <a:srgbClr val="B07F05"/>
                </a:solidFill>
              </a:rPr>
              <a:t>ggplot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447028"/>
                </a:solidFill>
              </a:rPr>
              <a:t>data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</a:t>
            </a:r>
            <a:r>
              <a:rPr lang="en" sz="1100" dirty="0" err="1">
                <a:solidFill>
                  <a:schemeClr val="dk1"/>
                </a:solidFill>
              </a:rPr>
              <a:t>surveys_complete</a:t>
            </a:r>
            <a:r>
              <a:rPr lang="en" sz="1100" dirty="0">
                <a:solidFill>
                  <a:schemeClr val="dk1"/>
                </a:solidFill>
              </a:rPr>
              <a:t>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B07F05"/>
                </a:solidFill>
              </a:rPr>
              <a:t>        	      </a:t>
            </a:r>
            <a:r>
              <a:rPr lang="en" sz="1100" b="1" dirty="0" err="1">
                <a:solidFill>
                  <a:srgbClr val="B07F05"/>
                </a:solidFill>
              </a:rPr>
              <a:t>aes</a:t>
            </a:r>
            <a:r>
              <a:rPr lang="en" sz="1100" dirty="0">
                <a:solidFill>
                  <a:schemeClr val="dk1"/>
                </a:solidFill>
              </a:rPr>
              <a:t>(</a:t>
            </a:r>
            <a:r>
              <a:rPr lang="en" sz="1100" b="1" dirty="0">
                <a:solidFill>
                  <a:srgbClr val="447028"/>
                </a:solidFill>
              </a:rPr>
              <a:t>x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weight,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447028"/>
                </a:solidFill>
              </a:rPr>
              <a:t>              	       y</a:t>
            </a:r>
            <a:r>
              <a:rPr lang="en" sz="1100" dirty="0">
                <a:solidFill>
                  <a:srgbClr val="193774"/>
                </a:solidFill>
              </a:rPr>
              <a:t> </a:t>
            </a:r>
            <a:r>
              <a:rPr lang="en" sz="1100" dirty="0">
                <a:solidFill>
                  <a:schemeClr val="dk1"/>
                </a:solidFill>
              </a:rPr>
              <a:t>= </a:t>
            </a:r>
            <a:r>
              <a:rPr lang="en" sz="1100" dirty="0" err="1">
                <a:solidFill>
                  <a:schemeClr val="dk1"/>
                </a:solidFill>
              </a:rPr>
              <a:t>hindfoot_length</a:t>
            </a:r>
            <a:r>
              <a:rPr lang="en" sz="1100" dirty="0">
                <a:solidFill>
                  <a:schemeClr val="dk1"/>
                </a:solidFill>
              </a:rPr>
              <a:t>)) </a:t>
            </a:r>
            <a:r>
              <a:rPr lang="en" sz="1100" b="1" dirty="0">
                <a:solidFill>
                  <a:srgbClr val="0B5AB2"/>
                </a:solidFill>
              </a:rPr>
              <a:t>+</a:t>
            </a:r>
            <a:r>
              <a:rPr lang="en" sz="1100" dirty="0">
                <a:solidFill>
                  <a:schemeClr val="dk1"/>
                </a:solidFill>
              </a:rPr>
              <a:t> </a:t>
            </a:r>
            <a:r>
              <a:rPr lang="en" sz="1100" b="1" dirty="0">
                <a:solidFill>
                  <a:srgbClr val="B07F05"/>
                </a:solidFill>
              </a:rPr>
              <a:t> </a:t>
            </a:r>
            <a:endParaRPr sz="1100" b="1" dirty="0">
              <a:solidFill>
                <a:srgbClr val="B07F05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447028"/>
                </a:solidFill>
              </a:rPr>
              <a:t>   	</a:t>
            </a:r>
            <a:r>
              <a:rPr lang="en" sz="1100" b="1" dirty="0" err="1">
                <a:solidFill>
                  <a:srgbClr val="B07F05"/>
                </a:solidFill>
              </a:rPr>
              <a:t>geom_point</a:t>
            </a:r>
            <a:r>
              <a:rPr lang="en" sz="1100" dirty="0">
                <a:solidFill>
                  <a:schemeClr val="dk1"/>
                </a:solidFill>
              </a:rPr>
              <a:t>()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highlight>
                <a:srgbClr val="FFFF00"/>
              </a:highlight>
            </a:endParaRPr>
          </a:p>
        </p:txBody>
      </p:sp>
      <p:sp>
        <p:nvSpPr>
          <p:cNvPr id="301" name="Google Shape;301;g30a367b993_2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0a367b993_2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We can also use color to tell us something about the data. For example, we can colorize the points based on a factor variable, in this case species id. To do this, we can alter the aesthetics within </a:t>
            </a:r>
            <a:r>
              <a:rPr lang="en" sz="1100" dirty="0" err="1">
                <a:solidFill>
                  <a:schemeClr val="dk1"/>
                </a:solidFill>
              </a:rPr>
              <a:t>geom_point</a:t>
            </a:r>
            <a:r>
              <a:rPr lang="en" sz="1100" dirty="0">
                <a:solidFill>
                  <a:schemeClr val="dk1"/>
                </a:solidFill>
              </a:rPr>
              <a:t> with the argument </a:t>
            </a:r>
            <a:r>
              <a:rPr lang="en" sz="1100" dirty="0">
                <a:solidFill>
                  <a:schemeClr val="dk1"/>
                </a:solidFill>
                <a:highlight>
                  <a:srgbClr val="00FF00"/>
                </a:highlight>
              </a:rPr>
              <a:t>color = </a:t>
            </a:r>
            <a:r>
              <a:rPr lang="en" sz="1100" dirty="0" err="1">
                <a:solidFill>
                  <a:schemeClr val="dk1"/>
                </a:solidFill>
                <a:highlight>
                  <a:srgbClr val="00FF00"/>
                </a:highlight>
              </a:rPr>
              <a:t>species_id</a:t>
            </a:r>
            <a:r>
              <a:rPr lang="en" sz="1100" dirty="0">
                <a:solidFill>
                  <a:schemeClr val="dk1"/>
                </a:solidFill>
              </a:rPr>
              <a:t>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highlight>
                  <a:srgbClr val="FFFF00"/>
                </a:highlight>
              </a:rPr>
              <a:t>Demo 5</a:t>
            </a:r>
            <a:r>
              <a:rPr lang="en" sz="1100" dirty="0">
                <a:solidFill>
                  <a:schemeClr val="dk1"/>
                </a:solidFill>
              </a:rPr>
              <a:t>: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Copy and Paste Demo 3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Change color = blue to </a:t>
            </a:r>
            <a:r>
              <a:rPr lang="en" sz="1100" dirty="0" err="1">
                <a:solidFill>
                  <a:schemeClr val="dk1"/>
                </a:solidFill>
              </a:rPr>
              <a:t>aes</a:t>
            </a:r>
            <a:r>
              <a:rPr lang="en" sz="1100" dirty="0">
                <a:solidFill>
                  <a:schemeClr val="dk1"/>
                </a:solidFill>
              </a:rPr>
              <a:t>(color = </a:t>
            </a:r>
            <a:r>
              <a:rPr lang="en" sz="1100" dirty="0" err="1">
                <a:solidFill>
                  <a:schemeClr val="dk1"/>
                </a:solidFill>
              </a:rPr>
              <a:t>species_id</a:t>
            </a:r>
            <a:r>
              <a:rPr lang="en" sz="1100" dirty="0">
                <a:solidFill>
                  <a:schemeClr val="dk1"/>
                </a:solidFill>
              </a:rPr>
              <a:t>)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Need to use </a:t>
            </a:r>
            <a:r>
              <a:rPr lang="en" sz="1100" dirty="0" err="1">
                <a:solidFill>
                  <a:schemeClr val="dk1"/>
                </a:solidFill>
              </a:rPr>
              <a:t>aes</a:t>
            </a:r>
            <a:r>
              <a:rPr lang="en" sz="1100" dirty="0">
                <a:solidFill>
                  <a:schemeClr val="dk1"/>
                </a:solidFill>
              </a:rPr>
              <a:t> because it’s referencing the data frame instead of one color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5" name="Google Shape;335;g30a367b993_2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91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866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a367b993_2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Now that we’ve got an informative graph of species observations over the years, let’s get it publication ready.</a:t>
            </a:r>
            <a:endParaRPr sz="1100" dirty="0">
              <a:solidFill>
                <a:schemeClr val="dk1"/>
              </a:solidFill>
            </a:endParaRPr>
          </a:p>
          <a:p>
            <a:pPr marL="495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First, I’d remove the gray background and</a:t>
            </a:r>
            <a:endParaRPr sz="1100" dirty="0">
              <a:solidFill>
                <a:schemeClr val="dk1"/>
              </a:solidFill>
            </a:endParaRPr>
          </a:p>
          <a:p>
            <a:pPr marL="495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Make the axis labels more descriptive</a:t>
            </a:r>
            <a:endParaRPr sz="1100" dirty="0">
              <a:solidFill>
                <a:schemeClr val="dk1"/>
              </a:solidFill>
            </a:endParaRPr>
          </a:p>
          <a:p>
            <a:pPr marL="495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As well as increasing the font size</a:t>
            </a:r>
            <a:endParaRPr sz="1100" dirty="0">
              <a:solidFill>
                <a:schemeClr val="dk1"/>
              </a:solidFill>
            </a:endParaRPr>
          </a:p>
          <a:p>
            <a:pPr marL="495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</a:rPr>
              <a:t>·</a:t>
            </a:r>
            <a:r>
              <a:rPr lang="en" sz="7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1100" dirty="0">
                <a:solidFill>
                  <a:schemeClr val="dk1"/>
                </a:solidFill>
              </a:rPr>
              <a:t>We can do this using premade themes and the theme function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5" name="Google Shape;455;g30a367b993_2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678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0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29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80" r:id="rId5"/>
    <p:sldLayoutId id="2147483684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ggplot2_intro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ollev.com/vsovero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fordatascience/tidytuesday/tree/master/data/2019/2019-09-10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88E39-10FE-E0BD-CCC8-5619936B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Econ 106: Data Analysis for Economics</a:t>
            </a:r>
            <a:br>
              <a:rPr lang="en-US" dirty="0"/>
            </a:br>
            <a:br>
              <a:rPr lang="en-US" dirty="0"/>
            </a:br>
            <a:r>
              <a:rPr lang="en-US" sz="2400" dirty="0"/>
              <a:t>Lecture 6</a:t>
            </a:r>
            <a:br>
              <a:rPr lang="en-US" sz="2400" dirty="0"/>
            </a:br>
            <a:r>
              <a:rPr lang="en-US" sz="2400" dirty="0"/>
              <a:t>Fall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9520-08AF-408C-8B68-9477EC32E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adapted from </a:t>
            </a:r>
            <a:r>
              <a:rPr lang="en-US" dirty="0">
                <a:hlinkClick r:id="rId2"/>
              </a:rPr>
              <a:t>https://stats.oarc.ucla.edu/r/seminars/ggplot2_intro/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08AEA-0713-6788-BD93-CB93FAD02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759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2453-33D1-6C55-6549-B9E7626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Mapping (line graph)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6B01-54E8-D42A-80DA-16575421B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E38E55-07DE-A360-766C-A7378C976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056" y="2859049"/>
            <a:ext cx="4203700" cy="21781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3046DF5-1A9A-6F3F-2F7C-A743D9C504F0}"/>
              </a:ext>
            </a:extLst>
          </p:cNvPr>
          <p:cNvSpPr txBox="1"/>
          <p:nvPr/>
        </p:nvSpPr>
        <p:spPr>
          <a:xfrm>
            <a:off x="4211276" y="1582567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00B050"/>
                </a:solidFill>
                <a:effectLst/>
              </a:rPr>
              <a:t>gapminder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%&gt;%</a:t>
            </a:r>
            <a:endParaRPr lang="en-US" sz="1400" b="1" dirty="0">
              <a:solidFill>
                <a:srgbClr val="FF0000"/>
              </a:solidFill>
              <a:effectLst/>
            </a:endParaRPr>
          </a:p>
          <a:p>
            <a:pPr marL="95250" indent="0">
              <a:buNone/>
            </a:pPr>
            <a:r>
              <a:rPr lang="en-US" sz="1400" b="1" dirty="0">
                <a:solidFill>
                  <a:srgbClr val="FF0000"/>
                </a:solidFill>
                <a:effectLst/>
              </a:rPr>
              <a:t>    filter(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region=="South America"</a:t>
            </a:r>
            <a:r>
              <a:rPr lang="en-US" sz="1400" b="1" dirty="0">
                <a:solidFill>
                  <a:srgbClr val="FF0000"/>
                </a:solidFill>
                <a:effectLst/>
              </a:rPr>
              <a:t>) 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%&gt;%</a:t>
            </a:r>
            <a:endParaRPr lang="en-US" sz="1400" b="1" dirty="0">
              <a:solidFill>
                <a:srgbClr val="FF0000"/>
              </a:solidFill>
              <a:effectLst/>
            </a:endParaRPr>
          </a:p>
          <a:p>
            <a:pPr marL="95250" indent="0">
              <a:buNone/>
            </a:pPr>
            <a:r>
              <a:rPr lang="en-US" sz="14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400" dirty="0">
                <a:effectLst/>
              </a:rPr>
              <a:t>(</a:t>
            </a:r>
            <a:r>
              <a:rPr lang="en" sz="1400" b="1" dirty="0">
                <a:solidFill>
                  <a:srgbClr val="16A53F"/>
                </a:solidFill>
              </a:rPr>
              <a:t>mapping</a:t>
            </a:r>
            <a:r>
              <a:rPr lang="en" sz="1400" dirty="0">
                <a:solidFill>
                  <a:srgbClr val="204A87"/>
                </a:solidFill>
              </a:rPr>
              <a:t>=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x</a:t>
            </a:r>
            <a:r>
              <a:rPr lang="en-US" sz="1400" dirty="0">
                <a:solidFill>
                  <a:srgbClr val="7D9029"/>
                </a:solidFill>
                <a:effectLst/>
              </a:rPr>
              <a:t>=</a:t>
            </a:r>
            <a:r>
              <a:rPr lang="en-US" sz="1400" dirty="0">
                <a:effectLst/>
              </a:rPr>
              <a:t>year, 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y</a:t>
            </a:r>
            <a:r>
              <a:rPr lang="en-US" sz="1400" dirty="0">
                <a:effectLst/>
              </a:rPr>
              <a:t>=fertility</a:t>
            </a:r>
            <a:r>
              <a:rPr lang="en-US" sz="1400" dirty="0">
                <a:solidFill>
                  <a:schemeClr val="tx1"/>
                </a:solidFill>
                <a:effectLst/>
              </a:rPr>
              <a:t>))</a:t>
            </a:r>
            <a:r>
              <a:rPr lang="en-US" sz="1400" dirty="0">
                <a:effectLst/>
              </a:rPr>
              <a:t> </a:t>
            </a:r>
            <a:r>
              <a:rPr lang="en-US" sz="1400" b="1" dirty="0">
                <a:solidFill>
                  <a:srgbClr val="0000FF"/>
                </a:solidFill>
              </a:rPr>
              <a:t>+</a:t>
            </a:r>
          </a:p>
          <a:p>
            <a:pPr marL="95250" indent="0">
              <a:buNone/>
            </a:pPr>
            <a:r>
              <a:rPr lang="en-US" sz="1400" dirty="0">
                <a:effectLst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geom_line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color</a:t>
            </a:r>
            <a:r>
              <a:rPr lang="en-US" sz="1400" dirty="0">
                <a:solidFill>
                  <a:schemeClr val="tx1"/>
                </a:solidFill>
                <a:effectLst/>
              </a:rPr>
              <a:t>=country))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E8C16-DAF7-6FC5-F873-1E1EDBEDAFAE}"/>
              </a:ext>
            </a:extLst>
          </p:cNvPr>
          <p:cNvSpPr txBox="1"/>
          <p:nvPr/>
        </p:nvSpPr>
        <p:spPr>
          <a:xfrm>
            <a:off x="457200" y="1706880"/>
            <a:ext cx="325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use the color argument for a line graph, it will: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create a separate line for each country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dirty="0"/>
              <a:t> assign each country a unique color</a:t>
            </a:r>
          </a:p>
        </p:txBody>
      </p:sp>
    </p:spTree>
    <p:extLst>
      <p:ext uri="{BB962C8B-B14F-4D97-AF65-F5344CB8AC3E}">
        <p14:creationId xmlns:p14="http://schemas.microsoft.com/office/powerpoint/2010/main" val="1867393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94FB49-E924-A127-C988-C4D5A1A9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Color: Setting vs. Mapping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9AD45E-B757-0FCE-B0C9-496EF5013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1859" y="1545110"/>
            <a:ext cx="3886200" cy="3263400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Color Mapping: </a:t>
            </a:r>
            <a:r>
              <a:rPr lang="en-US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color will vary based on the value of a variable</a:t>
            </a:r>
            <a:endParaRPr lang="en-US" b="1" i="0" dirty="0">
              <a:solidFill>
                <a:srgbClr val="333333"/>
              </a:solidFill>
              <a:effectLst/>
              <a:latin typeface="Candara" panose="020E0502030303020204" pitchFamily="34" charset="0"/>
            </a:endParaRP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Map</a:t>
            </a:r>
            <a:r>
              <a:rPr lang="en-US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 aesthetics to variables </a:t>
            </a:r>
            <a:r>
              <a:rPr lang="en-US" b="0" i="1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inside</a:t>
            </a:r>
            <a:r>
              <a:rPr lang="en-US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 the 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() function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89B7EE-9D05-BECF-3E74-A6AD2E404A0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28650" y="1606256"/>
            <a:ext cx="3654238" cy="3263400"/>
          </a:xfrm>
        </p:spPr>
        <p:txBody>
          <a:bodyPr/>
          <a:lstStyle/>
          <a:p>
            <a:r>
              <a:rPr lang="en-US" b="1" dirty="0"/>
              <a:t>Color Setting</a:t>
            </a:r>
            <a:r>
              <a:rPr lang="en-US" dirty="0"/>
              <a:t>: color is a fixed value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 aesthetics to a constant </a:t>
            </a:r>
            <a:r>
              <a:rPr lang="en-US" b="0" i="1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outside</a:t>
            </a:r>
            <a:r>
              <a:rPr lang="en-US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 the 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()</a:t>
            </a:r>
            <a:r>
              <a:rPr lang="en-US" b="0" i="0" dirty="0">
                <a:solidFill>
                  <a:srgbClr val="333333"/>
                </a:solidFill>
                <a:effectLst/>
                <a:latin typeface="Candara" panose="020E0502030303020204" pitchFamily="34" charset="0"/>
              </a:rPr>
              <a:t> function.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222BD-0265-CF02-D51C-05033B7B78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5997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6E83-11D9-26FD-E0D6-B4B3A289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vs. Mapping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0AA2-2C35-9BE4-C853-5D1028535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color is set to blue (</a:t>
            </a:r>
            <a:r>
              <a:rPr lang="en-US" sz="15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setting</a:t>
            </a:r>
            <a:r>
              <a:rPr lang="en-US" sz="1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4E77C2C-206E-277C-7206-F9C1959A76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629150" y="1369219"/>
            <a:ext cx="3886200" cy="588404"/>
          </a:xfrm>
        </p:spPr>
        <p:txBody>
          <a:bodyPr/>
          <a:lstStyle/>
          <a:p>
            <a:pPr marL="95250" indent="0">
              <a:buNone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 is mapped to the clarity variable </a:t>
            </a:r>
            <a:r>
              <a:rPr lang="en-US" sz="1400" u="sng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(color mapping):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12237-8F93-D0FA-3DAB-5AB16A26B0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9C955B-0CAE-A021-1368-8598B58C3349}"/>
              </a:ext>
            </a:extLst>
          </p:cNvPr>
          <p:cNvSpPr txBox="1"/>
          <p:nvPr/>
        </p:nvSpPr>
        <p:spPr>
          <a:xfrm>
            <a:off x="386937" y="1957623"/>
            <a:ext cx="4572000" cy="117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rgbClr val="16A53F"/>
                </a:solidFill>
              </a:rPr>
              <a:t>data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diamonds,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4A87"/>
                </a:solidFill>
              </a:rPr>
              <a:t> 	</a:t>
            </a:r>
            <a:r>
              <a:rPr lang="en-US" b="1" dirty="0">
                <a:solidFill>
                  <a:srgbClr val="00B050"/>
                </a:solidFill>
              </a:rPr>
              <a:t>mapping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rgbClr val="16A53F"/>
                </a:solidFill>
              </a:rPr>
              <a:t>x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carat, </a:t>
            </a:r>
            <a:r>
              <a:rPr lang="en-US" b="1" dirty="0">
                <a:solidFill>
                  <a:srgbClr val="16A53F"/>
                </a:solidFill>
              </a:rPr>
              <a:t>y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price))</a:t>
            </a:r>
            <a:r>
              <a:rPr lang="en-US" b="1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rgbClr val="16A53F"/>
                </a:solidFill>
                <a:highlight>
                  <a:srgbClr val="FFFF00"/>
                </a:highlight>
              </a:rPr>
              <a:t>color</a:t>
            </a:r>
            <a:r>
              <a:rPr lang="en-US" dirty="0">
                <a:solidFill>
                  <a:srgbClr val="204A87"/>
                </a:solidFill>
                <a:highlight>
                  <a:srgbClr val="FFFF00"/>
                </a:highlight>
              </a:rPr>
              <a:t> 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= "blue")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548135"/>
                </a:solidFill>
              </a:rPr>
              <a:t>                   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2E12EE-15F5-8EEB-3547-25FACC699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3183916"/>
            <a:ext cx="4572000" cy="176645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CC01BB-BA1F-02D2-135A-9824C3BD148A}"/>
              </a:ext>
            </a:extLst>
          </p:cNvPr>
          <p:cNvSpPr txBox="1"/>
          <p:nvPr/>
        </p:nvSpPr>
        <p:spPr>
          <a:xfrm>
            <a:off x="4756563" y="2105868"/>
            <a:ext cx="4572000" cy="879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rgbClr val="16A53F"/>
                </a:solidFill>
              </a:rPr>
              <a:t>data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diamonds,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204A87"/>
                </a:solidFill>
              </a:rPr>
              <a:t> 	</a:t>
            </a:r>
            <a:r>
              <a:rPr lang="en-US" b="1" dirty="0">
                <a:solidFill>
                  <a:srgbClr val="00B050"/>
                </a:solidFill>
              </a:rPr>
              <a:t>mapping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>
                <a:solidFill>
                  <a:srgbClr val="16A53F"/>
                </a:solidFill>
              </a:rPr>
              <a:t>x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carat, </a:t>
            </a:r>
            <a:r>
              <a:rPr lang="en-US" b="1" dirty="0">
                <a:solidFill>
                  <a:srgbClr val="16A53F"/>
                </a:solidFill>
              </a:rPr>
              <a:t>y</a:t>
            </a:r>
            <a:r>
              <a:rPr lang="en-US" dirty="0">
                <a:solidFill>
                  <a:srgbClr val="204A87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= price))</a:t>
            </a:r>
            <a:r>
              <a:rPr lang="en-US" b="1" dirty="0">
                <a:solidFill>
                  <a:srgbClr val="0000FF"/>
                </a:solidFill>
              </a:rPr>
              <a:t>+</a:t>
            </a:r>
            <a:r>
              <a:rPr lang="en-US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rgbClr val="FF0000"/>
                </a:solidFill>
              </a:rPr>
              <a:t>geom_point</a:t>
            </a:r>
            <a:r>
              <a:rPr lang="en-US" dirty="0">
                <a:solidFill>
                  <a:schemeClr val="dk1"/>
                </a:solidFill>
              </a:rPr>
              <a:t>(</a:t>
            </a:r>
            <a:r>
              <a:rPr lang="en-US" b="1" dirty="0" err="1">
                <a:solidFill>
                  <a:srgbClr val="FF0000"/>
                </a:solidFill>
                <a:highlight>
                  <a:srgbClr val="FFFF00"/>
                </a:highlight>
              </a:rPr>
              <a:t>aes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( </a:t>
            </a:r>
            <a:r>
              <a:rPr lang="en-US" b="1">
                <a:solidFill>
                  <a:srgbClr val="16A53F"/>
                </a:solidFill>
                <a:highlight>
                  <a:srgbClr val="FFFF00"/>
                </a:highlight>
              </a:rPr>
              <a:t>color</a:t>
            </a:r>
            <a:r>
              <a:rPr lang="en-US">
                <a:solidFill>
                  <a:srgbClr val="204A87"/>
                </a:solidFill>
                <a:highlight>
                  <a:srgbClr val="FFFF00"/>
                </a:highlight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=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>
                <a:solidFill>
                  <a:schemeClr val="dk1"/>
                </a:solidFill>
                <a:highlight>
                  <a:srgbClr val="FFFF00"/>
                </a:highlight>
              </a:rPr>
              <a:t>clarity</a:t>
            </a:r>
            <a:r>
              <a:rPr lang="en-US" dirty="0">
                <a:solidFill>
                  <a:schemeClr val="dk1"/>
                </a:solidFill>
                <a:highlight>
                  <a:srgbClr val="FFFF00"/>
                </a:highlight>
              </a:rPr>
              <a:t>))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03FF37-2FE2-D95C-C91F-CD77FD4A0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633" y="3158786"/>
            <a:ext cx="4400217" cy="17000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2712AE-1B4A-F687-3A74-8D67EC63034A}"/>
              </a:ext>
            </a:extLst>
          </p:cNvPr>
          <p:cNvSpPr txBox="1"/>
          <p:nvPr/>
        </p:nvSpPr>
        <p:spPr>
          <a:xfrm>
            <a:off x="4869606" y="54011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</a:t>
            </a:r>
            <a:r>
              <a:rPr lang="en-US" sz="2400" dirty="0" err="1">
                <a:hlinkClick r:id="rId5"/>
              </a:rPr>
              <a:t>pollev.com</a:t>
            </a:r>
            <a:r>
              <a:rPr lang="en-US" sz="2400" dirty="0">
                <a:hlinkClick r:id="rId5"/>
              </a:rPr>
              <a:t>/</a:t>
            </a:r>
            <a:r>
              <a:rPr lang="en-US" sz="2400" dirty="0" err="1">
                <a:hlinkClick r:id="rId5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356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E6760-5558-ED81-7686-4C391393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4385F9A-BB70-5295-B740-AC6BF7BA4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/>
              <a:t>jobs_gender</a:t>
            </a:r>
            <a:r>
              <a:rPr lang="en-US" dirty="0"/>
              <a:t> data frame to create a scatter plot of </a:t>
            </a:r>
            <a:r>
              <a:rPr lang="en-US" dirty="0" err="1"/>
              <a:t>total_earnings</a:t>
            </a:r>
            <a:r>
              <a:rPr lang="en-US" dirty="0"/>
              <a:t> on the x-axis and </a:t>
            </a:r>
            <a:r>
              <a:rPr lang="en-US" dirty="0" err="1"/>
              <a:t>wage_percent_of_male</a:t>
            </a:r>
            <a:r>
              <a:rPr lang="en-US" dirty="0"/>
              <a:t> on the y-axis, color mapping by </a:t>
            </a:r>
            <a:r>
              <a:rPr lang="en-US" dirty="0" err="1"/>
              <a:t>major_category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7AF3E-0F01-D472-8C15-08E99E8094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81722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BF6C2B-BC84-FC76-022C-75863850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Aesthetic Mappings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9D15431-5E77-384B-ABF2-912DB28349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Quantitative and Categorical variables work for:</a:t>
            </a:r>
          </a:p>
          <a:p>
            <a:pPr lvl="1"/>
            <a:r>
              <a:rPr lang="en-US" b="0" i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color</a:t>
            </a:r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 and </a:t>
            </a:r>
            <a:r>
              <a:rPr lang="en-US" b="0" i="0" dirty="0">
                <a:solidFill>
                  <a:srgbClr val="00B050"/>
                </a:solidFill>
                <a:effectLst/>
                <a:latin typeface="Candara" panose="020E0502030303020204" pitchFamily="34" charset="0"/>
              </a:rPr>
              <a:t>fill</a:t>
            </a:r>
            <a:r>
              <a:rPr lang="en-US" b="0" i="0" dirty="0">
                <a:solidFill>
                  <a:srgbClr val="000000"/>
                </a:solidFill>
                <a:effectLst/>
                <a:latin typeface="Candara" panose="020E0502030303020204" pitchFamily="34" charset="0"/>
              </a:rPr>
              <a:t>: color gradient scales or evenly-spaced hue scales</a:t>
            </a:r>
          </a:p>
          <a:p>
            <a:pPr indent="-342900"/>
            <a:r>
              <a:rPr lang="en-US" dirty="0"/>
              <a:t>Only categorical variables work for: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shape</a:t>
            </a:r>
          </a:p>
          <a:p>
            <a:pPr lvl="1"/>
            <a:r>
              <a:rPr lang="en-US" dirty="0" err="1">
                <a:solidFill>
                  <a:srgbClr val="00B050"/>
                </a:solidFill>
              </a:rPr>
              <a:t>linetype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Your code will run, but you really should only use quantitative variables for: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size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alpha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2633F-3E83-6422-E6CA-A43D7D5CC1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6741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F353-93A7-4236-9FEF-63A96837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60940-36B7-A7CE-C4CE-3AE8FB59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a scatter plot of:</a:t>
            </a:r>
          </a:p>
          <a:p>
            <a:pPr lvl="1"/>
            <a:r>
              <a:rPr lang="en-US" dirty="0" err="1"/>
              <a:t>total_earnings</a:t>
            </a:r>
            <a:r>
              <a:rPr lang="en-US" dirty="0"/>
              <a:t> on the x-axis and </a:t>
            </a:r>
            <a:r>
              <a:rPr lang="en-US" dirty="0" err="1"/>
              <a:t>wage_percent_of_male</a:t>
            </a:r>
            <a:r>
              <a:rPr lang="en-US" dirty="0"/>
              <a:t> on the y-axis</a:t>
            </a:r>
          </a:p>
          <a:p>
            <a:pPr lvl="1"/>
            <a:r>
              <a:rPr lang="en-US" dirty="0"/>
              <a:t>map </a:t>
            </a:r>
            <a:r>
              <a:rPr lang="en-US" dirty="0" err="1"/>
              <a:t>total_employees</a:t>
            </a:r>
            <a:r>
              <a:rPr lang="en-US" dirty="0"/>
              <a:t> to size</a:t>
            </a:r>
          </a:p>
          <a:p>
            <a:pPr lvl="1"/>
            <a:r>
              <a:rPr lang="en-US" dirty="0"/>
              <a:t>alpha of .2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2E5B-7575-82B5-B696-DFCB3579C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4675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18013-EC59-D2DC-8154-ED099F7F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50279-CB6D-9D81-9E30-2068CAA3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046343" cy="3091021"/>
          </a:xfrm>
        </p:spPr>
        <p:txBody>
          <a:bodyPr/>
          <a:lstStyle/>
          <a:p>
            <a:r>
              <a:rPr lang="en-US" dirty="0"/>
              <a:t>Counting frequencies of a single categorical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F920-6A7E-E612-A4E2-28A20D21A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D0C691-132F-3C8A-5527-0B4F1F67CF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13757" r="3131" b="21934"/>
          <a:stretch/>
        </p:blipFill>
        <p:spPr bwMode="auto">
          <a:xfrm>
            <a:off x="3674993" y="1073426"/>
            <a:ext cx="5565913" cy="3307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41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DE2D-3769-B5CF-614C-ED81C3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(frequency counts are in the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8A1D-B55E-5949-E869-CD5296AE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85677" y="1359762"/>
            <a:ext cx="6954740" cy="1426517"/>
          </a:xfrm>
        </p:spPr>
        <p:txBody>
          <a:bodyPr/>
          <a:lstStyle/>
          <a:p>
            <a:pPr marL="95250" indent="0">
              <a:buNone/>
            </a:pPr>
            <a:r>
              <a:rPr lang="en-US" sz="2000" b="1" dirty="0" err="1">
                <a:solidFill>
                  <a:srgbClr val="7030A0"/>
                </a:solidFill>
                <a:effectLst/>
              </a:rPr>
              <a:t>computer_engineering_science</a:t>
            </a:r>
            <a:r>
              <a:rPr lang="en-US" sz="2000" b="1" dirty="0">
                <a:solidFill>
                  <a:srgbClr val="0000FF"/>
                </a:solidFill>
              </a:rPr>
              <a:t> &lt;-</a:t>
            </a:r>
            <a:r>
              <a:rPr lang="en-US" sz="2000" b="1" dirty="0">
                <a:solidFill>
                  <a:srgbClr val="FF0000"/>
                </a:solidFill>
                <a:effectLst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effectLst/>
              </a:rPr>
              <a:t>jobs_gender</a:t>
            </a:r>
            <a:r>
              <a:rPr lang="en-US" sz="2000" b="1" dirty="0">
                <a:solidFill>
                  <a:srgbClr val="00B050"/>
                </a:solidFill>
                <a:effectLst/>
              </a:rPr>
              <a:t> </a:t>
            </a:r>
            <a:r>
              <a:rPr lang="en-US" sz="2000" b="1" dirty="0">
                <a:solidFill>
                  <a:srgbClr val="0000FF"/>
                </a:solidFill>
                <a:effectLst/>
              </a:rPr>
              <a:t>%&gt;%</a:t>
            </a:r>
            <a:endParaRPr lang="en-US" sz="2000" b="1" dirty="0">
              <a:solidFill>
                <a:srgbClr val="FF0000"/>
              </a:solidFill>
              <a:effectLst/>
            </a:endParaRPr>
          </a:p>
          <a:p>
            <a:pPr marL="95250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</a:rPr>
              <a:t>    filter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(</a:t>
            </a:r>
            <a:r>
              <a:rPr lang="en-US" sz="2000" b="1" dirty="0" err="1">
                <a:solidFill>
                  <a:srgbClr val="00B050"/>
                </a:solidFill>
                <a:effectLst/>
              </a:rPr>
              <a:t>major_category</a:t>
            </a:r>
            <a:r>
              <a:rPr lang="en-US" sz="2000" b="1" dirty="0">
                <a:solidFill>
                  <a:srgbClr val="0432FF"/>
                </a:solidFill>
                <a:effectLst/>
              </a:rPr>
              <a:t>==</a:t>
            </a:r>
            <a:r>
              <a:rPr lang="en-US" sz="2000" b="1" dirty="0">
                <a:solidFill>
                  <a:srgbClr val="00B050"/>
                </a:solidFill>
                <a:effectLst/>
              </a:rPr>
              <a:t>"Computer, Engineering, and Science"</a:t>
            </a:r>
            <a:r>
              <a:rPr lang="en-US" sz="2000" b="1" dirty="0">
                <a:solidFill>
                  <a:schemeClr val="tx1"/>
                </a:solidFill>
                <a:effectLst/>
              </a:rPr>
              <a:t>)</a:t>
            </a:r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D57D-428C-36DA-F6A1-8CAD29489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CE589C-0604-8CDE-8B8F-C8BCA5FB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17" y="2947655"/>
            <a:ext cx="6478325" cy="1932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DB72F4-FB9A-0ED4-BDB5-A44B26E08841}"/>
              </a:ext>
            </a:extLst>
          </p:cNvPr>
          <p:cNvSpPr/>
          <p:nvPr/>
        </p:nvSpPr>
        <p:spPr>
          <a:xfrm>
            <a:off x="1456282" y="4182235"/>
            <a:ext cx="6113360" cy="175080"/>
          </a:xfrm>
          <a:prstGeom prst="rect">
            <a:avLst/>
          </a:prstGeom>
          <a:solidFill>
            <a:srgbClr val="FFFF0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854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DE2D-3769-B5CF-614C-ED81C3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(frequency counts are in the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8A1D-B55E-5949-E869-CD5296AE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6383" y="1271831"/>
            <a:ext cx="6045641" cy="2285723"/>
          </a:xfrm>
        </p:spPr>
        <p:txBody>
          <a:bodyPr/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400" dirty="0">
                <a:effectLst/>
              </a:rPr>
              <a:t>(</a:t>
            </a:r>
            <a:r>
              <a:rPr lang="en" sz="1400" b="1" dirty="0">
                <a:solidFill>
                  <a:srgbClr val="16A53F"/>
                </a:solidFill>
              </a:rPr>
              <a:t>data</a:t>
            </a:r>
            <a:r>
              <a:rPr lang="en" sz="1400" dirty="0">
                <a:solidFill>
                  <a:srgbClr val="204A87"/>
                </a:solidFill>
              </a:rPr>
              <a:t> </a:t>
            </a:r>
            <a:r>
              <a:rPr lang="en" sz="1400" dirty="0">
                <a:solidFill>
                  <a:schemeClr val="dk1"/>
                </a:solidFill>
              </a:rPr>
              <a:t>= </a:t>
            </a:r>
            <a:r>
              <a:rPr lang="en-US" sz="1400" dirty="0" err="1"/>
              <a:t>computer_engineering_science</a:t>
            </a:r>
            <a:r>
              <a:rPr lang="en-US" sz="1400" dirty="0">
                <a:effectLst/>
              </a:rPr>
              <a:t>,</a:t>
            </a:r>
          </a:p>
          <a:p>
            <a:pPr marL="95250" indent="0">
              <a:buNone/>
            </a:pPr>
            <a:r>
              <a:rPr lang="en" sz="1400" b="1" dirty="0">
                <a:solidFill>
                  <a:srgbClr val="16A53F"/>
                </a:solidFill>
              </a:rPr>
              <a:t>	mapping</a:t>
            </a:r>
            <a:r>
              <a:rPr lang="en" sz="1400" dirty="0">
                <a:solidFill>
                  <a:srgbClr val="204A87"/>
                </a:solidFill>
              </a:rPr>
              <a:t>=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00B050"/>
                </a:solidFill>
                <a:effectLst/>
              </a:rPr>
              <a:t>x</a:t>
            </a:r>
            <a:r>
              <a:rPr lang="en-US" sz="1400" dirty="0">
                <a:solidFill>
                  <a:srgbClr val="7D9029"/>
                </a:solidFill>
                <a:effectLst/>
              </a:rPr>
              <a:t>=</a:t>
            </a:r>
            <a:r>
              <a:rPr lang="en-US" sz="1400" dirty="0" err="1">
                <a:effectLst/>
              </a:rPr>
              <a:t>minor_category</a:t>
            </a:r>
            <a:r>
              <a:rPr lang="en-US" sz="1400" dirty="0">
                <a:effectLst/>
              </a:rPr>
              <a:t>, </a:t>
            </a:r>
            <a:r>
              <a:rPr lang="en-US" sz="1400" dirty="0">
                <a:solidFill>
                  <a:srgbClr val="00B050"/>
                </a:solidFill>
                <a:effectLst/>
              </a:rPr>
              <a:t>y</a:t>
            </a:r>
            <a:r>
              <a:rPr lang="en-US" sz="1400" dirty="0">
                <a:effectLst/>
              </a:rPr>
              <a:t>=</a:t>
            </a:r>
            <a:r>
              <a:rPr lang="en-US" sz="1400" dirty="0" err="1">
                <a:effectLst/>
              </a:rPr>
              <a:t>total_workers</a:t>
            </a:r>
            <a:r>
              <a:rPr lang="en-US" sz="1400" dirty="0">
                <a:effectLst/>
              </a:rPr>
              <a:t>))</a:t>
            </a:r>
            <a:r>
              <a:rPr lang="en" sz="1400" b="1" dirty="0">
                <a:solidFill>
                  <a:srgbClr val="0000FF"/>
                </a:solidFill>
              </a:rPr>
              <a:t>+</a:t>
            </a:r>
          </a:p>
          <a:p>
            <a:pPr marL="95250" indent="0">
              <a:buNone/>
            </a:pPr>
            <a:r>
              <a:rPr lang="en-US" sz="1400" dirty="0">
                <a:effectLst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geom_col</a:t>
            </a:r>
            <a:r>
              <a:rPr lang="en-US" sz="1400" dirty="0">
                <a:effectLst/>
              </a:rPr>
              <a:t>()</a:t>
            </a:r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endParaRPr lang="en-US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D57D-428C-36DA-F6A1-8CAD29489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337B23-E9B8-4000-47FA-8F95D71A3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295" y="2501147"/>
            <a:ext cx="4630055" cy="22857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75D59-2B6D-45DC-66A3-40D4A6F82520}"/>
              </a:ext>
            </a:extLst>
          </p:cNvPr>
          <p:cNvSpPr txBox="1"/>
          <p:nvPr/>
        </p:nvSpPr>
        <p:spPr>
          <a:xfrm>
            <a:off x="548640" y="1950720"/>
            <a:ext cx="2794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 is adding up the total workers for each value of </a:t>
            </a:r>
            <a:r>
              <a:rPr lang="en-US" dirty="0" err="1"/>
              <a:t>minor_category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914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DE2D-3769-B5CF-614C-ED81C3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(counts are not in the data)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8A1D-B55E-5949-E869-CD5296AE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0" y="2036055"/>
            <a:ext cx="4123765" cy="2285723"/>
          </a:xfrm>
        </p:spPr>
        <p:txBody>
          <a:bodyPr/>
          <a:lstStyle/>
          <a:p>
            <a:r>
              <a:rPr lang="en-US" dirty="0"/>
              <a:t>in this dataset, there is no variable that counts the frequency of each cut</a:t>
            </a:r>
          </a:p>
          <a:p>
            <a:r>
              <a:rPr lang="en-US" dirty="0"/>
              <a:t>we have to ask </a:t>
            </a:r>
            <a:r>
              <a:rPr lang="en-US" dirty="0" err="1"/>
              <a:t>ggplot</a:t>
            </a:r>
            <a:r>
              <a:rPr lang="en-US" dirty="0"/>
              <a:t> to count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D57D-428C-36DA-F6A1-8CAD29489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EF95B-17FD-9344-95B7-229490E8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0" y="1886418"/>
            <a:ext cx="4648200" cy="2679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E06E14-51E6-15B3-FF96-28D401EF94FD}"/>
              </a:ext>
            </a:extLst>
          </p:cNvPr>
          <p:cNvSpPr/>
          <p:nvPr/>
        </p:nvSpPr>
        <p:spPr>
          <a:xfrm>
            <a:off x="4921626" y="1886418"/>
            <a:ext cx="503129" cy="2584998"/>
          </a:xfrm>
          <a:prstGeom prst="rect">
            <a:avLst/>
          </a:prstGeom>
          <a:solidFill>
            <a:srgbClr val="7030A0">
              <a:alpha val="3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53C2-FA97-08ED-7C80-4E9B537C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6BCA7-6480-3319-F657-46F2BF55B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 1 is due Sunday, 11:59pm (Q3 was updated)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34F9D-D134-C6BE-F23A-1CC924CF64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B078A4-FCD9-831F-6FD9-CE3E58F092DF}"/>
              </a:ext>
            </a:extLst>
          </p:cNvPr>
          <p:cNvSpPr txBox="1"/>
          <p:nvPr/>
        </p:nvSpPr>
        <p:spPr>
          <a:xfrm>
            <a:off x="1816305" y="364625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1120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DE2D-3769-B5CF-614C-ED81C379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plot (</a:t>
            </a:r>
            <a:r>
              <a:rPr lang="en-US" dirty="0" err="1"/>
              <a:t>ggplot</a:t>
            </a:r>
            <a:r>
              <a:rPr lang="en-US" dirty="0"/>
              <a:t> counts the frequencies)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C8A1D-B55E-5949-E869-CD5296AED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611" y="1627998"/>
            <a:ext cx="4123765" cy="2285723"/>
          </a:xfrm>
        </p:spPr>
        <p:txBody>
          <a:bodyPr/>
          <a:lstStyle/>
          <a:p>
            <a:pPr marL="95250" indent="0">
              <a:buNone/>
            </a:pPr>
            <a:r>
              <a:rPr lang="en-US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dirty="0">
                <a:effectLst/>
              </a:rPr>
              <a:t>(</a:t>
            </a:r>
            <a:r>
              <a:rPr lang="en" sz="2100" b="1" dirty="0">
                <a:solidFill>
                  <a:srgbClr val="16A53F"/>
                </a:solidFill>
              </a:rPr>
              <a:t>data</a:t>
            </a:r>
            <a:r>
              <a:rPr lang="en" sz="2100" dirty="0">
                <a:solidFill>
                  <a:srgbClr val="204A87"/>
                </a:solidFill>
              </a:rPr>
              <a:t> </a:t>
            </a:r>
            <a:r>
              <a:rPr lang="en" sz="2100" dirty="0">
                <a:solidFill>
                  <a:schemeClr val="dk1"/>
                </a:solidFill>
              </a:rPr>
              <a:t>= </a:t>
            </a:r>
            <a:r>
              <a:rPr lang="en-US" dirty="0">
                <a:effectLst/>
              </a:rPr>
              <a:t>diamonds,</a:t>
            </a:r>
          </a:p>
          <a:p>
            <a:pPr marL="95250" indent="0">
              <a:buNone/>
            </a:pPr>
            <a:r>
              <a:rPr lang="en" sz="2100" b="1" dirty="0">
                <a:solidFill>
                  <a:srgbClr val="16A53F"/>
                </a:solidFill>
              </a:rPr>
              <a:t>	mapping</a:t>
            </a:r>
            <a:r>
              <a:rPr lang="en" dirty="0">
                <a:solidFill>
                  <a:srgbClr val="204A87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dirty="0">
                <a:effectLst/>
              </a:rPr>
              <a:t>(</a:t>
            </a:r>
            <a:r>
              <a:rPr lang="en-US" dirty="0">
                <a:solidFill>
                  <a:srgbClr val="00B050"/>
                </a:solidFill>
                <a:effectLst/>
              </a:rPr>
              <a:t>x</a:t>
            </a:r>
            <a:r>
              <a:rPr lang="en-US" dirty="0">
                <a:solidFill>
                  <a:srgbClr val="7D9029"/>
                </a:solidFill>
                <a:effectLst/>
              </a:rPr>
              <a:t>=</a:t>
            </a:r>
            <a:r>
              <a:rPr lang="en-US" dirty="0">
                <a:effectLst/>
              </a:rPr>
              <a:t>cut))</a:t>
            </a:r>
            <a:r>
              <a:rPr lang="en" sz="2100" b="1" dirty="0">
                <a:solidFill>
                  <a:srgbClr val="0000FF"/>
                </a:solidFill>
              </a:rPr>
              <a:t>+</a:t>
            </a:r>
          </a:p>
          <a:p>
            <a:pPr marL="95250" indent="0">
              <a:buNone/>
            </a:pPr>
            <a:r>
              <a:rPr lang="en-US" dirty="0">
                <a:effectLst/>
              </a:rPr>
              <a:t> </a:t>
            </a:r>
            <a:r>
              <a:rPr lang="en-US" b="1" dirty="0" err="1">
                <a:solidFill>
                  <a:srgbClr val="FF0000"/>
                </a:solidFill>
                <a:effectLst/>
              </a:rPr>
              <a:t>geom_bar</a:t>
            </a:r>
            <a:r>
              <a:rPr lang="en-US" dirty="0">
                <a:effectLst/>
              </a:rPr>
              <a:t>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DD57D-428C-36DA-F6A1-8CAD294897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  <p:pic>
        <p:nvPicPr>
          <p:cNvPr id="5" name="Picture 2" descr="geom_bar displays frequencies of levels of &lt;code&gt;x&lt;/code&gt; variable">
            <a:extLst>
              <a:ext uri="{FF2B5EF4-FFF2-40B4-BE49-F238E27FC236}">
                <a16:creationId xmlns:a16="http://schemas.microsoft.com/office/drawing/2014/main" id="{35E14EC6-89CE-029B-7ECA-32F0F880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76" y="1440985"/>
            <a:ext cx="4204448" cy="315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AA4238-F9E6-27CF-5797-E62FEE50B454}"/>
              </a:ext>
            </a:extLst>
          </p:cNvPr>
          <p:cNvSpPr txBox="1"/>
          <p:nvPr/>
        </p:nvSpPr>
        <p:spPr>
          <a:xfrm>
            <a:off x="228600" y="444996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97107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A9F4-D955-01B9-A6D3-1588876C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0B6EE-E806-8EF2-60E8-E55B5EAD1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>
                <a:hlinkClick r:id="rId2"/>
              </a:rPr>
              <a:t>https://github.com/rfordatascience/tidytuesday/tree/master/data/2019/2019-09-10</a:t>
            </a:r>
            <a:endParaRPr lang="en-US" dirty="0"/>
          </a:p>
          <a:p>
            <a:pPr marL="95250" indent="0">
              <a:buNone/>
            </a:pPr>
            <a:endParaRPr lang="en-US" dirty="0"/>
          </a:p>
          <a:p>
            <a:r>
              <a:rPr lang="en-US" dirty="0"/>
              <a:t>we will use the </a:t>
            </a:r>
            <a:r>
              <a:rPr lang="en-US" dirty="0" err="1"/>
              <a:t>safer_parks</a:t>
            </a:r>
            <a:r>
              <a:rPr lang="en-US" dirty="0"/>
              <a:t> data from this tidy Tuesday challenge (code to load the data is in the lecture script)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8F1C4-2AFD-0160-8995-8B2874F3AB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41787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9288-B3B4-3431-10F9-8C5D9F4A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0A01C-1EE0-E7B3-B5BB-CAFF2B6D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0283F-B9D5-DACA-16A1-DE54859E2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bar graph that shows the frequency of each value of industry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1D08A-12A2-94BB-82F5-DF7CBE4F9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8891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5BAD22-E984-3416-25A0-92AC91A4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Mapping with </a:t>
            </a:r>
            <a:r>
              <a:rPr lang="en-US" b="1" dirty="0" err="1">
                <a:solidFill>
                  <a:srgbClr val="FF0000"/>
                </a:solidFill>
              </a:rPr>
              <a:t>geom_bar</a:t>
            </a:r>
            <a:r>
              <a:rPr lang="en-US" dirty="0"/>
              <a:t>()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51D977-34D0-4CB6-7ABB-0A5ADE105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How do we color map a bar plot?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Same idea as before- has to go within the </a:t>
            </a:r>
            <a:r>
              <a:rPr lang="en-US" b="1" dirty="0" err="1">
                <a:solidFill>
                  <a:srgbClr val="FF0000"/>
                </a:solidFill>
                <a:latin typeface="Helvetica Neue" panose="02000503000000020004" pitchFamily="2" charset="0"/>
              </a:rPr>
              <a:t>aes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() function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use </a:t>
            </a:r>
            <a:r>
              <a:rPr lang="en-US" b="1" dirty="0">
                <a:solidFill>
                  <a:srgbClr val="00B050"/>
                </a:solidFill>
                <a:latin typeface="Helvetica Neue" panose="02000503000000020004" pitchFamily="2" charset="0"/>
              </a:rPr>
              <a:t>fill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option to color the entire bar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16823-4A6E-2744-0C87-95A8CBA6A2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6441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2453-33D1-6C55-6549-B9E7626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mapping with </a:t>
            </a:r>
            <a:r>
              <a:rPr lang="en-US" b="1" dirty="0">
                <a:solidFill>
                  <a:srgbClr val="00B050"/>
                </a:solidFill>
              </a:rPr>
              <a:t>fill 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33F3-4C9A-1930-BF83-6710CDB3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973" y="1382606"/>
            <a:ext cx="3692707" cy="2931848"/>
          </a:xfrm>
        </p:spPr>
        <p:txBody>
          <a:bodyPr/>
          <a:lstStyle/>
          <a:p>
            <a:pPr marL="95250" indent="0">
              <a:buNone/>
            </a:pPr>
            <a:r>
              <a:rPr lang="en-US" sz="16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600" dirty="0">
                <a:effectLst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</a:rPr>
              <a:t>data</a:t>
            </a:r>
            <a:r>
              <a:rPr lang="en-US" sz="1600" dirty="0">
                <a:solidFill>
                  <a:schemeClr val="tx1"/>
                </a:solidFill>
                <a:effectLst/>
              </a:rPr>
              <a:t>=diamonds</a:t>
            </a:r>
            <a:r>
              <a:rPr lang="en-US" sz="1600" dirty="0">
                <a:effectLst/>
              </a:rPr>
              <a:t>,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	</a:t>
            </a:r>
            <a:r>
              <a:rPr lang="en" sz="1600" b="1" dirty="0">
                <a:solidFill>
                  <a:srgbClr val="00B050"/>
                </a:solidFill>
              </a:rPr>
              <a:t> mapping</a:t>
            </a:r>
            <a:r>
              <a:rPr lang="en" sz="1600" dirty="0">
                <a:solidFill>
                  <a:schemeClr val="tx1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600" dirty="0"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x</a:t>
            </a:r>
            <a:r>
              <a:rPr lang="en-US" sz="1600" dirty="0">
                <a:solidFill>
                  <a:srgbClr val="7D9029"/>
                </a:solidFill>
                <a:effectLst/>
              </a:rPr>
              <a:t>=</a:t>
            </a:r>
            <a:r>
              <a:rPr lang="en-US" sz="1600" dirty="0">
                <a:effectLst/>
              </a:rPr>
              <a:t>clarity</a:t>
            </a:r>
            <a:r>
              <a:rPr lang="en-US" sz="1600" dirty="0"/>
              <a:t>))</a:t>
            </a:r>
            <a:r>
              <a:rPr lang="en" sz="1600" b="1" dirty="0">
                <a:solidFill>
                  <a:srgbClr val="0000FF"/>
                </a:solidFill>
              </a:rPr>
              <a:t> +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endParaRPr lang="en-US" sz="1600" dirty="0">
              <a:effectLst/>
            </a:endParaRPr>
          </a:p>
          <a:p>
            <a:pPr marL="95250" indent="0">
              <a:buNone/>
            </a:pPr>
            <a:r>
              <a:rPr lang="en-US" sz="1600" dirty="0">
                <a:effectLst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geom_bar</a:t>
            </a:r>
            <a:r>
              <a:rPr lang="en-US" sz="1600" dirty="0">
                <a:effectLst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600" dirty="0"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fill</a:t>
            </a:r>
            <a:r>
              <a:rPr lang="en-US" sz="1600" dirty="0">
                <a:solidFill>
                  <a:schemeClr val="tx1"/>
                </a:solidFill>
                <a:effectLst/>
              </a:rPr>
              <a:t>=clarity</a:t>
            </a:r>
            <a:r>
              <a:rPr lang="en-US" sz="1600" dirty="0">
                <a:effectLst/>
              </a:rPr>
              <a:t>))</a:t>
            </a:r>
            <a:endParaRPr lang="en-US" sz="1600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6B01-54E8-D42A-80DA-16575421B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6749312-563F-9AE0-F3BC-5AEA0CA27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870" y="1382606"/>
            <a:ext cx="4578133" cy="327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167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0B71-94EC-2522-228A-EC99FCD6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1407D-4944-2BA6-1F0D-7697B7D28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a bar graph that shows the frequency of each value of industry sectors</a:t>
            </a:r>
          </a:p>
          <a:p>
            <a:r>
              <a:rPr lang="en-US" dirty="0"/>
              <a:t>color the bars by industry sector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0371A-FF54-00AE-E3B4-C5AAF65107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4C8FB9-8ABF-9828-4C5A-EAC27B1E9565}"/>
              </a:ext>
            </a:extLst>
          </p:cNvPr>
          <p:cNvSpPr txBox="1"/>
          <p:nvPr/>
        </p:nvSpPr>
        <p:spPr>
          <a:xfrm>
            <a:off x="2686051" y="4468399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8593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2453-33D1-6C55-6549-B9E7626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</a:t>
            </a:r>
            <a:r>
              <a:rPr lang="en-US" dirty="0" err="1"/>
              <a:t>barplot</a:t>
            </a:r>
            <a:r>
              <a:rPr lang="en-US" dirty="0"/>
              <a:t> (counts)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33F3-4C9A-1930-BF83-6710CDB3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61" y="1369219"/>
            <a:ext cx="3692707" cy="2931848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effectLst/>
              </a:rPr>
              <a:t>The count</a:t>
            </a:r>
            <a:r>
              <a:rPr lang="en-US" sz="1600" dirty="0">
                <a:solidFill>
                  <a:schemeClr val="tx1"/>
                </a:solidFill>
              </a:rPr>
              <a:t>s of clarity are broken down further by cut</a:t>
            </a:r>
          </a:p>
          <a:p>
            <a:endParaRPr lang="en-US" sz="1600" dirty="0">
              <a:solidFill>
                <a:schemeClr val="tx1"/>
              </a:solidFill>
              <a:effectLst/>
            </a:endParaRPr>
          </a:p>
          <a:p>
            <a:pPr marL="9525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95250" indent="0">
              <a:buNone/>
            </a:pPr>
            <a:endParaRPr lang="en-US" sz="1600" b="1" dirty="0">
              <a:solidFill>
                <a:srgbClr val="FF0000"/>
              </a:solidFill>
              <a:effectLst/>
            </a:endParaRPr>
          </a:p>
          <a:p>
            <a:pPr marL="95250" indent="0">
              <a:buNone/>
            </a:pPr>
            <a:endParaRPr lang="en-US" sz="1600" dirty="0"/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6B01-54E8-D42A-80DA-16575421B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06EA2F-D4C0-B13B-F736-19E47E8D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412" y="2240756"/>
            <a:ext cx="4394200" cy="2628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B589DE-0EDF-3013-4781-880342F7FD23}"/>
              </a:ext>
            </a:extLst>
          </p:cNvPr>
          <p:cNvSpPr txBox="1"/>
          <p:nvPr/>
        </p:nvSpPr>
        <p:spPr>
          <a:xfrm>
            <a:off x="4631635" y="1330585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400" dirty="0">
                <a:effectLst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data</a:t>
            </a:r>
            <a:r>
              <a:rPr lang="en-US" sz="1400" dirty="0">
                <a:solidFill>
                  <a:schemeClr val="tx1"/>
                </a:solidFill>
                <a:effectLst/>
              </a:rPr>
              <a:t>=diamonds</a:t>
            </a:r>
            <a:r>
              <a:rPr lang="en-US" sz="1400" dirty="0">
                <a:effectLst/>
              </a:rPr>
              <a:t>,</a:t>
            </a:r>
          </a:p>
          <a:p>
            <a:pPr marL="95250" indent="0">
              <a:buNone/>
            </a:pPr>
            <a:r>
              <a:rPr lang="en-US" sz="1400" b="1" dirty="0">
                <a:solidFill>
                  <a:srgbClr val="FF0000"/>
                </a:solidFill>
                <a:effectLst/>
              </a:rPr>
              <a:t>	</a:t>
            </a:r>
            <a:r>
              <a:rPr lang="en" sz="1400" b="1" dirty="0">
                <a:solidFill>
                  <a:srgbClr val="00B050"/>
                </a:solidFill>
              </a:rPr>
              <a:t> mapping</a:t>
            </a:r>
            <a:r>
              <a:rPr lang="en" sz="1400" dirty="0">
                <a:solidFill>
                  <a:schemeClr val="tx1"/>
                </a:solidFill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00B050"/>
                </a:solidFill>
                <a:effectLst/>
              </a:rPr>
              <a:t>x</a:t>
            </a:r>
            <a:r>
              <a:rPr lang="en-US" sz="1400" dirty="0">
                <a:solidFill>
                  <a:srgbClr val="7D9029"/>
                </a:solidFill>
                <a:effectLst/>
              </a:rPr>
              <a:t>=</a:t>
            </a:r>
            <a:r>
              <a:rPr lang="en-US" sz="1400" dirty="0">
                <a:effectLst/>
              </a:rPr>
              <a:t>clarity</a:t>
            </a:r>
            <a:r>
              <a:rPr lang="en-US" sz="1400" dirty="0"/>
              <a:t>))</a:t>
            </a:r>
            <a:r>
              <a:rPr lang="en" sz="1400" b="1" dirty="0">
                <a:solidFill>
                  <a:srgbClr val="0000FF"/>
                </a:solidFill>
              </a:rPr>
              <a:t> +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lang="en-US" sz="1400" dirty="0">
              <a:effectLst/>
            </a:endParaRPr>
          </a:p>
          <a:p>
            <a:pPr marL="95250" indent="0">
              <a:buNone/>
            </a:pPr>
            <a:r>
              <a:rPr lang="en-US" sz="1400" dirty="0">
                <a:effectLst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geom_bar</a:t>
            </a:r>
            <a:r>
              <a:rPr lang="en-US" sz="1400" dirty="0">
                <a:effectLst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00B050"/>
                </a:solidFill>
                <a:effectLst/>
              </a:rPr>
              <a:t>fill</a:t>
            </a:r>
            <a:r>
              <a:rPr lang="en-US" sz="1400" dirty="0">
                <a:solidFill>
                  <a:schemeClr val="tx1"/>
                </a:solidFill>
                <a:effectLst/>
              </a:rPr>
              <a:t>=cut</a:t>
            </a:r>
            <a:r>
              <a:rPr lang="en-US" sz="1400" dirty="0">
                <a:effectLst/>
              </a:rPr>
              <a:t>))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7441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F9DF-889F-3033-8E07-5C45D20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F424-6CC9-3FC2-4A95-C5236159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for amusement rides</a:t>
            </a:r>
          </a:p>
          <a:p>
            <a:r>
              <a:rPr lang="en-US" dirty="0"/>
              <a:t>only keep injury reports where the gender reported is male or female</a:t>
            </a:r>
          </a:p>
          <a:p>
            <a:r>
              <a:rPr lang="en-US" dirty="0"/>
              <a:t>create a bar graph that shows the frequencies of each value of device category</a:t>
            </a:r>
          </a:p>
          <a:p>
            <a:r>
              <a:rPr lang="en-US" dirty="0"/>
              <a:t>within each device category, show the gender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5262-6A2E-D809-4A43-68F0D51DB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5222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F9DF-889F-3033-8E07-5C45D20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F424-6CC9-3FC2-4A95-C5236159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for amusement rides</a:t>
            </a:r>
          </a:p>
          <a:p>
            <a:r>
              <a:rPr lang="en-US" dirty="0"/>
              <a:t>only keep injury reports where the gender reported is male or female</a:t>
            </a:r>
          </a:p>
          <a:p>
            <a:r>
              <a:rPr lang="en-US" dirty="0"/>
              <a:t>create a bar graph that shows the frequencies of each value gender</a:t>
            </a:r>
          </a:p>
          <a:p>
            <a:r>
              <a:rPr lang="en-US" dirty="0"/>
              <a:t>within each gender, show the device category counts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5262-6A2E-D809-4A43-68F0D51DB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2752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2453-33D1-6C55-6549-B9E7626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Grouped Bar plot (counts)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33F3-4C9A-1930-BF83-6710CDB3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5736" y="1105826"/>
            <a:ext cx="4192239" cy="2931848"/>
          </a:xfrm>
        </p:spPr>
        <p:txBody>
          <a:bodyPr/>
          <a:lstStyle/>
          <a:p>
            <a:pPr marL="95250" indent="0">
              <a:buNone/>
            </a:pPr>
            <a:r>
              <a:rPr lang="en-US" sz="16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600" dirty="0">
                <a:effectLst/>
              </a:rPr>
              <a:t>(</a:t>
            </a:r>
            <a:r>
              <a:rPr lang="en-US" sz="1600" b="1" dirty="0">
                <a:solidFill>
                  <a:srgbClr val="00B050"/>
                </a:solidFill>
                <a:effectLst/>
              </a:rPr>
              <a:t>data</a:t>
            </a:r>
            <a:r>
              <a:rPr lang="en-US" sz="1600" dirty="0">
                <a:solidFill>
                  <a:schemeClr val="tx1"/>
                </a:solidFill>
                <a:effectLst/>
              </a:rPr>
              <a:t>=diamonds</a:t>
            </a:r>
            <a:r>
              <a:rPr lang="en-US" sz="1600" dirty="0">
                <a:effectLst/>
              </a:rPr>
              <a:t>,</a:t>
            </a:r>
          </a:p>
          <a:p>
            <a:pPr marL="95250" indent="0">
              <a:buNone/>
            </a:pPr>
            <a:r>
              <a:rPr lang="en-US" sz="1600" b="1" dirty="0">
                <a:solidFill>
                  <a:srgbClr val="FF0000"/>
                </a:solidFill>
                <a:effectLst/>
              </a:rPr>
              <a:t>	</a:t>
            </a:r>
            <a:r>
              <a:rPr lang="en" sz="1600" b="1" dirty="0">
                <a:solidFill>
                  <a:srgbClr val="00B050"/>
                </a:solidFill>
              </a:rPr>
              <a:t> mapping</a:t>
            </a:r>
            <a:r>
              <a:rPr lang="en" sz="1600" dirty="0">
                <a:solidFill>
                  <a:schemeClr val="tx1"/>
                </a:solidFill>
              </a:rPr>
              <a:t>=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600" dirty="0"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x</a:t>
            </a:r>
            <a:r>
              <a:rPr lang="en-US" sz="1600" dirty="0">
                <a:solidFill>
                  <a:srgbClr val="7D9029"/>
                </a:solidFill>
                <a:effectLst/>
              </a:rPr>
              <a:t>=</a:t>
            </a:r>
            <a:r>
              <a:rPr lang="en-US" sz="1600" dirty="0">
                <a:effectLst/>
              </a:rPr>
              <a:t>clarity</a:t>
            </a:r>
            <a:r>
              <a:rPr lang="en-US" sz="1600" dirty="0"/>
              <a:t>))</a:t>
            </a:r>
            <a:r>
              <a:rPr lang="en" sz="1600" b="1" dirty="0">
                <a:solidFill>
                  <a:srgbClr val="0000FF"/>
                </a:solidFill>
              </a:rPr>
              <a:t> +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endParaRPr lang="en-US" sz="1600" dirty="0">
              <a:effectLst/>
            </a:endParaRPr>
          </a:p>
          <a:p>
            <a:pPr marL="95250" indent="0">
              <a:buNone/>
            </a:pPr>
            <a:r>
              <a:rPr lang="en-US" sz="1600" dirty="0">
                <a:effectLst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geom_bar</a:t>
            </a:r>
            <a:r>
              <a:rPr lang="en-US" sz="1600" dirty="0">
                <a:effectLst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600" dirty="0">
                <a:effectLst/>
              </a:rPr>
              <a:t>(</a:t>
            </a:r>
            <a:r>
              <a:rPr lang="en-US" sz="1600" dirty="0">
                <a:solidFill>
                  <a:srgbClr val="00B050"/>
                </a:solidFill>
                <a:effectLst/>
              </a:rPr>
              <a:t>fill</a:t>
            </a:r>
            <a:r>
              <a:rPr lang="en-US" sz="1600" dirty="0">
                <a:solidFill>
                  <a:schemeClr val="tx1"/>
                </a:solidFill>
                <a:effectLst/>
              </a:rPr>
              <a:t>=cut</a:t>
            </a:r>
            <a:r>
              <a:rPr lang="en-US" sz="1600" dirty="0">
                <a:effectLst/>
              </a:rPr>
              <a:t>), </a:t>
            </a:r>
            <a:r>
              <a:rPr lang="en-US" sz="16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position</a:t>
            </a:r>
            <a:r>
              <a:rPr lang="en-US" sz="1600" dirty="0">
                <a:effectLst/>
                <a:highlight>
                  <a:srgbClr val="FFFF00"/>
                </a:highlight>
              </a:rPr>
              <a:t>="dodge")</a:t>
            </a:r>
            <a:endParaRPr lang="en-US" sz="1600" dirty="0">
              <a:highlight>
                <a:srgbClr val="FFFF00"/>
              </a:highlight>
            </a:endParaRP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6B01-54E8-D42A-80DA-16575421B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C870EC-4936-8CA5-560E-59E8B4457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755" y="2412263"/>
            <a:ext cx="4394200" cy="2628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0FBB35-5548-C680-09F3-CFAA17FC7E72}"/>
              </a:ext>
            </a:extLst>
          </p:cNvPr>
          <p:cNvSpPr txBox="1"/>
          <p:nvPr/>
        </p:nvSpPr>
        <p:spPr>
          <a:xfrm>
            <a:off x="469127" y="1765190"/>
            <a:ext cx="36655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 use the dodge position to creates a separate bar for every combination of cut and clarity</a:t>
            </a:r>
          </a:p>
        </p:txBody>
      </p:sp>
    </p:spTree>
    <p:extLst>
      <p:ext uri="{BB962C8B-B14F-4D97-AF65-F5344CB8AC3E}">
        <p14:creationId xmlns:p14="http://schemas.microsoft.com/office/powerpoint/2010/main" val="3977225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454C-C8E5-2CAC-D910-9935FAE4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#tidytuesday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B4307-F0D5-AE7E-F3F3-F190DD0E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5770" y="4700816"/>
            <a:ext cx="7044359" cy="531143"/>
          </a:xfrm>
        </p:spPr>
        <p:txBody>
          <a:bodyPr/>
          <a:lstStyle/>
          <a:p>
            <a:pPr marL="95250" indent="0">
              <a:buNone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Times" pitchFamily="2" charset="0"/>
              </a:rPr>
              <a:t>https://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" pitchFamily="2" charset="0"/>
              </a:rPr>
              <a:t>x.com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" pitchFamily="2" charset="0"/>
              </a:rPr>
              <a:t>/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Times" pitchFamily="2" charset="0"/>
              </a:rPr>
              <a:t>ChBurkhart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Times" pitchFamily="2" charset="0"/>
              </a:rPr>
              <a:t>/status/1173646158339727361?s=20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3CF2D-9F44-81F4-CEAB-524A689F44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22A3211-C14D-23FF-BFF0-8C5DC8158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857" y="1114808"/>
            <a:ext cx="5822508" cy="365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083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62453-33D1-6C55-6549-B9E7626C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Stacked Bar plot (proportions)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33F3-4C9A-1930-BF83-6710CDB3D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361" y="1369219"/>
            <a:ext cx="4020788" cy="2931848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  <a:effectLst/>
              </a:rPr>
              <a:t>we use the </a:t>
            </a:r>
            <a:r>
              <a:rPr lang="en-US" sz="1600" dirty="0">
                <a:solidFill>
                  <a:schemeClr val="tx1"/>
                </a:solidFill>
              </a:rPr>
              <a:t>fill position to show </a:t>
            </a:r>
            <a:r>
              <a:rPr lang="en-US" sz="1600" dirty="0">
                <a:solidFill>
                  <a:schemeClr val="tx1"/>
                </a:solidFill>
                <a:effectLst/>
              </a:rPr>
              <a:t>proportions within each value of clarity</a:t>
            </a:r>
          </a:p>
          <a:p>
            <a:r>
              <a:rPr lang="en-US" sz="1600" dirty="0">
                <a:solidFill>
                  <a:schemeClr val="tx1"/>
                </a:solidFill>
              </a:rPr>
              <a:t>we can see that the proportion of ideal cut diamonds is greater for diamonds with higher clarity </a:t>
            </a:r>
            <a:endParaRPr lang="en-US" sz="1600" dirty="0">
              <a:solidFill>
                <a:schemeClr val="tx1"/>
              </a:solidFill>
              <a:effectLst/>
            </a:endParaRPr>
          </a:p>
          <a:p>
            <a:pPr marL="9525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95250" indent="0">
              <a:buNone/>
            </a:pPr>
            <a:endParaRPr lang="en-US" sz="1600" b="1" dirty="0">
              <a:solidFill>
                <a:srgbClr val="FF0000"/>
              </a:solidFill>
              <a:effectLst/>
            </a:endParaRPr>
          </a:p>
          <a:p>
            <a:pPr marL="95250" indent="0">
              <a:buNone/>
            </a:pPr>
            <a:endParaRPr lang="en-US" sz="1600" b="1" dirty="0">
              <a:solidFill>
                <a:srgbClr val="FF0000"/>
              </a:solidFill>
            </a:endParaRPr>
          </a:p>
          <a:p>
            <a:pPr marL="9525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66B01-54E8-D42A-80DA-16575421BF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2BAF2-A348-FBD5-A891-9DBA35D8D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513" y="2013968"/>
            <a:ext cx="4602126" cy="27532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A77B03-F538-BABA-C06A-68AF52DF3848}"/>
              </a:ext>
            </a:extLst>
          </p:cNvPr>
          <p:cNvSpPr txBox="1"/>
          <p:nvPr/>
        </p:nvSpPr>
        <p:spPr>
          <a:xfrm>
            <a:off x="4631634" y="1268044"/>
            <a:ext cx="4572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5250" indent="0">
              <a:buNone/>
            </a:pPr>
            <a:r>
              <a:rPr lang="en-US" sz="1400" b="1" dirty="0" err="1">
                <a:solidFill>
                  <a:srgbClr val="FF0000"/>
                </a:solidFill>
                <a:effectLst/>
              </a:rPr>
              <a:t>ggplot</a:t>
            </a:r>
            <a:r>
              <a:rPr lang="en-US" sz="1400" dirty="0">
                <a:effectLst/>
              </a:rPr>
              <a:t>(</a:t>
            </a:r>
            <a:r>
              <a:rPr lang="en-US" sz="1400" b="1" dirty="0">
                <a:solidFill>
                  <a:srgbClr val="00B050"/>
                </a:solidFill>
                <a:effectLst/>
              </a:rPr>
              <a:t>data</a:t>
            </a:r>
            <a:r>
              <a:rPr lang="en-US" sz="1400" dirty="0">
                <a:solidFill>
                  <a:schemeClr val="tx1"/>
                </a:solidFill>
                <a:effectLst/>
              </a:rPr>
              <a:t>=diamonds</a:t>
            </a:r>
            <a:r>
              <a:rPr lang="en-US" sz="1400" dirty="0">
                <a:effectLst/>
              </a:rPr>
              <a:t>,</a:t>
            </a:r>
          </a:p>
          <a:p>
            <a:pPr marL="95250" indent="0">
              <a:buNone/>
            </a:pPr>
            <a:r>
              <a:rPr lang="en-US" sz="1400" b="1" dirty="0">
                <a:solidFill>
                  <a:srgbClr val="FF0000"/>
                </a:solidFill>
                <a:effectLst/>
              </a:rPr>
              <a:t>	</a:t>
            </a:r>
            <a:r>
              <a:rPr lang="en" sz="1400" b="1" dirty="0">
                <a:solidFill>
                  <a:srgbClr val="00B050"/>
                </a:solidFill>
              </a:rPr>
              <a:t> mapping</a:t>
            </a:r>
            <a:r>
              <a:rPr lang="en" sz="1400" dirty="0">
                <a:solidFill>
                  <a:schemeClr val="tx1"/>
                </a:solidFill>
              </a:rPr>
              <a:t>=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00B050"/>
                </a:solidFill>
                <a:effectLst/>
              </a:rPr>
              <a:t>x</a:t>
            </a:r>
            <a:r>
              <a:rPr lang="en-US" sz="1400" dirty="0">
                <a:solidFill>
                  <a:srgbClr val="7D9029"/>
                </a:solidFill>
                <a:effectLst/>
              </a:rPr>
              <a:t>=</a:t>
            </a:r>
            <a:r>
              <a:rPr lang="en-US" sz="1400" dirty="0">
                <a:effectLst/>
              </a:rPr>
              <a:t>clarity</a:t>
            </a:r>
            <a:r>
              <a:rPr lang="en-US" sz="1400" dirty="0"/>
              <a:t>))</a:t>
            </a:r>
            <a:r>
              <a:rPr lang="en" sz="1400" b="1" dirty="0">
                <a:solidFill>
                  <a:srgbClr val="0000FF"/>
                </a:solidFill>
              </a:rPr>
              <a:t> +</a:t>
            </a:r>
            <a:r>
              <a:rPr lang="en" sz="1400" dirty="0">
                <a:solidFill>
                  <a:schemeClr val="dk1"/>
                </a:solidFill>
              </a:rPr>
              <a:t> </a:t>
            </a:r>
            <a:endParaRPr lang="en-US" sz="1400" dirty="0">
              <a:effectLst/>
            </a:endParaRPr>
          </a:p>
          <a:p>
            <a:pPr marL="95250"/>
            <a:r>
              <a:rPr lang="en-US" sz="1400" dirty="0">
                <a:effectLst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geom_bar</a:t>
            </a:r>
            <a:r>
              <a:rPr lang="en-US" sz="1400" dirty="0">
                <a:effectLst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effectLst/>
              </a:rPr>
              <a:t>aes</a:t>
            </a:r>
            <a:r>
              <a:rPr lang="en-US" sz="1400" dirty="0">
                <a:effectLst/>
              </a:rPr>
              <a:t>(</a:t>
            </a:r>
            <a:r>
              <a:rPr lang="en-US" sz="1400" dirty="0">
                <a:solidFill>
                  <a:srgbClr val="00B050"/>
                </a:solidFill>
                <a:effectLst/>
              </a:rPr>
              <a:t>fill</a:t>
            </a:r>
            <a:r>
              <a:rPr lang="en-US" sz="1400" dirty="0">
                <a:solidFill>
                  <a:schemeClr val="tx1"/>
                </a:solidFill>
                <a:effectLst/>
              </a:rPr>
              <a:t>=cut</a:t>
            </a:r>
            <a:r>
              <a:rPr lang="en-US" sz="1400" dirty="0">
                <a:effectLst/>
              </a:rPr>
              <a:t>), </a:t>
            </a:r>
            <a:r>
              <a:rPr lang="en-US" sz="1400" dirty="0">
                <a:solidFill>
                  <a:srgbClr val="00B050"/>
                </a:solidFill>
                <a:effectLst/>
                <a:highlight>
                  <a:srgbClr val="FFFF00"/>
                </a:highlight>
              </a:rPr>
              <a:t>position</a:t>
            </a:r>
            <a:r>
              <a:rPr lang="en-US" sz="1400" dirty="0">
                <a:effectLst/>
                <a:highlight>
                  <a:srgbClr val="FFFF00"/>
                </a:highlight>
              </a:rPr>
              <a:t>="fill")</a:t>
            </a:r>
            <a:endParaRPr lang="en-US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43284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F9DF-889F-3033-8E07-5C45D204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9F424-6CC9-3FC2-4A95-C5236159C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filter for amusement rides</a:t>
            </a:r>
          </a:p>
          <a:p>
            <a:r>
              <a:rPr lang="en-US" dirty="0"/>
              <a:t>only keep injury reports where the gender reported is male or female</a:t>
            </a:r>
          </a:p>
          <a:p>
            <a:r>
              <a:rPr lang="en-US" dirty="0"/>
              <a:t>create a bar graph that shows the frequencies of each value of device category</a:t>
            </a:r>
          </a:p>
          <a:p>
            <a:r>
              <a:rPr lang="en-US" dirty="0"/>
              <a:t>within each device category, show the gender proportions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B5262-6A2E-D809-4A43-68F0D51DBC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16795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B5CCB4-68AE-4236-2C34-FAE3C4753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parting words of wisdom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0D6D2-AAF5-77B6-ECC3-4B938C011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Things to be mindful of:</a:t>
            </a:r>
          </a:p>
          <a:p>
            <a:r>
              <a:rPr lang="en-US" dirty="0"/>
              <a:t>Know if your variables are quantitative or categorical</a:t>
            </a:r>
          </a:p>
          <a:p>
            <a:r>
              <a:rPr lang="en-US" dirty="0"/>
              <a:t>Know how your data is currently structured vs. how it needs to be structured for visualization (wrangle your data as needed)</a:t>
            </a:r>
          </a:p>
          <a:p>
            <a:pPr marL="9525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F35720-4C4C-A19D-AF7F-3A9898AEC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332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0"/>
          <p:cNvSpPr txBox="1">
            <a:spLocks noGrp="1"/>
          </p:cNvSpPr>
          <p:nvPr>
            <p:ph type="title"/>
          </p:nvPr>
        </p:nvSpPr>
        <p:spPr>
          <a:xfrm>
            <a:off x="628650" y="452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-US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 ahead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0" name="Google Shape;460;p70"/>
          <p:cNvCxnSpPr/>
          <p:nvPr/>
        </p:nvCxnSpPr>
        <p:spPr>
          <a:xfrm>
            <a:off x="3634889" y="1695780"/>
            <a:ext cx="675900" cy="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07EAFFD-B3E1-451A-BC70-655F34A3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2385483" cy="865981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What type of data do I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4C0F-0905-730F-2A16-84000F3E27A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931545" y="1366839"/>
            <a:ext cx="3583805" cy="994181"/>
          </a:xfrm>
        </p:spPr>
        <p:txBody>
          <a:bodyPr/>
          <a:lstStyle/>
          <a:p>
            <a:pPr marL="95250" indent="0">
              <a:buNone/>
            </a:pPr>
            <a:r>
              <a:rPr lang="en-US" dirty="0"/>
              <a:t>What information do I want to convey?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C14BD0A-251A-6D79-A35D-08519E15068A}"/>
              </a:ext>
            </a:extLst>
          </p:cNvPr>
          <p:cNvSpPr txBox="1">
            <a:spLocks/>
          </p:cNvSpPr>
          <p:nvPr/>
        </p:nvSpPr>
        <p:spPr>
          <a:xfrm>
            <a:off x="4931544" y="3498243"/>
            <a:ext cx="3583805" cy="99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indent="0">
              <a:buFont typeface="Arial"/>
              <a:buNone/>
            </a:pPr>
            <a:r>
              <a:rPr lang="en-US" dirty="0"/>
              <a:t>What type of plot will visualize this information?</a:t>
            </a:r>
          </a:p>
        </p:txBody>
      </p:sp>
      <p:cxnSp>
        <p:nvCxnSpPr>
          <p:cNvPr id="5" name="Google Shape;460;p70">
            <a:extLst>
              <a:ext uri="{FF2B5EF4-FFF2-40B4-BE49-F238E27FC236}">
                <a16:creationId xmlns:a16="http://schemas.microsoft.com/office/drawing/2014/main" id="{792BAD57-F312-9556-2DF1-ACF947AA3DDA}"/>
              </a:ext>
            </a:extLst>
          </p:cNvPr>
          <p:cNvCxnSpPr>
            <a:cxnSpLocks/>
          </p:cNvCxnSpPr>
          <p:nvPr/>
        </p:nvCxnSpPr>
        <p:spPr>
          <a:xfrm>
            <a:off x="6125435" y="2540330"/>
            <a:ext cx="0" cy="778603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60581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643D-A1AC-E01C-6FE9-4218A3F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plot do I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2C6B-0CE7-6039-4CB2-A02ECAF67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579CB3-D352-FC12-10EB-A7A463C6B3F1}"/>
              </a:ext>
            </a:extLst>
          </p:cNvPr>
          <p:cNvGraphicFramePr>
            <a:graphicFrameLocks noGrp="1"/>
          </p:cNvGraphicFramePr>
          <p:nvPr/>
        </p:nvGraphicFramePr>
        <p:xfrm>
          <a:off x="1727200" y="1553649"/>
          <a:ext cx="6096000" cy="3213614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1135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0910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72840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67159"/>
                  </a:ext>
                </a:extLst>
              </a:tr>
              <a:tr h="556774">
                <a:tc>
                  <a:txBody>
                    <a:bodyPr/>
                    <a:lstStyle/>
                    <a:p>
                      <a:r>
                        <a:rPr lang="en-US" dirty="0"/>
                        <a:t>Two quantitative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Relationship between two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Quantitative variable and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Trend over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 plot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Categorical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within a single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Two categorical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Frequencies across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Grouped </a:t>
                      </a:r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Two categorical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Relative frequencies across 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Stacked </a:t>
                      </a:r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6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698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643D-A1AC-E01C-6FE9-4218A3F8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 err="1"/>
              <a:t>geom</a:t>
            </a:r>
            <a:r>
              <a:rPr lang="en-US" dirty="0"/>
              <a:t>() do I need?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22C6B-0CE7-6039-4CB2-A02ECAF678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0579CB3-D352-FC12-10EB-A7A463C6B3F1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1328420"/>
          <a:ext cx="5368739" cy="2705614"/>
        </p:xfrm>
        <a:graphic>
          <a:graphicData uri="http://schemas.openxmlformats.org/drawingml/2006/table">
            <a:tbl>
              <a:tblPr firstRow="1" bandRow="1">
                <a:tableStyleId>{E4EE8C4D-261F-49C9-8869-00AC481E4FCA}</a:tableStyleId>
              </a:tblPr>
              <a:tblGrid>
                <a:gridCol w="2006071">
                  <a:extLst>
                    <a:ext uri="{9D8B030D-6E8A-4147-A177-3AD203B41FA5}">
                      <a16:colId xmlns:a16="http://schemas.microsoft.com/office/drawing/2014/main" val="3572840880"/>
                    </a:ext>
                  </a:extLst>
                </a:gridCol>
                <a:gridCol w="3362668">
                  <a:extLst>
                    <a:ext uri="{9D8B030D-6E8A-4147-A177-3AD203B41FA5}">
                      <a16:colId xmlns:a16="http://schemas.microsoft.com/office/drawing/2014/main" val="2964605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geom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67159"/>
                  </a:ext>
                </a:extLst>
              </a:tr>
              <a:tr h="556774">
                <a:tc>
                  <a:txBody>
                    <a:bodyPr/>
                    <a:lstStyle/>
                    <a:p>
                      <a:r>
                        <a:rPr lang="en-US" dirty="0"/>
                        <a:t>scatterplot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geom_point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315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Line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geom_line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46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geom_bar</a:t>
                      </a:r>
                      <a:r>
                        <a:rPr lang="en-US" dirty="0"/>
                        <a:t>() or 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geom_col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29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Grouped </a:t>
                      </a:r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geom_bar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60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Stacked </a:t>
                      </a:r>
                      <a:r>
                        <a:rPr lang="en-US" dirty="0" err="1"/>
                        <a:t>barplot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geom_bar</a:t>
                      </a:r>
                      <a:r>
                        <a:rPr lang="en-US" dirty="0"/>
                        <a:t>()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761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3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8"/>
          <p:cNvSpPr txBox="1">
            <a:spLocks noGrp="1"/>
          </p:cNvSpPr>
          <p:nvPr>
            <p:ph type="body" idx="1"/>
          </p:nvPr>
        </p:nvSpPr>
        <p:spPr>
          <a:xfrm>
            <a:off x="628650" y="1369225"/>
            <a:ext cx="5968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endParaRPr lang="en" sz="2400" dirty="0"/>
          </a:p>
          <a:p>
            <a:pPr marL="1257300"/>
            <a:r>
              <a:rPr lang="en-US" sz="2400" dirty="0"/>
              <a:t>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olor setting vs mapping</a:t>
            </a:r>
          </a:p>
          <a:p>
            <a:pPr marL="1257300"/>
            <a:r>
              <a:rPr lang="en-US" sz="2400" dirty="0"/>
              <a:t>Bar graphs</a:t>
            </a:r>
            <a:endParaRPr sz="2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Elements of </a:t>
            </a:r>
            <a:r>
              <a:rPr lang="en" sz="33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ggplot</a:t>
            </a: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4433556" y="1006641"/>
            <a:ext cx="4847638" cy="1204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ggplot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1" dirty="0">
                <a:solidFill>
                  <a:srgbClr val="16A53F"/>
                </a:solidFill>
              </a:rPr>
              <a:t>data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diamonds,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BF9000"/>
                </a:solidFill>
              </a:rPr>
              <a:t>             </a:t>
            </a:r>
            <a:r>
              <a:rPr lang="en" b="1" dirty="0">
                <a:solidFill>
                  <a:srgbClr val="16A53F"/>
                </a:solidFill>
              </a:rPr>
              <a:t>mapping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</a:t>
            </a:r>
            <a:r>
              <a:rPr lang="en" b="1" dirty="0" err="1">
                <a:solidFill>
                  <a:srgbClr val="FF0000"/>
                </a:solidFill>
              </a:rPr>
              <a:t>aes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1" dirty="0">
                <a:solidFill>
                  <a:srgbClr val="16A53F"/>
                </a:solidFill>
              </a:rPr>
              <a:t>x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carat,</a:t>
            </a:r>
            <a:r>
              <a:rPr lang="en" b="1" dirty="0">
                <a:solidFill>
                  <a:srgbClr val="548135"/>
                </a:solidFill>
              </a:rPr>
              <a:t>  </a:t>
            </a:r>
            <a:r>
              <a:rPr lang="en" b="1" dirty="0">
                <a:solidFill>
                  <a:srgbClr val="16A53F"/>
                </a:solidFill>
              </a:rPr>
              <a:t>y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price)) </a:t>
            </a:r>
            <a:r>
              <a:rPr lang="en" b="1" dirty="0">
                <a:solidFill>
                  <a:srgbClr val="0000FF"/>
                </a:solidFill>
              </a:rPr>
              <a:t>+</a:t>
            </a:r>
            <a:r>
              <a:rPr lang="en" dirty="0">
                <a:solidFill>
                  <a:schemeClr val="dk1"/>
                </a:solidFill>
              </a:rPr>
              <a:t>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geom_point</a:t>
            </a:r>
            <a:r>
              <a:rPr lang="en" dirty="0">
                <a:solidFill>
                  <a:schemeClr val="dk1"/>
                </a:solidFill>
              </a:rPr>
              <a:t>()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38BEAF-E099-609A-6A10-5F39869DF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540" y="2516347"/>
            <a:ext cx="5947521" cy="2297906"/>
          </a:xfrm>
          <a:prstGeom prst="rect">
            <a:avLst/>
          </a:prstGeom>
        </p:spPr>
      </p:pic>
      <p:sp>
        <p:nvSpPr>
          <p:cNvPr id="6" name="Google Shape;267;p45">
            <a:extLst>
              <a:ext uri="{FF2B5EF4-FFF2-40B4-BE49-F238E27FC236}">
                <a16:creationId xmlns:a16="http://schemas.microsoft.com/office/drawing/2014/main" id="{00C64932-46EF-B14D-7A6B-BC55912DC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6939" y="1608819"/>
            <a:ext cx="2846525" cy="2782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5334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b="1" dirty="0">
                <a:solidFill>
                  <a:srgbClr val="000000"/>
                </a:solidFill>
              </a:rPr>
              <a:t>D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dirty="0"/>
              <a:t>the data you want to plot</a:t>
            </a:r>
          </a:p>
          <a:p>
            <a:pPr marL="5334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b="1" dirty="0">
                <a:solidFill>
                  <a:srgbClr val="000000"/>
                </a:solidFill>
              </a:rPr>
              <a:t>Layout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dirty="0"/>
              <a:t>mapping variables on the plot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3400" marR="0" lvl="0" indent="-457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400"/>
              <a:buFont typeface="+mj-lt"/>
              <a:buAutoNum type="arabicPeriod"/>
            </a:pPr>
            <a:r>
              <a:rPr lang="en" sz="1800" b="1" dirty="0">
                <a:solidFill>
                  <a:srgbClr val="000000"/>
                </a:solidFill>
              </a:rPr>
              <a:t>D</a:t>
            </a:r>
            <a:r>
              <a:rPr lang="en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ata display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dirty="0"/>
              <a:t>how you want the data to be visualized (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points, lines, bars, etc.)</a:t>
            </a: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ADFD0-7DB2-0C1C-C7EB-CCD5461E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Scatter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16CB8-DB9D-F646-6E7C-DD302C27D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299294" cy="3083511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geom</a:t>
            </a:r>
            <a:r>
              <a:rPr lang="en-US" dirty="0"/>
              <a:t>? </a:t>
            </a:r>
            <a:r>
              <a:rPr lang="en-US" dirty="0" err="1">
                <a:solidFill>
                  <a:srgbClr val="FF0000"/>
                </a:solidFill>
              </a:rPr>
              <a:t>geom_point</a:t>
            </a:r>
            <a:r>
              <a:rPr lang="en-US" dirty="0"/>
              <a:t>()</a:t>
            </a:r>
          </a:p>
          <a:p>
            <a:pPr marL="95250" indent="0">
              <a:buNone/>
            </a:pPr>
            <a:endParaRPr lang="en-US" dirty="0"/>
          </a:p>
          <a:p>
            <a:r>
              <a:rPr lang="en-US" dirty="0"/>
              <a:t>What type of data? Two numeric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F920-6A7E-E612-A4E2-28A20D21A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68E7941-6FFA-5AB7-2882-4B1254FC7F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87" t="9445" r="4348" b="11406"/>
          <a:stretch/>
        </p:blipFill>
        <p:spPr bwMode="auto">
          <a:xfrm>
            <a:off x="4063115" y="833144"/>
            <a:ext cx="5080885" cy="407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242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1243-5A4F-F93E-6EA2-82531C17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B8E79-2F2F-0A55-DA87-785D95B164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3119505" cy="3263400"/>
          </a:xfrm>
        </p:spPr>
        <p:txBody>
          <a:bodyPr/>
          <a:lstStyle/>
          <a:p>
            <a:r>
              <a:rPr lang="en-US" dirty="0"/>
              <a:t>Which </a:t>
            </a:r>
            <a:r>
              <a:rPr lang="en-US" dirty="0" err="1"/>
              <a:t>geom</a:t>
            </a:r>
            <a:r>
              <a:rPr lang="en-US" dirty="0"/>
              <a:t>? </a:t>
            </a:r>
            <a:r>
              <a:rPr lang="en-US" dirty="0" err="1">
                <a:solidFill>
                  <a:srgbClr val="FF0000"/>
                </a:solidFill>
              </a:rPr>
              <a:t>geom_line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What type of data? a date/time variable and a numeric variable</a:t>
            </a:r>
          </a:p>
          <a:p>
            <a:pPr marL="9525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F920-6A7E-E612-A4E2-28A20D21A4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93AD663-4F6B-5C03-D927-E051FE6482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8" t="23689" r="21201" b="7364"/>
          <a:stretch/>
        </p:blipFill>
        <p:spPr bwMode="auto">
          <a:xfrm>
            <a:off x="3748155" y="993913"/>
            <a:ext cx="5236817" cy="354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6E835BA7-463D-B94E-33E1-092517C5D4C7}"/>
              </a:ext>
            </a:extLst>
          </p:cNvPr>
          <p:cNvSpPr txBox="1">
            <a:spLocks/>
          </p:cNvSpPr>
          <p:nvPr/>
        </p:nvSpPr>
        <p:spPr>
          <a:xfrm>
            <a:off x="628650" y="1369219"/>
            <a:ext cx="3232150" cy="32634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2DCC0-6AB7-E245-5863-28B884AC56AB}"/>
              </a:ext>
            </a:extLst>
          </p:cNvPr>
          <p:cNvSpPr txBox="1"/>
          <p:nvPr/>
        </p:nvSpPr>
        <p:spPr>
          <a:xfrm>
            <a:off x="1850198" y="454023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8572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B1FF3A-C6F5-D7A6-202D-7FA17098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5250" indent="0">
              <a:buNone/>
            </a:pPr>
            <a:r>
              <a:rPr lang="en-US" dirty="0"/>
              <a:t>Adjusting Plot Settings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EC42E18-EEA7-251E-5AFC-EDCD7F41C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68044"/>
            <a:ext cx="7886700" cy="3582752"/>
          </a:xfrm>
        </p:spPr>
        <p:txBody>
          <a:bodyPr/>
          <a:lstStyle/>
          <a:p>
            <a:r>
              <a:rPr lang="en-US" sz="2000" b="1" dirty="0">
                <a:solidFill>
                  <a:srgbClr val="00B050"/>
                </a:solidFill>
              </a:rPr>
              <a:t>color</a:t>
            </a:r>
            <a:r>
              <a:rPr lang="en-US" sz="2000" dirty="0"/>
              <a:t>: </a:t>
            </a:r>
            <a:r>
              <a:rPr lang="en-US" sz="1700" dirty="0"/>
              <a:t>color of 1-d objects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fill</a:t>
            </a:r>
            <a:r>
              <a:rPr lang="en-US" sz="2000" dirty="0"/>
              <a:t>: fill color of  2-d objects</a:t>
            </a:r>
          </a:p>
          <a:p>
            <a:r>
              <a:rPr lang="en-US" sz="2000" b="1" dirty="0" err="1">
                <a:solidFill>
                  <a:srgbClr val="00B050"/>
                </a:solidFill>
              </a:rPr>
              <a:t>linetype</a:t>
            </a:r>
            <a:r>
              <a:rPr lang="en-US" sz="2000" dirty="0"/>
              <a:t>: how lines should be drawn (solid, dashed, dotted, etc.)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shape</a:t>
            </a:r>
            <a:r>
              <a:rPr lang="en-US" sz="2000" dirty="0"/>
              <a:t>: shape of markers in scatter plots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size</a:t>
            </a:r>
            <a:r>
              <a:rPr lang="en-US" sz="2000" dirty="0"/>
              <a:t>: how large objects appear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alpha</a:t>
            </a:r>
            <a:r>
              <a:rPr lang="en-US" sz="2000" dirty="0"/>
              <a:t>: transparency of objects (value between 0 and 1)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27E23-44BB-3E1D-13DD-EB83F3C5B5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360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4"/>
          <p:cNvSpPr txBox="1">
            <a:spLocks noGrp="1"/>
          </p:cNvSpPr>
          <p:nvPr>
            <p:ph type="title"/>
          </p:nvPr>
        </p:nvSpPr>
        <p:spPr>
          <a:xfrm>
            <a:off x="278793" y="239278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33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Mapping</a:t>
            </a:r>
            <a:endParaRPr sz="33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54"/>
          <p:cNvSpPr txBox="1">
            <a:spLocks noGrp="1"/>
          </p:cNvSpPr>
          <p:nvPr>
            <p:ph type="body" idx="1"/>
          </p:nvPr>
        </p:nvSpPr>
        <p:spPr>
          <a:xfrm>
            <a:off x="209227" y="1216819"/>
            <a:ext cx="4147620" cy="324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 sz="1800" dirty="0">
                <a:solidFill>
                  <a:srgbClr val="000000"/>
                </a:solidFill>
              </a:rPr>
              <a:t>Color points by clarity</a:t>
            </a: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" sz="1800" b="1" dirty="0"/>
              <a:t>Input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800" b="1" i="0" u="none" strike="noStrike" cap="none" dirty="0">
                <a:solidFill>
                  <a:srgbClr val="16A53F"/>
                </a:solidFill>
              </a:rPr>
              <a:t>color</a:t>
            </a:r>
            <a:r>
              <a:rPr lang="en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categorical variable</a:t>
            </a:r>
          </a:p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endParaRPr lang="en" sz="1800" dirty="0"/>
          </a:p>
          <a:p>
            <a:pPr>
              <a:buClr>
                <a:srgbClr val="000000"/>
              </a:buClr>
            </a:pPr>
            <a:r>
              <a:rPr lang="en-US" sz="1800" dirty="0"/>
              <a:t>Remember, anything that references variables in the dataset 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ust be inside </a:t>
            </a:r>
            <a:r>
              <a:rPr lang="en-US" sz="1800" b="1" i="0" u="none" strike="noStrike" cap="none" dirty="0" err="1">
                <a:solidFill>
                  <a:srgbClr val="FF0000"/>
                </a:solidFill>
              </a:rPr>
              <a:t>aes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 sz="1800" b="1" dirty="0"/>
              <a:t>Output</a:t>
            </a:r>
            <a:r>
              <a:rPr lang="en" sz="1800" dirty="0"/>
              <a:t>: a colored plot by clarity</a:t>
            </a:r>
            <a:endParaRPr sz="1800" dirty="0"/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sz="2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4"/>
          <p:cNvSpPr txBox="1"/>
          <p:nvPr/>
        </p:nvSpPr>
        <p:spPr>
          <a:xfrm>
            <a:off x="4204291" y="1016962"/>
            <a:ext cx="4939709" cy="146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ggplot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1" dirty="0">
                <a:solidFill>
                  <a:srgbClr val="16A53F"/>
                </a:solidFill>
              </a:rPr>
              <a:t>data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diamonds,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204A87"/>
                </a:solidFill>
              </a:rPr>
              <a:t>            </a:t>
            </a:r>
            <a:r>
              <a:rPr lang="en" b="1" dirty="0">
                <a:solidFill>
                  <a:srgbClr val="00B050"/>
                </a:solidFill>
              </a:rPr>
              <a:t>mapping</a:t>
            </a:r>
            <a:r>
              <a:rPr lang="en" dirty="0">
                <a:solidFill>
                  <a:schemeClr val="tx1"/>
                </a:solidFill>
              </a:rPr>
              <a:t>= </a:t>
            </a:r>
            <a:r>
              <a:rPr lang="en" b="1" dirty="0" err="1">
                <a:solidFill>
                  <a:srgbClr val="FF0000"/>
                </a:solidFill>
              </a:rPr>
              <a:t>aes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1" dirty="0">
                <a:solidFill>
                  <a:srgbClr val="16A53F"/>
                </a:solidFill>
              </a:rPr>
              <a:t>x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carat, </a:t>
            </a:r>
            <a:r>
              <a:rPr lang="en" b="1" dirty="0">
                <a:solidFill>
                  <a:srgbClr val="548135"/>
                </a:solidFill>
              </a:rPr>
              <a:t> </a:t>
            </a:r>
            <a:r>
              <a:rPr lang="en" b="1" dirty="0">
                <a:solidFill>
                  <a:srgbClr val="16A53F"/>
                </a:solidFill>
              </a:rPr>
              <a:t>y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price)) </a:t>
            </a:r>
            <a:r>
              <a:rPr lang="en" b="1" dirty="0">
                <a:solidFill>
                  <a:srgbClr val="0000FF"/>
                </a:solidFill>
              </a:rPr>
              <a:t>+</a:t>
            </a:r>
            <a:r>
              <a:rPr lang="en" dirty="0">
                <a:solidFill>
                  <a:schemeClr val="dk1"/>
                </a:solidFill>
              </a:rPr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b="1" dirty="0" err="1">
                <a:solidFill>
                  <a:srgbClr val="FF0000"/>
                </a:solidFill>
              </a:rPr>
              <a:t>geom_point</a:t>
            </a:r>
            <a:r>
              <a:rPr lang="en" dirty="0">
                <a:solidFill>
                  <a:schemeClr val="dk1"/>
                </a:solidFill>
              </a:rPr>
              <a:t>(</a:t>
            </a:r>
            <a:r>
              <a:rPr lang="en" b="1" dirty="0" err="1">
                <a:solidFill>
                  <a:srgbClr val="FF0000"/>
                </a:solidFill>
              </a:rPr>
              <a:t>aes</a:t>
            </a:r>
            <a:r>
              <a:rPr lang="en" dirty="0"/>
              <a:t>(</a:t>
            </a:r>
            <a:r>
              <a:rPr lang="en" b="1" dirty="0">
                <a:solidFill>
                  <a:srgbClr val="16A53F"/>
                </a:solidFill>
              </a:rPr>
              <a:t>color</a:t>
            </a:r>
            <a:r>
              <a:rPr lang="en" dirty="0">
                <a:solidFill>
                  <a:srgbClr val="204A87"/>
                </a:solidFill>
              </a:rPr>
              <a:t> </a:t>
            </a:r>
            <a:r>
              <a:rPr lang="en" dirty="0">
                <a:solidFill>
                  <a:schemeClr val="dk1"/>
                </a:solidFill>
              </a:rPr>
              <a:t>= clarity))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9702A4-2D4A-CEB3-6472-72E01FC6A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846" y="2605567"/>
            <a:ext cx="4715591" cy="18219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1789</Words>
  <Application>Microsoft Macintosh PowerPoint</Application>
  <PresentationFormat>On-screen Show (16:9)</PresentationFormat>
  <Paragraphs>272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Candara</vt:lpstr>
      <vt:lpstr>Helvetica Neue</vt:lpstr>
      <vt:lpstr>Times</vt:lpstr>
      <vt:lpstr>Times New Roman</vt:lpstr>
      <vt:lpstr>Office Theme</vt:lpstr>
      <vt:lpstr>Econ 106: Data Analysis for Economics  Lecture 6 Fall 2024</vt:lpstr>
      <vt:lpstr>Reminders</vt:lpstr>
      <vt:lpstr>#tidytuesday</vt:lpstr>
      <vt:lpstr>Outline</vt:lpstr>
      <vt:lpstr>Basic Elements of ggplot </vt:lpstr>
      <vt:lpstr>Scatter plots</vt:lpstr>
      <vt:lpstr>Line graphs</vt:lpstr>
      <vt:lpstr>Adjusting Plot Settings</vt:lpstr>
      <vt:lpstr>Color Mapping</vt:lpstr>
      <vt:lpstr>Color Mapping (line graph)</vt:lpstr>
      <vt:lpstr>Color: Setting vs. Mapping</vt:lpstr>
      <vt:lpstr>Setting vs. Mapping</vt:lpstr>
      <vt:lpstr>Exercise</vt:lpstr>
      <vt:lpstr>Aesthetic Mappings</vt:lpstr>
      <vt:lpstr>Exercise</vt:lpstr>
      <vt:lpstr>Bar plot</vt:lpstr>
      <vt:lpstr>Bar plot (frequency counts are in the data)</vt:lpstr>
      <vt:lpstr>Bar plot (frequency counts are in the data)</vt:lpstr>
      <vt:lpstr>Bar plot (counts are not in the data)</vt:lpstr>
      <vt:lpstr>Bar plot (ggplot counts the frequencies)</vt:lpstr>
      <vt:lpstr>Data Example</vt:lpstr>
      <vt:lpstr>Exercise</vt:lpstr>
      <vt:lpstr>Color Mapping with geom_bar()</vt:lpstr>
      <vt:lpstr>Color mapping with fill  </vt:lpstr>
      <vt:lpstr>Exercise</vt:lpstr>
      <vt:lpstr>Stacked barplot (counts)</vt:lpstr>
      <vt:lpstr>Exercise</vt:lpstr>
      <vt:lpstr>Exercise</vt:lpstr>
      <vt:lpstr>Grouped Bar plot (counts)</vt:lpstr>
      <vt:lpstr>Stacked Bar plot (proportions)</vt:lpstr>
      <vt:lpstr>Exercise</vt:lpstr>
      <vt:lpstr>Some parting words of wisdom</vt:lpstr>
      <vt:lpstr>Plan ahead</vt:lpstr>
      <vt:lpstr>What plot do I need?</vt:lpstr>
      <vt:lpstr>What geom() do I need?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Basics</dc:title>
  <cp:lastModifiedBy>Veronica Sovero</cp:lastModifiedBy>
  <cp:revision>59</cp:revision>
  <dcterms:modified xsi:type="dcterms:W3CDTF">2024-10-25T23:32:04Z</dcterms:modified>
</cp:coreProperties>
</file>