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419" r:id="rId3"/>
    <p:sldId id="473" r:id="rId4"/>
    <p:sldId id="421" r:id="rId5"/>
    <p:sldId id="422" r:id="rId6"/>
    <p:sldId id="423" r:id="rId7"/>
    <p:sldId id="424" r:id="rId8"/>
    <p:sldId id="460" r:id="rId9"/>
    <p:sldId id="425" r:id="rId10"/>
    <p:sldId id="429" r:id="rId11"/>
    <p:sldId id="426" r:id="rId12"/>
    <p:sldId id="428" r:id="rId13"/>
    <p:sldId id="448" r:id="rId14"/>
    <p:sldId id="449" r:id="rId15"/>
    <p:sldId id="450" r:id="rId16"/>
    <p:sldId id="432" r:id="rId17"/>
    <p:sldId id="434" r:id="rId18"/>
    <p:sldId id="435" r:id="rId19"/>
    <p:sldId id="436" r:id="rId20"/>
    <p:sldId id="437" r:id="rId21"/>
    <p:sldId id="438" r:id="rId22"/>
    <p:sldId id="439" r:id="rId23"/>
    <p:sldId id="468" r:id="rId24"/>
    <p:sldId id="433" r:id="rId25"/>
    <p:sldId id="440" r:id="rId26"/>
    <p:sldId id="441" r:id="rId27"/>
    <p:sldId id="442" r:id="rId28"/>
    <p:sldId id="469" r:id="rId29"/>
    <p:sldId id="430" r:id="rId30"/>
    <p:sldId id="446" r:id="rId31"/>
    <p:sldId id="447" r:id="rId32"/>
    <p:sldId id="431" r:id="rId33"/>
    <p:sldId id="444" r:id="rId34"/>
    <p:sldId id="443" r:id="rId35"/>
    <p:sldId id="427" r:id="rId36"/>
    <p:sldId id="461" r:id="rId37"/>
    <p:sldId id="445" r:id="rId38"/>
    <p:sldId id="458" r:id="rId39"/>
    <p:sldId id="470" r:id="rId40"/>
    <p:sldId id="466" r:id="rId41"/>
    <p:sldId id="459" r:id="rId42"/>
    <p:sldId id="463" r:id="rId43"/>
    <p:sldId id="471" r:id="rId44"/>
    <p:sldId id="462" r:id="rId45"/>
    <p:sldId id="464" r:id="rId46"/>
    <p:sldId id="467" r:id="rId47"/>
    <p:sldId id="47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/>
    <p:restoredTop sz="96327"/>
  </p:normalViewPr>
  <p:slideViewPr>
    <p:cSldViewPr snapToGrid="0">
      <p:cViewPr varScale="1">
        <p:scale>
          <a:sx n="107" d="100"/>
          <a:sy n="107" d="100"/>
        </p:scale>
        <p:origin x="1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2894-3514-8AAE-C039-E6CA2D2AA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2663F-7705-B8AF-64E7-4EBD93F4D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B5242-2DD9-ADFB-2DEE-2A8F9E84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0E4E-2C7A-ED7A-5E06-74A2BAC6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D42C-E779-760C-C67E-864D137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4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9FD6-7453-AEA8-EDDC-099D401C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78DD4-1BB9-61E9-B3CE-EC5388A31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1572-0804-2A01-A57F-8E6E6D59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A8E6-34A6-787E-7017-9114A2B6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250E-4511-F887-47F7-822AE7A5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2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32139-335E-A589-36ED-96DA5960E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12BE5-92E5-F736-E87E-C94627F9D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5F2C-8561-F2FE-B9A4-F52DF6DE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272C-3C09-668F-7760-48B66804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BD5E-D346-2764-387B-7746C357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62BA-56F8-3165-4CC5-131CCB1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09F3-8C08-9AB5-7EBE-E2EBB662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89CA-E40F-7574-B288-5E27D153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5E29-ECC5-3937-0DA0-FBBF5818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CF86-A9DB-3B4D-112E-E0ECE4A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5128-5E30-820D-CF2A-D975E977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CECA-E7E6-07E5-F205-E85FC5B7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0A29-27E9-3C99-9FE8-2EE97BAF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5759-7FFA-7E42-1162-CE6299EC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AA03-00D8-DFC4-2B00-529BCC8A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3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678A-3504-ECCD-CFB3-F22D9122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1091-C705-8C1D-8EAB-FFCC41888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AF104-BCEC-F638-0447-E99107728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7FB15-1F13-CB83-F3B1-B965ADFF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C158-6715-1A1F-59C7-94380144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3BED4-8E6D-1620-3DBE-B647D8B9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4A6E-7A8B-ED32-6AF2-2FF08EE7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A9426-A973-E444-A0EC-8A6C41F7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54E1-0F01-7D3E-8DC7-CE3130C27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5183D-369A-B0B2-8D4E-8004CF2C5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E5EE6-0192-8680-DB23-69D26D9D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C9632-510C-6C86-D7F2-AD5B43E5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7F50A-6C51-71D9-7CF8-0D974693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653D8-63EA-107B-8160-287D03EC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9210-6347-235D-9F3E-B45FD0E0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6BE8F-BD30-D677-838D-A0607A9A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C5560-4239-ED6C-4D0A-226FAA9B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4649D-D0AA-28D0-50B6-9AAE7B62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CD9FB-0950-9862-8CE2-E3AA9B38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EDBDD-9F70-EE44-849D-795CB616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0AF26-C487-A898-377F-60DC33D4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56AB-95A1-5D31-0D1C-CBF744A1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46C5-47B3-A5CB-6BE2-0207E7F5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1FD2-94AC-61B6-B15C-44DCB7ACE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215F6-527C-64F0-EDA4-9ED24106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17A9F-1D65-8A28-5D18-5FB492CD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9912-9782-12B9-2BE5-19907832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3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5D84-8C3F-75C1-E655-D786329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BCC07-715E-7CB7-7414-0F2CDA9FA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3CCA6-52DC-7C14-733A-7381591B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E5328-820D-C774-76A4-59A9359C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A87B-A50A-695D-822A-79A2A8F8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62805-0F78-B4D9-A096-7FA1B800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C18EE-E6FB-F1B0-3A3B-27D32101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4BE9-E670-3783-508B-36A1FD42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92C5-F826-794C-A8D8-568ECF69A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0BF2-E798-1148-A088-67D07900F02C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E103-A038-2F29-EF23-DD52C554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5246-1581-5248-3D79-3198DEC9B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21A1-5A80-5340-886F-FEFB9A76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hyperlink" Target="https://docs.google.com/spreadsheets/d/1_ZQjm0nlPQbkVo3CI7xyOzVssTt6l-n-Ei-B3ZXWv7s/edit?usp=sharing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ack-davison/TidyTuesday/blob/master/R/2020_07_14_Astronauts.R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hyperlink" Target="https://twitter.com/ChelseaParlett/status/1356285012375556109?ref_src=twsrc%5Etfw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8E39-10FE-E0BD-CCC8-5619936B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Econ 106: Data Analysis for Economics</a:t>
            </a:r>
            <a:br>
              <a:rPr lang="en-US" dirty="0"/>
            </a:br>
            <a:r>
              <a:rPr lang="en-US" sz="3200"/>
              <a:t>Lecture 9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9520-08AF-408C-8B68-9477EC32E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adapted from: https://</a:t>
            </a:r>
            <a:r>
              <a:rPr lang="en-US" dirty="0" err="1"/>
              <a:t>jhudatascience.org</a:t>
            </a:r>
            <a:r>
              <a:rPr lang="en-US" dirty="0"/>
              <a:t>/</a:t>
            </a:r>
            <a:r>
              <a:rPr lang="en-US" dirty="0" err="1"/>
              <a:t>tidyversecourse</a:t>
            </a:r>
            <a:r>
              <a:rPr lang="en-US" dirty="0"/>
              <a:t>/</a:t>
            </a:r>
            <a:r>
              <a:rPr lang="en-US" dirty="0" err="1"/>
              <a:t>model.html#descriptive-and-exploratory-analysis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08AEA-0713-6788-BD93-CB93FAD02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3759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6104-CB1A-7F8B-FB7F-B434CB4B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Quantitative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AD15-3B4B-492E-1FE0-88C94EC1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  <a:p>
            <a:r>
              <a:rPr lang="en-US" dirty="0"/>
              <a:t>Shape</a:t>
            </a:r>
          </a:p>
          <a:p>
            <a:r>
              <a:rPr lang="en-US" dirty="0"/>
              <a:t>Center</a:t>
            </a:r>
          </a:p>
          <a:p>
            <a:r>
              <a:rPr lang="en-US" dirty="0"/>
              <a:t>Spread</a:t>
            </a:r>
          </a:p>
          <a:p>
            <a:r>
              <a:rPr lang="en-US" dirty="0"/>
              <a:t>Unusual Values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838AF8E-A4E3-7F8D-6159-765FAAE98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57" y="1458096"/>
            <a:ext cx="7809470" cy="488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16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2D91-12FD-9E6C-6491-2E1F258B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summary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AE55-F01E-B943-7929-CA8D4B7A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44665" cy="410561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We can see some detailed information on our quantitative data (year, age,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tvhours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08340-4978-3A3E-928E-951868DF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22" y="2916579"/>
            <a:ext cx="7562705" cy="31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1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0478-4E08-E464-4653-AAC47AF8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summaries with </a:t>
            </a:r>
            <a:r>
              <a:rPr lang="en-US" dirty="0" err="1"/>
              <a:t>skimr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167FD-EDE7-E037-7E34-77A5B003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287" y="1441739"/>
            <a:ext cx="7948000" cy="5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4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FC78-5284-0352-D5AF-09DE81A2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19E3-D70F-E5C3-DDC3-5B221445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865" cy="4351338"/>
          </a:xfrm>
        </p:spPr>
        <p:txBody>
          <a:bodyPr/>
          <a:lstStyle/>
          <a:p>
            <a:r>
              <a:rPr lang="en-US" dirty="0"/>
              <a:t>Look for variables that have a lot of missing data:</a:t>
            </a:r>
          </a:p>
          <a:p>
            <a:pPr lvl="1"/>
            <a:r>
              <a:rPr lang="en-US" dirty="0" err="1"/>
              <a:t>tvhours</a:t>
            </a:r>
            <a:endParaRPr lang="en-US" dirty="0"/>
          </a:p>
          <a:p>
            <a:r>
              <a:rPr lang="en-US" dirty="0"/>
              <a:t>Why is it missing? What should we do about it?</a:t>
            </a:r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CAF3EA5-6D8B-6189-845C-51AF1ECA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57" y="1825624"/>
            <a:ext cx="6964682" cy="4648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A6F12A-D520-E013-F1AB-1F2431DCD190}"/>
              </a:ext>
            </a:extLst>
          </p:cNvPr>
          <p:cNvSpPr/>
          <p:nvPr/>
        </p:nvSpPr>
        <p:spPr>
          <a:xfrm>
            <a:off x="7110507" y="5647039"/>
            <a:ext cx="538325" cy="63019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332E-70FB-2535-8743-CAC539F4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0DBD-F79F-BF03-6505-6F370255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a variable can be missing for a variety of reasons:</a:t>
            </a:r>
          </a:p>
          <a:p>
            <a:pPr lvl="1"/>
            <a:r>
              <a:rPr lang="en-US" dirty="0"/>
              <a:t>the variable was included in some survey years, not others</a:t>
            </a:r>
          </a:p>
          <a:p>
            <a:pPr lvl="1"/>
            <a:r>
              <a:rPr lang="en-US" dirty="0"/>
              <a:t>only a subset of people answered the question based on some characteristic</a:t>
            </a:r>
          </a:p>
          <a:p>
            <a:pPr lvl="1"/>
            <a:r>
              <a:rPr lang="en-US" dirty="0"/>
              <a:t>missing at random</a:t>
            </a:r>
          </a:p>
          <a:p>
            <a:r>
              <a:rPr lang="en-US" dirty="0"/>
              <a:t>In the first two cases, missingness is conveying information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3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733C-A681-24C9-9E15-EB50DEE7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Commute Times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82D576-E44A-DBC1-FE69-478A55888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412013"/>
              </p:ext>
            </p:extLst>
          </p:nvPr>
        </p:nvGraphicFramePr>
        <p:xfrm>
          <a:off x="4697448" y="2403854"/>
          <a:ext cx="7068066" cy="3380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6022">
                  <a:extLst>
                    <a:ext uri="{9D8B030D-6E8A-4147-A177-3AD203B41FA5}">
                      <a16:colId xmlns:a16="http://schemas.microsoft.com/office/drawing/2014/main" val="2130825834"/>
                    </a:ext>
                  </a:extLst>
                </a:gridCol>
                <a:gridCol w="2356022">
                  <a:extLst>
                    <a:ext uri="{9D8B030D-6E8A-4147-A177-3AD203B41FA5}">
                      <a16:colId xmlns:a16="http://schemas.microsoft.com/office/drawing/2014/main" val="1045806040"/>
                    </a:ext>
                  </a:extLst>
                </a:gridCol>
                <a:gridCol w="2356022">
                  <a:extLst>
                    <a:ext uri="{9D8B030D-6E8A-4147-A177-3AD203B41FA5}">
                      <a16:colId xmlns:a16="http://schemas.microsoft.com/office/drawing/2014/main" val="580731666"/>
                    </a:ext>
                  </a:extLst>
                </a:gridCol>
              </a:tblGrid>
              <a:tr h="826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 off campus?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commute 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distance from campus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5233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2699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4671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44717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28565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66831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0966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916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08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6248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83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74CDFC-A9F1-17D5-43F5-E5AC9E10B5BB}"/>
              </a:ext>
            </a:extLst>
          </p:cNvPr>
          <p:cNvSpPr txBox="1"/>
          <p:nvPr/>
        </p:nvSpPr>
        <p:spPr>
          <a:xfrm>
            <a:off x="516835" y="2822713"/>
            <a:ext cx="3607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Examine the cases that have missing commute times and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What is your student sample if you filter out cases where commute time is missing?</a:t>
            </a:r>
          </a:p>
        </p:txBody>
      </p:sp>
    </p:spTree>
    <p:extLst>
      <p:ext uri="{BB962C8B-B14F-4D97-AF65-F5344CB8AC3E}">
        <p14:creationId xmlns:p14="http://schemas.microsoft.com/office/powerpoint/2010/main" val="186811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6C26-1FB0-B7BC-6C98-EE44CA58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 Quantitative Variable: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5BAA-3F8E-28E7-0834-3258567E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18" y="2356230"/>
            <a:ext cx="3449596" cy="326609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Histograms are helpful when you want to </a:t>
            </a:r>
            <a:r>
              <a:rPr lang="en-US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understand what values you have in your dataset for a single variable.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2CA690-7E73-62A3-5990-05195C91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70" y="1970104"/>
            <a:ext cx="7179276" cy="403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95B5-0048-AB84-391C-C92A747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geom_histogram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983-AADE-0532-E2AC-6622977E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24794" cy="44145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effectLst/>
              </a:rPr>
              <a:t>ggplot</a:t>
            </a:r>
            <a:r>
              <a:rPr lang="en-US" dirty="0">
                <a:effectLst/>
              </a:rPr>
              <a:t>(</a:t>
            </a:r>
            <a:r>
              <a:rPr lang="en-US" dirty="0">
                <a:solidFill>
                  <a:srgbClr val="00B050"/>
                </a:solidFill>
                <a:effectLst/>
              </a:rPr>
              <a:t>data</a:t>
            </a:r>
            <a:r>
              <a:rPr lang="en-US" dirty="0">
                <a:solidFill>
                  <a:srgbClr val="7D9029"/>
                </a:solidFill>
                <a:effectLst/>
              </a:rPr>
              <a:t> </a:t>
            </a:r>
            <a:r>
              <a:rPr lang="en-US" dirty="0">
                <a:effectLst/>
              </a:rPr>
              <a:t>= </a:t>
            </a:r>
            <a:r>
              <a:rPr lang="en-US" dirty="0" err="1">
                <a:effectLst/>
              </a:rPr>
              <a:t>gss_cat</a:t>
            </a:r>
            <a:r>
              <a:rPr lang="en-US" dirty="0">
                <a:effectLst/>
              </a:rPr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mapping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=</a:t>
            </a:r>
            <a:r>
              <a:rPr lang="en-US" dirty="0" err="1"/>
              <a:t>tvhours</a:t>
            </a:r>
            <a:r>
              <a:rPr lang="en-US" dirty="0">
                <a:effectLst/>
              </a:rPr>
              <a:t>)) </a:t>
            </a:r>
            <a:r>
              <a:rPr lang="en-US" b="1" dirty="0">
                <a:solidFill>
                  <a:srgbClr val="0432FF"/>
                </a:solidFill>
                <a:effectLst/>
              </a:rPr>
              <a:t>+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FF0000"/>
                </a:solidFill>
                <a:effectLst/>
              </a:rPr>
              <a:t>geom_histogram</a:t>
            </a:r>
            <a:r>
              <a:rPr lang="en-US" dirty="0">
                <a:effectLst/>
              </a:rPr>
              <a:t>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3C2C7-A05E-AF3E-5710-092E76D5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07" y="2150761"/>
            <a:ext cx="52451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95B5-0048-AB84-391C-C92A747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kind of funny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983-AADE-0532-E2AC-6622977E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69476" cy="4414537"/>
          </a:xfrm>
        </p:spPr>
        <p:txBody>
          <a:bodyPr>
            <a:normAutofit/>
          </a:bodyPr>
          <a:lstStyle/>
          <a:p>
            <a:r>
              <a:rPr lang="en-US" dirty="0"/>
              <a:t>Weird looking distribution</a:t>
            </a:r>
          </a:p>
          <a:p>
            <a:r>
              <a:rPr lang="en-US" dirty="0"/>
              <a:t>Why did this happen?</a:t>
            </a:r>
          </a:p>
          <a:p>
            <a:pPr lvl="1"/>
            <a:r>
              <a:rPr lang="en-US" dirty="0" err="1"/>
              <a:t>tvhours</a:t>
            </a:r>
            <a:r>
              <a:rPr lang="en-US" dirty="0"/>
              <a:t> are reported in increments of 1 (values range from 0-24)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 default is to create 30 bins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bins start at some negative value</a:t>
            </a:r>
          </a:p>
          <a:p>
            <a:pPr lvl="1"/>
            <a:r>
              <a:rPr lang="en-US" dirty="0"/>
              <a:t>bins are in increments of less than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3C2C7-A05E-AF3E-5710-092E76D5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077" y="2311398"/>
            <a:ext cx="52451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AACB-820C-EEFF-8977-148D5D9B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DC19-1449-C136-DF14-36A6E637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2914" cy="4351338"/>
          </a:xfrm>
        </p:spPr>
        <p:txBody>
          <a:bodyPr/>
          <a:lstStyle/>
          <a:p>
            <a:r>
              <a:rPr lang="en-US" dirty="0"/>
              <a:t>Let’s set the starting value (boundary)</a:t>
            </a:r>
          </a:p>
          <a:p>
            <a:r>
              <a:rPr lang="en-US" dirty="0"/>
              <a:t>Let’s also set the width of the bins (</a:t>
            </a:r>
            <a:r>
              <a:rPr lang="en-US" dirty="0" err="1"/>
              <a:t>binwidth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3BD6BA-A9D3-B1B3-D7A2-1518817E3E50}"/>
              </a:ext>
            </a:extLst>
          </p:cNvPr>
          <p:cNvSpPr txBox="1">
            <a:spLocks/>
          </p:cNvSpPr>
          <p:nvPr/>
        </p:nvSpPr>
        <p:spPr>
          <a:xfrm>
            <a:off x="5634682" y="1762426"/>
            <a:ext cx="6557318" cy="44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rgbClr val="7D9029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gss_cat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mapping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=</a:t>
            </a:r>
            <a:r>
              <a:rPr lang="en-US" dirty="0" err="1"/>
              <a:t>tvhours</a:t>
            </a:r>
            <a:r>
              <a:rPr lang="en-US" dirty="0"/>
              <a:t>)) </a:t>
            </a:r>
            <a:r>
              <a:rPr lang="en-US" b="1" dirty="0">
                <a:solidFill>
                  <a:srgbClr val="0432FF"/>
                </a:solidFill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geom_histogram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boundary</a:t>
            </a:r>
            <a:r>
              <a:rPr lang="en-US" dirty="0"/>
              <a:t>=0, </a:t>
            </a:r>
            <a:r>
              <a:rPr lang="en-US" dirty="0" err="1">
                <a:solidFill>
                  <a:srgbClr val="00B050"/>
                </a:solidFill>
              </a:rPr>
              <a:t>binwidth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27910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8219C5-3EBA-32F6-3667-56AF476B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2789C-7255-331E-6806-E20753542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47583" cy="4351338"/>
          </a:xfrm>
        </p:spPr>
        <p:txBody>
          <a:bodyPr/>
          <a:lstStyle/>
          <a:p>
            <a:r>
              <a:rPr lang="en-US" dirty="0"/>
              <a:t>Research Milestone #1 is due Sunday 11:59pm</a:t>
            </a:r>
          </a:p>
          <a:p>
            <a:r>
              <a:rPr lang="en-US" dirty="0"/>
              <a:t>Please reach out to me if you have any questions about your choice of dataset (I’m happy to give suggestions)</a:t>
            </a:r>
          </a:p>
          <a:p>
            <a:r>
              <a:rPr lang="en-US" dirty="0"/>
              <a:t>You can also post your dataset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and I will give feedback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273EF-4DBE-D073-0FB8-449A2B0B49A6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75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AACB-820C-EEFF-8977-148D5D9B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Histogram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3BD6BA-A9D3-B1B3-D7A2-1518817E3E50}"/>
              </a:ext>
            </a:extLst>
          </p:cNvPr>
          <p:cNvSpPr txBox="1">
            <a:spLocks/>
          </p:cNvSpPr>
          <p:nvPr/>
        </p:nvSpPr>
        <p:spPr>
          <a:xfrm>
            <a:off x="356287" y="2078338"/>
            <a:ext cx="6588210" cy="44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rgbClr val="7D9029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gss_cat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mapping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=</a:t>
            </a:r>
            <a:r>
              <a:rPr lang="en-US" dirty="0" err="1"/>
              <a:t>tvhours</a:t>
            </a:r>
            <a:r>
              <a:rPr lang="en-US" dirty="0"/>
              <a:t>)) </a:t>
            </a:r>
            <a:r>
              <a:rPr lang="en-US" b="1" dirty="0">
                <a:solidFill>
                  <a:srgbClr val="0432FF"/>
                </a:solidFill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geom_histogram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boundary</a:t>
            </a:r>
            <a:r>
              <a:rPr lang="en-US" dirty="0"/>
              <a:t>=0, </a:t>
            </a:r>
            <a:r>
              <a:rPr lang="en-US" dirty="0" err="1">
                <a:solidFill>
                  <a:srgbClr val="00B050"/>
                </a:solidFill>
              </a:rPr>
              <a:t>binwidth</a:t>
            </a:r>
            <a:r>
              <a:rPr lang="en-US" dirty="0"/>
              <a:t>=1 )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F8B3B-F903-82F0-5060-4A440833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213" y="1976223"/>
            <a:ext cx="47625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AACB-820C-EEFF-8977-148D5D9B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Histogram (?)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3BD6BA-A9D3-B1B3-D7A2-1518817E3E50}"/>
              </a:ext>
            </a:extLst>
          </p:cNvPr>
          <p:cNvSpPr txBox="1">
            <a:spLocks/>
          </p:cNvSpPr>
          <p:nvPr/>
        </p:nvSpPr>
        <p:spPr>
          <a:xfrm>
            <a:off x="356287" y="2078338"/>
            <a:ext cx="6588210" cy="44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rgbClr val="7D9029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gss_cat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mapping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=</a:t>
            </a:r>
            <a:r>
              <a:rPr lang="en-US" dirty="0" err="1"/>
              <a:t>tvhours</a:t>
            </a:r>
            <a:r>
              <a:rPr lang="en-US" dirty="0"/>
              <a:t>))</a:t>
            </a:r>
            <a:r>
              <a:rPr lang="en-US" b="1" dirty="0">
                <a:solidFill>
                  <a:srgbClr val="0432FF"/>
                </a:solidFill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geom_histogram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boundary</a:t>
            </a:r>
            <a:r>
              <a:rPr lang="en-US" dirty="0"/>
              <a:t>=0, </a:t>
            </a:r>
            <a:r>
              <a:rPr lang="en-US" dirty="0" err="1">
                <a:solidFill>
                  <a:srgbClr val="00B050"/>
                </a:solidFill>
              </a:rPr>
              <a:t>binwidth</a:t>
            </a:r>
            <a:r>
              <a:rPr lang="en-US" dirty="0"/>
              <a:t>=4 )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96C19-BFFB-C801-FD89-A370DEAF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482" y="2360141"/>
            <a:ext cx="5060017" cy="39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34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AACB-820C-EEFF-8977-148D5D9B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Histogram (?)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3BD6BA-A9D3-B1B3-D7A2-1518817E3E50}"/>
              </a:ext>
            </a:extLst>
          </p:cNvPr>
          <p:cNvSpPr txBox="1">
            <a:spLocks/>
          </p:cNvSpPr>
          <p:nvPr/>
        </p:nvSpPr>
        <p:spPr>
          <a:xfrm>
            <a:off x="483065" y="1781776"/>
            <a:ext cx="11552416" cy="44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histograms, it can be hard to decide what’s the “correct” bin width</a:t>
            </a:r>
          </a:p>
          <a:p>
            <a:r>
              <a:rPr lang="en-US" dirty="0"/>
              <a:t>when your bins get too narrow, it creates patterns that aren’t really there </a:t>
            </a:r>
          </a:p>
          <a:p>
            <a:r>
              <a:rPr lang="en-US" dirty="0"/>
              <a:t>when your bins get too wide, it erases the finer details of the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96C19-BFFB-C801-FD89-A370DEAF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73" y="3429000"/>
            <a:ext cx="4134243" cy="3230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6B021-5CF6-34B0-E5F0-0BEBC1BA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97" y="3429000"/>
            <a:ext cx="4143111" cy="32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0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A737-E073-A711-AC35-2002D9E6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FEFE-EAC1-63F4-CAE7-DB919651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histogram for age, then adjust the bin width as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E434F-A2D4-1CAC-C8B4-FADA562E37B6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826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6C26-1FB0-B7BC-6C98-EE44CA58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Densityplot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5BAA-3F8E-28E7-0834-3258567E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18" y="2001796"/>
            <a:ext cx="3523736" cy="4334904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Densityplots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smoothed versions of histograms, visualizing the distribution of a continuous variable.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Compared to histograms, they are less sensitive to the number of bins chosen for visualization.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AA615C-32BF-D4E7-643B-CAD075855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92" y="1386274"/>
            <a:ext cx="7706497" cy="433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922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95B5-0048-AB84-391C-C92A747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geom_density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983-AADE-0532-E2AC-6622977E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2078338"/>
            <a:ext cx="5124794" cy="441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effectLst/>
              </a:rPr>
              <a:t>ggplot</a:t>
            </a:r>
            <a:r>
              <a:rPr lang="en-US" sz="2400" dirty="0">
                <a:effectLst/>
              </a:rPr>
              <a:t>(</a:t>
            </a:r>
            <a:r>
              <a:rPr lang="en-US" sz="2400" dirty="0">
                <a:solidFill>
                  <a:srgbClr val="00B050"/>
                </a:solidFill>
                <a:effectLst/>
              </a:rPr>
              <a:t>data</a:t>
            </a:r>
            <a:r>
              <a:rPr lang="en-US" sz="2400" dirty="0">
                <a:solidFill>
                  <a:srgbClr val="7D9029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= </a:t>
            </a:r>
            <a:r>
              <a:rPr lang="en-US" sz="2400" dirty="0" err="1">
                <a:effectLst/>
              </a:rPr>
              <a:t>gss_cat</a:t>
            </a:r>
            <a:r>
              <a:rPr lang="en-US" sz="2400" dirty="0">
                <a:effectLst/>
              </a:rPr>
              <a:t>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mapping</a:t>
            </a:r>
            <a:r>
              <a:rPr lang="en-US" sz="2400" dirty="0"/>
              <a:t>=</a:t>
            </a:r>
            <a:r>
              <a:rPr lang="en-US" sz="2400" dirty="0" err="1">
                <a:solidFill>
                  <a:srgbClr val="FF0000"/>
                </a:solidFill>
              </a:rPr>
              <a:t>aes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x</a:t>
            </a:r>
            <a:r>
              <a:rPr lang="en-US" sz="2400" dirty="0"/>
              <a:t>=</a:t>
            </a:r>
            <a:r>
              <a:rPr lang="en-US" sz="2400" dirty="0" err="1"/>
              <a:t>tvhours</a:t>
            </a:r>
            <a:r>
              <a:rPr lang="en-US" sz="2400" dirty="0">
                <a:effectLst/>
              </a:rPr>
              <a:t>)) </a:t>
            </a:r>
            <a:r>
              <a:rPr lang="en-US" sz="2400" b="1" dirty="0">
                <a:solidFill>
                  <a:srgbClr val="0432FF"/>
                </a:solidFill>
                <a:effectLst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geom_density</a:t>
            </a:r>
            <a:r>
              <a:rPr lang="en-US" sz="2400" dirty="0">
                <a:effectLst/>
              </a:rPr>
              <a:t>()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EB2EA-249E-D52F-7D87-E8D2A105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31" y="2275187"/>
            <a:ext cx="6190488" cy="3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95B5-0048-AB84-391C-C92A747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Lumpy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983-AADE-0532-E2AC-6622977E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2078338"/>
            <a:ext cx="5124794" cy="4414537"/>
          </a:xfrm>
        </p:spPr>
        <p:txBody>
          <a:bodyPr>
            <a:normAutofit/>
          </a:bodyPr>
          <a:lstStyle/>
          <a:p>
            <a:r>
              <a:rPr lang="en-US" sz="2400" dirty="0"/>
              <a:t>The density plot looks “lumpy” because </a:t>
            </a:r>
            <a:r>
              <a:rPr lang="en-US" sz="2400" dirty="0" err="1"/>
              <a:t>tvhours</a:t>
            </a:r>
            <a:r>
              <a:rPr lang="en-US" sz="2400" dirty="0"/>
              <a:t> is an integer</a:t>
            </a:r>
          </a:p>
          <a:p>
            <a:r>
              <a:rPr lang="en-US" sz="2400" dirty="0"/>
              <a:t>the lumps are at every integer (1,2,3,etc.)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EB2EA-249E-D52F-7D87-E8D2A105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31" y="2275187"/>
            <a:ext cx="6190488" cy="3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06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95B5-0048-AB84-391C-C92A747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983-AADE-0532-E2AC-6622977E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2078338"/>
            <a:ext cx="5124794" cy="441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select a larger bandwidth (smooth out the bumps):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5459A-6529-594C-B28F-11A015DC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401" y="2471352"/>
            <a:ext cx="6589308" cy="3470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BA22B-823C-E94A-9525-77F7F0300645}"/>
              </a:ext>
            </a:extLst>
          </p:cNvPr>
          <p:cNvSpPr txBox="1"/>
          <p:nvPr/>
        </p:nvSpPr>
        <p:spPr>
          <a:xfrm>
            <a:off x="838200" y="3429000"/>
            <a:ext cx="40797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effectLst/>
              </a:rPr>
              <a:t>ggplot</a:t>
            </a:r>
            <a:r>
              <a:rPr lang="en-US" sz="1800" dirty="0">
                <a:effectLst/>
              </a:rPr>
              <a:t>(</a:t>
            </a:r>
            <a:r>
              <a:rPr lang="en-US" sz="1800" dirty="0">
                <a:solidFill>
                  <a:srgbClr val="00B050"/>
                </a:solidFill>
                <a:effectLst/>
              </a:rPr>
              <a:t>data</a:t>
            </a:r>
            <a:r>
              <a:rPr lang="en-US" sz="1800" dirty="0">
                <a:solidFill>
                  <a:srgbClr val="7D9029"/>
                </a:solidFill>
                <a:effectLst/>
              </a:rPr>
              <a:t> </a:t>
            </a:r>
            <a:r>
              <a:rPr lang="en-US" sz="1800" dirty="0">
                <a:effectLst/>
              </a:rPr>
              <a:t>= </a:t>
            </a:r>
            <a:r>
              <a:rPr lang="en-US" sz="1800" dirty="0" err="1">
                <a:effectLst/>
              </a:rPr>
              <a:t>gss_cat</a:t>
            </a:r>
            <a:r>
              <a:rPr lang="en-US" sz="1800" dirty="0">
                <a:effectLst/>
              </a:rPr>
              <a:t>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B050"/>
                </a:solidFill>
              </a:rPr>
              <a:t>mapping</a:t>
            </a:r>
            <a:r>
              <a:rPr lang="en-US" sz="1800" dirty="0"/>
              <a:t>=</a:t>
            </a:r>
            <a:r>
              <a:rPr lang="en-US" sz="1800" dirty="0" err="1">
                <a:solidFill>
                  <a:srgbClr val="FF0000"/>
                </a:solidFill>
              </a:rPr>
              <a:t>aes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=</a:t>
            </a:r>
            <a:r>
              <a:rPr lang="en-US" sz="1800" dirty="0" err="1"/>
              <a:t>tvhours</a:t>
            </a:r>
            <a:r>
              <a:rPr lang="en-US" sz="1800" dirty="0">
                <a:effectLst/>
              </a:rPr>
              <a:t>)) </a:t>
            </a:r>
            <a:r>
              <a:rPr lang="en-US" sz="1800" b="1" dirty="0">
                <a:solidFill>
                  <a:srgbClr val="0432FF"/>
                </a:solidFill>
                <a:effectLst/>
              </a:rPr>
              <a:t>+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geom_density</a:t>
            </a:r>
            <a:r>
              <a:rPr lang="en-US" sz="1800" dirty="0">
                <a:effectLst/>
              </a:rPr>
              <a:t>(</a:t>
            </a:r>
            <a:r>
              <a:rPr lang="en-US" sz="1800" dirty="0">
                <a:solidFill>
                  <a:srgbClr val="00B050"/>
                </a:solidFill>
                <a:effectLst/>
              </a:rPr>
              <a:t>adjust</a:t>
            </a:r>
            <a:r>
              <a:rPr lang="en-US" sz="1800" dirty="0">
                <a:effectLst/>
              </a:rPr>
              <a:t>=2)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1550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1B10-A247-E1A7-E3B7-29937827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774F-864E-6F7E-BA81-673F21A8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density plot for age, then adjust the bandwidth as needed</a:t>
            </a:r>
          </a:p>
        </p:txBody>
      </p:sp>
    </p:spTree>
    <p:extLst>
      <p:ext uri="{BB962C8B-B14F-4D97-AF65-F5344CB8AC3E}">
        <p14:creationId xmlns:p14="http://schemas.microsoft.com/office/powerpoint/2010/main" val="418649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CA87-1E95-642F-9D21-D6B2F4C5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the Shape of the Distribution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7A1BFD-3518-A2DE-4D57-EA4AE5A59E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0" y="2512779"/>
            <a:ext cx="5059403" cy="31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3AFA09E-2D7A-9962-D0A9-71EB4631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17" y="1690688"/>
            <a:ext cx="7394283" cy="462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5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620C-A8D1-957F-3623-676B51CE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tidytuesday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BE2C-BA4A-9266-E1CA-7FCC3EE3A5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15FC59-3557-EAE3-A5D9-E509EFA8A9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6" y="1825625"/>
            <a:ext cx="7454944" cy="44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63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31E-167B-229D-4C2E-10A0BCE4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Tvhours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2D38-01FF-CAA1-1826-7BDC5233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8070" cy="4351338"/>
          </a:xfrm>
        </p:spPr>
        <p:txBody>
          <a:bodyPr/>
          <a:lstStyle/>
          <a:p>
            <a:r>
              <a:rPr lang="en-US" dirty="0"/>
              <a:t>Right-skewed distribution</a:t>
            </a:r>
          </a:p>
          <a:p>
            <a:r>
              <a:rPr lang="en-US" dirty="0"/>
              <a:t>most people watch tv for between 0 and 5 hours per day</a:t>
            </a:r>
          </a:p>
          <a:p>
            <a:r>
              <a:rPr lang="en-US" dirty="0"/>
              <a:t>very few watch 10 or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F5341-2DBB-BC28-B01C-E553205A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401" y="2471352"/>
            <a:ext cx="6589308" cy="34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94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31E-167B-229D-4C2E-10A0BCE4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Tvhours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2D38-01FF-CAA1-1826-7BDC5233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8070" cy="4351338"/>
          </a:xfrm>
        </p:spPr>
        <p:txBody>
          <a:bodyPr/>
          <a:lstStyle/>
          <a:p>
            <a:r>
              <a:rPr lang="en-US" dirty="0"/>
              <a:t>Right-skewed distribution</a:t>
            </a:r>
          </a:p>
          <a:p>
            <a:r>
              <a:rPr lang="en-US" dirty="0"/>
              <a:t>mean&gt;median</a:t>
            </a:r>
          </a:p>
          <a:p>
            <a:r>
              <a:rPr lang="en-US" dirty="0"/>
              <a:t>75% of the sample watches less than 4 hours of tv per day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6378B8C-F3CB-00D2-F441-32C1B5A8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03" y="1027906"/>
            <a:ext cx="7948000" cy="5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AAEA-DA91-E9F8-572C-F36D43B7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2216B3-6E6B-2B8D-8899-F3354AE905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78" y="2071581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89AE4D-DC75-FA2A-4A63-9E0820F82B1A}"/>
              </a:ext>
            </a:extLst>
          </p:cNvPr>
          <p:cNvSpPr txBox="1"/>
          <p:nvPr/>
        </p:nvSpPr>
        <p:spPr>
          <a:xfrm>
            <a:off x="838200" y="2113005"/>
            <a:ext cx="4240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Plotting the distribution is also helpful for identifying any unusually large or small values (outliers)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Should we get rid of them? How do we decide?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887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03F1-FC13-5C98-FD0B-CFBD4C23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CC3C-6724-264C-0279-4B6F0977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Values that are much larger or smaller than the rest of your distribution should be investigated until you are able to classify them into one of these categories: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They are erroneous (and should be excluded).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Example: missing values coded as 9999998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value is measured in meters when it should be in cm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They are correct and produced by the same process as less extreme values (and should be retained).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93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4E1C-4ADC-6AA0-61C9-9CE53A04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643" cy="1325563"/>
          </a:xfrm>
        </p:spPr>
        <p:txBody>
          <a:bodyPr/>
          <a:lstStyle/>
          <a:p>
            <a:r>
              <a:rPr lang="en-US" dirty="0"/>
              <a:t>What do we do about outliers? Mostly nothing.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F3B18-0B64-520E-4CB0-27D9378C23BB}"/>
              </a:ext>
            </a:extLst>
          </p:cNvPr>
          <p:cNvSpPr txBox="1"/>
          <p:nvPr/>
        </p:nvSpPr>
        <p:spPr>
          <a:xfrm>
            <a:off x="1977081" y="2136339"/>
            <a:ext cx="71700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🗣I don’t know who needs to hear this but we ✨don’t✨ get rid of outliers </a:t>
            </a:r>
            <a:r>
              <a:rPr lang="en-US" b="0" i="1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because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they’re extreme...</a:t>
            </a:r>
            <a:b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we get rid of them when their extremeness indicates they’re not a part of the data generating process we want to study (like a typo that says your newborn is 1000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lbs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— Chelsea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Parlett-Pelleriti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(@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ChelseaParlett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 </a:t>
            </a:r>
            <a:r>
              <a:rPr lang="en-US" b="0" i="0" u="none" strike="noStrike" dirty="0">
                <a:solidFill>
                  <a:srgbClr val="F92672"/>
                </a:solidFill>
                <a:effectLst/>
                <a:latin typeface="Fira Sans" panose="020B0503050000020004" pitchFamily="34" charset="0"/>
                <a:hlinkClick r:id="rId2"/>
              </a:rPr>
              <a:t>February 1, 2021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30516-8331-2D05-7344-7DE833A71FC4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301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2D91-12FD-9E6C-6491-2E1F258B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Categorical Variables: </a:t>
            </a:r>
            <a:r>
              <a:rPr lang="en-US" dirty="0">
                <a:solidFill>
                  <a:srgbClr val="FF0000"/>
                </a:solidFill>
              </a:rPr>
              <a:t>summary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AE55-F01E-B943-7929-CA8D4B7A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4410" cy="410561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Be careful:  </a:t>
            </a:r>
            <a:r>
              <a:rPr lang="en-US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summary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() doesn’t show all the levels in a factor if you are summarizing the entire data frame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08340-4978-3A3E-928E-951868DF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814" y="3094796"/>
            <a:ext cx="7562705" cy="31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68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E0034-35DD-BB84-68CE-C64312A8B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359D-A0B7-0E0D-34E0-70FB113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Categorical Variables: </a:t>
            </a:r>
            <a:r>
              <a:rPr lang="en-US" dirty="0">
                <a:solidFill>
                  <a:srgbClr val="FF0000"/>
                </a:solidFill>
              </a:rPr>
              <a:t>summary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93AF-CD5C-AB9F-A93F-6D9EB6E8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051853" cy="410561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 </a:t>
            </a:r>
            <a:r>
              <a:rPr lang="en-US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summary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() will show all the levels in a factor if you summarize a single variable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01AC4-5C56-3063-D1DB-3813D991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09" y="4204467"/>
            <a:ext cx="7772400" cy="18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81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0478-4E08-E464-4653-AAC47AF8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 with </a:t>
            </a:r>
            <a:r>
              <a:rPr lang="en-US" dirty="0" err="1"/>
              <a:t>skimr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167FD-EDE7-E037-7E34-77A5B003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983" y="1451678"/>
            <a:ext cx="7948000" cy="5305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0BF799-F63A-2983-51A0-446853BE6970}"/>
              </a:ext>
            </a:extLst>
          </p:cNvPr>
          <p:cNvSpPr txBox="1"/>
          <p:nvPr/>
        </p:nvSpPr>
        <p:spPr>
          <a:xfrm>
            <a:off x="487017" y="2196548"/>
            <a:ext cx="2415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skim</a:t>
            </a:r>
            <a:r>
              <a:rPr lang="en-US" dirty="0"/>
              <a:t>() you won’t see all of the levels of a factor variable, but you will at least know how many levels there 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D6D7C-3A3B-07F1-04A2-A232E41F8F71}"/>
              </a:ext>
            </a:extLst>
          </p:cNvPr>
          <p:cNvSpPr/>
          <p:nvPr/>
        </p:nvSpPr>
        <p:spPr>
          <a:xfrm>
            <a:off x="7394713" y="3985590"/>
            <a:ext cx="674249" cy="142073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01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D3D3-F8F0-2793-7757-47FDAD8A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Option: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8CFF-D88D-8BE5-44E4-44609974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49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marital_count</a:t>
            </a:r>
            <a:r>
              <a:rPr lang="en-US" dirty="0">
                <a:solidFill>
                  <a:srgbClr val="0432FF"/>
                </a:solidFill>
              </a:rPr>
              <a:t>&lt;-</a:t>
            </a:r>
            <a:r>
              <a:rPr lang="en-US" dirty="0" err="1">
                <a:solidFill>
                  <a:srgbClr val="00B050"/>
                </a:solidFill>
              </a:rPr>
              <a:t>gss_cat</a:t>
            </a:r>
            <a:r>
              <a:rPr lang="en-US" dirty="0">
                <a:solidFill>
                  <a:srgbClr val="0432FF"/>
                </a:solidFill>
              </a:rPr>
              <a:t>%&gt;%</a:t>
            </a:r>
          </a:p>
          <a:p>
            <a:pPr marL="0" indent="0">
              <a:buNone/>
            </a:pPr>
            <a:r>
              <a:rPr lang="en-US" dirty="0"/>
              <a:t>  		</a:t>
            </a:r>
            <a:r>
              <a:rPr lang="en-US" dirty="0">
                <a:solidFill>
                  <a:srgbClr val="FF0000"/>
                </a:solidFill>
              </a:rPr>
              <a:t>count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marital</a:t>
            </a:r>
            <a:r>
              <a:rPr lang="en-US" dirty="0"/>
              <a:t>)</a:t>
            </a:r>
            <a:r>
              <a:rPr lang="en-US" dirty="0">
                <a:solidFill>
                  <a:srgbClr val="0432FF"/>
                </a:solidFill>
              </a:rPr>
              <a:t>%&gt;%</a:t>
            </a:r>
          </a:p>
          <a:p>
            <a:pPr marL="0" indent="0">
              <a:buNone/>
            </a:pPr>
            <a:r>
              <a:rPr lang="en-US" dirty="0"/>
              <a:t> 		</a:t>
            </a:r>
            <a:r>
              <a:rPr lang="en-US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desc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F780F-231B-FCF8-B66F-23F2653F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88" y="3593459"/>
            <a:ext cx="3191213" cy="2718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53BC3-B9A4-3EA7-DF00-6EE52AF1DC06}"/>
              </a:ext>
            </a:extLst>
          </p:cNvPr>
          <p:cNvSpPr txBox="1"/>
          <p:nvPr/>
        </p:nvSpPr>
        <p:spPr>
          <a:xfrm>
            <a:off x="6984926" y="1388310"/>
            <a:ext cx="470349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 err="1">
                <a:solidFill>
                  <a:srgbClr val="7030A0"/>
                </a:solidFill>
              </a:rPr>
              <a:t>marital_summarize</a:t>
            </a:r>
            <a:r>
              <a:rPr lang="en-US" sz="2400" dirty="0">
                <a:solidFill>
                  <a:srgbClr val="0432FF"/>
                </a:solidFill>
              </a:rPr>
              <a:t>&lt;-</a:t>
            </a:r>
            <a:r>
              <a:rPr lang="en-US" sz="2400" dirty="0" err="1">
                <a:solidFill>
                  <a:srgbClr val="00B050"/>
                </a:solidFill>
              </a:rPr>
              <a:t>gss_cat</a:t>
            </a:r>
            <a:r>
              <a:rPr lang="en-US" sz="2400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</a:t>
            </a:r>
            <a:r>
              <a:rPr lang="en-US" sz="2400" dirty="0" err="1">
                <a:solidFill>
                  <a:srgbClr val="FF0000"/>
                </a:solidFill>
              </a:rPr>
              <a:t>group_by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marital</a:t>
            </a:r>
            <a:r>
              <a:rPr lang="en-US" sz="2400" dirty="0">
                <a:solidFill>
                  <a:srgbClr val="0432FF"/>
                </a:solidFill>
              </a:rPr>
              <a:t>)%&gt;%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summarize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7030A0"/>
                </a:solidFill>
              </a:rPr>
              <a:t>freq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())</a:t>
            </a:r>
            <a:r>
              <a:rPr lang="en-US" sz="2400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arrange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freq</a:t>
            </a:r>
            <a:r>
              <a:rPr lang="en-US" sz="2400" dirty="0"/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8FD1F-5594-C260-8E63-060EE22D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70" y="3623032"/>
            <a:ext cx="3191213" cy="26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88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3836-01DF-AD25-7A27-BEE016A6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8DDF-AFD4-4DF4-FCD4-70F31112C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frequency table for </a:t>
            </a:r>
            <a:r>
              <a:rPr lang="en-US" dirty="0" err="1"/>
              <a:t>relig</a:t>
            </a:r>
            <a:r>
              <a:rPr lang="en-US" dirty="0"/>
              <a:t>. Sort the levels from most to least frequent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5A53-6C2A-50A2-BC6F-A9701E43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AA95-B750-8F4E-0032-78E2D925A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00930" cy="4351338"/>
          </a:xfrm>
        </p:spPr>
        <p:txBody>
          <a:bodyPr/>
          <a:lstStyle/>
          <a:p>
            <a:r>
              <a:rPr lang="en-US" dirty="0"/>
              <a:t>Descriptive vs. Exploratory Analysis</a:t>
            </a:r>
          </a:p>
          <a:p>
            <a:r>
              <a:rPr lang="en-US" dirty="0"/>
              <a:t>Summary tables and figures for:</a:t>
            </a:r>
          </a:p>
          <a:p>
            <a:pPr lvl="1"/>
            <a:r>
              <a:rPr lang="en-US" dirty="0"/>
              <a:t>single quantitative variable</a:t>
            </a:r>
          </a:p>
          <a:p>
            <a:pPr lvl="1"/>
            <a:r>
              <a:rPr lang="en-US" dirty="0"/>
              <a:t>single categorical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5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CD7-E257-1E84-A4D7-F3C87257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 Categorical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545C-65B1-BCB1-9871-3B01C3B5B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3313" cy="4351338"/>
          </a:xfrm>
        </p:spPr>
        <p:txBody>
          <a:bodyPr/>
          <a:lstStyle/>
          <a:p>
            <a:r>
              <a:rPr lang="en-US" dirty="0"/>
              <a:t>There are actually many options, but the most common is the bar plot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5EEED9-F635-BFA3-19C5-909D5490D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t="13757" r="3131" b="21934"/>
          <a:stretch/>
        </p:blipFill>
        <p:spPr bwMode="auto">
          <a:xfrm>
            <a:off x="5787887" y="1825625"/>
            <a:ext cx="5565913" cy="330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32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15EE-AD11-FBE1-F8D2-46997FC6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from a Frequency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6639-1E94-19F6-61A2-57EDD3C9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40" y="1903664"/>
            <a:ext cx="4181060" cy="19711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Bar plot: reports frequencies of each level</a:t>
            </a:r>
          </a:p>
          <a:p>
            <a:r>
              <a:rPr lang="en-US" dirty="0"/>
              <a:t>If you already created a frequency table (</a:t>
            </a:r>
            <a:r>
              <a:rPr lang="en-US" dirty="0" err="1"/>
              <a:t>marital_count</a:t>
            </a:r>
            <a:r>
              <a:rPr lang="en-US" dirty="0"/>
              <a:t>), use </a:t>
            </a:r>
            <a:r>
              <a:rPr lang="en-US" dirty="0" err="1">
                <a:solidFill>
                  <a:srgbClr val="FF0000"/>
                </a:solidFill>
              </a:rPr>
              <a:t>geom_col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49EE5-589D-5BF8-794E-E391A209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4610127"/>
            <a:ext cx="6044648" cy="17684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313A98-1CCA-CA25-94B7-D46B64F21AA1}"/>
              </a:ext>
            </a:extLst>
          </p:cNvPr>
          <p:cNvSpPr txBox="1">
            <a:spLocks/>
          </p:cNvSpPr>
          <p:nvPr/>
        </p:nvSpPr>
        <p:spPr>
          <a:xfrm>
            <a:off x="5321367" y="2125826"/>
            <a:ext cx="7009713" cy="204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rgbClr val="7D9029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marital_count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mapping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=marital,</a:t>
            </a:r>
            <a:r>
              <a:rPr lang="en-US" dirty="0">
                <a:solidFill>
                  <a:srgbClr val="00B050"/>
                </a:solidFill>
              </a:rPr>
              <a:t> y</a:t>
            </a:r>
            <a:r>
              <a:rPr lang="en-US" dirty="0"/>
              <a:t>=n )) </a:t>
            </a:r>
            <a:r>
              <a:rPr lang="en-US" b="1" dirty="0">
                <a:solidFill>
                  <a:srgbClr val="0432FF"/>
                </a:solidFill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geom_col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DF3DD-6224-DDE8-0D91-520DFD7E6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8" y="4174988"/>
            <a:ext cx="2781300" cy="23368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30A8B3B-799C-283E-4F20-FAA3F3D420E9}"/>
              </a:ext>
            </a:extLst>
          </p:cNvPr>
          <p:cNvSpPr/>
          <p:nvPr/>
        </p:nvSpPr>
        <p:spPr>
          <a:xfrm>
            <a:off x="4135231" y="5207000"/>
            <a:ext cx="1186136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7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EA27A-3DD0-6ABF-DA2D-94505CD3B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2DD-CB2B-4ACF-EB3B-D76E2F3C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ordered by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5C38-6912-9851-358E-14CF9E73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903664"/>
            <a:ext cx="4310270" cy="4328171"/>
          </a:xfrm>
        </p:spPr>
        <p:txBody>
          <a:bodyPr>
            <a:normAutofit/>
          </a:bodyPr>
          <a:lstStyle/>
          <a:p>
            <a:r>
              <a:rPr lang="en-US" dirty="0"/>
              <a:t>If we want to sort the bar plot by frequency, we can  use </a:t>
            </a:r>
            <a:r>
              <a:rPr lang="en-US" dirty="0" err="1">
                <a:solidFill>
                  <a:srgbClr val="FF0000"/>
                </a:solidFill>
              </a:rPr>
              <a:t>fct_infreq</a:t>
            </a:r>
            <a:r>
              <a:rPr lang="en-US" dirty="0"/>
              <a:t>()</a:t>
            </a:r>
          </a:p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the name of the factor variable</a:t>
            </a:r>
          </a:p>
          <a:p>
            <a:pPr lvl="1"/>
            <a:r>
              <a:rPr lang="en-US" dirty="0"/>
              <a:t>The variable that counts the frequencies (only when your data is a frequency table)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7212EC-B82A-797A-18AF-17497D01C5C2}"/>
              </a:ext>
            </a:extLst>
          </p:cNvPr>
          <p:cNvSpPr txBox="1">
            <a:spLocks/>
          </p:cNvSpPr>
          <p:nvPr/>
        </p:nvSpPr>
        <p:spPr>
          <a:xfrm>
            <a:off x="5502965" y="2098100"/>
            <a:ext cx="6450496" cy="204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rgbClr val="FF0000"/>
                </a:solidFill>
              </a:rPr>
              <a:t>ggplot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data</a:t>
            </a:r>
            <a:r>
              <a:rPr lang="en-US" sz="2200" dirty="0">
                <a:solidFill>
                  <a:srgbClr val="7D9029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 err="1"/>
              <a:t>marital_count</a:t>
            </a:r>
            <a:r>
              <a:rPr lang="en-US" sz="22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B050"/>
                </a:solidFill>
              </a:rPr>
              <a:t>mapping</a:t>
            </a:r>
            <a:r>
              <a:rPr lang="en-US" sz="2200" dirty="0"/>
              <a:t>=</a:t>
            </a:r>
            <a:r>
              <a:rPr lang="en-US" sz="2200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</a:rPr>
              <a:t>fct_infreq</a:t>
            </a:r>
            <a:r>
              <a:rPr lang="en-US" sz="2200" dirty="0">
                <a:highlight>
                  <a:srgbClr val="FFFF00"/>
                </a:highlight>
              </a:rPr>
              <a:t>(</a:t>
            </a:r>
            <a:r>
              <a:rPr lang="en-US" sz="2200" dirty="0" err="1">
                <a:solidFill>
                  <a:srgbClr val="00B050"/>
                </a:solidFill>
                <a:highlight>
                  <a:srgbClr val="FFFF00"/>
                </a:highlight>
              </a:rPr>
              <a:t>marital</a:t>
            </a:r>
            <a:r>
              <a:rPr lang="en-US" sz="2200" dirty="0" err="1">
                <a:highlight>
                  <a:srgbClr val="FFFF00"/>
                </a:highlight>
              </a:rPr>
              <a:t>,</a:t>
            </a:r>
            <a:r>
              <a:rPr lang="en-US" sz="2200" dirty="0" err="1">
                <a:solidFill>
                  <a:srgbClr val="00B050"/>
                </a:solidFill>
                <a:highlight>
                  <a:srgbClr val="FFFF00"/>
                </a:highlight>
              </a:rPr>
              <a:t>n</a:t>
            </a:r>
            <a:r>
              <a:rPr lang="en-US" sz="2200" dirty="0">
                <a:highlight>
                  <a:srgbClr val="FFFF00"/>
                </a:highlight>
              </a:rPr>
              <a:t>)</a:t>
            </a:r>
            <a:r>
              <a:rPr lang="en-US" sz="2200" dirty="0"/>
              <a:t>,</a:t>
            </a:r>
            <a:r>
              <a:rPr lang="en-US" sz="2200" dirty="0">
                <a:solidFill>
                  <a:srgbClr val="00B050"/>
                </a:solidFill>
              </a:rPr>
              <a:t> y</a:t>
            </a:r>
            <a:r>
              <a:rPr lang="en-US" sz="2200" dirty="0"/>
              <a:t>=n ))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geom_col</a:t>
            </a:r>
            <a:r>
              <a:rPr lang="en-US" sz="2200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EEC74B-0B1F-F138-1D1E-26A1A118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39" y="3661799"/>
            <a:ext cx="4585252" cy="29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99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0872-DD20-6A46-2CAF-9AB327BC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74FE-E069-C4F1-ECD5-DD89612A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 chart for </a:t>
            </a:r>
            <a:r>
              <a:rPr lang="en-US" dirty="0" err="1"/>
              <a:t>relig</a:t>
            </a:r>
            <a:r>
              <a:rPr lang="en-US" dirty="0"/>
              <a:t> using </a:t>
            </a:r>
            <a:r>
              <a:rPr lang="en-US" dirty="0" err="1"/>
              <a:t>geom_col</a:t>
            </a:r>
            <a:r>
              <a:rPr lang="en-US" dirty="0"/>
              <a:t>(). </a:t>
            </a:r>
          </a:p>
          <a:p>
            <a:r>
              <a:rPr lang="en-US" dirty="0"/>
              <a:t>Display the levels by frequency.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19426-15F1-78A9-5F91-68E8AE4A59EF}"/>
              </a:ext>
            </a:extLst>
          </p:cNvPr>
          <p:cNvSpPr txBox="1"/>
          <p:nvPr/>
        </p:nvSpPr>
        <p:spPr>
          <a:xfrm>
            <a:off x="4020830" y="6031210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5785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8FAE-A39B-BCA1-4E45-4F075FAD5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A24-CDE7-3744-6F35-60CBF1C9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from the original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CC74-2A78-4660-D8DE-C6222EEB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9661" cy="4351338"/>
          </a:xfrm>
        </p:spPr>
        <p:txBody>
          <a:bodyPr/>
          <a:lstStyle/>
          <a:p>
            <a:r>
              <a:rPr lang="en-US" dirty="0"/>
              <a:t>Bar plot: reports frequencies of each level</a:t>
            </a:r>
          </a:p>
          <a:p>
            <a:r>
              <a:rPr lang="en-US" dirty="0"/>
              <a:t>If you didn’t create a frequency table, use </a:t>
            </a:r>
            <a:r>
              <a:rPr lang="en-US" dirty="0" err="1">
                <a:solidFill>
                  <a:srgbClr val="FF0000"/>
                </a:solidFill>
              </a:rPr>
              <a:t>geom_bar</a:t>
            </a:r>
            <a:r>
              <a:rPr lang="en-US" dirty="0"/>
              <a:t>() with the original data frame (</a:t>
            </a:r>
            <a:r>
              <a:rPr lang="en-US" dirty="0" err="1"/>
              <a:t>gss_cat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0743D-BC8E-FB92-8E11-52E846BD8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4610127"/>
            <a:ext cx="6044648" cy="17684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B1C2E7-8A24-7D01-86A8-B05DCF095BA1}"/>
              </a:ext>
            </a:extLst>
          </p:cNvPr>
          <p:cNvSpPr txBox="1">
            <a:spLocks/>
          </p:cNvSpPr>
          <p:nvPr/>
        </p:nvSpPr>
        <p:spPr>
          <a:xfrm>
            <a:off x="5321367" y="2125826"/>
            <a:ext cx="7009713" cy="204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rgbClr val="7D9029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gss_cat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mapping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=marital)) </a:t>
            </a:r>
            <a:r>
              <a:rPr lang="en-US" b="1" dirty="0">
                <a:solidFill>
                  <a:srgbClr val="0432FF"/>
                </a:solidFill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geom_bar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9305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D7C38-54E9-FE17-C783-2F00D55BE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60E8-A085-8705-F47D-4AB9ACE2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ordered by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B8C9-53B1-432C-6115-1DAD240C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903664"/>
            <a:ext cx="4310270" cy="4328171"/>
          </a:xfrm>
        </p:spPr>
        <p:txBody>
          <a:bodyPr>
            <a:normAutofit/>
          </a:bodyPr>
          <a:lstStyle/>
          <a:p>
            <a:r>
              <a:rPr lang="en-US" dirty="0"/>
              <a:t>If we want to sort the bar plot by frequency, we can  use </a:t>
            </a:r>
            <a:r>
              <a:rPr lang="en-US" dirty="0" err="1">
                <a:solidFill>
                  <a:srgbClr val="FF0000"/>
                </a:solidFill>
              </a:rPr>
              <a:t>fct_infreq</a:t>
            </a:r>
            <a:r>
              <a:rPr lang="en-US" dirty="0"/>
              <a:t>()</a:t>
            </a:r>
          </a:p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the name of the factor variable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EE6589-200D-B904-F54E-9221C1393ABD}"/>
              </a:ext>
            </a:extLst>
          </p:cNvPr>
          <p:cNvSpPr txBox="1">
            <a:spLocks/>
          </p:cNvSpPr>
          <p:nvPr/>
        </p:nvSpPr>
        <p:spPr>
          <a:xfrm>
            <a:off x="5502965" y="2098100"/>
            <a:ext cx="6450496" cy="204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rgbClr val="FF0000"/>
                </a:solidFill>
              </a:rPr>
              <a:t>ggplot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data</a:t>
            </a:r>
            <a:r>
              <a:rPr lang="en-US" sz="2200" dirty="0">
                <a:solidFill>
                  <a:srgbClr val="7D9029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 err="1"/>
              <a:t>gss_cat</a:t>
            </a:r>
            <a:r>
              <a:rPr lang="en-US" sz="22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B050"/>
                </a:solidFill>
              </a:rPr>
              <a:t>mapping</a:t>
            </a:r>
            <a:r>
              <a:rPr lang="en-US" sz="2200" dirty="0"/>
              <a:t>=</a:t>
            </a:r>
            <a:r>
              <a:rPr lang="en-US" sz="2200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</a:rPr>
              <a:t>fct_infreq</a:t>
            </a:r>
            <a:r>
              <a:rPr lang="en-US" sz="2200" dirty="0">
                <a:highlight>
                  <a:srgbClr val="FFFF00"/>
                </a:highlight>
              </a:rPr>
              <a:t>(</a:t>
            </a:r>
            <a:r>
              <a:rPr lang="en-US" sz="2200" dirty="0">
                <a:solidFill>
                  <a:srgbClr val="00B050"/>
                </a:solidFill>
                <a:highlight>
                  <a:srgbClr val="FFFF00"/>
                </a:highlight>
              </a:rPr>
              <a:t>marital</a:t>
            </a:r>
            <a:r>
              <a:rPr lang="en-US" sz="2200" dirty="0">
                <a:highlight>
                  <a:srgbClr val="FFFF00"/>
                </a:highlight>
              </a:rPr>
              <a:t>)</a:t>
            </a:r>
            <a:r>
              <a:rPr lang="en-US" sz="2200" dirty="0"/>
              <a:t> ))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geom_bar</a:t>
            </a:r>
            <a:r>
              <a:rPr lang="en-US" sz="2200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5F762-17E4-6826-141E-E4A1EDCF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39" y="3661799"/>
            <a:ext cx="4585252" cy="29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54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02E61-79D6-D19D-BB18-9EA168237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2F8A-88F8-9C42-2F7D-2CB83AEF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Bar plot ordered by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C197-FF0C-06A8-EA67-D3DFA290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903664"/>
            <a:ext cx="4310270" cy="4328171"/>
          </a:xfrm>
        </p:spPr>
        <p:txBody>
          <a:bodyPr>
            <a:normAutofit/>
          </a:bodyPr>
          <a:lstStyle/>
          <a:p>
            <a:r>
              <a:rPr lang="en-US" dirty="0"/>
              <a:t>When there are a lot of levels, it looks better to flip the direction of your bar plot</a:t>
            </a:r>
          </a:p>
          <a:p>
            <a:r>
              <a:rPr lang="en-US" dirty="0"/>
              <a:t>we can use </a:t>
            </a:r>
            <a:r>
              <a:rPr lang="en-US" dirty="0" err="1">
                <a:solidFill>
                  <a:srgbClr val="FF0000"/>
                </a:solidFill>
              </a:rPr>
              <a:t>coord_flip</a:t>
            </a:r>
            <a:r>
              <a:rPr lang="en-US" dirty="0"/>
              <a:t>()</a:t>
            </a:r>
          </a:p>
          <a:p>
            <a:r>
              <a:rPr lang="en-US" dirty="0"/>
              <a:t>note that we add this to our </a:t>
            </a:r>
            <a:r>
              <a:rPr lang="en-US" dirty="0" err="1"/>
              <a:t>ggplot</a:t>
            </a:r>
            <a:r>
              <a:rPr lang="en-US" dirty="0"/>
              <a:t> using the </a:t>
            </a:r>
            <a:r>
              <a:rPr lang="en-US" dirty="0">
                <a:solidFill>
                  <a:srgbClr val="0432FF"/>
                </a:solidFill>
              </a:rPr>
              <a:t>+ </a:t>
            </a:r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B42284-F4E3-07C9-1AAB-112C3490D366}"/>
              </a:ext>
            </a:extLst>
          </p:cNvPr>
          <p:cNvSpPr txBox="1">
            <a:spLocks/>
          </p:cNvSpPr>
          <p:nvPr/>
        </p:nvSpPr>
        <p:spPr>
          <a:xfrm>
            <a:off x="5502965" y="1690688"/>
            <a:ext cx="6450496" cy="204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rgbClr val="FF0000"/>
                </a:solidFill>
              </a:rPr>
              <a:t>ggplot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data</a:t>
            </a:r>
            <a:r>
              <a:rPr lang="en-US" sz="2200" dirty="0">
                <a:solidFill>
                  <a:srgbClr val="7D9029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 err="1"/>
              <a:t>gss_cat</a:t>
            </a:r>
            <a:r>
              <a:rPr lang="en-US" sz="22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B050"/>
                </a:solidFill>
              </a:rPr>
              <a:t>mapping</a:t>
            </a:r>
            <a:r>
              <a:rPr lang="en-US" sz="2200" dirty="0"/>
              <a:t>=</a:t>
            </a:r>
            <a:r>
              <a:rPr lang="en-US" sz="2200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fct_infreq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marital</a:t>
            </a:r>
            <a:r>
              <a:rPr lang="en-US" sz="2200" dirty="0"/>
              <a:t>)))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geom_col</a:t>
            </a:r>
            <a:r>
              <a:rPr lang="en-US" sz="2200" dirty="0"/>
              <a:t>()</a:t>
            </a:r>
            <a:r>
              <a:rPr lang="en-US" sz="2200" b="1" dirty="0">
                <a:solidFill>
                  <a:srgbClr val="0432FF"/>
                </a:solidFill>
              </a:rPr>
              <a:t>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</a:rPr>
              <a:t>coord_flip</a:t>
            </a:r>
            <a:r>
              <a:rPr lang="en-US" sz="2200" dirty="0">
                <a:highlight>
                  <a:srgbClr val="FFFF00"/>
                </a:highlight>
              </a:rPr>
              <a:t>()</a:t>
            </a:r>
            <a:r>
              <a:rPr lang="en-US" sz="2200" b="1" dirty="0">
                <a:solidFill>
                  <a:srgbClr val="0432FF"/>
                </a:solidFill>
                <a:highlight>
                  <a:srgbClr val="FFFF00"/>
                </a:highlight>
              </a:rPr>
              <a:t> </a:t>
            </a:r>
            <a:endParaRPr lang="en-US" sz="22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C3F76-0C16-EFF9-A0E4-2B196474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55" y="3429000"/>
            <a:ext cx="3916569" cy="34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24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4017-AD9A-CD54-1D3A-4FB33039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32A0-11BA-0A5A-F28E-731CE9C7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#Create a bar chart for </a:t>
            </a:r>
            <a:r>
              <a:rPr lang="en-US" dirty="0" err="1"/>
              <a:t>relig</a:t>
            </a:r>
            <a:r>
              <a:rPr lang="en-US" dirty="0"/>
              <a:t> using </a:t>
            </a:r>
            <a:r>
              <a:rPr lang="en-US" dirty="0" err="1"/>
              <a:t>geom_bar</a:t>
            </a:r>
            <a:r>
              <a:rPr lang="en-US" dirty="0"/>
              <a:t>(). </a:t>
            </a:r>
          </a:p>
          <a:p>
            <a:r>
              <a:rPr lang="en-US" dirty="0"/>
              <a:t>Display the levels by frequency. </a:t>
            </a:r>
          </a:p>
          <a:p>
            <a:r>
              <a:rPr lang="en-US" dirty="0"/>
              <a:t>Rotate the bars so they're horizontal.</a:t>
            </a:r>
          </a:p>
        </p:txBody>
      </p:sp>
    </p:spTree>
    <p:extLst>
      <p:ext uri="{BB962C8B-B14F-4D97-AF65-F5344CB8AC3E}">
        <p14:creationId xmlns:p14="http://schemas.microsoft.com/office/powerpoint/2010/main" val="6646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2EF9-DE0F-B540-19CC-FBE02E16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vs.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1710-CD2C-3F22-6398-A40476A2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goal of a descriptive analysis is to generate simple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summaries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describe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data you’re working with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goal of an exploratory analysis is to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explore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the data and find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relationships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that weren’t previously known.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Today: descriptive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next lecture: exploratory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8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2839-CD1E-3BF6-F9DB-33CBC081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 Example: Single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BE4-2572-8DFC-D6FB-7C7748F2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1670" cy="42968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 the US census, the government collects a series of measurements on all the country’s residents. 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his table 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describes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age distribution of the population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31348E-CD6A-3F1A-B97F-B14345A50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001" y="1927653"/>
            <a:ext cx="7039714" cy="43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08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2839-CD1E-3BF6-F9DB-33CBC081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Example: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BE4-2572-8DFC-D6FB-7C7748F2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1670" cy="42968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 can 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explore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whether there is a relationship between age and gender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The idea: does the age distribution look different for men vs women?</a:t>
            </a: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717FD7-9B4B-35C4-ACE1-39637121F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870" y="1891950"/>
            <a:ext cx="6662763" cy="416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5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31FD-3A2D-5881-4D83-C37A0632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vs. Factor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F4B8-DC3E-281B-4DAC-DE706B403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4965" cy="4351338"/>
          </a:xfrm>
        </p:spPr>
        <p:txBody>
          <a:bodyPr/>
          <a:lstStyle/>
          <a:p>
            <a:r>
              <a:rPr lang="en-US" dirty="0"/>
              <a:t>How we summarize/describe a variable will depend on whether it is quantitative (numeric) or categorical (factor):</a:t>
            </a:r>
          </a:p>
          <a:p>
            <a:pPr lvl="1"/>
            <a:r>
              <a:rPr lang="en-US" dirty="0"/>
              <a:t>Quantitative:</a:t>
            </a:r>
          </a:p>
          <a:p>
            <a:pPr lvl="2"/>
            <a:r>
              <a:rPr lang="en-US" dirty="0"/>
              <a:t>histograms</a:t>
            </a:r>
          </a:p>
          <a:p>
            <a:pPr lvl="2"/>
            <a:r>
              <a:rPr lang="en-US" dirty="0"/>
              <a:t>density plot</a:t>
            </a:r>
          </a:p>
          <a:p>
            <a:pPr lvl="1"/>
            <a:r>
              <a:rPr lang="en-US" dirty="0"/>
              <a:t>Categorical:</a:t>
            </a:r>
          </a:p>
          <a:p>
            <a:pPr lvl="2"/>
            <a:r>
              <a:rPr lang="en-US" dirty="0"/>
              <a:t>bar plot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4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2D91-12FD-9E6C-6491-2E1F258B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look at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AE55-F01E-B943-7929-CA8D4B7A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44665" cy="410561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Remember to always look at your data</a:t>
            </a:r>
          </a:p>
          <a:p>
            <a:r>
              <a:rPr lang="en-US" dirty="0">
                <a:solidFill>
                  <a:srgbClr val="000000"/>
                </a:solidFill>
                <a:latin typeface="Fira Sans" panose="020B0503050000020004" pitchFamily="34" charset="0"/>
              </a:rPr>
              <a:t>GSS users: this is where you will see that variables you thought were quantitative are in fact categorical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D73B8-F0DB-7B20-8979-417061D6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13" y="3679138"/>
            <a:ext cx="7284328" cy="2387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EA2E5-AE6B-4BE3-E47E-EB6912FDC73F}"/>
              </a:ext>
            </a:extLst>
          </p:cNvPr>
          <p:cNvSpPr/>
          <p:nvPr/>
        </p:nvSpPr>
        <p:spPr>
          <a:xfrm>
            <a:off x="4614443" y="3679138"/>
            <a:ext cx="847243" cy="238704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1679</Words>
  <Application>Microsoft Macintosh PowerPoint</Application>
  <PresentationFormat>Widescreen</PresentationFormat>
  <Paragraphs>218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Fira Sans</vt:lpstr>
      <vt:lpstr>Helvetica Neue</vt:lpstr>
      <vt:lpstr>Office Theme</vt:lpstr>
      <vt:lpstr>Econ 106: Data Analysis for Economics Lecture 9</vt:lpstr>
      <vt:lpstr>Reminder</vt:lpstr>
      <vt:lpstr>#tidytuesday</vt:lpstr>
      <vt:lpstr>Outline for Today</vt:lpstr>
      <vt:lpstr>Descriptive vs. Exploratory Analysis</vt:lpstr>
      <vt:lpstr>Descriptive Analysis Example: Single Variable</vt:lpstr>
      <vt:lpstr>Exploratory Analysis Example: Two Variables</vt:lpstr>
      <vt:lpstr>Numeric vs. Factor Variables</vt:lpstr>
      <vt:lpstr>First, look at your data</vt:lpstr>
      <vt:lpstr>Examining Quantitative Variables</vt:lpstr>
      <vt:lpstr> summary()</vt:lpstr>
      <vt:lpstr>Better summaries with skimr</vt:lpstr>
      <vt:lpstr>Missingness</vt:lpstr>
      <vt:lpstr>Missingness</vt:lpstr>
      <vt:lpstr>Example: Commute Times</vt:lpstr>
      <vt:lpstr>Summarizing a Quantitative Variable: Histograms</vt:lpstr>
      <vt:lpstr>geom_histogram()</vt:lpstr>
      <vt:lpstr>Looks kind of funny</vt:lpstr>
      <vt:lpstr>A Better Histogram</vt:lpstr>
      <vt:lpstr>A Better Histogram</vt:lpstr>
      <vt:lpstr>A Better Histogram (?)</vt:lpstr>
      <vt:lpstr>A Better Histogram (?)</vt:lpstr>
      <vt:lpstr>Exercise</vt:lpstr>
      <vt:lpstr>Densityplot</vt:lpstr>
      <vt:lpstr>geom_density()</vt:lpstr>
      <vt:lpstr>Too Lumpy</vt:lpstr>
      <vt:lpstr>Adjusting the bandwidth</vt:lpstr>
      <vt:lpstr>Exercise</vt:lpstr>
      <vt:lpstr>Describing the Shape of the Distribution</vt:lpstr>
      <vt:lpstr>Tvhours Example</vt:lpstr>
      <vt:lpstr>Tvhours Example</vt:lpstr>
      <vt:lpstr>Outliers</vt:lpstr>
      <vt:lpstr>Extreme Values</vt:lpstr>
      <vt:lpstr>What do we do about outliers? Mostly nothing.</vt:lpstr>
      <vt:lpstr> Categorical Variables: summary()</vt:lpstr>
      <vt:lpstr> Categorical Variables: summary()</vt:lpstr>
      <vt:lpstr>Summaries with skimr</vt:lpstr>
      <vt:lpstr>Best Option: dplyr</vt:lpstr>
      <vt:lpstr>Exercise</vt:lpstr>
      <vt:lpstr>Summarizing a Categorical Variable</vt:lpstr>
      <vt:lpstr>Bar plot from a Frequency Table</vt:lpstr>
      <vt:lpstr>Bar plot ordered by frequency</vt:lpstr>
      <vt:lpstr>Exercise</vt:lpstr>
      <vt:lpstr>Bar plot from the original data</vt:lpstr>
      <vt:lpstr>Bar plot ordered by frequency</vt:lpstr>
      <vt:lpstr>Horizontal Bar plot ordered by frequency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106: Data Analysis for Economics Lecture 11</dc:title>
  <dc:creator>Veronica T Sovero</dc:creator>
  <cp:lastModifiedBy>Veronica Sovero</cp:lastModifiedBy>
  <cp:revision>25</cp:revision>
  <dcterms:created xsi:type="dcterms:W3CDTF">2023-11-02T22:17:34Z</dcterms:created>
  <dcterms:modified xsi:type="dcterms:W3CDTF">2024-10-28T22:57:45Z</dcterms:modified>
</cp:coreProperties>
</file>