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3" r:id="rId1"/>
  </p:sldMasterIdLst>
  <p:notesMasterIdLst>
    <p:notesMasterId r:id="rId47"/>
  </p:notesMasterIdLst>
  <p:sldIdLst>
    <p:sldId id="256" r:id="rId2"/>
    <p:sldId id="368" r:id="rId3"/>
    <p:sldId id="390" r:id="rId4"/>
    <p:sldId id="257" r:id="rId5"/>
    <p:sldId id="268" r:id="rId6"/>
    <p:sldId id="314" r:id="rId7"/>
    <p:sldId id="274" r:id="rId8"/>
    <p:sldId id="315" r:id="rId9"/>
    <p:sldId id="317" r:id="rId10"/>
    <p:sldId id="275" r:id="rId11"/>
    <p:sldId id="323" r:id="rId12"/>
    <p:sldId id="273" r:id="rId13"/>
    <p:sldId id="325" r:id="rId14"/>
    <p:sldId id="376" r:id="rId15"/>
    <p:sldId id="380" r:id="rId16"/>
    <p:sldId id="377" r:id="rId17"/>
    <p:sldId id="381" r:id="rId18"/>
    <p:sldId id="383" r:id="rId19"/>
    <p:sldId id="382" r:id="rId20"/>
    <p:sldId id="378" r:id="rId21"/>
    <p:sldId id="379" r:id="rId22"/>
    <p:sldId id="316" r:id="rId23"/>
    <p:sldId id="280" r:id="rId24"/>
    <p:sldId id="360" r:id="rId25"/>
    <p:sldId id="328" r:id="rId26"/>
    <p:sldId id="329" r:id="rId27"/>
    <p:sldId id="330" r:id="rId28"/>
    <p:sldId id="331" r:id="rId29"/>
    <p:sldId id="332" r:id="rId30"/>
    <p:sldId id="335" r:id="rId31"/>
    <p:sldId id="333" r:id="rId32"/>
    <p:sldId id="389" r:id="rId33"/>
    <p:sldId id="385" r:id="rId34"/>
    <p:sldId id="387" r:id="rId35"/>
    <p:sldId id="386" r:id="rId36"/>
    <p:sldId id="388" r:id="rId37"/>
    <p:sldId id="283" r:id="rId38"/>
    <p:sldId id="336" r:id="rId39"/>
    <p:sldId id="372" r:id="rId40"/>
    <p:sldId id="374" r:id="rId41"/>
    <p:sldId id="373" r:id="rId42"/>
    <p:sldId id="337" r:id="rId43"/>
    <p:sldId id="375" r:id="rId44"/>
    <p:sldId id="341" r:id="rId45"/>
    <p:sldId id="384" r:id="rId4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EE8C4D-261F-49C9-8869-00AC481E4FCA}">
  <a:tblStyle styleId="{E4EE8C4D-261F-49C9-8869-00AC481E4F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2"/>
    <p:restoredTop sz="94776"/>
  </p:normalViewPr>
  <p:slideViewPr>
    <p:cSldViewPr snapToGrid="0">
      <p:cViewPr>
        <p:scale>
          <a:sx n="140" d="100"/>
          <a:sy n="140" d="100"/>
        </p:scale>
        <p:origin x="232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8d5f999f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Hi, and welcome R basics. Today we’re going to be discussing how to use the R programming language and the RStudio interface to read and subset tabular data.</a:t>
            </a:r>
            <a:endParaRPr/>
          </a:p>
        </p:txBody>
      </p:sp>
      <p:sp>
        <p:nvSpPr>
          <p:cNvPr id="202" name="Google Shape;202;g298d5f999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39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5a237f59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5a237f59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 far, we’ve been dealing with rather simple data: one value stored in one object. But R has more complex data structures that make working with more complex data easier. The ones we’re going to be talking about today are vectors and data frames.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take a closer look at vectors first.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050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5a237f59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5a237f59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 far, we’ve been dealing with rather simple data: one value stored in one object. But R has more complex data structures that make working with more complex data easier. The ones we’re going to be talking about today are vectors and data frames.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take a closer look at vectors first.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1654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5a237f59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5a237f59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 far, we’ve been dealing with rather simple data: one value stored in one object. But R has more complex data structures that make working with more complex data easier. The ones we’re going to be talking about today are vectors and data frames.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take a closer look at vectors first.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88667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90e1fe51c_2_1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To load this data table into R, we can use the read.csv() function</a:t>
            </a:r>
            <a:endParaRPr sz="11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100">
                <a:solidFill>
                  <a:schemeClr val="dk1"/>
                </a:solidFill>
              </a:rPr>
              <a:t>this function take a filename as input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And returns the table stored in a data frame as ouput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00"/>
                </a:highlight>
              </a:rPr>
              <a:t>Demo 4</a:t>
            </a:r>
            <a:r>
              <a:rPr lang="en" sz="1100" b="1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Find csv file in the files pane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surveys &lt;- read.csv('data/raw_surveys.csv')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Open the table and have a look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g290e1fe51c_2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90e1fe51c_2_1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</a:rPr>
              <a:t>Slide 15</a:t>
            </a:r>
            <a:r>
              <a:rPr lang="en" sz="1100" dirty="0">
                <a:solidFill>
                  <a:schemeClr val="dk1"/>
                </a:solidFill>
              </a:rPr>
              <a:t>: Now that the data table is loaded into a variable, we can inspect the data to see what’s there using the 6 functions on this slide.</a:t>
            </a:r>
            <a:endParaRPr dirty="0"/>
          </a:p>
        </p:txBody>
      </p:sp>
      <p:sp>
        <p:nvSpPr>
          <p:cNvPr id="426" name="Google Shape;426;g290e1fe51c_2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1386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7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81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086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0e1fe51c_2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In brief, we’ll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1.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100">
                <a:solidFill>
                  <a:schemeClr val="dk1"/>
                </a:solidFill>
              </a:rPr>
              <a:t>Introduce the R programming language and the RStudio interface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2.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100">
                <a:solidFill>
                  <a:schemeClr val="dk1"/>
                </a:solidFill>
              </a:rPr>
              <a:t>Discuss how operators and functions work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3.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100">
                <a:solidFill>
                  <a:schemeClr val="dk1"/>
                </a:solidFill>
              </a:rPr>
              <a:t>Investigate the structure of data frames</a:t>
            </a:r>
            <a:endParaRPr/>
          </a:p>
        </p:txBody>
      </p:sp>
      <p:sp>
        <p:nvSpPr>
          <p:cNvPr id="208" name="Google Shape;208;g290e1fe51c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43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90e1fe51c_2_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To save the results of mathematical computations, we use the assignment operator, which is symbolized by the left carat and a dash with no spaces in between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This operator assigns a value to a variable.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For example, we can assign the value 55 to the variable </a:t>
            </a:r>
            <a:r>
              <a:rPr lang="en" sz="1100" dirty="0" err="1">
                <a:solidFill>
                  <a:schemeClr val="dk1"/>
                </a:solidFill>
              </a:rPr>
              <a:t>weight_kg</a:t>
            </a:r>
            <a:r>
              <a:rPr lang="en" sz="1100" dirty="0">
                <a:solidFill>
                  <a:schemeClr val="dk1"/>
                </a:solidFill>
              </a:rPr>
              <a:t>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dirty="0">
                <a:solidFill>
                  <a:schemeClr val="dk1"/>
                </a:solidFill>
              </a:rPr>
              <a:t>The values in these variables can be overwritten by a second assignment operation.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Let’s look at operators in action.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chemeClr val="dk1"/>
                </a:solidFill>
              </a:rPr>
              <a:t> </a:t>
            </a:r>
            <a:endParaRPr sz="11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highlight>
                  <a:srgbClr val="FFFF00"/>
                </a:highlight>
              </a:rPr>
              <a:t>Demo</a:t>
            </a:r>
            <a:r>
              <a:rPr lang="en" sz="1100" dirty="0">
                <a:solidFill>
                  <a:schemeClr val="dk1"/>
                </a:solidFill>
              </a:rPr>
              <a:t>: Operators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# R can do math!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3+5           #Prints 8 to the console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12/7          #prints 1.714286 to the console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# The assignment operator (&lt;-): storing values in variables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weight_kg</a:t>
            </a:r>
            <a:r>
              <a:rPr lang="en" sz="1100" dirty="0">
                <a:solidFill>
                  <a:schemeClr val="dk1"/>
                </a:solidFill>
              </a:rPr>
              <a:t> &lt;- 55    # doesn't print anything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(</a:t>
            </a:r>
            <a:r>
              <a:rPr lang="en" sz="1100" dirty="0" err="1">
                <a:solidFill>
                  <a:schemeClr val="dk1"/>
                </a:solidFill>
              </a:rPr>
              <a:t>weight_kg</a:t>
            </a:r>
            <a:r>
              <a:rPr lang="en" sz="1100" dirty="0">
                <a:solidFill>
                  <a:schemeClr val="dk1"/>
                </a:solidFill>
              </a:rPr>
              <a:t> &lt;- 55)  # but putting parentheses around the call prints the value of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weight_kg</a:t>
            </a:r>
            <a:r>
              <a:rPr lang="en" sz="1100" dirty="0">
                <a:solidFill>
                  <a:schemeClr val="dk1"/>
                </a:solidFill>
              </a:rPr>
              <a:t>      	# and so does typing the name of the object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##### Example: unit conversions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weight_kg</a:t>
            </a:r>
            <a:r>
              <a:rPr lang="en" sz="1100" dirty="0">
                <a:solidFill>
                  <a:schemeClr val="dk1"/>
                </a:solidFill>
              </a:rPr>
              <a:t>*2.2               #Output the weight in pounds to the console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 err="1">
                <a:solidFill>
                  <a:schemeClr val="dk1"/>
                </a:solidFill>
              </a:rPr>
              <a:t>weight_kg</a:t>
            </a:r>
            <a:r>
              <a:rPr lang="en" sz="1100" dirty="0">
                <a:solidFill>
                  <a:schemeClr val="dk1"/>
                </a:solidFill>
              </a:rPr>
              <a:t>&lt;-57.5         	#Values of variables can be changed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err="1">
                <a:solidFill>
                  <a:schemeClr val="dk1"/>
                </a:solidFill>
              </a:rPr>
              <a:t>weight_lb</a:t>
            </a:r>
            <a:r>
              <a:rPr lang="en" sz="1100" dirty="0">
                <a:solidFill>
                  <a:schemeClr val="dk1"/>
                </a:solidFill>
              </a:rPr>
              <a:t>&lt;-</a:t>
            </a:r>
            <a:r>
              <a:rPr lang="en" sz="1100" dirty="0" err="1">
                <a:solidFill>
                  <a:schemeClr val="dk1"/>
                </a:solidFill>
              </a:rPr>
              <a:t>weight_kg</a:t>
            </a:r>
            <a:r>
              <a:rPr lang="en" sz="1100" dirty="0">
                <a:solidFill>
                  <a:schemeClr val="dk1"/>
                </a:solidFill>
              </a:rPr>
              <a:t>*2.2	#Results of calculations can be assigned to new variables</a:t>
            </a:r>
            <a:endParaRPr dirty="0"/>
          </a:p>
        </p:txBody>
      </p:sp>
      <p:sp>
        <p:nvSpPr>
          <p:cNvPr id="303" name="Google Shape;303;g290e1fe51c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5a237f59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5a237f59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far, we’ve been dealing with rather simple data: one value stored in one object. But R has more complex data structures that make working with more complex data easier. The ones we’re going to be talking about today are vectors and data frames.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take a closer look at vectors first.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5a237f59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5a237f596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 far, we’ve been dealing with rather simple data: one value stored in one object. But R has more complex data structures that make working with more complex data easier. The ones we’re going to be talking about today are vectors and data frames.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take a closer look at vectors first.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318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6d2561f5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46d2561f5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 far, we’ve been working with individual data points stored in objects. However, R can store multiple values of the same type in a data type called a vector.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Just like other objects, they are assigned values using the assignment operator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To assign multiple values to the object, we use the c() or concatenate function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Each value is separated by a comma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4994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6d2561f5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46d2561f5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 far, we’ve been working with individual data points stored in objects. However, R can store multiple values of the same type in a data type called a vector.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Just like other objects, they are assigned values using the assignment operator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To assign multiple values to the object, we use the c() or concatenate function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Each value is separated by a comma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46d2561f5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46d2561f5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 far, we’ve been working with individual data points stored in objects. However, R can store multiple values of the same type in a data type called a vector.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Just like other objects, they are assigned values using the assignment operator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To assign multiple values to the object, we use the c() or concatenate function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dirty="0"/>
              <a:t>Each value is separated by a comma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3416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aa1cd321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aa1cd321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 how do you tell definitively what R interprets your data as? R has functions that gives you this information: </a:t>
            </a:r>
            <a:r>
              <a:rPr lang="en" sz="1200" b="1" dirty="0">
                <a:solidFill>
                  <a:srgbClr val="FF0000"/>
                </a:solidFill>
              </a:rPr>
              <a:t>class</a:t>
            </a:r>
            <a:r>
              <a:rPr lang="en" sz="1200" dirty="0">
                <a:solidFill>
                  <a:schemeClr val="dk1"/>
                </a:solidFill>
              </a:rPr>
              <a:t>() and </a:t>
            </a:r>
            <a:r>
              <a:rPr lang="en" sz="1200" b="1" dirty="0" err="1">
                <a:solidFill>
                  <a:srgbClr val="FF0000"/>
                </a:solidFill>
              </a:rPr>
              <a:t>typeof</a:t>
            </a:r>
            <a:r>
              <a:rPr lang="en" sz="1200" dirty="0">
                <a:solidFill>
                  <a:schemeClr val="dk1"/>
                </a:solidFill>
              </a:rPr>
              <a:t>(). They all work slightly differently, but they all give you a level of detail about what type of data is stored in an object. We’ll primarily be using class() in this lesson, but it’s good to know the others exist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</a:rPr>
              <a:t>Demo: 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#Assign a number value to an object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x&lt;-32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class(x) #numeric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#Assign text value to an object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y&lt;-"hi"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class(y) #character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#Assign logical value to an object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z&lt;- TRUE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class(z) #logical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Google Shape;176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83" name="Google Shape;183;p3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carpentry.org/R-ecology-less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pollev.com/vsovero" TargetMode="Externa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ollev.com/vsovero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fordatascience/tidytuesday/tree/master/data/2020/2020-03-17" TargetMode="External"/><Relationship Id="rId2" Type="http://schemas.openxmlformats.org/officeDocument/2006/relationships/hyperlink" Target="https://github.com/rfordatascience/tidytuesday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ollev.com/vsovero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pollev.com/vsovero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ollev.com/vsovero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>
            <a:spLocks noGrp="1"/>
          </p:cNvSpPr>
          <p:nvPr>
            <p:ph type="ctrTitle"/>
          </p:nvPr>
        </p:nvSpPr>
        <p:spPr>
          <a:xfrm>
            <a:off x="2034540" y="841772"/>
            <a:ext cx="506349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4500"/>
              <a:buFont typeface="Arial"/>
              <a:buNone/>
            </a:pPr>
            <a:r>
              <a:rPr lang="en" dirty="0">
                <a:solidFill>
                  <a:schemeClr val="tx1"/>
                </a:solidFill>
              </a:rPr>
              <a:t>Econ 106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Data Analysis in Economics</a:t>
            </a:r>
            <a:endParaRPr sz="45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7"/>
          <p:cNvSpPr txBox="1">
            <a:spLocks noGrp="1"/>
          </p:cNvSpPr>
          <p:nvPr>
            <p:ph type="subTitle" idx="1"/>
          </p:nvPr>
        </p:nvSpPr>
        <p:spPr>
          <a:xfrm>
            <a:off x="2217125" y="2756675"/>
            <a:ext cx="46983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 dirty="0"/>
              <a:t>Fall 2024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-US" sz="1500" b="1" dirty="0"/>
              <a:t>Lecture 2</a:t>
            </a:r>
            <a:endParaRPr sz="15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1" dirty="0"/>
          </a:p>
          <a:p>
            <a:pPr marL="0" lvl="0" indent="0" algn="ct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dirty="0"/>
              <a:t>Based on: </a:t>
            </a:r>
            <a:r>
              <a:rPr lang="en" sz="1500" u="sng" dirty="0">
                <a:solidFill>
                  <a:schemeClr val="hlink"/>
                </a:solidFill>
                <a:hlinkClick r:id="rId3"/>
              </a:rPr>
              <a:t>http://www.datacarpentry.org/R-ecology-lesson/</a:t>
            </a:r>
            <a:r>
              <a:rPr lang="en" sz="1500" dirty="0"/>
              <a:t> </a:t>
            </a:r>
            <a:endParaRPr sz="1100" dirty="0"/>
          </a:p>
          <a:p>
            <a:pPr marL="0" marR="0" lvl="0" indent="0" algn="ctr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Objects With Multiple Values</a:t>
            </a:r>
            <a:endParaRPr dirty="0"/>
          </a:p>
        </p:txBody>
      </p:sp>
      <p:sp>
        <p:nvSpPr>
          <p:cNvPr id="360" name="Google Shape;360;p56"/>
          <p:cNvSpPr txBox="1">
            <a:spLocks noGrp="1"/>
          </p:cNvSpPr>
          <p:nvPr>
            <p:ph type="body" idx="1"/>
          </p:nvPr>
        </p:nvSpPr>
        <p:spPr>
          <a:xfrm>
            <a:off x="325200" y="1369225"/>
            <a:ext cx="3633000" cy="3263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81000" algn="l" rtl="0"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" sz="2400" dirty="0"/>
              <a:t>Combine function </a:t>
            </a:r>
            <a:r>
              <a:rPr lang="en" sz="2400" b="1" dirty="0">
                <a:solidFill>
                  <a:srgbClr val="FF0000"/>
                </a:solidFill>
              </a:rPr>
              <a:t>c</a:t>
            </a:r>
            <a:r>
              <a:rPr lang="en" sz="2400" dirty="0"/>
              <a:t>() :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 b="1" dirty="0"/>
              <a:t>Input</a:t>
            </a:r>
            <a:r>
              <a:rPr lang="en" sz="2400" dirty="0"/>
              <a:t>: values separated by commas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 b="1" dirty="0"/>
              <a:t>Output</a:t>
            </a:r>
            <a:r>
              <a:rPr lang="en" sz="2400" dirty="0"/>
              <a:t>: a vector object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400" dirty="0"/>
              <a:t>All the same data type</a:t>
            </a:r>
            <a:endParaRPr sz="2400" dirty="0"/>
          </a:p>
        </p:txBody>
      </p:sp>
      <p:sp>
        <p:nvSpPr>
          <p:cNvPr id="361" name="Google Shape;361;p56"/>
          <p:cNvSpPr txBox="1">
            <a:spLocks noGrp="1"/>
          </p:cNvSpPr>
          <p:nvPr>
            <p:ph type="body" idx="2"/>
          </p:nvPr>
        </p:nvSpPr>
        <p:spPr>
          <a:xfrm>
            <a:off x="4311875" y="1369225"/>
            <a:ext cx="4350300" cy="3263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 dirty="0"/>
              <a:t>#Example: a vector of ages</a:t>
            </a:r>
            <a:endParaRPr sz="24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7030A0"/>
                </a:solidFill>
              </a:rPr>
              <a:t>age</a:t>
            </a:r>
            <a:r>
              <a:rPr lang="en" sz="2400" b="1" dirty="0">
                <a:solidFill>
                  <a:srgbClr val="0000FF"/>
                </a:solidFill>
              </a:rPr>
              <a:t>&lt;-</a:t>
            </a:r>
            <a:r>
              <a:rPr lang="en" sz="2400" b="1" dirty="0">
                <a:solidFill>
                  <a:srgbClr val="FF0000"/>
                </a:solidFill>
              </a:rPr>
              <a:t>c</a:t>
            </a:r>
            <a:r>
              <a:rPr lang="en" sz="2400" dirty="0"/>
              <a:t>(</a:t>
            </a:r>
            <a:r>
              <a:rPr lang="en" sz="2400" b="1" dirty="0">
                <a:solidFill>
                  <a:srgbClr val="00B050"/>
                </a:solidFill>
              </a:rPr>
              <a:t>30</a:t>
            </a:r>
            <a:r>
              <a:rPr lang="en" sz="2400" b="1" dirty="0">
                <a:solidFill>
                  <a:srgbClr val="000000"/>
                </a:solidFill>
              </a:rPr>
              <a:t>,</a:t>
            </a:r>
            <a:r>
              <a:rPr lang="en" sz="2400" b="1" dirty="0">
                <a:solidFill>
                  <a:srgbClr val="00B050"/>
                </a:solidFill>
              </a:rPr>
              <a:t> 40</a:t>
            </a:r>
            <a:r>
              <a:rPr lang="en" sz="2400" b="1" dirty="0">
                <a:solidFill>
                  <a:srgbClr val="000000"/>
                </a:solidFill>
              </a:rPr>
              <a:t>,</a:t>
            </a:r>
            <a:r>
              <a:rPr lang="en" sz="2400" b="1" dirty="0">
                <a:solidFill>
                  <a:srgbClr val="00B050"/>
                </a:solidFill>
              </a:rPr>
              <a:t> 25</a:t>
            </a:r>
            <a:r>
              <a:rPr lang="en" sz="2400" b="1" dirty="0">
                <a:solidFill>
                  <a:srgbClr val="000000"/>
                </a:solidFill>
              </a:rPr>
              <a:t>,</a:t>
            </a:r>
            <a:r>
              <a:rPr lang="en" sz="2400" b="1" dirty="0">
                <a:solidFill>
                  <a:srgbClr val="00B050"/>
                </a:solidFill>
              </a:rPr>
              <a:t> 22</a:t>
            </a:r>
            <a:r>
              <a:rPr lang="en" sz="2400" dirty="0"/>
              <a:t>)</a:t>
            </a:r>
            <a:endParaRPr sz="24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US" sz="2400" dirty="0"/>
          </a:p>
        </p:txBody>
      </p:sp>
      <p:sp>
        <p:nvSpPr>
          <p:cNvPr id="362" name="Google Shape;362;p5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Objects With Multiple Values</a:t>
            </a:r>
            <a:endParaRPr dirty="0"/>
          </a:p>
        </p:txBody>
      </p:sp>
      <p:sp>
        <p:nvSpPr>
          <p:cNvPr id="360" name="Google Shape;360;p56"/>
          <p:cNvSpPr txBox="1">
            <a:spLocks noGrp="1"/>
          </p:cNvSpPr>
          <p:nvPr>
            <p:ph type="body" idx="1"/>
          </p:nvPr>
        </p:nvSpPr>
        <p:spPr>
          <a:xfrm>
            <a:off x="325200" y="1369225"/>
            <a:ext cx="3633000" cy="3263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81000" algn="l" rtl="0"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for character vectors, use straight quotes around the values</a:t>
            </a:r>
          </a:p>
          <a:p>
            <a:pPr marL="457200" lvl="0" indent="-381000" algn="l" rtl="0"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Single or double is fine</a:t>
            </a:r>
            <a:endParaRPr sz="2400" dirty="0"/>
          </a:p>
        </p:txBody>
      </p:sp>
      <p:sp>
        <p:nvSpPr>
          <p:cNvPr id="361" name="Google Shape;361;p56"/>
          <p:cNvSpPr txBox="1">
            <a:spLocks noGrp="1"/>
          </p:cNvSpPr>
          <p:nvPr>
            <p:ph type="body" idx="2"/>
          </p:nvPr>
        </p:nvSpPr>
        <p:spPr>
          <a:xfrm>
            <a:off x="4311875" y="1369225"/>
            <a:ext cx="4657196" cy="3263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dirty="0"/>
              <a:t>#Example: a character vector of favorite animals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animals</a:t>
            </a:r>
            <a:r>
              <a:rPr lang="en-US" sz="1800" b="1" dirty="0">
                <a:solidFill>
                  <a:srgbClr val="0000FF"/>
                </a:solidFill>
              </a:rPr>
              <a:t>&lt;-</a:t>
            </a:r>
            <a:r>
              <a:rPr lang="en-US" sz="1800" b="1" dirty="0">
                <a:solidFill>
                  <a:srgbClr val="FF0000"/>
                </a:solidFill>
              </a:rPr>
              <a:t>c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"cat"</a:t>
            </a:r>
            <a:r>
              <a:rPr lang="en-US" sz="1800" b="1" dirty="0">
                <a:solidFill>
                  <a:srgbClr val="000000"/>
                </a:solidFill>
              </a:rPr>
              <a:t>,</a:t>
            </a:r>
            <a:r>
              <a:rPr lang="en-US" sz="1800" b="1" dirty="0">
                <a:solidFill>
                  <a:srgbClr val="00B050"/>
                </a:solidFill>
              </a:rPr>
              <a:t> "dog"</a:t>
            </a:r>
            <a:r>
              <a:rPr lang="en-US" sz="1800" b="1" dirty="0">
                <a:solidFill>
                  <a:srgbClr val="000000"/>
                </a:solidFill>
              </a:rPr>
              <a:t>,</a:t>
            </a:r>
            <a:r>
              <a:rPr lang="en-US" sz="1800" b="1" dirty="0">
                <a:solidFill>
                  <a:srgbClr val="00B050"/>
                </a:solidFill>
              </a:rPr>
              <a:t> "dog"</a:t>
            </a:r>
            <a:r>
              <a:rPr lang="en-US" sz="1800" b="1" dirty="0">
                <a:solidFill>
                  <a:schemeClr val="tx1"/>
                </a:solidFill>
              </a:rPr>
              <a:t>,</a:t>
            </a:r>
            <a:r>
              <a:rPr lang="en-US" sz="1800" b="1" dirty="0">
                <a:solidFill>
                  <a:srgbClr val="00B050"/>
                </a:solidFill>
              </a:rPr>
              <a:t> "dog"</a:t>
            </a:r>
            <a:r>
              <a:rPr lang="en-US" sz="1800" dirty="0"/>
              <a:t>)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dirty="0"/>
              <a:t>#This also works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animals</a:t>
            </a:r>
            <a:r>
              <a:rPr lang="en-US" sz="1800" b="1" dirty="0">
                <a:solidFill>
                  <a:srgbClr val="0000FF"/>
                </a:solidFill>
              </a:rPr>
              <a:t>&lt;-</a:t>
            </a:r>
            <a:r>
              <a:rPr lang="en-US" sz="1800" b="1" dirty="0">
                <a:solidFill>
                  <a:srgbClr val="FF0000"/>
                </a:solidFill>
              </a:rPr>
              <a:t>c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'cat'</a:t>
            </a:r>
            <a:r>
              <a:rPr lang="en-US" sz="1800" b="1" dirty="0">
                <a:solidFill>
                  <a:srgbClr val="000000"/>
                </a:solidFill>
              </a:rPr>
              <a:t>,</a:t>
            </a:r>
            <a:r>
              <a:rPr lang="en-US" sz="1800" b="1" dirty="0">
                <a:solidFill>
                  <a:srgbClr val="00B050"/>
                </a:solidFill>
              </a:rPr>
              <a:t> 'dog'</a:t>
            </a:r>
            <a:r>
              <a:rPr lang="en-US" sz="1800" b="1" dirty="0">
                <a:solidFill>
                  <a:srgbClr val="000000"/>
                </a:solidFill>
              </a:rPr>
              <a:t>,</a:t>
            </a:r>
            <a:r>
              <a:rPr lang="en-US" sz="1800" b="1" dirty="0">
                <a:solidFill>
                  <a:srgbClr val="00B050"/>
                </a:solidFill>
              </a:rPr>
              <a:t> 'dog'</a:t>
            </a:r>
            <a:r>
              <a:rPr lang="en-US" sz="1800" b="1" dirty="0">
                <a:solidFill>
                  <a:srgbClr val="000000"/>
                </a:solidFill>
              </a:rPr>
              <a:t>,</a:t>
            </a:r>
            <a:r>
              <a:rPr lang="en-US" sz="1800" b="1" dirty="0">
                <a:solidFill>
                  <a:srgbClr val="00B050"/>
                </a:solidFill>
              </a:rPr>
              <a:t> 'dog'</a:t>
            </a:r>
            <a:r>
              <a:rPr lang="en-US" sz="1800" dirty="0"/>
              <a:t>)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sp>
        <p:nvSpPr>
          <p:cNvPr id="362" name="Google Shape;362;p5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810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Functions for inspecting vector type</a:t>
            </a:r>
            <a:endParaRPr dirty="0"/>
          </a:p>
        </p:txBody>
      </p:sp>
      <p:sp>
        <p:nvSpPr>
          <p:cNvPr id="345" name="Google Shape;345;p54"/>
          <p:cNvSpPr txBox="1">
            <a:spLocks noGrp="1"/>
          </p:cNvSpPr>
          <p:nvPr>
            <p:ph type="body" idx="1"/>
          </p:nvPr>
        </p:nvSpPr>
        <p:spPr>
          <a:xfrm>
            <a:off x="138456" y="1606256"/>
            <a:ext cx="3886200" cy="3263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indent="-381000">
              <a:buSzPts val="2400"/>
            </a:pPr>
            <a:r>
              <a:rPr lang="en-US" sz="1800" dirty="0"/>
              <a:t>R automatically records what type of data is stored in an object</a:t>
            </a:r>
            <a:endParaRPr lang="en-US" sz="1800" b="1" dirty="0">
              <a:solidFill>
                <a:schemeClr val="tx1"/>
              </a:solidFill>
            </a:endParaRPr>
          </a:p>
          <a:p>
            <a:pPr marL="457200" lvl="0" indent="-381000" algn="l" rtl="0"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Helpful functions:</a:t>
            </a:r>
            <a:endParaRPr lang="en" sz="1800" b="1" dirty="0">
              <a:solidFill>
                <a:srgbClr val="FF0000"/>
              </a:solidFill>
            </a:endParaRPr>
          </a:p>
          <a:p>
            <a:pPr lvl="1" indent="-381000">
              <a:spcBef>
                <a:spcPts val="800"/>
              </a:spcBef>
              <a:buSzPts val="2400"/>
            </a:pPr>
            <a:r>
              <a:rPr lang="en" sz="1500" b="1" dirty="0">
                <a:solidFill>
                  <a:srgbClr val="FF0000"/>
                </a:solidFill>
              </a:rPr>
              <a:t>class</a:t>
            </a:r>
            <a:r>
              <a:rPr lang="en" sz="1500" dirty="0"/>
              <a:t>()</a:t>
            </a:r>
            <a:endParaRPr sz="1500" b="1" dirty="0">
              <a:solidFill>
                <a:srgbClr val="FF0000"/>
              </a:solidFill>
            </a:endParaRPr>
          </a:p>
          <a:p>
            <a:pPr lvl="1" indent="-381000">
              <a:spcBef>
                <a:spcPts val="0"/>
              </a:spcBef>
              <a:buSzPts val="2400"/>
            </a:pPr>
            <a:r>
              <a:rPr lang="en" sz="1500" b="1" dirty="0" err="1">
                <a:solidFill>
                  <a:srgbClr val="FF0000"/>
                </a:solidFill>
              </a:rPr>
              <a:t>typeof</a:t>
            </a:r>
            <a:r>
              <a:rPr lang="en" sz="1500" dirty="0"/>
              <a:t>()</a:t>
            </a:r>
            <a:endParaRPr sz="1500" dirty="0"/>
          </a:p>
        </p:txBody>
      </p:sp>
      <p:graphicFrame>
        <p:nvGraphicFramePr>
          <p:cNvPr id="346" name="Google Shape;346;p54"/>
          <p:cNvGraphicFramePr/>
          <p:nvPr>
            <p:extLst>
              <p:ext uri="{D42A27DB-BD31-4B8C-83A1-F6EECF244321}">
                <p14:modId xmlns:p14="http://schemas.microsoft.com/office/powerpoint/2010/main" val="3170904550"/>
              </p:ext>
            </p:extLst>
          </p:nvPr>
        </p:nvGraphicFramePr>
        <p:xfrm>
          <a:off x="4245169" y="1817949"/>
          <a:ext cx="4760375" cy="1776825"/>
        </p:xfrm>
        <a:graphic>
          <a:graphicData uri="http://schemas.openxmlformats.org/drawingml/2006/table">
            <a:tbl>
              <a:tblPr>
                <a:noFill/>
                <a:tableStyleId>{E4EE8C4D-261F-49C9-8869-00AC481E4FCA}</a:tableStyleId>
              </a:tblPr>
              <a:tblGrid>
                <a:gridCol w="165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1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0000"/>
                          </a:solidFill>
                        </a:rPr>
                        <a:t>class</a:t>
                      </a:r>
                      <a:r>
                        <a:rPr lang="en" sz="2400">
                          <a:solidFill>
                            <a:schemeClr val="dk1"/>
                          </a:solidFill>
                        </a:rPr>
                        <a:t>( ) </a:t>
                      </a:r>
                      <a:endParaRPr sz="24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FF0000"/>
                          </a:solidFill>
                        </a:rPr>
                        <a:t>typeof</a:t>
                      </a:r>
                      <a:r>
                        <a:rPr lang="en" sz="2400">
                          <a:solidFill>
                            <a:schemeClr val="dk1"/>
                          </a:solidFill>
                        </a:rPr>
                        <a:t>( )</a:t>
                      </a:r>
                      <a:endParaRPr sz="24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rgbClr val="7030A0"/>
                          </a:solidFill>
                        </a:rPr>
                        <a:t>x</a:t>
                      </a:r>
                      <a:r>
                        <a:rPr lang="en" sz="2400" b="1" dirty="0"/>
                        <a:t> </a:t>
                      </a:r>
                      <a:r>
                        <a:rPr lang="en" sz="2400" b="1" dirty="0">
                          <a:solidFill>
                            <a:srgbClr val="0000FF"/>
                          </a:solidFill>
                        </a:rPr>
                        <a:t>&lt;-</a:t>
                      </a:r>
                      <a:r>
                        <a:rPr lang="en" sz="2400" b="1" dirty="0"/>
                        <a:t> </a:t>
                      </a:r>
                      <a:r>
                        <a:rPr lang="en" sz="2400" b="1" dirty="0">
                          <a:solidFill>
                            <a:srgbClr val="00B050"/>
                          </a:solidFill>
                        </a:rPr>
                        <a:t>32</a:t>
                      </a:r>
                      <a:endParaRPr sz="24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numeric</a:t>
                      </a:r>
                      <a:endParaRPr sz="2400"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double</a:t>
                      </a:r>
                      <a:endParaRPr sz="24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2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" sz="2400" b="1" dirty="0">
                          <a:solidFill>
                            <a:srgbClr val="7030A0"/>
                          </a:solidFill>
                        </a:rPr>
                        <a:t>y</a:t>
                      </a:r>
                      <a:r>
                        <a:rPr lang="en" sz="2400" b="1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2400" b="1" dirty="0">
                          <a:solidFill>
                            <a:srgbClr val="0000FF"/>
                          </a:solidFill>
                        </a:rPr>
                        <a:t>&lt;-</a:t>
                      </a:r>
                      <a:r>
                        <a:rPr lang="en" sz="2400" b="1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2400" b="1" dirty="0">
                          <a:solidFill>
                            <a:srgbClr val="00B050"/>
                          </a:solidFill>
                        </a:rPr>
                        <a:t>"hi"</a:t>
                      </a:r>
                      <a:endParaRPr sz="24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character</a:t>
                      </a:r>
                      <a:endParaRPr sz="2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character</a:t>
                      </a:r>
                      <a:endParaRPr sz="2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47" name="Google Shape;347;p5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98CF-491D-F1DA-C65B-6D20AF52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Coercion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39644-5FD9-95C4-7A7E-76E390FD5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930" y="1369219"/>
            <a:ext cx="3886200" cy="3263400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 vector can't mix and match types, so R will choose a type that applies to most values (class coercion)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Sometimes this choice isn’t obvious (usually  character)</a:t>
            </a:r>
          </a:p>
          <a:p>
            <a:r>
              <a:rPr lang="en-US" sz="2000" dirty="0"/>
              <a:t>Use </a:t>
            </a:r>
            <a:r>
              <a:rPr lang="en-US" sz="2000" b="1" dirty="0">
                <a:solidFill>
                  <a:srgbClr val="FF0000"/>
                </a:solidFill>
              </a:rPr>
              <a:t>class</a:t>
            </a:r>
            <a:r>
              <a:rPr lang="en-US" sz="2000" dirty="0"/>
              <a:t>() to see what R picked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822FE-33C7-679E-BB92-A7569E66616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188823" y="1369219"/>
            <a:ext cx="4572000" cy="3263400"/>
          </a:xfrm>
        </p:spPr>
        <p:txBody>
          <a:bodyPr/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 dirty="0"/>
              <a:t>#What types are these vectors?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indent="0">
              <a:buSzPts val="1100"/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first_vector</a:t>
            </a:r>
            <a:r>
              <a:rPr lang="en-US" sz="2000" b="1" dirty="0">
                <a:solidFill>
                  <a:srgbClr val="0000FF"/>
                </a:solidFill>
              </a:rPr>
              <a:t>&lt;-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c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B050"/>
                </a:solidFill>
              </a:rPr>
              <a:t>1, 2, 3, "a" 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second_vector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00FF"/>
                </a:solidFill>
              </a:rPr>
              <a:t>&lt;-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c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B050"/>
                </a:solidFill>
              </a:rPr>
              <a:t>1, 2, 3, "4" </a:t>
            </a:r>
            <a:r>
              <a:rPr lang="en-US" sz="2000" dirty="0"/>
              <a:t>)</a:t>
            </a:r>
          </a:p>
          <a:p>
            <a:pPr marL="9525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AA22D-F102-329E-DA0B-AC5754EE94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3547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382D-3700-A0C8-4748-F9B36DF2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Numeric Vectors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AE16A-B8D9-C2B3-5EFD-F31D05ED6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916263"/>
            <a:ext cx="3068707" cy="2716355"/>
          </a:xfrm>
        </p:spPr>
        <p:txBody>
          <a:bodyPr/>
          <a:lstStyle/>
          <a:p>
            <a:r>
              <a:rPr lang="en-US" b="1" dirty="0"/>
              <a:t>Numeric vector:</a:t>
            </a:r>
            <a:r>
              <a:rPr lang="en-US" dirty="0"/>
              <a:t> you can compute the mean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193DD-760B-2707-1767-CD535E12AD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Google Shape;361;p56">
            <a:extLst>
              <a:ext uri="{FF2B5EF4-FFF2-40B4-BE49-F238E27FC236}">
                <a16:creationId xmlns:a16="http://schemas.microsoft.com/office/drawing/2014/main" id="{DFE27510-BBC2-48F9-1953-826523011C13}"/>
              </a:ext>
            </a:extLst>
          </p:cNvPr>
          <p:cNvSpPr txBox="1">
            <a:spLocks/>
          </p:cNvSpPr>
          <p:nvPr/>
        </p:nvSpPr>
        <p:spPr>
          <a:xfrm>
            <a:off x="4311875" y="1369225"/>
            <a:ext cx="4657196" cy="3263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endParaRPr lang="en-US" sz="18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dirty="0"/>
              <a:t>#A vector of ages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030A0"/>
                </a:solidFill>
              </a:rPr>
              <a:t>age</a:t>
            </a:r>
            <a:r>
              <a:rPr lang="en-US" sz="1800" b="1" dirty="0">
                <a:solidFill>
                  <a:srgbClr val="0000FF"/>
                </a:solidFill>
              </a:rPr>
              <a:t>&lt;-</a:t>
            </a:r>
            <a:r>
              <a:rPr lang="en-US" sz="1800" b="1" dirty="0">
                <a:solidFill>
                  <a:srgbClr val="FF0000"/>
                </a:solidFill>
              </a:rPr>
              <a:t>c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30</a:t>
            </a:r>
            <a:r>
              <a:rPr lang="en-US" sz="1800" b="1" dirty="0">
                <a:solidFill>
                  <a:srgbClr val="000000"/>
                </a:solidFill>
              </a:rPr>
              <a:t>,</a:t>
            </a:r>
            <a:r>
              <a:rPr lang="en-US" sz="1800" b="1" dirty="0">
                <a:solidFill>
                  <a:srgbClr val="00B050"/>
                </a:solidFill>
              </a:rPr>
              <a:t> 40</a:t>
            </a:r>
            <a:r>
              <a:rPr lang="en-US" sz="1800" b="1" dirty="0">
                <a:solidFill>
                  <a:srgbClr val="000000"/>
                </a:solidFill>
              </a:rPr>
              <a:t>,</a:t>
            </a:r>
            <a:r>
              <a:rPr lang="en-US" sz="1800" b="1" dirty="0">
                <a:solidFill>
                  <a:srgbClr val="00B050"/>
                </a:solidFill>
              </a:rPr>
              <a:t> 25</a:t>
            </a:r>
            <a:r>
              <a:rPr lang="en-US" sz="1800" b="1" dirty="0">
                <a:solidFill>
                  <a:srgbClr val="000000"/>
                </a:solidFill>
              </a:rPr>
              <a:t>,</a:t>
            </a:r>
            <a:r>
              <a:rPr lang="en-US" sz="1800" b="1" dirty="0">
                <a:solidFill>
                  <a:srgbClr val="00B050"/>
                </a:solidFill>
              </a:rPr>
              <a:t> 22</a:t>
            </a:r>
            <a:r>
              <a:rPr lang="en-US" sz="1800" dirty="0"/>
              <a:t>)</a:t>
            </a:r>
          </a:p>
          <a:p>
            <a:pPr>
              <a:spcBef>
                <a:spcPts val="800"/>
              </a:spcBef>
            </a:pPr>
            <a:endParaRPr lang="en-US" sz="1800" dirty="0"/>
          </a:p>
          <a:p>
            <a:pPr>
              <a:spcBef>
                <a:spcPts val="800"/>
              </a:spcBef>
            </a:pPr>
            <a:r>
              <a:rPr lang="en-US" sz="1800" dirty="0"/>
              <a:t>#What happens when you try to compute the mean?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mean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age</a:t>
            </a:r>
            <a:r>
              <a:rPr lang="en-US" sz="1800" dirty="0"/>
              <a:t>)</a:t>
            </a:r>
          </a:p>
          <a:p>
            <a:pPr>
              <a:spcBef>
                <a:spcPts val="80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79133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C977-F467-4509-AAAA-1059D785D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functions for summarizing numeric vectors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8AE18-00C3-1357-35E0-148D22D8AF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EB93C99-719A-1C47-BE3A-F463BCFF9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mean</a:t>
            </a:r>
            <a:r>
              <a:rPr lang="en-US" dirty="0"/>
              <a:t>()</a:t>
            </a: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FF0000"/>
                </a:solidFill>
              </a:rPr>
              <a:t>median</a:t>
            </a:r>
            <a:r>
              <a:rPr lang="en-US" dirty="0"/>
              <a:t>()</a:t>
            </a: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FF0000"/>
                </a:solidFill>
              </a:rPr>
              <a:t>max</a:t>
            </a:r>
            <a:r>
              <a:rPr lang="en-US" dirty="0"/>
              <a:t>()</a:t>
            </a: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FF0000"/>
                </a:solidFill>
              </a:rPr>
              <a:t>min</a:t>
            </a:r>
            <a:r>
              <a:rPr lang="en-US" dirty="0"/>
              <a:t>()</a:t>
            </a:r>
            <a:endParaRPr lang="en-US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sd</a:t>
            </a:r>
            <a:r>
              <a:rPr lang="en-US" dirty="0"/>
              <a:t>()</a:t>
            </a:r>
          </a:p>
          <a:p>
            <a:r>
              <a:rPr lang="en-US" dirty="0">
                <a:solidFill>
                  <a:srgbClr val="FF0000"/>
                </a:solidFill>
              </a:rPr>
              <a:t>summary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7161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382D-3700-A0C8-4748-F9B36DF2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character vectors?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AE16A-B8D9-C2B3-5EFD-F31D05ED6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930" y="1645926"/>
            <a:ext cx="3816626" cy="2986699"/>
          </a:xfrm>
        </p:spPr>
        <p:txBody>
          <a:bodyPr/>
          <a:lstStyle/>
          <a:p>
            <a:r>
              <a:rPr lang="en-US" b="1" dirty="0"/>
              <a:t>character vector:</a:t>
            </a:r>
            <a:r>
              <a:rPr lang="en-US" dirty="0"/>
              <a:t> you will get warning message if you try to compute the mean, median, min, max ()</a:t>
            </a:r>
          </a:p>
          <a:p>
            <a:r>
              <a:rPr lang="en-US" dirty="0"/>
              <a:t>It will return a value of NA (how R records missing values)</a:t>
            </a:r>
          </a:p>
          <a:p>
            <a:pPr marL="9525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193DD-760B-2707-1767-CD535E12AD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5" name="Google Shape;361;p56">
            <a:extLst>
              <a:ext uri="{FF2B5EF4-FFF2-40B4-BE49-F238E27FC236}">
                <a16:creationId xmlns:a16="http://schemas.microsoft.com/office/drawing/2014/main" id="{6B8AB4A6-BE48-C3A1-9A5D-49E354FDDDB1}"/>
              </a:ext>
            </a:extLst>
          </p:cNvPr>
          <p:cNvSpPr txBox="1">
            <a:spLocks/>
          </p:cNvSpPr>
          <p:nvPr/>
        </p:nvSpPr>
        <p:spPr>
          <a:xfrm>
            <a:off x="4311875" y="1369225"/>
            <a:ext cx="4657196" cy="3263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endParaRPr lang="en-US" sz="1800" dirty="0"/>
          </a:p>
          <a:p>
            <a:pPr>
              <a:spcBef>
                <a:spcPts val="800"/>
              </a:spcBef>
            </a:pPr>
            <a:r>
              <a:rPr lang="en-US" sz="1800" dirty="0"/>
              <a:t>#a character vector of favorite animals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animals</a:t>
            </a:r>
            <a:r>
              <a:rPr lang="en-US" sz="1800" b="1" dirty="0">
                <a:solidFill>
                  <a:srgbClr val="0000FF"/>
                </a:solidFill>
              </a:rPr>
              <a:t>&lt;-</a:t>
            </a:r>
            <a:r>
              <a:rPr lang="en-US" sz="1800" b="1" dirty="0">
                <a:solidFill>
                  <a:srgbClr val="FF0000"/>
                </a:solidFill>
              </a:rPr>
              <a:t>c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"cat"</a:t>
            </a:r>
            <a:r>
              <a:rPr lang="en-US" sz="1800" b="1" dirty="0"/>
              <a:t>,</a:t>
            </a:r>
            <a:r>
              <a:rPr lang="en-US" sz="1800" b="1" dirty="0">
                <a:solidFill>
                  <a:srgbClr val="00B050"/>
                </a:solidFill>
              </a:rPr>
              <a:t> "dog"</a:t>
            </a:r>
            <a:r>
              <a:rPr lang="en-US" sz="1800" b="1" dirty="0"/>
              <a:t>,</a:t>
            </a:r>
            <a:r>
              <a:rPr lang="en-US" sz="1800" b="1" dirty="0">
                <a:solidFill>
                  <a:srgbClr val="00B050"/>
                </a:solidFill>
              </a:rPr>
              <a:t> "dog"</a:t>
            </a:r>
            <a:r>
              <a:rPr lang="en-US" sz="1800" b="1" dirty="0">
                <a:solidFill>
                  <a:schemeClr val="tx1"/>
                </a:solidFill>
              </a:rPr>
              <a:t>,</a:t>
            </a:r>
            <a:r>
              <a:rPr lang="en-US" sz="1800" b="1" dirty="0">
                <a:solidFill>
                  <a:srgbClr val="00B050"/>
                </a:solidFill>
              </a:rPr>
              <a:t> "dog"</a:t>
            </a:r>
            <a:r>
              <a:rPr lang="en-US" sz="1800" dirty="0"/>
              <a:t>)</a:t>
            </a:r>
          </a:p>
          <a:p>
            <a:pPr>
              <a:spcBef>
                <a:spcPts val="800"/>
              </a:spcBef>
            </a:pPr>
            <a:endParaRPr lang="en-US" sz="1800" dirty="0"/>
          </a:p>
          <a:p>
            <a:pPr>
              <a:spcBef>
                <a:spcPts val="800"/>
              </a:spcBef>
            </a:pPr>
            <a:r>
              <a:rPr lang="en-US" sz="1800" dirty="0"/>
              <a:t>#What happens when you try to compute the mean?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mean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animals</a:t>
            </a:r>
            <a:r>
              <a:rPr lang="en-US" sz="1800" dirty="0"/>
              <a:t>)</a:t>
            </a:r>
          </a:p>
          <a:p>
            <a:pPr>
              <a:spcBef>
                <a:spcPts val="800"/>
              </a:spcBef>
            </a:pPr>
            <a:endParaRPr lang="en-US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486800-016F-2C9D-4F85-15A2DD239015}"/>
              </a:ext>
            </a:extLst>
          </p:cNvPr>
          <p:cNvSpPr txBox="1">
            <a:spLocks/>
          </p:cNvSpPr>
          <p:nvPr/>
        </p:nvSpPr>
        <p:spPr bwMode="auto">
          <a:xfrm>
            <a:off x="4311875" y="4341438"/>
            <a:ext cx="5092148" cy="358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Blip>
                <a:blip r:embed="rId2"/>
              </a:buBlip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Blip>
                <a:blip r:embed="rId4"/>
              </a:buBlip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3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62A3"/>
                </a:solidFill>
                <a:latin typeface="Source Sans Pro" panose="020B0503030403020204" pitchFamily="34" charset="0"/>
                <a:hlinkClick r:id="rId5"/>
              </a:rPr>
              <a:t>PollEv.com/vsovero</a:t>
            </a:r>
            <a:endParaRPr lang="en-US" dirty="0">
              <a:solidFill>
                <a:srgbClr val="0062A3"/>
              </a:solidFill>
              <a:latin typeface="Source Sans Pro" panose="020B0503030403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704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382D-3700-A0C8-4748-F9B36DF2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AE16A-B8D9-C2B3-5EFD-F31D05ED6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928" y="1495917"/>
            <a:ext cx="4079019" cy="3473647"/>
          </a:xfrm>
        </p:spPr>
        <p:txBody>
          <a:bodyPr/>
          <a:lstStyle/>
          <a:p>
            <a:r>
              <a:rPr lang="en-US" sz="1800" dirty="0"/>
              <a:t>We need to convert the animal vector into a </a:t>
            </a:r>
            <a:r>
              <a:rPr lang="en-US" sz="1800" b="1" dirty="0"/>
              <a:t>factor, </a:t>
            </a:r>
            <a:r>
              <a:rPr lang="en-US" sz="1800" dirty="0"/>
              <a:t>which is R’s way of storing categorical data (variables with a finite set of categories) </a:t>
            </a:r>
          </a:p>
          <a:p>
            <a:r>
              <a:rPr lang="en-US" sz="1800" dirty="0"/>
              <a:t>we use the </a:t>
            </a:r>
            <a:r>
              <a:rPr lang="en-US" sz="1800" b="1" dirty="0">
                <a:solidFill>
                  <a:srgbClr val="FF0000"/>
                </a:solidFill>
              </a:rPr>
              <a:t>factor</a:t>
            </a:r>
            <a:r>
              <a:rPr lang="en-US" sz="1800" dirty="0"/>
              <a:t>() function to create a factor variable from the animals vector</a:t>
            </a:r>
          </a:p>
          <a:p>
            <a:pPr marL="9525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193DD-760B-2707-1767-CD535E12AD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5" name="Google Shape;361;p56">
            <a:extLst>
              <a:ext uri="{FF2B5EF4-FFF2-40B4-BE49-F238E27FC236}">
                <a16:creationId xmlns:a16="http://schemas.microsoft.com/office/drawing/2014/main" id="{6B8AB4A6-BE48-C3A1-9A5D-49E354FDDDB1}"/>
              </a:ext>
            </a:extLst>
          </p:cNvPr>
          <p:cNvSpPr txBox="1">
            <a:spLocks/>
          </p:cNvSpPr>
          <p:nvPr/>
        </p:nvSpPr>
        <p:spPr>
          <a:xfrm>
            <a:off x="4311875" y="1369225"/>
            <a:ext cx="4657196" cy="3263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800"/>
              </a:spcBef>
            </a:pPr>
            <a:endParaRPr lang="en-US" sz="1800" dirty="0"/>
          </a:p>
          <a:p>
            <a:pPr>
              <a:spcBef>
                <a:spcPts val="800"/>
              </a:spcBef>
            </a:pPr>
            <a:r>
              <a:rPr lang="en-US" sz="1800" dirty="0"/>
              <a:t>#a character vector of favorite animals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animals</a:t>
            </a:r>
            <a:r>
              <a:rPr lang="en-US" sz="1800" b="1" dirty="0">
                <a:solidFill>
                  <a:srgbClr val="0000FF"/>
                </a:solidFill>
              </a:rPr>
              <a:t>&lt;-</a:t>
            </a:r>
            <a:r>
              <a:rPr lang="en-US" sz="1800" b="1" dirty="0">
                <a:solidFill>
                  <a:srgbClr val="FF0000"/>
                </a:solidFill>
              </a:rPr>
              <a:t>c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"cat"</a:t>
            </a:r>
            <a:r>
              <a:rPr lang="en-US" sz="1800" b="1" dirty="0"/>
              <a:t>,</a:t>
            </a:r>
            <a:r>
              <a:rPr lang="en-US" sz="1800" b="1" dirty="0">
                <a:solidFill>
                  <a:srgbClr val="00B050"/>
                </a:solidFill>
              </a:rPr>
              <a:t> "dog"</a:t>
            </a:r>
            <a:r>
              <a:rPr lang="en-US" sz="1800" b="1" dirty="0"/>
              <a:t>,</a:t>
            </a:r>
            <a:r>
              <a:rPr lang="en-US" sz="1800" b="1" dirty="0">
                <a:solidFill>
                  <a:srgbClr val="00B050"/>
                </a:solidFill>
              </a:rPr>
              <a:t> "dog"</a:t>
            </a:r>
            <a:r>
              <a:rPr lang="en-US" sz="1800" b="1" dirty="0">
                <a:solidFill>
                  <a:schemeClr val="tx1"/>
                </a:solidFill>
              </a:rPr>
              <a:t>,</a:t>
            </a:r>
            <a:r>
              <a:rPr lang="en-US" sz="1800" b="1" dirty="0">
                <a:solidFill>
                  <a:srgbClr val="00B050"/>
                </a:solidFill>
              </a:rPr>
              <a:t> "dog"</a:t>
            </a:r>
            <a:r>
              <a:rPr lang="en-US" sz="1800" dirty="0"/>
              <a:t>)</a:t>
            </a:r>
          </a:p>
          <a:p>
            <a:pPr>
              <a:spcBef>
                <a:spcPts val="800"/>
              </a:spcBef>
            </a:pPr>
            <a:r>
              <a:rPr lang="en-US" sz="1800" dirty="0"/>
              <a:t>#let’s convert animals into a factor variable</a:t>
            </a:r>
          </a:p>
          <a:p>
            <a:pPr>
              <a:spcBef>
                <a:spcPts val="800"/>
              </a:spcBef>
            </a:pPr>
            <a:r>
              <a:rPr lang="en-US" sz="1800" b="1" dirty="0" err="1">
                <a:solidFill>
                  <a:srgbClr val="7030A0"/>
                </a:solidFill>
              </a:rPr>
              <a:t>animals_factor</a:t>
            </a:r>
            <a:r>
              <a:rPr lang="en-US" sz="1800" b="1" dirty="0">
                <a:solidFill>
                  <a:srgbClr val="0000FF"/>
                </a:solidFill>
              </a:rPr>
              <a:t>&lt;-</a:t>
            </a:r>
            <a:r>
              <a:rPr lang="en-US" sz="1800" b="1" dirty="0">
                <a:solidFill>
                  <a:srgbClr val="FF0000"/>
                </a:solidFill>
              </a:rPr>
              <a:t>factor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animals</a:t>
            </a:r>
            <a:r>
              <a:rPr lang="en-US" sz="1800" dirty="0"/>
              <a:t>)</a:t>
            </a:r>
          </a:p>
          <a:p>
            <a:pPr>
              <a:spcBef>
                <a:spcPts val="800"/>
              </a:spcBef>
            </a:pPr>
            <a:endParaRPr lang="en-US" sz="1800" dirty="0"/>
          </a:p>
          <a:p>
            <a:pPr>
              <a:spcBef>
                <a:spcPts val="80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57589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382D-3700-A0C8-4748-F9B36DF2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AE16A-B8D9-C2B3-5EFD-F31D05ED6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928" y="1495917"/>
            <a:ext cx="4079019" cy="3473647"/>
          </a:xfrm>
        </p:spPr>
        <p:txBody>
          <a:bodyPr/>
          <a:lstStyle/>
          <a:p>
            <a:r>
              <a:rPr lang="en-US" dirty="0"/>
              <a:t>You can already see that there’s more useful information when animals is stored as a factor instead of a character vector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193DD-760B-2707-1767-CD535E12AD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3ECE6C-2A99-C093-05A0-14AEE0FA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947" y="1749456"/>
            <a:ext cx="4744909" cy="164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74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382D-3700-A0C8-4748-F9B36DF2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Factors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AE16A-B8D9-C2B3-5EFD-F31D05ED6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930" y="1645926"/>
            <a:ext cx="3633745" cy="2986699"/>
          </a:xfrm>
        </p:spPr>
        <p:txBody>
          <a:bodyPr/>
          <a:lstStyle/>
          <a:p>
            <a:r>
              <a:rPr lang="en-US" dirty="0"/>
              <a:t>We can now calculate summary statistics more appropriate for categorical data</a:t>
            </a:r>
          </a:p>
          <a:p>
            <a:pPr marL="9525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193DD-760B-2707-1767-CD535E12AD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graphicFrame>
        <p:nvGraphicFramePr>
          <p:cNvPr id="6" name="Google Shape;323;p51">
            <a:extLst>
              <a:ext uri="{FF2B5EF4-FFF2-40B4-BE49-F238E27FC236}">
                <a16:creationId xmlns:a16="http://schemas.microsoft.com/office/drawing/2014/main" id="{1BAB3703-B168-D523-3FDB-BE15236E40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8470309"/>
              </p:ext>
            </p:extLst>
          </p:nvPr>
        </p:nvGraphicFramePr>
        <p:xfrm>
          <a:off x="3978675" y="1874315"/>
          <a:ext cx="4958550" cy="2286677"/>
        </p:xfrm>
        <a:graphic>
          <a:graphicData uri="http://schemas.openxmlformats.org/drawingml/2006/table">
            <a:tbl>
              <a:tblPr>
                <a:noFill/>
                <a:tableStyleId>{E4EE8C4D-261F-49C9-8869-00AC481E4FCA}</a:tableStyleId>
              </a:tblPr>
              <a:tblGrid>
                <a:gridCol w="2724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4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498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Input</a:t>
                      </a:r>
                      <a:endParaRPr sz="1600"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Output</a:t>
                      </a:r>
                      <a:endParaRPr sz="1600" b="1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883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levels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 sz="1600" b="1" dirty="0" err="1">
                          <a:solidFill>
                            <a:srgbClr val="00B050"/>
                          </a:solidFill>
                        </a:rPr>
                        <a:t>animals_factor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sz="16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"cat" "dog"</a:t>
                      </a:r>
                      <a:endParaRPr lang="en" sz="16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95542735"/>
                  </a:ext>
                </a:extLst>
              </a:tr>
              <a:tr h="66116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</a:rPr>
                        <a:t>nlevels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 sz="1600" b="1" dirty="0" err="1">
                          <a:solidFill>
                            <a:srgbClr val="00B050"/>
                          </a:solidFill>
                        </a:rPr>
                        <a:t>animals_factor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sz="16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sz="16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070415648"/>
                  </a:ext>
                </a:extLst>
              </a:tr>
              <a:tr h="661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summary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" sz="1600" b="1" dirty="0" err="1">
                          <a:solidFill>
                            <a:srgbClr val="00B050"/>
                          </a:solidFill>
                        </a:rPr>
                        <a:t>animals_factor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sz="1600" dirty="0"/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endParaRPr lang="en-US" sz="1600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cat   dog </a:t>
                      </a: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  1     3 </a:t>
                      </a:r>
                      <a:endParaRPr sz="1600" b="1" dirty="0">
                        <a:solidFill>
                          <a:srgbClr val="7030A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647686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6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5884996-5244-7E9C-8B53-B0F9099CA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3A8C1D-F562-6821-A38F-E8BDB0E6D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Poll Everywhere is practice this week, next week counts towards your grade</a:t>
            </a:r>
          </a:p>
          <a:p>
            <a:r>
              <a:rPr lang="en-US" dirty="0"/>
              <a:t>Please remember to log in at the beginning of each lecture:</a:t>
            </a:r>
            <a:endParaRPr lang="en-US" b="0" i="0" u="none" strike="noStrike" dirty="0">
              <a:solidFill>
                <a:srgbClr val="7E9CE8"/>
              </a:solidFill>
              <a:effectLst/>
              <a:latin typeface="Source Sans Pro" panose="020B050303040302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b="0" i="0" u="none" strike="noStrike" dirty="0">
                <a:solidFill>
                  <a:srgbClr val="7E9CE8"/>
                </a:solidFill>
                <a:effectLst/>
                <a:latin typeface="Source Sans Pro" panose="020B0503030403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PollEv.com/vsovero</a:t>
            </a:r>
            <a:endParaRPr lang="en-US" b="0" i="0" u="none" strike="noStrike" dirty="0">
              <a:solidFill>
                <a:srgbClr val="0062A3"/>
              </a:solidFill>
              <a:effectLst/>
              <a:latin typeface="Source Sans Pro" panose="020B0503030403020204" pitchFamily="34" charset="0"/>
            </a:endParaRPr>
          </a:p>
          <a:p>
            <a:endParaRPr lang="en-US" dirty="0"/>
          </a:p>
          <a:p>
            <a:pPr marL="9525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FC9AA-A615-D802-295F-AF712B4628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58107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structures: Vectors to Data Frames</a:t>
            </a:r>
            <a:endParaRPr dirty="0"/>
          </a:p>
        </p:txBody>
      </p:sp>
      <p:sp>
        <p:nvSpPr>
          <p:cNvPr id="354" name="Google Shape;354;p5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AD092-2D44-DD1E-2E80-FA56D056B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3415449" cy="3398044"/>
          </a:xfrm>
        </p:spPr>
        <p:txBody>
          <a:bodyPr/>
          <a:lstStyle/>
          <a:p>
            <a:r>
              <a:rPr lang="en-US" dirty="0"/>
              <a:t>When we have multiple pieces of information from the same people, it’s more useful to have the information stored as a single table vs individual vectors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22FAC7E-46DD-346C-FAE2-AA778E828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411194"/>
              </p:ext>
            </p:extLst>
          </p:nvPr>
        </p:nvGraphicFramePr>
        <p:xfrm>
          <a:off x="4846753" y="1584881"/>
          <a:ext cx="506300" cy="1483360"/>
        </p:xfrm>
        <a:graphic>
          <a:graphicData uri="http://schemas.openxmlformats.org/drawingml/2006/table">
            <a:tbl>
              <a:tblPr firstRow="1" bandRow="1">
                <a:tableStyleId>{E4EE8C4D-261F-49C9-8869-00AC481E4FCA}</a:tableStyleId>
              </a:tblPr>
              <a:tblGrid>
                <a:gridCol w="506300">
                  <a:extLst>
                    <a:ext uri="{9D8B030D-6E8A-4147-A177-3AD203B41FA5}">
                      <a16:colId xmlns:a16="http://schemas.microsoft.com/office/drawing/2014/main" val="3942465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87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23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460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25410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B884E4-F7D9-6340-8868-AA0DA32C6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426008"/>
              </p:ext>
            </p:extLst>
          </p:nvPr>
        </p:nvGraphicFramePr>
        <p:xfrm>
          <a:off x="6069661" y="1584881"/>
          <a:ext cx="506300" cy="1483360"/>
        </p:xfrm>
        <a:graphic>
          <a:graphicData uri="http://schemas.openxmlformats.org/drawingml/2006/table">
            <a:tbl>
              <a:tblPr firstRow="1" bandRow="1">
                <a:tableStyleId>{E4EE8C4D-261F-49C9-8869-00AC481E4FCA}</a:tableStyleId>
              </a:tblPr>
              <a:tblGrid>
                <a:gridCol w="506300">
                  <a:extLst>
                    <a:ext uri="{9D8B030D-6E8A-4147-A177-3AD203B41FA5}">
                      <a16:colId xmlns:a16="http://schemas.microsoft.com/office/drawing/2014/main" val="3942465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87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23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460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2541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B259B4-B5A3-6D60-5897-9EFD77C39B4B}"/>
              </a:ext>
            </a:extLst>
          </p:cNvPr>
          <p:cNvSpPr txBox="1"/>
          <p:nvPr/>
        </p:nvSpPr>
        <p:spPr>
          <a:xfrm>
            <a:off x="4763913" y="1162835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A115EB-CE5A-6A37-F4C6-DB101DBB332A}"/>
              </a:ext>
            </a:extLst>
          </p:cNvPr>
          <p:cNvSpPr txBox="1"/>
          <p:nvPr/>
        </p:nvSpPr>
        <p:spPr>
          <a:xfrm>
            <a:off x="5935095" y="1127922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EB8B15-8B8E-0AC8-8560-7AD18BB4D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337663"/>
              </p:ext>
            </p:extLst>
          </p:nvPr>
        </p:nvGraphicFramePr>
        <p:xfrm>
          <a:off x="7486650" y="1603355"/>
          <a:ext cx="1424938" cy="1483360"/>
        </p:xfrm>
        <a:graphic>
          <a:graphicData uri="http://schemas.openxmlformats.org/drawingml/2006/table">
            <a:tbl>
              <a:tblPr firstRow="1" bandRow="1">
                <a:tableStyleId>{E4EE8C4D-261F-49C9-8869-00AC481E4FCA}</a:tableStyleId>
              </a:tblPr>
              <a:tblGrid>
                <a:gridCol w="712469">
                  <a:extLst>
                    <a:ext uri="{9D8B030D-6E8A-4147-A177-3AD203B41FA5}">
                      <a16:colId xmlns:a16="http://schemas.microsoft.com/office/drawing/2014/main" val="3942465748"/>
                    </a:ext>
                  </a:extLst>
                </a:gridCol>
                <a:gridCol w="712469">
                  <a:extLst>
                    <a:ext uri="{9D8B030D-6E8A-4147-A177-3AD203B41FA5}">
                      <a16:colId xmlns:a16="http://schemas.microsoft.com/office/drawing/2014/main" val="1419550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87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23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460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2541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37C695E-1518-E987-E745-8F965ED8D6D9}"/>
              </a:ext>
            </a:extLst>
          </p:cNvPr>
          <p:cNvSpPr txBox="1"/>
          <p:nvPr/>
        </p:nvSpPr>
        <p:spPr>
          <a:xfrm>
            <a:off x="7541255" y="1114155"/>
            <a:ext cx="17580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frame</a:t>
            </a:r>
          </a:p>
        </p:txBody>
      </p:sp>
    </p:spTree>
    <p:extLst>
      <p:ext uri="{BB962C8B-B14F-4D97-AF65-F5344CB8AC3E}">
        <p14:creationId xmlns:p14="http://schemas.microsoft.com/office/powerpoint/2010/main" val="2795448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structures: Vectors to Data Frames</a:t>
            </a:r>
            <a:endParaRPr dirty="0"/>
          </a:p>
        </p:txBody>
      </p:sp>
      <p:sp>
        <p:nvSpPr>
          <p:cNvPr id="354" name="Google Shape;354;p5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AD092-2D44-DD1E-2E80-FA56D056B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3415449" cy="3398044"/>
          </a:xfrm>
        </p:spPr>
        <p:txBody>
          <a:bodyPr/>
          <a:lstStyle/>
          <a:p>
            <a:r>
              <a:rPr lang="en-US" dirty="0"/>
              <a:t>This will allow us to do thing such as:</a:t>
            </a:r>
          </a:p>
          <a:p>
            <a:pPr lvl="1"/>
            <a:r>
              <a:rPr lang="en-US" dirty="0"/>
              <a:t>calculate average age for cat people</a:t>
            </a:r>
          </a:p>
          <a:p>
            <a:pPr lvl="1"/>
            <a:r>
              <a:rPr lang="en-US" dirty="0"/>
              <a:t>calculate average age for dog people</a:t>
            </a:r>
          </a:p>
          <a:p>
            <a:endParaRPr lang="en-US" dirty="0"/>
          </a:p>
          <a:p>
            <a:r>
              <a:rPr lang="en-US" dirty="0"/>
              <a:t>We’ll learn how to do these things next week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EB8B15-8B8E-0AC8-8560-7AD18BB4D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053480"/>
              </p:ext>
            </p:extLst>
          </p:nvPr>
        </p:nvGraphicFramePr>
        <p:xfrm>
          <a:off x="6061712" y="2326561"/>
          <a:ext cx="1424938" cy="1483360"/>
        </p:xfrm>
        <a:graphic>
          <a:graphicData uri="http://schemas.openxmlformats.org/drawingml/2006/table">
            <a:tbl>
              <a:tblPr firstRow="1" bandRow="1">
                <a:tableStyleId>{E4EE8C4D-261F-49C9-8869-00AC481E4FCA}</a:tableStyleId>
              </a:tblPr>
              <a:tblGrid>
                <a:gridCol w="712469">
                  <a:extLst>
                    <a:ext uri="{9D8B030D-6E8A-4147-A177-3AD203B41FA5}">
                      <a16:colId xmlns:a16="http://schemas.microsoft.com/office/drawing/2014/main" val="3942465748"/>
                    </a:ext>
                  </a:extLst>
                </a:gridCol>
                <a:gridCol w="712469">
                  <a:extLst>
                    <a:ext uri="{9D8B030D-6E8A-4147-A177-3AD203B41FA5}">
                      <a16:colId xmlns:a16="http://schemas.microsoft.com/office/drawing/2014/main" val="1419550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87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23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460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2541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37C695E-1518-E987-E745-8F965ED8D6D9}"/>
              </a:ext>
            </a:extLst>
          </p:cNvPr>
          <p:cNvSpPr txBox="1"/>
          <p:nvPr/>
        </p:nvSpPr>
        <p:spPr>
          <a:xfrm>
            <a:off x="6061712" y="1805918"/>
            <a:ext cx="17580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frame</a:t>
            </a:r>
          </a:p>
        </p:txBody>
      </p:sp>
    </p:spTree>
    <p:extLst>
      <p:ext uri="{BB962C8B-B14F-4D97-AF65-F5344CB8AC3E}">
        <p14:creationId xmlns:p14="http://schemas.microsoft.com/office/powerpoint/2010/main" val="212850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structures: Vectors to Data Frames</a:t>
            </a:r>
            <a:endParaRPr dirty="0"/>
          </a:p>
        </p:txBody>
      </p:sp>
      <p:sp>
        <p:nvSpPr>
          <p:cNvPr id="354" name="Google Shape;354;p5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AD092-2D44-DD1E-2E80-FA56D056B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3415449" cy="3398044"/>
          </a:xfrm>
        </p:spPr>
        <p:txBody>
          <a:bodyPr/>
          <a:lstStyle/>
          <a:p>
            <a:pPr marL="95250" indent="0">
              <a:buNone/>
            </a:pPr>
            <a:endParaRPr lang="en-US" dirty="0"/>
          </a:p>
          <a:p>
            <a:r>
              <a:rPr lang="en-US" dirty="0"/>
              <a:t>Vectors are the building blocks of Data Frames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 descr="Dataframe &amp; Matrix">
            <a:extLst>
              <a:ext uri="{FF2B5EF4-FFF2-40B4-BE49-F238E27FC236}">
                <a16:creationId xmlns:a16="http://schemas.microsoft.com/office/drawing/2014/main" id="{19C79E05-666D-C9A0-802F-9F809F189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95" b="4024"/>
          <a:stretch/>
        </p:blipFill>
        <p:spPr bwMode="auto">
          <a:xfrm>
            <a:off x="4147794" y="1723109"/>
            <a:ext cx="4440025" cy="269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069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dirty="0"/>
              <a:t>Data frames</a:t>
            </a:r>
            <a:endParaRPr sz="3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61"/>
          <p:cNvSpPr txBox="1">
            <a:spLocks noGrp="1"/>
          </p:cNvSpPr>
          <p:nvPr>
            <p:ph type="body" idx="1"/>
          </p:nvPr>
        </p:nvSpPr>
        <p:spPr>
          <a:xfrm>
            <a:off x="334750" y="1268025"/>
            <a:ext cx="4173640" cy="3601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685800" lvl="1">
              <a:lnSpc>
                <a:spcPct val="80000"/>
              </a:lnSpc>
              <a:spcBef>
                <a:spcPts val="0"/>
              </a:spcBef>
              <a:buSzPts val="2400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Rows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observations</a:t>
            </a:r>
            <a:endParaRPr lang="en-US" sz="1100" dirty="0"/>
          </a:p>
          <a:p>
            <a:pPr marL="838200" lvl="1">
              <a:lnSpc>
                <a:spcPct val="80000"/>
              </a:lnSpc>
              <a:buSzPts val="2400"/>
            </a:pP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>
              <a:lnSpc>
                <a:spcPct val="80000"/>
              </a:lnSpc>
              <a:buSzPts val="2400"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Columns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variables</a:t>
            </a:r>
            <a:endParaRPr lang="en-US" sz="1100" dirty="0"/>
          </a:p>
          <a:p>
            <a:pPr marL="838200" lvl="1">
              <a:lnSpc>
                <a:spcPct val="80000"/>
              </a:lnSpc>
              <a:buSzPts val="2400"/>
            </a:pP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>
              <a:lnSpc>
                <a:spcPct val="80000"/>
              </a:lnSpc>
              <a:buSzPts val="24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values in a column must be the same data type. </a:t>
            </a:r>
            <a:endParaRPr lang="en-US" sz="1100" dirty="0"/>
          </a:p>
          <a:p>
            <a:pPr marL="838200" lvl="1">
              <a:lnSpc>
                <a:spcPct val="80000"/>
              </a:lnSpc>
              <a:buSzPts val="2400"/>
            </a:pPr>
            <a:endParaRPr lang="en-US"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3900" lvl="1" indent="-381000">
              <a:lnSpc>
                <a:spcPct val="80000"/>
              </a:lnSpc>
              <a:buSzPts val="2400"/>
            </a:pPr>
            <a:r>
              <a:rPr lang="en-US" sz="2400" dirty="0"/>
              <a:t>All columns must have same number of rows.</a:t>
            </a:r>
            <a:endParaRPr lang="en-US" sz="2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indent="-342900"/>
            <a:endParaRPr sz="2400" b="1" dirty="0">
              <a:solidFill>
                <a:srgbClr val="7030A0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398" name="Google Shape;398;p61" descr="Data frame in RStudio" title="Data frame"/>
          <p:cNvPicPr preferRelativeResize="0"/>
          <p:nvPr/>
        </p:nvPicPr>
        <p:blipFill rotWithShape="1">
          <a:blip r:embed="rId3">
            <a:alphaModFix/>
          </a:blip>
          <a:srcRect r="72886" b="43766"/>
          <a:stretch/>
        </p:blipFill>
        <p:spPr>
          <a:xfrm>
            <a:off x="4688048" y="1323883"/>
            <a:ext cx="3827302" cy="317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6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DAA6-E9D1-3636-70FE-725D9298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check out a data frame!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C7F30-E71C-5B76-657E-7DAD990E7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369302" cy="3263400"/>
          </a:xfrm>
        </p:spPr>
        <p:txBody>
          <a:bodyPr/>
          <a:lstStyle/>
          <a:p>
            <a:pPr marL="95250" indent="0">
              <a:buNone/>
            </a:pPr>
            <a:endParaRPr lang="en-US" dirty="0"/>
          </a:p>
          <a:p>
            <a:r>
              <a:rPr lang="en-US" dirty="0"/>
              <a:t>we will use “practice data” for now</a:t>
            </a:r>
          </a:p>
          <a:p>
            <a:r>
              <a:rPr lang="en-US" dirty="0"/>
              <a:t>we will learn to import “real data” later on in the quarter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206D9E-4C26-AA2D-10A4-83CBF3C43A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7173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B558-DFBF-7024-02D0-7A50BBE8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8C5E9-69E4-6F1F-C44C-5790B2183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8515350" cy="3183731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Many of the most useful functions of R come from add-on </a:t>
            </a:r>
            <a:r>
              <a:rPr lang="en-US" b="1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packages.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Packages can include: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reusable functions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the documentation that describes how to use them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Fira Sans" panose="020B0503050000020004" pitchFamily="34" charset="0"/>
              </a:rPr>
              <a:t>sample data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Some are well maintained, and others are not (user beware)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0F5F3-07CF-01E7-E5DF-E6714FDC28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9314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8B558-DFBF-7024-02D0-7A50BBE8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8C5E9-69E4-6F1F-C44C-5790B2183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1" y="1369219"/>
            <a:ext cx="3943350" cy="3212306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Think of packages as apps for your phone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Install it once, and “open” it when you want to use a package in your script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Important: you need to load the package each time you open RStudio</a:t>
            </a:r>
          </a:p>
          <a:p>
            <a:pPr marL="95250" indent="0">
              <a:buNone/>
            </a:pPr>
            <a:r>
              <a:rPr lang="en-US" b="1" dirty="0">
                <a:solidFill>
                  <a:srgbClr val="333333"/>
                </a:solidFill>
                <a:effectLst/>
              </a:rPr>
              <a:t>	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0F5F3-07CF-01E7-E5DF-E6714FDC28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B8D62D6-D6C1-FE96-0EE2-E5DEC1BC7E87}"/>
              </a:ext>
            </a:extLst>
          </p:cNvPr>
          <p:cNvSpPr txBox="1">
            <a:spLocks/>
          </p:cNvSpPr>
          <p:nvPr/>
        </p:nvSpPr>
        <p:spPr>
          <a:xfrm>
            <a:off x="4857750" y="1411500"/>
            <a:ext cx="4371975" cy="321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0" indent="0">
              <a:buFont typeface="Arial"/>
              <a:buNone/>
            </a:pPr>
            <a:r>
              <a:rPr lang="en-US" sz="1800" dirty="0">
                <a:solidFill>
                  <a:schemeClr val="tx1"/>
                </a:solidFill>
                <a:latin typeface="Fira Code" panose="020B0809050000020004" pitchFamily="49" charset="0"/>
              </a:rPr>
              <a:t>#run this once</a:t>
            </a:r>
          </a:p>
          <a:p>
            <a:pPr marL="95250" indent="0">
              <a:buFont typeface="Arial"/>
              <a:buNone/>
            </a:pPr>
            <a:r>
              <a:rPr lang="en-US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install.packages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18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dslabs</a:t>
            </a:r>
            <a:r>
              <a:rPr lang="en-US" sz="1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marL="95250" indent="0">
              <a:buFont typeface="Arial"/>
              <a:buNone/>
            </a:pPr>
            <a:endParaRPr lang="en-US" sz="1800" dirty="0">
              <a:solidFill>
                <a:srgbClr val="333333"/>
              </a:solidFill>
              <a:latin typeface="Fira Code" panose="020B0809050000020004" pitchFamily="49" charset="0"/>
            </a:endParaRPr>
          </a:p>
          <a:p>
            <a:pPr marL="95250" indent="0">
              <a:buFont typeface="Arial"/>
              <a:buNone/>
            </a:pPr>
            <a:r>
              <a:rPr lang="en-US" sz="1800" dirty="0">
                <a:solidFill>
                  <a:srgbClr val="333333"/>
                </a:solidFill>
                <a:latin typeface="Fira Code" panose="020B0809050000020004" pitchFamily="49" charset="0"/>
              </a:rPr>
              <a:t>#run this every time you open RStudio</a:t>
            </a:r>
          </a:p>
          <a:p>
            <a:pPr marL="95250" indent="0">
              <a:buFont typeface="Arial"/>
              <a:buNone/>
            </a:pPr>
            <a:r>
              <a:rPr lang="en-US" sz="1800" b="1" dirty="0">
                <a:solidFill>
                  <a:srgbClr val="FF0000"/>
                </a:solidFill>
              </a:rPr>
              <a:t>library</a:t>
            </a:r>
            <a:r>
              <a:rPr lang="en-US" sz="1800" dirty="0"/>
              <a:t>(</a:t>
            </a:r>
            <a:r>
              <a:rPr lang="en-US" sz="1800" dirty="0" err="1">
                <a:solidFill>
                  <a:srgbClr val="00B050"/>
                </a:solidFill>
              </a:rPr>
              <a:t>dslabs</a:t>
            </a:r>
            <a:r>
              <a:rPr lang="en-US" sz="1800" dirty="0"/>
              <a:t>)</a:t>
            </a:r>
          </a:p>
          <a:p>
            <a:pPr marL="9525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1552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C797-6699-615F-9893-C5609851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check out a data frame!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A6ABE-D82D-AFD2-FE50-4D820C484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825" y="1635919"/>
            <a:ext cx="3286125" cy="3031331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Load the dataset </a:t>
            </a:r>
            <a:r>
              <a:rPr lang="en-US" dirty="0"/>
              <a:t>murders</a:t>
            </a:r>
            <a:r>
              <a: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 from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dslabs</a:t>
            </a:r>
            <a:r>
              <a: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 package:</a:t>
            </a:r>
          </a:p>
          <a:p>
            <a:pPr marL="95250" indent="0">
              <a:buNone/>
            </a:pPr>
            <a:r>
              <a:rPr lang="en-US" dirty="0">
                <a:solidFill>
                  <a:srgbClr val="000000"/>
                </a:solidFill>
                <a:latin typeface="Fira Sans" panose="020B0503050000020004" pitchFamily="34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</a:rPr>
              <a:t>library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00B050"/>
                </a:solidFill>
              </a:rPr>
              <a:t>dslabs</a:t>
            </a:r>
            <a:r>
              <a:rPr lang="en-US" sz="2400" dirty="0"/>
              <a:t>)</a:t>
            </a:r>
          </a:p>
          <a:p>
            <a:pPr marL="9525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	data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B050"/>
                </a:solidFill>
              </a:rPr>
              <a:t>murders</a:t>
            </a:r>
            <a:r>
              <a:rPr lang="en-US" sz="2000" dirty="0"/>
              <a:t>)</a:t>
            </a:r>
          </a:p>
          <a:p>
            <a:pPr marL="9525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C899B-4D4D-0955-AC06-EE9268ECCC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825E7D-C5DB-C4E6-94FD-D447F6953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132" y="1952625"/>
            <a:ext cx="4432792" cy="25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45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C797-6699-615F-9893-C5609851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check out a data frame!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A6ABE-D82D-AFD2-FE50-4D820C484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825" y="1635919"/>
            <a:ext cx="3286125" cy="3031331"/>
          </a:xfrm>
        </p:spPr>
        <p:txBody>
          <a:bodyPr/>
          <a:lstStyle/>
          <a:p>
            <a:r>
              <a:rPr lang="en-US" dirty="0"/>
              <a:t>You can already see some information about the data frame:</a:t>
            </a:r>
          </a:p>
          <a:p>
            <a:pPr lvl="1"/>
            <a:r>
              <a:rPr lang="en-US" dirty="0"/>
              <a:t>51 observations</a:t>
            </a:r>
          </a:p>
          <a:p>
            <a:pPr lvl="1"/>
            <a:r>
              <a:rPr lang="en-US" dirty="0"/>
              <a:t>5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C899B-4D4D-0955-AC06-EE9268ECCC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825E7D-C5DB-C4E6-94FD-D447F6953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132" y="1952625"/>
            <a:ext cx="4432792" cy="25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95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C797-6699-615F-9893-C5609851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check out a data frame!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A6ABE-D82D-AFD2-FE50-4D820C484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825" y="1635919"/>
            <a:ext cx="3286125" cy="3031331"/>
          </a:xfrm>
        </p:spPr>
        <p:txBody>
          <a:bodyPr/>
          <a:lstStyle/>
          <a:p>
            <a:r>
              <a:rPr lang="en-US" dirty="0"/>
              <a:t>If you press the blue “play button” to the left of the name, you will get more detailed information on the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C899B-4D4D-0955-AC06-EE9268ECCC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442A08-1A9F-1D83-43EE-E750D6B62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817" y="1635919"/>
            <a:ext cx="4767257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3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C08B-CB1A-3C0E-D3BE-D5DEC8A0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tidytuesday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E428B-BFA3-22CC-78DD-4A2E36F8B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048" y="1369219"/>
            <a:ext cx="4081886" cy="3263400"/>
          </a:xfrm>
        </p:spPr>
        <p:txBody>
          <a:bodyPr/>
          <a:lstStyle/>
          <a:p>
            <a:r>
              <a:rPr lang="en-US" sz="2000" dirty="0"/>
              <a:t>weekly data challenge using R</a:t>
            </a:r>
          </a:p>
          <a:p>
            <a:r>
              <a:rPr lang="en-US" sz="2000" dirty="0"/>
              <a:t>every Tuesday a new challenge is posted </a:t>
            </a:r>
            <a:r>
              <a:rPr lang="en-US" sz="2000" dirty="0">
                <a:hlinkClick r:id="rId2"/>
              </a:rPr>
              <a:t>here</a:t>
            </a:r>
            <a:endParaRPr lang="en-US" sz="2000" dirty="0"/>
          </a:p>
          <a:p>
            <a:r>
              <a:rPr lang="en-US" sz="2000" dirty="0"/>
              <a:t>The data used in this example can be found </a:t>
            </a:r>
            <a:r>
              <a:rPr lang="en-US" sz="2000" dirty="0">
                <a:hlinkClick r:id="rId3"/>
              </a:rPr>
              <a:t>here</a:t>
            </a:r>
            <a:endParaRPr lang="en-US" sz="2000" dirty="0"/>
          </a:p>
          <a:p>
            <a:r>
              <a:rPr lang="en-US" sz="2000" dirty="0"/>
              <a:t>you can browse the results on social media (#</a:t>
            </a:r>
            <a:r>
              <a:rPr lang="en-US" sz="2000" dirty="0" err="1"/>
              <a:t>tidytuesday</a:t>
            </a:r>
            <a:r>
              <a:rPr lang="en-US" sz="2000" dirty="0"/>
              <a:t>)</a:t>
            </a:r>
          </a:p>
          <a:p>
            <a:r>
              <a:rPr lang="en-US" sz="2000" dirty="0"/>
              <a:t>Good source of inspiration for your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9E44B-2E8F-8041-155E-BB6B296F90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25BF7-C0DC-C644-93D2-A391AFC1F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070" y="98464"/>
            <a:ext cx="4444657" cy="494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8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C797-6699-615F-9893-C5609851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check out a data frame!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A6ABE-D82D-AFD2-FE50-4D820C484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776" y="1654969"/>
            <a:ext cx="3181350" cy="3112294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Same information gets sent to the console if you examine its </a:t>
            </a:r>
            <a:r>
              <a:rPr lang="en-US" b="1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str</a:t>
            </a:r>
            <a:r>
              <a: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ucture with the </a:t>
            </a:r>
            <a:r>
              <a:rPr lang="en-US" dirty="0">
                <a:solidFill>
                  <a:srgbClr val="FF0000"/>
                </a:solidFill>
              </a:rPr>
              <a:t>str</a:t>
            </a:r>
            <a:r>
              <a:rPr lang="en-US" dirty="0"/>
              <a:t>() 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:</a:t>
            </a: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str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murders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C899B-4D4D-0955-AC06-EE9268ECCC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28A215-360C-44D0-68E3-10E26BB72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578" y="1857375"/>
            <a:ext cx="5179841" cy="232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48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C797-6699-615F-9893-C5609851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check out a data frame!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A6ABE-D82D-AFD2-FE50-4D820C484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825" y="1635919"/>
            <a:ext cx="3286125" cy="303133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Fira Sans" panose="020B0503050000020004" pitchFamily="34" charset="0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lick on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dataframe</a:t>
            </a:r>
            <a:r>
              <a: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 in your Environment pane to view the dataset in it’s </a:t>
            </a:r>
            <a:r>
              <a:rPr lang="en-US" dirty="0">
                <a:solidFill>
                  <a:srgbClr val="000000"/>
                </a:solidFill>
                <a:latin typeface="Fira Sans" panose="020B0503050000020004" pitchFamily="34" charset="0"/>
              </a:rPr>
              <a:t>entirety</a:t>
            </a:r>
            <a:endParaRPr lang="en-US" dirty="0"/>
          </a:p>
          <a:p>
            <a:r>
              <a:rPr lang="en-US" dirty="0"/>
              <a:t>You can also type:</a:t>
            </a:r>
          </a:p>
          <a:p>
            <a:pPr marL="9525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view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murders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C899B-4D4D-0955-AC06-EE9268ECCC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FA024F-C544-73FB-BEB8-3B13D03AE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396" y="1403166"/>
            <a:ext cx="4487848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13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C797-6699-615F-9893-C5609851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check out a data frame!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A6ABE-D82D-AFD2-FE50-4D820C484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922" y="1268044"/>
            <a:ext cx="3319752" cy="322897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Fira Sans" panose="020B0503050000020004" pitchFamily="34" charset="0"/>
              </a:rPr>
              <a:t>The data viewer provides a helpful first look at your data (you should always visually inspect your data)</a:t>
            </a:r>
          </a:p>
          <a:p>
            <a:r>
              <a:rPr lang="en-US" dirty="0">
                <a:solidFill>
                  <a:srgbClr val="000000"/>
                </a:solidFill>
                <a:latin typeface="Fira Sans" panose="020B0503050000020004" pitchFamily="34" charset="0"/>
              </a:rPr>
              <a:t>We can also apply some easy point and click tools to sort/filter in the viewer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C899B-4D4D-0955-AC06-EE9268ECCC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FA024F-C544-73FB-BEB8-3B13D03AE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396" y="1403166"/>
            <a:ext cx="4487848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15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FC3D-BAF9-7315-1127-FC986223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in the data viewer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0282B-77DD-D5A6-FEAA-1D7BF8546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3617347" cy="3263400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you can sort by any column by just by clicking on the column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Click on a column that’s already sorted to reverse the sort direction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3232A-3D81-50ED-C8D8-7A71E4A9E9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370E7-FF04-6A3B-E5E9-E0803C2F5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704" y="1457608"/>
            <a:ext cx="4561479" cy="31750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48A114-126E-139D-A268-F8DD98AAE910}"/>
              </a:ext>
            </a:extLst>
          </p:cNvPr>
          <p:cNvSpPr/>
          <p:nvPr/>
        </p:nvSpPr>
        <p:spPr>
          <a:xfrm>
            <a:off x="6681456" y="1801639"/>
            <a:ext cx="697117" cy="208229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92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FC3D-BAF9-7315-1127-FC986223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in the data viewer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0282B-77DD-D5A6-FEAA-1D7BF8546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3617347" cy="3263400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To apply filters, click the Filter icon in the toolbar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Any field that can be filtered will have a white box labeled </a:t>
            </a:r>
            <a:r>
              <a:rPr lang="en-US" b="0" i="1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All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3232A-3D81-50ED-C8D8-7A71E4A9E9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774ED-D513-C213-E776-2D22EA6457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781"/>
          <a:stretch/>
        </p:blipFill>
        <p:spPr>
          <a:xfrm>
            <a:off x="4379908" y="1470991"/>
            <a:ext cx="4461941" cy="31616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696B70-89D6-E261-4EDA-084CA3A77254}"/>
              </a:ext>
            </a:extLst>
          </p:cNvPr>
          <p:cNvSpPr/>
          <p:nvPr/>
        </p:nvSpPr>
        <p:spPr>
          <a:xfrm>
            <a:off x="6170212" y="1844703"/>
            <a:ext cx="485030" cy="326003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1F355B-63AD-755D-DF5C-E72617EB5027}"/>
              </a:ext>
            </a:extLst>
          </p:cNvPr>
          <p:cNvSpPr txBox="1">
            <a:spLocks/>
          </p:cNvSpPr>
          <p:nvPr/>
        </p:nvSpPr>
        <p:spPr bwMode="auto">
          <a:xfrm>
            <a:off x="504503" y="4545707"/>
            <a:ext cx="5092148" cy="358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4"/>
              </a:buBlip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Blip>
                <a:blip r:embed="rId5"/>
              </a:buBlip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62A3"/>
                </a:solidFill>
                <a:latin typeface="Source Sans Pro" panose="020B0503030403020204" pitchFamily="34" charset="0"/>
                <a:hlinkClick r:id="rId6"/>
              </a:rPr>
              <a:t>PollEv.com/vsovero</a:t>
            </a:r>
            <a:endParaRPr lang="en-US" dirty="0">
              <a:solidFill>
                <a:srgbClr val="0062A3"/>
              </a:solidFill>
              <a:latin typeface="Source Sans Pro" panose="020B0503030403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66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FC3D-BAF9-7315-1127-FC986223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in the data viewer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0282B-77DD-D5A6-FEAA-1D7BF8546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3617347" cy="32634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</a:rPr>
              <a:t>If you click on a numeric variable, a histogram will pop up where you can select the values you want to filter for</a:t>
            </a:r>
            <a:endParaRPr lang="en-US" b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3232A-3D81-50ED-C8D8-7A71E4A9E9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392044-500E-FF8B-3644-1D4D59059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005" y="1598213"/>
            <a:ext cx="3382941" cy="237644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F780EA0-5A80-35EC-9FD8-EF9BA4F0C905}"/>
              </a:ext>
            </a:extLst>
          </p:cNvPr>
          <p:cNvSpPr/>
          <p:nvPr/>
        </p:nvSpPr>
        <p:spPr>
          <a:xfrm>
            <a:off x="7156174" y="1836752"/>
            <a:ext cx="485030" cy="326003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102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FC3D-BAF9-7315-1127-FC986223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in the data viewer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0282B-77DD-D5A6-FEAA-1D7BF8546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3617347" cy="32634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</a:rPr>
              <a:t>Filtering/sorting in the data viewer does not make any permanent changes to the murders data frame </a:t>
            </a:r>
          </a:p>
          <a:p>
            <a:r>
              <a:rPr lang="en-US" dirty="0">
                <a:solidFill>
                  <a:srgbClr val="000000"/>
                </a:solidFill>
                <a:latin typeface="Source Sans Pro" panose="020B0503030403020204" pitchFamily="34" charset="0"/>
              </a:rPr>
              <a:t>For example, if you reopen the viewer after filtering for the South, all of the regions will still be there</a:t>
            </a:r>
          </a:p>
          <a:p>
            <a:pPr marL="9525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3232A-3D81-50ED-C8D8-7A71E4A9E9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774ED-D513-C213-E776-2D22EA6457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781"/>
          <a:stretch/>
        </p:blipFill>
        <p:spPr>
          <a:xfrm>
            <a:off x="4379908" y="1470991"/>
            <a:ext cx="4461941" cy="31616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696B70-89D6-E261-4EDA-084CA3A77254}"/>
              </a:ext>
            </a:extLst>
          </p:cNvPr>
          <p:cNvSpPr/>
          <p:nvPr/>
        </p:nvSpPr>
        <p:spPr>
          <a:xfrm>
            <a:off x="6170212" y="1844703"/>
            <a:ext cx="485030" cy="326003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650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4"/>
          <p:cNvSpPr txBox="1">
            <a:spLocks noGrp="1"/>
          </p:cNvSpPr>
          <p:nvPr>
            <p:ph type="title"/>
          </p:nvPr>
        </p:nvSpPr>
        <p:spPr>
          <a:xfrm>
            <a:off x="628650" y="1376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for Inspecting data frames</a:t>
            </a:r>
            <a:endParaRPr sz="3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64"/>
          <p:cNvSpPr txBox="1">
            <a:spLocks noGrp="1"/>
          </p:cNvSpPr>
          <p:nvPr>
            <p:ph type="body" idx="1"/>
          </p:nvPr>
        </p:nvSpPr>
        <p:spPr>
          <a:xfrm>
            <a:off x="7787950" y="1057200"/>
            <a:ext cx="1025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/>
              <a:t>* Also inspects vectors</a:t>
            </a:r>
            <a:endParaRPr sz="1800"/>
          </a:p>
        </p:txBody>
      </p:sp>
      <p:graphicFrame>
        <p:nvGraphicFramePr>
          <p:cNvPr id="430" name="Google Shape;430;p64"/>
          <p:cNvGraphicFramePr/>
          <p:nvPr/>
        </p:nvGraphicFramePr>
        <p:xfrm>
          <a:off x="750275" y="1057200"/>
          <a:ext cx="6814450" cy="3200190"/>
        </p:xfrm>
        <a:graphic>
          <a:graphicData uri="http://schemas.openxmlformats.org/drawingml/2006/table">
            <a:tbl>
              <a:tblPr>
                <a:noFill/>
                <a:tableStyleId>{E4EE8C4D-261F-49C9-8869-00AC481E4FCA}</a:tableStyleId>
              </a:tblPr>
              <a:tblGrid>
                <a:gridCol w="146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Function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Output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0000"/>
                          </a:solidFill>
                        </a:rPr>
                        <a:t>class</a:t>
                      </a:r>
                      <a:r>
                        <a:rPr lang="en" sz="1800" b="1"/>
                        <a:t>*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Class of the object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0000"/>
                          </a:solidFill>
                        </a:rPr>
                        <a:t>str</a:t>
                      </a:r>
                      <a:r>
                        <a:rPr lang="en" sz="1800" b="1">
                          <a:solidFill>
                            <a:schemeClr val="dk1"/>
                          </a:solidFill>
                        </a:rPr>
                        <a:t>*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structure:  # rows, cols, data types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0000"/>
                          </a:solidFill>
                        </a:rPr>
                        <a:t>head</a:t>
                      </a:r>
                      <a:r>
                        <a:rPr lang="en" sz="1800" b="1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en" sz="1800" b="1">
                          <a:solidFill>
                            <a:srgbClr val="FF0000"/>
                          </a:solidFill>
                        </a:rPr>
                        <a:t>tail</a:t>
                      </a:r>
                      <a:r>
                        <a:rPr lang="en" sz="1800" b="1">
                          <a:solidFill>
                            <a:schemeClr val="dk1"/>
                          </a:solidFill>
                        </a:rPr>
                        <a:t>*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look at first/last 6 rows (all columns)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0000"/>
                          </a:solidFill>
                        </a:rPr>
                        <a:t>nrow</a:t>
                      </a:r>
                      <a:r>
                        <a:rPr lang="en" sz="1800" b="1"/>
                        <a:t>/</a:t>
                      </a:r>
                      <a:r>
                        <a:rPr lang="en" sz="1800" b="1">
                          <a:solidFill>
                            <a:srgbClr val="FF0000"/>
                          </a:solidFill>
                        </a:rPr>
                        <a:t>ncol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number of rows/columns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0000"/>
                          </a:solidFill>
                        </a:rPr>
                        <a:t>names</a:t>
                      </a:r>
                      <a:endParaRPr sz="18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column names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0000"/>
                          </a:solidFill>
                        </a:rPr>
                        <a:t>summary</a:t>
                      </a:r>
                      <a:r>
                        <a:rPr lang="en" sz="1800" b="1">
                          <a:solidFill>
                            <a:schemeClr val="dk1"/>
                          </a:solidFill>
                        </a:rPr>
                        <a:t>*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summary stats for each column (min, max, etc.)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1" name="Google Shape;431;p6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C797-6699-615F-9893-C5609851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A6ABE-D82D-AFD2-FE50-4D820C484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825" y="1635919"/>
            <a:ext cx="3286125" cy="3031331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Display some summary statistics with </a:t>
            </a:r>
            <a:r>
              <a:rPr lang="en-US" dirty="0"/>
              <a:t>summary</a:t>
            </a:r>
            <a:r>
              <a:rPr lang="en-US" dirty="0">
                <a:solidFill>
                  <a:srgbClr val="000000"/>
                </a:solidFill>
                <a:latin typeface="Fira Sans" panose="020B0503050000020004" pitchFamily="34" charset="0"/>
              </a:rPr>
              <a:t>() function:</a:t>
            </a:r>
          </a:p>
          <a:p>
            <a:pPr marL="95250" indent="0">
              <a:buNone/>
            </a:pPr>
            <a:r>
              <a:rPr lang="en-US" dirty="0">
                <a:solidFill>
                  <a:srgbClr val="FF0000"/>
                </a:solidFill>
              </a:rPr>
              <a:t>summary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murders</a:t>
            </a:r>
            <a:r>
              <a:rPr lang="en-US" dirty="0"/>
              <a:t>)</a:t>
            </a:r>
          </a:p>
          <a:p>
            <a:pPr marL="9525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C899B-4D4D-0955-AC06-EE9268ECCC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7D9C64-FADE-01AE-BD46-BC0D7706F6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740" b="2124"/>
          <a:stretch/>
        </p:blipFill>
        <p:spPr>
          <a:xfrm>
            <a:off x="4448997" y="1268043"/>
            <a:ext cx="4561653" cy="349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985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C797-6699-615F-9893-C5609851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 (numeric)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A6ABE-D82D-AFD2-FE50-4D820C484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825" y="1635919"/>
            <a:ext cx="3286125" cy="3031331"/>
          </a:xfrm>
        </p:spPr>
        <p:txBody>
          <a:bodyPr/>
          <a:lstStyle/>
          <a:p>
            <a:r>
              <a:rPr lang="en-US" dirty="0"/>
              <a:t>summary stats for numeric vectors: </a:t>
            </a:r>
          </a:p>
          <a:p>
            <a:pPr lvl="1"/>
            <a:r>
              <a:rPr lang="en-US" dirty="0"/>
              <a:t>min, max</a:t>
            </a:r>
          </a:p>
          <a:p>
            <a:pPr lvl="1"/>
            <a:r>
              <a:rPr lang="en-US" dirty="0"/>
              <a:t>quartiles</a:t>
            </a:r>
          </a:p>
          <a:p>
            <a:pPr lvl="1"/>
            <a:r>
              <a:rPr lang="en-US" dirty="0"/>
              <a:t>mean</a:t>
            </a:r>
          </a:p>
          <a:p>
            <a:pPr lvl="1"/>
            <a:endParaRPr lang="en-US" dirty="0"/>
          </a:p>
          <a:p>
            <a:pPr marL="9525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C899B-4D4D-0955-AC06-EE9268ECCC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7D9C64-FADE-01AE-BD46-BC0D7706F6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740" b="2124"/>
          <a:stretch/>
        </p:blipFill>
        <p:spPr>
          <a:xfrm>
            <a:off x="4448997" y="1268043"/>
            <a:ext cx="4561653" cy="34992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753F1A-74A5-2E2E-1789-C2CB4E084F4F}"/>
              </a:ext>
            </a:extLst>
          </p:cNvPr>
          <p:cNvSpPr/>
          <p:nvPr/>
        </p:nvSpPr>
        <p:spPr>
          <a:xfrm>
            <a:off x="4572000" y="3132814"/>
            <a:ext cx="1319917" cy="1383527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9FA072-412E-D27A-47A3-CCBA0F4B77BC}"/>
              </a:ext>
            </a:extLst>
          </p:cNvPr>
          <p:cNvSpPr/>
          <p:nvPr/>
        </p:nvSpPr>
        <p:spPr>
          <a:xfrm>
            <a:off x="5907967" y="3132813"/>
            <a:ext cx="1319917" cy="1383527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87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sz="3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8"/>
          <p:cNvSpPr txBox="1">
            <a:spLocks noGrp="1"/>
          </p:cNvSpPr>
          <p:nvPr>
            <p:ph type="body" idx="1"/>
          </p:nvPr>
        </p:nvSpPr>
        <p:spPr>
          <a:xfrm>
            <a:off x="628650" y="1369225"/>
            <a:ext cx="59685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indent="-381000">
              <a:spcBef>
                <a:spcPts val="0"/>
              </a:spcBef>
              <a:buSzPts val="2400"/>
            </a:pPr>
            <a:r>
              <a:rPr lang="en" sz="2400" dirty="0"/>
              <a:t>Vectors</a:t>
            </a:r>
          </a:p>
          <a:p>
            <a:pPr indent="-381000">
              <a:spcBef>
                <a:spcPts val="0"/>
              </a:spcBef>
              <a:buSzPts val="2400"/>
            </a:pPr>
            <a:r>
              <a:rPr lang="en" sz="2400" dirty="0"/>
              <a:t>Packages</a:t>
            </a:r>
          </a:p>
          <a:p>
            <a:pPr indent="-381000">
              <a:spcBef>
                <a:spcPts val="0"/>
              </a:spcBef>
              <a:buSzPts val="2400"/>
            </a:pPr>
            <a:r>
              <a:rPr lang="en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Frames</a:t>
            </a:r>
          </a:p>
          <a:p>
            <a:pPr marL="91440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C797-6699-615F-9893-C5609851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 (factor)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A6ABE-D82D-AFD2-FE50-4D820C484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825" y="1635919"/>
            <a:ext cx="3286125" cy="3031331"/>
          </a:xfrm>
        </p:spPr>
        <p:txBody>
          <a:bodyPr/>
          <a:lstStyle/>
          <a:p>
            <a:r>
              <a:rPr lang="en-US" dirty="0"/>
              <a:t>summary stats for factor variables: </a:t>
            </a:r>
          </a:p>
          <a:p>
            <a:pPr lvl="1"/>
            <a:r>
              <a:rPr lang="en-US" dirty="0"/>
              <a:t>levels (categories)</a:t>
            </a:r>
          </a:p>
          <a:p>
            <a:pPr lvl="1"/>
            <a:r>
              <a:rPr lang="en-US" dirty="0"/>
              <a:t>frequencies of each level</a:t>
            </a:r>
          </a:p>
          <a:p>
            <a:pPr lvl="1"/>
            <a:endParaRPr lang="en-US" dirty="0"/>
          </a:p>
          <a:p>
            <a:pPr marL="9525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C899B-4D4D-0955-AC06-EE9268ECCC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7D9C64-FADE-01AE-BD46-BC0D7706F6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740" b="2124"/>
          <a:stretch/>
        </p:blipFill>
        <p:spPr>
          <a:xfrm>
            <a:off x="4448997" y="1268043"/>
            <a:ext cx="4561653" cy="349921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E9FA072-412E-D27A-47A3-CCBA0F4B77BC}"/>
              </a:ext>
            </a:extLst>
          </p:cNvPr>
          <p:cNvSpPr/>
          <p:nvPr/>
        </p:nvSpPr>
        <p:spPr>
          <a:xfrm>
            <a:off x="7319258" y="1879986"/>
            <a:ext cx="1319917" cy="1383527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96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C797-6699-615F-9893-C5609851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Statistics (character)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A6ABE-D82D-AFD2-FE50-4D820C484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825" y="1635919"/>
            <a:ext cx="3286125" cy="3031331"/>
          </a:xfrm>
        </p:spPr>
        <p:txBody>
          <a:bodyPr/>
          <a:lstStyle/>
          <a:p>
            <a:r>
              <a:rPr lang="en-US" dirty="0"/>
              <a:t>summary stats for character vectors: not much to report</a:t>
            </a:r>
          </a:p>
          <a:p>
            <a:r>
              <a:rPr lang="en-US" dirty="0"/>
              <a:t>This is also why it’s better to store categorical data as a </a:t>
            </a:r>
            <a:r>
              <a:rPr lang="en-US" u="sng" dirty="0"/>
              <a:t>factor</a:t>
            </a:r>
          </a:p>
          <a:p>
            <a:pPr lvl="1"/>
            <a:endParaRPr lang="en-US" dirty="0"/>
          </a:p>
          <a:p>
            <a:pPr marL="9525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C899B-4D4D-0955-AC06-EE9268ECCC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7D9C64-FADE-01AE-BD46-BC0D7706F6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740" b="2124"/>
          <a:stretch/>
        </p:blipFill>
        <p:spPr>
          <a:xfrm>
            <a:off x="4381263" y="1202284"/>
            <a:ext cx="4561653" cy="349921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E9FA072-412E-D27A-47A3-CCBA0F4B77BC}"/>
              </a:ext>
            </a:extLst>
          </p:cNvPr>
          <p:cNvSpPr/>
          <p:nvPr/>
        </p:nvSpPr>
        <p:spPr>
          <a:xfrm>
            <a:off x="4482924" y="1964653"/>
            <a:ext cx="1325209" cy="905548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CE7449-1E47-95FA-3E10-B73CFBBCD0E2}"/>
              </a:ext>
            </a:extLst>
          </p:cNvPr>
          <p:cNvSpPr/>
          <p:nvPr/>
        </p:nvSpPr>
        <p:spPr>
          <a:xfrm>
            <a:off x="5909794" y="1948106"/>
            <a:ext cx="1325209" cy="905548"/>
          </a:xfrm>
          <a:prstGeom prst="rect">
            <a:avLst/>
          </a:prstGeom>
          <a:noFill/>
          <a:ln w="3492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48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6074-B774-BAED-04E0-FD1ABF39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Vectors in a Data Frame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F4CB9-8484-9BA0-775F-A1398CAA7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700" y="1549612"/>
            <a:ext cx="3943350" cy="2936081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Fira Sans" panose="020B0503050000020004" pitchFamily="34" charset="0"/>
              </a:rPr>
              <a:t>We use the 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ccessor </a:t>
            </a:r>
            <a:r>
              <a:rPr lang="en-US" sz="1800" dirty="0">
                <a:solidFill>
                  <a:srgbClr val="000000"/>
                </a:solidFill>
                <a:latin typeface="Fira Sans" panose="020B0503050000020004" pitchFamily="34" charset="0"/>
              </a:rPr>
              <a:t>operator </a:t>
            </a:r>
            <a:r>
              <a:rPr lang="en-US" sz="1800" b="0" i="0" dirty="0">
                <a:solidFill>
                  <a:srgbClr val="0432FF"/>
                </a:solidFill>
                <a:effectLst/>
                <a:latin typeface="Fira Sans" panose="020B0503050000020004" pitchFamily="34" charset="0"/>
              </a:rPr>
              <a:t>$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Fira Sans" panose="020B0503050000020004" pitchFamily="34" charset="0"/>
              </a:rPr>
              <a:t>to reference a vector in a data frame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Fira Sans" panose="020B0503050000020004" pitchFamily="34" charset="0"/>
              </a:rPr>
              <a:t>:</a:t>
            </a:r>
          </a:p>
          <a:p>
            <a:pPr marL="95250" indent="0">
              <a:buNone/>
            </a:pPr>
            <a:r>
              <a:rPr lang="en-US" sz="1800" dirty="0">
                <a:solidFill>
                  <a:srgbClr val="000000"/>
                </a:solidFill>
                <a:latin typeface="Fira Sans" panose="020B0503050000020004" pitchFamily="34" charset="0"/>
              </a:rPr>
              <a:t>	</a:t>
            </a:r>
            <a:r>
              <a:rPr lang="en-US" sz="1800" dirty="0" err="1">
                <a:solidFill>
                  <a:srgbClr val="00B050"/>
                </a:solidFill>
                <a:latin typeface="Fira Sans" panose="020B0503050000020004" pitchFamily="34" charset="0"/>
              </a:rPr>
              <a:t>murders</a:t>
            </a:r>
            <a:r>
              <a:rPr lang="en-US" sz="1800" b="0" i="0" dirty="0" err="1">
                <a:solidFill>
                  <a:srgbClr val="0432FF"/>
                </a:solidFill>
                <a:effectLst/>
                <a:latin typeface="Fira Sans" panose="020B0503050000020004" pitchFamily="34" charset="0"/>
              </a:rPr>
              <a:t>$</a:t>
            </a:r>
            <a:r>
              <a:rPr lang="en-US" sz="1800" dirty="0" err="1">
                <a:solidFill>
                  <a:srgbClr val="00B050"/>
                </a:solidFill>
                <a:latin typeface="Fira Sans" panose="020B0503050000020004" pitchFamily="34" charset="0"/>
              </a:rPr>
              <a:t>population</a:t>
            </a:r>
            <a:endParaRPr lang="en-US" sz="1800" dirty="0">
              <a:solidFill>
                <a:schemeClr val="tx1"/>
              </a:solidFill>
              <a:latin typeface="Fira Sans" panose="020B0503050000020004" pitchFamily="34" charset="0"/>
            </a:endParaRPr>
          </a:p>
          <a:p>
            <a:pPr marL="95250" indent="0">
              <a:buNone/>
            </a:pPr>
            <a:endParaRPr lang="en-US" b="0" i="0" dirty="0">
              <a:solidFill>
                <a:srgbClr val="00B050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BA681-DF43-2ABF-1986-79C9D6D6D7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6587B-9255-BA43-B801-BDEE230C4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09118"/>
            <a:ext cx="4487848" cy="3228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7C59B2-A75B-6D2F-F82D-53F2FAB6434D}"/>
              </a:ext>
            </a:extLst>
          </p:cNvPr>
          <p:cNvSpPr/>
          <p:nvPr/>
        </p:nvSpPr>
        <p:spPr>
          <a:xfrm>
            <a:off x="7067550" y="2207623"/>
            <a:ext cx="744039" cy="22780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129E41-B454-0A7E-6696-01C2C158680E}"/>
              </a:ext>
            </a:extLst>
          </p:cNvPr>
          <p:cNvSpPr/>
          <p:nvPr/>
        </p:nvSpPr>
        <p:spPr>
          <a:xfrm>
            <a:off x="4572000" y="1800225"/>
            <a:ext cx="804076" cy="3143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775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6344-D7FC-58ED-AA5C-3641095D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Check vector type in a data frame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8881F-1BB1-C22D-E04E-E752CA311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4434417" cy="3263400"/>
          </a:xfrm>
        </p:spPr>
        <p:txBody>
          <a:bodyPr/>
          <a:lstStyle/>
          <a:p>
            <a:pPr marL="95250" indent="0">
              <a:buNone/>
            </a:pPr>
            <a:endParaRPr lang="en-US" dirty="0"/>
          </a:p>
          <a:p>
            <a:r>
              <a:rPr lang="en-US" dirty="0"/>
              <a:t>You can use the accessor operator </a:t>
            </a:r>
            <a:r>
              <a:rPr lang="en-US" b="1" dirty="0">
                <a:solidFill>
                  <a:srgbClr val="0432FF"/>
                </a:solidFill>
                <a:latin typeface="Fira Sans" panose="020B0503050000020004" pitchFamily="34" charset="0"/>
              </a:rPr>
              <a:t>$</a:t>
            </a:r>
            <a:r>
              <a:rPr lang="en-US" dirty="0"/>
              <a:t> combined with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() to check the vector type of population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68F0C-A193-EA4E-A11D-905EB62FB1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0F26A-F4A7-4E98-585B-E18071F3B757}"/>
              </a:ext>
            </a:extLst>
          </p:cNvPr>
          <p:cNvSpPr txBox="1"/>
          <p:nvPr/>
        </p:nvSpPr>
        <p:spPr>
          <a:xfrm>
            <a:off x="5410200" y="1268044"/>
            <a:ext cx="29040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class</a:t>
            </a:r>
            <a:r>
              <a:rPr lang="en-US" sz="1600" b="1" dirty="0"/>
              <a:t>(</a:t>
            </a:r>
            <a:r>
              <a:rPr lang="en-US" sz="1600" b="1" dirty="0" err="1">
                <a:solidFill>
                  <a:srgbClr val="00B050"/>
                </a:solidFill>
                <a:latin typeface="Fira Sans" panose="020B0503050000020004" pitchFamily="34" charset="0"/>
              </a:rPr>
              <a:t>murders</a:t>
            </a:r>
            <a:r>
              <a:rPr lang="en-US" sz="1600" b="1" dirty="0" err="1">
                <a:solidFill>
                  <a:srgbClr val="0432FF"/>
                </a:solidFill>
                <a:latin typeface="Fira Sans" panose="020B0503050000020004" pitchFamily="34" charset="0"/>
              </a:rPr>
              <a:t>$</a:t>
            </a:r>
            <a:r>
              <a:rPr lang="en-US" sz="1600" b="1" dirty="0" err="1">
                <a:solidFill>
                  <a:srgbClr val="00B050"/>
                </a:solidFill>
                <a:latin typeface="Fira Sans" panose="020B0503050000020004" pitchFamily="34" charset="0"/>
              </a:rPr>
              <a:t>population</a:t>
            </a:r>
            <a:r>
              <a:rPr lang="en-US" sz="1600" b="1" dirty="0">
                <a:solidFill>
                  <a:schemeClr val="tx1"/>
                </a:solidFill>
                <a:latin typeface="Fira Sans" panose="020B05030500000200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786234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06E8-5EFA-EBE0-6ED6-D527DD65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new vectors with </a:t>
            </a:r>
            <a:r>
              <a:rPr lang="en-US" dirty="0">
                <a:solidFill>
                  <a:srgbClr val="0432FF"/>
                </a:solidFill>
              </a:rPr>
              <a:t>$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2165B-CFE2-19AB-7409-4DC642F63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769" y="2023907"/>
            <a:ext cx="3151780" cy="1095685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A680C-CEDB-4361-3E81-DA84829C35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681070-DE82-C389-A832-D5777A8DEFA8}"/>
              </a:ext>
            </a:extLst>
          </p:cNvPr>
          <p:cNvGrpSpPr/>
          <p:nvPr/>
        </p:nvGrpSpPr>
        <p:grpSpPr>
          <a:xfrm>
            <a:off x="3686639" y="2373811"/>
            <a:ext cx="5213223" cy="2495845"/>
            <a:chOff x="1810131" y="2464595"/>
            <a:chExt cx="5213223" cy="24958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AFBD750-6F47-2508-3AF6-11CE81B0A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8904" y="2464595"/>
              <a:ext cx="5124450" cy="249584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39245A-913B-7555-6501-DA172B28EF94}"/>
                </a:ext>
              </a:extLst>
            </p:cNvPr>
            <p:cNvSpPr/>
            <p:nvPr/>
          </p:nvSpPr>
          <p:spPr>
            <a:xfrm>
              <a:off x="1810131" y="4220718"/>
              <a:ext cx="4381500" cy="1714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9FA15E7-9031-D8A0-CA69-F328719140D0}"/>
              </a:ext>
            </a:extLst>
          </p:cNvPr>
          <p:cNvSpPr txBox="1">
            <a:spLocks/>
          </p:cNvSpPr>
          <p:nvPr/>
        </p:nvSpPr>
        <p:spPr>
          <a:xfrm>
            <a:off x="3593990" y="1534602"/>
            <a:ext cx="5550009" cy="74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0" indent="0">
              <a:buFont typeface="Arial"/>
              <a:buNone/>
            </a:pPr>
            <a:r>
              <a:rPr lang="en-US" sz="1400" b="1" dirty="0" err="1">
                <a:solidFill>
                  <a:srgbClr val="7030A0"/>
                </a:solidFill>
              </a:rPr>
              <a:t>murder_rate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rgbClr val="0432FF"/>
                </a:solidFill>
              </a:rPr>
              <a:t>&lt;-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rgbClr val="00B050"/>
                </a:solidFill>
              </a:rPr>
              <a:t>murders</a:t>
            </a:r>
            <a:r>
              <a:rPr lang="en" sz="1400" b="1" dirty="0">
                <a:solidFill>
                  <a:srgbClr val="0000FF"/>
                </a:solidFill>
              </a:rPr>
              <a:t> $ </a:t>
            </a:r>
            <a:r>
              <a:rPr lang="en-US" sz="1400" b="1" dirty="0">
                <a:solidFill>
                  <a:srgbClr val="00B050"/>
                </a:solidFill>
              </a:rPr>
              <a:t>total </a:t>
            </a:r>
            <a:r>
              <a:rPr lang="en-US" sz="1400" b="1" dirty="0">
                <a:solidFill>
                  <a:schemeClr val="tx1"/>
                </a:solidFill>
              </a:rPr>
              <a:t>/</a:t>
            </a:r>
            <a:r>
              <a:rPr lang="en-US" sz="1400" b="1" dirty="0">
                <a:solidFill>
                  <a:srgbClr val="00B050"/>
                </a:solidFill>
              </a:rPr>
              <a:t>murders</a:t>
            </a:r>
            <a:r>
              <a:rPr lang="en" sz="1400" b="1" dirty="0">
                <a:solidFill>
                  <a:srgbClr val="0000FF"/>
                </a:solidFill>
              </a:rPr>
              <a:t> $ </a:t>
            </a:r>
            <a:r>
              <a:rPr lang="en-US" sz="1400" b="1" dirty="0">
                <a:solidFill>
                  <a:srgbClr val="00B050"/>
                </a:solidFill>
              </a:rPr>
              <a:t>population </a:t>
            </a:r>
            <a:r>
              <a:rPr lang="en-US" sz="1400" b="1" dirty="0">
                <a:solidFill>
                  <a:srgbClr val="0432FF"/>
                </a:solidFill>
              </a:rPr>
              <a:t>*</a:t>
            </a:r>
            <a:r>
              <a:rPr lang="en-US" sz="1400" b="1" dirty="0">
                <a:solidFill>
                  <a:srgbClr val="00B050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100000</a:t>
            </a:r>
          </a:p>
          <a:p>
            <a:pPr marL="95250" indent="0">
              <a:buFont typeface="Arial"/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95250" indent="0">
              <a:buFont typeface="Arial"/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8D30C9-83BD-034E-B01A-A9660EAFD39F}"/>
              </a:ext>
            </a:extLst>
          </p:cNvPr>
          <p:cNvSpPr txBox="1"/>
          <p:nvPr/>
        </p:nvSpPr>
        <p:spPr>
          <a:xfrm>
            <a:off x="413468" y="1908183"/>
            <a:ext cx="28704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can create a new vector (</a:t>
            </a:r>
            <a:r>
              <a:rPr lang="en-US" sz="2000" dirty="0" err="1"/>
              <a:t>murder_rate</a:t>
            </a:r>
            <a:r>
              <a:rPr lang="en-US" sz="2000" dirty="0"/>
              <a:t>) by referencing vectors in the murders data frame</a:t>
            </a:r>
          </a:p>
        </p:txBody>
      </p:sp>
    </p:spTree>
    <p:extLst>
      <p:ext uri="{BB962C8B-B14F-4D97-AF65-F5344CB8AC3E}">
        <p14:creationId xmlns:p14="http://schemas.microsoft.com/office/powerpoint/2010/main" val="35248967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706E8-5EFA-EBE0-6ED6-D527DD65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vector to a Data Frame with </a:t>
            </a:r>
            <a:r>
              <a:rPr lang="en-US" dirty="0">
                <a:solidFill>
                  <a:srgbClr val="0432FF"/>
                </a:solidFill>
              </a:rPr>
              <a:t>$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2165B-CFE2-19AB-7409-4DC642F63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769" y="2023907"/>
            <a:ext cx="3151780" cy="1095685"/>
          </a:xfrm>
        </p:spPr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A680C-CEDB-4361-3E81-DA84829C35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9FA15E7-9031-D8A0-CA69-F328719140D0}"/>
              </a:ext>
            </a:extLst>
          </p:cNvPr>
          <p:cNvSpPr txBox="1">
            <a:spLocks/>
          </p:cNvSpPr>
          <p:nvPr/>
        </p:nvSpPr>
        <p:spPr>
          <a:xfrm>
            <a:off x="3037398" y="1534602"/>
            <a:ext cx="6106601" cy="74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0" indent="0">
              <a:buFont typeface="Arial"/>
              <a:buNone/>
            </a:pPr>
            <a:r>
              <a:rPr lang="en-US" sz="1400" b="1" dirty="0">
                <a:solidFill>
                  <a:srgbClr val="7030A0"/>
                </a:solidFill>
                <a:highlight>
                  <a:srgbClr val="FFFF00"/>
                </a:highlight>
              </a:rPr>
              <a:t>murders</a:t>
            </a:r>
            <a:r>
              <a:rPr lang="en" sz="1400" b="1" dirty="0">
                <a:solidFill>
                  <a:srgbClr val="0000FF"/>
                </a:solidFill>
                <a:highlight>
                  <a:srgbClr val="FFFF00"/>
                </a:highlight>
              </a:rPr>
              <a:t>$</a:t>
            </a:r>
            <a:r>
              <a:rPr lang="en-US" sz="1400" b="1" dirty="0" err="1">
                <a:solidFill>
                  <a:srgbClr val="7030A0"/>
                </a:solidFill>
                <a:highlight>
                  <a:srgbClr val="FFFF00"/>
                </a:highlight>
              </a:rPr>
              <a:t>murder_rate</a:t>
            </a:r>
            <a:r>
              <a:rPr lang="en-US" sz="1400" b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1400" b="1" dirty="0">
                <a:solidFill>
                  <a:srgbClr val="0432FF"/>
                </a:solidFill>
              </a:rPr>
              <a:t>&lt;-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rgbClr val="00B050"/>
                </a:solidFill>
              </a:rPr>
              <a:t>murders</a:t>
            </a:r>
            <a:r>
              <a:rPr lang="en" sz="1400" b="1" dirty="0">
                <a:solidFill>
                  <a:srgbClr val="0000FF"/>
                </a:solidFill>
              </a:rPr>
              <a:t>$</a:t>
            </a:r>
            <a:r>
              <a:rPr lang="en-US" sz="1400" b="1" dirty="0">
                <a:solidFill>
                  <a:srgbClr val="00B050"/>
                </a:solidFill>
              </a:rPr>
              <a:t>total </a:t>
            </a:r>
            <a:r>
              <a:rPr lang="en-US" sz="1400" b="1" dirty="0">
                <a:solidFill>
                  <a:schemeClr val="tx1"/>
                </a:solidFill>
              </a:rPr>
              <a:t>/</a:t>
            </a:r>
            <a:r>
              <a:rPr lang="en-US" sz="1400" b="1" dirty="0">
                <a:solidFill>
                  <a:srgbClr val="00B050"/>
                </a:solidFill>
              </a:rPr>
              <a:t>murders</a:t>
            </a:r>
            <a:r>
              <a:rPr lang="en" sz="1400" b="1" dirty="0">
                <a:solidFill>
                  <a:srgbClr val="0000FF"/>
                </a:solidFill>
              </a:rPr>
              <a:t>$</a:t>
            </a:r>
            <a:r>
              <a:rPr lang="en-US" sz="1400" b="1" dirty="0">
                <a:solidFill>
                  <a:srgbClr val="00B050"/>
                </a:solidFill>
              </a:rPr>
              <a:t>population</a:t>
            </a:r>
            <a:r>
              <a:rPr lang="en-US" sz="1400" b="1" dirty="0">
                <a:solidFill>
                  <a:srgbClr val="0432FF"/>
                </a:solidFill>
              </a:rPr>
              <a:t>*</a:t>
            </a:r>
            <a:r>
              <a:rPr lang="en-US" sz="1400" b="1" dirty="0">
                <a:solidFill>
                  <a:schemeClr val="tx1"/>
                </a:solidFill>
              </a:rPr>
              <a:t>100000</a:t>
            </a:r>
          </a:p>
          <a:p>
            <a:pPr marL="95250" indent="0">
              <a:buFont typeface="Arial"/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95250" indent="0">
              <a:buFont typeface="Arial"/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02CD08-4B9D-0BFF-30A7-CB5B23F533C3}"/>
              </a:ext>
            </a:extLst>
          </p:cNvPr>
          <p:cNvSpPr txBox="1"/>
          <p:nvPr/>
        </p:nvSpPr>
        <p:spPr>
          <a:xfrm>
            <a:off x="166977" y="2285458"/>
            <a:ext cx="28704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It’s more useful to add the new vector to the murder data frame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CB6CDEE-0601-AD9B-D361-991D04ED19AB}"/>
              </a:ext>
            </a:extLst>
          </p:cNvPr>
          <p:cNvGrpSpPr/>
          <p:nvPr/>
        </p:nvGrpSpPr>
        <p:grpSpPr>
          <a:xfrm>
            <a:off x="3949976" y="2281765"/>
            <a:ext cx="4876800" cy="2441587"/>
            <a:chOff x="1962150" y="2571750"/>
            <a:chExt cx="4876800" cy="244158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13DD21-625D-FEB9-DFDD-1263FA625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2150" y="2571750"/>
              <a:ext cx="4876800" cy="2441587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4994F22-4864-89FF-5989-374578775118}"/>
                </a:ext>
              </a:extLst>
            </p:cNvPr>
            <p:cNvSpPr/>
            <p:nvPr/>
          </p:nvSpPr>
          <p:spPr>
            <a:xfrm>
              <a:off x="2133600" y="4124325"/>
              <a:ext cx="3905250" cy="1905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B1FF0C-EACE-D6AC-8C12-15A2AF9AB112}"/>
              </a:ext>
            </a:extLst>
          </p:cNvPr>
          <p:cNvSpPr txBox="1">
            <a:spLocks/>
          </p:cNvSpPr>
          <p:nvPr/>
        </p:nvSpPr>
        <p:spPr bwMode="auto">
          <a:xfrm>
            <a:off x="504503" y="4545707"/>
            <a:ext cx="5092148" cy="358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4"/>
              </a:buBlip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Blip>
                <a:blip r:embed="rId5"/>
              </a:buBlip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62A3"/>
                </a:solidFill>
                <a:latin typeface="Source Sans Pro" panose="020B0503030403020204" pitchFamily="34" charset="0"/>
                <a:hlinkClick r:id="rId6"/>
              </a:rPr>
              <a:t>PollEv.com/vsovero</a:t>
            </a:r>
            <a:endParaRPr lang="en-US" dirty="0">
              <a:solidFill>
                <a:srgbClr val="0062A3"/>
              </a:solidFill>
              <a:latin typeface="Source Sans Pro" panose="020B0503030403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48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endParaRPr sz="3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9"/>
          <p:cNvSpPr txBox="1">
            <a:spLocks noGrp="1"/>
          </p:cNvSpPr>
          <p:nvPr>
            <p:ph type="body" idx="1"/>
          </p:nvPr>
        </p:nvSpPr>
        <p:spPr>
          <a:xfrm>
            <a:off x="445273" y="1900361"/>
            <a:ext cx="4531746" cy="258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store data(information)</a:t>
            </a:r>
          </a:p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sz="2000" dirty="0"/>
              <a:t>We use the assignment operator</a:t>
            </a:r>
            <a:r>
              <a:rPr lang="en-US" sz="2000" b="1" i="0" u="none" strike="noStrike" cap="none" dirty="0">
                <a:solidFill>
                  <a:srgbClr val="0000FF"/>
                </a:solidFill>
              </a:rPr>
              <a:t> &lt;-</a:t>
            </a:r>
            <a:r>
              <a:rPr lang="en" sz="2000" dirty="0"/>
              <a:t> to save</a:t>
            </a:r>
            <a:r>
              <a:rPr lang="en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0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values into </a:t>
            </a:r>
            <a:r>
              <a:rPr lang="en" sz="2000" dirty="0"/>
              <a:t>objects</a:t>
            </a: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dirty="0"/>
          </a:p>
          <a:p>
            <a:pPr marL="76200" lvl="0" indent="0" algn="l" rtl="0">
              <a:spcBef>
                <a:spcPts val="80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sp>
        <p:nvSpPr>
          <p:cNvPr id="308" name="Google Shape;308;p49"/>
          <p:cNvSpPr txBox="1"/>
          <p:nvPr/>
        </p:nvSpPr>
        <p:spPr>
          <a:xfrm>
            <a:off x="4977019" y="1566407"/>
            <a:ext cx="3538331" cy="133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533400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r>
              <a:rPr lang="en-US" sz="2400" b="1" i="0" u="none" strike="noStrike" cap="none" dirty="0" err="1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weight_kg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>
                <a:solidFill>
                  <a:srgbClr val="0000FF"/>
                </a:solidFill>
              </a:rPr>
              <a:t>&lt;-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strike="noStrike" cap="none" dirty="0">
                <a:solidFill>
                  <a:srgbClr val="00B050"/>
                </a:solidFill>
              </a:rPr>
              <a:t>55</a:t>
            </a:r>
          </a:p>
          <a:p>
            <a:pPr marL="533400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endParaRPr lang="en-US" sz="2400" b="1" dirty="0">
              <a:solidFill>
                <a:srgbClr val="00B050"/>
              </a:solidFill>
            </a:endParaRPr>
          </a:p>
          <a:p>
            <a:pPr marL="533400"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</a:pPr>
            <a:endParaRPr lang="en-US" sz="2400" b="1" i="0" u="none" strike="noStrike" cap="none" dirty="0">
              <a:solidFill>
                <a:srgbClr val="00B050"/>
              </a:solidFill>
            </a:endParaRPr>
          </a:p>
        </p:txBody>
      </p:sp>
      <p:sp>
        <p:nvSpPr>
          <p:cNvPr id="309" name="Google Shape;309;p4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490C-1961-54B4-C17B-D9839E34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Objects: Not Just for Storing Numbers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7135E-18C7-BF08-03CA-C24660C4ED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CDB68C-58B9-7050-F37D-968F43BAE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329521"/>
              </p:ext>
            </p:extLst>
          </p:nvPr>
        </p:nvGraphicFramePr>
        <p:xfrm>
          <a:off x="4873475" y="1935621"/>
          <a:ext cx="3168950" cy="1776825"/>
        </p:xfrm>
        <a:graphic>
          <a:graphicData uri="http://schemas.openxmlformats.org/drawingml/2006/table">
            <a:tbl>
              <a:tblPr>
                <a:noFill/>
                <a:tableStyleId>{E4EE8C4D-261F-49C9-8869-00AC481E4FCA}</a:tableStyleId>
              </a:tblPr>
              <a:tblGrid>
                <a:gridCol w="1654200">
                  <a:extLst>
                    <a:ext uri="{9D8B030D-6E8A-4147-A177-3AD203B41FA5}">
                      <a16:colId xmlns:a16="http://schemas.microsoft.com/office/drawing/2014/main" val="2439894676"/>
                    </a:ext>
                  </a:extLst>
                </a:gridCol>
                <a:gridCol w="1514750">
                  <a:extLst>
                    <a:ext uri="{9D8B030D-6E8A-4147-A177-3AD203B41FA5}">
                      <a16:colId xmlns:a16="http://schemas.microsoft.com/office/drawing/2014/main" val="71715790"/>
                    </a:ext>
                  </a:extLst>
                </a:gridCol>
              </a:tblGrid>
              <a:tr h="59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791319"/>
                  </a:ext>
                </a:extLst>
              </a:tr>
              <a:tr h="59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solidFill>
                            <a:srgbClr val="7030A0"/>
                          </a:solidFill>
                        </a:rPr>
                        <a:t>x</a:t>
                      </a:r>
                      <a:r>
                        <a:rPr lang="en" sz="2400" b="1" dirty="0"/>
                        <a:t> </a:t>
                      </a:r>
                      <a:r>
                        <a:rPr lang="en" sz="2400" b="1" dirty="0">
                          <a:solidFill>
                            <a:srgbClr val="0000FF"/>
                          </a:solidFill>
                        </a:rPr>
                        <a:t>&lt;-</a:t>
                      </a:r>
                      <a:r>
                        <a:rPr lang="en" sz="2400" b="1" dirty="0"/>
                        <a:t> </a:t>
                      </a:r>
                      <a:r>
                        <a:rPr lang="en" sz="2400" b="1" dirty="0">
                          <a:solidFill>
                            <a:srgbClr val="00B050"/>
                          </a:solidFill>
                        </a:rPr>
                        <a:t>32</a:t>
                      </a:r>
                      <a:endParaRPr sz="24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numeric</a:t>
                      </a:r>
                      <a:endParaRPr sz="2400"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8063700"/>
                  </a:ext>
                </a:extLst>
              </a:tr>
              <a:tr h="592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400" b="1" dirty="0">
                          <a:solidFill>
                            <a:srgbClr val="7030A0"/>
                          </a:solidFill>
                        </a:rPr>
                        <a:t>y</a:t>
                      </a:r>
                      <a:r>
                        <a:rPr lang="en" sz="2400" b="1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2400" b="1">
                          <a:solidFill>
                            <a:srgbClr val="0000FF"/>
                          </a:solidFill>
                        </a:rPr>
                        <a:t>&lt;-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2400" b="1">
                          <a:solidFill>
                            <a:srgbClr val="00B050"/>
                          </a:solidFill>
                        </a:rPr>
                        <a:t>"hi</a:t>
                      </a:r>
                      <a:r>
                        <a:rPr lang="en" sz="2400" b="1" dirty="0">
                          <a:solidFill>
                            <a:srgbClr val="00B050"/>
                          </a:solidFill>
                        </a:rPr>
                        <a:t>"</a:t>
                      </a:r>
                      <a:endParaRPr sz="2400" b="1" dirty="0">
                        <a:solidFill>
                          <a:srgbClr val="00B05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/>
                        <a:t>character</a:t>
                      </a:r>
                      <a:endParaRPr sz="2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99867323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5C5DEFB-A605-5DE1-1710-74377B515208}"/>
              </a:ext>
            </a:extLst>
          </p:cNvPr>
          <p:cNvSpPr txBox="1"/>
          <p:nvPr/>
        </p:nvSpPr>
        <p:spPr>
          <a:xfrm>
            <a:off x="381786" y="1656710"/>
            <a:ext cx="38887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81000" algn="l" rtl="0"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Basic Data types:</a:t>
            </a: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Character </a:t>
            </a: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Numeric</a:t>
            </a:r>
          </a:p>
          <a:p>
            <a:pPr marL="914400" indent="-381000">
              <a:buSzPts val="240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34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353" name="Google Shape;353;p5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r>
              <a:rPr lang="en-US" sz="2400" dirty="0"/>
              <a:t>So far, we’ve been dealing with rather simple data:</a:t>
            </a:r>
          </a:p>
          <a:p>
            <a:pPr lvl="1"/>
            <a:r>
              <a:rPr lang="en-US" sz="2100" dirty="0"/>
              <a:t>one value stored in one object</a:t>
            </a:r>
          </a:p>
          <a:p>
            <a:r>
              <a:rPr lang="en-US" sz="2400" dirty="0"/>
              <a:t>R has more complex data structures that make working with more complex data easier:</a:t>
            </a:r>
          </a:p>
          <a:p>
            <a:pPr lvl="1"/>
            <a:r>
              <a:rPr lang="en" b="1" dirty="0"/>
              <a:t>Vectors</a:t>
            </a:r>
            <a:r>
              <a:rPr lang="en" dirty="0"/>
              <a:t>: multiple values of the same type.</a:t>
            </a:r>
            <a:endParaRPr dirty="0"/>
          </a:p>
          <a:p>
            <a:pPr lvl="1" indent="-381000">
              <a:spcBef>
                <a:spcPts val="800"/>
              </a:spcBef>
              <a:buSzPts val="2400"/>
            </a:pPr>
            <a:r>
              <a:rPr lang="en" sz="2100" b="1" dirty="0"/>
              <a:t>Data frame</a:t>
            </a:r>
            <a:r>
              <a:rPr lang="en" sz="2100" dirty="0"/>
              <a:t>: multiple </a:t>
            </a:r>
            <a:r>
              <a:rPr lang="en" sz="2100" b="1" dirty="0"/>
              <a:t>vectors </a:t>
            </a:r>
            <a:r>
              <a:rPr lang="en" sz="2100" dirty="0"/>
              <a:t>of the same length grouped as columns.</a:t>
            </a:r>
            <a:endParaRPr sz="2100" dirty="0"/>
          </a:p>
        </p:txBody>
      </p:sp>
      <p:sp>
        <p:nvSpPr>
          <p:cNvPr id="354" name="Google Shape;354;p5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Vectors: Objects with Multiple Values</a:t>
            </a:r>
            <a:endParaRPr dirty="0"/>
          </a:p>
        </p:txBody>
      </p:sp>
      <p:sp>
        <p:nvSpPr>
          <p:cNvPr id="354" name="Google Shape;354;p5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AD092-2D44-DD1E-2E80-FA56D056B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3415449" cy="3398044"/>
          </a:xfrm>
        </p:spPr>
        <p:txBody>
          <a:bodyPr/>
          <a:lstStyle/>
          <a:p>
            <a:r>
              <a:rPr lang="en" dirty="0"/>
              <a:t>R can store multiple values of the same type in a data type called a vector.</a:t>
            </a:r>
            <a:endParaRPr lang="en-US" dirty="0"/>
          </a:p>
          <a:p>
            <a:r>
              <a:rPr lang="en-US" dirty="0"/>
              <a:t>An object with a single element is actually a vector (length 1):</a:t>
            </a:r>
          </a:p>
          <a:p>
            <a:pPr marL="9525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	x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00FF"/>
                </a:solidFill>
              </a:rPr>
              <a:t>&lt;-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12.3</a:t>
            </a:r>
          </a:p>
          <a:p>
            <a:pPr marL="9525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 descr="Dataframe &amp; Matrix">
            <a:extLst>
              <a:ext uri="{FF2B5EF4-FFF2-40B4-BE49-F238E27FC236}">
                <a16:creationId xmlns:a16="http://schemas.microsoft.com/office/drawing/2014/main" id="{19C79E05-666D-C9A0-802F-9F809F189C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34" b="6371"/>
          <a:stretch/>
        </p:blipFill>
        <p:spPr bwMode="auto">
          <a:xfrm>
            <a:off x="5279012" y="1553426"/>
            <a:ext cx="2837468" cy="263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97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Objects With Multiple Values</a:t>
            </a:r>
            <a:endParaRPr dirty="0"/>
          </a:p>
        </p:txBody>
      </p:sp>
      <p:sp>
        <p:nvSpPr>
          <p:cNvPr id="360" name="Google Shape;360;p56"/>
          <p:cNvSpPr txBox="1">
            <a:spLocks noGrp="1"/>
          </p:cNvSpPr>
          <p:nvPr>
            <p:ph type="body" idx="1"/>
          </p:nvPr>
        </p:nvSpPr>
        <p:spPr>
          <a:xfrm>
            <a:off x="325200" y="1369225"/>
            <a:ext cx="3633000" cy="3263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457200" lvl="0" indent="-381000" algn="l" rtl="0"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Just like other objects, vectors are assigned values using the assignment operator</a:t>
            </a:r>
          </a:p>
          <a:p>
            <a:pPr marL="457200" lvl="0" indent="-381000" algn="l" rtl="0"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To assign multiple values to the object, we use the combine function </a:t>
            </a:r>
            <a:r>
              <a:rPr lang="en" sz="1800" b="1" dirty="0">
                <a:solidFill>
                  <a:srgbClr val="FF0000"/>
                </a:solidFill>
              </a:rPr>
              <a:t>c</a:t>
            </a:r>
            <a:r>
              <a:rPr lang="en" sz="1800" dirty="0"/>
              <a:t>() </a:t>
            </a:r>
            <a:endParaRPr lang="en-US" sz="1800" dirty="0">
              <a:solidFill>
                <a:schemeClr val="tx1"/>
              </a:solidFill>
            </a:endParaRPr>
          </a:p>
          <a:p>
            <a:pPr marL="457200" lvl="0" indent="-381000" algn="l" rtl="0">
              <a:spcBef>
                <a:spcPts val="800"/>
              </a:spcBef>
              <a:spcAft>
                <a:spcPts val="0"/>
              </a:spcAft>
              <a:buSzPts val="240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Each value is separated by a comma</a:t>
            </a:r>
          </a:p>
        </p:txBody>
      </p:sp>
      <p:sp>
        <p:nvSpPr>
          <p:cNvPr id="362" name="Google Shape;362;p5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4" name="Google Shape;361;p56">
            <a:extLst>
              <a:ext uri="{FF2B5EF4-FFF2-40B4-BE49-F238E27FC236}">
                <a16:creationId xmlns:a16="http://schemas.microsoft.com/office/drawing/2014/main" id="{591364EB-3AD3-D227-5A1D-557F6EAD61C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311875" y="1369225"/>
            <a:ext cx="4350300" cy="3263400"/>
          </a:xfrm>
          <a:prstGeom prst="rect">
            <a:avLst/>
          </a:prstGeom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 dirty="0"/>
              <a:t>#Example: a vector of ages</a:t>
            </a:r>
            <a:endParaRPr sz="24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7030A0"/>
                </a:solidFill>
              </a:rPr>
              <a:t>age</a:t>
            </a:r>
            <a:r>
              <a:rPr lang="en" sz="2400" b="1" dirty="0">
                <a:solidFill>
                  <a:srgbClr val="0000FF"/>
                </a:solidFill>
              </a:rPr>
              <a:t>&lt;-</a:t>
            </a:r>
            <a:r>
              <a:rPr lang="en" sz="2400" b="1" dirty="0">
                <a:solidFill>
                  <a:srgbClr val="FF0000"/>
                </a:solidFill>
              </a:rPr>
              <a:t>c</a:t>
            </a:r>
            <a:r>
              <a:rPr lang="en" sz="2400" dirty="0"/>
              <a:t>(</a:t>
            </a:r>
            <a:r>
              <a:rPr lang="en" sz="2400" b="1" dirty="0">
                <a:solidFill>
                  <a:srgbClr val="00B050"/>
                </a:solidFill>
              </a:rPr>
              <a:t>30</a:t>
            </a:r>
            <a:r>
              <a:rPr lang="en" sz="2400" b="1" dirty="0">
                <a:solidFill>
                  <a:srgbClr val="000000"/>
                </a:solidFill>
              </a:rPr>
              <a:t>,</a:t>
            </a:r>
            <a:r>
              <a:rPr lang="en" sz="2400" b="1" dirty="0">
                <a:solidFill>
                  <a:srgbClr val="00B050"/>
                </a:solidFill>
              </a:rPr>
              <a:t> 40</a:t>
            </a:r>
            <a:r>
              <a:rPr lang="en" sz="2400" b="1" dirty="0">
                <a:solidFill>
                  <a:srgbClr val="000000"/>
                </a:solidFill>
              </a:rPr>
              <a:t>,</a:t>
            </a:r>
            <a:r>
              <a:rPr lang="en" sz="2400" b="1" dirty="0">
                <a:solidFill>
                  <a:srgbClr val="00B050"/>
                </a:solidFill>
              </a:rPr>
              <a:t> 25</a:t>
            </a:r>
            <a:r>
              <a:rPr lang="en" sz="2400" b="1" dirty="0">
                <a:solidFill>
                  <a:srgbClr val="000000"/>
                </a:solidFill>
              </a:rPr>
              <a:t>,</a:t>
            </a:r>
            <a:r>
              <a:rPr lang="en" sz="2400" b="1" dirty="0">
                <a:solidFill>
                  <a:srgbClr val="00B050"/>
                </a:solidFill>
              </a:rPr>
              <a:t> 22</a:t>
            </a:r>
            <a:r>
              <a:rPr lang="en" sz="2400" dirty="0"/>
              <a:t>)</a:t>
            </a:r>
            <a:endParaRPr sz="24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US" sz="24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7DA3DA7-9C08-55E6-0DB9-C4FBFA643232}"/>
              </a:ext>
            </a:extLst>
          </p:cNvPr>
          <p:cNvSpPr txBox="1">
            <a:spLocks/>
          </p:cNvSpPr>
          <p:nvPr/>
        </p:nvSpPr>
        <p:spPr bwMode="auto">
          <a:xfrm>
            <a:off x="4311875" y="3929644"/>
            <a:ext cx="5092148" cy="358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Blip>
                <a:blip r:embed="rId3"/>
              </a:buBlip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Blip>
                <a:blip r:embed="rId4"/>
              </a:buBlip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Blip>
                <a:blip r:embed="rId5"/>
              </a:buBlip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62A3"/>
                </a:solidFill>
                <a:latin typeface="Source Sans Pro" panose="020B0503030403020204" pitchFamily="34" charset="0"/>
                <a:hlinkClick r:id="rId6"/>
              </a:rPr>
              <a:t>PollEv.com/vsovero</a:t>
            </a:r>
            <a:endParaRPr lang="en-US" dirty="0">
              <a:solidFill>
                <a:srgbClr val="0062A3"/>
              </a:solidFill>
              <a:latin typeface="Source Sans Pro" panose="020B0503030403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35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21359</TotalTime>
  <Words>2752</Words>
  <Application>Microsoft Macintosh PowerPoint</Application>
  <PresentationFormat>On-screen Show (16:9)</PresentationFormat>
  <Paragraphs>401</Paragraphs>
  <Slides>45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Fira Code</vt:lpstr>
      <vt:lpstr>Fira Sans</vt:lpstr>
      <vt:lpstr>Georgia</vt:lpstr>
      <vt:lpstr>Source Sans Pro</vt:lpstr>
      <vt:lpstr>Times New Roman</vt:lpstr>
      <vt:lpstr>Office Theme</vt:lpstr>
      <vt:lpstr>Econ 106 Data Analysis in Economics</vt:lpstr>
      <vt:lpstr>Reminders</vt:lpstr>
      <vt:lpstr>#tidytuesday</vt:lpstr>
      <vt:lpstr>Outline</vt:lpstr>
      <vt:lpstr>Objects</vt:lpstr>
      <vt:lpstr>Objects: Not Just for Storing Numbers</vt:lpstr>
      <vt:lpstr>Data structures</vt:lpstr>
      <vt:lpstr>Vectors: Objects with Multiple Values</vt:lpstr>
      <vt:lpstr>Creating Objects With Multiple Values</vt:lpstr>
      <vt:lpstr>Creating Objects With Multiple Values</vt:lpstr>
      <vt:lpstr>Creating Objects With Multiple Values</vt:lpstr>
      <vt:lpstr>Functions for inspecting vector type</vt:lpstr>
      <vt:lpstr>Class Coercion</vt:lpstr>
      <vt:lpstr>Summarizing Numeric Vectors</vt:lpstr>
      <vt:lpstr>Helpful functions for summarizing numeric vectors</vt:lpstr>
      <vt:lpstr>Summarizing character vectors?</vt:lpstr>
      <vt:lpstr>Factors</vt:lpstr>
      <vt:lpstr>Factors</vt:lpstr>
      <vt:lpstr>Summarizing Factors</vt:lpstr>
      <vt:lpstr>Data structures: Vectors to Data Frames</vt:lpstr>
      <vt:lpstr>Data structures: Vectors to Data Frames</vt:lpstr>
      <vt:lpstr>Data structures: Vectors to Data Frames</vt:lpstr>
      <vt:lpstr>Data frames</vt:lpstr>
      <vt:lpstr>Let’s check out a data frame!</vt:lpstr>
      <vt:lpstr>Packages</vt:lpstr>
      <vt:lpstr>Packages Example</vt:lpstr>
      <vt:lpstr>Let’s check out a data frame!</vt:lpstr>
      <vt:lpstr>Let’s check out a data frame!</vt:lpstr>
      <vt:lpstr>Let’s check out a data frame!</vt:lpstr>
      <vt:lpstr>Let’s check out a data frame!</vt:lpstr>
      <vt:lpstr>Let’s check out a data frame!</vt:lpstr>
      <vt:lpstr>Let’s check out a data frame!</vt:lpstr>
      <vt:lpstr>Sorting in the data viewer</vt:lpstr>
      <vt:lpstr>Filtering in the data viewer</vt:lpstr>
      <vt:lpstr>Filtering in the data viewer</vt:lpstr>
      <vt:lpstr>Filtering in the data viewer</vt:lpstr>
      <vt:lpstr>Functions for Inspecting data frames</vt:lpstr>
      <vt:lpstr>Summary Statistics</vt:lpstr>
      <vt:lpstr>Summary Statistics (numeric)</vt:lpstr>
      <vt:lpstr>Summary Statistics (factor)</vt:lpstr>
      <vt:lpstr>Summary Statistics (character)</vt:lpstr>
      <vt:lpstr>Referencing Vectors in a Data Frame</vt:lpstr>
      <vt:lpstr>Example: Check vector type in a data frame</vt:lpstr>
      <vt:lpstr>Creating new vectors with $</vt:lpstr>
      <vt:lpstr>Adding a vector to a Data Frame with $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Basics</dc:title>
  <cp:lastModifiedBy>Veronica Sovero</cp:lastModifiedBy>
  <cp:revision>49</cp:revision>
  <dcterms:modified xsi:type="dcterms:W3CDTF">2024-10-02T21:19:42Z</dcterms:modified>
</cp:coreProperties>
</file>