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83" r:id="rId1"/>
  </p:sldMasterIdLst>
  <p:notesMasterIdLst>
    <p:notesMasterId r:id="rId38"/>
  </p:notesMasterIdLst>
  <p:sldIdLst>
    <p:sldId id="263" r:id="rId2"/>
    <p:sldId id="331" r:id="rId3"/>
    <p:sldId id="418" r:id="rId4"/>
    <p:sldId id="257" r:id="rId5"/>
    <p:sldId id="260" r:id="rId6"/>
    <p:sldId id="259" r:id="rId7"/>
    <p:sldId id="261" r:id="rId8"/>
    <p:sldId id="267" r:id="rId9"/>
    <p:sldId id="269" r:id="rId10"/>
    <p:sldId id="268" r:id="rId11"/>
    <p:sldId id="270" r:id="rId12"/>
    <p:sldId id="265" r:id="rId13"/>
    <p:sldId id="308" r:id="rId14"/>
    <p:sldId id="323" r:id="rId15"/>
    <p:sldId id="417" r:id="rId16"/>
    <p:sldId id="328" r:id="rId17"/>
    <p:sldId id="327" r:id="rId18"/>
    <p:sldId id="271" r:id="rId19"/>
    <p:sldId id="272" r:id="rId20"/>
    <p:sldId id="344" r:id="rId21"/>
    <p:sldId id="419" r:id="rId22"/>
    <p:sldId id="420" r:id="rId23"/>
    <p:sldId id="421" r:id="rId24"/>
    <p:sldId id="316" r:id="rId25"/>
    <p:sldId id="317" r:id="rId26"/>
    <p:sldId id="309" r:id="rId27"/>
    <p:sldId id="318" r:id="rId28"/>
    <p:sldId id="319" r:id="rId29"/>
    <p:sldId id="320" r:id="rId30"/>
    <p:sldId id="321" r:id="rId31"/>
    <p:sldId id="329" r:id="rId32"/>
    <p:sldId id="424" r:id="rId33"/>
    <p:sldId id="322" r:id="rId34"/>
    <p:sldId id="422" r:id="rId35"/>
    <p:sldId id="330" r:id="rId36"/>
    <p:sldId id="423" r:id="rId3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EE8C4D-261F-49C9-8869-00AC481E4FCA}">
  <a:tblStyle styleId="{E4EE8C4D-261F-49C9-8869-00AC481E4FC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9"/>
    <p:restoredTop sz="94694"/>
  </p:normalViewPr>
  <p:slideViewPr>
    <p:cSldViewPr snapToGrid="0">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90e1fe51c_2_83: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In brief, we’ll</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1.</a:t>
            </a:r>
            <a:r>
              <a:rPr lang="en" sz="700">
                <a:solidFill>
                  <a:schemeClr val="dk1"/>
                </a:solidFill>
                <a:latin typeface="Times New Roman"/>
                <a:ea typeface="Times New Roman"/>
                <a:cs typeface="Times New Roman"/>
                <a:sym typeface="Times New Roman"/>
              </a:rPr>
              <a:t>    </a:t>
            </a:r>
            <a:r>
              <a:rPr lang="en" sz="1100">
                <a:solidFill>
                  <a:schemeClr val="dk1"/>
                </a:solidFill>
              </a:rPr>
              <a:t>Introduce the R programming language and the RStudio interface</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2.</a:t>
            </a:r>
            <a:r>
              <a:rPr lang="en" sz="700">
                <a:solidFill>
                  <a:schemeClr val="dk1"/>
                </a:solidFill>
                <a:latin typeface="Times New Roman"/>
                <a:ea typeface="Times New Roman"/>
                <a:cs typeface="Times New Roman"/>
                <a:sym typeface="Times New Roman"/>
              </a:rPr>
              <a:t>    </a:t>
            </a:r>
            <a:r>
              <a:rPr lang="en" sz="1100">
                <a:solidFill>
                  <a:schemeClr val="dk1"/>
                </a:solidFill>
              </a:rPr>
              <a:t>Discuss how operators and functions work</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3.</a:t>
            </a:r>
            <a:r>
              <a:rPr lang="en" sz="700">
                <a:solidFill>
                  <a:schemeClr val="dk1"/>
                </a:solidFill>
                <a:latin typeface="Times New Roman"/>
                <a:ea typeface="Times New Roman"/>
                <a:cs typeface="Times New Roman"/>
                <a:sym typeface="Times New Roman"/>
              </a:rPr>
              <a:t>    </a:t>
            </a:r>
            <a:r>
              <a:rPr lang="en" sz="1100">
                <a:solidFill>
                  <a:schemeClr val="dk1"/>
                </a:solidFill>
              </a:rPr>
              <a:t>Investigate the structure of data frames</a:t>
            </a:r>
            <a:endParaRPr/>
          </a:p>
        </p:txBody>
      </p:sp>
      <p:sp>
        <p:nvSpPr>
          <p:cNvPr id="208" name="Google Shape;208;g290e1fe51c_2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1861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0a367b993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0a367b99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So why use ggplot2?</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For one, using a scripting language to make graphs makes your research reproducible. You can hand your code and your data to anyone and they can reproduce your results if they can install R. But this is true of all graphics packages in 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However ggplot2, it’s part of the tidyverse, which is a set of tools specifically designed for working with data. Because it was designed in concert with dplyr,   commands from dplyr can be piped into to ggplot to create a seamless workflow.</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Finally, ggplot2 graphs look good by default, which takes a lot of work in the base R graphics package. And if you don’t like the default look, it’s easy to create and apply custom themes. This last point is a bit contentious in the R community. For a nuanced discussion, see the blog post linked to on this slide.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0a367b993_2_13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dirty="0">
                <a:solidFill>
                  <a:schemeClr val="dk1"/>
                </a:solidFill>
              </a:rPr>
              <a:t>Once the data are loaded, we’ll be using the </a:t>
            </a:r>
            <a:r>
              <a:rPr lang="en" sz="1100" dirty="0">
                <a:solidFill>
                  <a:schemeClr val="dk1"/>
                </a:solidFill>
                <a:highlight>
                  <a:srgbClr val="00FF00"/>
                </a:highlight>
              </a:rPr>
              <a:t>ggplot2</a:t>
            </a:r>
            <a:r>
              <a:rPr lang="en" sz="1100" dirty="0">
                <a:solidFill>
                  <a:schemeClr val="dk1"/>
                </a:solidFill>
              </a:rPr>
              <a:t> package to plot these data. All </a:t>
            </a:r>
            <a:r>
              <a:rPr lang="en" sz="1100" dirty="0" err="1">
                <a:solidFill>
                  <a:schemeClr val="dk1"/>
                </a:solidFill>
              </a:rPr>
              <a:t>ggplots</a:t>
            </a:r>
            <a:r>
              <a:rPr lang="en" sz="1100" dirty="0">
                <a:solidFill>
                  <a:schemeClr val="dk1"/>
                </a:solidFill>
              </a:rPr>
              <a:t> contain 3 basic elements:</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1.</a:t>
            </a:r>
            <a:r>
              <a:rPr lang="en" sz="700" dirty="0">
                <a:solidFill>
                  <a:schemeClr val="dk1"/>
                </a:solidFill>
                <a:latin typeface="Times New Roman"/>
                <a:ea typeface="Times New Roman"/>
                <a:cs typeface="Times New Roman"/>
                <a:sym typeface="Times New Roman"/>
              </a:rPr>
              <a:t>    </a:t>
            </a:r>
            <a:r>
              <a:rPr lang="en" sz="1100" dirty="0">
                <a:solidFill>
                  <a:schemeClr val="dk1"/>
                </a:solidFill>
                <a:highlight>
                  <a:srgbClr val="00FF00"/>
                </a:highlight>
              </a:rPr>
              <a:t>Data</a:t>
            </a:r>
            <a:r>
              <a:rPr lang="en" sz="1100" dirty="0">
                <a:solidFill>
                  <a:schemeClr val="dk1"/>
                </a:solidFill>
              </a:rPr>
              <a:t> in the form of a </a:t>
            </a:r>
            <a:r>
              <a:rPr lang="en" sz="1100" dirty="0" err="1">
                <a:solidFill>
                  <a:schemeClr val="dk1"/>
                </a:solidFill>
              </a:rPr>
              <a:t>tibble</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2.</a:t>
            </a:r>
            <a:r>
              <a:rPr lang="en" sz="700" dirty="0">
                <a:solidFill>
                  <a:schemeClr val="dk1"/>
                </a:solidFill>
                <a:latin typeface="Times New Roman"/>
                <a:ea typeface="Times New Roman"/>
                <a:cs typeface="Times New Roman"/>
                <a:sym typeface="Times New Roman"/>
              </a:rPr>
              <a:t>    </a:t>
            </a:r>
            <a:r>
              <a:rPr lang="en" sz="1100" dirty="0">
                <a:solidFill>
                  <a:schemeClr val="dk1"/>
                </a:solidFill>
                <a:highlight>
                  <a:srgbClr val="00FF00"/>
                </a:highlight>
              </a:rPr>
              <a:t>Aesthetics</a:t>
            </a:r>
            <a:r>
              <a:rPr lang="en" sz="1100" dirty="0">
                <a:solidFill>
                  <a:schemeClr val="dk1"/>
                </a:solidFill>
              </a:rPr>
              <a:t> that determine how the plot looks and</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3.</a:t>
            </a:r>
            <a:r>
              <a:rPr lang="en" sz="700" dirty="0">
                <a:solidFill>
                  <a:schemeClr val="dk1"/>
                </a:solidFill>
                <a:latin typeface="Times New Roman"/>
                <a:ea typeface="Times New Roman"/>
                <a:cs typeface="Times New Roman"/>
                <a:sym typeface="Times New Roman"/>
              </a:rPr>
              <a:t>    </a:t>
            </a:r>
            <a:r>
              <a:rPr lang="en" sz="1100" dirty="0" err="1">
                <a:solidFill>
                  <a:schemeClr val="dk1"/>
                </a:solidFill>
                <a:highlight>
                  <a:srgbClr val="00FF00"/>
                </a:highlight>
              </a:rPr>
              <a:t>Geoms</a:t>
            </a:r>
            <a:r>
              <a:rPr lang="en" sz="1100" dirty="0">
                <a:solidFill>
                  <a:schemeClr val="dk1"/>
                </a:solidFill>
              </a:rPr>
              <a:t>, which specify how the data should be plotted. For example, will the data be represented by points, lines, bars, etc.</a:t>
            </a:r>
            <a:endParaRPr sz="1100" dirty="0">
              <a:solidFill>
                <a:schemeClr val="dk1"/>
              </a:solidFill>
            </a:endParaRPr>
          </a:p>
          <a:p>
            <a:pPr marL="0" lvl="0" indent="0" algn="l" rtl="0">
              <a:spcBef>
                <a:spcPts val="0"/>
              </a:spcBef>
              <a:spcAft>
                <a:spcPts val="0"/>
              </a:spcAft>
              <a:buNone/>
            </a:pPr>
            <a:endParaRPr dirty="0"/>
          </a:p>
        </p:txBody>
      </p:sp>
      <p:sp>
        <p:nvSpPr>
          <p:cNvPr id="264" name="Google Shape;264;g30a367b993_2_1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0a367b993_2_148: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First, let’s look at the ggplot function. If data is the only specified argument, the function will still initialize the plot window, but it won’t plot anything because you haven’t specified what to plot. </a:t>
            </a:r>
            <a:endParaRPr/>
          </a:p>
          <a:p>
            <a:pPr marL="0" lvl="0" indent="0" algn="l" rtl="0">
              <a:spcBef>
                <a:spcPts val="0"/>
              </a:spcBef>
              <a:spcAft>
                <a:spcPts val="0"/>
              </a:spcAft>
              <a:buNone/>
            </a:pPr>
            <a:endParaRPr/>
          </a:p>
        </p:txBody>
      </p:sp>
      <p:sp>
        <p:nvSpPr>
          <p:cNvPr id="285" name="Google Shape;285;g30a367b993_2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0a367b993_2_154: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1"/>
                </a:solidFill>
              </a:rPr>
              <a:t>If you add and the aesthetics argument which specifies what should go on the x and y axes, it draws the axes. In this case, we have weight on the x axis and hindfoot length on the y axis.</a:t>
            </a:r>
            <a:endParaRPr dirty="0"/>
          </a:p>
        </p:txBody>
      </p:sp>
      <p:sp>
        <p:nvSpPr>
          <p:cNvPr id="293" name="Google Shape;293;g30a367b993_2_1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30a367b993_2_161: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dirty="0">
                <a:solidFill>
                  <a:schemeClr val="dk1"/>
                </a:solidFill>
              </a:rPr>
              <a:t>However, the data are not plotted on the graph until you specify the geom. Make sure to add the + operator at the end of the </a:t>
            </a:r>
            <a:r>
              <a:rPr lang="en" sz="1100" dirty="0" err="1">
                <a:solidFill>
                  <a:schemeClr val="dk1"/>
                </a:solidFill>
              </a:rPr>
              <a:t>ggplot</a:t>
            </a:r>
            <a:r>
              <a:rPr lang="en" sz="1100" dirty="0">
                <a:solidFill>
                  <a:schemeClr val="dk1"/>
                </a:solidFill>
              </a:rPr>
              <a:t> statement. In this case, we’ll be plotting the data as points using </a:t>
            </a:r>
            <a:r>
              <a:rPr lang="en" sz="1100" dirty="0" err="1">
                <a:solidFill>
                  <a:schemeClr val="dk1"/>
                </a:solidFill>
              </a:rPr>
              <a:t>geom_point</a:t>
            </a:r>
            <a:r>
              <a:rPr lang="en" sz="1100" dirty="0">
                <a:solidFill>
                  <a:schemeClr val="dk1"/>
                </a:solidFill>
              </a:rPr>
              <a:t>()</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 </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Let’s see how this works</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 </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highlight>
                  <a:srgbClr val="FFFF00"/>
                </a:highlight>
              </a:rPr>
              <a:t>Demo 2</a:t>
            </a:r>
            <a:r>
              <a:rPr lang="en" sz="1100" dirty="0">
                <a:solidFill>
                  <a:schemeClr val="dk1"/>
                </a:solidFill>
              </a:rPr>
              <a:t>:</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a:t>
            </a:r>
            <a:r>
              <a:rPr lang="en" sz="700" dirty="0">
                <a:solidFill>
                  <a:schemeClr val="dk1"/>
                </a:solidFill>
                <a:latin typeface="Times New Roman"/>
                <a:ea typeface="Times New Roman"/>
                <a:cs typeface="Times New Roman"/>
                <a:sym typeface="Times New Roman"/>
              </a:rPr>
              <a:t>      </a:t>
            </a:r>
            <a:r>
              <a:rPr lang="en" sz="1100" dirty="0">
                <a:solidFill>
                  <a:schemeClr val="dk1"/>
                </a:solidFill>
              </a:rPr>
              <a:t>gray plot area</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 </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b="1" dirty="0" err="1">
                <a:solidFill>
                  <a:srgbClr val="B07F05"/>
                </a:solidFill>
              </a:rPr>
              <a:t>ggplot</a:t>
            </a:r>
            <a:r>
              <a:rPr lang="en" sz="1100" dirty="0">
                <a:solidFill>
                  <a:schemeClr val="dk1"/>
                </a:solidFill>
              </a:rPr>
              <a:t>(</a:t>
            </a:r>
            <a:r>
              <a:rPr lang="en" sz="1100" b="1" dirty="0">
                <a:solidFill>
                  <a:srgbClr val="447028"/>
                </a:solidFill>
              </a:rPr>
              <a:t>data</a:t>
            </a:r>
            <a:r>
              <a:rPr lang="en" sz="1100" dirty="0">
                <a:solidFill>
                  <a:srgbClr val="193774"/>
                </a:solidFill>
              </a:rPr>
              <a:t> </a:t>
            </a:r>
            <a:r>
              <a:rPr lang="en" sz="1100" dirty="0">
                <a:solidFill>
                  <a:schemeClr val="dk1"/>
                </a:solidFill>
              </a:rPr>
              <a:t>= </a:t>
            </a:r>
            <a:r>
              <a:rPr lang="en" sz="1100" dirty="0" err="1">
                <a:solidFill>
                  <a:schemeClr val="dk1"/>
                </a:solidFill>
              </a:rPr>
              <a:t>surveys_complete</a:t>
            </a:r>
            <a:r>
              <a:rPr lang="en" sz="1100" dirty="0">
                <a:solidFill>
                  <a:schemeClr val="dk1"/>
                </a:solidFill>
              </a:rPr>
              <a:t>)</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 </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a:t>
            </a:r>
            <a:r>
              <a:rPr lang="en" sz="700" dirty="0">
                <a:solidFill>
                  <a:schemeClr val="dk1"/>
                </a:solidFill>
                <a:latin typeface="Times New Roman"/>
                <a:ea typeface="Times New Roman"/>
                <a:cs typeface="Times New Roman"/>
                <a:sym typeface="Times New Roman"/>
              </a:rPr>
              <a:t>      </a:t>
            </a:r>
            <a:r>
              <a:rPr lang="en" sz="1100" dirty="0">
                <a:solidFill>
                  <a:schemeClr val="dk1"/>
                </a:solidFill>
              </a:rPr>
              <a:t>Axes drawn</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 </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b="1" dirty="0" err="1">
                <a:solidFill>
                  <a:srgbClr val="B07F05"/>
                </a:solidFill>
              </a:rPr>
              <a:t>ggplot</a:t>
            </a:r>
            <a:r>
              <a:rPr lang="en" sz="1100" dirty="0">
                <a:solidFill>
                  <a:schemeClr val="dk1"/>
                </a:solidFill>
              </a:rPr>
              <a:t>(</a:t>
            </a:r>
            <a:r>
              <a:rPr lang="en" sz="1100" b="1" dirty="0">
                <a:solidFill>
                  <a:srgbClr val="447028"/>
                </a:solidFill>
              </a:rPr>
              <a:t>data</a:t>
            </a:r>
            <a:r>
              <a:rPr lang="en" sz="1100" dirty="0">
                <a:solidFill>
                  <a:srgbClr val="193774"/>
                </a:solidFill>
              </a:rPr>
              <a:t> </a:t>
            </a:r>
            <a:r>
              <a:rPr lang="en" sz="1100" dirty="0">
                <a:solidFill>
                  <a:schemeClr val="dk1"/>
                </a:solidFill>
              </a:rPr>
              <a:t>= </a:t>
            </a:r>
            <a:r>
              <a:rPr lang="en" sz="1100" dirty="0" err="1">
                <a:solidFill>
                  <a:schemeClr val="dk1"/>
                </a:solidFill>
              </a:rPr>
              <a:t>surveys_complete</a:t>
            </a:r>
            <a:r>
              <a:rPr lang="en" sz="1100" dirty="0">
                <a:solidFill>
                  <a:schemeClr val="dk1"/>
                </a:solidFill>
              </a:rPr>
              <a:t>,</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b="1" dirty="0">
                <a:solidFill>
                  <a:srgbClr val="B07F05"/>
                </a:solidFill>
              </a:rPr>
              <a:t>            </a:t>
            </a:r>
            <a:r>
              <a:rPr lang="en" sz="1100" b="1" dirty="0" err="1">
                <a:solidFill>
                  <a:srgbClr val="B07F05"/>
                </a:solidFill>
              </a:rPr>
              <a:t>aes</a:t>
            </a:r>
            <a:r>
              <a:rPr lang="en" sz="1100" dirty="0">
                <a:solidFill>
                  <a:schemeClr val="dk1"/>
                </a:solidFill>
              </a:rPr>
              <a:t>(</a:t>
            </a:r>
            <a:r>
              <a:rPr lang="en" sz="1100" b="1" dirty="0">
                <a:solidFill>
                  <a:srgbClr val="447028"/>
                </a:solidFill>
              </a:rPr>
              <a:t>x</a:t>
            </a:r>
            <a:r>
              <a:rPr lang="en" sz="1100" dirty="0">
                <a:solidFill>
                  <a:srgbClr val="193774"/>
                </a:solidFill>
              </a:rPr>
              <a:t> </a:t>
            </a:r>
            <a:r>
              <a:rPr lang="en" sz="1100" dirty="0">
                <a:solidFill>
                  <a:schemeClr val="dk1"/>
                </a:solidFill>
              </a:rPr>
              <a:t>= weight,</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b="1" dirty="0">
                <a:solidFill>
                  <a:srgbClr val="447028"/>
                </a:solidFill>
              </a:rPr>
              <a:t>         	 y</a:t>
            </a:r>
            <a:r>
              <a:rPr lang="en" sz="1100" dirty="0">
                <a:solidFill>
                  <a:srgbClr val="193774"/>
                </a:solidFill>
              </a:rPr>
              <a:t> </a:t>
            </a:r>
            <a:r>
              <a:rPr lang="en" sz="1100" dirty="0">
                <a:solidFill>
                  <a:schemeClr val="dk1"/>
                </a:solidFill>
              </a:rPr>
              <a:t>= </a:t>
            </a:r>
            <a:r>
              <a:rPr lang="en" sz="1100" dirty="0" err="1">
                <a:solidFill>
                  <a:schemeClr val="dk1"/>
                </a:solidFill>
              </a:rPr>
              <a:t>hindfoot_length</a:t>
            </a:r>
            <a:r>
              <a:rPr lang="en" sz="1100" dirty="0">
                <a:solidFill>
                  <a:schemeClr val="dk1"/>
                </a:solidFill>
              </a:rPr>
              <a:t>))</a:t>
            </a:r>
            <a:endParaRPr sz="1100" dirty="0">
              <a:solidFill>
                <a:schemeClr val="dk1"/>
              </a:solidFill>
            </a:endParaRPr>
          </a:p>
          <a:p>
            <a:pPr marL="0" lvl="0" indent="0" algn="l" rtl="0">
              <a:lnSpc>
                <a:spcPct val="0"/>
              </a:lnSpc>
              <a:spcBef>
                <a:spcPts val="0"/>
              </a:spcBef>
              <a:spcAft>
                <a:spcPts val="0"/>
              </a:spcAft>
              <a:buClr>
                <a:schemeClr val="dk1"/>
              </a:buClr>
              <a:buSzPts val="1100"/>
              <a:buFont typeface="Arial"/>
              <a:buNone/>
            </a:pPr>
            <a:r>
              <a:rPr lang="en" sz="1100" dirty="0">
                <a:solidFill>
                  <a:schemeClr val="dk1"/>
                </a:solidFill>
              </a:rPr>
              <a:t>Plot </a:t>
            </a:r>
            <a:r>
              <a:rPr lang="en" sz="1900" b="1" dirty="0" err="1">
                <a:solidFill>
                  <a:srgbClr val="BF9000"/>
                </a:solidFill>
              </a:rPr>
              <a:t>ggplot</a:t>
            </a:r>
            <a:r>
              <a:rPr lang="en" sz="1900" dirty="0">
                <a:solidFill>
                  <a:schemeClr val="dk1"/>
                </a:solidFill>
              </a:rPr>
              <a:t>(</a:t>
            </a:r>
            <a:r>
              <a:rPr lang="en" sz="1900" b="1" dirty="0">
                <a:solidFill>
                  <a:srgbClr val="548135"/>
                </a:solidFill>
              </a:rPr>
              <a:t>data</a:t>
            </a:r>
            <a:r>
              <a:rPr lang="en" sz="1900" dirty="0">
                <a:solidFill>
                  <a:srgbClr val="204A87"/>
                </a:solidFill>
              </a:rPr>
              <a:t> </a:t>
            </a:r>
            <a:r>
              <a:rPr lang="en" sz="1900" dirty="0">
                <a:solidFill>
                  <a:schemeClr val="dk1"/>
                </a:solidFill>
              </a:rPr>
              <a:t>= </a:t>
            </a:r>
            <a:r>
              <a:rPr lang="en" sz="1900" dirty="0" err="1">
                <a:solidFill>
                  <a:schemeClr val="dk1"/>
                </a:solidFill>
              </a:rPr>
              <a:t>surveys_complete</a:t>
            </a:r>
            <a:r>
              <a:rPr lang="en" sz="1900" dirty="0">
                <a:solidFill>
                  <a:schemeClr val="dk1"/>
                </a:solidFill>
              </a:rPr>
              <a:t>, </a:t>
            </a:r>
            <a:r>
              <a:rPr lang="en" sz="1100" b="1" dirty="0" err="1">
                <a:solidFill>
                  <a:srgbClr val="BF9000"/>
                </a:solidFill>
              </a:rPr>
              <a:t>aes</a:t>
            </a:r>
            <a:r>
              <a:rPr lang="en" sz="1100" dirty="0">
                <a:solidFill>
                  <a:schemeClr val="dk1"/>
                </a:solidFill>
              </a:rPr>
              <a:t>(</a:t>
            </a:r>
            <a:r>
              <a:rPr lang="en" sz="1100" b="1" dirty="0">
                <a:solidFill>
                  <a:srgbClr val="548135"/>
                </a:solidFill>
              </a:rPr>
              <a:t>x</a:t>
            </a:r>
            <a:r>
              <a:rPr lang="en" sz="1100" dirty="0">
                <a:solidFill>
                  <a:srgbClr val="204A87"/>
                </a:solidFill>
              </a:rPr>
              <a:t> </a:t>
            </a:r>
            <a:r>
              <a:rPr lang="en" sz="1100" dirty="0">
                <a:solidFill>
                  <a:schemeClr val="dk1"/>
                </a:solidFill>
              </a:rPr>
              <a:t>= weight,</a:t>
            </a:r>
            <a:endParaRPr sz="1100" dirty="0">
              <a:solidFill>
                <a:schemeClr val="dk1"/>
              </a:solidFill>
            </a:endParaRPr>
          </a:p>
          <a:p>
            <a:pPr marL="0" lvl="0" indent="0" algn="l" rtl="0">
              <a:lnSpc>
                <a:spcPct val="0"/>
              </a:lnSpc>
              <a:spcBef>
                <a:spcPts val="0"/>
              </a:spcBef>
              <a:spcAft>
                <a:spcPts val="0"/>
              </a:spcAft>
              <a:buClr>
                <a:schemeClr val="dk1"/>
              </a:buClr>
              <a:buSzPts val="1100"/>
              <a:buFont typeface="Arial"/>
              <a:buNone/>
            </a:pPr>
            <a:r>
              <a:rPr lang="en" sz="1100" dirty="0">
                <a:solidFill>
                  <a:schemeClr val="dk1"/>
                </a:solidFill>
              </a:rPr>
              <a:t>– axes drawn</a:t>
            </a:r>
            <a:endParaRPr sz="1100" dirty="0">
              <a:solidFill>
                <a:schemeClr val="dk1"/>
              </a:solidFill>
            </a:endParaRPr>
          </a:p>
          <a:p>
            <a:pPr marL="0" lvl="0" indent="0" algn="l" rtl="0">
              <a:lnSpc>
                <a:spcPct val="218181"/>
              </a:lnSpc>
              <a:spcBef>
                <a:spcPts val="0"/>
              </a:spcBef>
              <a:spcAft>
                <a:spcPts val="0"/>
              </a:spcAft>
              <a:buClr>
                <a:schemeClr val="dk1"/>
              </a:buClr>
              <a:buSzPts val="1100"/>
              <a:buFont typeface="Arial"/>
              <a:buNone/>
            </a:pPr>
            <a:r>
              <a:rPr lang="en" sz="1100" dirty="0">
                <a:solidFill>
                  <a:schemeClr val="dk1"/>
                </a:solidFill>
              </a:rPr>
              <a:t>·</a:t>
            </a:r>
            <a:r>
              <a:rPr lang="en" sz="700" dirty="0">
                <a:solidFill>
                  <a:schemeClr val="dk1"/>
                </a:solidFill>
                <a:latin typeface="Times New Roman"/>
                <a:ea typeface="Times New Roman"/>
                <a:cs typeface="Times New Roman"/>
                <a:sym typeface="Times New Roman"/>
              </a:rPr>
              <a:t>      </a:t>
            </a:r>
            <a:r>
              <a:rPr lang="en" sz="1100" dirty="0">
                <a:solidFill>
                  <a:schemeClr val="dk1"/>
                </a:solidFill>
              </a:rPr>
              <a:t>scatter plot of hindfoot length vs weight</a:t>
            </a:r>
            <a:endParaRPr sz="1100" dirty="0">
              <a:solidFill>
                <a:schemeClr val="dk1"/>
              </a:solidFill>
            </a:endParaRPr>
          </a:p>
          <a:p>
            <a:pPr marL="0" lvl="0" indent="0" algn="l" rtl="0">
              <a:lnSpc>
                <a:spcPct val="218181"/>
              </a:lnSpc>
              <a:spcBef>
                <a:spcPts val="0"/>
              </a:spcBef>
              <a:spcAft>
                <a:spcPts val="0"/>
              </a:spcAft>
              <a:buClr>
                <a:schemeClr val="dk1"/>
              </a:buClr>
              <a:buSzPts val="1100"/>
              <a:buFont typeface="Arial"/>
              <a:buNone/>
            </a:pPr>
            <a:r>
              <a:rPr lang="en" sz="1100" dirty="0">
                <a:solidFill>
                  <a:schemeClr val="dk1"/>
                </a:solidFill>
              </a:rPr>
              <a:t> </a:t>
            </a:r>
            <a:endParaRPr sz="11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b="1" dirty="0">
                <a:solidFill>
                  <a:srgbClr val="B07F05"/>
                </a:solidFill>
              </a:rPr>
              <a:t>  	</a:t>
            </a:r>
            <a:r>
              <a:rPr lang="en" sz="1100" b="1" dirty="0" err="1">
                <a:solidFill>
                  <a:srgbClr val="B07F05"/>
                </a:solidFill>
              </a:rPr>
              <a:t>ggplot</a:t>
            </a:r>
            <a:r>
              <a:rPr lang="en" sz="1100" dirty="0">
                <a:solidFill>
                  <a:schemeClr val="dk1"/>
                </a:solidFill>
              </a:rPr>
              <a:t>(</a:t>
            </a:r>
            <a:r>
              <a:rPr lang="en" sz="1100" b="1" dirty="0">
                <a:solidFill>
                  <a:srgbClr val="447028"/>
                </a:solidFill>
              </a:rPr>
              <a:t>data</a:t>
            </a:r>
            <a:r>
              <a:rPr lang="en" sz="1100" dirty="0">
                <a:solidFill>
                  <a:srgbClr val="193774"/>
                </a:solidFill>
              </a:rPr>
              <a:t> </a:t>
            </a:r>
            <a:r>
              <a:rPr lang="en" sz="1100" dirty="0">
                <a:solidFill>
                  <a:schemeClr val="dk1"/>
                </a:solidFill>
              </a:rPr>
              <a:t>= </a:t>
            </a:r>
            <a:r>
              <a:rPr lang="en" sz="1100" dirty="0" err="1">
                <a:solidFill>
                  <a:schemeClr val="dk1"/>
                </a:solidFill>
              </a:rPr>
              <a:t>surveys_complete</a:t>
            </a:r>
            <a:r>
              <a:rPr lang="en" sz="1100" dirty="0">
                <a:solidFill>
                  <a:schemeClr val="dk1"/>
                </a:solidFill>
              </a:rPr>
              <a:t>,</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b="1" dirty="0">
                <a:solidFill>
                  <a:srgbClr val="B07F05"/>
                </a:solidFill>
              </a:rPr>
              <a:t>        	      </a:t>
            </a:r>
            <a:r>
              <a:rPr lang="en" sz="1100" b="1" dirty="0" err="1">
                <a:solidFill>
                  <a:srgbClr val="B07F05"/>
                </a:solidFill>
              </a:rPr>
              <a:t>aes</a:t>
            </a:r>
            <a:r>
              <a:rPr lang="en" sz="1100" dirty="0">
                <a:solidFill>
                  <a:schemeClr val="dk1"/>
                </a:solidFill>
              </a:rPr>
              <a:t>(</a:t>
            </a:r>
            <a:r>
              <a:rPr lang="en" sz="1100" b="1" dirty="0">
                <a:solidFill>
                  <a:srgbClr val="447028"/>
                </a:solidFill>
              </a:rPr>
              <a:t>x</a:t>
            </a:r>
            <a:r>
              <a:rPr lang="en" sz="1100" dirty="0">
                <a:solidFill>
                  <a:srgbClr val="193774"/>
                </a:solidFill>
              </a:rPr>
              <a:t> </a:t>
            </a:r>
            <a:r>
              <a:rPr lang="en" sz="1100" dirty="0">
                <a:solidFill>
                  <a:schemeClr val="dk1"/>
                </a:solidFill>
              </a:rPr>
              <a:t>= weight,</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b="1" dirty="0">
                <a:solidFill>
                  <a:srgbClr val="447028"/>
                </a:solidFill>
              </a:rPr>
              <a:t>              	       y</a:t>
            </a:r>
            <a:r>
              <a:rPr lang="en" sz="1100" dirty="0">
                <a:solidFill>
                  <a:srgbClr val="193774"/>
                </a:solidFill>
              </a:rPr>
              <a:t> </a:t>
            </a:r>
            <a:r>
              <a:rPr lang="en" sz="1100" dirty="0">
                <a:solidFill>
                  <a:schemeClr val="dk1"/>
                </a:solidFill>
              </a:rPr>
              <a:t>= </a:t>
            </a:r>
            <a:r>
              <a:rPr lang="en" sz="1100" dirty="0" err="1">
                <a:solidFill>
                  <a:schemeClr val="dk1"/>
                </a:solidFill>
              </a:rPr>
              <a:t>hindfoot_length</a:t>
            </a:r>
            <a:r>
              <a:rPr lang="en" sz="1100" dirty="0">
                <a:solidFill>
                  <a:schemeClr val="dk1"/>
                </a:solidFill>
              </a:rPr>
              <a:t>)) </a:t>
            </a:r>
            <a:r>
              <a:rPr lang="en" sz="1100" b="1" dirty="0">
                <a:solidFill>
                  <a:srgbClr val="0B5AB2"/>
                </a:solidFill>
              </a:rPr>
              <a:t>+</a:t>
            </a:r>
            <a:r>
              <a:rPr lang="en" sz="1100" dirty="0">
                <a:solidFill>
                  <a:schemeClr val="dk1"/>
                </a:solidFill>
              </a:rPr>
              <a:t> </a:t>
            </a:r>
            <a:r>
              <a:rPr lang="en" sz="1100" b="1" dirty="0">
                <a:solidFill>
                  <a:srgbClr val="B07F05"/>
                </a:solidFill>
              </a:rPr>
              <a:t> </a:t>
            </a:r>
            <a:endParaRPr sz="1100" b="1" dirty="0">
              <a:solidFill>
                <a:srgbClr val="B07F05"/>
              </a:solidFill>
            </a:endParaRPr>
          </a:p>
          <a:p>
            <a:pPr marL="0" lvl="0" indent="0" algn="l" rtl="0">
              <a:spcBef>
                <a:spcPts val="0"/>
              </a:spcBef>
              <a:spcAft>
                <a:spcPts val="0"/>
              </a:spcAft>
              <a:buClr>
                <a:schemeClr val="dk1"/>
              </a:buClr>
              <a:buSzPts val="1100"/>
              <a:buFont typeface="Arial"/>
              <a:buNone/>
            </a:pPr>
            <a:r>
              <a:rPr lang="en" sz="1100" b="1" dirty="0">
                <a:solidFill>
                  <a:srgbClr val="447028"/>
                </a:solidFill>
              </a:rPr>
              <a:t>   	</a:t>
            </a:r>
            <a:r>
              <a:rPr lang="en" sz="1100" b="1" dirty="0" err="1">
                <a:solidFill>
                  <a:srgbClr val="B07F05"/>
                </a:solidFill>
              </a:rPr>
              <a:t>geom_point</a:t>
            </a:r>
            <a:r>
              <a:rPr lang="en" sz="1100" dirty="0">
                <a:solidFill>
                  <a:schemeClr val="dk1"/>
                </a:solidFill>
              </a:rPr>
              <a:t>()</a:t>
            </a:r>
            <a:endParaRPr sz="1100" dirty="0">
              <a:solidFill>
                <a:schemeClr val="dk1"/>
              </a:solidFill>
            </a:endParaRPr>
          </a:p>
          <a:p>
            <a:pPr marL="0" lvl="0" indent="0" algn="l" rtl="0">
              <a:spcBef>
                <a:spcPts val="0"/>
              </a:spcBef>
              <a:spcAft>
                <a:spcPts val="0"/>
              </a:spcAft>
              <a:buNone/>
            </a:pPr>
            <a:endParaRPr sz="1100" dirty="0">
              <a:solidFill>
                <a:schemeClr val="dk1"/>
              </a:solidFill>
              <a:highlight>
                <a:srgbClr val="FFFF00"/>
              </a:highlight>
            </a:endParaRPr>
          </a:p>
        </p:txBody>
      </p:sp>
      <p:sp>
        <p:nvSpPr>
          <p:cNvPr id="301" name="Google Shape;301;g30a367b993_2_1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0a367b993_2_137: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The ggplot2 package contains a set of functions to implement these concepts:</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1.</a:t>
            </a:r>
            <a:r>
              <a:rPr lang="en" sz="700">
                <a:solidFill>
                  <a:schemeClr val="dk1"/>
                </a:solidFill>
                <a:latin typeface="Times New Roman"/>
                <a:ea typeface="Times New Roman"/>
                <a:cs typeface="Times New Roman"/>
                <a:sym typeface="Times New Roman"/>
              </a:rPr>
              <a:t>    </a:t>
            </a:r>
            <a:r>
              <a:rPr lang="en" sz="1100">
                <a:solidFill>
                  <a:schemeClr val="dk1"/>
                </a:solidFill>
              </a:rPr>
              <a:t>The </a:t>
            </a:r>
            <a:r>
              <a:rPr lang="en" sz="1100">
                <a:solidFill>
                  <a:schemeClr val="dk1"/>
                </a:solidFill>
                <a:highlight>
                  <a:srgbClr val="00FF00"/>
                </a:highlight>
              </a:rPr>
              <a:t>ggplot()</a:t>
            </a:r>
            <a:r>
              <a:rPr lang="en" sz="1100">
                <a:solidFill>
                  <a:schemeClr val="dk1"/>
                </a:solidFill>
              </a:rPr>
              <a:t> function initializes the ggplot object.</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2.</a:t>
            </a:r>
            <a:r>
              <a:rPr lang="en" sz="700">
                <a:solidFill>
                  <a:schemeClr val="dk1"/>
                </a:solidFill>
                <a:latin typeface="Times New Roman"/>
                <a:ea typeface="Times New Roman"/>
                <a:cs typeface="Times New Roman"/>
                <a:sym typeface="Times New Roman"/>
              </a:rPr>
              <a:t>    </a:t>
            </a:r>
            <a:r>
              <a:rPr lang="en" sz="1100">
                <a:solidFill>
                  <a:schemeClr val="dk1"/>
                </a:solidFill>
              </a:rPr>
              <a:t>The </a:t>
            </a:r>
            <a:r>
              <a:rPr lang="en" sz="1100">
                <a:solidFill>
                  <a:schemeClr val="dk1"/>
                </a:solidFill>
                <a:highlight>
                  <a:srgbClr val="00FF00"/>
                </a:highlight>
              </a:rPr>
              <a:t>aes()</a:t>
            </a:r>
            <a:r>
              <a:rPr lang="en" sz="1100">
                <a:solidFill>
                  <a:schemeClr val="dk1"/>
                </a:solidFill>
              </a:rPr>
              <a:t> function draws the axes and other visual features. It used as an argument to the ggplot function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3.</a:t>
            </a:r>
            <a:r>
              <a:rPr lang="en" sz="700">
                <a:solidFill>
                  <a:schemeClr val="dk1"/>
                </a:solidFill>
                <a:latin typeface="Times New Roman"/>
                <a:ea typeface="Times New Roman"/>
                <a:cs typeface="Times New Roman"/>
                <a:sym typeface="Times New Roman"/>
              </a:rPr>
              <a:t>    </a:t>
            </a:r>
            <a:r>
              <a:rPr lang="en" sz="1100">
                <a:solidFill>
                  <a:schemeClr val="dk1"/>
                </a:solidFill>
              </a:rPr>
              <a:t>The set of geom functions like </a:t>
            </a:r>
            <a:r>
              <a:rPr lang="en" sz="1100">
                <a:solidFill>
                  <a:schemeClr val="dk1"/>
                </a:solidFill>
                <a:highlight>
                  <a:srgbClr val="00FF00"/>
                </a:highlight>
              </a:rPr>
              <a:t>geom_points()</a:t>
            </a:r>
            <a:r>
              <a:rPr lang="en" sz="1100">
                <a:solidFill>
                  <a:schemeClr val="dk1"/>
                </a:solidFill>
              </a:rPr>
              <a:t> draws the data on the plot</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4.</a:t>
            </a:r>
            <a:r>
              <a:rPr lang="en" sz="700">
                <a:solidFill>
                  <a:schemeClr val="dk1"/>
                </a:solidFill>
                <a:latin typeface="Times New Roman"/>
                <a:ea typeface="Times New Roman"/>
                <a:cs typeface="Times New Roman"/>
                <a:sym typeface="Times New Roman"/>
              </a:rPr>
              <a:t>    </a:t>
            </a:r>
            <a:r>
              <a:rPr lang="en" sz="1100">
                <a:solidFill>
                  <a:schemeClr val="dk1"/>
                </a:solidFill>
              </a:rPr>
              <a:t>Finally, the </a:t>
            </a:r>
            <a:r>
              <a:rPr lang="en" sz="1100">
                <a:solidFill>
                  <a:schemeClr val="dk1"/>
                </a:solidFill>
                <a:highlight>
                  <a:srgbClr val="00FF00"/>
                </a:highlight>
              </a:rPr>
              <a:t>+</a:t>
            </a:r>
            <a:r>
              <a:rPr lang="en" sz="1100">
                <a:solidFill>
                  <a:schemeClr val="dk1"/>
                </a:solidFill>
              </a:rPr>
              <a:t> operator allows you to add components to the plot in a modular fashion.</a:t>
            </a:r>
            <a:endParaRPr sz="1100">
              <a:solidFill>
                <a:schemeClr val="dk1"/>
              </a:solidFill>
            </a:endParaRPr>
          </a:p>
          <a:p>
            <a:pPr marL="0" lvl="0" indent="0" algn="l" rtl="0">
              <a:spcBef>
                <a:spcPts val="0"/>
              </a:spcBef>
              <a:spcAft>
                <a:spcPts val="0"/>
              </a:spcAft>
              <a:buNone/>
            </a:pPr>
            <a:endParaRPr/>
          </a:p>
        </p:txBody>
      </p:sp>
      <p:sp>
        <p:nvSpPr>
          <p:cNvPr id="271" name="Google Shape;271;g30a367b993_2_1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30a367b993_2_169: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dirty="0">
                <a:solidFill>
                  <a:schemeClr val="dk1"/>
                </a:solidFill>
              </a:rPr>
              <a:t>Now that we’ve drawn basic scatterplot, let’s customize it.</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a:t>
            </a:r>
            <a:r>
              <a:rPr lang="en" sz="700" dirty="0">
                <a:solidFill>
                  <a:schemeClr val="dk1"/>
                </a:solidFill>
                <a:latin typeface="Times New Roman"/>
                <a:ea typeface="Times New Roman"/>
                <a:cs typeface="Times New Roman"/>
                <a:sym typeface="Times New Roman"/>
              </a:rPr>
              <a:t>      </a:t>
            </a:r>
            <a:r>
              <a:rPr lang="en" sz="1100" dirty="0">
                <a:solidFill>
                  <a:schemeClr val="dk1"/>
                </a:solidFill>
              </a:rPr>
              <a:t>One common customization is altering the </a:t>
            </a:r>
            <a:r>
              <a:rPr lang="en" sz="1100" dirty="0">
                <a:solidFill>
                  <a:schemeClr val="dk1"/>
                </a:solidFill>
                <a:highlight>
                  <a:srgbClr val="00FF00"/>
                </a:highlight>
              </a:rPr>
              <a:t>transparency</a:t>
            </a:r>
            <a:r>
              <a:rPr lang="en" sz="1100" dirty="0">
                <a:solidFill>
                  <a:schemeClr val="dk1"/>
                </a:solidFill>
              </a:rPr>
              <a:t> of the points</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a:t>
            </a:r>
            <a:r>
              <a:rPr lang="en" sz="700" dirty="0">
                <a:solidFill>
                  <a:schemeClr val="dk1"/>
                </a:solidFill>
                <a:latin typeface="Times New Roman"/>
                <a:ea typeface="Times New Roman"/>
                <a:cs typeface="Times New Roman"/>
                <a:sym typeface="Times New Roman"/>
              </a:rPr>
              <a:t>      </a:t>
            </a:r>
            <a:r>
              <a:rPr lang="en" sz="1100" dirty="0">
                <a:solidFill>
                  <a:schemeClr val="dk1"/>
                </a:solidFill>
              </a:rPr>
              <a:t>This modification allows you to see where the points are the most dense</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a:t>
            </a:r>
            <a:r>
              <a:rPr lang="en" sz="700" dirty="0">
                <a:solidFill>
                  <a:schemeClr val="dk1"/>
                </a:solidFill>
                <a:latin typeface="Times New Roman"/>
                <a:ea typeface="Times New Roman"/>
                <a:cs typeface="Times New Roman"/>
                <a:sym typeface="Times New Roman"/>
              </a:rPr>
              <a:t>      </a:t>
            </a:r>
            <a:r>
              <a:rPr lang="en" sz="1100" dirty="0">
                <a:solidFill>
                  <a:schemeClr val="dk1"/>
                </a:solidFill>
              </a:rPr>
              <a:t>We can do this by using the </a:t>
            </a:r>
            <a:r>
              <a:rPr lang="en" sz="1100" dirty="0">
                <a:solidFill>
                  <a:schemeClr val="dk1"/>
                </a:solidFill>
                <a:highlight>
                  <a:srgbClr val="00FF00"/>
                </a:highlight>
              </a:rPr>
              <a:t>alpha</a:t>
            </a:r>
            <a:r>
              <a:rPr lang="en" sz="1100" dirty="0">
                <a:solidFill>
                  <a:schemeClr val="dk1"/>
                </a:solidFill>
              </a:rPr>
              <a:t> argument in the </a:t>
            </a:r>
            <a:r>
              <a:rPr lang="en" sz="1100" dirty="0" err="1">
                <a:solidFill>
                  <a:schemeClr val="dk1"/>
                </a:solidFill>
              </a:rPr>
              <a:t>geom_point</a:t>
            </a:r>
            <a:r>
              <a:rPr lang="en" sz="1100" dirty="0">
                <a:solidFill>
                  <a:schemeClr val="dk1"/>
                </a:solidFill>
              </a:rPr>
              <a:t> function</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 </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highlight>
                  <a:srgbClr val="FFFF00"/>
                </a:highlight>
              </a:rPr>
              <a:t>Demo 3</a:t>
            </a:r>
            <a:r>
              <a:rPr lang="en" sz="1100" dirty="0">
                <a:solidFill>
                  <a:schemeClr val="dk1"/>
                </a:solidFill>
              </a:rPr>
              <a:t>:</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a:t>
            </a:r>
            <a:r>
              <a:rPr lang="en" sz="700" dirty="0">
                <a:solidFill>
                  <a:schemeClr val="dk1"/>
                </a:solidFill>
                <a:latin typeface="Times New Roman"/>
                <a:ea typeface="Times New Roman"/>
                <a:cs typeface="Times New Roman"/>
                <a:sym typeface="Times New Roman"/>
              </a:rPr>
              <a:t>      </a:t>
            </a:r>
            <a:r>
              <a:rPr lang="en" sz="1100" dirty="0">
                <a:solidFill>
                  <a:schemeClr val="dk1"/>
                </a:solidFill>
              </a:rPr>
              <a:t>Copy and paste Demo 1</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a:t>
            </a:r>
            <a:r>
              <a:rPr lang="en" sz="700" dirty="0">
                <a:solidFill>
                  <a:schemeClr val="dk1"/>
                </a:solidFill>
                <a:latin typeface="Times New Roman"/>
                <a:ea typeface="Times New Roman"/>
                <a:cs typeface="Times New Roman"/>
                <a:sym typeface="Times New Roman"/>
              </a:rPr>
              <a:t>      </a:t>
            </a:r>
            <a:r>
              <a:rPr lang="en" sz="1100" dirty="0">
                <a:solidFill>
                  <a:schemeClr val="dk1"/>
                </a:solidFill>
              </a:rPr>
              <a:t>Add alpha = 0.1 as an argument to </a:t>
            </a:r>
            <a:r>
              <a:rPr lang="en" sz="1100" dirty="0" err="1">
                <a:solidFill>
                  <a:schemeClr val="dk1"/>
                </a:solidFill>
              </a:rPr>
              <a:t>geom_point</a:t>
            </a:r>
            <a:endParaRPr sz="1100" dirty="0">
              <a:solidFill>
                <a:schemeClr val="dk1"/>
              </a:solidFill>
            </a:endParaRPr>
          </a:p>
          <a:p>
            <a:pPr marL="0" lvl="0" indent="0" algn="l" rtl="0">
              <a:spcBef>
                <a:spcPts val="0"/>
              </a:spcBef>
              <a:spcAft>
                <a:spcPts val="0"/>
              </a:spcAft>
              <a:buNone/>
            </a:pPr>
            <a:endParaRPr dirty="0"/>
          </a:p>
        </p:txBody>
      </p:sp>
      <p:sp>
        <p:nvSpPr>
          <p:cNvPr id="319" name="Google Shape;319;g30a367b993_2_1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5874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0a367b993_2_176: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Now let’s add some color. We can turn the points blue by adding the </a:t>
            </a:r>
            <a:r>
              <a:rPr lang="en" sz="1100">
                <a:solidFill>
                  <a:schemeClr val="dk1"/>
                </a:solidFill>
                <a:highlight>
                  <a:srgbClr val="00FF00"/>
                </a:highlight>
              </a:rPr>
              <a:t>color =</a:t>
            </a:r>
            <a:r>
              <a:rPr lang="en" sz="1100">
                <a:solidFill>
                  <a:schemeClr val="dk1"/>
                </a:solidFill>
              </a:rPr>
              <a:t> “blue” argument to geom_point. For a full list of colors, see the color reference chart linked on this slide.</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highlight>
                  <a:srgbClr val="FFFF00"/>
                </a:highlight>
              </a:rPr>
              <a:t>Demo 4</a:t>
            </a:r>
            <a:r>
              <a:rPr lang="en" sz="1100">
                <a:solidFill>
                  <a:schemeClr val="dk1"/>
                </a:solidFill>
              </a:rPr>
              <a:t>:</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Copy and Paste Demo 2</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Add color = blue as an argument to geom_point</a:t>
            </a:r>
            <a:endParaRPr sz="1100">
              <a:solidFill>
                <a:schemeClr val="dk1"/>
              </a:solidFill>
            </a:endParaRPr>
          </a:p>
          <a:p>
            <a:pPr marL="0" lvl="0" indent="0" algn="l" rtl="0">
              <a:spcBef>
                <a:spcPts val="0"/>
              </a:spcBef>
              <a:spcAft>
                <a:spcPts val="0"/>
              </a:spcAft>
              <a:buNone/>
            </a:pPr>
            <a:endParaRPr/>
          </a:p>
        </p:txBody>
      </p:sp>
      <p:sp>
        <p:nvSpPr>
          <p:cNvPr id="327" name="Google Shape;327;g30a367b993_2_1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2452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2"/>
        <p:cNvGrpSpPr/>
        <p:nvPr/>
      </p:nvGrpSpPr>
      <p:grpSpPr>
        <a:xfrm>
          <a:off x="0" y="0"/>
          <a:ext cx="0" cy="0"/>
          <a:chOff x="0" y="0"/>
          <a:chExt cx="0" cy="0"/>
        </a:xfrm>
      </p:grpSpPr>
      <p:sp>
        <p:nvSpPr>
          <p:cNvPr id="143" name="Google Shape;143;p28"/>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noAutofit/>
          </a:bodyPr>
          <a:lstStyle>
            <a:lvl1pPr marL="0" marR="0" lvl="0" indent="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44" name="Google Shape;144;p28"/>
          <p:cNvSpPr txBox="1">
            <a:spLocks noGrp="1"/>
          </p:cNvSpPr>
          <p:nvPr>
            <p:ph type="body" idx="1"/>
          </p:nvPr>
        </p:nvSpPr>
        <p:spPr>
          <a:xfrm>
            <a:off x="628650" y="1369219"/>
            <a:ext cx="3886200" cy="3263400"/>
          </a:xfrm>
          <a:prstGeom prst="rect">
            <a:avLst/>
          </a:prstGeom>
          <a:noFill/>
          <a:ln>
            <a:noFill/>
          </a:ln>
        </p:spPr>
        <p:txBody>
          <a:bodyPr spcFirstLastPara="1" wrap="square" lIns="68575" tIns="68575" rIns="68575" bIns="685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45" name="Google Shape;145;p28"/>
          <p:cNvSpPr txBox="1">
            <a:spLocks noGrp="1"/>
          </p:cNvSpPr>
          <p:nvPr>
            <p:ph type="body" idx="2"/>
          </p:nvPr>
        </p:nvSpPr>
        <p:spPr>
          <a:xfrm>
            <a:off x="4629150" y="1369219"/>
            <a:ext cx="3886200" cy="3263400"/>
          </a:xfrm>
          <a:prstGeom prst="rect">
            <a:avLst/>
          </a:prstGeom>
          <a:noFill/>
          <a:ln>
            <a:noFill/>
          </a:ln>
        </p:spPr>
        <p:txBody>
          <a:bodyPr spcFirstLastPara="1" wrap="square" lIns="68575" tIns="68575" rIns="68575" bIns="685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46" name="Google Shape;146;p2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47" name="Google Shape;147;p2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48" name="Google Shape;148;p2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Arial"/>
                <a:ea typeface="Arial"/>
                <a:cs typeface="Arial"/>
                <a:sym typeface="Arial"/>
              </a:defRPr>
            </a:lvl1pPr>
            <a:lvl2pPr marL="0" marR="0" lvl="1" indent="0" algn="r" rtl="0">
              <a:spcBef>
                <a:spcPts val="0"/>
              </a:spcBef>
              <a:buNone/>
              <a:defRPr sz="900">
                <a:solidFill>
                  <a:srgbClr val="888888"/>
                </a:solidFill>
                <a:latin typeface="Arial"/>
                <a:ea typeface="Arial"/>
                <a:cs typeface="Arial"/>
                <a:sym typeface="Arial"/>
              </a:defRPr>
            </a:lvl2pPr>
            <a:lvl3pPr marL="0" marR="0" lvl="2" indent="0" algn="r" rtl="0">
              <a:spcBef>
                <a:spcPts val="0"/>
              </a:spcBef>
              <a:buNone/>
              <a:defRPr sz="900">
                <a:solidFill>
                  <a:srgbClr val="888888"/>
                </a:solidFill>
                <a:latin typeface="Arial"/>
                <a:ea typeface="Arial"/>
                <a:cs typeface="Arial"/>
                <a:sym typeface="Arial"/>
              </a:defRPr>
            </a:lvl3pPr>
            <a:lvl4pPr marL="0" marR="0" lvl="3" indent="0" algn="r" rtl="0">
              <a:spcBef>
                <a:spcPts val="0"/>
              </a:spcBef>
              <a:buNone/>
              <a:defRPr sz="900">
                <a:solidFill>
                  <a:srgbClr val="888888"/>
                </a:solidFill>
                <a:latin typeface="Arial"/>
                <a:ea typeface="Arial"/>
                <a:cs typeface="Arial"/>
                <a:sym typeface="Arial"/>
              </a:defRPr>
            </a:lvl4pPr>
            <a:lvl5pPr marL="0" marR="0" lvl="4" indent="0" algn="r" rtl="0">
              <a:spcBef>
                <a:spcPts val="0"/>
              </a:spcBef>
              <a:buNone/>
              <a:defRPr sz="900">
                <a:solidFill>
                  <a:srgbClr val="888888"/>
                </a:solidFill>
                <a:latin typeface="Arial"/>
                <a:ea typeface="Arial"/>
                <a:cs typeface="Arial"/>
                <a:sym typeface="Arial"/>
              </a:defRPr>
            </a:lvl5pPr>
            <a:lvl6pPr marL="0" marR="0" lvl="5" indent="0" algn="r" rtl="0">
              <a:spcBef>
                <a:spcPts val="0"/>
              </a:spcBef>
              <a:buNone/>
              <a:defRPr sz="900">
                <a:solidFill>
                  <a:srgbClr val="888888"/>
                </a:solidFill>
                <a:latin typeface="Arial"/>
                <a:ea typeface="Arial"/>
                <a:cs typeface="Arial"/>
                <a:sym typeface="Arial"/>
              </a:defRPr>
            </a:lvl6pPr>
            <a:lvl7pPr marL="0" marR="0" lvl="6" indent="0" algn="r" rtl="0">
              <a:spcBef>
                <a:spcPts val="0"/>
              </a:spcBef>
              <a:buNone/>
              <a:defRPr sz="900">
                <a:solidFill>
                  <a:srgbClr val="888888"/>
                </a:solidFill>
                <a:latin typeface="Arial"/>
                <a:ea typeface="Arial"/>
                <a:cs typeface="Arial"/>
                <a:sym typeface="Arial"/>
              </a:defRPr>
            </a:lvl7pPr>
            <a:lvl8pPr marL="0" marR="0" lvl="7" indent="0" algn="r" rtl="0">
              <a:spcBef>
                <a:spcPts val="0"/>
              </a:spcBef>
              <a:buNone/>
              <a:defRPr sz="900">
                <a:solidFill>
                  <a:srgbClr val="888888"/>
                </a:solidFill>
                <a:latin typeface="Arial"/>
                <a:ea typeface="Arial"/>
                <a:cs typeface="Arial"/>
                <a:sym typeface="Arial"/>
              </a:defRPr>
            </a:lvl8pPr>
            <a:lvl9pPr marL="0" marR="0" lvl="8" indent="0" algn="r" rtl="0">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64"/>
        <p:cNvGrpSpPr/>
        <p:nvPr/>
      </p:nvGrpSpPr>
      <p:grpSpPr>
        <a:xfrm>
          <a:off x="0" y="0"/>
          <a:ext cx="0" cy="0"/>
          <a:chOff x="0" y="0"/>
          <a:chExt cx="0" cy="0"/>
        </a:xfrm>
      </p:grpSpPr>
      <p:sp>
        <p:nvSpPr>
          <p:cNvPr id="165" name="Google Shape;165;p31"/>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noAutofit/>
          </a:bodyPr>
          <a:lstStyle>
            <a:lvl1pPr marL="0" marR="0" lvl="0" indent="0" algn="l" rtl="0">
              <a:lnSpc>
                <a:spcPct val="9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66" name="Google Shape;166;p31"/>
          <p:cNvSpPr txBox="1">
            <a:spLocks noGrp="1"/>
          </p:cNvSpPr>
          <p:nvPr>
            <p:ph type="body" idx="1"/>
          </p:nvPr>
        </p:nvSpPr>
        <p:spPr>
          <a:xfrm>
            <a:off x="3887391" y="740569"/>
            <a:ext cx="4629000" cy="3655200"/>
          </a:xfrm>
          <a:prstGeom prst="rect">
            <a:avLst/>
          </a:prstGeom>
          <a:noFill/>
          <a:ln>
            <a:noFill/>
          </a:ln>
        </p:spPr>
        <p:txBody>
          <a:bodyPr spcFirstLastPara="1" wrap="square" lIns="68575" tIns="68575" rIns="68575" bIns="68575" anchor="t" anchorCtr="0">
            <a:noAutofit/>
          </a:bodyPr>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67" name="Google Shape;167;p31"/>
          <p:cNvSpPr txBox="1">
            <a:spLocks noGrp="1"/>
          </p:cNvSpPr>
          <p:nvPr>
            <p:ph type="body" idx="2"/>
          </p:nvPr>
        </p:nvSpPr>
        <p:spPr>
          <a:xfrm>
            <a:off x="629841" y="1543050"/>
            <a:ext cx="2949300" cy="2858700"/>
          </a:xfrm>
          <a:prstGeom prst="rect">
            <a:avLst/>
          </a:prstGeom>
          <a:noFill/>
          <a:ln>
            <a:noFill/>
          </a:ln>
        </p:spPr>
        <p:txBody>
          <a:bodyPr spcFirstLastPara="1" wrap="square" lIns="68575" tIns="68575" rIns="68575" bIns="685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9pPr>
          </a:lstStyle>
          <a:p>
            <a:endParaRPr/>
          </a:p>
        </p:txBody>
      </p:sp>
      <p:sp>
        <p:nvSpPr>
          <p:cNvPr id="168" name="Google Shape;168;p3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69" name="Google Shape;169;p3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70" name="Google Shape;170;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Arial"/>
                <a:ea typeface="Arial"/>
                <a:cs typeface="Arial"/>
                <a:sym typeface="Arial"/>
              </a:defRPr>
            </a:lvl1pPr>
            <a:lvl2pPr marL="0" marR="0" lvl="1" indent="0" algn="r" rtl="0">
              <a:spcBef>
                <a:spcPts val="0"/>
              </a:spcBef>
              <a:buNone/>
              <a:defRPr sz="900">
                <a:solidFill>
                  <a:srgbClr val="888888"/>
                </a:solidFill>
                <a:latin typeface="Arial"/>
                <a:ea typeface="Arial"/>
                <a:cs typeface="Arial"/>
                <a:sym typeface="Arial"/>
              </a:defRPr>
            </a:lvl2pPr>
            <a:lvl3pPr marL="0" marR="0" lvl="2" indent="0" algn="r" rtl="0">
              <a:spcBef>
                <a:spcPts val="0"/>
              </a:spcBef>
              <a:buNone/>
              <a:defRPr sz="900">
                <a:solidFill>
                  <a:srgbClr val="888888"/>
                </a:solidFill>
                <a:latin typeface="Arial"/>
                <a:ea typeface="Arial"/>
                <a:cs typeface="Arial"/>
                <a:sym typeface="Arial"/>
              </a:defRPr>
            </a:lvl3pPr>
            <a:lvl4pPr marL="0" marR="0" lvl="3" indent="0" algn="r" rtl="0">
              <a:spcBef>
                <a:spcPts val="0"/>
              </a:spcBef>
              <a:buNone/>
              <a:defRPr sz="900">
                <a:solidFill>
                  <a:srgbClr val="888888"/>
                </a:solidFill>
                <a:latin typeface="Arial"/>
                <a:ea typeface="Arial"/>
                <a:cs typeface="Arial"/>
                <a:sym typeface="Arial"/>
              </a:defRPr>
            </a:lvl4pPr>
            <a:lvl5pPr marL="0" marR="0" lvl="4" indent="0" algn="r" rtl="0">
              <a:spcBef>
                <a:spcPts val="0"/>
              </a:spcBef>
              <a:buNone/>
              <a:defRPr sz="900">
                <a:solidFill>
                  <a:srgbClr val="888888"/>
                </a:solidFill>
                <a:latin typeface="Arial"/>
                <a:ea typeface="Arial"/>
                <a:cs typeface="Arial"/>
                <a:sym typeface="Arial"/>
              </a:defRPr>
            </a:lvl5pPr>
            <a:lvl6pPr marL="0" marR="0" lvl="5" indent="0" algn="r" rtl="0">
              <a:spcBef>
                <a:spcPts val="0"/>
              </a:spcBef>
              <a:buNone/>
              <a:defRPr sz="900">
                <a:solidFill>
                  <a:srgbClr val="888888"/>
                </a:solidFill>
                <a:latin typeface="Arial"/>
                <a:ea typeface="Arial"/>
                <a:cs typeface="Arial"/>
                <a:sym typeface="Arial"/>
              </a:defRPr>
            </a:lvl6pPr>
            <a:lvl7pPr marL="0" marR="0" lvl="6" indent="0" algn="r" rtl="0">
              <a:spcBef>
                <a:spcPts val="0"/>
              </a:spcBef>
              <a:buNone/>
              <a:defRPr sz="900">
                <a:solidFill>
                  <a:srgbClr val="888888"/>
                </a:solidFill>
                <a:latin typeface="Arial"/>
                <a:ea typeface="Arial"/>
                <a:cs typeface="Arial"/>
                <a:sym typeface="Arial"/>
              </a:defRPr>
            </a:lvl7pPr>
            <a:lvl8pPr marL="0" marR="0" lvl="7" indent="0" algn="r" rtl="0">
              <a:spcBef>
                <a:spcPts val="0"/>
              </a:spcBef>
              <a:buNone/>
              <a:defRPr sz="900">
                <a:solidFill>
                  <a:srgbClr val="888888"/>
                </a:solidFill>
                <a:latin typeface="Arial"/>
                <a:ea typeface="Arial"/>
                <a:cs typeface="Arial"/>
                <a:sym typeface="Arial"/>
              </a:defRPr>
            </a:lvl8pPr>
            <a:lvl9pPr marL="0" marR="0" lvl="8" indent="0" algn="r" rtl="0">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623888" y="1282304"/>
            <a:ext cx="7886700" cy="2139600"/>
          </a:xfrm>
          <a:prstGeom prst="rect">
            <a:avLst/>
          </a:prstGeom>
          <a:noFill/>
          <a:ln>
            <a:noFill/>
          </a:ln>
        </p:spPr>
        <p:txBody>
          <a:bodyPr spcFirstLastPara="1" wrap="square" lIns="68575" tIns="68575" rIns="68575" bIns="68575" anchor="b" anchorCtr="0">
            <a:noAutofit/>
          </a:bodyPr>
          <a:lstStyle>
            <a:lvl1pPr marL="0" marR="0" lvl="0" indent="0" algn="l" rtl="0">
              <a:lnSpc>
                <a:spcPct val="9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73" name="Google Shape;173;p32"/>
          <p:cNvSpPr txBox="1">
            <a:spLocks noGrp="1"/>
          </p:cNvSpPr>
          <p:nvPr>
            <p:ph type="body" idx="1"/>
          </p:nvPr>
        </p:nvSpPr>
        <p:spPr>
          <a:xfrm>
            <a:off x="623888" y="3442097"/>
            <a:ext cx="7886700" cy="1125000"/>
          </a:xfrm>
          <a:prstGeom prst="rect">
            <a:avLst/>
          </a:prstGeom>
          <a:noFill/>
          <a:ln>
            <a:noFill/>
          </a:ln>
        </p:spPr>
        <p:txBody>
          <a:bodyPr spcFirstLastPara="1" wrap="square" lIns="68575" tIns="68575" rIns="68575" bIns="68575" anchor="t" anchorCtr="0">
            <a:noAutofit/>
          </a:bodyPr>
          <a:lstStyle>
            <a:lvl1pPr marL="457200" marR="0" lvl="0" indent="-228600" algn="l" rtl="0">
              <a:lnSpc>
                <a:spcPct val="90000"/>
              </a:lnSpc>
              <a:spcBef>
                <a:spcPts val="80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endParaRPr/>
          </a:p>
        </p:txBody>
      </p:sp>
      <p:sp>
        <p:nvSpPr>
          <p:cNvPr id="174" name="Google Shape;174;p3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75" name="Google Shape;175;p3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76" name="Google Shape;176;p3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Arial"/>
                <a:ea typeface="Arial"/>
                <a:cs typeface="Arial"/>
                <a:sym typeface="Arial"/>
              </a:defRPr>
            </a:lvl1pPr>
            <a:lvl2pPr marL="0" marR="0" lvl="1" indent="0" algn="r" rtl="0">
              <a:spcBef>
                <a:spcPts val="0"/>
              </a:spcBef>
              <a:buNone/>
              <a:defRPr sz="900">
                <a:solidFill>
                  <a:srgbClr val="888888"/>
                </a:solidFill>
                <a:latin typeface="Arial"/>
                <a:ea typeface="Arial"/>
                <a:cs typeface="Arial"/>
                <a:sym typeface="Arial"/>
              </a:defRPr>
            </a:lvl2pPr>
            <a:lvl3pPr marL="0" marR="0" lvl="2" indent="0" algn="r" rtl="0">
              <a:spcBef>
                <a:spcPts val="0"/>
              </a:spcBef>
              <a:buNone/>
              <a:defRPr sz="900">
                <a:solidFill>
                  <a:srgbClr val="888888"/>
                </a:solidFill>
                <a:latin typeface="Arial"/>
                <a:ea typeface="Arial"/>
                <a:cs typeface="Arial"/>
                <a:sym typeface="Arial"/>
              </a:defRPr>
            </a:lvl3pPr>
            <a:lvl4pPr marL="0" marR="0" lvl="3" indent="0" algn="r" rtl="0">
              <a:spcBef>
                <a:spcPts val="0"/>
              </a:spcBef>
              <a:buNone/>
              <a:defRPr sz="900">
                <a:solidFill>
                  <a:srgbClr val="888888"/>
                </a:solidFill>
                <a:latin typeface="Arial"/>
                <a:ea typeface="Arial"/>
                <a:cs typeface="Arial"/>
                <a:sym typeface="Arial"/>
              </a:defRPr>
            </a:lvl4pPr>
            <a:lvl5pPr marL="0" marR="0" lvl="4" indent="0" algn="r" rtl="0">
              <a:spcBef>
                <a:spcPts val="0"/>
              </a:spcBef>
              <a:buNone/>
              <a:defRPr sz="900">
                <a:solidFill>
                  <a:srgbClr val="888888"/>
                </a:solidFill>
                <a:latin typeface="Arial"/>
                <a:ea typeface="Arial"/>
                <a:cs typeface="Arial"/>
                <a:sym typeface="Arial"/>
              </a:defRPr>
            </a:lvl5pPr>
            <a:lvl6pPr marL="0" marR="0" lvl="5" indent="0" algn="r" rtl="0">
              <a:spcBef>
                <a:spcPts val="0"/>
              </a:spcBef>
              <a:buNone/>
              <a:defRPr sz="900">
                <a:solidFill>
                  <a:srgbClr val="888888"/>
                </a:solidFill>
                <a:latin typeface="Arial"/>
                <a:ea typeface="Arial"/>
                <a:cs typeface="Arial"/>
                <a:sym typeface="Arial"/>
              </a:defRPr>
            </a:lvl6pPr>
            <a:lvl7pPr marL="0" marR="0" lvl="6" indent="0" algn="r" rtl="0">
              <a:spcBef>
                <a:spcPts val="0"/>
              </a:spcBef>
              <a:buNone/>
              <a:defRPr sz="900">
                <a:solidFill>
                  <a:srgbClr val="888888"/>
                </a:solidFill>
                <a:latin typeface="Arial"/>
                <a:ea typeface="Arial"/>
                <a:cs typeface="Arial"/>
                <a:sym typeface="Arial"/>
              </a:defRPr>
            </a:lvl7pPr>
            <a:lvl8pPr marL="0" marR="0" lvl="7" indent="0" algn="r" rtl="0">
              <a:spcBef>
                <a:spcPts val="0"/>
              </a:spcBef>
              <a:buNone/>
              <a:defRPr sz="900">
                <a:solidFill>
                  <a:srgbClr val="888888"/>
                </a:solidFill>
                <a:latin typeface="Arial"/>
                <a:ea typeface="Arial"/>
                <a:cs typeface="Arial"/>
                <a:sym typeface="Arial"/>
              </a:defRPr>
            </a:lvl8pPr>
            <a:lvl9pPr marL="0" marR="0" lvl="8" indent="0" algn="r" rtl="0">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81"/>
        <p:cNvGrpSpPr/>
        <p:nvPr/>
      </p:nvGrpSpPr>
      <p:grpSpPr>
        <a:xfrm>
          <a:off x="0" y="0"/>
          <a:ext cx="0" cy="0"/>
          <a:chOff x="0" y="0"/>
          <a:chExt cx="0" cy="0"/>
        </a:xfrm>
      </p:grpSpPr>
      <p:sp>
        <p:nvSpPr>
          <p:cNvPr id="182" name="Google Shape;182;p34"/>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noAutofit/>
          </a:bodyPr>
          <a:lstStyle>
            <a:lvl1pPr marL="0" marR="0" lvl="0" indent="0" algn="l" rtl="0">
              <a:lnSpc>
                <a:spcPct val="9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83" name="Google Shape;183;p34"/>
          <p:cNvSpPr>
            <a:spLocks noGrp="1"/>
          </p:cNvSpPr>
          <p:nvPr>
            <p:ph type="pic" idx="2"/>
          </p:nvPr>
        </p:nvSpPr>
        <p:spPr>
          <a:xfrm>
            <a:off x="3887391" y="740569"/>
            <a:ext cx="4629000" cy="3655200"/>
          </a:xfrm>
          <a:prstGeom prst="rect">
            <a:avLst/>
          </a:prstGeom>
          <a:noFill/>
          <a:ln>
            <a:noFill/>
          </a:ln>
        </p:spPr>
        <p:txBody>
          <a:bodyPr spcFirstLastPara="1" wrap="square" lIns="68575" tIns="68575" rIns="68575" bIns="68575" anchor="t" anchorCtr="0">
            <a:noAutofit/>
          </a:bodyPr>
          <a:lstStyle>
            <a:lvl1pPr marL="0" marR="0" lvl="0" indent="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L="2057400" marR="0" lvl="6" indent="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L="2400300" marR="0" lvl="7" indent="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L="2743200" marR="0" lvl="8" indent="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184" name="Google Shape;184;p34"/>
          <p:cNvSpPr txBox="1">
            <a:spLocks noGrp="1"/>
          </p:cNvSpPr>
          <p:nvPr>
            <p:ph type="body" idx="1"/>
          </p:nvPr>
        </p:nvSpPr>
        <p:spPr>
          <a:xfrm>
            <a:off x="629841" y="1543050"/>
            <a:ext cx="2949300" cy="2858700"/>
          </a:xfrm>
          <a:prstGeom prst="rect">
            <a:avLst/>
          </a:prstGeom>
          <a:noFill/>
          <a:ln>
            <a:noFill/>
          </a:ln>
        </p:spPr>
        <p:txBody>
          <a:bodyPr spcFirstLastPara="1" wrap="square" lIns="68575" tIns="68575" rIns="68575" bIns="685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9pPr>
          </a:lstStyle>
          <a:p>
            <a:endParaRPr/>
          </a:p>
        </p:txBody>
      </p:sp>
      <p:sp>
        <p:nvSpPr>
          <p:cNvPr id="185" name="Google Shape;185;p3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86" name="Google Shape;186;p3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87" name="Google Shape;187;p3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Arial"/>
                <a:ea typeface="Arial"/>
                <a:cs typeface="Arial"/>
                <a:sym typeface="Arial"/>
              </a:defRPr>
            </a:lvl1pPr>
            <a:lvl2pPr marL="0" marR="0" lvl="1" indent="0" algn="r" rtl="0">
              <a:spcBef>
                <a:spcPts val="0"/>
              </a:spcBef>
              <a:buNone/>
              <a:defRPr sz="900">
                <a:solidFill>
                  <a:srgbClr val="888888"/>
                </a:solidFill>
                <a:latin typeface="Arial"/>
                <a:ea typeface="Arial"/>
                <a:cs typeface="Arial"/>
                <a:sym typeface="Arial"/>
              </a:defRPr>
            </a:lvl2pPr>
            <a:lvl3pPr marL="0" marR="0" lvl="2" indent="0" algn="r" rtl="0">
              <a:spcBef>
                <a:spcPts val="0"/>
              </a:spcBef>
              <a:buNone/>
              <a:defRPr sz="900">
                <a:solidFill>
                  <a:srgbClr val="888888"/>
                </a:solidFill>
                <a:latin typeface="Arial"/>
                <a:ea typeface="Arial"/>
                <a:cs typeface="Arial"/>
                <a:sym typeface="Arial"/>
              </a:defRPr>
            </a:lvl3pPr>
            <a:lvl4pPr marL="0" marR="0" lvl="3" indent="0" algn="r" rtl="0">
              <a:spcBef>
                <a:spcPts val="0"/>
              </a:spcBef>
              <a:buNone/>
              <a:defRPr sz="900">
                <a:solidFill>
                  <a:srgbClr val="888888"/>
                </a:solidFill>
                <a:latin typeface="Arial"/>
                <a:ea typeface="Arial"/>
                <a:cs typeface="Arial"/>
                <a:sym typeface="Arial"/>
              </a:defRPr>
            </a:lvl4pPr>
            <a:lvl5pPr marL="0" marR="0" lvl="4" indent="0" algn="r" rtl="0">
              <a:spcBef>
                <a:spcPts val="0"/>
              </a:spcBef>
              <a:buNone/>
              <a:defRPr sz="900">
                <a:solidFill>
                  <a:srgbClr val="888888"/>
                </a:solidFill>
                <a:latin typeface="Arial"/>
                <a:ea typeface="Arial"/>
                <a:cs typeface="Arial"/>
                <a:sym typeface="Arial"/>
              </a:defRPr>
            </a:lvl5pPr>
            <a:lvl6pPr marL="0" marR="0" lvl="5" indent="0" algn="r" rtl="0">
              <a:spcBef>
                <a:spcPts val="0"/>
              </a:spcBef>
              <a:buNone/>
              <a:defRPr sz="900">
                <a:solidFill>
                  <a:srgbClr val="888888"/>
                </a:solidFill>
                <a:latin typeface="Arial"/>
                <a:ea typeface="Arial"/>
                <a:cs typeface="Arial"/>
                <a:sym typeface="Arial"/>
              </a:defRPr>
            </a:lvl6pPr>
            <a:lvl7pPr marL="0" marR="0" lvl="6" indent="0" algn="r" rtl="0">
              <a:spcBef>
                <a:spcPts val="0"/>
              </a:spcBef>
              <a:buNone/>
              <a:defRPr sz="900">
                <a:solidFill>
                  <a:srgbClr val="888888"/>
                </a:solidFill>
                <a:latin typeface="Arial"/>
                <a:ea typeface="Arial"/>
                <a:cs typeface="Arial"/>
                <a:sym typeface="Arial"/>
              </a:defRPr>
            </a:lvl7pPr>
            <a:lvl8pPr marL="0" marR="0" lvl="7" indent="0" algn="r" rtl="0">
              <a:spcBef>
                <a:spcPts val="0"/>
              </a:spcBef>
              <a:buNone/>
              <a:defRPr sz="900">
                <a:solidFill>
                  <a:srgbClr val="888888"/>
                </a:solidFill>
                <a:latin typeface="Arial"/>
                <a:ea typeface="Arial"/>
                <a:cs typeface="Arial"/>
                <a:sym typeface="Arial"/>
              </a:defRPr>
            </a:lvl8pPr>
            <a:lvl9pPr marL="0" marR="0" lvl="8" indent="0" algn="r" rtl="0">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8"/>
        <p:cNvGrpSpPr/>
        <p:nvPr/>
      </p:nvGrpSpPr>
      <p:grpSpPr>
        <a:xfrm>
          <a:off x="0" y="0"/>
          <a:ext cx="0" cy="0"/>
          <a:chOff x="0" y="0"/>
          <a:chExt cx="0" cy="0"/>
        </a:xfrm>
      </p:grpSpPr>
      <p:sp>
        <p:nvSpPr>
          <p:cNvPr id="189" name="Google Shape;189;p35"/>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noAutofit/>
          </a:bodyPr>
          <a:lstStyle>
            <a:lvl1pPr marL="0" marR="0" lvl="0" indent="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90" name="Google Shape;190;p35"/>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68575" rIns="68575" bIns="685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91" name="Google Shape;191;p3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92" name="Google Shape;192;p35"/>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93" name="Google Shape;193;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Arial"/>
                <a:ea typeface="Arial"/>
                <a:cs typeface="Arial"/>
                <a:sym typeface="Arial"/>
              </a:defRPr>
            </a:lvl1pPr>
            <a:lvl2pPr marL="0" marR="0" lvl="1" indent="0" algn="r" rtl="0">
              <a:spcBef>
                <a:spcPts val="0"/>
              </a:spcBef>
              <a:buNone/>
              <a:defRPr sz="900">
                <a:solidFill>
                  <a:srgbClr val="888888"/>
                </a:solidFill>
                <a:latin typeface="Arial"/>
                <a:ea typeface="Arial"/>
                <a:cs typeface="Arial"/>
                <a:sym typeface="Arial"/>
              </a:defRPr>
            </a:lvl2pPr>
            <a:lvl3pPr marL="0" marR="0" lvl="2" indent="0" algn="r" rtl="0">
              <a:spcBef>
                <a:spcPts val="0"/>
              </a:spcBef>
              <a:buNone/>
              <a:defRPr sz="900">
                <a:solidFill>
                  <a:srgbClr val="888888"/>
                </a:solidFill>
                <a:latin typeface="Arial"/>
                <a:ea typeface="Arial"/>
                <a:cs typeface="Arial"/>
                <a:sym typeface="Arial"/>
              </a:defRPr>
            </a:lvl3pPr>
            <a:lvl4pPr marL="0" marR="0" lvl="3" indent="0" algn="r" rtl="0">
              <a:spcBef>
                <a:spcPts val="0"/>
              </a:spcBef>
              <a:buNone/>
              <a:defRPr sz="900">
                <a:solidFill>
                  <a:srgbClr val="888888"/>
                </a:solidFill>
                <a:latin typeface="Arial"/>
                <a:ea typeface="Arial"/>
                <a:cs typeface="Arial"/>
                <a:sym typeface="Arial"/>
              </a:defRPr>
            </a:lvl4pPr>
            <a:lvl5pPr marL="0" marR="0" lvl="4" indent="0" algn="r" rtl="0">
              <a:spcBef>
                <a:spcPts val="0"/>
              </a:spcBef>
              <a:buNone/>
              <a:defRPr sz="900">
                <a:solidFill>
                  <a:srgbClr val="888888"/>
                </a:solidFill>
                <a:latin typeface="Arial"/>
                <a:ea typeface="Arial"/>
                <a:cs typeface="Arial"/>
                <a:sym typeface="Arial"/>
              </a:defRPr>
            </a:lvl5pPr>
            <a:lvl6pPr marL="0" marR="0" lvl="5" indent="0" algn="r" rtl="0">
              <a:spcBef>
                <a:spcPts val="0"/>
              </a:spcBef>
              <a:buNone/>
              <a:defRPr sz="900">
                <a:solidFill>
                  <a:srgbClr val="888888"/>
                </a:solidFill>
                <a:latin typeface="Arial"/>
                <a:ea typeface="Arial"/>
                <a:cs typeface="Arial"/>
                <a:sym typeface="Arial"/>
              </a:defRPr>
            </a:lvl6pPr>
            <a:lvl7pPr marL="0" marR="0" lvl="6" indent="0" algn="r" rtl="0">
              <a:spcBef>
                <a:spcPts val="0"/>
              </a:spcBef>
              <a:buNone/>
              <a:defRPr sz="900">
                <a:solidFill>
                  <a:srgbClr val="888888"/>
                </a:solidFill>
                <a:latin typeface="Arial"/>
                <a:ea typeface="Arial"/>
                <a:cs typeface="Arial"/>
                <a:sym typeface="Arial"/>
              </a:defRPr>
            </a:lvl7pPr>
            <a:lvl8pPr marL="0" marR="0" lvl="7" indent="0" algn="r" rtl="0">
              <a:spcBef>
                <a:spcPts val="0"/>
              </a:spcBef>
              <a:buNone/>
              <a:defRPr sz="900">
                <a:solidFill>
                  <a:srgbClr val="888888"/>
                </a:solidFill>
                <a:latin typeface="Arial"/>
                <a:ea typeface="Arial"/>
                <a:cs typeface="Arial"/>
                <a:sym typeface="Arial"/>
              </a:defRPr>
            </a:lvl8pPr>
            <a:lvl9pPr marL="0" marR="0" lvl="8" indent="0" algn="r" rtl="0">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4"/>
        <p:cNvGrpSpPr/>
        <p:nvPr/>
      </p:nvGrpSpPr>
      <p:grpSpPr>
        <a:xfrm>
          <a:off x="0" y="0"/>
          <a:ext cx="0" cy="0"/>
          <a:chOff x="0" y="0"/>
          <a:chExt cx="0" cy="0"/>
        </a:xfrm>
      </p:grpSpPr>
      <p:sp>
        <p:nvSpPr>
          <p:cNvPr id="195" name="Google Shape;195;p36"/>
          <p:cNvSpPr txBox="1">
            <a:spLocks noGrp="1"/>
          </p:cNvSpPr>
          <p:nvPr>
            <p:ph type="title"/>
          </p:nvPr>
        </p:nvSpPr>
        <p:spPr>
          <a:xfrm rot="5400000">
            <a:off x="5350050" y="1467544"/>
            <a:ext cx="4359000" cy="1971600"/>
          </a:xfrm>
          <a:prstGeom prst="rect">
            <a:avLst/>
          </a:prstGeom>
          <a:noFill/>
          <a:ln>
            <a:noFill/>
          </a:ln>
        </p:spPr>
        <p:txBody>
          <a:bodyPr spcFirstLastPara="1" wrap="square" lIns="68575" tIns="68575" rIns="68575" bIns="68575" anchor="ctr" anchorCtr="0">
            <a:noAutofit/>
          </a:bodyPr>
          <a:lstStyle>
            <a:lvl1pPr marL="0" marR="0" lvl="0" indent="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96" name="Google Shape;196;p36"/>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68575" rIns="68575" bIns="685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97" name="Google Shape;197;p3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98" name="Google Shape;198;p3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99" name="Google Shape;199;p3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Arial"/>
                <a:ea typeface="Arial"/>
                <a:cs typeface="Arial"/>
                <a:sym typeface="Arial"/>
              </a:defRPr>
            </a:lvl1pPr>
            <a:lvl2pPr marL="0" marR="0" lvl="1" indent="0" algn="r" rtl="0">
              <a:spcBef>
                <a:spcPts val="0"/>
              </a:spcBef>
              <a:buNone/>
              <a:defRPr sz="900">
                <a:solidFill>
                  <a:srgbClr val="888888"/>
                </a:solidFill>
                <a:latin typeface="Arial"/>
                <a:ea typeface="Arial"/>
                <a:cs typeface="Arial"/>
                <a:sym typeface="Arial"/>
              </a:defRPr>
            </a:lvl2pPr>
            <a:lvl3pPr marL="0" marR="0" lvl="2" indent="0" algn="r" rtl="0">
              <a:spcBef>
                <a:spcPts val="0"/>
              </a:spcBef>
              <a:buNone/>
              <a:defRPr sz="900">
                <a:solidFill>
                  <a:srgbClr val="888888"/>
                </a:solidFill>
                <a:latin typeface="Arial"/>
                <a:ea typeface="Arial"/>
                <a:cs typeface="Arial"/>
                <a:sym typeface="Arial"/>
              </a:defRPr>
            </a:lvl3pPr>
            <a:lvl4pPr marL="0" marR="0" lvl="3" indent="0" algn="r" rtl="0">
              <a:spcBef>
                <a:spcPts val="0"/>
              </a:spcBef>
              <a:buNone/>
              <a:defRPr sz="900">
                <a:solidFill>
                  <a:srgbClr val="888888"/>
                </a:solidFill>
                <a:latin typeface="Arial"/>
                <a:ea typeface="Arial"/>
                <a:cs typeface="Arial"/>
                <a:sym typeface="Arial"/>
              </a:defRPr>
            </a:lvl4pPr>
            <a:lvl5pPr marL="0" marR="0" lvl="4" indent="0" algn="r" rtl="0">
              <a:spcBef>
                <a:spcPts val="0"/>
              </a:spcBef>
              <a:buNone/>
              <a:defRPr sz="900">
                <a:solidFill>
                  <a:srgbClr val="888888"/>
                </a:solidFill>
                <a:latin typeface="Arial"/>
                <a:ea typeface="Arial"/>
                <a:cs typeface="Arial"/>
                <a:sym typeface="Arial"/>
              </a:defRPr>
            </a:lvl5pPr>
            <a:lvl6pPr marL="0" marR="0" lvl="5" indent="0" algn="r" rtl="0">
              <a:spcBef>
                <a:spcPts val="0"/>
              </a:spcBef>
              <a:buNone/>
              <a:defRPr sz="900">
                <a:solidFill>
                  <a:srgbClr val="888888"/>
                </a:solidFill>
                <a:latin typeface="Arial"/>
                <a:ea typeface="Arial"/>
                <a:cs typeface="Arial"/>
                <a:sym typeface="Arial"/>
              </a:defRPr>
            </a:lvl6pPr>
            <a:lvl7pPr marL="0" marR="0" lvl="6" indent="0" algn="r" rtl="0">
              <a:spcBef>
                <a:spcPts val="0"/>
              </a:spcBef>
              <a:buNone/>
              <a:defRPr sz="900">
                <a:solidFill>
                  <a:srgbClr val="888888"/>
                </a:solidFill>
                <a:latin typeface="Arial"/>
                <a:ea typeface="Arial"/>
                <a:cs typeface="Arial"/>
                <a:sym typeface="Arial"/>
              </a:defRPr>
            </a:lvl7pPr>
            <a:lvl8pPr marL="0" marR="0" lvl="7" indent="0" algn="r" rtl="0">
              <a:spcBef>
                <a:spcPts val="0"/>
              </a:spcBef>
              <a:buNone/>
              <a:defRPr sz="900">
                <a:solidFill>
                  <a:srgbClr val="888888"/>
                </a:solidFill>
                <a:latin typeface="Arial"/>
                <a:ea typeface="Arial"/>
                <a:cs typeface="Arial"/>
                <a:sym typeface="Arial"/>
              </a:defRPr>
            </a:lvl8pPr>
            <a:lvl9pPr marL="0" marR="0" lvl="8" indent="0" algn="r" rtl="0">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noAutofit/>
          </a:bodyPr>
          <a:lstStyle>
            <a:lvl1pPr marL="0" marR="0" lvl="0" indent="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51" name="Google Shape;151;p29"/>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52" name="Google Shape;152;p29"/>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53" name="Google Shape;153;p29"/>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54" name="Google Shape;154;p2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Arial"/>
                <a:ea typeface="Arial"/>
                <a:cs typeface="Arial"/>
                <a:sym typeface="Arial"/>
              </a:defRPr>
            </a:lvl1pPr>
            <a:lvl2pPr marL="0" marR="0" lvl="1" indent="0" algn="r" rtl="0">
              <a:spcBef>
                <a:spcPts val="0"/>
              </a:spcBef>
              <a:buNone/>
              <a:defRPr sz="900">
                <a:solidFill>
                  <a:srgbClr val="888888"/>
                </a:solidFill>
                <a:latin typeface="Arial"/>
                <a:ea typeface="Arial"/>
                <a:cs typeface="Arial"/>
                <a:sym typeface="Arial"/>
              </a:defRPr>
            </a:lvl2pPr>
            <a:lvl3pPr marL="0" marR="0" lvl="2" indent="0" algn="r" rtl="0">
              <a:spcBef>
                <a:spcPts val="0"/>
              </a:spcBef>
              <a:buNone/>
              <a:defRPr sz="900">
                <a:solidFill>
                  <a:srgbClr val="888888"/>
                </a:solidFill>
                <a:latin typeface="Arial"/>
                <a:ea typeface="Arial"/>
                <a:cs typeface="Arial"/>
                <a:sym typeface="Arial"/>
              </a:defRPr>
            </a:lvl3pPr>
            <a:lvl4pPr marL="0" marR="0" lvl="3" indent="0" algn="r" rtl="0">
              <a:spcBef>
                <a:spcPts val="0"/>
              </a:spcBef>
              <a:buNone/>
              <a:defRPr sz="900">
                <a:solidFill>
                  <a:srgbClr val="888888"/>
                </a:solidFill>
                <a:latin typeface="Arial"/>
                <a:ea typeface="Arial"/>
                <a:cs typeface="Arial"/>
                <a:sym typeface="Arial"/>
              </a:defRPr>
            </a:lvl4pPr>
            <a:lvl5pPr marL="0" marR="0" lvl="4" indent="0" algn="r" rtl="0">
              <a:spcBef>
                <a:spcPts val="0"/>
              </a:spcBef>
              <a:buNone/>
              <a:defRPr sz="900">
                <a:solidFill>
                  <a:srgbClr val="888888"/>
                </a:solidFill>
                <a:latin typeface="Arial"/>
                <a:ea typeface="Arial"/>
                <a:cs typeface="Arial"/>
                <a:sym typeface="Arial"/>
              </a:defRPr>
            </a:lvl5pPr>
            <a:lvl6pPr marL="0" marR="0" lvl="5" indent="0" algn="r" rtl="0">
              <a:spcBef>
                <a:spcPts val="0"/>
              </a:spcBef>
              <a:buNone/>
              <a:defRPr sz="900">
                <a:solidFill>
                  <a:srgbClr val="888888"/>
                </a:solidFill>
                <a:latin typeface="Arial"/>
                <a:ea typeface="Arial"/>
                <a:cs typeface="Arial"/>
                <a:sym typeface="Arial"/>
              </a:defRPr>
            </a:lvl6pPr>
            <a:lvl7pPr marL="0" marR="0" lvl="6" indent="0" algn="r" rtl="0">
              <a:spcBef>
                <a:spcPts val="0"/>
              </a:spcBef>
              <a:buNone/>
              <a:defRPr sz="900">
                <a:solidFill>
                  <a:srgbClr val="888888"/>
                </a:solidFill>
                <a:latin typeface="Arial"/>
                <a:ea typeface="Arial"/>
                <a:cs typeface="Arial"/>
                <a:sym typeface="Arial"/>
              </a:defRPr>
            </a:lvl7pPr>
            <a:lvl8pPr marL="0" marR="0" lvl="7" indent="0" algn="r" rtl="0">
              <a:spcBef>
                <a:spcPts val="0"/>
              </a:spcBef>
              <a:buNone/>
              <a:defRPr sz="900">
                <a:solidFill>
                  <a:srgbClr val="888888"/>
                </a:solidFill>
                <a:latin typeface="Arial"/>
                <a:ea typeface="Arial"/>
                <a:cs typeface="Arial"/>
                <a:sym typeface="Arial"/>
              </a:defRPr>
            </a:lvl8pPr>
            <a:lvl9pPr marL="0" marR="0" lvl="8" indent="0" algn="r" rtl="0">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96296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89154" indent="-89154">
              <a:buClr>
                <a:schemeClr val="bg1"/>
              </a:buClr>
              <a:buSzPct val="25000"/>
              <a:defRPr sz="1800"/>
            </a:lvl1pPr>
            <a:lvl2pPr marL="427435" indent="-214313">
              <a:defRPr sz="1500"/>
            </a:lvl2pPr>
            <a:lvl3pPr>
              <a:defRPr sz="1500"/>
            </a:lvl3pPr>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BD2EFE5C-025E-4D0E-BF46-E29A94E9235C}" type="datetime1">
              <a:rPr lang="en-US" smtClean="0"/>
              <a:pPr/>
              <a:t>10/14/24</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a:p>
        </p:txBody>
      </p:sp>
    </p:spTree>
    <p:extLst>
      <p:ext uri="{BB962C8B-B14F-4D97-AF65-F5344CB8AC3E}">
        <p14:creationId xmlns:p14="http://schemas.microsoft.com/office/powerpoint/2010/main" val="234997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noAutofit/>
          </a:bodyPr>
          <a:lstStyle>
            <a:lvl1pPr marL="0" marR="0" lvl="0" indent="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27" name="Google Shape;127;p25"/>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8" name="Google Shape;128;p2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29" name="Google Shape;129;p25"/>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30" name="Google Shape;130;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Arial"/>
                <a:ea typeface="Arial"/>
                <a:cs typeface="Arial"/>
                <a:sym typeface="Arial"/>
              </a:defRPr>
            </a:lvl1pPr>
            <a:lvl2pPr marL="0" marR="0" lvl="1" indent="0" algn="r" rtl="0">
              <a:spcBef>
                <a:spcPts val="0"/>
              </a:spcBef>
              <a:buNone/>
              <a:defRPr sz="900" b="0" i="0" u="none" strike="noStrike" cap="none">
                <a:solidFill>
                  <a:srgbClr val="888888"/>
                </a:solidFill>
                <a:latin typeface="Arial"/>
                <a:ea typeface="Arial"/>
                <a:cs typeface="Arial"/>
                <a:sym typeface="Arial"/>
              </a:defRPr>
            </a:lvl2pPr>
            <a:lvl3pPr marL="0" marR="0" lvl="2" indent="0" algn="r" rtl="0">
              <a:spcBef>
                <a:spcPts val="0"/>
              </a:spcBef>
              <a:buNone/>
              <a:defRPr sz="900" b="0" i="0" u="none" strike="noStrike" cap="none">
                <a:solidFill>
                  <a:srgbClr val="888888"/>
                </a:solidFill>
                <a:latin typeface="Arial"/>
                <a:ea typeface="Arial"/>
                <a:cs typeface="Arial"/>
                <a:sym typeface="Arial"/>
              </a:defRPr>
            </a:lvl3pPr>
            <a:lvl4pPr marL="0" marR="0" lvl="3" indent="0" algn="r" rtl="0">
              <a:spcBef>
                <a:spcPts val="0"/>
              </a:spcBef>
              <a:buNone/>
              <a:defRPr sz="900" b="0" i="0" u="none" strike="noStrike" cap="none">
                <a:solidFill>
                  <a:srgbClr val="888888"/>
                </a:solidFill>
                <a:latin typeface="Arial"/>
                <a:ea typeface="Arial"/>
                <a:cs typeface="Arial"/>
                <a:sym typeface="Arial"/>
              </a:defRPr>
            </a:lvl4pPr>
            <a:lvl5pPr marL="0" marR="0" lvl="4" indent="0" algn="r" rtl="0">
              <a:spcBef>
                <a:spcPts val="0"/>
              </a:spcBef>
              <a:buNone/>
              <a:defRPr sz="900" b="0" i="0" u="none" strike="noStrike" cap="none">
                <a:solidFill>
                  <a:srgbClr val="888888"/>
                </a:solidFill>
                <a:latin typeface="Arial"/>
                <a:ea typeface="Arial"/>
                <a:cs typeface="Arial"/>
                <a:sym typeface="Arial"/>
              </a:defRPr>
            </a:lvl5pPr>
            <a:lvl6pPr marL="0" marR="0" lvl="5" indent="0" algn="r" rtl="0">
              <a:spcBef>
                <a:spcPts val="0"/>
              </a:spcBef>
              <a:buNone/>
              <a:defRPr sz="900" b="0" i="0" u="none" strike="noStrike" cap="none">
                <a:solidFill>
                  <a:srgbClr val="888888"/>
                </a:solidFill>
                <a:latin typeface="Arial"/>
                <a:ea typeface="Arial"/>
                <a:cs typeface="Arial"/>
                <a:sym typeface="Arial"/>
              </a:defRPr>
            </a:lvl6pPr>
            <a:lvl7pPr marL="0" marR="0" lvl="6" indent="0" algn="r" rtl="0">
              <a:spcBef>
                <a:spcPts val="0"/>
              </a:spcBef>
              <a:buNone/>
              <a:defRPr sz="900" b="0" i="0" u="none" strike="noStrike" cap="none">
                <a:solidFill>
                  <a:srgbClr val="888888"/>
                </a:solidFill>
                <a:latin typeface="Arial"/>
                <a:ea typeface="Arial"/>
                <a:cs typeface="Arial"/>
                <a:sym typeface="Arial"/>
              </a:defRPr>
            </a:lvl7pPr>
            <a:lvl8pPr marL="0" marR="0" lvl="7" indent="0" algn="r" rtl="0">
              <a:spcBef>
                <a:spcPts val="0"/>
              </a:spcBef>
              <a:buNone/>
              <a:defRPr sz="900" b="0" i="0" u="none" strike="noStrike" cap="none">
                <a:solidFill>
                  <a:srgbClr val="888888"/>
                </a:solidFill>
                <a:latin typeface="Arial"/>
                <a:ea typeface="Arial"/>
                <a:cs typeface="Arial"/>
                <a:sym typeface="Arial"/>
              </a:defRPr>
            </a:lvl8pPr>
            <a:lvl9pPr marL="0" marR="0" lvl="8" indent="0" algn="r" rtl="0">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2" r:id="rId1"/>
    <p:sldLayoutId id="2147483675" r:id="rId2"/>
    <p:sldLayoutId id="2147483676" r:id="rId3"/>
    <p:sldLayoutId id="2147483678" r:id="rId4"/>
    <p:sldLayoutId id="2147483679" r:id="rId5"/>
    <p:sldLayoutId id="2147483680" r:id="rId6"/>
    <p:sldLayoutId id="2147483684" r:id="rId7"/>
    <p:sldLayoutId id="214748368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pollev.com/vsovero"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ape.inf.usi.ch/quick-reference/ggplot2/colour"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pollev.com/vsovero" TargetMode="Externa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hyperlink" Target="https://pollev.com/vsovero"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pollev.com/vsovero" TargetMode="Externa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s://pollev.com/vsovero" TargetMode="Externa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pollev.com/vsovero"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varianceexplained.org/r/why-I-use-ggplot2/"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88E39-10FE-E0BD-CCC8-5619936B35FD}"/>
              </a:ext>
            </a:extLst>
          </p:cNvPr>
          <p:cNvSpPr>
            <a:spLocks noGrp="1"/>
          </p:cNvSpPr>
          <p:nvPr>
            <p:ph type="title"/>
          </p:nvPr>
        </p:nvSpPr>
        <p:spPr/>
        <p:txBody>
          <a:bodyPr/>
          <a:lstStyle/>
          <a:p>
            <a:pPr algn="ctr"/>
            <a:r>
              <a:rPr lang="en-US" dirty="0"/>
              <a:t>Econ 106</a:t>
            </a:r>
            <a:br>
              <a:rPr lang="en-US" dirty="0"/>
            </a:br>
            <a:r>
              <a:rPr lang="en-US" sz="2000" dirty="0"/>
              <a:t>Lecture 5</a:t>
            </a:r>
            <a:br>
              <a:rPr lang="en-US" sz="2000" dirty="0"/>
            </a:br>
            <a:r>
              <a:rPr lang="en-US" sz="2000" dirty="0"/>
              <a:t>Fall 2024</a:t>
            </a:r>
          </a:p>
        </p:txBody>
      </p:sp>
      <p:sp>
        <p:nvSpPr>
          <p:cNvPr id="3" name="Text Placeholder 2">
            <a:extLst>
              <a:ext uri="{FF2B5EF4-FFF2-40B4-BE49-F238E27FC236}">
                <a16:creationId xmlns:a16="http://schemas.microsoft.com/office/drawing/2014/main" id="{B8999520-08AF-408C-8B68-9477EC32E7B7}"/>
              </a:ext>
            </a:extLst>
          </p:cNvPr>
          <p:cNvSpPr>
            <a:spLocks noGrp="1"/>
          </p:cNvSpPr>
          <p:nvPr>
            <p:ph type="body" idx="1"/>
          </p:nvPr>
        </p:nvSpPr>
        <p:spPr>
          <a:xfrm>
            <a:off x="623888" y="3442097"/>
            <a:ext cx="8412536" cy="1125000"/>
          </a:xfrm>
        </p:spPr>
        <p:txBody>
          <a:bodyPr/>
          <a:lstStyle/>
          <a:p>
            <a:r>
              <a:rPr lang="en-US" dirty="0"/>
              <a:t>slides adapted from https://</a:t>
            </a:r>
            <a:r>
              <a:rPr lang="en-US" dirty="0" err="1"/>
              <a:t>jhudatascience.org</a:t>
            </a:r>
            <a:r>
              <a:rPr lang="en-US" dirty="0"/>
              <a:t>/</a:t>
            </a:r>
            <a:r>
              <a:rPr lang="en-US" dirty="0" err="1"/>
              <a:t>tidyversecourse</a:t>
            </a:r>
            <a:r>
              <a:rPr lang="en-US" dirty="0"/>
              <a:t>/dataviz.html#about-this-course-3 </a:t>
            </a:r>
          </a:p>
        </p:txBody>
      </p:sp>
      <p:sp>
        <p:nvSpPr>
          <p:cNvPr id="4" name="Slide Number Placeholder 3">
            <a:extLst>
              <a:ext uri="{FF2B5EF4-FFF2-40B4-BE49-F238E27FC236}">
                <a16:creationId xmlns:a16="http://schemas.microsoft.com/office/drawing/2014/main" id="{D5C08AEA-0713-6788-BD93-CB93FAD021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extLst>
      <p:ext uri="{BB962C8B-B14F-4D97-AF65-F5344CB8AC3E}">
        <p14:creationId xmlns:p14="http://schemas.microsoft.com/office/powerpoint/2010/main" val="2937592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9"/>
          <p:cNvSpPr txBox="1">
            <a:spLocks noGrp="1"/>
          </p:cNvSpPr>
          <p:nvPr>
            <p:ph type="body" idx="1"/>
          </p:nvPr>
        </p:nvSpPr>
        <p:spPr>
          <a:xfrm>
            <a:off x="137205" y="1831344"/>
            <a:ext cx="4246535" cy="3160899"/>
          </a:xfrm>
          <a:prstGeom prst="rect">
            <a:avLst/>
          </a:prstGeom>
          <a:noFill/>
          <a:ln>
            <a:noFill/>
          </a:ln>
        </p:spPr>
        <p:txBody>
          <a:bodyPr spcFirstLastPara="1" wrap="square" lIns="68575" tIns="34275" rIns="68575" bIns="34275" anchor="t" anchorCtr="0">
            <a:noAutofit/>
          </a:bodyPr>
          <a:lstStyle/>
          <a:p>
            <a:pPr marL="552450" marR="0" lvl="1" indent="0" algn="l" rtl="0">
              <a:lnSpc>
                <a:spcPct val="70000"/>
              </a:lnSpc>
              <a:spcBef>
                <a:spcPts val="0"/>
              </a:spcBef>
              <a:spcAft>
                <a:spcPts val="0"/>
              </a:spcAft>
              <a:buSzPts val="2100"/>
              <a:buNone/>
            </a:pPr>
            <a:endParaRPr lang="en" sz="2100" b="1" i="0" u="none" strike="noStrike" cap="none" dirty="0">
              <a:solidFill>
                <a:srgbClr val="FF0000"/>
              </a:solidFill>
            </a:endParaRPr>
          </a:p>
          <a:p>
            <a:pPr>
              <a:lnSpc>
                <a:spcPct val="70000"/>
              </a:lnSpc>
              <a:spcBef>
                <a:spcPts val="0"/>
              </a:spcBef>
            </a:pPr>
            <a:r>
              <a:rPr lang="en" sz="2000" b="1" dirty="0">
                <a:solidFill>
                  <a:srgbClr val="16A53F"/>
                </a:solidFill>
              </a:rPr>
              <a:t>mapping </a:t>
            </a:r>
            <a:r>
              <a:rPr lang="en" sz="2000" dirty="0">
                <a:solidFill>
                  <a:schemeClr val="tx1"/>
                </a:solidFill>
              </a:rPr>
              <a:t>argument</a:t>
            </a:r>
            <a:r>
              <a:rPr lang="en" sz="2000" b="1" dirty="0">
                <a:solidFill>
                  <a:srgbClr val="16A53F"/>
                </a:solidFill>
              </a:rPr>
              <a:t> </a:t>
            </a:r>
            <a:r>
              <a:rPr lang="en" sz="2000" dirty="0">
                <a:solidFill>
                  <a:schemeClr val="tx1"/>
                </a:solidFill>
              </a:rPr>
              <a:t>specifies what shou</a:t>
            </a:r>
            <a:r>
              <a:rPr lang="en-US" sz="2000" dirty="0" err="1">
                <a:solidFill>
                  <a:schemeClr val="tx1"/>
                </a:solidFill>
              </a:rPr>
              <a:t>ld</a:t>
            </a:r>
            <a:r>
              <a:rPr lang="en" sz="2000" dirty="0">
                <a:solidFill>
                  <a:schemeClr val="tx1"/>
                </a:solidFill>
              </a:rPr>
              <a:t> go on the x and y axes</a:t>
            </a:r>
            <a:endParaRPr lang="en" sz="2000" b="1" i="0" u="none" strike="noStrike" cap="none" dirty="0">
              <a:solidFill>
                <a:srgbClr val="FF0000"/>
              </a:solidFill>
            </a:endParaRPr>
          </a:p>
          <a:p>
            <a:pPr marL="1371600" marR="0" lvl="2" indent="-361950" algn="l" rtl="0">
              <a:lnSpc>
                <a:spcPct val="70000"/>
              </a:lnSpc>
              <a:spcBef>
                <a:spcPts val="0"/>
              </a:spcBef>
              <a:spcAft>
                <a:spcPts val="0"/>
              </a:spcAft>
              <a:buSzPts val="2100"/>
              <a:buChar char="•"/>
            </a:pPr>
            <a:r>
              <a:rPr lang="en" sz="2000" b="1" i="0" u="none" strike="noStrike" cap="none" dirty="0">
                <a:solidFill>
                  <a:srgbClr val="16A53F"/>
                </a:solidFill>
              </a:rPr>
              <a:t>x</a:t>
            </a:r>
            <a:r>
              <a:rPr lang="en" sz="2000" b="0" i="0" u="none" strike="noStrike" cap="none" dirty="0">
                <a:solidFill>
                  <a:schemeClr val="dk1"/>
                </a:solidFill>
                <a:latin typeface="Arial"/>
                <a:ea typeface="Arial"/>
                <a:cs typeface="Arial"/>
                <a:sym typeface="Arial"/>
              </a:rPr>
              <a:t> = x axis variable</a:t>
            </a:r>
            <a:endParaRPr sz="2000" dirty="0"/>
          </a:p>
          <a:p>
            <a:pPr marL="1371600" marR="0" lvl="2" indent="-361950" algn="l" rtl="0">
              <a:lnSpc>
                <a:spcPct val="70000"/>
              </a:lnSpc>
              <a:spcBef>
                <a:spcPts val="0"/>
              </a:spcBef>
              <a:spcAft>
                <a:spcPts val="0"/>
              </a:spcAft>
              <a:buSzPts val="2100"/>
              <a:buChar char="•"/>
            </a:pPr>
            <a:r>
              <a:rPr lang="en" sz="2000" b="1" i="0" u="none" strike="noStrike" cap="none" dirty="0">
                <a:solidFill>
                  <a:srgbClr val="16A53F"/>
                </a:solidFill>
              </a:rPr>
              <a:t>y</a:t>
            </a:r>
            <a:r>
              <a:rPr lang="en" sz="2000" b="0" i="0" u="none" strike="noStrike" cap="none" dirty="0">
                <a:solidFill>
                  <a:schemeClr val="dk1"/>
                </a:solidFill>
                <a:latin typeface="Arial"/>
                <a:ea typeface="Arial"/>
                <a:cs typeface="Arial"/>
                <a:sym typeface="Arial"/>
              </a:rPr>
              <a:t> = y axis variable</a:t>
            </a:r>
            <a:endParaRPr sz="2000" dirty="0"/>
          </a:p>
          <a:p>
            <a:pPr marL="469900" indent="-342900">
              <a:lnSpc>
                <a:spcPct val="70000"/>
              </a:lnSpc>
              <a:buSzPts val="1900"/>
            </a:pPr>
            <a:r>
              <a:rPr lang="en-US" sz="2000" b="1" i="0" u="none" strike="noStrike" cap="none" dirty="0" err="1">
                <a:solidFill>
                  <a:srgbClr val="FF0000"/>
                </a:solidFill>
              </a:rPr>
              <a:t>aes</a:t>
            </a:r>
            <a:r>
              <a:rPr lang="en-US" sz="2000" b="0" i="0" u="none" strike="noStrike" cap="none" dirty="0">
                <a:solidFill>
                  <a:schemeClr val="dk1"/>
                </a:solidFill>
                <a:latin typeface="Arial"/>
                <a:ea typeface="Arial"/>
                <a:cs typeface="Arial"/>
                <a:sym typeface="Arial"/>
              </a:rPr>
              <a:t>() function is required whenever you reference specific variables in your data</a:t>
            </a:r>
            <a:endParaRPr lang="en-US" sz="2000" dirty="0"/>
          </a:p>
          <a:p>
            <a:pPr marL="177800" marR="0" lvl="0" indent="-50800" algn="l" rtl="0">
              <a:lnSpc>
                <a:spcPct val="70000"/>
              </a:lnSpc>
              <a:spcBef>
                <a:spcPts val="800"/>
              </a:spcBef>
              <a:spcAft>
                <a:spcPts val="0"/>
              </a:spcAft>
              <a:buClr>
                <a:schemeClr val="dk1"/>
              </a:buClr>
              <a:buSzPts val="1900"/>
              <a:buFont typeface="Arial"/>
              <a:buNone/>
            </a:pPr>
            <a:endParaRPr sz="2000" b="0" i="0" u="none" strike="noStrike" cap="none" dirty="0">
              <a:solidFill>
                <a:schemeClr val="dk1"/>
              </a:solidFill>
              <a:latin typeface="Arial"/>
              <a:ea typeface="Arial"/>
              <a:cs typeface="Arial"/>
              <a:sym typeface="Arial"/>
            </a:endParaRPr>
          </a:p>
          <a:p>
            <a:pPr marL="177800" marR="0" lvl="0" indent="-184150" algn="l" rtl="0">
              <a:lnSpc>
                <a:spcPct val="70000"/>
              </a:lnSpc>
              <a:spcBef>
                <a:spcPts val="800"/>
              </a:spcBef>
              <a:spcAft>
                <a:spcPts val="0"/>
              </a:spcAft>
              <a:buClr>
                <a:schemeClr val="dk1"/>
              </a:buClr>
              <a:buSzPts val="2100"/>
              <a:buFont typeface="Arial"/>
              <a:buChar char="•"/>
            </a:pPr>
            <a:r>
              <a:rPr lang="en" sz="2000" b="1" i="0" u="none" strike="noStrike" cap="none" dirty="0">
                <a:solidFill>
                  <a:schemeClr val="dk1"/>
                </a:solidFill>
                <a:latin typeface="Arial"/>
                <a:ea typeface="Arial"/>
                <a:cs typeface="Arial"/>
                <a:sym typeface="Arial"/>
              </a:rPr>
              <a:t>Output</a:t>
            </a:r>
            <a:r>
              <a:rPr lang="en" sz="2000" b="0" i="0" u="none" strike="noStrike" cap="none" dirty="0">
                <a:solidFill>
                  <a:schemeClr val="dk1"/>
                </a:solidFill>
                <a:latin typeface="Arial"/>
                <a:ea typeface="Arial"/>
                <a:cs typeface="Arial"/>
                <a:sym typeface="Arial"/>
              </a:rPr>
              <a:t>: </a:t>
            </a:r>
            <a:r>
              <a:rPr lang="en" sz="2000" dirty="0"/>
              <a:t>plot with axes, no data</a:t>
            </a:r>
            <a:endParaRPr sz="2000" dirty="0"/>
          </a:p>
          <a:p>
            <a:pPr marL="0" marR="0" lvl="0" indent="0" algn="l" rtl="0">
              <a:lnSpc>
                <a:spcPct val="70000"/>
              </a:lnSpc>
              <a:spcBef>
                <a:spcPts val="800"/>
              </a:spcBef>
              <a:spcAft>
                <a:spcPts val="0"/>
              </a:spcAft>
              <a:buClr>
                <a:schemeClr val="dk1"/>
              </a:buClr>
              <a:buSzPts val="1900"/>
              <a:buFont typeface="Arial"/>
              <a:buNone/>
            </a:pPr>
            <a:endParaRPr sz="2000" b="0" i="0" u="none" strike="noStrike" cap="none" dirty="0">
              <a:solidFill>
                <a:schemeClr val="dk1"/>
              </a:solidFill>
              <a:latin typeface="Arial"/>
              <a:ea typeface="Arial"/>
              <a:cs typeface="Arial"/>
              <a:sym typeface="Arial"/>
            </a:endParaRPr>
          </a:p>
          <a:p>
            <a:pPr marL="0" marR="0" lvl="0" indent="0" algn="l" rtl="0">
              <a:lnSpc>
                <a:spcPct val="70000"/>
              </a:lnSpc>
              <a:spcBef>
                <a:spcPts val="800"/>
              </a:spcBef>
              <a:spcAft>
                <a:spcPts val="0"/>
              </a:spcAft>
              <a:buClr>
                <a:schemeClr val="dk1"/>
              </a:buClr>
              <a:buSzPts val="1900"/>
              <a:buFont typeface="Arial"/>
              <a:buNone/>
            </a:pPr>
            <a:endParaRPr sz="1900" b="0" i="0" u="none" strike="noStrike" cap="none" dirty="0">
              <a:solidFill>
                <a:schemeClr val="dk1"/>
              </a:solidFill>
              <a:latin typeface="Arial"/>
              <a:ea typeface="Arial"/>
              <a:cs typeface="Arial"/>
              <a:sym typeface="Arial"/>
            </a:endParaRPr>
          </a:p>
        </p:txBody>
      </p:sp>
      <p:sp>
        <p:nvSpPr>
          <p:cNvPr id="296" name="Google Shape;296;p49"/>
          <p:cNvSpPr txBox="1">
            <a:spLocks noGrp="1"/>
          </p:cNvSpPr>
          <p:nvPr>
            <p:ph type="title"/>
          </p:nvPr>
        </p:nvSpPr>
        <p:spPr>
          <a:xfrm>
            <a:off x="247650" y="197644"/>
            <a:ext cx="7886700" cy="994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Arial"/>
              <a:buNone/>
            </a:pPr>
            <a:r>
              <a:rPr lang="en" dirty="0"/>
              <a:t>2. Specify Layout</a:t>
            </a:r>
            <a:endParaRPr sz="3300" b="0" i="0" u="none" strike="noStrike" cap="none" dirty="0">
              <a:solidFill>
                <a:schemeClr val="dk1"/>
              </a:solidFill>
              <a:latin typeface="Arial"/>
              <a:ea typeface="Arial"/>
              <a:cs typeface="Arial"/>
              <a:sym typeface="Arial"/>
            </a:endParaRPr>
          </a:p>
        </p:txBody>
      </p:sp>
      <p:sp>
        <p:nvSpPr>
          <p:cNvPr id="298" name="Google Shape;298;p49"/>
          <p:cNvSpPr txBox="1"/>
          <p:nvPr/>
        </p:nvSpPr>
        <p:spPr>
          <a:xfrm>
            <a:off x="3200400" y="694744"/>
            <a:ext cx="5695950" cy="1476300"/>
          </a:xfrm>
          <a:prstGeom prst="rect">
            <a:avLst/>
          </a:prstGeom>
          <a:noFill/>
          <a:ln>
            <a:noFill/>
          </a:ln>
        </p:spPr>
        <p:txBody>
          <a:bodyPr spcFirstLastPara="1" wrap="square" lIns="91425" tIns="91425" rIns="91425" bIns="91425" anchor="ctr" anchorCtr="0">
            <a:noAutofit/>
          </a:bodyPr>
          <a:lstStyle/>
          <a:p>
            <a:pPr marL="0" lvl="0" indent="0" algn="l" rtl="0">
              <a:lnSpc>
                <a:spcPct val="70000"/>
              </a:lnSpc>
              <a:spcBef>
                <a:spcPts val="0"/>
              </a:spcBef>
              <a:spcAft>
                <a:spcPts val="0"/>
              </a:spcAft>
              <a:buNone/>
            </a:pPr>
            <a:r>
              <a:rPr lang="en" sz="1600" b="1" dirty="0" err="1">
                <a:solidFill>
                  <a:srgbClr val="FF0000"/>
                </a:solidFill>
              </a:rPr>
              <a:t>ggplot</a:t>
            </a:r>
            <a:r>
              <a:rPr lang="en" sz="1600" dirty="0">
                <a:solidFill>
                  <a:schemeClr val="dk1"/>
                </a:solidFill>
              </a:rPr>
              <a:t>(</a:t>
            </a:r>
            <a:r>
              <a:rPr lang="en" sz="1600" b="1" dirty="0">
                <a:solidFill>
                  <a:srgbClr val="16A53F"/>
                </a:solidFill>
              </a:rPr>
              <a:t>data</a:t>
            </a:r>
            <a:r>
              <a:rPr lang="en" sz="1600" dirty="0">
                <a:solidFill>
                  <a:srgbClr val="204A87"/>
                </a:solidFill>
              </a:rPr>
              <a:t> </a:t>
            </a:r>
            <a:r>
              <a:rPr lang="en" sz="1600" dirty="0">
                <a:solidFill>
                  <a:schemeClr val="dk1"/>
                </a:solidFill>
              </a:rPr>
              <a:t>= diamonds, </a:t>
            </a:r>
            <a:endParaRPr sz="1600" dirty="0">
              <a:solidFill>
                <a:schemeClr val="dk1"/>
              </a:solidFill>
            </a:endParaRPr>
          </a:p>
          <a:p>
            <a:pPr marL="0" lvl="0" indent="0" algn="l" rtl="0">
              <a:lnSpc>
                <a:spcPct val="70000"/>
              </a:lnSpc>
              <a:spcBef>
                <a:spcPts val="800"/>
              </a:spcBef>
              <a:spcAft>
                <a:spcPts val="0"/>
              </a:spcAft>
              <a:buNone/>
            </a:pPr>
            <a:r>
              <a:rPr lang="en" sz="1600" b="1" dirty="0">
                <a:solidFill>
                  <a:srgbClr val="FF0000"/>
                </a:solidFill>
              </a:rPr>
              <a:t>	</a:t>
            </a:r>
            <a:r>
              <a:rPr lang="en" sz="1600" b="1" dirty="0">
                <a:solidFill>
                  <a:srgbClr val="16A53F"/>
                </a:solidFill>
              </a:rPr>
              <a:t>mapping</a:t>
            </a:r>
            <a:r>
              <a:rPr lang="en" sz="1600" dirty="0">
                <a:solidFill>
                  <a:srgbClr val="204A87"/>
                </a:solidFill>
              </a:rPr>
              <a:t> </a:t>
            </a:r>
            <a:r>
              <a:rPr lang="en" sz="1600" dirty="0">
                <a:solidFill>
                  <a:schemeClr val="dk1"/>
                </a:solidFill>
              </a:rPr>
              <a:t>= </a:t>
            </a:r>
            <a:r>
              <a:rPr lang="en" sz="1600" b="1" dirty="0" err="1">
                <a:solidFill>
                  <a:srgbClr val="FF0000"/>
                </a:solidFill>
              </a:rPr>
              <a:t>aes</a:t>
            </a:r>
            <a:r>
              <a:rPr lang="en" sz="1600" dirty="0">
                <a:solidFill>
                  <a:schemeClr val="dk1"/>
                </a:solidFill>
              </a:rPr>
              <a:t>(</a:t>
            </a:r>
            <a:r>
              <a:rPr lang="en" sz="1600" b="1" dirty="0">
                <a:solidFill>
                  <a:srgbClr val="16A53F"/>
                </a:solidFill>
              </a:rPr>
              <a:t>x</a:t>
            </a:r>
            <a:r>
              <a:rPr lang="en" sz="1600" dirty="0">
                <a:solidFill>
                  <a:srgbClr val="204A87"/>
                </a:solidFill>
              </a:rPr>
              <a:t> </a:t>
            </a:r>
            <a:r>
              <a:rPr lang="en" sz="1600" dirty="0">
                <a:solidFill>
                  <a:schemeClr val="dk1"/>
                </a:solidFill>
              </a:rPr>
              <a:t>= carat, </a:t>
            </a:r>
            <a:r>
              <a:rPr lang="en" sz="1600" b="1" dirty="0">
                <a:solidFill>
                  <a:srgbClr val="16A53F"/>
                </a:solidFill>
              </a:rPr>
              <a:t>y</a:t>
            </a:r>
            <a:r>
              <a:rPr lang="en" sz="1600" dirty="0">
                <a:solidFill>
                  <a:srgbClr val="204A87"/>
                </a:solidFill>
              </a:rPr>
              <a:t> </a:t>
            </a:r>
            <a:r>
              <a:rPr lang="en" sz="1600" dirty="0">
                <a:solidFill>
                  <a:schemeClr val="dk1"/>
                </a:solidFill>
              </a:rPr>
              <a:t>= price))</a:t>
            </a:r>
            <a:endParaRPr sz="1600" dirty="0"/>
          </a:p>
        </p:txBody>
      </p:sp>
      <p:pic>
        <p:nvPicPr>
          <p:cNvPr id="5" name="Picture 4">
            <a:extLst>
              <a:ext uri="{FF2B5EF4-FFF2-40B4-BE49-F238E27FC236}">
                <a16:creationId xmlns:a16="http://schemas.microsoft.com/office/drawing/2014/main" id="{0B6DEA48-D514-FC7B-13D4-186BE960567E}"/>
              </a:ext>
            </a:extLst>
          </p:cNvPr>
          <p:cNvPicPr>
            <a:picLocks noChangeAspect="1"/>
          </p:cNvPicPr>
          <p:nvPr/>
        </p:nvPicPr>
        <p:blipFill>
          <a:blip r:embed="rId3"/>
          <a:stretch>
            <a:fillRect/>
          </a:stretch>
        </p:blipFill>
        <p:spPr>
          <a:xfrm>
            <a:off x="4417545" y="2369806"/>
            <a:ext cx="4445000" cy="17173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Arial"/>
              <a:buNone/>
            </a:pPr>
            <a:r>
              <a:rPr lang="en" dirty="0"/>
              <a:t>3. Specify Data Display </a:t>
            </a:r>
            <a:endParaRPr sz="3300" b="0" i="0" u="none" strike="noStrike" cap="none" dirty="0">
              <a:solidFill>
                <a:schemeClr val="dk1"/>
              </a:solidFill>
              <a:latin typeface="Arial"/>
              <a:ea typeface="Arial"/>
              <a:cs typeface="Arial"/>
              <a:sym typeface="Arial"/>
            </a:endParaRPr>
          </a:p>
        </p:txBody>
      </p:sp>
      <p:sp>
        <p:nvSpPr>
          <p:cNvPr id="304" name="Google Shape;304;p50"/>
          <p:cNvSpPr txBox="1">
            <a:spLocks noGrp="1"/>
          </p:cNvSpPr>
          <p:nvPr>
            <p:ph type="body" idx="1"/>
          </p:nvPr>
        </p:nvSpPr>
        <p:spPr>
          <a:xfrm>
            <a:off x="500877" y="2210997"/>
            <a:ext cx="3327052" cy="2587320"/>
          </a:xfrm>
          <a:prstGeom prst="rect">
            <a:avLst/>
          </a:prstGeom>
          <a:noFill/>
          <a:ln>
            <a:noFill/>
          </a:ln>
        </p:spPr>
        <p:txBody>
          <a:bodyPr spcFirstLastPara="1" wrap="square" lIns="68575" tIns="34275" rIns="68575" bIns="34275" anchor="t" anchorCtr="0">
            <a:noAutofit/>
          </a:bodyPr>
          <a:lstStyle/>
          <a:p>
            <a:pPr>
              <a:lnSpc>
                <a:spcPct val="80000"/>
              </a:lnSpc>
              <a:spcBef>
                <a:spcPts val="0"/>
              </a:spcBef>
            </a:pPr>
            <a:r>
              <a:rPr lang="en" dirty="0">
                <a:solidFill>
                  <a:srgbClr val="000000"/>
                </a:solidFill>
              </a:rPr>
              <a:t>requires:</a:t>
            </a:r>
          </a:p>
          <a:p>
            <a:pPr lvl="1">
              <a:lnSpc>
                <a:spcPct val="80000"/>
              </a:lnSpc>
              <a:spcBef>
                <a:spcPts val="0"/>
              </a:spcBef>
            </a:pPr>
            <a:r>
              <a:rPr lang="en" b="1" i="0" u="none" strike="noStrike" cap="none" dirty="0">
                <a:solidFill>
                  <a:srgbClr val="0000FF"/>
                </a:solidFill>
                <a:latin typeface="Arial"/>
                <a:ea typeface="Arial"/>
                <a:cs typeface="Arial"/>
                <a:sym typeface="Arial"/>
              </a:rPr>
              <a:t>+</a:t>
            </a:r>
            <a:r>
              <a:rPr lang="en" b="1" i="0" u="none" strike="noStrike" cap="none" dirty="0">
                <a:solidFill>
                  <a:schemeClr val="dk1"/>
                </a:solidFill>
                <a:latin typeface="Arial"/>
                <a:ea typeface="Arial"/>
                <a:cs typeface="Arial"/>
                <a:sym typeface="Arial"/>
              </a:rPr>
              <a:t> operator</a:t>
            </a:r>
            <a:endParaRPr lang="en" b="1" dirty="0"/>
          </a:p>
          <a:p>
            <a:pPr lvl="1">
              <a:lnSpc>
                <a:spcPct val="80000"/>
              </a:lnSpc>
              <a:spcBef>
                <a:spcPts val="0"/>
              </a:spcBef>
            </a:pPr>
            <a:r>
              <a:rPr lang="en-US" sz="1500" b="1" dirty="0" err="1">
                <a:solidFill>
                  <a:srgbClr val="FF0000"/>
                </a:solidFill>
              </a:rPr>
              <a:t>geom_point</a:t>
            </a:r>
            <a:r>
              <a:rPr lang="en-US" sz="1500" dirty="0"/>
              <a:t>()</a:t>
            </a:r>
          </a:p>
          <a:p>
            <a:pPr marL="0" marR="0" lvl="0" indent="0" algn="l" rtl="0">
              <a:lnSpc>
                <a:spcPct val="80000"/>
              </a:lnSpc>
              <a:spcBef>
                <a:spcPts val="800"/>
              </a:spcBef>
              <a:spcAft>
                <a:spcPts val="0"/>
              </a:spcAft>
              <a:buNone/>
            </a:pPr>
            <a:endParaRPr sz="1800" b="1" dirty="0"/>
          </a:p>
          <a:p>
            <a:pPr marL="457200" marR="0" lvl="0" indent="-361950" algn="l" rtl="0">
              <a:lnSpc>
                <a:spcPct val="80000"/>
              </a:lnSpc>
              <a:spcBef>
                <a:spcPts val="800"/>
              </a:spcBef>
              <a:spcAft>
                <a:spcPts val="0"/>
              </a:spcAft>
              <a:buSzPts val="2100"/>
              <a:buChar char="•"/>
            </a:pPr>
            <a:r>
              <a:rPr lang="en" sz="1800" b="1" i="0" u="none" strike="noStrike" cap="none" dirty="0">
                <a:solidFill>
                  <a:schemeClr val="dk1"/>
                </a:solidFill>
                <a:latin typeface="Arial"/>
                <a:ea typeface="Arial"/>
                <a:cs typeface="Arial"/>
                <a:sym typeface="Arial"/>
              </a:rPr>
              <a:t>Output</a:t>
            </a:r>
            <a:r>
              <a:rPr lang="en" sz="1800" b="0" i="0" u="none" strike="noStrike" cap="none" dirty="0">
                <a:solidFill>
                  <a:schemeClr val="dk1"/>
                </a:solidFill>
                <a:latin typeface="Arial"/>
                <a:ea typeface="Arial"/>
                <a:cs typeface="Arial"/>
                <a:sym typeface="Arial"/>
              </a:rPr>
              <a:t>: scatterplot</a:t>
            </a:r>
            <a:endParaRPr sz="1800" b="0" i="0" u="none" strike="noStrike" cap="none" dirty="0">
              <a:solidFill>
                <a:schemeClr val="dk1"/>
              </a:solidFill>
              <a:latin typeface="Arial"/>
              <a:ea typeface="Arial"/>
              <a:cs typeface="Arial"/>
              <a:sym typeface="Arial"/>
            </a:endParaRPr>
          </a:p>
        </p:txBody>
      </p:sp>
      <p:sp>
        <p:nvSpPr>
          <p:cNvPr id="306" name="Google Shape;306;p50"/>
          <p:cNvSpPr txBox="1"/>
          <p:nvPr/>
        </p:nvSpPr>
        <p:spPr>
          <a:xfrm>
            <a:off x="4433556" y="1006641"/>
            <a:ext cx="4847638" cy="1204356"/>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800"/>
              </a:spcBef>
              <a:spcAft>
                <a:spcPts val="0"/>
              </a:spcAft>
              <a:buNone/>
            </a:pPr>
            <a:r>
              <a:rPr lang="en" b="1" dirty="0" err="1">
                <a:solidFill>
                  <a:srgbClr val="FF0000"/>
                </a:solidFill>
              </a:rPr>
              <a:t>ggplot</a:t>
            </a:r>
            <a:r>
              <a:rPr lang="en" dirty="0">
                <a:solidFill>
                  <a:schemeClr val="dk1"/>
                </a:solidFill>
              </a:rPr>
              <a:t>(</a:t>
            </a:r>
            <a:r>
              <a:rPr lang="en" b="1" dirty="0">
                <a:solidFill>
                  <a:srgbClr val="16A53F"/>
                </a:solidFill>
              </a:rPr>
              <a:t>data</a:t>
            </a:r>
            <a:r>
              <a:rPr lang="en" dirty="0">
                <a:solidFill>
                  <a:srgbClr val="204A87"/>
                </a:solidFill>
              </a:rPr>
              <a:t> </a:t>
            </a:r>
            <a:r>
              <a:rPr lang="en" dirty="0">
                <a:solidFill>
                  <a:schemeClr val="dk1"/>
                </a:solidFill>
              </a:rPr>
              <a:t>= diamonds, </a:t>
            </a:r>
            <a:endParaRPr dirty="0">
              <a:solidFill>
                <a:schemeClr val="dk1"/>
              </a:solidFill>
            </a:endParaRPr>
          </a:p>
          <a:p>
            <a:pPr marL="0" lvl="0" indent="0" algn="l" rtl="0">
              <a:lnSpc>
                <a:spcPct val="90000"/>
              </a:lnSpc>
              <a:spcBef>
                <a:spcPts val="800"/>
              </a:spcBef>
              <a:spcAft>
                <a:spcPts val="0"/>
              </a:spcAft>
              <a:buNone/>
            </a:pPr>
            <a:r>
              <a:rPr lang="en" b="1" dirty="0">
                <a:solidFill>
                  <a:srgbClr val="BF9000"/>
                </a:solidFill>
              </a:rPr>
              <a:t>             </a:t>
            </a:r>
            <a:r>
              <a:rPr lang="en" b="1" dirty="0">
                <a:solidFill>
                  <a:srgbClr val="16A53F"/>
                </a:solidFill>
              </a:rPr>
              <a:t>mapping</a:t>
            </a:r>
            <a:r>
              <a:rPr lang="en" dirty="0">
                <a:solidFill>
                  <a:srgbClr val="204A87"/>
                </a:solidFill>
              </a:rPr>
              <a:t> </a:t>
            </a:r>
            <a:r>
              <a:rPr lang="en" dirty="0">
                <a:solidFill>
                  <a:schemeClr val="dk1"/>
                </a:solidFill>
              </a:rPr>
              <a:t>= </a:t>
            </a:r>
            <a:r>
              <a:rPr lang="en" b="1" dirty="0" err="1">
                <a:solidFill>
                  <a:srgbClr val="FF0000"/>
                </a:solidFill>
              </a:rPr>
              <a:t>aes</a:t>
            </a:r>
            <a:r>
              <a:rPr lang="en" dirty="0">
                <a:solidFill>
                  <a:schemeClr val="dk1"/>
                </a:solidFill>
              </a:rPr>
              <a:t>(</a:t>
            </a:r>
            <a:r>
              <a:rPr lang="en" b="1" dirty="0">
                <a:solidFill>
                  <a:srgbClr val="16A53F"/>
                </a:solidFill>
              </a:rPr>
              <a:t>x</a:t>
            </a:r>
            <a:r>
              <a:rPr lang="en" dirty="0">
                <a:solidFill>
                  <a:srgbClr val="204A87"/>
                </a:solidFill>
              </a:rPr>
              <a:t> </a:t>
            </a:r>
            <a:r>
              <a:rPr lang="en" dirty="0">
                <a:solidFill>
                  <a:schemeClr val="dk1"/>
                </a:solidFill>
              </a:rPr>
              <a:t>= carat,</a:t>
            </a:r>
            <a:r>
              <a:rPr lang="en" b="1" dirty="0">
                <a:solidFill>
                  <a:srgbClr val="548135"/>
                </a:solidFill>
              </a:rPr>
              <a:t>  </a:t>
            </a:r>
            <a:r>
              <a:rPr lang="en" b="1" dirty="0">
                <a:solidFill>
                  <a:srgbClr val="16A53F"/>
                </a:solidFill>
              </a:rPr>
              <a:t>y</a:t>
            </a:r>
            <a:r>
              <a:rPr lang="en" dirty="0">
                <a:solidFill>
                  <a:srgbClr val="204A87"/>
                </a:solidFill>
              </a:rPr>
              <a:t> </a:t>
            </a:r>
            <a:r>
              <a:rPr lang="en" dirty="0">
                <a:solidFill>
                  <a:schemeClr val="dk1"/>
                </a:solidFill>
              </a:rPr>
              <a:t>= price)) </a:t>
            </a:r>
            <a:r>
              <a:rPr lang="en" b="1" dirty="0">
                <a:solidFill>
                  <a:srgbClr val="0000FF"/>
                </a:solidFill>
              </a:rPr>
              <a:t>+</a:t>
            </a:r>
            <a:r>
              <a:rPr lang="en" dirty="0">
                <a:solidFill>
                  <a:schemeClr val="dk1"/>
                </a:solidFill>
              </a:rPr>
              <a:t> </a:t>
            </a:r>
            <a:endParaRPr dirty="0">
              <a:solidFill>
                <a:schemeClr val="dk1"/>
              </a:solidFill>
            </a:endParaRPr>
          </a:p>
          <a:p>
            <a:pPr marL="0" lvl="0" indent="0" algn="l" rtl="0">
              <a:lnSpc>
                <a:spcPct val="90000"/>
              </a:lnSpc>
              <a:spcBef>
                <a:spcPts val="800"/>
              </a:spcBef>
              <a:spcAft>
                <a:spcPts val="0"/>
              </a:spcAft>
              <a:buNone/>
            </a:pPr>
            <a:r>
              <a:rPr lang="en" b="1" dirty="0" err="1">
                <a:solidFill>
                  <a:srgbClr val="FF0000"/>
                </a:solidFill>
              </a:rPr>
              <a:t>geom_point</a:t>
            </a:r>
            <a:r>
              <a:rPr lang="en" dirty="0">
                <a:solidFill>
                  <a:schemeClr val="dk1"/>
                </a:solidFill>
              </a:rPr>
              <a:t>()</a:t>
            </a:r>
            <a:endParaRPr dirty="0">
              <a:solidFill>
                <a:schemeClr val="dk1"/>
              </a:solidFill>
            </a:endParaRPr>
          </a:p>
        </p:txBody>
      </p:sp>
      <p:pic>
        <p:nvPicPr>
          <p:cNvPr id="5" name="Picture 4">
            <a:extLst>
              <a:ext uri="{FF2B5EF4-FFF2-40B4-BE49-F238E27FC236}">
                <a16:creationId xmlns:a16="http://schemas.microsoft.com/office/drawing/2014/main" id="{CF38BEAF-E099-609A-6A10-5F39869DFC0B}"/>
              </a:ext>
            </a:extLst>
          </p:cNvPr>
          <p:cNvPicPr>
            <a:picLocks noChangeAspect="1"/>
          </p:cNvPicPr>
          <p:nvPr/>
        </p:nvPicPr>
        <p:blipFill>
          <a:blip r:embed="rId3"/>
          <a:stretch>
            <a:fillRect/>
          </a:stretch>
        </p:blipFill>
        <p:spPr>
          <a:xfrm>
            <a:off x="3059540" y="2516347"/>
            <a:ext cx="5947521" cy="229790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Arial"/>
              <a:buNone/>
            </a:pPr>
            <a:r>
              <a:rPr lang="en" sz="3300" b="0" i="0" u="none" strike="noStrike" cap="none" dirty="0">
                <a:solidFill>
                  <a:schemeClr val="dk1"/>
                </a:solidFill>
                <a:latin typeface="Arial"/>
                <a:ea typeface="Arial"/>
                <a:cs typeface="Arial"/>
                <a:sym typeface="Arial"/>
              </a:rPr>
              <a:t>ggplot2 functions</a:t>
            </a:r>
            <a:endParaRPr sz="3300" b="0" i="0" u="none" strike="noStrike" cap="none" dirty="0">
              <a:solidFill>
                <a:schemeClr val="dk1"/>
              </a:solidFill>
              <a:latin typeface="Arial"/>
              <a:ea typeface="Arial"/>
              <a:cs typeface="Arial"/>
              <a:sym typeface="Arial"/>
            </a:endParaRPr>
          </a:p>
        </p:txBody>
      </p:sp>
      <p:sp>
        <p:nvSpPr>
          <p:cNvPr id="274" name="Google Shape;274;p4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p>
            <a:pPr marL="177800" marR="0" lvl="0" indent="-171450" algn="l" rtl="0">
              <a:lnSpc>
                <a:spcPct val="90000"/>
              </a:lnSpc>
              <a:spcBef>
                <a:spcPts val="0"/>
              </a:spcBef>
              <a:spcAft>
                <a:spcPts val="0"/>
              </a:spcAft>
              <a:buClr>
                <a:srgbClr val="000000"/>
              </a:buClr>
              <a:buSzPts val="2100"/>
              <a:buFont typeface="Arial"/>
              <a:buChar char="•"/>
            </a:pPr>
            <a:r>
              <a:rPr lang="en" sz="2100" b="1" i="0" u="none" strike="noStrike" cap="none" dirty="0" err="1">
                <a:solidFill>
                  <a:srgbClr val="FF0000"/>
                </a:solidFill>
                <a:latin typeface="Arial"/>
                <a:ea typeface="Arial"/>
                <a:cs typeface="Arial"/>
                <a:sym typeface="Arial"/>
              </a:rPr>
              <a:t>ggplot</a:t>
            </a:r>
            <a:r>
              <a:rPr lang="en" sz="2100" i="0" u="none" strike="noStrike" cap="none" dirty="0">
                <a:solidFill>
                  <a:schemeClr val="tx1"/>
                </a:solidFill>
                <a:latin typeface="Arial"/>
                <a:ea typeface="Arial"/>
                <a:cs typeface="Arial"/>
                <a:sym typeface="Arial"/>
              </a:rPr>
              <a:t>()</a:t>
            </a:r>
            <a:r>
              <a:rPr lang="en" sz="2100" b="0" i="0" u="none" strike="noStrike" cap="none" dirty="0">
                <a:solidFill>
                  <a:schemeClr val="dk1"/>
                </a:solidFill>
                <a:latin typeface="Arial"/>
                <a:ea typeface="Arial"/>
                <a:cs typeface="Arial"/>
                <a:sym typeface="Arial"/>
              </a:rPr>
              <a:t>: </a:t>
            </a:r>
            <a:r>
              <a:rPr lang="en" dirty="0"/>
              <a:t>creates a</a:t>
            </a:r>
            <a:r>
              <a:rPr lang="en" sz="2100" b="0" i="0" u="none" strike="noStrike" cap="none" dirty="0">
                <a:solidFill>
                  <a:schemeClr val="dk1"/>
                </a:solidFill>
                <a:latin typeface="Arial"/>
                <a:ea typeface="Arial"/>
                <a:cs typeface="Arial"/>
                <a:sym typeface="Arial"/>
              </a:rPr>
              <a:t> </a:t>
            </a:r>
            <a:r>
              <a:rPr lang="en" sz="2100" b="0" i="0" u="none" strike="noStrike" cap="none" dirty="0" err="1">
                <a:solidFill>
                  <a:schemeClr val="dk1"/>
                </a:solidFill>
                <a:latin typeface="Arial"/>
                <a:ea typeface="Arial"/>
                <a:cs typeface="Arial"/>
                <a:sym typeface="Arial"/>
              </a:rPr>
              <a:t>ggplot</a:t>
            </a:r>
            <a:r>
              <a:rPr lang="en" sz="2100" b="0" i="0" u="none" strike="noStrike" cap="none" dirty="0">
                <a:solidFill>
                  <a:schemeClr val="dk1"/>
                </a:solidFill>
                <a:latin typeface="Arial"/>
                <a:ea typeface="Arial"/>
                <a:cs typeface="Arial"/>
                <a:sym typeface="Arial"/>
              </a:rPr>
              <a:t> object</a:t>
            </a:r>
            <a:endParaRPr sz="1100" dirty="0"/>
          </a:p>
          <a:p>
            <a:pPr marL="177800" marR="0" lvl="0" indent="-38100" algn="l" rtl="0">
              <a:lnSpc>
                <a:spcPct val="90000"/>
              </a:lnSpc>
              <a:spcBef>
                <a:spcPts val="800"/>
              </a:spcBef>
              <a:spcAft>
                <a:spcPts val="0"/>
              </a:spcAft>
              <a:buClr>
                <a:schemeClr val="dk1"/>
              </a:buClr>
              <a:buSzPts val="2100"/>
              <a:buFont typeface="Arial"/>
              <a:buNone/>
            </a:pPr>
            <a:endParaRPr sz="2100" b="0" i="0" u="none" strike="noStrike" cap="none" dirty="0">
              <a:solidFill>
                <a:schemeClr val="dk1"/>
              </a:solidFill>
              <a:latin typeface="Arial"/>
              <a:ea typeface="Arial"/>
              <a:cs typeface="Arial"/>
              <a:sym typeface="Arial"/>
            </a:endParaRPr>
          </a:p>
          <a:p>
            <a:pPr marL="177800" indent="-171450">
              <a:buClr>
                <a:srgbClr val="000000"/>
              </a:buClr>
            </a:pPr>
            <a:r>
              <a:rPr lang="en-US" sz="2400" b="1" i="0" u="none" strike="noStrike" cap="none" dirty="0" err="1">
                <a:solidFill>
                  <a:srgbClr val="FF0000"/>
                </a:solidFill>
              </a:rPr>
              <a:t>aes</a:t>
            </a:r>
            <a:r>
              <a:rPr lang="en-US" sz="2400" b="0" i="0" u="none" strike="noStrike" cap="none" dirty="0">
                <a:solidFill>
                  <a:schemeClr val="dk1"/>
                </a:solidFill>
                <a:latin typeface="Arial"/>
                <a:ea typeface="Arial"/>
                <a:cs typeface="Arial"/>
                <a:sym typeface="Arial"/>
              </a:rPr>
              <a:t>() function is required whenever you reference specific variables in your data</a:t>
            </a:r>
            <a:endParaRPr lang="en-US" sz="2400" dirty="0"/>
          </a:p>
          <a:p>
            <a:pPr marL="177800" marR="0" lvl="0" indent="-38100" algn="l" rtl="0">
              <a:lnSpc>
                <a:spcPct val="90000"/>
              </a:lnSpc>
              <a:spcBef>
                <a:spcPts val="800"/>
              </a:spcBef>
              <a:spcAft>
                <a:spcPts val="0"/>
              </a:spcAft>
              <a:buClr>
                <a:schemeClr val="dk1"/>
              </a:buClr>
              <a:buSzPts val="2100"/>
              <a:buFont typeface="Arial"/>
              <a:buNone/>
            </a:pPr>
            <a:endParaRPr sz="2100" b="0" i="0" u="none" strike="noStrike" cap="none" dirty="0">
              <a:solidFill>
                <a:schemeClr val="dk1"/>
              </a:solidFill>
              <a:latin typeface="Arial"/>
              <a:ea typeface="Arial"/>
              <a:cs typeface="Arial"/>
              <a:sym typeface="Arial"/>
            </a:endParaRPr>
          </a:p>
          <a:p>
            <a:pPr marL="177800" marR="0" lvl="0" indent="-171450" algn="l" rtl="0">
              <a:lnSpc>
                <a:spcPct val="90000"/>
              </a:lnSpc>
              <a:spcBef>
                <a:spcPts val="800"/>
              </a:spcBef>
              <a:spcAft>
                <a:spcPts val="0"/>
              </a:spcAft>
              <a:buClr>
                <a:srgbClr val="000000"/>
              </a:buClr>
              <a:buSzPts val="2100"/>
              <a:buFont typeface="Arial"/>
              <a:buChar char="•"/>
            </a:pPr>
            <a:r>
              <a:rPr lang="en" sz="2100" b="1" i="0" u="none" strike="noStrike" cap="none" dirty="0" err="1">
                <a:solidFill>
                  <a:srgbClr val="FF0000"/>
                </a:solidFill>
                <a:latin typeface="Arial"/>
                <a:ea typeface="Arial"/>
                <a:cs typeface="Arial"/>
                <a:sym typeface="Arial"/>
              </a:rPr>
              <a:t>geom_XXX</a:t>
            </a:r>
            <a:r>
              <a:rPr lang="en" sz="2100" i="0" u="none" strike="noStrike" cap="none" dirty="0">
                <a:solidFill>
                  <a:schemeClr val="tx1"/>
                </a:solidFill>
                <a:latin typeface="Arial"/>
                <a:ea typeface="Arial"/>
                <a:cs typeface="Arial"/>
                <a:sym typeface="Arial"/>
              </a:rPr>
              <a:t>()</a:t>
            </a:r>
            <a:r>
              <a:rPr lang="en" sz="2100" b="0" i="0" u="none" strike="noStrike" cap="none" dirty="0">
                <a:solidFill>
                  <a:schemeClr val="dk1"/>
                </a:solidFill>
                <a:latin typeface="Arial"/>
                <a:ea typeface="Arial"/>
                <a:cs typeface="Arial"/>
                <a:sym typeface="Arial"/>
              </a:rPr>
              <a:t>: draws points/lines etc.</a:t>
            </a:r>
            <a:endParaRPr sz="1100" dirty="0"/>
          </a:p>
          <a:p>
            <a:pPr marL="177800" marR="0" lvl="0" indent="-38100" algn="l" rtl="0">
              <a:lnSpc>
                <a:spcPct val="90000"/>
              </a:lnSpc>
              <a:spcBef>
                <a:spcPts val="800"/>
              </a:spcBef>
              <a:spcAft>
                <a:spcPts val="0"/>
              </a:spcAft>
              <a:buClr>
                <a:schemeClr val="dk1"/>
              </a:buClr>
              <a:buSzPts val="2100"/>
              <a:buFont typeface="Arial"/>
              <a:buNone/>
            </a:pPr>
            <a:endParaRPr sz="2100" b="0" i="0" u="none" strike="noStrike" cap="none" dirty="0">
              <a:solidFill>
                <a:schemeClr val="dk1"/>
              </a:solidFill>
              <a:latin typeface="Arial"/>
              <a:ea typeface="Arial"/>
              <a:cs typeface="Arial"/>
              <a:sym typeface="Arial"/>
            </a:endParaRPr>
          </a:p>
          <a:p>
            <a:pPr marL="177800" marR="0" lvl="0" indent="-171450" algn="l" rtl="0">
              <a:lnSpc>
                <a:spcPct val="90000"/>
              </a:lnSpc>
              <a:spcBef>
                <a:spcPts val="800"/>
              </a:spcBef>
              <a:spcAft>
                <a:spcPts val="0"/>
              </a:spcAft>
              <a:buClr>
                <a:srgbClr val="000000"/>
              </a:buClr>
              <a:buSzPts val="2100"/>
              <a:buFont typeface="Arial"/>
              <a:buChar char="•"/>
            </a:pPr>
            <a:r>
              <a:rPr lang="en" sz="2100" b="1" i="0" u="none" strike="noStrike" cap="none" dirty="0">
                <a:solidFill>
                  <a:srgbClr val="0000FF"/>
                </a:solidFill>
                <a:latin typeface="Arial"/>
                <a:ea typeface="Arial"/>
                <a:cs typeface="Arial"/>
                <a:sym typeface="Arial"/>
              </a:rPr>
              <a:t>+</a:t>
            </a:r>
            <a:r>
              <a:rPr lang="en" sz="2100" b="0" i="0" u="none" strike="noStrike" cap="none" dirty="0">
                <a:solidFill>
                  <a:schemeClr val="dk1"/>
                </a:solidFill>
                <a:latin typeface="Arial"/>
                <a:ea typeface="Arial"/>
                <a:cs typeface="Arial"/>
                <a:sym typeface="Arial"/>
              </a:rPr>
              <a:t>: adds components to plot</a:t>
            </a:r>
            <a:endParaRPr sz="1100" dirty="0"/>
          </a:p>
          <a:p>
            <a:pPr marL="520700" marR="0" lvl="1" indent="-177800" algn="l" rtl="0">
              <a:lnSpc>
                <a:spcPct val="90000"/>
              </a:lnSpc>
              <a:spcBef>
                <a:spcPts val="400"/>
              </a:spcBef>
              <a:spcAft>
                <a:spcPts val="0"/>
              </a:spcAft>
              <a:buClr>
                <a:schemeClr val="dk1"/>
              </a:buClr>
              <a:buSzPts val="1800"/>
              <a:buFont typeface="Arial"/>
              <a:buChar char="•"/>
            </a:pPr>
            <a:r>
              <a:rPr lang="en" sz="1800" b="0" i="0" u="none" strike="noStrike" cap="none" dirty="0">
                <a:solidFill>
                  <a:schemeClr val="dk1"/>
                </a:solidFill>
                <a:latin typeface="Arial"/>
                <a:ea typeface="Arial"/>
                <a:cs typeface="Arial"/>
                <a:sym typeface="Arial"/>
              </a:rPr>
              <a:t>Modular structure </a:t>
            </a: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9DE2D-3769-B5CF-614C-ED81C3798EA8}"/>
              </a:ext>
            </a:extLst>
          </p:cNvPr>
          <p:cNvSpPr>
            <a:spLocks noGrp="1"/>
          </p:cNvSpPr>
          <p:nvPr>
            <p:ph type="title"/>
          </p:nvPr>
        </p:nvSpPr>
        <p:spPr/>
        <p:txBody>
          <a:bodyPr/>
          <a:lstStyle/>
          <a:p>
            <a:r>
              <a:rPr lang="en-US" dirty="0"/>
              <a:t>Scatter Plot</a:t>
            </a:r>
          </a:p>
        </p:txBody>
      </p:sp>
      <p:sp>
        <p:nvSpPr>
          <p:cNvPr id="3" name="Text Placeholder 2">
            <a:extLst>
              <a:ext uri="{FF2B5EF4-FFF2-40B4-BE49-F238E27FC236}">
                <a16:creationId xmlns:a16="http://schemas.microsoft.com/office/drawing/2014/main" id="{B88C8A1D-B55E-5949-E869-CD5296AED2DF}"/>
              </a:ext>
            </a:extLst>
          </p:cNvPr>
          <p:cNvSpPr>
            <a:spLocks noGrp="1"/>
          </p:cNvSpPr>
          <p:nvPr>
            <p:ph type="body" idx="1"/>
          </p:nvPr>
        </p:nvSpPr>
        <p:spPr>
          <a:xfrm>
            <a:off x="386042" y="1233237"/>
            <a:ext cx="8371915" cy="2285723"/>
          </a:xfrm>
        </p:spPr>
        <p:txBody>
          <a:bodyPr/>
          <a:lstStyle/>
          <a:p>
            <a:pPr marL="0" lvl="0" indent="0" algn="l" rtl="0">
              <a:lnSpc>
                <a:spcPct val="90000"/>
              </a:lnSpc>
              <a:spcBef>
                <a:spcPts val="800"/>
              </a:spcBef>
              <a:spcAft>
                <a:spcPts val="0"/>
              </a:spcAft>
              <a:buNone/>
            </a:pPr>
            <a:r>
              <a:rPr lang="en-US" sz="1600" b="1" dirty="0" err="1">
                <a:solidFill>
                  <a:srgbClr val="FF0000"/>
                </a:solidFill>
              </a:rPr>
              <a:t>ggplot</a:t>
            </a:r>
            <a:r>
              <a:rPr lang="en-US" sz="1600" dirty="0">
                <a:solidFill>
                  <a:schemeClr val="dk1"/>
                </a:solidFill>
              </a:rPr>
              <a:t>(</a:t>
            </a:r>
            <a:r>
              <a:rPr lang="en-US" sz="1600" b="1" dirty="0">
                <a:solidFill>
                  <a:srgbClr val="16A53F"/>
                </a:solidFill>
              </a:rPr>
              <a:t>data</a:t>
            </a:r>
            <a:r>
              <a:rPr lang="en-US" sz="1600" dirty="0">
                <a:solidFill>
                  <a:srgbClr val="204A87"/>
                </a:solidFill>
              </a:rPr>
              <a:t> </a:t>
            </a:r>
            <a:r>
              <a:rPr lang="en-US" sz="1600" dirty="0">
                <a:solidFill>
                  <a:schemeClr val="dk1"/>
                </a:solidFill>
              </a:rPr>
              <a:t>= diamonds, </a:t>
            </a:r>
          </a:p>
          <a:p>
            <a:pPr marL="0" lvl="0" indent="0" algn="l" rtl="0">
              <a:lnSpc>
                <a:spcPct val="90000"/>
              </a:lnSpc>
              <a:spcBef>
                <a:spcPts val="800"/>
              </a:spcBef>
              <a:spcAft>
                <a:spcPts val="0"/>
              </a:spcAft>
              <a:buNone/>
            </a:pPr>
            <a:r>
              <a:rPr lang="en-US" sz="1600" b="1" dirty="0">
                <a:solidFill>
                  <a:srgbClr val="BF9000"/>
                </a:solidFill>
              </a:rPr>
              <a:t>             </a:t>
            </a:r>
            <a:r>
              <a:rPr lang="en-US" sz="1600" b="1" dirty="0">
                <a:solidFill>
                  <a:srgbClr val="16A53F"/>
                </a:solidFill>
              </a:rPr>
              <a:t>mapping</a:t>
            </a:r>
            <a:r>
              <a:rPr lang="en-US" sz="1600" dirty="0">
                <a:solidFill>
                  <a:srgbClr val="204A87"/>
                </a:solidFill>
              </a:rPr>
              <a:t> </a:t>
            </a:r>
            <a:r>
              <a:rPr lang="en-US" sz="1600" dirty="0">
                <a:solidFill>
                  <a:schemeClr val="dk1"/>
                </a:solidFill>
              </a:rPr>
              <a:t>= </a:t>
            </a:r>
            <a:r>
              <a:rPr lang="en-US" sz="1600" b="1" dirty="0" err="1">
                <a:solidFill>
                  <a:srgbClr val="FF0000"/>
                </a:solidFill>
              </a:rPr>
              <a:t>aes</a:t>
            </a:r>
            <a:r>
              <a:rPr lang="en-US" sz="1600" dirty="0">
                <a:solidFill>
                  <a:schemeClr val="dk1"/>
                </a:solidFill>
              </a:rPr>
              <a:t>(</a:t>
            </a:r>
            <a:r>
              <a:rPr lang="en-US" sz="1600" b="1" dirty="0">
                <a:solidFill>
                  <a:srgbClr val="16A53F"/>
                </a:solidFill>
              </a:rPr>
              <a:t>x</a:t>
            </a:r>
            <a:r>
              <a:rPr lang="en-US" sz="1600" dirty="0">
                <a:solidFill>
                  <a:srgbClr val="204A87"/>
                </a:solidFill>
              </a:rPr>
              <a:t> </a:t>
            </a:r>
            <a:r>
              <a:rPr lang="en-US" sz="1600" dirty="0">
                <a:solidFill>
                  <a:schemeClr val="dk1"/>
                </a:solidFill>
              </a:rPr>
              <a:t>= carat,</a:t>
            </a:r>
            <a:r>
              <a:rPr lang="en-US" sz="1600" b="1" dirty="0">
                <a:solidFill>
                  <a:srgbClr val="548135"/>
                </a:solidFill>
              </a:rPr>
              <a:t>  </a:t>
            </a:r>
            <a:r>
              <a:rPr lang="en-US" sz="1600" b="1" dirty="0">
                <a:solidFill>
                  <a:srgbClr val="16A53F"/>
                </a:solidFill>
              </a:rPr>
              <a:t>y</a:t>
            </a:r>
            <a:r>
              <a:rPr lang="en-US" sz="1600" dirty="0">
                <a:solidFill>
                  <a:srgbClr val="204A87"/>
                </a:solidFill>
              </a:rPr>
              <a:t> </a:t>
            </a:r>
            <a:r>
              <a:rPr lang="en-US" sz="1600" dirty="0">
                <a:solidFill>
                  <a:schemeClr val="dk1"/>
                </a:solidFill>
              </a:rPr>
              <a:t>= price)) </a:t>
            </a:r>
            <a:r>
              <a:rPr lang="en-US" sz="1600" b="1" dirty="0">
                <a:solidFill>
                  <a:srgbClr val="0000FF"/>
                </a:solidFill>
              </a:rPr>
              <a:t>+</a:t>
            </a:r>
            <a:r>
              <a:rPr lang="en-US" sz="1600" dirty="0">
                <a:solidFill>
                  <a:schemeClr val="dk1"/>
                </a:solidFill>
              </a:rPr>
              <a:t> </a:t>
            </a:r>
          </a:p>
          <a:p>
            <a:pPr marL="0" lvl="0" indent="0" algn="l" rtl="0">
              <a:lnSpc>
                <a:spcPct val="90000"/>
              </a:lnSpc>
              <a:spcBef>
                <a:spcPts val="800"/>
              </a:spcBef>
              <a:spcAft>
                <a:spcPts val="0"/>
              </a:spcAft>
              <a:buNone/>
            </a:pPr>
            <a:r>
              <a:rPr lang="en-US" sz="1600" b="1" dirty="0" err="1">
                <a:solidFill>
                  <a:srgbClr val="FF0000"/>
                </a:solidFill>
              </a:rPr>
              <a:t>geom_point</a:t>
            </a:r>
            <a:r>
              <a:rPr lang="en-US" sz="1600" dirty="0">
                <a:solidFill>
                  <a:schemeClr val="dk1"/>
                </a:solidFill>
              </a:rPr>
              <a:t>()</a:t>
            </a:r>
            <a:endParaRPr lang="en-US" sz="1600" dirty="0"/>
          </a:p>
        </p:txBody>
      </p:sp>
      <p:sp>
        <p:nvSpPr>
          <p:cNvPr id="4" name="Slide Number Placeholder 3">
            <a:extLst>
              <a:ext uri="{FF2B5EF4-FFF2-40B4-BE49-F238E27FC236}">
                <a16:creationId xmlns:a16="http://schemas.microsoft.com/office/drawing/2014/main" id="{E00DD57D-428C-36DA-F6A1-8CAD294897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5" name="Picture 4">
            <a:extLst>
              <a:ext uri="{FF2B5EF4-FFF2-40B4-BE49-F238E27FC236}">
                <a16:creationId xmlns:a16="http://schemas.microsoft.com/office/drawing/2014/main" id="{12B3D5DE-0905-A510-7D85-733B1B05E69F}"/>
              </a:ext>
            </a:extLst>
          </p:cNvPr>
          <p:cNvPicPr>
            <a:picLocks noChangeAspect="1"/>
          </p:cNvPicPr>
          <p:nvPr/>
        </p:nvPicPr>
        <p:blipFill>
          <a:blip r:embed="rId2"/>
          <a:stretch>
            <a:fillRect/>
          </a:stretch>
        </p:blipFill>
        <p:spPr>
          <a:xfrm>
            <a:off x="2567829" y="2622797"/>
            <a:ext cx="5947521" cy="2297906"/>
          </a:xfrm>
          <a:prstGeom prst="rect">
            <a:avLst/>
          </a:prstGeom>
        </p:spPr>
      </p:pic>
      <p:sp>
        <p:nvSpPr>
          <p:cNvPr id="6" name="TextBox 5">
            <a:extLst>
              <a:ext uri="{FF2B5EF4-FFF2-40B4-BE49-F238E27FC236}">
                <a16:creationId xmlns:a16="http://schemas.microsoft.com/office/drawing/2014/main" id="{465B241C-4C65-B40A-F512-D0A76CD75CD5}"/>
              </a:ext>
            </a:extLst>
          </p:cNvPr>
          <p:cNvSpPr txBox="1"/>
          <p:nvPr/>
        </p:nvSpPr>
        <p:spPr>
          <a:xfrm>
            <a:off x="4678774" y="465732"/>
            <a:ext cx="6096000" cy="461665"/>
          </a:xfrm>
          <a:prstGeom prst="rect">
            <a:avLst/>
          </a:prstGeom>
          <a:noFill/>
        </p:spPr>
        <p:txBody>
          <a:bodyPr wrap="square">
            <a:spAutoFit/>
          </a:bodyPr>
          <a:lstStyle/>
          <a:p>
            <a:r>
              <a:rPr lang="en-US" sz="2400" dirty="0">
                <a:hlinkClick r:id="rId3"/>
              </a:rPr>
              <a:t>https://</a:t>
            </a:r>
            <a:r>
              <a:rPr lang="en-US" sz="2400" dirty="0" err="1">
                <a:hlinkClick r:id="rId3"/>
              </a:rPr>
              <a:t>pollev.com</a:t>
            </a:r>
            <a:r>
              <a:rPr lang="en-US" sz="2400" dirty="0">
                <a:hlinkClick r:id="rId3"/>
              </a:rPr>
              <a:t>/</a:t>
            </a:r>
            <a:r>
              <a:rPr lang="en-US" sz="2400" dirty="0" err="1">
                <a:hlinkClick r:id="rId3"/>
              </a:rPr>
              <a:t>vsovero</a:t>
            </a:r>
            <a:endParaRPr lang="en-US" sz="2400" dirty="0"/>
          </a:p>
        </p:txBody>
      </p:sp>
    </p:spTree>
    <p:extLst>
      <p:ext uri="{BB962C8B-B14F-4D97-AF65-F5344CB8AC3E}">
        <p14:creationId xmlns:p14="http://schemas.microsoft.com/office/powerpoint/2010/main" val="3240589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96322-A90F-8214-CDE1-2F861371FD54}"/>
              </a:ext>
            </a:extLst>
          </p:cNvPr>
          <p:cNvSpPr>
            <a:spLocks noGrp="1"/>
          </p:cNvSpPr>
          <p:nvPr>
            <p:ph type="title"/>
          </p:nvPr>
        </p:nvSpPr>
        <p:spPr/>
        <p:txBody>
          <a:bodyPr/>
          <a:lstStyle/>
          <a:p>
            <a:r>
              <a:rPr lang="en-US" dirty="0"/>
              <a:t>Data Example</a:t>
            </a:r>
          </a:p>
        </p:txBody>
      </p:sp>
      <p:sp>
        <p:nvSpPr>
          <p:cNvPr id="3" name="Text Placeholder 2">
            <a:extLst>
              <a:ext uri="{FF2B5EF4-FFF2-40B4-BE49-F238E27FC236}">
                <a16:creationId xmlns:a16="http://schemas.microsoft.com/office/drawing/2014/main" id="{CC895218-C9F4-69EE-75D4-3DDDCCF65BAB}"/>
              </a:ext>
            </a:extLst>
          </p:cNvPr>
          <p:cNvSpPr>
            <a:spLocks noGrp="1"/>
          </p:cNvSpPr>
          <p:nvPr>
            <p:ph type="body" idx="1"/>
          </p:nvPr>
        </p:nvSpPr>
        <p:spPr>
          <a:xfrm>
            <a:off x="242762" y="1369219"/>
            <a:ext cx="8075850" cy="3263400"/>
          </a:xfrm>
        </p:spPr>
        <p:txBody>
          <a:bodyPr/>
          <a:lstStyle/>
          <a:p>
            <a:pPr marL="95250" indent="0">
              <a:buNone/>
            </a:pPr>
            <a:r>
              <a:rPr lang="en-US" dirty="0"/>
              <a:t>We are going to work with the gender gap data:</a:t>
            </a:r>
          </a:p>
          <a:p>
            <a:pPr marL="95250" indent="0">
              <a:buNone/>
            </a:pPr>
            <a:endParaRPr lang="en-US" dirty="0"/>
          </a:p>
          <a:p>
            <a:pPr marL="95250" indent="0">
              <a:buNone/>
            </a:pPr>
            <a:r>
              <a:rPr lang="en-US" b="1" dirty="0" err="1">
                <a:solidFill>
                  <a:srgbClr val="7030A0"/>
                </a:solidFill>
              </a:rPr>
              <a:t>jobs_gender</a:t>
            </a:r>
            <a:r>
              <a:rPr lang="en-US" b="1" dirty="0">
                <a:solidFill>
                  <a:srgbClr val="7030A0"/>
                </a:solidFill>
              </a:rPr>
              <a:t> </a:t>
            </a:r>
            <a:r>
              <a:rPr lang="en-US" b="1" dirty="0">
                <a:solidFill>
                  <a:srgbClr val="0432FF"/>
                </a:solidFill>
              </a:rPr>
              <a:t>&lt;-</a:t>
            </a:r>
            <a:r>
              <a:rPr lang="en-US" dirty="0"/>
              <a:t> </a:t>
            </a:r>
            <a:r>
              <a:rPr lang="en-US" dirty="0" err="1">
                <a:solidFill>
                  <a:srgbClr val="FF0000"/>
                </a:solidFill>
              </a:rPr>
              <a:t>read_csv</a:t>
            </a:r>
            <a:r>
              <a:rPr lang="en-US" dirty="0">
                <a:solidFill>
                  <a:schemeClr val="tx1"/>
                </a:solidFill>
              </a:rPr>
              <a:t>(</a:t>
            </a:r>
            <a:r>
              <a:rPr lang="en-US" dirty="0">
                <a:solidFill>
                  <a:srgbClr val="00B050"/>
                </a:solidFill>
              </a:rPr>
              <a:t>"https://</a:t>
            </a:r>
            <a:r>
              <a:rPr lang="en-US" dirty="0" err="1">
                <a:solidFill>
                  <a:srgbClr val="00B050"/>
                </a:solidFill>
              </a:rPr>
              <a:t>raw.githubusercontent.com</a:t>
            </a:r>
            <a:r>
              <a:rPr lang="en-US" dirty="0">
                <a:solidFill>
                  <a:srgbClr val="00B050"/>
                </a:solidFill>
              </a:rPr>
              <a:t>/</a:t>
            </a:r>
            <a:r>
              <a:rPr lang="en-US" dirty="0" err="1">
                <a:solidFill>
                  <a:srgbClr val="00B050"/>
                </a:solidFill>
              </a:rPr>
              <a:t>rfordatascience</a:t>
            </a:r>
            <a:r>
              <a:rPr lang="en-US" dirty="0">
                <a:solidFill>
                  <a:srgbClr val="00B050"/>
                </a:solidFill>
              </a:rPr>
              <a:t>/</a:t>
            </a:r>
            <a:r>
              <a:rPr lang="en-US" dirty="0" err="1">
                <a:solidFill>
                  <a:srgbClr val="00B050"/>
                </a:solidFill>
              </a:rPr>
              <a:t>tidytuesday</a:t>
            </a:r>
            <a:r>
              <a:rPr lang="en-US" dirty="0">
                <a:solidFill>
                  <a:srgbClr val="00B050"/>
                </a:solidFill>
              </a:rPr>
              <a:t>/master/data/2019/2019-03-05/</a:t>
            </a:r>
            <a:r>
              <a:rPr lang="en-US" dirty="0" err="1">
                <a:solidFill>
                  <a:srgbClr val="00B050"/>
                </a:solidFill>
              </a:rPr>
              <a:t>jobs_gender.csv</a:t>
            </a:r>
            <a:r>
              <a:rPr lang="en-US" dirty="0">
                <a:solidFill>
                  <a:srgbClr val="00B050"/>
                </a:solidFill>
              </a:rPr>
              <a:t>"</a:t>
            </a:r>
            <a:r>
              <a:rPr lang="en-US" dirty="0">
                <a:solidFill>
                  <a:schemeClr val="tx1"/>
                </a:solidFill>
              </a:rPr>
              <a:t>)</a:t>
            </a:r>
          </a:p>
          <a:p>
            <a:pPr marL="95250" indent="0">
              <a:buNone/>
            </a:pPr>
            <a:endParaRPr lang="en-US" dirty="0"/>
          </a:p>
        </p:txBody>
      </p:sp>
      <p:sp>
        <p:nvSpPr>
          <p:cNvPr id="4" name="Slide Number Placeholder 3">
            <a:extLst>
              <a:ext uri="{FF2B5EF4-FFF2-40B4-BE49-F238E27FC236}">
                <a16:creationId xmlns:a16="http://schemas.microsoft.com/office/drawing/2014/main" id="{414621B9-E447-937E-9141-5A86091D93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571296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4EE70-1EBF-ACD8-B272-679A81152A5F}"/>
              </a:ext>
            </a:extLst>
          </p:cNvPr>
          <p:cNvSpPr>
            <a:spLocks noGrp="1"/>
          </p:cNvSpPr>
          <p:nvPr>
            <p:ph type="title"/>
          </p:nvPr>
        </p:nvSpPr>
        <p:spPr/>
        <p:txBody>
          <a:bodyPr/>
          <a:lstStyle/>
          <a:p>
            <a:r>
              <a:rPr lang="en-US" dirty="0" err="1"/>
              <a:t>tidytuesday</a:t>
            </a:r>
            <a:r>
              <a:rPr lang="en-US" dirty="0"/>
              <a:t> data</a:t>
            </a:r>
          </a:p>
        </p:txBody>
      </p:sp>
      <p:pic>
        <p:nvPicPr>
          <p:cNvPr id="5" name="Content Placeholder 4">
            <a:extLst>
              <a:ext uri="{FF2B5EF4-FFF2-40B4-BE49-F238E27FC236}">
                <a16:creationId xmlns:a16="http://schemas.microsoft.com/office/drawing/2014/main" id="{A4180208-A672-73CB-A21D-4744ACE338F6}"/>
              </a:ext>
            </a:extLst>
          </p:cNvPr>
          <p:cNvPicPr>
            <a:picLocks noGrp="1" noChangeAspect="1"/>
          </p:cNvPicPr>
          <p:nvPr>
            <p:ph idx="1"/>
          </p:nvPr>
        </p:nvPicPr>
        <p:blipFill>
          <a:blip r:embed="rId2"/>
          <a:stretch>
            <a:fillRect/>
          </a:stretch>
        </p:blipFill>
        <p:spPr>
          <a:xfrm>
            <a:off x="2091584" y="1370013"/>
            <a:ext cx="4960831" cy="3262312"/>
          </a:xfrm>
          <a:prstGeom prst="rect">
            <a:avLst/>
          </a:prstGeom>
        </p:spPr>
      </p:pic>
      <p:sp>
        <p:nvSpPr>
          <p:cNvPr id="4" name="Slide Number Placeholder 3">
            <a:extLst>
              <a:ext uri="{FF2B5EF4-FFF2-40B4-BE49-F238E27FC236}">
                <a16:creationId xmlns:a16="http://schemas.microsoft.com/office/drawing/2014/main" id="{DE595FD7-0B23-AE7C-9B26-92D1C98C5B2A}"/>
              </a:ext>
            </a:extLst>
          </p:cNvPr>
          <p:cNvSpPr>
            <a:spLocks noGrp="1"/>
          </p:cNvSpPr>
          <p:nvPr>
            <p:ph type="sldNum" sz="quarter" idx="12"/>
          </p:nvPr>
        </p:nvSpPr>
        <p:spPr/>
        <p:txBody>
          <a:bodyPr/>
          <a:lstStyle/>
          <a:p>
            <a:fld id="{200B2350-5261-4F5C-9DF5-EF0D264FC8D2}" type="slidenum">
              <a:rPr lang="en-US" smtClean="0"/>
              <a:pPr/>
              <a:t>15</a:t>
            </a:fld>
            <a:endParaRPr lang="en-US"/>
          </a:p>
        </p:txBody>
      </p:sp>
    </p:spTree>
    <p:extLst>
      <p:ext uri="{BB962C8B-B14F-4D97-AF65-F5344CB8AC3E}">
        <p14:creationId xmlns:p14="http://schemas.microsoft.com/office/powerpoint/2010/main" val="4106635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E6760-5558-ED81-7686-4C391393AF1B}"/>
              </a:ext>
            </a:extLst>
          </p:cNvPr>
          <p:cNvSpPr>
            <a:spLocks noGrp="1"/>
          </p:cNvSpPr>
          <p:nvPr>
            <p:ph type="title"/>
          </p:nvPr>
        </p:nvSpPr>
        <p:spPr/>
        <p:txBody>
          <a:bodyPr/>
          <a:lstStyle/>
          <a:p>
            <a:r>
              <a:rPr lang="en-US" dirty="0"/>
              <a:t>Exercise</a:t>
            </a:r>
          </a:p>
        </p:txBody>
      </p:sp>
      <p:sp>
        <p:nvSpPr>
          <p:cNvPr id="3" name="Text Placeholder 2">
            <a:extLst>
              <a:ext uri="{FF2B5EF4-FFF2-40B4-BE49-F238E27FC236}">
                <a16:creationId xmlns:a16="http://schemas.microsoft.com/office/drawing/2014/main" id="{64C81B31-0AB6-78C8-6B75-3A077E0EF23A}"/>
              </a:ext>
            </a:extLst>
          </p:cNvPr>
          <p:cNvSpPr>
            <a:spLocks noGrp="1"/>
          </p:cNvSpPr>
          <p:nvPr>
            <p:ph type="body" idx="1"/>
          </p:nvPr>
        </p:nvSpPr>
        <p:spPr>
          <a:xfrm>
            <a:off x="628649" y="1369219"/>
            <a:ext cx="8246409" cy="3263400"/>
          </a:xfrm>
        </p:spPr>
        <p:txBody>
          <a:bodyPr/>
          <a:lstStyle/>
          <a:p>
            <a:pPr marL="95250" indent="0">
              <a:buNone/>
            </a:pPr>
            <a:r>
              <a:rPr lang="en-US" dirty="0"/>
              <a:t>Create a scatter plot with </a:t>
            </a:r>
            <a:r>
              <a:rPr lang="en-US" dirty="0" err="1"/>
              <a:t>total_earnings</a:t>
            </a:r>
            <a:r>
              <a:rPr lang="en-US" dirty="0"/>
              <a:t> on the x-axis and </a:t>
            </a:r>
            <a:r>
              <a:rPr lang="en-US" dirty="0" err="1"/>
              <a:t>wage_percent_of_male</a:t>
            </a:r>
            <a:r>
              <a:rPr lang="en-US" dirty="0"/>
              <a:t> on the y-axis</a:t>
            </a:r>
          </a:p>
          <a:p>
            <a:pPr marL="552450" indent="-457200">
              <a:buFont typeface="+mj-lt"/>
              <a:buAutoNum type="alphaLcParenR"/>
            </a:pPr>
            <a:endParaRPr lang="en-US" dirty="0"/>
          </a:p>
          <a:p>
            <a:pPr marL="552450" indent="-457200">
              <a:buFont typeface="+mj-lt"/>
              <a:buAutoNum type="alphaLcParenR"/>
            </a:pPr>
            <a:endParaRPr lang="en-US" dirty="0"/>
          </a:p>
          <a:p>
            <a:pPr marL="95250" indent="0">
              <a:buNone/>
            </a:pPr>
            <a:endParaRPr lang="en-US" dirty="0"/>
          </a:p>
          <a:p>
            <a:pPr marL="552450" indent="-457200">
              <a:buFont typeface="+mj-lt"/>
              <a:buAutoNum type="alphaLcParenR"/>
            </a:pPr>
            <a:endParaRPr lang="en-US" dirty="0"/>
          </a:p>
          <a:p>
            <a:pPr marL="552450" indent="-457200">
              <a:buFont typeface="+mj-lt"/>
              <a:buAutoNum type="alphaLcParenR"/>
            </a:pPr>
            <a:endParaRPr lang="en-US" dirty="0"/>
          </a:p>
          <a:p>
            <a:pPr marL="552450" indent="-457200">
              <a:buFont typeface="+mj-lt"/>
              <a:buAutoNum type="alphaLcParenR"/>
            </a:pPr>
            <a:endParaRPr lang="en-US" dirty="0"/>
          </a:p>
        </p:txBody>
      </p:sp>
      <p:sp>
        <p:nvSpPr>
          <p:cNvPr id="4" name="Slide Number Placeholder 3">
            <a:extLst>
              <a:ext uri="{FF2B5EF4-FFF2-40B4-BE49-F238E27FC236}">
                <a16:creationId xmlns:a16="http://schemas.microsoft.com/office/drawing/2014/main" id="{A5C7AF3E-0F01-D472-8C15-08E99E8094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2506198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B1FF3A-C6F5-D7A6-202D-7FA17098B957}"/>
              </a:ext>
            </a:extLst>
          </p:cNvPr>
          <p:cNvSpPr>
            <a:spLocks noGrp="1"/>
          </p:cNvSpPr>
          <p:nvPr>
            <p:ph type="title"/>
          </p:nvPr>
        </p:nvSpPr>
        <p:spPr/>
        <p:txBody>
          <a:bodyPr/>
          <a:lstStyle/>
          <a:p>
            <a:pPr marL="95250" indent="0">
              <a:buNone/>
            </a:pPr>
            <a:r>
              <a:rPr lang="en-US" dirty="0"/>
              <a:t>Adjusting Plot Settings</a:t>
            </a:r>
          </a:p>
        </p:txBody>
      </p:sp>
      <p:sp>
        <p:nvSpPr>
          <p:cNvPr id="7" name="Text Placeholder 6">
            <a:extLst>
              <a:ext uri="{FF2B5EF4-FFF2-40B4-BE49-F238E27FC236}">
                <a16:creationId xmlns:a16="http://schemas.microsoft.com/office/drawing/2014/main" id="{BEC42E18-EEA7-251E-5AFC-EDCD7F41C862}"/>
              </a:ext>
            </a:extLst>
          </p:cNvPr>
          <p:cNvSpPr>
            <a:spLocks noGrp="1"/>
          </p:cNvSpPr>
          <p:nvPr>
            <p:ph type="body" idx="1"/>
          </p:nvPr>
        </p:nvSpPr>
        <p:spPr>
          <a:xfrm>
            <a:off x="628650" y="1268044"/>
            <a:ext cx="7886700" cy="3582752"/>
          </a:xfrm>
        </p:spPr>
        <p:txBody>
          <a:bodyPr/>
          <a:lstStyle/>
          <a:p>
            <a:r>
              <a:rPr lang="en-US" sz="2000" b="1" dirty="0">
                <a:solidFill>
                  <a:srgbClr val="00B050"/>
                </a:solidFill>
              </a:rPr>
              <a:t>color</a:t>
            </a:r>
            <a:r>
              <a:rPr lang="en-US" sz="2000" dirty="0"/>
              <a:t>: </a:t>
            </a:r>
            <a:r>
              <a:rPr lang="en-US" sz="1700" dirty="0"/>
              <a:t>color of 1-d objects</a:t>
            </a:r>
          </a:p>
          <a:p>
            <a:r>
              <a:rPr lang="en-US" sz="2000" b="1" dirty="0">
                <a:solidFill>
                  <a:srgbClr val="00B050"/>
                </a:solidFill>
              </a:rPr>
              <a:t>fill</a:t>
            </a:r>
            <a:r>
              <a:rPr lang="en-US" sz="2000" dirty="0"/>
              <a:t>: fill color of  2-d objects</a:t>
            </a:r>
          </a:p>
          <a:p>
            <a:r>
              <a:rPr lang="en-US" sz="2000" b="1" dirty="0" err="1">
                <a:solidFill>
                  <a:srgbClr val="00B050"/>
                </a:solidFill>
              </a:rPr>
              <a:t>linetype</a:t>
            </a:r>
            <a:r>
              <a:rPr lang="en-US" sz="2000" dirty="0"/>
              <a:t>: how lines should be drawn (solid, dashed, dotted, etc.)</a:t>
            </a:r>
          </a:p>
          <a:p>
            <a:r>
              <a:rPr lang="en-US" sz="2000" b="1" dirty="0">
                <a:solidFill>
                  <a:srgbClr val="00B050"/>
                </a:solidFill>
              </a:rPr>
              <a:t>shape</a:t>
            </a:r>
            <a:r>
              <a:rPr lang="en-US" sz="2000" dirty="0"/>
              <a:t>: shape of markers in scatter plots</a:t>
            </a:r>
          </a:p>
          <a:p>
            <a:r>
              <a:rPr lang="en-US" sz="2000" b="1" dirty="0">
                <a:solidFill>
                  <a:srgbClr val="00B050"/>
                </a:solidFill>
              </a:rPr>
              <a:t>size</a:t>
            </a:r>
            <a:r>
              <a:rPr lang="en-US" sz="2000" dirty="0"/>
              <a:t>: how large objects appear</a:t>
            </a:r>
          </a:p>
          <a:p>
            <a:r>
              <a:rPr lang="en-US" sz="2000" b="1" dirty="0">
                <a:solidFill>
                  <a:srgbClr val="00B050"/>
                </a:solidFill>
              </a:rPr>
              <a:t>alpha</a:t>
            </a:r>
            <a:r>
              <a:rPr lang="en-US" sz="2000" dirty="0"/>
              <a:t>: transparency of objects (value between 0 and 1)</a:t>
            </a:r>
          </a:p>
          <a:p>
            <a:endParaRPr lang="en-US" dirty="0"/>
          </a:p>
        </p:txBody>
      </p:sp>
      <p:sp>
        <p:nvSpPr>
          <p:cNvPr id="5" name="Slide Number Placeholder 4">
            <a:extLst>
              <a:ext uri="{FF2B5EF4-FFF2-40B4-BE49-F238E27FC236}">
                <a16:creationId xmlns:a16="http://schemas.microsoft.com/office/drawing/2014/main" id="{53227E23-44BB-3E1D-13DD-EB83F3C5B5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2009055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Arial"/>
              <a:buNone/>
            </a:pPr>
            <a:r>
              <a:rPr lang="en" sz="3300" b="0" i="0" u="none" strike="noStrike" cap="none" dirty="0">
                <a:solidFill>
                  <a:schemeClr val="dk1"/>
                </a:solidFill>
                <a:latin typeface="Arial"/>
                <a:ea typeface="Arial"/>
                <a:cs typeface="Arial"/>
                <a:sym typeface="Arial"/>
              </a:rPr>
              <a:t>Transparency</a:t>
            </a:r>
            <a:endParaRPr sz="3300" b="0" i="0" u="none" strike="noStrike" cap="none" dirty="0">
              <a:solidFill>
                <a:schemeClr val="dk1"/>
              </a:solidFill>
              <a:latin typeface="Arial"/>
              <a:ea typeface="Arial"/>
              <a:cs typeface="Arial"/>
              <a:sym typeface="Arial"/>
            </a:endParaRPr>
          </a:p>
        </p:txBody>
      </p:sp>
      <p:sp>
        <p:nvSpPr>
          <p:cNvPr id="322" name="Google Shape;322;p52"/>
          <p:cNvSpPr txBox="1">
            <a:spLocks noGrp="1"/>
          </p:cNvSpPr>
          <p:nvPr>
            <p:ph type="body" idx="1"/>
          </p:nvPr>
        </p:nvSpPr>
        <p:spPr>
          <a:xfrm>
            <a:off x="220852" y="1216819"/>
            <a:ext cx="3983595" cy="3263400"/>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800"/>
              </a:spcBef>
              <a:spcAft>
                <a:spcPts val="0"/>
              </a:spcAft>
              <a:buClr>
                <a:srgbClr val="BF9000"/>
              </a:buClr>
              <a:buSzPts val="2100"/>
              <a:buFont typeface="Arial"/>
              <a:buNone/>
            </a:pPr>
            <a:endParaRPr sz="1100" dirty="0"/>
          </a:p>
          <a:p>
            <a:pPr marL="457200" marR="0" lvl="0" indent="-361950" algn="l" rtl="0">
              <a:lnSpc>
                <a:spcPct val="90000"/>
              </a:lnSpc>
              <a:spcBef>
                <a:spcPts val="800"/>
              </a:spcBef>
              <a:spcAft>
                <a:spcPts val="0"/>
              </a:spcAft>
              <a:buClr>
                <a:schemeClr val="dk1"/>
              </a:buClr>
              <a:buSzPts val="2100"/>
              <a:buFont typeface="Arial"/>
              <a:buChar char="•"/>
            </a:pPr>
            <a:r>
              <a:rPr lang="en" dirty="0"/>
              <a:t>Add argument to </a:t>
            </a:r>
            <a:r>
              <a:rPr lang="en" b="1" dirty="0" err="1">
                <a:solidFill>
                  <a:srgbClr val="FF0000"/>
                </a:solidFill>
              </a:rPr>
              <a:t>geom_point</a:t>
            </a:r>
            <a:r>
              <a:rPr lang="en" dirty="0"/>
              <a:t>()</a:t>
            </a:r>
            <a:endParaRPr dirty="0"/>
          </a:p>
          <a:p>
            <a:pPr marL="457200" marR="0" lvl="0" indent="-361950" algn="l" rtl="0">
              <a:lnSpc>
                <a:spcPct val="90000"/>
              </a:lnSpc>
              <a:spcBef>
                <a:spcPts val="800"/>
              </a:spcBef>
              <a:spcAft>
                <a:spcPts val="0"/>
              </a:spcAft>
              <a:buSzPts val="2100"/>
              <a:buChar char="•"/>
            </a:pPr>
            <a:r>
              <a:rPr lang="en" dirty="0"/>
              <a:t>Reduce transparency of points</a:t>
            </a:r>
            <a:endParaRPr b="1" dirty="0"/>
          </a:p>
          <a:p>
            <a:pPr marL="457200" marR="0" lvl="0" indent="-361950" algn="l" rtl="0">
              <a:lnSpc>
                <a:spcPct val="90000"/>
              </a:lnSpc>
              <a:spcBef>
                <a:spcPts val="800"/>
              </a:spcBef>
              <a:spcAft>
                <a:spcPts val="0"/>
              </a:spcAft>
              <a:buClr>
                <a:schemeClr val="dk1"/>
              </a:buClr>
              <a:buSzPts val="2100"/>
              <a:buFont typeface="Arial"/>
              <a:buChar char="•"/>
            </a:pPr>
            <a:r>
              <a:rPr lang="en" b="1" dirty="0"/>
              <a:t>Input</a:t>
            </a:r>
            <a:r>
              <a:rPr lang="en" sz="2100" b="0" i="0" u="none" strike="noStrike" cap="none" dirty="0">
                <a:solidFill>
                  <a:schemeClr val="dk1"/>
                </a:solidFill>
                <a:latin typeface="Arial"/>
                <a:ea typeface="Arial"/>
                <a:cs typeface="Arial"/>
                <a:sym typeface="Arial"/>
              </a:rPr>
              <a:t>: </a:t>
            </a:r>
            <a:r>
              <a:rPr lang="en" sz="2100" b="1" i="0" u="none" strike="noStrike" cap="none" dirty="0">
                <a:solidFill>
                  <a:srgbClr val="16A53F"/>
                </a:solidFill>
              </a:rPr>
              <a:t>alpha</a:t>
            </a:r>
            <a:r>
              <a:rPr lang="en" sz="2100" b="0" i="0" u="none" strike="noStrike" cap="none" dirty="0">
                <a:solidFill>
                  <a:schemeClr val="dk1"/>
                </a:solidFill>
                <a:latin typeface="Arial"/>
                <a:ea typeface="Arial"/>
                <a:cs typeface="Arial"/>
                <a:sym typeface="Arial"/>
              </a:rPr>
              <a:t> = 0.1 </a:t>
            </a:r>
            <a:endParaRPr sz="1100" dirty="0"/>
          </a:p>
          <a:p>
            <a:pPr marL="635000" marR="0" lvl="0" indent="-171450" algn="l" rtl="0">
              <a:lnSpc>
                <a:spcPct val="90000"/>
              </a:lnSpc>
              <a:spcBef>
                <a:spcPts val="800"/>
              </a:spcBef>
              <a:spcAft>
                <a:spcPts val="0"/>
              </a:spcAft>
              <a:buClr>
                <a:schemeClr val="dk1"/>
              </a:buClr>
              <a:buSzPts val="2100"/>
              <a:buFont typeface="Arial"/>
              <a:buChar char="•"/>
            </a:pPr>
            <a:r>
              <a:rPr lang="en" sz="2100" b="0" i="0" u="none" strike="noStrike" cap="none" dirty="0">
                <a:solidFill>
                  <a:schemeClr val="dk1"/>
                </a:solidFill>
                <a:latin typeface="Arial"/>
                <a:ea typeface="Arial"/>
                <a:cs typeface="Arial"/>
                <a:sym typeface="Arial"/>
              </a:rPr>
              <a:t>1/10 opacity</a:t>
            </a:r>
            <a:endParaRPr sz="1100" dirty="0"/>
          </a:p>
          <a:p>
            <a:pPr marL="635000" marR="0" lvl="0" indent="-171450" algn="l" rtl="0">
              <a:lnSpc>
                <a:spcPct val="90000"/>
              </a:lnSpc>
              <a:spcBef>
                <a:spcPts val="800"/>
              </a:spcBef>
              <a:spcAft>
                <a:spcPts val="0"/>
              </a:spcAft>
              <a:buClr>
                <a:schemeClr val="dk1"/>
              </a:buClr>
              <a:buSzPts val="2100"/>
              <a:buFont typeface="Arial"/>
              <a:buChar char="•"/>
            </a:pPr>
            <a:r>
              <a:rPr lang="en" sz="2100" b="0" i="0" u="none" strike="noStrike" cap="none" dirty="0">
                <a:solidFill>
                  <a:schemeClr val="dk1"/>
                </a:solidFill>
                <a:latin typeface="Arial"/>
                <a:ea typeface="Arial"/>
                <a:cs typeface="Arial"/>
                <a:sym typeface="Arial"/>
              </a:rPr>
              <a:t>Range: 0-1</a:t>
            </a:r>
            <a:endParaRPr sz="2100" b="0" i="0" u="none" strike="noStrike" cap="none" dirty="0">
              <a:solidFill>
                <a:schemeClr val="dk1"/>
              </a:solidFill>
              <a:latin typeface="Arial"/>
              <a:ea typeface="Arial"/>
              <a:cs typeface="Arial"/>
              <a:sym typeface="Arial"/>
            </a:endParaRPr>
          </a:p>
        </p:txBody>
      </p:sp>
      <p:sp>
        <p:nvSpPr>
          <p:cNvPr id="324" name="Google Shape;324;p52"/>
          <p:cNvSpPr txBox="1"/>
          <p:nvPr/>
        </p:nvSpPr>
        <p:spPr>
          <a:xfrm>
            <a:off x="4580100" y="323466"/>
            <a:ext cx="4563900" cy="18891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b="1" dirty="0" err="1">
                <a:solidFill>
                  <a:srgbClr val="FF0000"/>
                </a:solidFill>
              </a:rPr>
              <a:t>ggplot</a:t>
            </a:r>
            <a:r>
              <a:rPr lang="en" dirty="0">
                <a:solidFill>
                  <a:schemeClr val="dk1"/>
                </a:solidFill>
              </a:rPr>
              <a:t>(</a:t>
            </a:r>
            <a:r>
              <a:rPr lang="en" b="1" dirty="0">
                <a:solidFill>
                  <a:srgbClr val="16A53F"/>
                </a:solidFill>
              </a:rPr>
              <a:t>data</a:t>
            </a:r>
            <a:r>
              <a:rPr lang="en" dirty="0">
                <a:solidFill>
                  <a:srgbClr val="204A87"/>
                </a:solidFill>
              </a:rPr>
              <a:t> </a:t>
            </a:r>
            <a:r>
              <a:rPr lang="en" dirty="0">
                <a:solidFill>
                  <a:schemeClr val="dk1"/>
                </a:solidFill>
              </a:rPr>
              <a:t>= diamonds, </a:t>
            </a:r>
            <a:endParaRPr dirty="0">
              <a:solidFill>
                <a:schemeClr val="dk1"/>
              </a:solidFill>
            </a:endParaRPr>
          </a:p>
          <a:p>
            <a:pPr marL="0" lvl="0" indent="0" algn="l" rtl="0">
              <a:lnSpc>
                <a:spcPct val="90000"/>
              </a:lnSpc>
              <a:spcBef>
                <a:spcPts val="800"/>
              </a:spcBef>
              <a:spcAft>
                <a:spcPts val="0"/>
              </a:spcAft>
              <a:buNone/>
            </a:pPr>
            <a:r>
              <a:rPr lang="en" b="1" dirty="0">
                <a:solidFill>
                  <a:srgbClr val="204A87"/>
                </a:solidFill>
              </a:rPr>
              <a:t>            </a:t>
            </a:r>
            <a:r>
              <a:rPr lang="en" b="1" dirty="0">
                <a:solidFill>
                  <a:srgbClr val="00B050"/>
                </a:solidFill>
              </a:rPr>
              <a:t>mapping</a:t>
            </a:r>
            <a:r>
              <a:rPr lang="en" dirty="0">
                <a:solidFill>
                  <a:schemeClr val="tx1"/>
                </a:solidFill>
              </a:rPr>
              <a:t>=</a:t>
            </a:r>
            <a:r>
              <a:rPr lang="en" b="1" dirty="0">
                <a:solidFill>
                  <a:srgbClr val="204A87"/>
                </a:solidFill>
              </a:rPr>
              <a:t> </a:t>
            </a:r>
            <a:r>
              <a:rPr lang="en" b="1" dirty="0" err="1">
                <a:solidFill>
                  <a:srgbClr val="FF0000"/>
                </a:solidFill>
              </a:rPr>
              <a:t>aes</a:t>
            </a:r>
            <a:r>
              <a:rPr lang="en" dirty="0">
                <a:solidFill>
                  <a:schemeClr val="dk1"/>
                </a:solidFill>
              </a:rPr>
              <a:t>(</a:t>
            </a:r>
            <a:r>
              <a:rPr lang="en" b="1" dirty="0">
                <a:solidFill>
                  <a:srgbClr val="16A53F"/>
                </a:solidFill>
              </a:rPr>
              <a:t>x</a:t>
            </a:r>
            <a:r>
              <a:rPr lang="en" dirty="0">
                <a:solidFill>
                  <a:srgbClr val="204A87"/>
                </a:solidFill>
              </a:rPr>
              <a:t> </a:t>
            </a:r>
            <a:r>
              <a:rPr lang="en" dirty="0">
                <a:solidFill>
                  <a:schemeClr val="dk1"/>
                </a:solidFill>
              </a:rPr>
              <a:t>= carat, </a:t>
            </a:r>
            <a:r>
              <a:rPr lang="en" b="1" dirty="0">
                <a:solidFill>
                  <a:srgbClr val="548135"/>
                </a:solidFill>
              </a:rPr>
              <a:t> </a:t>
            </a:r>
            <a:r>
              <a:rPr lang="en" b="1" dirty="0">
                <a:solidFill>
                  <a:srgbClr val="16A53F"/>
                </a:solidFill>
              </a:rPr>
              <a:t>y</a:t>
            </a:r>
            <a:r>
              <a:rPr lang="en" dirty="0">
                <a:solidFill>
                  <a:srgbClr val="204A87"/>
                </a:solidFill>
              </a:rPr>
              <a:t> </a:t>
            </a:r>
            <a:r>
              <a:rPr lang="en" dirty="0">
                <a:solidFill>
                  <a:schemeClr val="dk1"/>
                </a:solidFill>
              </a:rPr>
              <a:t>=price)) </a:t>
            </a:r>
            <a:r>
              <a:rPr lang="en" b="1" dirty="0">
                <a:solidFill>
                  <a:srgbClr val="0000FF"/>
                </a:solidFill>
              </a:rPr>
              <a:t>+</a:t>
            </a:r>
            <a:endParaRPr dirty="0">
              <a:solidFill>
                <a:srgbClr val="0000FF"/>
              </a:solidFill>
            </a:endParaRPr>
          </a:p>
          <a:p>
            <a:pPr marL="0" lvl="0" indent="0" algn="l" rtl="0">
              <a:lnSpc>
                <a:spcPct val="90000"/>
              </a:lnSpc>
              <a:spcBef>
                <a:spcPts val="800"/>
              </a:spcBef>
              <a:spcAft>
                <a:spcPts val="0"/>
              </a:spcAft>
              <a:buNone/>
            </a:pPr>
            <a:r>
              <a:rPr lang="en" b="1" dirty="0" err="1">
                <a:solidFill>
                  <a:srgbClr val="FF0000"/>
                </a:solidFill>
              </a:rPr>
              <a:t>geom_point</a:t>
            </a:r>
            <a:r>
              <a:rPr lang="en" dirty="0">
                <a:solidFill>
                  <a:schemeClr val="dk1"/>
                </a:solidFill>
              </a:rPr>
              <a:t>(</a:t>
            </a:r>
            <a:r>
              <a:rPr lang="en" b="1" dirty="0">
                <a:solidFill>
                  <a:srgbClr val="16A53F"/>
                </a:solidFill>
              </a:rPr>
              <a:t>alpha</a:t>
            </a:r>
            <a:r>
              <a:rPr lang="en" dirty="0">
                <a:solidFill>
                  <a:schemeClr val="dk1"/>
                </a:solidFill>
              </a:rPr>
              <a:t> = 0.1)</a:t>
            </a:r>
            <a:endParaRPr dirty="0"/>
          </a:p>
        </p:txBody>
      </p:sp>
      <p:pic>
        <p:nvPicPr>
          <p:cNvPr id="5" name="Picture 4">
            <a:extLst>
              <a:ext uri="{FF2B5EF4-FFF2-40B4-BE49-F238E27FC236}">
                <a16:creationId xmlns:a16="http://schemas.microsoft.com/office/drawing/2014/main" id="{79D1FF8D-A191-5D86-777A-796F03641520}"/>
              </a:ext>
            </a:extLst>
          </p:cNvPr>
          <p:cNvPicPr>
            <a:picLocks noChangeAspect="1"/>
          </p:cNvPicPr>
          <p:nvPr/>
        </p:nvPicPr>
        <p:blipFill>
          <a:blip r:embed="rId3"/>
          <a:stretch>
            <a:fillRect/>
          </a:stretch>
        </p:blipFill>
        <p:spPr>
          <a:xfrm>
            <a:off x="3675528" y="2262188"/>
            <a:ext cx="5149007" cy="1989389"/>
          </a:xfrm>
          <a:prstGeom prst="rect">
            <a:avLst/>
          </a:prstGeom>
        </p:spPr>
      </p:pic>
    </p:spTree>
    <p:extLst>
      <p:ext uri="{BB962C8B-B14F-4D97-AF65-F5344CB8AC3E}">
        <p14:creationId xmlns:p14="http://schemas.microsoft.com/office/powerpoint/2010/main" val="351876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Arial"/>
              <a:buNone/>
            </a:pPr>
            <a:r>
              <a:rPr lang="en" sz="3300" b="0" i="0" u="none" strike="noStrike" cap="none" dirty="0">
                <a:solidFill>
                  <a:schemeClr val="dk1"/>
                </a:solidFill>
                <a:latin typeface="Arial"/>
                <a:ea typeface="Arial"/>
                <a:cs typeface="Arial"/>
                <a:sym typeface="Arial"/>
              </a:rPr>
              <a:t>Color</a:t>
            </a:r>
            <a:endParaRPr sz="3300" b="0" i="0" u="none" strike="noStrike" cap="none" dirty="0">
              <a:solidFill>
                <a:schemeClr val="dk1"/>
              </a:solidFill>
              <a:latin typeface="Arial"/>
              <a:ea typeface="Arial"/>
              <a:cs typeface="Arial"/>
              <a:sym typeface="Arial"/>
            </a:endParaRPr>
          </a:p>
        </p:txBody>
      </p:sp>
      <p:sp>
        <p:nvSpPr>
          <p:cNvPr id="330" name="Google Shape;330;p53"/>
          <p:cNvSpPr txBox="1">
            <a:spLocks noGrp="1"/>
          </p:cNvSpPr>
          <p:nvPr>
            <p:ph type="body" idx="1"/>
          </p:nvPr>
        </p:nvSpPr>
        <p:spPr>
          <a:xfrm>
            <a:off x="179295" y="1216818"/>
            <a:ext cx="4078940" cy="3283463"/>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800"/>
              </a:spcBef>
              <a:spcAft>
                <a:spcPts val="0"/>
              </a:spcAft>
              <a:buClr>
                <a:srgbClr val="548135"/>
              </a:buClr>
              <a:buSzPts val="1800"/>
              <a:buFont typeface="Arial"/>
              <a:buNone/>
            </a:pPr>
            <a:endParaRPr sz="1100" dirty="0"/>
          </a:p>
          <a:p>
            <a:pPr marL="457200" marR="0" lvl="0" indent="-361950" algn="l" rtl="0">
              <a:lnSpc>
                <a:spcPct val="90000"/>
              </a:lnSpc>
              <a:spcBef>
                <a:spcPts val="800"/>
              </a:spcBef>
              <a:spcAft>
                <a:spcPts val="0"/>
              </a:spcAft>
              <a:buClr>
                <a:schemeClr val="dk1"/>
              </a:buClr>
              <a:buSzPts val="2100"/>
              <a:buFont typeface="Arial"/>
              <a:buChar char="•"/>
            </a:pPr>
            <a:r>
              <a:rPr lang="en" sz="1800" dirty="0"/>
              <a:t>Change point colors to blue </a:t>
            </a:r>
            <a:endParaRPr sz="1800" dirty="0"/>
          </a:p>
          <a:p>
            <a:pPr marL="457200" marR="0" lvl="0" indent="-361950" algn="l" rtl="0">
              <a:lnSpc>
                <a:spcPct val="90000"/>
              </a:lnSpc>
              <a:spcBef>
                <a:spcPts val="800"/>
              </a:spcBef>
              <a:spcAft>
                <a:spcPts val="0"/>
              </a:spcAft>
              <a:buClr>
                <a:schemeClr val="dk1"/>
              </a:buClr>
              <a:buSzPts val="2100"/>
              <a:buFont typeface="Arial"/>
              <a:buChar char="•"/>
            </a:pPr>
            <a:r>
              <a:rPr lang="en" sz="1800" b="1" dirty="0"/>
              <a:t>Input</a:t>
            </a:r>
            <a:r>
              <a:rPr lang="en" sz="1800" dirty="0"/>
              <a:t>: </a:t>
            </a:r>
            <a:r>
              <a:rPr lang="en" sz="1800" b="1" i="0" u="none" strike="noStrike" cap="none" dirty="0">
                <a:solidFill>
                  <a:srgbClr val="16A53F"/>
                </a:solidFill>
              </a:rPr>
              <a:t>color</a:t>
            </a:r>
            <a:r>
              <a:rPr lang="en" sz="1800" dirty="0"/>
              <a:t> argument</a:t>
            </a:r>
            <a:endParaRPr sz="1800" dirty="0"/>
          </a:p>
          <a:p>
            <a:pPr marL="457200" marR="0" lvl="0" indent="-342900" algn="l" rtl="0">
              <a:lnSpc>
                <a:spcPct val="90000"/>
              </a:lnSpc>
              <a:spcBef>
                <a:spcPts val="800"/>
              </a:spcBef>
              <a:spcAft>
                <a:spcPts val="0"/>
              </a:spcAft>
              <a:buSzPts val="1800"/>
              <a:buChar char="•"/>
            </a:pPr>
            <a:r>
              <a:rPr lang="en" sz="1800" b="1" dirty="0"/>
              <a:t>Output</a:t>
            </a:r>
            <a:r>
              <a:rPr lang="en" sz="1800" dirty="0"/>
              <a:t>: blue points</a:t>
            </a:r>
            <a:endParaRPr sz="1800" dirty="0"/>
          </a:p>
          <a:p>
            <a:pPr marL="177800" marR="0" lvl="0" indent="-63500" algn="l" rtl="0">
              <a:lnSpc>
                <a:spcPct val="90000"/>
              </a:lnSpc>
              <a:spcBef>
                <a:spcPts val="800"/>
              </a:spcBef>
              <a:spcAft>
                <a:spcPts val="0"/>
              </a:spcAft>
              <a:buClr>
                <a:schemeClr val="dk1"/>
              </a:buClr>
              <a:buSzPts val="1800"/>
              <a:buFont typeface="Arial"/>
              <a:buNone/>
            </a:pPr>
            <a:endParaRPr lang="en-US" sz="1800" b="0" i="0" u="none" strike="noStrike" cap="none" dirty="0">
              <a:solidFill>
                <a:schemeClr val="dk1"/>
              </a:solidFill>
              <a:latin typeface="Arial"/>
              <a:ea typeface="Arial"/>
              <a:cs typeface="Arial"/>
              <a:sym typeface="Arial"/>
            </a:endParaRPr>
          </a:p>
          <a:p>
            <a:pPr marL="177800" indent="-63500">
              <a:buSzPts val="1800"/>
              <a:buNone/>
            </a:pPr>
            <a:r>
              <a:rPr lang="en-US" sz="1400" dirty="0"/>
              <a:t>Color r</a:t>
            </a:r>
            <a:r>
              <a:rPr lang="en-US" sz="1400" b="0" i="0" u="none" strike="noStrike" cap="none" dirty="0">
                <a:solidFill>
                  <a:schemeClr val="dk1"/>
                </a:solidFill>
                <a:latin typeface="Arial"/>
                <a:ea typeface="Arial"/>
                <a:cs typeface="Arial"/>
                <a:sym typeface="Arial"/>
              </a:rPr>
              <a:t>eference chart: </a:t>
            </a:r>
            <a:r>
              <a:rPr lang="en-US" sz="1400" b="0" i="0" u="sng" strike="noStrike" cap="none" dirty="0">
                <a:solidFill>
                  <a:schemeClr val="hlink"/>
                </a:solidFill>
                <a:latin typeface="Arial"/>
                <a:ea typeface="Arial"/>
                <a:cs typeface="Arial"/>
                <a:sym typeface="Arial"/>
                <a:hlinkClick r:id="rId3"/>
              </a:rPr>
              <a:t>http://sape.inf.usi.ch/quick-reference/ggplot2/colour</a:t>
            </a:r>
            <a:endParaRPr lang="en-US" sz="1400" dirty="0"/>
          </a:p>
          <a:p>
            <a:pPr marL="177800" marR="0" lvl="0" indent="-63500" algn="l" rtl="0">
              <a:lnSpc>
                <a:spcPct val="90000"/>
              </a:lnSpc>
              <a:spcBef>
                <a:spcPts val="80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332" name="Google Shape;332;p53"/>
          <p:cNvSpPr txBox="1"/>
          <p:nvPr/>
        </p:nvSpPr>
        <p:spPr>
          <a:xfrm>
            <a:off x="4258235" y="368300"/>
            <a:ext cx="4948668" cy="2017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b="1" dirty="0" err="1">
                <a:solidFill>
                  <a:srgbClr val="FF0000"/>
                </a:solidFill>
              </a:rPr>
              <a:t>ggplot</a:t>
            </a:r>
            <a:r>
              <a:rPr lang="en" dirty="0">
                <a:solidFill>
                  <a:schemeClr val="dk1"/>
                </a:solidFill>
              </a:rPr>
              <a:t>(</a:t>
            </a:r>
            <a:r>
              <a:rPr lang="en" b="1" dirty="0">
                <a:solidFill>
                  <a:srgbClr val="16A53F"/>
                </a:solidFill>
              </a:rPr>
              <a:t>data</a:t>
            </a:r>
            <a:r>
              <a:rPr lang="en" dirty="0">
                <a:solidFill>
                  <a:srgbClr val="204A87"/>
                </a:solidFill>
              </a:rPr>
              <a:t> </a:t>
            </a:r>
            <a:r>
              <a:rPr lang="en" dirty="0">
                <a:solidFill>
                  <a:schemeClr val="dk1"/>
                </a:solidFill>
              </a:rPr>
              <a:t>= diamonds, </a:t>
            </a:r>
            <a:endParaRPr dirty="0">
              <a:solidFill>
                <a:schemeClr val="dk1"/>
              </a:solidFill>
            </a:endParaRPr>
          </a:p>
          <a:p>
            <a:pPr marL="0" lvl="0" indent="0" algn="l" rtl="0">
              <a:lnSpc>
                <a:spcPct val="90000"/>
              </a:lnSpc>
              <a:spcBef>
                <a:spcPts val="800"/>
              </a:spcBef>
              <a:spcAft>
                <a:spcPts val="0"/>
              </a:spcAft>
              <a:buNone/>
            </a:pPr>
            <a:r>
              <a:rPr lang="en" b="1" dirty="0">
                <a:solidFill>
                  <a:srgbClr val="204A87"/>
                </a:solidFill>
              </a:rPr>
              <a:t> 	</a:t>
            </a:r>
            <a:r>
              <a:rPr lang="en" b="1" dirty="0">
                <a:solidFill>
                  <a:srgbClr val="00B050"/>
                </a:solidFill>
              </a:rPr>
              <a:t>mapping</a:t>
            </a:r>
            <a:r>
              <a:rPr lang="en" dirty="0">
                <a:solidFill>
                  <a:schemeClr val="tx1"/>
                </a:solidFill>
              </a:rPr>
              <a:t>= </a:t>
            </a:r>
            <a:r>
              <a:rPr lang="en" b="1" dirty="0" err="1">
                <a:solidFill>
                  <a:srgbClr val="FF0000"/>
                </a:solidFill>
              </a:rPr>
              <a:t>aes</a:t>
            </a:r>
            <a:r>
              <a:rPr lang="en" dirty="0">
                <a:solidFill>
                  <a:schemeClr val="dk1"/>
                </a:solidFill>
              </a:rPr>
              <a:t>(</a:t>
            </a:r>
            <a:r>
              <a:rPr lang="en" b="1" dirty="0">
                <a:solidFill>
                  <a:srgbClr val="16A53F"/>
                </a:solidFill>
              </a:rPr>
              <a:t>x</a:t>
            </a:r>
            <a:r>
              <a:rPr lang="en" dirty="0">
                <a:solidFill>
                  <a:srgbClr val="204A87"/>
                </a:solidFill>
              </a:rPr>
              <a:t> </a:t>
            </a:r>
            <a:r>
              <a:rPr lang="en" dirty="0">
                <a:solidFill>
                  <a:schemeClr val="dk1"/>
                </a:solidFill>
              </a:rPr>
              <a:t>= carat, </a:t>
            </a:r>
            <a:r>
              <a:rPr lang="en" b="1" dirty="0">
                <a:solidFill>
                  <a:srgbClr val="16A53F"/>
                </a:solidFill>
              </a:rPr>
              <a:t>y</a:t>
            </a:r>
            <a:r>
              <a:rPr lang="en" dirty="0">
                <a:solidFill>
                  <a:srgbClr val="204A87"/>
                </a:solidFill>
              </a:rPr>
              <a:t> </a:t>
            </a:r>
            <a:r>
              <a:rPr lang="en" dirty="0">
                <a:solidFill>
                  <a:schemeClr val="dk1"/>
                </a:solidFill>
              </a:rPr>
              <a:t>= price))</a:t>
            </a:r>
            <a:r>
              <a:rPr lang="en" b="1" dirty="0">
                <a:solidFill>
                  <a:srgbClr val="0000FF"/>
                </a:solidFill>
              </a:rPr>
              <a:t>+</a:t>
            </a:r>
            <a:r>
              <a:rPr lang="en" dirty="0">
                <a:solidFill>
                  <a:schemeClr val="dk1"/>
                </a:solidFill>
              </a:rPr>
              <a:t> </a:t>
            </a:r>
          </a:p>
          <a:p>
            <a:pPr marL="0" lvl="0" indent="0" algn="l" rtl="0">
              <a:lnSpc>
                <a:spcPct val="90000"/>
              </a:lnSpc>
              <a:spcBef>
                <a:spcPts val="800"/>
              </a:spcBef>
              <a:spcAft>
                <a:spcPts val="0"/>
              </a:spcAft>
              <a:buNone/>
            </a:pPr>
            <a:r>
              <a:rPr lang="en" b="1" dirty="0" err="1">
                <a:solidFill>
                  <a:srgbClr val="FF0000"/>
                </a:solidFill>
              </a:rPr>
              <a:t>geom_point</a:t>
            </a:r>
            <a:r>
              <a:rPr lang="en" dirty="0">
                <a:solidFill>
                  <a:schemeClr val="dk1"/>
                </a:solidFill>
              </a:rPr>
              <a:t>(</a:t>
            </a:r>
            <a:r>
              <a:rPr lang="en" b="1" dirty="0">
                <a:solidFill>
                  <a:srgbClr val="16A53F"/>
                </a:solidFill>
              </a:rPr>
              <a:t>alpha</a:t>
            </a:r>
            <a:r>
              <a:rPr lang="en" dirty="0">
                <a:solidFill>
                  <a:srgbClr val="204A87"/>
                </a:solidFill>
              </a:rPr>
              <a:t> </a:t>
            </a:r>
            <a:r>
              <a:rPr lang="en" dirty="0">
                <a:solidFill>
                  <a:schemeClr val="dk1"/>
                </a:solidFill>
              </a:rPr>
              <a:t>= 0.1, </a:t>
            </a:r>
            <a:endParaRPr dirty="0">
              <a:solidFill>
                <a:schemeClr val="dk1"/>
              </a:solidFill>
            </a:endParaRPr>
          </a:p>
          <a:p>
            <a:pPr marL="0" lvl="0" indent="0" algn="l" rtl="0">
              <a:lnSpc>
                <a:spcPct val="90000"/>
              </a:lnSpc>
              <a:spcBef>
                <a:spcPts val="800"/>
              </a:spcBef>
              <a:spcAft>
                <a:spcPts val="0"/>
              </a:spcAft>
              <a:buNone/>
            </a:pPr>
            <a:r>
              <a:rPr lang="en" b="1" dirty="0">
                <a:solidFill>
                  <a:srgbClr val="548135"/>
                </a:solidFill>
              </a:rPr>
              <a:t>                     </a:t>
            </a:r>
            <a:r>
              <a:rPr lang="en" b="1" dirty="0">
                <a:solidFill>
                  <a:srgbClr val="16A53F"/>
                </a:solidFill>
              </a:rPr>
              <a:t>color</a:t>
            </a:r>
            <a:r>
              <a:rPr lang="en" dirty="0">
                <a:solidFill>
                  <a:srgbClr val="204A87"/>
                </a:solidFill>
              </a:rPr>
              <a:t> </a:t>
            </a:r>
            <a:r>
              <a:rPr lang="en" dirty="0">
                <a:solidFill>
                  <a:schemeClr val="dk1"/>
                </a:solidFill>
              </a:rPr>
              <a:t>= "blue")</a:t>
            </a:r>
            <a:endParaRPr dirty="0"/>
          </a:p>
        </p:txBody>
      </p:sp>
      <p:pic>
        <p:nvPicPr>
          <p:cNvPr id="5" name="Picture 4">
            <a:extLst>
              <a:ext uri="{FF2B5EF4-FFF2-40B4-BE49-F238E27FC236}">
                <a16:creationId xmlns:a16="http://schemas.microsoft.com/office/drawing/2014/main" id="{3B446EEF-6EF6-514F-651A-073C3E43F701}"/>
              </a:ext>
            </a:extLst>
          </p:cNvPr>
          <p:cNvPicPr>
            <a:picLocks noChangeAspect="1"/>
          </p:cNvPicPr>
          <p:nvPr/>
        </p:nvPicPr>
        <p:blipFill>
          <a:blip r:embed="rId4"/>
          <a:stretch>
            <a:fillRect/>
          </a:stretch>
        </p:blipFill>
        <p:spPr>
          <a:xfrm>
            <a:off x="2817905" y="2400300"/>
            <a:ext cx="6146800" cy="2374900"/>
          </a:xfrm>
          <a:prstGeom prst="rect">
            <a:avLst/>
          </a:prstGeom>
        </p:spPr>
      </p:pic>
      <p:sp>
        <p:nvSpPr>
          <p:cNvPr id="2" name="TextBox 1">
            <a:extLst>
              <a:ext uri="{FF2B5EF4-FFF2-40B4-BE49-F238E27FC236}">
                <a16:creationId xmlns:a16="http://schemas.microsoft.com/office/drawing/2014/main" id="{E7AC4104-5A82-3796-DA69-44959F385AC5}"/>
              </a:ext>
            </a:extLst>
          </p:cNvPr>
          <p:cNvSpPr txBox="1"/>
          <p:nvPr/>
        </p:nvSpPr>
        <p:spPr>
          <a:xfrm>
            <a:off x="4201696" y="181554"/>
            <a:ext cx="6096000" cy="461665"/>
          </a:xfrm>
          <a:prstGeom prst="rect">
            <a:avLst/>
          </a:prstGeom>
          <a:noFill/>
        </p:spPr>
        <p:txBody>
          <a:bodyPr wrap="square">
            <a:spAutoFit/>
          </a:bodyPr>
          <a:lstStyle/>
          <a:p>
            <a:r>
              <a:rPr lang="en-US" sz="2400" dirty="0">
                <a:hlinkClick r:id="rId5"/>
              </a:rPr>
              <a:t>https://</a:t>
            </a:r>
            <a:r>
              <a:rPr lang="en-US" sz="2400" dirty="0" err="1">
                <a:hlinkClick r:id="rId5"/>
              </a:rPr>
              <a:t>pollev.com</a:t>
            </a:r>
            <a:r>
              <a:rPr lang="en-US" sz="2400" dirty="0">
                <a:hlinkClick r:id="rId5"/>
              </a:rPr>
              <a:t>/</a:t>
            </a:r>
            <a:r>
              <a:rPr lang="en-US" sz="2400" dirty="0" err="1">
                <a:hlinkClick r:id="rId5"/>
              </a:rPr>
              <a:t>vsovero</a:t>
            </a:r>
            <a:endParaRPr lang="en-US" sz="2400" dirty="0"/>
          </a:p>
        </p:txBody>
      </p:sp>
    </p:spTree>
    <p:extLst>
      <p:ext uri="{BB962C8B-B14F-4D97-AF65-F5344CB8AC3E}">
        <p14:creationId xmlns:p14="http://schemas.microsoft.com/office/powerpoint/2010/main" val="66507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89041B-77FB-04FA-1BAD-E405A92EBFAD}"/>
              </a:ext>
            </a:extLst>
          </p:cNvPr>
          <p:cNvSpPr>
            <a:spLocks noGrp="1"/>
          </p:cNvSpPr>
          <p:nvPr>
            <p:ph type="title"/>
          </p:nvPr>
        </p:nvSpPr>
        <p:spPr/>
        <p:txBody>
          <a:bodyPr/>
          <a:lstStyle/>
          <a:p>
            <a:r>
              <a:rPr lang="en-US" dirty="0"/>
              <a:t>Reminders</a:t>
            </a:r>
          </a:p>
        </p:txBody>
      </p:sp>
      <p:sp>
        <p:nvSpPr>
          <p:cNvPr id="6" name="Text Placeholder 5">
            <a:extLst>
              <a:ext uri="{FF2B5EF4-FFF2-40B4-BE49-F238E27FC236}">
                <a16:creationId xmlns:a16="http://schemas.microsoft.com/office/drawing/2014/main" id="{3F9212D1-734A-4759-05B0-F55A8DF64D8B}"/>
              </a:ext>
            </a:extLst>
          </p:cNvPr>
          <p:cNvSpPr>
            <a:spLocks noGrp="1"/>
          </p:cNvSpPr>
          <p:nvPr>
            <p:ph type="body" idx="1"/>
          </p:nvPr>
        </p:nvSpPr>
        <p:spPr/>
        <p:txBody>
          <a:bodyPr/>
          <a:lstStyle/>
          <a:p>
            <a:r>
              <a:rPr lang="en-US" dirty="0"/>
              <a:t>Lab 1 is due Sunday 11:59pm</a:t>
            </a:r>
          </a:p>
          <a:p>
            <a:endParaRPr lang="en-US" dirty="0"/>
          </a:p>
          <a:p>
            <a:r>
              <a:rPr lang="en-US" dirty="0"/>
              <a:t>Poll everywhere scores are in the canvas gradebook (full credit if &gt;50% correct)</a:t>
            </a:r>
          </a:p>
          <a:p>
            <a:pPr marL="95250" indent="0">
              <a:buNone/>
            </a:pPr>
            <a:endParaRPr lang="en-US" dirty="0"/>
          </a:p>
          <a:p>
            <a:pPr marL="95250" indent="0">
              <a:buNone/>
            </a:pPr>
            <a:endParaRPr lang="en-US" dirty="0"/>
          </a:p>
          <a:p>
            <a:pPr marL="95250" indent="0">
              <a:buNone/>
            </a:pPr>
            <a:endParaRPr lang="en-US" dirty="0"/>
          </a:p>
        </p:txBody>
      </p:sp>
      <p:sp>
        <p:nvSpPr>
          <p:cNvPr id="4" name="Slide Number Placeholder 3">
            <a:extLst>
              <a:ext uri="{FF2B5EF4-FFF2-40B4-BE49-F238E27FC236}">
                <a16:creationId xmlns:a16="http://schemas.microsoft.com/office/drawing/2014/main" id="{C6280A57-2BFD-77B0-96E5-57111F06BE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2" name="TextBox 1">
            <a:extLst>
              <a:ext uri="{FF2B5EF4-FFF2-40B4-BE49-F238E27FC236}">
                <a16:creationId xmlns:a16="http://schemas.microsoft.com/office/drawing/2014/main" id="{3CB2C1F0-9E05-9F6A-C778-7445CB753624}"/>
              </a:ext>
            </a:extLst>
          </p:cNvPr>
          <p:cNvSpPr txBox="1"/>
          <p:nvPr/>
        </p:nvSpPr>
        <p:spPr>
          <a:xfrm>
            <a:off x="1816305" y="3646254"/>
            <a:ext cx="6096000" cy="461665"/>
          </a:xfrm>
          <a:prstGeom prst="rect">
            <a:avLst/>
          </a:prstGeom>
          <a:noFill/>
        </p:spPr>
        <p:txBody>
          <a:bodyPr wrap="square">
            <a:spAutoFit/>
          </a:bodyPr>
          <a:lstStyle/>
          <a:p>
            <a:r>
              <a:rPr lang="en-US" sz="2400" dirty="0">
                <a:hlinkClick r:id="rId2"/>
              </a:rPr>
              <a:t>https://</a:t>
            </a:r>
            <a:r>
              <a:rPr lang="en-US" sz="2400" dirty="0" err="1">
                <a:hlinkClick r:id="rId2"/>
              </a:rPr>
              <a:t>pollev.com</a:t>
            </a:r>
            <a:r>
              <a:rPr lang="en-US" sz="2400" dirty="0">
                <a:hlinkClick r:id="rId2"/>
              </a:rPr>
              <a:t>/</a:t>
            </a:r>
            <a:r>
              <a:rPr lang="en-US" sz="2400" dirty="0" err="1">
                <a:hlinkClick r:id="rId2"/>
              </a:rPr>
              <a:t>vsovero</a:t>
            </a:r>
            <a:endParaRPr lang="en-US" sz="2400" dirty="0"/>
          </a:p>
        </p:txBody>
      </p:sp>
    </p:spTree>
    <p:extLst>
      <p:ext uri="{BB962C8B-B14F-4D97-AF65-F5344CB8AC3E}">
        <p14:creationId xmlns:p14="http://schemas.microsoft.com/office/powerpoint/2010/main" val="1094889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E6760-5558-ED81-7686-4C391393AF1B}"/>
              </a:ext>
            </a:extLst>
          </p:cNvPr>
          <p:cNvSpPr>
            <a:spLocks noGrp="1"/>
          </p:cNvSpPr>
          <p:nvPr>
            <p:ph type="title"/>
          </p:nvPr>
        </p:nvSpPr>
        <p:spPr/>
        <p:txBody>
          <a:bodyPr/>
          <a:lstStyle/>
          <a:p>
            <a:r>
              <a:rPr lang="en-US" dirty="0"/>
              <a:t>Exercise: scatter plots and color</a:t>
            </a:r>
          </a:p>
        </p:txBody>
      </p:sp>
      <p:sp>
        <p:nvSpPr>
          <p:cNvPr id="4" name="Slide Number Placeholder 3">
            <a:extLst>
              <a:ext uri="{FF2B5EF4-FFF2-40B4-BE49-F238E27FC236}">
                <a16:creationId xmlns:a16="http://schemas.microsoft.com/office/drawing/2014/main" id="{A5C7AF3E-0F01-D472-8C15-08E99E8094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1026" name="Picture 2" descr="YARN | Can I get the icon in cornflower blue? | Fight Club (1999) | Video  clips by quotes | f4cc0a91 | 紗">
            <a:extLst>
              <a:ext uri="{FF2B5EF4-FFF2-40B4-BE49-F238E27FC236}">
                <a16:creationId xmlns:a16="http://schemas.microsoft.com/office/drawing/2014/main" id="{76CB8E12-1109-6BF2-FD99-D7CF677B2B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0" y="2571750"/>
            <a:ext cx="5080000" cy="20828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C421726-E823-693D-F684-9B11C30B72C7}"/>
              </a:ext>
            </a:extLst>
          </p:cNvPr>
          <p:cNvSpPr txBox="1"/>
          <p:nvPr/>
        </p:nvSpPr>
        <p:spPr>
          <a:xfrm>
            <a:off x="947854" y="1449659"/>
            <a:ext cx="6657278" cy="738664"/>
          </a:xfrm>
          <a:prstGeom prst="rect">
            <a:avLst/>
          </a:prstGeom>
          <a:noFill/>
        </p:spPr>
        <p:txBody>
          <a:bodyPr wrap="square" rtlCol="0">
            <a:spAutoFit/>
          </a:bodyPr>
          <a:lstStyle/>
          <a:p>
            <a:r>
              <a:rPr lang="en-US" dirty="0"/>
              <a:t>Your boss requires that all scatter plots use triangle shapes and the cornflower blue color (“cyan”). Adjust your scatter plot of </a:t>
            </a:r>
            <a:r>
              <a:rPr lang="en-US" dirty="0" err="1"/>
              <a:t>total_earnings</a:t>
            </a:r>
            <a:r>
              <a:rPr lang="en-US" dirty="0"/>
              <a:t> and </a:t>
            </a:r>
            <a:r>
              <a:rPr lang="en-US" dirty="0" err="1"/>
              <a:t>wage_percent_of_male</a:t>
            </a:r>
            <a:r>
              <a:rPr lang="en-US" dirty="0"/>
              <a:t> accordingly. </a:t>
            </a:r>
          </a:p>
        </p:txBody>
      </p:sp>
    </p:spTree>
    <p:extLst>
      <p:ext uri="{BB962C8B-B14F-4D97-AF65-F5344CB8AC3E}">
        <p14:creationId xmlns:p14="http://schemas.microsoft.com/office/powerpoint/2010/main" val="1937804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CF2D0-EC8E-C6EB-9DC4-746F727DA56D}"/>
              </a:ext>
            </a:extLst>
          </p:cNvPr>
          <p:cNvSpPr>
            <a:spLocks noGrp="1"/>
          </p:cNvSpPr>
          <p:nvPr>
            <p:ph type="title"/>
          </p:nvPr>
        </p:nvSpPr>
        <p:spPr/>
        <p:txBody>
          <a:bodyPr/>
          <a:lstStyle/>
          <a:p>
            <a:r>
              <a:rPr lang="en-US" dirty="0" err="1"/>
              <a:t>Dplyr</a:t>
            </a:r>
            <a:r>
              <a:rPr lang="en-US" dirty="0"/>
              <a:t> and </a:t>
            </a:r>
            <a:r>
              <a:rPr lang="en-US" dirty="0" err="1"/>
              <a:t>ggplot</a:t>
            </a:r>
            <a:endParaRPr lang="en-US" dirty="0"/>
          </a:p>
        </p:txBody>
      </p:sp>
      <p:sp>
        <p:nvSpPr>
          <p:cNvPr id="3" name="Text Placeholder 2">
            <a:extLst>
              <a:ext uri="{FF2B5EF4-FFF2-40B4-BE49-F238E27FC236}">
                <a16:creationId xmlns:a16="http://schemas.microsoft.com/office/drawing/2014/main" id="{22B144A1-F145-7DD2-B9C0-BAB2936769F5}"/>
              </a:ext>
            </a:extLst>
          </p:cNvPr>
          <p:cNvSpPr>
            <a:spLocks noGrp="1"/>
          </p:cNvSpPr>
          <p:nvPr>
            <p:ph type="body" idx="1"/>
          </p:nvPr>
        </p:nvSpPr>
        <p:spPr>
          <a:xfrm>
            <a:off x="628650" y="1369219"/>
            <a:ext cx="2964214" cy="3263400"/>
          </a:xfrm>
        </p:spPr>
        <p:txBody>
          <a:bodyPr/>
          <a:lstStyle/>
          <a:p>
            <a:r>
              <a:rPr lang="en-US" dirty="0"/>
              <a:t>Oftentimes you will use </a:t>
            </a:r>
            <a:r>
              <a:rPr lang="en-US" dirty="0" err="1"/>
              <a:t>dplyr</a:t>
            </a:r>
            <a:r>
              <a:rPr lang="en-US" dirty="0"/>
              <a:t> to create a new data frame, then plot the results using </a:t>
            </a:r>
            <a:r>
              <a:rPr lang="en-US" dirty="0" err="1"/>
              <a:t>ggplot</a:t>
            </a:r>
            <a:endParaRPr lang="en-US" dirty="0"/>
          </a:p>
          <a:p>
            <a:r>
              <a:rPr lang="en-US" dirty="0"/>
              <a:t>Remember to put in the name of the new data frame in your </a:t>
            </a:r>
            <a:r>
              <a:rPr lang="en-US" dirty="0" err="1">
                <a:solidFill>
                  <a:srgbClr val="FF0000"/>
                </a:solidFill>
              </a:rPr>
              <a:t>ggplot</a:t>
            </a:r>
            <a:r>
              <a:rPr lang="en-US" dirty="0"/>
              <a:t>()</a:t>
            </a:r>
          </a:p>
        </p:txBody>
      </p:sp>
      <p:sp>
        <p:nvSpPr>
          <p:cNvPr id="4" name="Slide Number Placeholder 3">
            <a:extLst>
              <a:ext uri="{FF2B5EF4-FFF2-40B4-BE49-F238E27FC236}">
                <a16:creationId xmlns:a16="http://schemas.microsoft.com/office/drawing/2014/main" id="{E1A825ED-8DF8-7860-8691-93E5870F56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5" name="Google Shape;332;p53">
            <a:extLst>
              <a:ext uri="{FF2B5EF4-FFF2-40B4-BE49-F238E27FC236}">
                <a16:creationId xmlns:a16="http://schemas.microsoft.com/office/drawing/2014/main" id="{ECAB380A-F281-DD39-5AE0-1A0CF8C4099D}"/>
              </a:ext>
            </a:extLst>
          </p:cNvPr>
          <p:cNvSpPr txBox="1"/>
          <p:nvPr/>
        </p:nvSpPr>
        <p:spPr>
          <a:xfrm>
            <a:off x="4195332" y="1501185"/>
            <a:ext cx="4948668" cy="2017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b="1" dirty="0" err="1">
                <a:solidFill>
                  <a:srgbClr val="7030A0"/>
                </a:solidFill>
              </a:rPr>
              <a:t>very_good_cut</a:t>
            </a:r>
            <a:r>
              <a:rPr lang="en" b="1" dirty="0">
                <a:solidFill>
                  <a:srgbClr val="0432FF"/>
                </a:solidFill>
              </a:rPr>
              <a:t>&lt;-</a:t>
            </a:r>
            <a:r>
              <a:rPr lang="en" b="1" dirty="0">
                <a:solidFill>
                  <a:srgbClr val="00B050"/>
                </a:solidFill>
              </a:rPr>
              <a:t>diamonds</a:t>
            </a:r>
            <a:r>
              <a:rPr lang="en" b="1" dirty="0">
                <a:solidFill>
                  <a:srgbClr val="0432FF"/>
                </a:solidFill>
              </a:rPr>
              <a:t>%&gt;%</a:t>
            </a:r>
          </a:p>
          <a:p>
            <a:pPr marL="0" lvl="0" indent="0" algn="l" rtl="0">
              <a:lnSpc>
                <a:spcPct val="90000"/>
              </a:lnSpc>
              <a:spcBef>
                <a:spcPts val="0"/>
              </a:spcBef>
              <a:spcAft>
                <a:spcPts val="0"/>
              </a:spcAft>
              <a:buNone/>
            </a:pPr>
            <a:r>
              <a:rPr lang="en" b="1" dirty="0">
                <a:solidFill>
                  <a:srgbClr val="FF0000"/>
                </a:solidFill>
              </a:rPr>
              <a:t>filter</a:t>
            </a:r>
            <a:r>
              <a:rPr lang="en" b="1" dirty="0">
                <a:solidFill>
                  <a:schemeClr val="tx1"/>
                </a:solidFill>
              </a:rPr>
              <a:t>(</a:t>
            </a:r>
            <a:r>
              <a:rPr lang="en" b="1" dirty="0">
                <a:solidFill>
                  <a:srgbClr val="00B050"/>
                </a:solidFill>
              </a:rPr>
              <a:t>cut</a:t>
            </a:r>
            <a:r>
              <a:rPr lang="en" b="1" dirty="0">
                <a:solidFill>
                  <a:srgbClr val="0432FF"/>
                </a:solidFill>
              </a:rPr>
              <a:t>==</a:t>
            </a:r>
            <a:r>
              <a:rPr lang="en" dirty="0">
                <a:solidFill>
                  <a:schemeClr val="dk1"/>
                </a:solidFill>
              </a:rPr>
              <a:t> </a:t>
            </a:r>
            <a:r>
              <a:rPr lang="en" dirty="0">
                <a:solidFill>
                  <a:srgbClr val="00B050"/>
                </a:solidFill>
              </a:rPr>
              <a:t>"</a:t>
            </a:r>
            <a:r>
              <a:rPr lang="en" b="1" dirty="0">
                <a:solidFill>
                  <a:srgbClr val="00B050"/>
                </a:solidFill>
              </a:rPr>
              <a:t>Very Good</a:t>
            </a:r>
            <a:r>
              <a:rPr lang="en" dirty="0">
                <a:solidFill>
                  <a:srgbClr val="00B050"/>
                </a:solidFill>
              </a:rPr>
              <a:t>"</a:t>
            </a:r>
            <a:r>
              <a:rPr lang="en" b="1" dirty="0">
                <a:solidFill>
                  <a:schemeClr val="tx1"/>
                </a:solidFill>
              </a:rPr>
              <a:t>)</a:t>
            </a:r>
          </a:p>
          <a:p>
            <a:pPr marL="0" lvl="0" indent="0" algn="l" rtl="0">
              <a:lnSpc>
                <a:spcPct val="90000"/>
              </a:lnSpc>
              <a:spcBef>
                <a:spcPts val="0"/>
              </a:spcBef>
              <a:spcAft>
                <a:spcPts val="0"/>
              </a:spcAft>
              <a:buNone/>
            </a:pPr>
            <a:endParaRPr lang="en" b="1" dirty="0">
              <a:solidFill>
                <a:srgbClr val="FF0000"/>
              </a:solidFill>
            </a:endParaRPr>
          </a:p>
          <a:p>
            <a:pPr marL="0" lvl="0" indent="0" algn="l" rtl="0">
              <a:lnSpc>
                <a:spcPct val="90000"/>
              </a:lnSpc>
              <a:spcBef>
                <a:spcPts val="0"/>
              </a:spcBef>
              <a:spcAft>
                <a:spcPts val="0"/>
              </a:spcAft>
              <a:buNone/>
            </a:pPr>
            <a:endParaRPr lang="en" b="1" dirty="0">
              <a:solidFill>
                <a:srgbClr val="FF0000"/>
              </a:solidFill>
            </a:endParaRPr>
          </a:p>
          <a:p>
            <a:pPr marL="0" lvl="0" indent="0" algn="l" rtl="0">
              <a:lnSpc>
                <a:spcPct val="90000"/>
              </a:lnSpc>
              <a:spcBef>
                <a:spcPts val="0"/>
              </a:spcBef>
              <a:spcAft>
                <a:spcPts val="0"/>
              </a:spcAft>
              <a:buNone/>
            </a:pPr>
            <a:r>
              <a:rPr lang="en" b="1" dirty="0" err="1">
                <a:solidFill>
                  <a:srgbClr val="FF0000"/>
                </a:solidFill>
              </a:rPr>
              <a:t>ggplot</a:t>
            </a:r>
            <a:r>
              <a:rPr lang="en" dirty="0">
                <a:solidFill>
                  <a:schemeClr val="dk1"/>
                </a:solidFill>
              </a:rPr>
              <a:t>(</a:t>
            </a:r>
            <a:r>
              <a:rPr lang="en" b="1" dirty="0">
                <a:solidFill>
                  <a:srgbClr val="16A53F"/>
                </a:solidFill>
              </a:rPr>
              <a:t>data</a:t>
            </a:r>
            <a:r>
              <a:rPr lang="en" dirty="0">
                <a:solidFill>
                  <a:srgbClr val="204A87"/>
                </a:solidFill>
              </a:rPr>
              <a:t> </a:t>
            </a:r>
            <a:r>
              <a:rPr lang="en" dirty="0">
                <a:solidFill>
                  <a:schemeClr val="dk1"/>
                </a:solidFill>
              </a:rPr>
              <a:t>= </a:t>
            </a:r>
            <a:r>
              <a:rPr lang="en" dirty="0" err="1">
                <a:solidFill>
                  <a:schemeClr val="dk1"/>
                </a:solidFill>
                <a:highlight>
                  <a:srgbClr val="FFFF00"/>
                </a:highlight>
              </a:rPr>
              <a:t>very_good_cut</a:t>
            </a:r>
            <a:r>
              <a:rPr lang="en" dirty="0">
                <a:solidFill>
                  <a:schemeClr val="dk1"/>
                </a:solidFill>
              </a:rPr>
              <a:t>, </a:t>
            </a:r>
            <a:endParaRPr dirty="0">
              <a:solidFill>
                <a:schemeClr val="dk1"/>
              </a:solidFill>
            </a:endParaRPr>
          </a:p>
          <a:p>
            <a:pPr marL="0" lvl="0" indent="0" algn="l" rtl="0">
              <a:lnSpc>
                <a:spcPct val="90000"/>
              </a:lnSpc>
              <a:spcBef>
                <a:spcPts val="800"/>
              </a:spcBef>
              <a:spcAft>
                <a:spcPts val="0"/>
              </a:spcAft>
              <a:buNone/>
            </a:pPr>
            <a:r>
              <a:rPr lang="en" b="1" dirty="0">
                <a:solidFill>
                  <a:srgbClr val="204A87"/>
                </a:solidFill>
              </a:rPr>
              <a:t> 	</a:t>
            </a:r>
            <a:r>
              <a:rPr lang="en" b="1" dirty="0">
                <a:solidFill>
                  <a:srgbClr val="00B050"/>
                </a:solidFill>
              </a:rPr>
              <a:t>mapping</a:t>
            </a:r>
            <a:r>
              <a:rPr lang="en" dirty="0">
                <a:solidFill>
                  <a:schemeClr val="tx1"/>
                </a:solidFill>
              </a:rPr>
              <a:t>= </a:t>
            </a:r>
            <a:r>
              <a:rPr lang="en" b="1" dirty="0" err="1">
                <a:solidFill>
                  <a:srgbClr val="FF0000"/>
                </a:solidFill>
              </a:rPr>
              <a:t>aes</a:t>
            </a:r>
            <a:r>
              <a:rPr lang="en" dirty="0">
                <a:solidFill>
                  <a:schemeClr val="dk1"/>
                </a:solidFill>
              </a:rPr>
              <a:t>(</a:t>
            </a:r>
            <a:r>
              <a:rPr lang="en" b="1" dirty="0">
                <a:solidFill>
                  <a:srgbClr val="16A53F"/>
                </a:solidFill>
              </a:rPr>
              <a:t>x</a:t>
            </a:r>
            <a:r>
              <a:rPr lang="en" dirty="0">
                <a:solidFill>
                  <a:srgbClr val="204A87"/>
                </a:solidFill>
              </a:rPr>
              <a:t> </a:t>
            </a:r>
            <a:r>
              <a:rPr lang="en" dirty="0">
                <a:solidFill>
                  <a:schemeClr val="dk1"/>
                </a:solidFill>
              </a:rPr>
              <a:t>= carat, </a:t>
            </a:r>
            <a:r>
              <a:rPr lang="en" b="1" dirty="0">
                <a:solidFill>
                  <a:srgbClr val="16A53F"/>
                </a:solidFill>
              </a:rPr>
              <a:t>y</a:t>
            </a:r>
            <a:r>
              <a:rPr lang="en" dirty="0">
                <a:solidFill>
                  <a:srgbClr val="204A87"/>
                </a:solidFill>
              </a:rPr>
              <a:t> </a:t>
            </a:r>
            <a:r>
              <a:rPr lang="en" dirty="0">
                <a:solidFill>
                  <a:schemeClr val="dk1"/>
                </a:solidFill>
              </a:rPr>
              <a:t>= price))</a:t>
            </a:r>
            <a:r>
              <a:rPr lang="en" b="1" dirty="0">
                <a:solidFill>
                  <a:srgbClr val="0000FF"/>
                </a:solidFill>
              </a:rPr>
              <a:t>+</a:t>
            </a:r>
            <a:r>
              <a:rPr lang="en" dirty="0">
                <a:solidFill>
                  <a:schemeClr val="dk1"/>
                </a:solidFill>
              </a:rPr>
              <a:t> </a:t>
            </a:r>
          </a:p>
          <a:p>
            <a:pPr marL="0" lvl="0" indent="0" algn="l" rtl="0">
              <a:lnSpc>
                <a:spcPct val="90000"/>
              </a:lnSpc>
              <a:spcBef>
                <a:spcPts val="800"/>
              </a:spcBef>
              <a:spcAft>
                <a:spcPts val="0"/>
              </a:spcAft>
              <a:buNone/>
            </a:pPr>
            <a:r>
              <a:rPr lang="en" b="1" dirty="0" err="1">
                <a:solidFill>
                  <a:srgbClr val="FF0000"/>
                </a:solidFill>
              </a:rPr>
              <a:t>geom_point</a:t>
            </a:r>
            <a:r>
              <a:rPr lang="en" dirty="0">
                <a:solidFill>
                  <a:schemeClr val="dk1"/>
                </a:solidFill>
              </a:rPr>
              <a:t>(</a:t>
            </a:r>
            <a:r>
              <a:rPr lang="en" b="1" dirty="0">
                <a:solidFill>
                  <a:srgbClr val="16A53F"/>
                </a:solidFill>
              </a:rPr>
              <a:t>alpha</a:t>
            </a:r>
            <a:r>
              <a:rPr lang="en" dirty="0">
                <a:solidFill>
                  <a:srgbClr val="204A87"/>
                </a:solidFill>
              </a:rPr>
              <a:t> </a:t>
            </a:r>
            <a:r>
              <a:rPr lang="en" dirty="0">
                <a:solidFill>
                  <a:schemeClr val="dk1"/>
                </a:solidFill>
              </a:rPr>
              <a:t>= 0.1, </a:t>
            </a:r>
            <a:endParaRPr dirty="0">
              <a:solidFill>
                <a:schemeClr val="dk1"/>
              </a:solidFill>
            </a:endParaRPr>
          </a:p>
          <a:p>
            <a:pPr marL="0" lvl="0" indent="0" algn="l" rtl="0">
              <a:lnSpc>
                <a:spcPct val="90000"/>
              </a:lnSpc>
              <a:spcBef>
                <a:spcPts val="800"/>
              </a:spcBef>
              <a:spcAft>
                <a:spcPts val="0"/>
              </a:spcAft>
              <a:buNone/>
            </a:pPr>
            <a:r>
              <a:rPr lang="en" b="1" dirty="0">
                <a:solidFill>
                  <a:srgbClr val="548135"/>
                </a:solidFill>
              </a:rPr>
              <a:t>                     </a:t>
            </a:r>
            <a:r>
              <a:rPr lang="en" b="1" dirty="0">
                <a:solidFill>
                  <a:srgbClr val="16A53F"/>
                </a:solidFill>
              </a:rPr>
              <a:t>color</a:t>
            </a:r>
            <a:r>
              <a:rPr lang="en" dirty="0">
                <a:solidFill>
                  <a:srgbClr val="204A87"/>
                </a:solidFill>
              </a:rPr>
              <a:t> </a:t>
            </a:r>
            <a:r>
              <a:rPr lang="en" dirty="0">
                <a:solidFill>
                  <a:schemeClr val="dk1"/>
                </a:solidFill>
              </a:rPr>
              <a:t>= "blue")</a:t>
            </a:r>
            <a:endParaRPr dirty="0"/>
          </a:p>
        </p:txBody>
      </p:sp>
    </p:spTree>
    <p:extLst>
      <p:ext uri="{BB962C8B-B14F-4D97-AF65-F5344CB8AC3E}">
        <p14:creationId xmlns:p14="http://schemas.microsoft.com/office/powerpoint/2010/main" val="2422458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CF2D0-EC8E-C6EB-9DC4-746F727DA56D}"/>
              </a:ext>
            </a:extLst>
          </p:cNvPr>
          <p:cNvSpPr>
            <a:spLocks noGrp="1"/>
          </p:cNvSpPr>
          <p:nvPr>
            <p:ph type="title"/>
          </p:nvPr>
        </p:nvSpPr>
        <p:spPr/>
        <p:txBody>
          <a:bodyPr/>
          <a:lstStyle/>
          <a:p>
            <a:r>
              <a:rPr lang="en-US" dirty="0" err="1"/>
              <a:t>Dplyr</a:t>
            </a:r>
            <a:r>
              <a:rPr lang="en-US" dirty="0"/>
              <a:t> and </a:t>
            </a:r>
            <a:r>
              <a:rPr lang="en-US" dirty="0" err="1"/>
              <a:t>ggplot</a:t>
            </a:r>
            <a:endParaRPr lang="en-US" dirty="0"/>
          </a:p>
        </p:txBody>
      </p:sp>
      <p:sp>
        <p:nvSpPr>
          <p:cNvPr id="3" name="Text Placeholder 2">
            <a:extLst>
              <a:ext uri="{FF2B5EF4-FFF2-40B4-BE49-F238E27FC236}">
                <a16:creationId xmlns:a16="http://schemas.microsoft.com/office/drawing/2014/main" id="{22B144A1-F145-7DD2-B9C0-BAB2936769F5}"/>
              </a:ext>
            </a:extLst>
          </p:cNvPr>
          <p:cNvSpPr>
            <a:spLocks noGrp="1"/>
          </p:cNvSpPr>
          <p:nvPr>
            <p:ph type="body" idx="1"/>
          </p:nvPr>
        </p:nvSpPr>
        <p:spPr>
          <a:xfrm>
            <a:off x="628649" y="1369219"/>
            <a:ext cx="3263619" cy="3671944"/>
          </a:xfrm>
        </p:spPr>
        <p:txBody>
          <a:bodyPr/>
          <a:lstStyle/>
          <a:p>
            <a:r>
              <a:rPr lang="en-US" dirty="0"/>
              <a:t>Oftentimes you will use </a:t>
            </a:r>
            <a:r>
              <a:rPr lang="en-US" dirty="0" err="1"/>
              <a:t>dplyr</a:t>
            </a:r>
            <a:r>
              <a:rPr lang="en-US" dirty="0"/>
              <a:t> to create a new data frame, then plot the results using </a:t>
            </a:r>
            <a:r>
              <a:rPr lang="en-US" dirty="0" err="1"/>
              <a:t>ggplot</a:t>
            </a:r>
            <a:endParaRPr lang="en-US" dirty="0"/>
          </a:p>
          <a:p>
            <a:r>
              <a:rPr lang="en-US" dirty="0"/>
              <a:t>You can also “pipe” in the results directly into </a:t>
            </a:r>
            <a:r>
              <a:rPr lang="en-US" dirty="0" err="1"/>
              <a:t>ggplot</a:t>
            </a:r>
            <a:r>
              <a:rPr lang="en-US" dirty="0"/>
              <a:t> (removing the data argument inside </a:t>
            </a:r>
            <a:r>
              <a:rPr lang="en-US" dirty="0" err="1">
                <a:solidFill>
                  <a:srgbClr val="FF0000"/>
                </a:solidFill>
              </a:rPr>
              <a:t>ggplot</a:t>
            </a:r>
            <a:r>
              <a:rPr lang="en-US" dirty="0"/>
              <a:t>())</a:t>
            </a:r>
          </a:p>
        </p:txBody>
      </p:sp>
      <p:sp>
        <p:nvSpPr>
          <p:cNvPr id="4" name="Slide Number Placeholder 3">
            <a:extLst>
              <a:ext uri="{FF2B5EF4-FFF2-40B4-BE49-F238E27FC236}">
                <a16:creationId xmlns:a16="http://schemas.microsoft.com/office/drawing/2014/main" id="{E1A825ED-8DF8-7860-8691-93E5870F56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5" name="Google Shape;332;p53">
            <a:extLst>
              <a:ext uri="{FF2B5EF4-FFF2-40B4-BE49-F238E27FC236}">
                <a16:creationId xmlns:a16="http://schemas.microsoft.com/office/drawing/2014/main" id="{ECAB380A-F281-DD39-5AE0-1A0CF8C4099D}"/>
              </a:ext>
            </a:extLst>
          </p:cNvPr>
          <p:cNvSpPr txBox="1"/>
          <p:nvPr/>
        </p:nvSpPr>
        <p:spPr>
          <a:xfrm>
            <a:off x="4195332" y="1501185"/>
            <a:ext cx="4948668" cy="20175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b="1" dirty="0">
                <a:solidFill>
                  <a:srgbClr val="00B050"/>
                </a:solidFill>
              </a:rPr>
              <a:t>diamonds</a:t>
            </a:r>
            <a:r>
              <a:rPr lang="en" b="1" dirty="0">
                <a:solidFill>
                  <a:srgbClr val="0432FF"/>
                </a:solidFill>
              </a:rPr>
              <a:t>%&gt;%</a:t>
            </a:r>
          </a:p>
          <a:p>
            <a:pPr marL="0" lvl="0" indent="0" algn="l" rtl="0">
              <a:lnSpc>
                <a:spcPct val="90000"/>
              </a:lnSpc>
              <a:spcBef>
                <a:spcPts val="0"/>
              </a:spcBef>
              <a:spcAft>
                <a:spcPts val="0"/>
              </a:spcAft>
              <a:buNone/>
            </a:pPr>
            <a:r>
              <a:rPr lang="en" b="1" dirty="0">
                <a:solidFill>
                  <a:srgbClr val="FF0000"/>
                </a:solidFill>
              </a:rPr>
              <a:t>filter</a:t>
            </a:r>
            <a:r>
              <a:rPr lang="en" b="1" dirty="0">
                <a:solidFill>
                  <a:schemeClr val="tx1"/>
                </a:solidFill>
              </a:rPr>
              <a:t>(</a:t>
            </a:r>
            <a:r>
              <a:rPr lang="en" b="1" dirty="0">
                <a:solidFill>
                  <a:srgbClr val="00B050"/>
                </a:solidFill>
              </a:rPr>
              <a:t>cut</a:t>
            </a:r>
            <a:r>
              <a:rPr lang="en" b="1" dirty="0">
                <a:solidFill>
                  <a:srgbClr val="0432FF"/>
                </a:solidFill>
              </a:rPr>
              <a:t>==</a:t>
            </a:r>
            <a:r>
              <a:rPr lang="en" dirty="0">
                <a:solidFill>
                  <a:schemeClr val="dk1"/>
                </a:solidFill>
              </a:rPr>
              <a:t> </a:t>
            </a:r>
            <a:r>
              <a:rPr lang="en" dirty="0">
                <a:solidFill>
                  <a:srgbClr val="00B050"/>
                </a:solidFill>
              </a:rPr>
              <a:t>"</a:t>
            </a:r>
            <a:r>
              <a:rPr lang="en" b="1" dirty="0">
                <a:solidFill>
                  <a:srgbClr val="00B050"/>
                </a:solidFill>
              </a:rPr>
              <a:t>Very Good</a:t>
            </a:r>
            <a:r>
              <a:rPr lang="en" dirty="0">
                <a:solidFill>
                  <a:srgbClr val="00B050"/>
                </a:solidFill>
              </a:rPr>
              <a:t>"</a:t>
            </a:r>
            <a:r>
              <a:rPr lang="en" b="1" dirty="0">
                <a:solidFill>
                  <a:schemeClr val="tx1"/>
                </a:solidFill>
              </a:rPr>
              <a:t>)</a:t>
            </a:r>
            <a:r>
              <a:rPr lang="en" b="1" dirty="0">
                <a:solidFill>
                  <a:srgbClr val="0432FF"/>
                </a:solidFill>
              </a:rPr>
              <a:t> %&gt;%</a:t>
            </a:r>
            <a:endParaRPr lang="en" b="1" dirty="0">
              <a:solidFill>
                <a:schemeClr val="tx1"/>
              </a:solidFill>
            </a:endParaRPr>
          </a:p>
          <a:p>
            <a:pPr marL="0" lvl="0" indent="0" algn="l" rtl="0">
              <a:lnSpc>
                <a:spcPct val="90000"/>
              </a:lnSpc>
              <a:spcBef>
                <a:spcPts val="0"/>
              </a:spcBef>
              <a:spcAft>
                <a:spcPts val="0"/>
              </a:spcAft>
              <a:buNone/>
            </a:pPr>
            <a:r>
              <a:rPr lang="en" b="1" dirty="0" err="1">
                <a:solidFill>
                  <a:srgbClr val="FF0000"/>
                </a:solidFill>
              </a:rPr>
              <a:t>ggplot</a:t>
            </a:r>
            <a:r>
              <a:rPr lang="en" dirty="0">
                <a:solidFill>
                  <a:schemeClr val="dk1"/>
                </a:solidFill>
              </a:rPr>
              <a:t>(</a:t>
            </a:r>
            <a:r>
              <a:rPr lang="en" b="1" dirty="0">
                <a:solidFill>
                  <a:srgbClr val="00B050"/>
                </a:solidFill>
              </a:rPr>
              <a:t>mapping</a:t>
            </a:r>
            <a:r>
              <a:rPr lang="en" dirty="0">
                <a:solidFill>
                  <a:schemeClr val="tx1"/>
                </a:solidFill>
              </a:rPr>
              <a:t>= </a:t>
            </a:r>
            <a:r>
              <a:rPr lang="en" b="1" dirty="0" err="1">
                <a:solidFill>
                  <a:srgbClr val="FF0000"/>
                </a:solidFill>
              </a:rPr>
              <a:t>aes</a:t>
            </a:r>
            <a:r>
              <a:rPr lang="en" dirty="0">
                <a:solidFill>
                  <a:schemeClr val="dk1"/>
                </a:solidFill>
              </a:rPr>
              <a:t>(</a:t>
            </a:r>
            <a:r>
              <a:rPr lang="en" b="1" dirty="0">
                <a:solidFill>
                  <a:srgbClr val="16A53F"/>
                </a:solidFill>
              </a:rPr>
              <a:t>x</a:t>
            </a:r>
            <a:r>
              <a:rPr lang="en" dirty="0">
                <a:solidFill>
                  <a:srgbClr val="204A87"/>
                </a:solidFill>
              </a:rPr>
              <a:t> </a:t>
            </a:r>
            <a:r>
              <a:rPr lang="en" dirty="0">
                <a:solidFill>
                  <a:schemeClr val="dk1"/>
                </a:solidFill>
              </a:rPr>
              <a:t>= carat, </a:t>
            </a:r>
            <a:r>
              <a:rPr lang="en" b="1" dirty="0">
                <a:solidFill>
                  <a:srgbClr val="16A53F"/>
                </a:solidFill>
              </a:rPr>
              <a:t>y</a:t>
            </a:r>
            <a:r>
              <a:rPr lang="en" dirty="0">
                <a:solidFill>
                  <a:srgbClr val="204A87"/>
                </a:solidFill>
              </a:rPr>
              <a:t> </a:t>
            </a:r>
            <a:r>
              <a:rPr lang="en" dirty="0">
                <a:solidFill>
                  <a:schemeClr val="dk1"/>
                </a:solidFill>
              </a:rPr>
              <a:t>= price))</a:t>
            </a:r>
            <a:r>
              <a:rPr lang="en" b="1" dirty="0">
                <a:solidFill>
                  <a:srgbClr val="0000FF"/>
                </a:solidFill>
              </a:rPr>
              <a:t>+</a:t>
            </a:r>
            <a:r>
              <a:rPr lang="en" dirty="0">
                <a:solidFill>
                  <a:schemeClr val="dk1"/>
                </a:solidFill>
              </a:rPr>
              <a:t> </a:t>
            </a:r>
          </a:p>
          <a:p>
            <a:pPr marL="0" lvl="0" indent="0" algn="l" rtl="0">
              <a:lnSpc>
                <a:spcPct val="90000"/>
              </a:lnSpc>
              <a:spcBef>
                <a:spcPts val="800"/>
              </a:spcBef>
              <a:spcAft>
                <a:spcPts val="0"/>
              </a:spcAft>
              <a:buNone/>
            </a:pPr>
            <a:r>
              <a:rPr lang="en" b="1" dirty="0" err="1">
                <a:solidFill>
                  <a:srgbClr val="FF0000"/>
                </a:solidFill>
              </a:rPr>
              <a:t>geom_point</a:t>
            </a:r>
            <a:r>
              <a:rPr lang="en" dirty="0">
                <a:solidFill>
                  <a:schemeClr val="dk1"/>
                </a:solidFill>
              </a:rPr>
              <a:t>(</a:t>
            </a:r>
            <a:r>
              <a:rPr lang="en" b="1" dirty="0">
                <a:solidFill>
                  <a:srgbClr val="16A53F"/>
                </a:solidFill>
              </a:rPr>
              <a:t>alpha</a:t>
            </a:r>
            <a:r>
              <a:rPr lang="en" dirty="0">
                <a:solidFill>
                  <a:srgbClr val="204A87"/>
                </a:solidFill>
              </a:rPr>
              <a:t> </a:t>
            </a:r>
            <a:r>
              <a:rPr lang="en" dirty="0">
                <a:solidFill>
                  <a:schemeClr val="dk1"/>
                </a:solidFill>
              </a:rPr>
              <a:t>= 0.1, </a:t>
            </a:r>
            <a:endParaRPr dirty="0">
              <a:solidFill>
                <a:schemeClr val="dk1"/>
              </a:solidFill>
            </a:endParaRPr>
          </a:p>
          <a:p>
            <a:pPr marL="0" lvl="0" indent="0" algn="l" rtl="0">
              <a:lnSpc>
                <a:spcPct val="90000"/>
              </a:lnSpc>
              <a:spcBef>
                <a:spcPts val="800"/>
              </a:spcBef>
              <a:spcAft>
                <a:spcPts val="0"/>
              </a:spcAft>
              <a:buNone/>
            </a:pPr>
            <a:r>
              <a:rPr lang="en" b="1" dirty="0">
                <a:solidFill>
                  <a:srgbClr val="548135"/>
                </a:solidFill>
              </a:rPr>
              <a:t>                     </a:t>
            </a:r>
            <a:r>
              <a:rPr lang="en" b="1" dirty="0">
                <a:solidFill>
                  <a:srgbClr val="16A53F"/>
                </a:solidFill>
              </a:rPr>
              <a:t>color</a:t>
            </a:r>
            <a:r>
              <a:rPr lang="en" dirty="0">
                <a:solidFill>
                  <a:srgbClr val="204A87"/>
                </a:solidFill>
              </a:rPr>
              <a:t> </a:t>
            </a:r>
            <a:r>
              <a:rPr lang="en" dirty="0">
                <a:solidFill>
                  <a:schemeClr val="dk1"/>
                </a:solidFill>
              </a:rPr>
              <a:t>= "blue")</a:t>
            </a:r>
            <a:endParaRPr dirty="0"/>
          </a:p>
        </p:txBody>
      </p:sp>
    </p:spTree>
    <p:extLst>
      <p:ext uri="{BB962C8B-B14F-4D97-AF65-F5344CB8AC3E}">
        <p14:creationId xmlns:p14="http://schemas.microsoft.com/office/powerpoint/2010/main" val="2253899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37649-1A05-36B0-BA41-711D26C9B13D}"/>
              </a:ext>
            </a:extLst>
          </p:cNvPr>
          <p:cNvSpPr>
            <a:spLocks noGrp="1"/>
          </p:cNvSpPr>
          <p:nvPr>
            <p:ph type="title"/>
          </p:nvPr>
        </p:nvSpPr>
        <p:spPr/>
        <p:txBody>
          <a:bodyPr/>
          <a:lstStyle/>
          <a:p>
            <a:r>
              <a:rPr lang="en-US" dirty="0"/>
              <a:t>Exercise</a:t>
            </a:r>
          </a:p>
        </p:txBody>
      </p:sp>
      <p:sp>
        <p:nvSpPr>
          <p:cNvPr id="3" name="Text Placeholder 2">
            <a:extLst>
              <a:ext uri="{FF2B5EF4-FFF2-40B4-BE49-F238E27FC236}">
                <a16:creationId xmlns:a16="http://schemas.microsoft.com/office/drawing/2014/main" id="{A66705D6-B71F-A005-4440-E0592FB11BB1}"/>
              </a:ext>
            </a:extLst>
          </p:cNvPr>
          <p:cNvSpPr>
            <a:spLocks noGrp="1"/>
          </p:cNvSpPr>
          <p:nvPr>
            <p:ph type="body" idx="1"/>
          </p:nvPr>
        </p:nvSpPr>
        <p:spPr/>
        <p:txBody>
          <a:bodyPr/>
          <a:lstStyle/>
          <a:p>
            <a:r>
              <a:rPr lang="en-US" dirty="0"/>
              <a:t>Filter for occupations in computer, engineering, and science</a:t>
            </a:r>
          </a:p>
          <a:p>
            <a:r>
              <a:rPr lang="en-US" dirty="0"/>
              <a:t>create a scatter plot of </a:t>
            </a:r>
            <a:r>
              <a:rPr lang="en-US" dirty="0" err="1"/>
              <a:t>total_earnings</a:t>
            </a:r>
            <a:r>
              <a:rPr lang="en-US" dirty="0"/>
              <a:t> and </a:t>
            </a:r>
            <a:r>
              <a:rPr lang="en-US" dirty="0" err="1"/>
              <a:t>wage_percent_of_male</a:t>
            </a:r>
            <a:r>
              <a:rPr lang="en-US" dirty="0"/>
              <a:t> </a:t>
            </a:r>
          </a:p>
        </p:txBody>
      </p:sp>
      <p:sp>
        <p:nvSpPr>
          <p:cNvPr id="4" name="Slide Number Placeholder 3">
            <a:extLst>
              <a:ext uri="{FF2B5EF4-FFF2-40B4-BE49-F238E27FC236}">
                <a16:creationId xmlns:a16="http://schemas.microsoft.com/office/drawing/2014/main" id="{586375DA-4AC4-D055-8333-992D9A2489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5708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5D08-4BE0-484B-1E64-7D5B79F87DF8}"/>
              </a:ext>
            </a:extLst>
          </p:cNvPr>
          <p:cNvSpPr>
            <a:spLocks noGrp="1"/>
          </p:cNvSpPr>
          <p:nvPr>
            <p:ph type="title"/>
          </p:nvPr>
        </p:nvSpPr>
        <p:spPr/>
        <p:txBody>
          <a:bodyPr/>
          <a:lstStyle/>
          <a:p>
            <a:r>
              <a:rPr lang="en-US"/>
              <a:t>Next </a:t>
            </a:r>
            <a:r>
              <a:rPr lang="en-US" dirty="0"/>
              <a:t>up: Line Graphs</a:t>
            </a:r>
          </a:p>
        </p:txBody>
      </p:sp>
      <p:sp>
        <p:nvSpPr>
          <p:cNvPr id="3" name="Text Placeholder 2">
            <a:extLst>
              <a:ext uri="{FF2B5EF4-FFF2-40B4-BE49-F238E27FC236}">
                <a16:creationId xmlns:a16="http://schemas.microsoft.com/office/drawing/2014/main" id="{DFF44525-9DC7-E15A-5352-4B24455D9E65}"/>
              </a:ext>
            </a:extLst>
          </p:cNvPr>
          <p:cNvSpPr>
            <a:spLocks noGrp="1"/>
          </p:cNvSpPr>
          <p:nvPr>
            <p:ph type="body" idx="1"/>
          </p:nvPr>
        </p:nvSpPr>
        <p:spPr/>
        <p:txBody>
          <a:bodyPr/>
          <a:lstStyle/>
          <a:p>
            <a:r>
              <a:rPr lang="en-US" dirty="0"/>
              <a:t>Line graphs are probably the hardest graph to generate correctly (not look like a hot mess)</a:t>
            </a:r>
          </a:p>
          <a:p>
            <a:r>
              <a:rPr lang="en-US" dirty="0"/>
              <a:t>To get it right, most data requires wrangling (get your data ready before </a:t>
            </a:r>
            <a:r>
              <a:rPr lang="en-US" dirty="0" err="1"/>
              <a:t>ggplot</a:t>
            </a:r>
            <a:r>
              <a:rPr lang="en-US" dirty="0"/>
              <a:t>) or grouping (within </a:t>
            </a:r>
            <a:r>
              <a:rPr lang="en-US" dirty="0" err="1"/>
              <a:t>ggplot</a:t>
            </a:r>
            <a:r>
              <a:rPr lang="en-US" dirty="0"/>
              <a:t>)</a:t>
            </a:r>
          </a:p>
        </p:txBody>
      </p:sp>
      <p:sp>
        <p:nvSpPr>
          <p:cNvPr id="4" name="Slide Number Placeholder 3">
            <a:extLst>
              <a:ext uri="{FF2B5EF4-FFF2-40B4-BE49-F238E27FC236}">
                <a16:creationId xmlns:a16="http://schemas.microsoft.com/office/drawing/2014/main" id="{C2529057-C445-F190-59D2-DD9F00CA85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4184721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E9D3B-D9DB-ACE3-CE95-4181A70A84E4}"/>
              </a:ext>
            </a:extLst>
          </p:cNvPr>
          <p:cNvSpPr>
            <a:spLocks noGrp="1"/>
          </p:cNvSpPr>
          <p:nvPr>
            <p:ph type="title"/>
          </p:nvPr>
        </p:nvSpPr>
        <p:spPr/>
        <p:txBody>
          <a:bodyPr/>
          <a:lstStyle/>
          <a:p>
            <a:r>
              <a:rPr lang="en-US" dirty="0" err="1"/>
              <a:t>Gapminder</a:t>
            </a:r>
            <a:r>
              <a:rPr lang="en-US" dirty="0"/>
              <a:t> Data</a:t>
            </a:r>
          </a:p>
        </p:txBody>
      </p:sp>
      <p:sp>
        <p:nvSpPr>
          <p:cNvPr id="3" name="Text Placeholder 2">
            <a:extLst>
              <a:ext uri="{FF2B5EF4-FFF2-40B4-BE49-F238E27FC236}">
                <a16:creationId xmlns:a16="http://schemas.microsoft.com/office/drawing/2014/main" id="{5DC7218B-D861-F431-B1DF-0F8490567173}"/>
              </a:ext>
            </a:extLst>
          </p:cNvPr>
          <p:cNvSpPr>
            <a:spLocks noGrp="1"/>
          </p:cNvSpPr>
          <p:nvPr>
            <p:ph type="body" idx="1"/>
          </p:nvPr>
        </p:nvSpPr>
        <p:spPr>
          <a:xfrm>
            <a:off x="628650" y="1369219"/>
            <a:ext cx="4184650" cy="3263400"/>
          </a:xfrm>
        </p:spPr>
        <p:txBody>
          <a:bodyPr/>
          <a:lstStyle/>
          <a:p>
            <a:r>
              <a:rPr lang="en-US" dirty="0"/>
              <a:t>part of </a:t>
            </a:r>
            <a:r>
              <a:rPr lang="en-US" dirty="0" err="1"/>
              <a:t>gapminder</a:t>
            </a:r>
            <a:r>
              <a:rPr lang="en-US" dirty="0"/>
              <a:t> package</a:t>
            </a:r>
          </a:p>
          <a:p>
            <a:r>
              <a:rPr lang="en-US" b="0" i="0" dirty="0">
                <a:solidFill>
                  <a:srgbClr val="333333"/>
                </a:solidFill>
                <a:effectLst/>
                <a:latin typeface="Helvetica Neue" panose="02000503000000020004" pitchFamily="2" charset="0"/>
              </a:rPr>
              <a:t>For 185 </a:t>
            </a:r>
            <a:r>
              <a:rPr lang="en-US" dirty="0">
                <a:solidFill>
                  <a:srgbClr val="333333"/>
                </a:solidFill>
                <a:latin typeface="Helvetica Neue" panose="02000503000000020004" pitchFamily="2" charset="0"/>
              </a:rPr>
              <a:t>countries </a:t>
            </a:r>
            <a:r>
              <a:rPr lang="en-US" b="0" i="0" dirty="0">
                <a:solidFill>
                  <a:srgbClr val="333333"/>
                </a:solidFill>
                <a:effectLst/>
                <a:latin typeface="Helvetica Neue" panose="02000503000000020004" pitchFamily="2" charset="0"/>
              </a:rPr>
              <a:t>in the world, the package provides values for life expectancy, GDP per capita, every year from 1960 to 2016.</a:t>
            </a:r>
            <a:endParaRPr lang="en-US" dirty="0"/>
          </a:p>
        </p:txBody>
      </p:sp>
      <p:sp>
        <p:nvSpPr>
          <p:cNvPr id="4" name="Slide Number Placeholder 3">
            <a:extLst>
              <a:ext uri="{FF2B5EF4-FFF2-40B4-BE49-F238E27FC236}">
                <a16:creationId xmlns:a16="http://schemas.microsoft.com/office/drawing/2014/main" id="{C5514037-F0E8-F8ED-D39D-98A8883C5D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5" name="TextBox 4">
            <a:extLst>
              <a:ext uri="{FF2B5EF4-FFF2-40B4-BE49-F238E27FC236}">
                <a16:creationId xmlns:a16="http://schemas.microsoft.com/office/drawing/2014/main" id="{A08A3E7F-AE3E-1FB0-EED2-10D9974E4194}"/>
              </a:ext>
            </a:extLst>
          </p:cNvPr>
          <p:cNvSpPr txBox="1"/>
          <p:nvPr/>
        </p:nvSpPr>
        <p:spPr>
          <a:xfrm>
            <a:off x="5435600" y="1369219"/>
            <a:ext cx="3365500" cy="1169551"/>
          </a:xfrm>
          <a:prstGeom prst="rect">
            <a:avLst/>
          </a:prstGeom>
          <a:noFill/>
        </p:spPr>
        <p:txBody>
          <a:bodyPr wrap="square" rtlCol="0">
            <a:spAutoFit/>
          </a:bodyPr>
          <a:lstStyle/>
          <a:p>
            <a:endParaRPr lang="en-US" b="1" dirty="0">
              <a:solidFill>
                <a:srgbClr val="FF0000"/>
              </a:solidFill>
              <a:effectLst/>
            </a:endParaRPr>
          </a:p>
          <a:p>
            <a:r>
              <a:rPr lang="en-US" b="1" dirty="0">
                <a:solidFill>
                  <a:srgbClr val="FF0000"/>
                </a:solidFill>
                <a:effectLst/>
              </a:rPr>
              <a:t>library</a:t>
            </a:r>
            <a:r>
              <a:rPr lang="en-US" dirty="0"/>
              <a:t>(</a:t>
            </a:r>
            <a:r>
              <a:rPr lang="en-US" dirty="0" err="1">
                <a:solidFill>
                  <a:srgbClr val="00B050"/>
                </a:solidFill>
              </a:rPr>
              <a:t>dslabs</a:t>
            </a:r>
            <a:r>
              <a:rPr lang="en-US" dirty="0"/>
              <a:t>)</a:t>
            </a:r>
          </a:p>
          <a:p>
            <a:endParaRPr lang="en-US" dirty="0"/>
          </a:p>
          <a:p>
            <a:endParaRPr lang="en-US" dirty="0"/>
          </a:p>
          <a:p>
            <a:r>
              <a:rPr lang="en-US" dirty="0">
                <a:solidFill>
                  <a:srgbClr val="FF0000"/>
                </a:solidFill>
              </a:rPr>
              <a:t>data</a:t>
            </a:r>
            <a:r>
              <a:rPr lang="en-US" dirty="0"/>
              <a:t>(</a:t>
            </a:r>
            <a:r>
              <a:rPr lang="en-US" dirty="0" err="1">
                <a:solidFill>
                  <a:srgbClr val="00B050"/>
                </a:solidFill>
              </a:rPr>
              <a:t>gapminder</a:t>
            </a:r>
            <a:r>
              <a:rPr lang="en-US" dirty="0"/>
              <a:t>)</a:t>
            </a:r>
          </a:p>
        </p:txBody>
      </p:sp>
    </p:spTree>
    <p:extLst>
      <p:ext uri="{BB962C8B-B14F-4D97-AF65-F5344CB8AC3E}">
        <p14:creationId xmlns:p14="http://schemas.microsoft.com/office/powerpoint/2010/main" val="3831487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2453-33D1-6C55-6549-B9E7626CE878}"/>
              </a:ext>
            </a:extLst>
          </p:cNvPr>
          <p:cNvSpPr>
            <a:spLocks noGrp="1"/>
          </p:cNvSpPr>
          <p:nvPr>
            <p:ph type="title"/>
          </p:nvPr>
        </p:nvSpPr>
        <p:spPr/>
        <p:txBody>
          <a:bodyPr/>
          <a:lstStyle/>
          <a:p>
            <a:r>
              <a:rPr lang="en-US" dirty="0"/>
              <a:t>Fertility over Time</a:t>
            </a:r>
          </a:p>
        </p:txBody>
      </p:sp>
      <p:sp>
        <p:nvSpPr>
          <p:cNvPr id="3" name="Text Placeholder 2">
            <a:extLst>
              <a:ext uri="{FF2B5EF4-FFF2-40B4-BE49-F238E27FC236}">
                <a16:creationId xmlns:a16="http://schemas.microsoft.com/office/drawing/2014/main" id="{095733F3-4C9A-1930-BF83-6710CDB3D486}"/>
              </a:ext>
            </a:extLst>
          </p:cNvPr>
          <p:cNvSpPr>
            <a:spLocks noGrp="1"/>
          </p:cNvSpPr>
          <p:nvPr>
            <p:ph type="body" idx="1"/>
          </p:nvPr>
        </p:nvSpPr>
        <p:spPr>
          <a:xfrm>
            <a:off x="183658" y="1369219"/>
            <a:ext cx="4642342" cy="2931848"/>
          </a:xfrm>
        </p:spPr>
        <p:txBody>
          <a:bodyPr/>
          <a:lstStyle/>
          <a:p>
            <a:pPr marL="95250" indent="0">
              <a:buNone/>
            </a:pPr>
            <a:r>
              <a:rPr lang="en-US" sz="1400" b="1" dirty="0" err="1">
                <a:solidFill>
                  <a:srgbClr val="FF0000"/>
                </a:solidFill>
                <a:effectLst/>
              </a:rPr>
              <a:t>ggplot</a:t>
            </a:r>
            <a:r>
              <a:rPr lang="en-US" sz="1400" dirty="0">
                <a:effectLst/>
              </a:rPr>
              <a:t>(</a:t>
            </a:r>
            <a:r>
              <a:rPr lang="en" sz="1400" b="1" dirty="0">
                <a:solidFill>
                  <a:srgbClr val="16A53F"/>
                </a:solidFill>
              </a:rPr>
              <a:t>data</a:t>
            </a:r>
            <a:r>
              <a:rPr lang="en" sz="1400" dirty="0">
                <a:solidFill>
                  <a:srgbClr val="204A87"/>
                </a:solidFill>
              </a:rPr>
              <a:t> </a:t>
            </a:r>
            <a:r>
              <a:rPr lang="en" sz="1400" dirty="0">
                <a:solidFill>
                  <a:schemeClr val="dk1"/>
                </a:solidFill>
              </a:rPr>
              <a:t>= </a:t>
            </a:r>
            <a:r>
              <a:rPr lang="en-US" sz="1400" dirty="0" err="1">
                <a:effectLst/>
              </a:rPr>
              <a:t>gapminder</a:t>
            </a:r>
            <a:r>
              <a:rPr lang="en-US" sz="1400" dirty="0">
                <a:effectLst/>
              </a:rPr>
              <a:t>, </a:t>
            </a:r>
            <a:r>
              <a:rPr lang="en-US" sz="1400" dirty="0"/>
              <a:t>      	</a:t>
            </a:r>
            <a:r>
              <a:rPr lang="en" sz="1400" b="1" dirty="0">
                <a:solidFill>
                  <a:srgbClr val="16A53F"/>
                </a:solidFill>
              </a:rPr>
              <a:t>mapping</a:t>
            </a:r>
            <a:r>
              <a:rPr lang="en" sz="1400" dirty="0">
                <a:solidFill>
                  <a:srgbClr val="204A87"/>
                </a:solidFill>
              </a:rPr>
              <a:t>=</a:t>
            </a:r>
            <a:r>
              <a:rPr lang="en-US" sz="1400" b="1" dirty="0" err="1">
                <a:solidFill>
                  <a:srgbClr val="FF0000"/>
                </a:solidFill>
                <a:effectLst/>
              </a:rPr>
              <a:t>aes</a:t>
            </a:r>
            <a:r>
              <a:rPr lang="en-US" sz="1400" dirty="0">
                <a:effectLst/>
              </a:rPr>
              <a:t>(</a:t>
            </a:r>
            <a:r>
              <a:rPr lang="en-US" sz="1400" b="1" dirty="0">
                <a:solidFill>
                  <a:srgbClr val="00B050"/>
                </a:solidFill>
                <a:effectLst/>
              </a:rPr>
              <a:t>x</a:t>
            </a:r>
            <a:r>
              <a:rPr lang="en-US" sz="1400" dirty="0">
                <a:solidFill>
                  <a:srgbClr val="7D9029"/>
                </a:solidFill>
                <a:effectLst/>
              </a:rPr>
              <a:t>=</a:t>
            </a:r>
            <a:r>
              <a:rPr lang="en-US" sz="1400" dirty="0">
                <a:effectLst/>
              </a:rPr>
              <a:t>year, </a:t>
            </a:r>
            <a:r>
              <a:rPr lang="en-US" sz="1400" b="1" dirty="0">
                <a:solidFill>
                  <a:srgbClr val="00B050"/>
                </a:solidFill>
                <a:effectLst/>
              </a:rPr>
              <a:t>y</a:t>
            </a:r>
            <a:r>
              <a:rPr lang="en-US" sz="1400" dirty="0">
                <a:effectLst/>
              </a:rPr>
              <a:t>=fertility</a:t>
            </a:r>
            <a:r>
              <a:rPr lang="en-US" sz="1400" dirty="0">
                <a:solidFill>
                  <a:schemeClr val="tx1"/>
                </a:solidFill>
                <a:effectLst/>
              </a:rPr>
              <a:t>))</a:t>
            </a:r>
            <a:r>
              <a:rPr lang="en-US" sz="1400" dirty="0">
                <a:effectLst/>
              </a:rPr>
              <a:t> </a:t>
            </a:r>
            <a:r>
              <a:rPr lang="en-US" sz="1400" b="1" dirty="0">
                <a:solidFill>
                  <a:srgbClr val="0000FF"/>
                </a:solidFill>
              </a:rPr>
              <a:t>+</a:t>
            </a:r>
          </a:p>
          <a:p>
            <a:pPr marL="95250" indent="0">
              <a:buNone/>
            </a:pPr>
            <a:r>
              <a:rPr lang="en-US" sz="1400" dirty="0">
                <a:effectLst/>
              </a:rPr>
              <a:t> </a:t>
            </a:r>
            <a:r>
              <a:rPr lang="en-US" sz="1400" b="1" dirty="0" err="1">
                <a:solidFill>
                  <a:srgbClr val="FF0000"/>
                </a:solidFill>
                <a:effectLst/>
              </a:rPr>
              <a:t>geom_line</a:t>
            </a:r>
            <a:r>
              <a:rPr lang="en-US" sz="1400" dirty="0">
                <a:effectLst/>
              </a:rPr>
              <a:t>()</a:t>
            </a:r>
            <a:endParaRPr lang="en-US" sz="1400" dirty="0"/>
          </a:p>
          <a:p>
            <a:pPr marL="95250" indent="0">
              <a:buNone/>
            </a:pPr>
            <a:endParaRPr lang="en-US" dirty="0"/>
          </a:p>
        </p:txBody>
      </p:sp>
      <p:sp>
        <p:nvSpPr>
          <p:cNvPr id="4" name="Slide Number Placeholder 3">
            <a:extLst>
              <a:ext uri="{FF2B5EF4-FFF2-40B4-BE49-F238E27FC236}">
                <a16:creationId xmlns:a16="http://schemas.microsoft.com/office/drawing/2014/main" id="{1BA66B01-54E8-D42A-80DA-16575421BF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pic>
        <p:nvPicPr>
          <p:cNvPr id="8" name="Picture 7">
            <a:extLst>
              <a:ext uri="{FF2B5EF4-FFF2-40B4-BE49-F238E27FC236}">
                <a16:creationId xmlns:a16="http://schemas.microsoft.com/office/drawing/2014/main" id="{28F46175-1353-C506-F3BA-08348AE8980C}"/>
              </a:ext>
            </a:extLst>
          </p:cNvPr>
          <p:cNvPicPr>
            <a:picLocks noChangeAspect="1"/>
          </p:cNvPicPr>
          <p:nvPr/>
        </p:nvPicPr>
        <p:blipFill>
          <a:blip r:embed="rId2"/>
          <a:stretch>
            <a:fillRect/>
          </a:stretch>
        </p:blipFill>
        <p:spPr>
          <a:xfrm>
            <a:off x="3460750" y="2151856"/>
            <a:ext cx="5245100" cy="2717800"/>
          </a:xfrm>
          <a:prstGeom prst="rect">
            <a:avLst/>
          </a:prstGeom>
        </p:spPr>
      </p:pic>
      <p:sp>
        <p:nvSpPr>
          <p:cNvPr id="9" name="TextBox 8">
            <a:extLst>
              <a:ext uri="{FF2B5EF4-FFF2-40B4-BE49-F238E27FC236}">
                <a16:creationId xmlns:a16="http://schemas.microsoft.com/office/drawing/2014/main" id="{2732A2CF-180A-9F39-2D1A-B5BA64C69D17}"/>
              </a:ext>
            </a:extLst>
          </p:cNvPr>
          <p:cNvSpPr txBox="1"/>
          <p:nvPr/>
        </p:nvSpPr>
        <p:spPr>
          <a:xfrm>
            <a:off x="469900" y="3035300"/>
            <a:ext cx="2667000" cy="523220"/>
          </a:xfrm>
          <a:prstGeom prst="rect">
            <a:avLst/>
          </a:prstGeom>
          <a:noFill/>
        </p:spPr>
        <p:txBody>
          <a:bodyPr wrap="square" rtlCol="0">
            <a:spAutoFit/>
          </a:bodyPr>
          <a:lstStyle/>
          <a:p>
            <a:r>
              <a:rPr lang="en-US" dirty="0"/>
              <a:t>Well, this doesn’t look right. What happened?</a:t>
            </a:r>
          </a:p>
        </p:txBody>
      </p:sp>
    </p:spTree>
    <p:extLst>
      <p:ext uri="{BB962C8B-B14F-4D97-AF65-F5344CB8AC3E}">
        <p14:creationId xmlns:p14="http://schemas.microsoft.com/office/powerpoint/2010/main" val="1803672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2453-33D1-6C55-6549-B9E7626CE878}"/>
              </a:ext>
            </a:extLst>
          </p:cNvPr>
          <p:cNvSpPr>
            <a:spLocks noGrp="1"/>
          </p:cNvSpPr>
          <p:nvPr>
            <p:ph type="title"/>
          </p:nvPr>
        </p:nvSpPr>
        <p:spPr/>
        <p:txBody>
          <a:bodyPr/>
          <a:lstStyle/>
          <a:p>
            <a:r>
              <a:rPr lang="en-US" dirty="0"/>
              <a:t>Fertility over Time (scatter plot)</a:t>
            </a:r>
          </a:p>
        </p:txBody>
      </p:sp>
      <p:sp>
        <p:nvSpPr>
          <p:cNvPr id="3" name="Text Placeholder 2">
            <a:extLst>
              <a:ext uri="{FF2B5EF4-FFF2-40B4-BE49-F238E27FC236}">
                <a16:creationId xmlns:a16="http://schemas.microsoft.com/office/drawing/2014/main" id="{095733F3-4C9A-1930-BF83-6710CDB3D486}"/>
              </a:ext>
            </a:extLst>
          </p:cNvPr>
          <p:cNvSpPr>
            <a:spLocks noGrp="1"/>
          </p:cNvSpPr>
          <p:nvPr>
            <p:ph type="body" idx="1"/>
          </p:nvPr>
        </p:nvSpPr>
        <p:spPr>
          <a:xfrm>
            <a:off x="4025900" y="1024704"/>
            <a:ext cx="4642342" cy="994200"/>
          </a:xfrm>
        </p:spPr>
        <p:txBody>
          <a:bodyPr/>
          <a:lstStyle/>
          <a:p>
            <a:pPr marL="95250" indent="0">
              <a:buNone/>
            </a:pPr>
            <a:r>
              <a:rPr lang="en-US" sz="1400" b="1" dirty="0" err="1">
                <a:solidFill>
                  <a:srgbClr val="FF0000"/>
                </a:solidFill>
                <a:effectLst/>
              </a:rPr>
              <a:t>ggplot</a:t>
            </a:r>
            <a:r>
              <a:rPr lang="en-US" sz="1400" dirty="0">
                <a:effectLst/>
              </a:rPr>
              <a:t>(</a:t>
            </a:r>
            <a:r>
              <a:rPr lang="en" sz="1400" b="1" dirty="0">
                <a:solidFill>
                  <a:srgbClr val="16A53F"/>
                </a:solidFill>
              </a:rPr>
              <a:t>data</a:t>
            </a:r>
            <a:r>
              <a:rPr lang="en" sz="1400" dirty="0">
                <a:solidFill>
                  <a:srgbClr val="204A87"/>
                </a:solidFill>
              </a:rPr>
              <a:t> </a:t>
            </a:r>
            <a:r>
              <a:rPr lang="en" sz="1400" dirty="0">
                <a:solidFill>
                  <a:schemeClr val="dk1"/>
                </a:solidFill>
              </a:rPr>
              <a:t>= </a:t>
            </a:r>
            <a:r>
              <a:rPr lang="en-US" sz="1400" dirty="0" err="1">
                <a:effectLst/>
              </a:rPr>
              <a:t>gapminder</a:t>
            </a:r>
            <a:r>
              <a:rPr lang="en-US" sz="1400" dirty="0">
                <a:effectLst/>
              </a:rPr>
              <a:t>, </a:t>
            </a:r>
            <a:r>
              <a:rPr lang="en-US" sz="1400" dirty="0"/>
              <a:t>      	</a:t>
            </a:r>
            <a:r>
              <a:rPr lang="en" sz="1400" b="1" dirty="0">
                <a:solidFill>
                  <a:srgbClr val="16A53F"/>
                </a:solidFill>
              </a:rPr>
              <a:t>mapping</a:t>
            </a:r>
            <a:r>
              <a:rPr lang="en" sz="1400" dirty="0">
                <a:solidFill>
                  <a:srgbClr val="204A87"/>
                </a:solidFill>
              </a:rPr>
              <a:t>=</a:t>
            </a:r>
            <a:r>
              <a:rPr lang="en-US" sz="1400" b="1" dirty="0" err="1">
                <a:solidFill>
                  <a:srgbClr val="FF0000"/>
                </a:solidFill>
                <a:effectLst/>
              </a:rPr>
              <a:t>aes</a:t>
            </a:r>
            <a:r>
              <a:rPr lang="en-US" sz="1400" dirty="0">
                <a:effectLst/>
              </a:rPr>
              <a:t>(</a:t>
            </a:r>
            <a:r>
              <a:rPr lang="en-US" sz="1400" b="1" dirty="0">
                <a:solidFill>
                  <a:srgbClr val="00B050"/>
                </a:solidFill>
                <a:effectLst/>
              </a:rPr>
              <a:t>x</a:t>
            </a:r>
            <a:r>
              <a:rPr lang="en-US" sz="1400" dirty="0">
                <a:solidFill>
                  <a:srgbClr val="7D9029"/>
                </a:solidFill>
                <a:effectLst/>
              </a:rPr>
              <a:t>=</a:t>
            </a:r>
            <a:r>
              <a:rPr lang="en-US" sz="1400" dirty="0">
                <a:effectLst/>
              </a:rPr>
              <a:t>year, </a:t>
            </a:r>
            <a:r>
              <a:rPr lang="en-US" sz="1400" b="1" dirty="0">
                <a:solidFill>
                  <a:srgbClr val="00B050"/>
                </a:solidFill>
                <a:effectLst/>
              </a:rPr>
              <a:t>y</a:t>
            </a:r>
            <a:r>
              <a:rPr lang="en-US" sz="1400" dirty="0">
                <a:effectLst/>
              </a:rPr>
              <a:t>=fertility</a:t>
            </a:r>
            <a:r>
              <a:rPr lang="en-US" sz="1400" dirty="0">
                <a:solidFill>
                  <a:schemeClr val="tx1"/>
                </a:solidFill>
                <a:effectLst/>
              </a:rPr>
              <a:t>))</a:t>
            </a:r>
            <a:r>
              <a:rPr lang="en-US" sz="1400" dirty="0">
                <a:effectLst/>
              </a:rPr>
              <a:t> </a:t>
            </a:r>
            <a:r>
              <a:rPr lang="en-US" sz="1400" b="1" dirty="0">
                <a:solidFill>
                  <a:srgbClr val="0000FF"/>
                </a:solidFill>
              </a:rPr>
              <a:t>+</a:t>
            </a:r>
          </a:p>
          <a:p>
            <a:pPr marL="95250" indent="0">
              <a:buNone/>
            </a:pPr>
            <a:r>
              <a:rPr lang="en-US" sz="1400" dirty="0">
                <a:effectLst/>
              </a:rPr>
              <a:t> </a:t>
            </a:r>
            <a:r>
              <a:rPr lang="en-US" sz="1400" b="1" dirty="0" err="1">
                <a:solidFill>
                  <a:srgbClr val="FF0000"/>
                </a:solidFill>
                <a:effectLst/>
              </a:rPr>
              <a:t>geom_point</a:t>
            </a:r>
            <a:r>
              <a:rPr lang="en-US" sz="1400" dirty="0">
                <a:effectLst/>
              </a:rPr>
              <a:t>()</a:t>
            </a:r>
            <a:endParaRPr lang="en-US" sz="1400" dirty="0"/>
          </a:p>
          <a:p>
            <a:pPr marL="95250" indent="0">
              <a:buNone/>
            </a:pPr>
            <a:endParaRPr lang="en-US" dirty="0"/>
          </a:p>
        </p:txBody>
      </p:sp>
      <p:sp>
        <p:nvSpPr>
          <p:cNvPr id="4" name="Slide Number Placeholder 3">
            <a:extLst>
              <a:ext uri="{FF2B5EF4-FFF2-40B4-BE49-F238E27FC236}">
                <a16:creationId xmlns:a16="http://schemas.microsoft.com/office/drawing/2014/main" id="{1BA66B01-54E8-D42A-80DA-16575421BF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9" name="TextBox 8">
            <a:extLst>
              <a:ext uri="{FF2B5EF4-FFF2-40B4-BE49-F238E27FC236}">
                <a16:creationId xmlns:a16="http://schemas.microsoft.com/office/drawing/2014/main" id="{2732A2CF-180A-9F39-2D1A-B5BA64C69D17}"/>
              </a:ext>
            </a:extLst>
          </p:cNvPr>
          <p:cNvSpPr txBox="1"/>
          <p:nvPr/>
        </p:nvSpPr>
        <p:spPr>
          <a:xfrm>
            <a:off x="361950" y="1521804"/>
            <a:ext cx="2667000" cy="3416320"/>
          </a:xfrm>
          <a:prstGeom prst="rect">
            <a:avLst/>
          </a:prstGeom>
          <a:noFill/>
        </p:spPr>
        <p:txBody>
          <a:bodyPr wrap="square" rtlCol="0">
            <a:spAutoFit/>
          </a:bodyPr>
          <a:lstStyle/>
          <a:p>
            <a:pPr marL="285750" indent="-285750">
              <a:buFont typeface="Arial" panose="020B0604020202020204" pitchFamily="34" charset="0"/>
              <a:buChar char="•"/>
            </a:pPr>
            <a:r>
              <a:rPr lang="en-US" sz="1800" dirty="0"/>
              <a:t>Displaying the data as a scatter plot can help us figure out what’s going on</a:t>
            </a:r>
          </a:p>
          <a:p>
            <a:pPr marL="285750" indent="-285750">
              <a:buFont typeface="Arial" panose="020B0604020202020204" pitchFamily="34" charset="0"/>
              <a:buChar char="•"/>
            </a:pPr>
            <a:r>
              <a:rPr lang="en-US" sz="1800" dirty="0"/>
              <a:t>There are many values of fertility for each year (one for each country)</a:t>
            </a:r>
          </a:p>
          <a:p>
            <a:pPr marL="285750" indent="-285750">
              <a:buFont typeface="Arial" panose="020B0604020202020204" pitchFamily="34" charset="0"/>
              <a:buChar char="•"/>
            </a:pPr>
            <a:r>
              <a:rPr lang="en-US" sz="1800" dirty="0"/>
              <a:t>It doesn’t make sense to draw a single line through all these points</a:t>
            </a:r>
          </a:p>
        </p:txBody>
      </p:sp>
      <p:pic>
        <p:nvPicPr>
          <p:cNvPr id="6" name="Picture 5">
            <a:extLst>
              <a:ext uri="{FF2B5EF4-FFF2-40B4-BE49-F238E27FC236}">
                <a16:creationId xmlns:a16="http://schemas.microsoft.com/office/drawing/2014/main" id="{7DF5ADA3-2EE9-FF1C-8717-66531E7E6628}"/>
              </a:ext>
            </a:extLst>
          </p:cNvPr>
          <p:cNvPicPr>
            <a:picLocks noChangeAspect="1"/>
          </p:cNvPicPr>
          <p:nvPr/>
        </p:nvPicPr>
        <p:blipFill>
          <a:blip r:embed="rId2"/>
          <a:stretch>
            <a:fillRect/>
          </a:stretch>
        </p:blipFill>
        <p:spPr>
          <a:xfrm>
            <a:off x="3835400" y="2018904"/>
            <a:ext cx="5245100" cy="2717800"/>
          </a:xfrm>
          <a:prstGeom prst="rect">
            <a:avLst/>
          </a:prstGeom>
        </p:spPr>
      </p:pic>
    </p:spTree>
    <p:extLst>
      <p:ext uri="{BB962C8B-B14F-4D97-AF65-F5344CB8AC3E}">
        <p14:creationId xmlns:p14="http://schemas.microsoft.com/office/powerpoint/2010/main" val="1355082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2453-33D1-6C55-6549-B9E7626CE878}"/>
              </a:ext>
            </a:extLst>
          </p:cNvPr>
          <p:cNvSpPr>
            <a:spLocks noGrp="1"/>
          </p:cNvSpPr>
          <p:nvPr>
            <p:ph type="title"/>
          </p:nvPr>
        </p:nvSpPr>
        <p:spPr/>
        <p:txBody>
          <a:bodyPr/>
          <a:lstStyle/>
          <a:p>
            <a:r>
              <a:rPr lang="en-US" dirty="0"/>
              <a:t>Fertility over Time (line for each country)</a:t>
            </a:r>
          </a:p>
        </p:txBody>
      </p:sp>
      <p:sp>
        <p:nvSpPr>
          <p:cNvPr id="3" name="Text Placeholder 2">
            <a:extLst>
              <a:ext uri="{FF2B5EF4-FFF2-40B4-BE49-F238E27FC236}">
                <a16:creationId xmlns:a16="http://schemas.microsoft.com/office/drawing/2014/main" id="{095733F3-4C9A-1930-BF83-6710CDB3D486}"/>
              </a:ext>
            </a:extLst>
          </p:cNvPr>
          <p:cNvSpPr>
            <a:spLocks noGrp="1"/>
          </p:cNvSpPr>
          <p:nvPr>
            <p:ph type="body" idx="1"/>
          </p:nvPr>
        </p:nvSpPr>
        <p:spPr>
          <a:xfrm>
            <a:off x="4025900" y="1024704"/>
            <a:ext cx="4642342" cy="994200"/>
          </a:xfrm>
        </p:spPr>
        <p:txBody>
          <a:bodyPr/>
          <a:lstStyle/>
          <a:p>
            <a:pPr marL="95250" indent="0">
              <a:buNone/>
            </a:pPr>
            <a:r>
              <a:rPr lang="en-US" sz="1400" b="1" dirty="0" err="1">
                <a:solidFill>
                  <a:srgbClr val="FF0000"/>
                </a:solidFill>
                <a:effectLst/>
              </a:rPr>
              <a:t>ggplot</a:t>
            </a:r>
            <a:r>
              <a:rPr lang="en-US" sz="1400" dirty="0">
                <a:effectLst/>
              </a:rPr>
              <a:t>(</a:t>
            </a:r>
            <a:r>
              <a:rPr lang="en" sz="1400" b="1" dirty="0">
                <a:solidFill>
                  <a:srgbClr val="16A53F"/>
                </a:solidFill>
              </a:rPr>
              <a:t>data</a:t>
            </a:r>
            <a:r>
              <a:rPr lang="en" sz="1400" dirty="0">
                <a:solidFill>
                  <a:srgbClr val="204A87"/>
                </a:solidFill>
              </a:rPr>
              <a:t> </a:t>
            </a:r>
            <a:r>
              <a:rPr lang="en" sz="1400" dirty="0">
                <a:solidFill>
                  <a:schemeClr val="dk1"/>
                </a:solidFill>
              </a:rPr>
              <a:t>= </a:t>
            </a:r>
            <a:r>
              <a:rPr lang="en-US" sz="1400" dirty="0" err="1">
                <a:effectLst/>
              </a:rPr>
              <a:t>gapminder</a:t>
            </a:r>
            <a:r>
              <a:rPr lang="en-US" sz="1400" dirty="0">
                <a:effectLst/>
              </a:rPr>
              <a:t>, </a:t>
            </a:r>
            <a:r>
              <a:rPr lang="en-US" sz="1400" dirty="0"/>
              <a:t>      	</a:t>
            </a:r>
            <a:r>
              <a:rPr lang="en" sz="1400" b="1" dirty="0">
                <a:solidFill>
                  <a:srgbClr val="16A53F"/>
                </a:solidFill>
              </a:rPr>
              <a:t>mapping</a:t>
            </a:r>
            <a:r>
              <a:rPr lang="en" sz="1400" dirty="0">
                <a:solidFill>
                  <a:srgbClr val="204A87"/>
                </a:solidFill>
              </a:rPr>
              <a:t>=</a:t>
            </a:r>
            <a:r>
              <a:rPr lang="en-US" sz="1400" b="1" dirty="0" err="1">
                <a:solidFill>
                  <a:srgbClr val="FF0000"/>
                </a:solidFill>
                <a:effectLst/>
              </a:rPr>
              <a:t>aes</a:t>
            </a:r>
            <a:r>
              <a:rPr lang="en-US" sz="1400" dirty="0">
                <a:effectLst/>
              </a:rPr>
              <a:t>(</a:t>
            </a:r>
            <a:r>
              <a:rPr lang="en-US" sz="1400" b="1" dirty="0">
                <a:solidFill>
                  <a:srgbClr val="00B050"/>
                </a:solidFill>
                <a:effectLst/>
              </a:rPr>
              <a:t>x</a:t>
            </a:r>
            <a:r>
              <a:rPr lang="en-US" sz="1400" dirty="0">
                <a:solidFill>
                  <a:srgbClr val="7D9029"/>
                </a:solidFill>
                <a:effectLst/>
              </a:rPr>
              <a:t>=</a:t>
            </a:r>
            <a:r>
              <a:rPr lang="en-US" sz="1400" dirty="0">
                <a:effectLst/>
              </a:rPr>
              <a:t>year, </a:t>
            </a:r>
            <a:r>
              <a:rPr lang="en-US" sz="1400" b="1" dirty="0">
                <a:solidFill>
                  <a:srgbClr val="00B050"/>
                </a:solidFill>
                <a:effectLst/>
              </a:rPr>
              <a:t>y</a:t>
            </a:r>
            <a:r>
              <a:rPr lang="en-US" sz="1400" dirty="0">
                <a:effectLst/>
              </a:rPr>
              <a:t>=fertility</a:t>
            </a:r>
            <a:r>
              <a:rPr lang="en-US" sz="1400" dirty="0">
                <a:solidFill>
                  <a:schemeClr val="tx1"/>
                </a:solidFill>
                <a:effectLst/>
              </a:rPr>
              <a:t>))</a:t>
            </a:r>
            <a:r>
              <a:rPr lang="en-US" sz="1400" dirty="0">
                <a:effectLst/>
              </a:rPr>
              <a:t> </a:t>
            </a:r>
            <a:r>
              <a:rPr lang="en-US" sz="1400" b="1" dirty="0">
                <a:solidFill>
                  <a:srgbClr val="0000FF"/>
                </a:solidFill>
              </a:rPr>
              <a:t>+</a:t>
            </a:r>
          </a:p>
          <a:p>
            <a:pPr marL="95250" indent="0">
              <a:buNone/>
            </a:pPr>
            <a:r>
              <a:rPr lang="en-US" sz="1400" dirty="0">
                <a:effectLst/>
              </a:rPr>
              <a:t> </a:t>
            </a:r>
            <a:r>
              <a:rPr lang="en-US" sz="1400" b="1" dirty="0" err="1">
                <a:solidFill>
                  <a:srgbClr val="FF0000"/>
                </a:solidFill>
                <a:effectLst/>
              </a:rPr>
              <a:t>geom_line</a:t>
            </a:r>
            <a:r>
              <a:rPr lang="en-US" sz="1400" b="1" dirty="0">
                <a:solidFill>
                  <a:schemeClr val="tx1"/>
                </a:solidFill>
                <a:effectLst/>
              </a:rPr>
              <a:t>(</a:t>
            </a:r>
            <a:r>
              <a:rPr lang="en-US" sz="1400" b="1" dirty="0" err="1">
                <a:solidFill>
                  <a:srgbClr val="FF0000"/>
                </a:solidFill>
                <a:effectLst/>
              </a:rPr>
              <a:t>aes</a:t>
            </a:r>
            <a:r>
              <a:rPr lang="en-US" sz="1400" b="1" dirty="0">
                <a:solidFill>
                  <a:schemeClr val="tx1"/>
                </a:solidFill>
                <a:effectLst/>
              </a:rPr>
              <a:t>(</a:t>
            </a:r>
            <a:r>
              <a:rPr lang="en-US" sz="1400" b="1" dirty="0">
                <a:solidFill>
                  <a:srgbClr val="00B050"/>
                </a:solidFill>
                <a:effectLst/>
              </a:rPr>
              <a:t>group</a:t>
            </a:r>
            <a:r>
              <a:rPr lang="en-US" sz="1400" dirty="0">
                <a:solidFill>
                  <a:schemeClr val="tx1"/>
                </a:solidFill>
                <a:effectLst/>
              </a:rPr>
              <a:t>=country))</a:t>
            </a:r>
            <a:endParaRPr lang="en-US" sz="1400" dirty="0">
              <a:solidFill>
                <a:schemeClr val="tx1"/>
              </a:solidFill>
            </a:endParaRPr>
          </a:p>
          <a:p>
            <a:pPr marL="95250" indent="0">
              <a:buNone/>
            </a:pPr>
            <a:endParaRPr lang="en-US" dirty="0"/>
          </a:p>
        </p:txBody>
      </p:sp>
      <p:sp>
        <p:nvSpPr>
          <p:cNvPr id="4" name="Slide Number Placeholder 3">
            <a:extLst>
              <a:ext uri="{FF2B5EF4-FFF2-40B4-BE49-F238E27FC236}">
                <a16:creationId xmlns:a16="http://schemas.microsoft.com/office/drawing/2014/main" id="{1BA66B01-54E8-D42A-80DA-16575421BF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9" name="TextBox 8">
            <a:extLst>
              <a:ext uri="{FF2B5EF4-FFF2-40B4-BE49-F238E27FC236}">
                <a16:creationId xmlns:a16="http://schemas.microsoft.com/office/drawing/2014/main" id="{2732A2CF-180A-9F39-2D1A-B5BA64C69D17}"/>
              </a:ext>
            </a:extLst>
          </p:cNvPr>
          <p:cNvSpPr txBox="1"/>
          <p:nvPr/>
        </p:nvSpPr>
        <p:spPr>
          <a:xfrm>
            <a:off x="361950" y="1521804"/>
            <a:ext cx="2667000"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t>We need to tell </a:t>
            </a:r>
            <a:r>
              <a:rPr lang="en-US" sz="1800" dirty="0" err="1"/>
              <a:t>ggplot</a:t>
            </a:r>
            <a:r>
              <a:rPr lang="en-US" sz="1800" dirty="0"/>
              <a:t> to create a line for each country using the group argument</a:t>
            </a:r>
          </a:p>
        </p:txBody>
      </p:sp>
      <p:sp>
        <p:nvSpPr>
          <p:cNvPr id="7" name="TextBox 6">
            <a:extLst>
              <a:ext uri="{FF2B5EF4-FFF2-40B4-BE49-F238E27FC236}">
                <a16:creationId xmlns:a16="http://schemas.microsoft.com/office/drawing/2014/main" id="{E33DA140-AB5E-EDF9-1D88-4377A0F47C34}"/>
              </a:ext>
            </a:extLst>
          </p:cNvPr>
          <p:cNvSpPr txBox="1"/>
          <p:nvPr/>
        </p:nvSpPr>
        <p:spPr>
          <a:xfrm>
            <a:off x="400051" y="4397931"/>
            <a:ext cx="4572000" cy="369332"/>
          </a:xfrm>
          <a:prstGeom prst="rect">
            <a:avLst/>
          </a:prstGeom>
          <a:noFill/>
        </p:spPr>
        <p:txBody>
          <a:bodyPr wrap="square">
            <a:spAutoFit/>
          </a:bodyPr>
          <a:lstStyle/>
          <a:p>
            <a:r>
              <a:rPr lang="en-US" sz="1800" dirty="0"/>
              <a:t>Ok, but too many countries!</a:t>
            </a:r>
          </a:p>
        </p:txBody>
      </p:sp>
      <p:pic>
        <p:nvPicPr>
          <p:cNvPr id="10" name="Picture 9">
            <a:extLst>
              <a:ext uri="{FF2B5EF4-FFF2-40B4-BE49-F238E27FC236}">
                <a16:creationId xmlns:a16="http://schemas.microsoft.com/office/drawing/2014/main" id="{FBF7D823-AB49-DEF5-71B2-7A4A719585D1}"/>
              </a:ext>
            </a:extLst>
          </p:cNvPr>
          <p:cNvPicPr>
            <a:picLocks noChangeAspect="1"/>
          </p:cNvPicPr>
          <p:nvPr/>
        </p:nvPicPr>
        <p:blipFill>
          <a:blip r:embed="rId2"/>
          <a:stretch>
            <a:fillRect/>
          </a:stretch>
        </p:blipFill>
        <p:spPr>
          <a:xfrm>
            <a:off x="3423142" y="2124077"/>
            <a:ext cx="5245100" cy="2717800"/>
          </a:xfrm>
          <a:prstGeom prst="rect">
            <a:avLst/>
          </a:prstGeom>
        </p:spPr>
      </p:pic>
    </p:spTree>
    <p:extLst>
      <p:ext uri="{BB962C8B-B14F-4D97-AF65-F5344CB8AC3E}">
        <p14:creationId xmlns:p14="http://schemas.microsoft.com/office/powerpoint/2010/main" val="1675820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2453-33D1-6C55-6549-B9E7626CE878}"/>
              </a:ext>
            </a:extLst>
          </p:cNvPr>
          <p:cNvSpPr>
            <a:spLocks noGrp="1"/>
          </p:cNvSpPr>
          <p:nvPr>
            <p:ph type="title"/>
          </p:nvPr>
        </p:nvSpPr>
        <p:spPr/>
        <p:txBody>
          <a:bodyPr/>
          <a:lstStyle/>
          <a:p>
            <a:r>
              <a:rPr lang="en-US" dirty="0"/>
              <a:t>Fertility over Time (line for each country)</a:t>
            </a:r>
          </a:p>
        </p:txBody>
      </p:sp>
      <p:sp>
        <p:nvSpPr>
          <p:cNvPr id="3" name="Text Placeholder 2">
            <a:extLst>
              <a:ext uri="{FF2B5EF4-FFF2-40B4-BE49-F238E27FC236}">
                <a16:creationId xmlns:a16="http://schemas.microsoft.com/office/drawing/2014/main" id="{095733F3-4C9A-1930-BF83-6710CDB3D486}"/>
              </a:ext>
            </a:extLst>
          </p:cNvPr>
          <p:cNvSpPr>
            <a:spLocks noGrp="1"/>
          </p:cNvSpPr>
          <p:nvPr>
            <p:ph type="body" idx="1"/>
          </p:nvPr>
        </p:nvSpPr>
        <p:spPr>
          <a:xfrm>
            <a:off x="361950" y="2334999"/>
            <a:ext cx="4029418" cy="2075636"/>
          </a:xfrm>
        </p:spPr>
        <p:txBody>
          <a:bodyPr/>
          <a:lstStyle/>
          <a:p>
            <a:pPr marL="95250" indent="0">
              <a:buNone/>
            </a:pPr>
            <a:r>
              <a:rPr lang="en-US" sz="1400" b="1" dirty="0" err="1">
                <a:solidFill>
                  <a:srgbClr val="7030A0"/>
                </a:solidFill>
                <a:effectLst/>
              </a:rPr>
              <a:t>South_America</a:t>
            </a:r>
            <a:r>
              <a:rPr lang="en-US" sz="1400" b="1" dirty="0">
                <a:solidFill>
                  <a:srgbClr val="0000FF"/>
                </a:solidFill>
              </a:rPr>
              <a:t> &lt;-</a:t>
            </a:r>
            <a:r>
              <a:rPr lang="en-US" sz="1400" b="1" dirty="0">
                <a:solidFill>
                  <a:srgbClr val="FF0000"/>
                </a:solidFill>
                <a:effectLst/>
              </a:rPr>
              <a:t> </a:t>
            </a:r>
            <a:r>
              <a:rPr lang="en-US" sz="1400" b="1" dirty="0" err="1">
                <a:solidFill>
                  <a:srgbClr val="00B050"/>
                </a:solidFill>
                <a:effectLst/>
              </a:rPr>
              <a:t>gapminder</a:t>
            </a:r>
            <a:r>
              <a:rPr lang="en-US" sz="1400" b="1" dirty="0">
                <a:solidFill>
                  <a:srgbClr val="00B050"/>
                </a:solidFill>
                <a:effectLst/>
              </a:rPr>
              <a:t> </a:t>
            </a:r>
            <a:r>
              <a:rPr lang="en-US" sz="1400" b="1" dirty="0">
                <a:solidFill>
                  <a:srgbClr val="0000FF"/>
                </a:solidFill>
                <a:effectLst/>
              </a:rPr>
              <a:t>%&gt;%</a:t>
            </a:r>
            <a:endParaRPr lang="en-US" sz="1400" b="1" dirty="0">
              <a:solidFill>
                <a:srgbClr val="FF0000"/>
              </a:solidFill>
              <a:effectLst/>
            </a:endParaRPr>
          </a:p>
          <a:p>
            <a:pPr marL="95250" indent="0">
              <a:buNone/>
            </a:pPr>
            <a:r>
              <a:rPr lang="en-US" sz="1400" b="1" dirty="0">
                <a:solidFill>
                  <a:srgbClr val="FF0000"/>
                </a:solidFill>
                <a:effectLst/>
              </a:rPr>
              <a:t>    filter(</a:t>
            </a:r>
            <a:r>
              <a:rPr lang="en-US" sz="1400" b="1" dirty="0">
                <a:solidFill>
                  <a:srgbClr val="00B050"/>
                </a:solidFill>
                <a:effectLst/>
              </a:rPr>
              <a:t>region=="South America"</a:t>
            </a:r>
            <a:r>
              <a:rPr lang="en-US" sz="1400" b="1" dirty="0">
                <a:solidFill>
                  <a:srgbClr val="FF0000"/>
                </a:solidFill>
                <a:effectLst/>
              </a:rPr>
              <a:t>)</a:t>
            </a:r>
          </a:p>
          <a:p>
            <a:pPr marL="95250" indent="0">
              <a:buNone/>
            </a:pPr>
            <a:endParaRPr lang="en-US" sz="1400" b="1" dirty="0">
              <a:solidFill>
                <a:srgbClr val="FF0000"/>
              </a:solidFill>
              <a:effectLst/>
            </a:endParaRPr>
          </a:p>
          <a:p>
            <a:pPr marL="95250" indent="0">
              <a:buNone/>
            </a:pPr>
            <a:r>
              <a:rPr lang="en-US" sz="1400" b="1" dirty="0" err="1">
                <a:solidFill>
                  <a:srgbClr val="FF0000"/>
                </a:solidFill>
                <a:effectLst/>
              </a:rPr>
              <a:t>ggplot</a:t>
            </a:r>
            <a:r>
              <a:rPr lang="en-US" sz="1400" dirty="0">
                <a:effectLst/>
              </a:rPr>
              <a:t>(</a:t>
            </a:r>
            <a:r>
              <a:rPr lang="en" sz="1400" b="1" dirty="0">
                <a:solidFill>
                  <a:srgbClr val="16A53F"/>
                </a:solidFill>
              </a:rPr>
              <a:t>data</a:t>
            </a:r>
            <a:r>
              <a:rPr lang="en" sz="1400" dirty="0">
                <a:solidFill>
                  <a:srgbClr val="204A87"/>
                </a:solidFill>
              </a:rPr>
              <a:t> </a:t>
            </a:r>
            <a:r>
              <a:rPr lang="en" sz="1400" dirty="0">
                <a:solidFill>
                  <a:schemeClr val="dk1"/>
                </a:solidFill>
              </a:rPr>
              <a:t>= </a:t>
            </a:r>
            <a:r>
              <a:rPr lang="en-US" sz="1400" dirty="0" err="1">
                <a:effectLst/>
              </a:rPr>
              <a:t>South_America</a:t>
            </a:r>
            <a:r>
              <a:rPr lang="en-US" sz="1400" dirty="0">
                <a:effectLst/>
              </a:rPr>
              <a:t>, </a:t>
            </a:r>
            <a:r>
              <a:rPr lang="en-US" sz="1400" dirty="0"/>
              <a:t>      	</a:t>
            </a:r>
            <a:r>
              <a:rPr lang="en" sz="1400" b="1" dirty="0">
                <a:solidFill>
                  <a:srgbClr val="16A53F"/>
                </a:solidFill>
              </a:rPr>
              <a:t>mapping</a:t>
            </a:r>
            <a:r>
              <a:rPr lang="en" sz="1400" dirty="0">
                <a:solidFill>
                  <a:srgbClr val="204A87"/>
                </a:solidFill>
              </a:rPr>
              <a:t>=</a:t>
            </a:r>
            <a:r>
              <a:rPr lang="en-US" sz="1400" b="1" dirty="0" err="1">
                <a:solidFill>
                  <a:srgbClr val="FF0000"/>
                </a:solidFill>
                <a:effectLst/>
              </a:rPr>
              <a:t>aes</a:t>
            </a:r>
            <a:r>
              <a:rPr lang="en-US" sz="1400" dirty="0">
                <a:effectLst/>
              </a:rPr>
              <a:t>(</a:t>
            </a:r>
            <a:r>
              <a:rPr lang="en-US" sz="1400" b="1" dirty="0">
                <a:solidFill>
                  <a:srgbClr val="00B050"/>
                </a:solidFill>
                <a:effectLst/>
              </a:rPr>
              <a:t>x</a:t>
            </a:r>
            <a:r>
              <a:rPr lang="en-US" sz="1400" dirty="0">
                <a:solidFill>
                  <a:srgbClr val="7D9029"/>
                </a:solidFill>
                <a:effectLst/>
              </a:rPr>
              <a:t>=</a:t>
            </a:r>
            <a:r>
              <a:rPr lang="en-US" sz="1400" dirty="0">
                <a:effectLst/>
              </a:rPr>
              <a:t>year, </a:t>
            </a:r>
            <a:r>
              <a:rPr lang="en-US" sz="1400" b="1" dirty="0">
                <a:solidFill>
                  <a:srgbClr val="00B050"/>
                </a:solidFill>
                <a:effectLst/>
              </a:rPr>
              <a:t>y</a:t>
            </a:r>
            <a:r>
              <a:rPr lang="en-US" sz="1400" dirty="0">
                <a:effectLst/>
              </a:rPr>
              <a:t>=fertility</a:t>
            </a:r>
            <a:r>
              <a:rPr lang="en-US" sz="1400" dirty="0">
                <a:solidFill>
                  <a:schemeClr val="tx1"/>
                </a:solidFill>
                <a:effectLst/>
              </a:rPr>
              <a:t>))</a:t>
            </a:r>
            <a:r>
              <a:rPr lang="en-US" sz="1400" dirty="0">
                <a:effectLst/>
              </a:rPr>
              <a:t> </a:t>
            </a:r>
            <a:r>
              <a:rPr lang="en-US" sz="1400" b="1" dirty="0">
                <a:solidFill>
                  <a:srgbClr val="0000FF"/>
                </a:solidFill>
              </a:rPr>
              <a:t>+</a:t>
            </a:r>
          </a:p>
          <a:p>
            <a:pPr marL="95250" indent="0">
              <a:buNone/>
            </a:pPr>
            <a:r>
              <a:rPr lang="en-US" sz="1400" dirty="0">
                <a:effectLst/>
              </a:rPr>
              <a:t> </a:t>
            </a:r>
            <a:r>
              <a:rPr lang="en-US" sz="1400" b="1" dirty="0" err="1">
                <a:solidFill>
                  <a:srgbClr val="FF0000"/>
                </a:solidFill>
                <a:effectLst/>
              </a:rPr>
              <a:t>geom_line</a:t>
            </a:r>
            <a:r>
              <a:rPr lang="en-US" sz="1400" b="1" dirty="0">
                <a:solidFill>
                  <a:schemeClr val="tx1"/>
                </a:solidFill>
                <a:effectLst/>
              </a:rPr>
              <a:t>(</a:t>
            </a:r>
            <a:r>
              <a:rPr lang="en-US" sz="1400" b="1" dirty="0" err="1">
                <a:solidFill>
                  <a:srgbClr val="FF0000"/>
                </a:solidFill>
                <a:effectLst/>
              </a:rPr>
              <a:t>aes</a:t>
            </a:r>
            <a:r>
              <a:rPr lang="en-US" sz="1400" b="1" dirty="0">
                <a:solidFill>
                  <a:schemeClr val="tx1"/>
                </a:solidFill>
                <a:effectLst/>
              </a:rPr>
              <a:t>(</a:t>
            </a:r>
            <a:r>
              <a:rPr lang="en-US" sz="1400" b="1" dirty="0">
                <a:solidFill>
                  <a:srgbClr val="00B050"/>
                </a:solidFill>
                <a:effectLst/>
              </a:rPr>
              <a:t>group</a:t>
            </a:r>
            <a:r>
              <a:rPr lang="en-US" sz="1400" dirty="0">
                <a:solidFill>
                  <a:schemeClr val="tx1"/>
                </a:solidFill>
                <a:effectLst/>
              </a:rPr>
              <a:t>=country))</a:t>
            </a:r>
            <a:endParaRPr lang="en-US" sz="1400" dirty="0">
              <a:solidFill>
                <a:schemeClr val="tx1"/>
              </a:solidFill>
            </a:endParaRPr>
          </a:p>
          <a:p>
            <a:pPr marL="95250" indent="0">
              <a:buNone/>
            </a:pPr>
            <a:endParaRPr lang="en-US" dirty="0"/>
          </a:p>
        </p:txBody>
      </p:sp>
      <p:sp>
        <p:nvSpPr>
          <p:cNvPr id="4" name="Slide Number Placeholder 3">
            <a:extLst>
              <a:ext uri="{FF2B5EF4-FFF2-40B4-BE49-F238E27FC236}">
                <a16:creationId xmlns:a16="http://schemas.microsoft.com/office/drawing/2014/main" id="{1BA66B01-54E8-D42A-80DA-16575421BF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9" name="TextBox 8">
            <a:extLst>
              <a:ext uri="{FF2B5EF4-FFF2-40B4-BE49-F238E27FC236}">
                <a16:creationId xmlns:a16="http://schemas.microsoft.com/office/drawing/2014/main" id="{2732A2CF-180A-9F39-2D1A-B5BA64C69D17}"/>
              </a:ext>
            </a:extLst>
          </p:cNvPr>
          <p:cNvSpPr txBox="1"/>
          <p:nvPr/>
        </p:nvSpPr>
        <p:spPr>
          <a:xfrm>
            <a:off x="361950" y="1521804"/>
            <a:ext cx="788670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t>First, only select countries in South America, then </a:t>
            </a:r>
            <a:r>
              <a:rPr lang="en-US" sz="1800" dirty="0" err="1"/>
              <a:t>ggplot</a:t>
            </a:r>
            <a:endParaRPr lang="en-US" sz="1800" dirty="0"/>
          </a:p>
        </p:txBody>
      </p:sp>
      <p:pic>
        <p:nvPicPr>
          <p:cNvPr id="6" name="Picture 5">
            <a:extLst>
              <a:ext uri="{FF2B5EF4-FFF2-40B4-BE49-F238E27FC236}">
                <a16:creationId xmlns:a16="http://schemas.microsoft.com/office/drawing/2014/main" id="{6B5E09E9-0FD3-0F92-2999-148C4BD30D8F}"/>
              </a:ext>
            </a:extLst>
          </p:cNvPr>
          <p:cNvPicPr>
            <a:picLocks noChangeAspect="1"/>
          </p:cNvPicPr>
          <p:nvPr/>
        </p:nvPicPr>
        <p:blipFill>
          <a:blip r:embed="rId2"/>
          <a:stretch>
            <a:fillRect/>
          </a:stretch>
        </p:blipFill>
        <p:spPr>
          <a:xfrm>
            <a:off x="4391368" y="2334999"/>
            <a:ext cx="4390682" cy="2275075"/>
          </a:xfrm>
          <a:prstGeom prst="rect">
            <a:avLst/>
          </a:prstGeom>
        </p:spPr>
      </p:pic>
      <p:sp>
        <p:nvSpPr>
          <p:cNvPr id="5" name="TextBox 4">
            <a:extLst>
              <a:ext uri="{FF2B5EF4-FFF2-40B4-BE49-F238E27FC236}">
                <a16:creationId xmlns:a16="http://schemas.microsoft.com/office/drawing/2014/main" id="{EFC65DA1-C925-DAFB-6CF0-B95D82872201}"/>
              </a:ext>
            </a:extLst>
          </p:cNvPr>
          <p:cNvSpPr txBox="1"/>
          <p:nvPr/>
        </p:nvSpPr>
        <p:spPr>
          <a:xfrm>
            <a:off x="695172" y="4536430"/>
            <a:ext cx="6096000" cy="461665"/>
          </a:xfrm>
          <a:prstGeom prst="rect">
            <a:avLst/>
          </a:prstGeom>
          <a:noFill/>
        </p:spPr>
        <p:txBody>
          <a:bodyPr wrap="square">
            <a:spAutoFit/>
          </a:bodyPr>
          <a:lstStyle/>
          <a:p>
            <a:r>
              <a:rPr lang="en-US" sz="2400" dirty="0">
                <a:hlinkClick r:id="rId3"/>
              </a:rPr>
              <a:t>https://</a:t>
            </a:r>
            <a:r>
              <a:rPr lang="en-US" sz="2400" dirty="0" err="1">
                <a:hlinkClick r:id="rId3"/>
              </a:rPr>
              <a:t>pollev.com</a:t>
            </a:r>
            <a:r>
              <a:rPr lang="en-US" sz="2400" dirty="0">
                <a:hlinkClick r:id="rId3"/>
              </a:rPr>
              <a:t>/</a:t>
            </a:r>
            <a:r>
              <a:rPr lang="en-US" sz="2400" dirty="0" err="1">
                <a:hlinkClick r:id="rId3"/>
              </a:rPr>
              <a:t>vsovero</a:t>
            </a:r>
            <a:endParaRPr lang="en-US" sz="2400" dirty="0"/>
          </a:p>
        </p:txBody>
      </p:sp>
    </p:spTree>
    <p:extLst>
      <p:ext uri="{BB962C8B-B14F-4D97-AF65-F5344CB8AC3E}">
        <p14:creationId xmlns:p14="http://schemas.microsoft.com/office/powerpoint/2010/main" val="3074970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B216D-2A0C-E319-DEDE-CF1EF076F311}"/>
              </a:ext>
            </a:extLst>
          </p:cNvPr>
          <p:cNvSpPr>
            <a:spLocks noGrp="1"/>
          </p:cNvSpPr>
          <p:nvPr>
            <p:ph type="title"/>
          </p:nvPr>
        </p:nvSpPr>
        <p:spPr/>
        <p:txBody>
          <a:bodyPr/>
          <a:lstStyle/>
          <a:p>
            <a:r>
              <a:rPr lang="en-US" dirty="0"/>
              <a:t>#</a:t>
            </a:r>
            <a:r>
              <a:rPr lang="en-US" dirty="0" err="1"/>
              <a:t>tidytuesday</a:t>
            </a:r>
            <a:endParaRPr lang="en-US" dirty="0"/>
          </a:p>
        </p:txBody>
      </p:sp>
      <p:sp>
        <p:nvSpPr>
          <p:cNvPr id="3" name="Text Placeholder 2">
            <a:extLst>
              <a:ext uri="{FF2B5EF4-FFF2-40B4-BE49-F238E27FC236}">
                <a16:creationId xmlns:a16="http://schemas.microsoft.com/office/drawing/2014/main" id="{A70D046D-E8DC-B928-D4A4-F187F50ECF6C}"/>
              </a:ext>
            </a:extLst>
          </p:cNvPr>
          <p:cNvSpPr>
            <a:spLocks noGrp="1"/>
          </p:cNvSpPr>
          <p:nvPr>
            <p:ph type="body" idx="1"/>
          </p:nvPr>
        </p:nvSpPr>
        <p:spPr>
          <a:xfrm>
            <a:off x="628650" y="1369219"/>
            <a:ext cx="2248365" cy="3263400"/>
          </a:xfrm>
        </p:spPr>
        <p:txBody>
          <a:bodyPr/>
          <a:lstStyle/>
          <a:p>
            <a:pPr marL="95250" indent="0">
              <a:buNone/>
            </a:pPr>
            <a:r>
              <a:rPr lang="en-US" dirty="0"/>
              <a:t>Football is happening now, right?</a:t>
            </a:r>
          </a:p>
        </p:txBody>
      </p:sp>
      <p:sp>
        <p:nvSpPr>
          <p:cNvPr id="4" name="Slide Number Placeholder 3">
            <a:extLst>
              <a:ext uri="{FF2B5EF4-FFF2-40B4-BE49-F238E27FC236}">
                <a16:creationId xmlns:a16="http://schemas.microsoft.com/office/drawing/2014/main" id="{83A209B7-A7DD-B65D-054B-6E7EB27334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pic>
        <p:nvPicPr>
          <p:cNvPr id="2050" name="Picture 2" descr="Sina Plot of Combined NFL sores from 1966-2019">
            <a:extLst>
              <a:ext uri="{FF2B5EF4-FFF2-40B4-BE49-F238E27FC236}">
                <a16:creationId xmlns:a16="http://schemas.microsoft.com/office/drawing/2014/main" id="{2179C483-55DC-C13A-B369-CEA8CC8BC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3493" y="1233721"/>
            <a:ext cx="5653667" cy="35335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13AE5DF-FABF-94B0-E3AD-27C6A15B85B9}"/>
              </a:ext>
            </a:extLst>
          </p:cNvPr>
          <p:cNvSpPr txBox="1"/>
          <p:nvPr/>
        </p:nvSpPr>
        <p:spPr>
          <a:xfrm>
            <a:off x="3038559" y="4767263"/>
            <a:ext cx="5312422" cy="307777"/>
          </a:xfrm>
          <a:prstGeom prst="rect">
            <a:avLst/>
          </a:prstGeom>
          <a:noFill/>
        </p:spPr>
        <p:txBody>
          <a:bodyPr wrap="square">
            <a:spAutoFit/>
          </a:bodyPr>
          <a:lstStyle/>
          <a:p>
            <a:pPr marL="95250" indent="0">
              <a:buNone/>
            </a:pPr>
            <a:r>
              <a:rPr lang="en-US" b="0" i="0" dirty="0">
                <a:solidFill>
                  <a:srgbClr val="000000"/>
                </a:solidFill>
                <a:effectLst/>
                <a:latin typeface="Times" pitchFamily="2" charset="0"/>
              </a:rPr>
              <a:t>https://</a:t>
            </a:r>
            <a:r>
              <a:rPr lang="en-US" b="0" i="0" dirty="0" err="1">
                <a:solidFill>
                  <a:srgbClr val="000000"/>
                </a:solidFill>
                <a:effectLst/>
                <a:latin typeface="Times" pitchFamily="2" charset="0"/>
              </a:rPr>
              <a:t>x.com</a:t>
            </a:r>
            <a:r>
              <a:rPr lang="en-US" b="0" i="0" dirty="0">
                <a:solidFill>
                  <a:srgbClr val="000000"/>
                </a:solidFill>
                <a:effectLst/>
                <a:latin typeface="Times" pitchFamily="2" charset="0"/>
              </a:rPr>
              <a:t>/</a:t>
            </a:r>
            <a:r>
              <a:rPr lang="en-US" b="0" i="0" dirty="0" err="1">
                <a:solidFill>
                  <a:srgbClr val="000000"/>
                </a:solidFill>
                <a:effectLst/>
                <a:latin typeface="Times" pitchFamily="2" charset="0"/>
              </a:rPr>
              <a:t>jakekaupp</a:t>
            </a:r>
            <a:r>
              <a:rPr lang="en-US" b="0" i="0" dirty="0">
                <a:solidFill>
                  <a:srgbClr val="000000"/>
                </a:solidFill>
                <a:effectLst/>
                <a:latin typeface="Times" pitchFamily="2" charset="0"/>
              </a:rPr>
              <a:t>/status/1226556813476270080?s=20</a:t>
            </a:r>
            <a:endParaRPr lang="en-US" dirty="0"/>
          </a:p>
        </p:txBody>
      </p:sp>
    </p:spTree>
    <p:extLst>
      <p:ext uri="{BB962C8B-B14F-4D97-AF65-F5344CB8AC3E}">
        <p14:creationId xmlns:p14="http://schemas.microsoft.com/office/powerpoint/2010/main" val="3559138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2453-33D1-6C55-6549-B9E7626CE878}"/>
              </a:ext>
            </a:extLst>
          </p:cNvPr>
          <p:cNvSpPr>
            <a:spLocks noGrp="1"/>
          </p:cNvSpPr>
          <p:nvPr>
            <p:ph type="title"/>
          </p:nvPr>
        </p:nvSpPr>
        <p:spPr/>
        <p:txBody>
          <a:bodyPr/>
          <a:lstStyle/>
          <a:p>
            <a:r>
              <a:rPr lang="en-US" dirty="0"/>
              <a:t>Fertility over Time (line for each country)</a:t>
            </a:r>
          </a:p>
        </p:txBody>
      </p:sp>
      <p:sp>
        <p:nvSpPr>
          <p:cNvPr id="3" name="Text Placeholder 2">
            <a:extLst>
              <a:ext uri="{FF2B5EF4-FFF2-40B4-BE49-F238E27FC236}">
                <a16:creationId xmlns:a16="http://schemas.microsoft.com/office/drawing/2014/main" id="{095733F3-4C9A-1930-BF83-6710CDB3D486}"/>
              </a:ext>
            </a:extLst>
          </p:cNvPr>
          <p:cNvSpPr>
            <a:spLocks noGrp="1"/>
          </p:cNvSpPr>
          <p:nvPr>
            <p:ph type="body" idx="1"/>
          </p:nvPr>
        </p:nvSpPr>
        <p:spPr>
          <a:xfrm>
            <a:off x="361950" y="2334999"/>
            <a:ext cx="4029418" cy="2075636"/>
          </a:xfrm>
        </p:spPr>
        <p:txBody>
          <a:bodyPr/>
          <a:lstStyle/>
          <a:p>
            <a:pPr marL="95250" indent="0">
              <a:buNone/>
            </a:pPr>
            <a:r>
              <a:rPr lang="en-US" sz="1400" b="1" dirty="0">
                <a:solidFill>
                  <a:srgbClr val="00B050"/>
                </a:solidFill>
                <a:effectLst/>
              </a:rPr>
              <a:t>       </a:t>
            </a:r>
            <a:r>
              <a:rPr lang="en-US" sz="1400" b="1" dirty="0" err="1">
                <a:solidFill>
                  <a:srgbClr val="00B050"/>
                </a:solidFill>
                <a:effectLst/>
              </a:rPr>
              <a:t>gapminder</a:t>
            </a:r>
            <a:r>
              <a:rPr lang="en-US" sz="1400" b="1" dirty="0">
                <a:solidFill>
                  <a:srgbClr val="00B050"/>
                </a:solidFill>
                <a:effectLst/>
              </a:rPr>
              <a:t> </a:t>
            </a:r>
            <a:r>
              <a:rPr lang="en-US" sz="1400" b="1" dirty="0">
                <a:solidFill>
                  <a:srgbClr val="0000FF"/>
                </a:solidFill>
                <a:effectLst/>
              </a:rPr>
              <a:t>%&gt;%</a:t>
            </a:r>
            <a:endParaRPr lang="en-US" sz="1400" b="1" dirty="0">
              <a:solidFill>
                <a:srgbClr val="FF0000"/>
              </a:solidFill>
              <a:effectLst/>
            </a:endParaRPr>
          </a:p>
          <a:p>
            <a:pPr marL="95250" indent="0">
              <a:buNone/>
            </a:pPr>
            <a:r>
              <a:rPr lang="en-US" sz="1400" b="1" dirty="0">
                <a:solidFill>
                  <a:srgbClr val="FF0000"/>
                </a:solidFill>
                <a:effectLst/>
              </a:rPr>
              <a:t>    filter</a:t>
            </a:r>
            <a:r>
              <a:rPr lang="en-US" sz="1400" b="1" dirty="0">
                <a:solidFill>
                  <a:schemeClr val="tx1"/>
                </a:solidFill>
                <a:effectLst/>
              </a:rPr>
              <a:t>(</a:t>
            </a:r>
            <a:r>
              <a:rPr lang="en-US" sz="1400" b="1" dirty="0">
                <a:solidFill>
                  <a:srgbClr val="00B050"/>
                </a:solidFill>
                <a:effectLst/>
              </a:rPr>
              <a:t>region=="South America"</a:t>
            </a:r>
            <a:r>
              <a:rPr lang="en-US" sz="1400" b="1" dirty="0">
                <a:solidFill>
                  <a:schemeClr val="tx1"/>
                </a:solidFill>
                <a:effectLst/>
              </a:rPr>
              <a:t>)</a:t>
            </a:r>
            <a:r>
              <a:rPr lang="en-US" sz="1400" b="1" dirty="0">
                <a:solidFill>
                  <a:srgbClr val="FF0000"/>
                </a:solidFill>
                <a:effectLst/>
              </a:rPr>
              <a:t> </a:t>
            </a:r>
            <a:r>
              <a:rPr lang="en-US" sz="1400" b="1" dirty="0">
                <a:solidFill>
                  <a:srgbClr val="0000FF"/>
                </a:solidFill>
                <a:effectLst/>
              </a:rPr>
              <a:t>%&gt;%</a:t>
            </a:r>
            <a:endParaRPr lang="en-US" sz="1400" b="1" dirty="0">
              <a:solidFill>
                <a:srgbClr val="FF0000"/>
              </a:solidFill>
              <a:effectLst/>
            </a:endParaRPr>
          </a:p>
          <a:p>
            <a:pPr marL="95250" indent="0">
              <a:buNone/>
            </a:pPr>
            <a:r>
              <a:rPr lang="en-US" sz="1400" b="1" dirty="0" err="1">
                <a:solidFill>
                  <a:srgbClr val="FF0000"/>
                </a:solidFill>
                <a:effectLst/>
              </a:rPr>
              <a:t>ggplot</a:t>
            </a:r>
            <a:r>
              <a:rPr lang="en-US" sz="1400" dirty="0">
                <a:effectLst/>
              </a:rPr>
              <a:t>(</a:t>
            </a:r>
            <a:r>
              <a:rPr lang="en" sz="1400" b="1" dirty="0">
                <a:solidFill>
                  <a:srgbClr val="16A53F"/>
                </a:solidFill>
              </a:rPr>
              <a:t>mapping</a:t>
            </a:r>
            <a:r>
              <a:rPr lang="en" sz="1400" dirty="0">
                <a:solidFill>
                  <a:srgbClr val="204A87"/>
                </a:solidFill>
              </a:rPr>
              <a:t>=</a:t>
            </a:r>
            <a:r>
              <a:rPr lang="en-US" sz="1400" b="1" dirty="0" err="1">
                <a:solidFill>
                  <a:srgbClr val="FF0000"/>
                </a:solidFill>
                <a:effectLst/>
              </a:rPr>
              <a:t>aes</a:t>
            </a:r>
            <a:r>
              <a:rPr lang="en-US" sz="1400" dirty="0">
                <a:effectLst/>
              </a:rPr>
              <a:t>(</a:t>
            </a:r>
            <a:r>
              <a:rPr lang="en-US" sz="1400" b="1" dirty="0">
                <a:solidFill>
                  <a:srgbClr val="00B050"/>
                </a:solidFill>
                <a:effectLst/>
              </a:rPr>
              <a:t>x</a:t>
            </a:r>
            <a:r>
              <a:rPr lang="en-US" sz="1400" dirty="0">
                <a:solidFill>
                  <a:srgbClr val="7D9029"/>
                </a:solidFill>
                <a:effectLst/>
              </a:rPr>
              <a:t>=</a:t>
            </a:r>
            <a:r>
              <a:rPr lang="en-US" sz="1400" dirty="0">
                <a:effectLst/>
              </a:rPr>
              <a:t>year, </a:t>
            </a:r>
            <a:r>
              <a:rPr lang="en-US" sz="1400" b="1" dirty="0">
                <a:solidFill>
                  <a:srgbClr val="00B050"/>
                </a:solidFill>
                <a:effectLst/>
              </a:rPr>
              <a:t>y</a:t>
            </a:r>
            <a:r>
              <a:rPr lang="en-US" sz="1400" dirty="0">
                <a:effectLst/>
              </a:rPr>
              <a:t>=fertility</a:t>
            </a:r>
            <a:r>
              <a:rPr lang="en-US" sz="1400" dirty="0">
                <a:solidFill>
                  <a:schemeClr val="tx1"/>
                </a:solidFill>
                <a:effectLst/>
              </a:rPr>
              <a:t>))</a:t>
            </a:r>
            <a:r>
              <a:rPr lang="en-US" sz="1400" dirty="0">
                <a:effectLst/>
              </a:rPr>
              <a:t> </a:t>
            </a:r>
            <a:r>
              <a:rPr lang="en-US" sz="1400" b="1" dirty="0">
                <a:solidFill>
                  <a:srgbClr val="0000FF"/>
                </a:solidFill>
              </a:rPr>
              <a:t>+</a:t>
            </a:r>
          </a:p>
          <a:p>
            <a:pPr marL="95250" indent="0">
              <a:buNone/>
            </a:pPr>
            <a:r>
              <a:rPr lang="en-US" sz="1400" dirty="0">
                <a:effectLst/>
              </a:rPr>
              <a:t> </a:t>
            </a:r>
            <a:r>
              <a:rPr lang="en-US" sz="1400" b="1" dirty="0" err="1">
                <a:solidFill>
                  <a:srgbClr val="FF0000"/>
                </a:solidFill>
                <a:effectLst/>
              </a:rPr>
              <a:t>geom_line</a:t>
            </a:r>
            <a:r>
              <a:rPr lang="en-US" sz="1400" b="1" dirty="0">
                <a:solidFill>
                  <a:schemeClr val="tx1"/>
                </a:solidFill>
                <a:effectLst/>
              </a:rPr>
              <a:t>(</a:t>
            </a:r>
            <a:r>
              <a:rPr lang="en-US" sz="1400" b="1" dirty="0" err="1">
                <a:solidFill>
                  <a:srgbClr val="FF0000"/>
                </a:solidFill>
                <a:effectLst/>
              </a:rPr>
              <a:t>aes</a:t>
            </a:r>
            <a:r>
              <a:rPr lang="en-US" sz="1400" b="1" dirty="0">
                <a:solidFill>
                  <a:schemeClr val="tx1"/>
                </a:solidFill>
                <a:effectLst/>
              </a:rPr>
              <a:t>(</a:t>
            </a:r>
            <a:r>
              <a:rPr lang="en-US" sz="1400" b="1" dirty="0">
                <a:solidFill>
                  <a:srgbClr val="00B050"/>
                </a:solidFill>
                <a:effectLst/>
              </a:rPr>
              <a:t>group</a:t>
            </a:r>
            <a:r>
              <a:rPr lang="en-US" sz="1400" dirty="0">
                <a:solidFill>
                  <a:schemeClr val="tx1"/>
                </a:solidFill>
                <a:effectLst/>
              </a:rPr>
              <a:t>=country))</a:t>
            </a:r>
            <a:endParaRPr lang="en-US" sz="1400" dirty="0">
              <a:solidFill>
                <a:schemeClr val="tx1"/>
              </a:solidFill>
            </a:endParaRPr>
          </a:p>
          <a:p>
            <a:pPr marL="95250" indent="0">
              <a:buNone/>
            </a:pPr>
            <a:endParaRPr lang="en-US" dirty="0"/>
          </a:p>
        </p:txBody>
      </p:sp>
      <p:sp>
        <p:nvSpPr>
          <p:cNvPr id="4" name="Slide Number Placeholder 3">
            <a:extLst>
              <a:ext uri="{FF2B5EF4-FFF2-40B4-BE49-F238E27FC236}">
                <a16:creationId xmlns:a16="http://schemas.microsoft.com/office/drawing/2014/main" id="{1BA66B01-54E8-D42A-80DA-16575421BF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9" name="TextBox 8">
            <a:extLst>
              <a:ext uri="{FF2B5EF4-FFF2-40B4-BE49-F238E27FC236}">
                <a16:creationId xmlns:a16="http://schemas.microsoft.com/office/drawing/2014/main" id="{2732A2CF-180A-9F39-2D1A-B5BA64C69D17}"/>
              </a:ext>
            </a:extLst>
          </p:cNvPr>
          <p:cNvSpPr txBox="1"/>
          <p:nvPr/>
        </p:nvSpPr>
        <p:spPr>
          <a:xfrm>
            <a:off x="361950" y="1521804"/>
            <a:ext cx="788670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t>We can use pipes to wrangle and </a:t>
            </a:r>
            <a:r>
              <a:rPr lang="en-US" sz="1800" dirty="0" err="1"/>
              <a:t>ggplot</a:t>
            </a:r>
            <a:r>
              <a:rPr lang="en-US" sz="1800" dirty="0"/>
              <a:t> all at once</a:t>
            </a:r>
          </a:p>
        </p:txBody>
      </p:sp>
      <p:pic>
        <p:nvPicPr>
          <p:cNvPr id="6" name="Picture 5">
            <a:extLst>
              <a:ext uri="{FF2B5EF4-FFF2-40B4-BE49-F238E27FC236}">
                <a16:creationId xmlns:a16="http://schemas.microsoft.com/office/drawing/2014/main" id="{6B5E09E9-0FD3-0F92-2999-148C4BD30D8F}"/>
              </a:ext>
            </a:extLst>
          </p:cNvPr>
          <p:cNvPicPr>
            <a:picLocks noChangeAspect="1"/>
          </p:cNvPicPr>
          <p:nvPr/>
        </p:nvPicPr>
        <p:blipFill>
          <a:blip r:embed="rId2"/>
          <a:stretch>
            <a:fillRect/>
          </a:stretch>
        </p:blipFill>
        <p:spPr>
          <a:xfrm>
            <a:off x="4391368" y="2334999"/>
            <a:ext cx="4390682" cy="2275075"/>
          </a:xfrm>
          <a:prstGeom prst="rect">
            <a:avLst/>
          </a:prstGeom>
        </p:spPr>
      </p:pic>
    </p:spTree>
    <p:extLst>
      <p:ext uri="{BB962C8B-B14F-4D97-AF65-F5344CB8AC3E}">
        <p14:creationId xmlns:p14="http://schemas.microsoft.com/office/powerpoint/2010/main" val="1591938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E6760-5558-ED81-7686-4C391393AF1B}"/>
              </a:ext>
            </a:extLst>
          </p:cNvPr>
          <p:cNvSpPr>
            <a:spLocks noGrp="1"/>
          </p:cNvSpPr>
          <p:nvPr>
            <p:ph type="title"/>
          </p:nvPr>
        </p:nvSpPr>
        <p:spPr/>
        <p:txBody>
          <a:bodyPr/>
          <a:lstStyle/>
          <a:p>
            <a:r>
              <a:rPr lang="en-US" dirty="0"/>
              <a:t>Exercise: line graphs</a:t>
            </a:r>
          </a:p>
        </p:txBody>
      </p:sp>
      <p:sp>
        <p:nvSpPr>
          <p:cNvPr id="3" name="Text Placeholder 2">
            <a:extLst>
              <a:ext uri="{FF2B5EF4-FFF2-40B4-BE49-F238E27FC236}">
                <a16:creationId xmlns:a16="http://schemas.microsoft.com/office/drawing/2014/main" id="{64C81B31-0AB6-78C8-6B75-3A077E0EF23A}"/>
              </a:ext>
            </a:extLst>
          </p:cNvPr>
          <p:cNvSpPr>
            <a:spLocks noGrp="1"/>
          </p:cNvSpPr>
          <p:nvPr>
            <p:ph idx="1"/>
          </p:nvPr>
        </p:nvSpPr>
        <p:spPr/>
        <p:txBody>
          <a:bodyPr/>
          <a:lstStyle/>
          <a:p>
            <a:r>
              <a:rPr lang="en-US" dirty="0"/>
              <a:t>Create a line graph of occupations in architecture and engineering occupations showing </a:t>
            </a:r>
            <a:r>
              <a:rPr lang="en-US" dirty="0" err="1"/>
              <a:t>percent_female</a:t>
            </a:r>
            <a:r>
              <a:rPr lang="en-US" dirty="0"/>
              <a:t> by year</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A5C7AF3E-0F01-D472-8C15-08E99E8094CF}"/>
              </a:ext>
            </a:extLst>
          </p:cNvPr>
          <p:cNvSpPr>
            <a:spLocks noGrp="1"/>
          </p:cNvSpPr>
          <p:nvPr>
            <p:ph type="sldNum" sz="quarter" idx="12"/>
          </p:nvPr>
        </p:nvSpPr>
        <p:spPr/>
        <p:txBody>
          <a:bodyPr/>
          <a:lstStyle/>
          <a:p>
            <a:pPr lvl="0"/>
            <a:fld id="{00000000-1234-1234-1234-123412341234}" type="slidenum">
              <a:rPr lang="en" smtClean="0"/>
              <a:pPr lvl="0"/>
              <a:t>31</a:t>
            </a:fld>
            <a:endParaRPr lang="en"/>
          </a:p>
        </p:txBody>
      </p:sp>
      <p:sp>
        <p:nvSpPr>
          <p:cNvPr id="5" name="TextBox 4">
            <a:extLst>
              <a:ext uri="{FF2B5EF4-FFF2-40B4-BE49-F238E27FC236}">
                <a16:creationId xmlns:a16="http://schemas.microsoft.com/office/drawing/2014/main" id="{2050139B-DB7E-262D-EE13-34D15CE786C2}"/>
              </a:ext>
            </a:extLst>
          </p:cNvPr>
          <p:cNvSpPr txBox="1"/>
          <p:nvPr/>
        </p:nvSpPr>
        <p:spPr>
          <a:xfrm>
            <a:off x="1967380" y="4305598"/>
            <a:ext cx="6096000" cy="461665"/>
          </a:xfrm>
          <a:prstGeom prst="rect">
            <a:avLst/>
          </a:prstGeom>
          <a:noFill/>
        </p:spPr>
        <p:txBody>
          <a:bodyPr wrap="square">
            <a:spAutoFit/>
          </a:bodyPr>
          <a:lstStyle/>
          <a:p>
            <a:r>
              <a:rPr lang="en-US" sz="2400" dirty="0">
                <a:hlinkClick r:id="rId2"/>
              </a:rPr>
              <a:t>https://</a:t>
            </a:r>
            <a:r>
              <a:rPr lang="en-US" sz="2400" dirty="0" err="1">
                <a:hlinkClick r:id="rId2"/>
              </a:rPr>
              <a:t>pollev.com</a:t>
            </a:r>
            <a:r>
              <a:rPr lang="en-US" sz="2400" dirty="0">
                <a:hlinkClick r:id="rId2"/>
              </a:rPr>
              <a:t>/</a:t>
            </a:r>
            <a:r>
              <a:rPr lang="en-US" sz="2400" dirty="0" err="1">
                <a:hlinkClick r:id="rId2"/>
              </a:rPr>
              <a:t>vsovero</a:t>
            </a:r>
            <a:endParaRPr lang="en-US" sz="2400" dirty="0"/>
          </a:p>
        </p:txBody>
      </p:sp>
    </p:spTree>
    <p:extLst>
      <p:ext uri="{BB962C8B-B14F-4D97-AF65-F5344CB8AC3E}">
        <p14:creationId xmlns:p14="http://schemas.microsoft.com/office/powerpoint/2010/main" val="4267745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2453-33D1-6C55-6549-B9E7626CE878}"/>
              </a:ext>
            </a:extLst>
          </p:cNvPr>
          <p:cNvSpPr>
            <a:spLocks noGrp="1"/>
          </p:cNvSpPr>
          <p:nvPr>
            <p:ph type="title"/>
          </p:nvPr>
        </p:nvSpPr>
        <p:spPr>
          <a:xfrm>
            <a:off x="628649" y="273844"/>
            <a:ext cx="8345021" cy="994200"/>
          </a:xfrm>
        </p:spPr>
        <p:txBody>
          <a:bodyPr/>
          <a:lstStyle/>
          <a:p>
            <a:r>
              <a:rPr lang="en-US" dirty="0"/>
              <a:t>Fertility over Time (line for each continent)</a:t>
            </a:r>
          </a:p>
        </p:txBody>
      </p:sp>
      <p:sp>
        <p:nvSpPr>
          <p:cNvPr id="3" name="Text Placeholder 2">
            <a:extLst>
              <a:ext uri="{FF2B5EF4-FFF2-40B4-BE49-F238E27FC236}">
                <a16:creationId xmlns:a16="http://schemas.microsoft.com/office/drawing/2014/main" id="{095733F3-4C9A-1930-BF83-6710CDB3D486}"/>
              </a:ext>
            </a:extLst>
          </p:cNvPr>
          <p:cNvSpPr>
            <a:spLocks noGrp="1"/>
          </p:cNvSpPr>
          <p:nvPr>
            <p:ph type="body" idx="1"/>
          </p:nvPr>
        </p:nvSpPr>
        <p:spPr>
          <a:xfrm>
            <a:off x="4340515" y="1068716"/>
            <a:ext cx="4633155" cy="2534657"/>
          </a:xfrm>
        </p:spPr>
        <p:txBody>
          <a:bodyPr/>
          <a:lstStyle/>
          <a:p>
            <a:pPr marL="95250" indent="0">
              <a:buNone/>
            </a:pPr>
            <a:r>
              <a:rPr lang="en-US" sz="1200" b="1" dirty="0">
                <a:solidFill>
                  <a:srgbClr val="00B050"/>
                </a:solidFill>
                <a:effectLst/>
              </a:rPr>
              <a:t> </a:t>
            </a:r>
            <a:r>
              <a:rPr lang="en-US" sz="1200" b="1" dirty="0" err="1">
                <a:solidFill>
                  <a:srgbClr val="7030A0"/>
                </a:solidFill>
                <a:effectLst/>
              </a:rPr>
              <a:t>continent_summary</a:t>
            </a:r>
            <a:r>
              <a:rPr lang="en-US" sz="1200" b="1" dirty="0">
                <a:solidFill>
                  <a:srgbClr val="0432FF"/>
                </a:solidFill>
                <a:effectLst/>
              </a:rPr>
              <a:t>&lt;-</a:t>
            </a:r>
            <a:r>
              <a:rPr lang="en-US" sz="1200" b="1" dirty="0" err="1">
                <a:solidFill>
                  <a:srgbClr val="00B050"/>
                </a:solidFill>
                <a:effectLst/>
              </a:rPr>
              <a:t>gapminder</a:t>
            </a:r>
            <a:r>
              <a:rPr lang="en-US" sz="1200" b="1" dirty="0">
                <a:solidFill>
                  <a:srgbClr val="00B050"/>
                </a:solidFill>
                <a:effectLst/>
              </a:rPr>
              <a:t> </a:t>
            </a:r>
            <a:r>
              <a:rPr lang="en-US" sz="1200" b="1" dirty="0">
                <a:solidFill>
                  <a:srgbClr val="0000FF"/>
                </a:solidFill>
                <a:effectLst/>
              </a:rPr>
              <a:t>%&gt;%</a:t>
            </a:r>
          </a:p>
          <a:p>
            <a:pPr marL="95250" indent="0">
              <a:buNone/>
            </a:pPr>
            <a:r>
              <a:rPr lang="en-US" sz="1200" b="1" dirty="0" err="1">
                <a:solidFill>
                  <a:srgbClr val="FF0000"/>
                </a:solidFill>
                <a:effectLst/>
              </a:rPr>
              <a:t>group_by</a:t>
            </a:r>
            <a:r>
              <a:rPr lang="en-US" sz="1200" b="1" dirty="0">
                <a:solidFill>
                  <a:schemeClr val="tx1"/>
                </a:solidFill>
                <a:effectLst/>
              </a:rPr>
              <a:t>(</a:t>
            </a:r>
            <a:r>
              <a:rPr lang="en-US" sz="1200" b="1" dirty="0">
                <a:solidFill>
                  <a:srgbClr val="00B050"/>
                </a:solidFill>
                <a:effectLst/>
              </a:rPr>
              <a:t>continent, year</a:t>
            </a:r>
            <a:r>
              <a:rPr lang="en-US" sz="1200" b="1" dirty="0">
                <a:solidFill>
                  <a:schemeClr val="tx1"/>
                </a:solidFill>
                <a:effectLst/>
              </a:rPr>
              <a:t>)</a:t>
            </a:r>
            <a:r>
              <a:rPr lang="en-US" sz="1200" b="1" dirty="0">
                <a:solidFill>
                  <a:srgbClr val="FF0000"/>
                </a:solidFill>
                <a:effectLst/>
              </a:rPr>
              <a:t> </a:t>
            </a:r>
            <a:r>
              <a:rPr lang="en-US" sz="1200" b="1" dirty="0">
                <a:solidFill>
                  <a:srgbClr val="0000FF"/>
                </a:solidFill>
                <a:effectLst/>
              </a:rPr>
              <a:t>%&gt;%</a:t>
            </a:r>
          </a:p>
          <a:p>
            <a:pPr marL="95250" indent="0">
              <a:buNone/>
            </a:pPr>
            <a:r>
              <a:rPr lang="en-US" sz="1200" b="1" dirty="0">
                <a:solidFill>
                  <a:srgbClr val="FF0000"/>
                </a:solidFill>
                <a:effectLst/>
              </a:rPr>
              <a:t>summarize</a:t>
            </a:r>
            <a:r>
              <a:rPr lang="en-US" sz="1200" b="1" dirty="0">
                <a:solidFill>
                  <a:schemeClr val="tx1"/>
                </a:solidFill>
                <a:effectLst/>
              </a:rPr>
              <a:t>(</a:t>
            </a:r>
            <a:r>
              <a:rPr lang="en-US" sz="1200" b="1" dirty="0" err="1">
                <a:solidFill>
                  <a:srgbClr val="7030A0"/>
                </a:solidFill>
                <a:effectLst/>
              </a:rPr>
              <a:t>mean_fertility</a:t>
            </a:r>
            <a:r>
              <a:rPr lang="en-US" sz="1200" b="1" dirty="0">
                <a:solidFill>
                  <a:schemeClr val="tx1"/>
                </a:solidFill>
                <a:effectLst/>
              </a:rPr>
              <a:t>=</a:t>
            </a:r>
            <a:r>
              <a:rPr lang="en-US" sz="1200" b="1" dirty="0">
                <a:solidFill>
                  <a:srgbClr val="FF0000"/>
                </a:solidFill>
                <a:effectLst/>
              </a:rPr>
              <a:t>mean</a:t>
            </a:r>
            <a:r>
              <a:rPr lang="en-US" sz="1200" b="1" dirty="0">
                <a:solidFill>
                  <a:schemeClr val="tx1"/>
                </a:solidFill>
                <a:effectLst/>
              </a:rPr>
              <a:t>(</a:t>
            </a:r>
            <a:r>
              <a:rPr lang="en-US" sz="1200" b="1" dirty="0">
                <a:solidFill>
                  <a:srgbClr val="00B050"/>
                </a:solidFill>
                <a:effectLst/>
              </a:rPr>
              <a:t>fertility, </a:t>
            </a:r>
            <a:r>
              <a:rPr lang="en-US" sz="1200" b="1" dirty="0" err="1">
                <a:solidFill>
                  <a:srgbClr val="00B050"/>
                </a:solidFill>
                <a:effectLst/>
              </a:rPr>
              <a:t>na.rm</a:t>
            </a:r>
            <a:r>
              <a:rPr lang="en-US" sz="1200" b="1" dirty="0">
                <a:solidFill>
                  <a:schemeClr val="tx1"/>
                </a:solidFill>
                <a:effectLst/>
              </a:rPr>
              <a:t>=TRUE)</a:t>
            </a:r>
          </a:p>
          <a:p>
            <a:pPr marL="95250" indent="0">
              <a:buNone/>
            </a:pPr>
            <a:endParaRPr lang="en-US" dirty="0"/>
          </a:p>
        </p:txBody>
      </p:sp>
      <p:sp>
        <p:nvSpPr>
          <p:cNvPr id="4" name="Slide Number Placeholder 3">
            <a:extLst>
              <a:ext uri="{FF2B5EF4-FFF2-40B4-BE49-F238E27FC236}">
                <a16:creationId xmlns:a16="http://schemas.microsoft.com/office/drawing/2014/main" id="{1BA66B01-54E8-D42A-80DA-16575421BF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9" name="TextBox 8">
            <a:extLst>
              <a:ext uri="{FF2B5EF4-FFF2-40B4-BE49-F238E27FC236}">
                <a16:creationId xmlns:a16="http://schemas.microsoft.com/office/drawing/2014/main" id="{2732A2CF-180A-9F39-2D1A-B5BA64C69D17}"/>
              </a:ext>
            </a:extLst>
          </p:cNvPr>
          <p:cNvSpPr txBox="1"/>
          <p:nvPr/>
        </p:nvSpPr>
        <p:spPr>
          <a:xfrm>
            <a:off x="361950" y="1521804"/>
            <a:ext cx="2683002"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t>We need to collapse the data to continent by year using </a:t>
            </a:r>
            <a:r>
              <a:rPr lang="en-US" sz="1800" b="1" dirty="0" err="1">
                <a:solidFill>
                  <a:srgbClr val="FF0000"/>
                </a:solidFill>
              </a:rPr>
              <a:t>group_by</a:t>
            </a:r>
            <a:r>
              <a:rPr lang="en-US" sz="1800" dirty="0"/>
              <a:t>() and </a:t>
            </a:r>
            <a:r>
              <a:rPr lang="en-US" sz="1800" b="1" dirty="0">
                <a:solidFill>
                  <a:srgbClr val="FF0000"/>
                </a:solidFill>
              </a:rPr>
              <a:t>summarize</a:t>
            </a:r>
            <a:r>
              <a:rPr lang="en-US" sz="1800" dirty="0"/>
              <a:t>()</a:t>
            </a:r>
          </a:p>
        </p:txBody>
      </p:sp>
      <p:pic>
        <p:nvPicPr>
          <p:cNvPr id="5" name="Picture 4">
            <a:extLst>
              <a:ext uri="{FF2B5EF4-FFF2-40B4-BE49-F238E27FC236}">
                <a16:creationId xmlns:a16="http://schemas.microsoft.com/office/drawing/2014/main" id="{FEA2868A-C88C-0822-C2BC-9672C0708B0A}"/>
              </a:ext>
            </a:extLst>
          </p:cNvPr>
          <p:cNvPicPr>
            <a:picLocks noChangeAspect="1"/>
          </p:cNvPicPr>
          <p:nvPr/>
        </p:nvPicPr>
        <p:blipFill>
          <a:blip r:embed="rId2"/>
          <a:stretch>
            <a:fillRect/>
          </a:stretch>
        </p:blipFill>
        <p:spPr>
          <a:xfrm>
            <a:off x="4840021" y="2197483"/>
            <a:ext cx="2475827" cy="2811780"/>
          </a:xfrm>
          <a:prstGeom prst="rect">
            <a:avLst/>
          </a:prstGeom>
        </p:spPr>
      </p:pic>
    </p:spTree>
    <p:extLst>
      <p:ext uri="{BB962C8B-B14F-4D97-AF65-F5344CB8AC3E}">
        <p14:creationId xmlns:p14="http://schemas.microsoft.com/office/powerpoint/2010/main" val="1398086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2453-33D1-6C55-6549-B9E7626CE878}"/>
              </a:ext>
            </a:extLst>
          </p:cNvPr>
          <p:cNvSpPr>
            <a:spLocks noGrp="1"/>
          </p:cNvSpPr>
          <p:nvPr>
            <p:ph type="title"/>
          </p:nvPr>
        </p:nvSpPr>
        <p:spPr>
          <a:xfrm>
            <a:off x="628649" y="273844"/>
            <a:ext cx="8345021" cy="994200"/>
          </a:xfrm>
        </p:spPr>
        <p:txBody>
          <a:bodyPr/>
          <a:lstStyle/>
          <a:p>
            <a:r>
              <a:rPr lang="en-US" dirty="0"/>
              <a:t>Fertility over Time (line for each continent)</a:t>
            </a:r>
          </a:p>
        </p:txBody>
      </p:sp>
      <p:sp>
        <p:nvSpPr>
          <p:cNvPr id="3" name="Text Placeholder 2">
            <a:extLst>
              <a:ext uri="{FF2B5EF4-FFF2-40B4-BE49-F238E27FC236}">
                <a16:creationId xmlns:a16="http://schemas.microsoft.com/office/drawing/2014/main" id="{095733F3-4C9A-1930-BF83-6710CDB3D486}"/>
              </a:ext>
            </a:extLst>
          </p:cNvPr>
          <p:cNvSpPr>
            <a:spLocks noGrp="1"/>
          </p:cNvSpPr>
          <p:nvPr>
            <p:ph type="body" idx="1"/>
          </p:nvPr>
        </p:nvSpPr>
        <p:spPr>
          <a:xfrm>
            <a:off x="4801159" y="1376128"/>
            <a:ext cx="4633155" cy="2534657"/>
          </a:xfrm>
        </p:spPr>
        <p:txBody>
          <a:bodyPr/>
          <a:lstStyle/>
          <a:p>
            <a:pPr marL="95250" indent="0">
              <a:buNone/>
            </a:pPr>
            <a:r>
              <a:rPr lang="en-US" sz="1200" b="1" dirty="0" err="1">
                <a:solidFill>
                  <a:srgbClr val="FF0000"/>
                </a:solidFill>
                <a:effectLst/>
              </a:rPr>
              <a:t>ggplot</a:t>
            </a:r>
            <a:r>
              <a:rPr lang="en-US" sz="1200" dirty="0">
                <a:effectLst/>
              </a:rPr>
              <a:t>(</a:t>
            </a:r>
            <a:r>
              <a:rPr lang="en-US" sz="1200" b="1" dirty="0">
                <a:solidFill>
                  <a:srgbClr val="00B050"/>
                </a:solidFill>
                <a:effectLst/>
              </a:rPr>
              <a:t>data</a:t>
            </a:r>
            <a:r>
              <a:rPr lang="en-US" sz="1200" dirty="0">
                <a:effectLst/>
              </a:rPr>
              <a:t>=</a:t>
            </a:r>
            <a:r>
              <a:rPr lang="en-US" sz="1200" dirty="0" err="1">
                <a:effectLst/>
              </a:rPr>
              <a:t>continent_summary</a:t>
            </a:r>
            <a:r>
              <a:rPr lang="en-US" sz="1200" dirty="0">
                <a:effectLst/>
              </a:rPr>
              <a:t>, </a:t>
            </a:r>
          </a:p>
          <a:p>
            <a:pPr marL="95250" indent="0">
              <a:buNone/>
            </a:pPr>
            <a:r>
              <a:rPr lang="en" sz="1200" b="1" dirty="0">
                <a:solidFill>
                  <a:srgbClr val="16A53F"/>
                </a:solidFill>
              </a:rPr>
              <a:t>mapping</a:t>
            </a:r>
            <a:r>
              <a:rPr lang="en" sz="1200" dirty="0">
                <a:solidFill>
                  <a:srgbClr val="204A87"/>
                </a:solidFill>
              </a:rPr>
              <a:t>=</a:t>
            </a:r>
            <a:r>
              <a:rPr lang="en-US" sz="1200" b="1" dirty="0" err="1">
                <a:solidFill>
                  <a:srgbClr val="FF0000"/>
                </a:solidFill>
                <a:effectLst/>
              </a:rPr>
              <a:t>aes</a:t>
            </a:r>
            <a:r>
              <a:rPr lang="en-US" sz="1200" dirty="0">
                <a:effectLst/>
              </a:rPr>
              <a:t>(</a:t>
            </a:r>
            <a:r>
              <a:rPr lang="en-US" sz="1200" b="1" dirty="0">
                <a:solidFill>
                  <a:srgbClr val="00B050"/>
                </a:solidFill>
                <a:effectLst/>
              </a:rPr>
              <a:t>x</a:t>
            </a:r>
            <a:r>
              <a:rPr lang="en-US" sz="1200" dirty="0">
                <a:solidFill>
                  <a:srgbClr val="7D9029"/>
                </a:solidFill>
                <a:effectLst/>
              </a:rPr>
              <a:t>=</a:t>
            </a:r>
            <a:r>
              <a:rPr lang="en-US" sz="1200" dirty="0">
                <a:effectLst/>
              </a:rPr>
              <a:t>year, </a:t>
            </a:r>
            <a:r>
              <a:rPr lang="en-US" sz="1200" b="1" dirty="0">
                <a:solidFill>
                  <a:srgbClr val="00B050"/>
                </a:solidFill>
                <a:effectLst/>
              </a:rPr>
              <a:t>y</a:t>
            </a:r>
            <a:r>
              <a:rPr lang="en-US" sz="1200" dirty="0">
                <a:effectLst/>
              </a:rPr>
              <a:t>=</a:t>
            </a:r>
            <a:r>
              <a:rPr lang="en-US" sz="1200" dirty="0" err="1">
                <a:effectLst/>
              </a:rPr>
              <a:t>mean_fertility</a:t>
            </a:r>
            <a:r>
              <a:rPr lang="en-US" sz="1200" dirty="0">
                <a:solidFill>
                  <a:schemeClr val="tx1"/>
                </a:solidFill>
                <a:effectLst/>
              </a:rPr>
              <a:t>))</a:t>
            </a:r>
            <a:r>
              <a:rPr lang="en-US" sz="1200" dirty="0">
                <a:effectLst/>
              </a:rPr>
              <a:t> </a:t>
            </a:r>
            <a:r>
              <a:rPr lang="en-US" sz="1200" b="1" dirty="0">
                <a:solidFill>
                  <a:srgbClr val="0000FF"/>
                </a:solidFill>
              </a:rPr>
              <a:t>+</a:t>
            </a:r>
          </a:p>
          <a:p>
            <a:pPr marL="95250" indent="0">
              <a:buNone/>
            </a:pPr>
            <a:r>
              <a:rPr lang="en-US" sz="1200" dirty="0">
                <a:effectLst/>
              </a:rPr>
              <a:t> </a:t>
            </a:r>
            <a:r>
              <a:rPr lang="en-US" sz="1200" b="1" dirty="0" err="1">
                <a:solidFill>
                  <a:srgbClr val="FF0000"/>
                </a:solidFill>
                <a:effectLst/>
              </a:rPr>
              <a:t>geom_line</a:t>
            </a:r>
            <a:r>
              <a:rPr lang="en-US" sz="1200" b="1" dirty="0">
                <a:solidFill>
                  <a:schemeClr val="tx1"/>
                </a:solidFill>
                <a:effectLst/>
              </a:rPr>
              <a:t>(</a:t>
            </a:r>
            <a:r>
              <a:rPr lang="en-US" sz="1200" b="1" dirty="0" err="1">
                <a:solidFill>
                  <a:srgbClr val="FF0000"/>
                </a:solidFill>
                <a:effectLst/>
              </a:rPr>
              <a:t>aes</a:t>
            </a:r>
            <a:r>
              <a:rPr lang="en-US" sz="1200" b="1" dirty="0">
                <a:solidFill>
                  <a:schemeClr val="tx1"/>
                </a:solidFill>
                <a:effectLst/>
              </a:rPr>
              <a:t>(</a:t>
            </a:r>
            <a:r>
              <a:rPr lang="en-US" sz="1200" b="1" dirty="0">
                <a:solidFill>
                  <a:srgbClr val="00B050"/>
                </a:solidFill>
                <a:effectLst/>
                <a:highlight>
                  <a:srgbClr val="FFFF00"/>
                </a:highlight>
              </a:rPr>
              <a:t>group</a:t>
            </a:r>
            <a:r>
              <a:rPr lang="en-US" sz="1200" dirty="0">
                <a:solidFill>
                  <a:schemeClr val="tx1"/>
                </a:solidFill>
                <a:effectLst/>
                <a:highlight>
                  <a:srgbClr val="FFFF00"/>
                </a:highlight>
              </a:rPr>
              <a:t>=continent</a:t>
            </a:r>
            <a:r>
              <a:rPr lang="en-US" sz="1200" dirty="0">
                <a:solidFill>
                  <a:schemeClr val="tx1"/>
                </a:solidFill>
                <a:effectLst/>
              </a:rPr>
              <a:t>))</a:t>
            </a:r>
            <a:endParaRPr lang="en-US" sz="1200" dirty="0">
              <a:solidFill>
                <a:schemeClr val="tx1"/>
              </a:solidFill>
            </a:endParaRPr>
          </a:p>
          <a:p>
            <a:pPr marL="95250" indent="0">
              <a:buNone/>
            </a:pPr>
            <a:endParaRPr lang="en-US" dirty="0"/>
          </a:p>
        </p:txBody>
      </p:sp>
      <p:sp>
        <p:nvSpPr>
          <p:cNvPr id="4" name="Slide Number Placeholder 3">
            <a:extLst>
              <a:ext uri="{FF2B5EF4-FFF2-40B4-BE49-F238E27FC236}">
                <a16:creationId xmlns:a16="http://schemas.microsoft.com/office/drawing/2014/main" id="{1BA66B01-54E8-D42A-80DA-16575421BF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9" name="TextBox 8">
            <a:extLst>
              <a:ext uri="{FF2B5EF4-FFF2-40B4-BE49-F238E27FC236}">
                <a16:creationId xmlns:a16="http://schemas.microsoft.com/office/drawing/2014/main" id="{2732A2CF-180A-9F39-2D1A-B5BA64C69D17}"/>
              </a:ext>
            </a:extLst>
          </p:cNvPr>
          <p:cNvSpPr txBox="1"/>
          <p:nvPr/>
        </p:nvSpPr>
        <p:spPr>
          <a:xfrm>
            <a:off x="361950" y="1521804"/>
            <a:ext cx="2838450"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t>Then we </a:t>
            </a:r>
            <a:r>
              <a:rPr lang="en-US" sz="1800" dirty="0" err="1"/>
              <a:t>ggplot</a:t>
            </a:r>
            <a:r>
              <a:rPr lang="en-US" sz="1800" dirty="0"/>
              <a:t> using the group argument</a:t>
            </a:r>
          </a:p>
        </p:txBody>
      </p:sp>
      <p:pic>
        <p:nvPicPr>
          <p:cNvPr id="10" name="Picture 9">
            <a:extLst>
              <a:ext uri="{FF2B5EF4-FFF2-40B4-BE49-F238E27FC236}">
                <a16:creationId xmlns:a16="http://schemas.microsoft.com/office/drawing/2014/main" id="{EC643B93-0F6B-8AC1-0547-100BFFA58C72}"/>
              </a:ext>
            </a:extLst>
          </p:cNvPr>
          <p:cNvPicPr>
            <a:picLocks noChangeAspect="1"/>
          </p:cNvPicPr>
          <p:nvPr/>
        </p:nvPicPr>
        <p:blipFill>
          <a:blip r:embed="rId2"/>
          <a:stretch>
            <a:fillRect/>
          </a:stretch>
        </p:blipFill>
        <p:spPr>
          <a:xfrm>
            <a:off x="4446568" y="2465908"/>
            <a:ext cx="4441400" cy="2301355"/>
          </a:xfrm>
          <a:prstGeom prst="rect">
            <a:avLst/>
          </a:prstGeom>
        </p:spPr>
      </p:pic>
    </p:spTree>
    <p:extLst>
      <p:ext uri="{BB962C8B-B14F-4D97-AF65-F5344CB8AC3E}">
        <p14:creationId xmlns:p14="http://schemas.microsoft.com/office/powerpoint/2010/main" val="3367191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9F96C-825A-CB1E-0AAB-96EC155ACB39}"/>
              </a:ext>
            </a:extLst>
          </p:cNvPr>
          <p:cNvSpPr>
            <a:spLocks noGrp="1"/>
          </p:cNvSpPr>
          <p:nvPr>
            <p:ph type="title"/>
          </p:nvPr>
        </p:nvSpPr>
        <p:spPr/>
        <p:txBody>
          <a:bodyPr/>
          <a:lstStyle/>
          <a:p>
            <a:r>
              <a:rPr lang="en-US" dirty="0"/>
              <a:t>Exercise</a:t>
            </a:r>
          </a:p>
        </p:txBody>
      </p:sp>
      <p:sp>
        <p:nvSpPr>
          <p:cNvPr id="3" name="Text Placeholder 2">
            <a:extLst>
              <a:ext uri="{FF2B5EF4-FFF2-40B4-BE49-F238E27FC236}">
                <a16:creationId xmlns:a16="http://schemas.microsoft.com/office/drawing/2014/main" id="{E0301A83-CE2C-8939-60EC-13B73DFB009A}"/>
              </a:ext>
            </a:extLst>
          </p:cNvPr>
          <p:cNvSpPr>
            <a:spLocks noGrp="1"/>
          </p:cNvSpPr>
          <p:nvPr>
            <p:ph type="body" idx="1"/>
          </p:nvPr>
        </p:nvSpPr>
        <p:spPr/>
        <p:txBody>
          <a:bodyPr/>
          <a:lstStyle/>
          <a:p>
            <a:r>
              <a:rPr lang="en-US" dirty="0"/>
              <a:t>calculate the mean </a:t>
            </a:r>
            <a:r>
              <a:rPr lang="en-US" dirty="0" err="1"/>
              <a:t>percent_female</a:t>
            </a:r>
            <a:r>
              <a:rPr lang="en-US" dirty="0"/>
              <a:t> by year and by </a:t>
            </a:r>
            <a:r>
              <a:rPr lang="en-US" dirty="0" err="1"/>
              <a:t>minor_category</a:t>
            </a:r>
            <a:r>
              <a:rPr lang="en-US" dirty="0"/>
              <a:t> for occupations in computer, engineering and science</a:t>
            </a:r>
          </a:p>
          <a:p>
            <a:r>
              <a:rPr lang="en-US" dirty="0"/>
              <a:t>plot as a line graph</a:t>
            </a:r>
          </a:p>
        </p:txBody>
      </p:sp>
      <p:sp>
        <p:nvSpPr>
          <p:cNvPr id="4" name="Slide Number Placeholder 3">
            <a:extLst>
              <a:ext uri="{FF2B5EF4-FFF2-40B4-BE49-F238E27FC236}">
                <a16:creationId xmlns:a16="http://schemas.microsoft.com/office/drawing/2014/main" id="{084527BE-2118-6E03-A883-34CFF6D406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Tree>
    <p:extLst>
      <p:ext uri="{BB962C8B-B14F-4D97-AF65-F5344CB8AC3E}">
        <p14:creationId xmlns:p14="http://schemas.microsoft.com/office/powerpoint/2010/main" val="37504740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2453-33D1-6C55-6549-B9E7626CE878}"/>
              </a:ext>
            </a:extLst>
          </p:cNvPr>
          <p:cNvSpPr>
            <a:spLocks noGrp="1"/>
          </p:cNvSpPr>
          <p:nvPr>
            <p:ph type="title"/>
          </p:nvPr>
        </p:nvSpPr>
        <p:spPr/>
        <p:txBody>
          <a:bodyPr/>
          <a:lstStyle/>
          <a:p>
            <a:r>
              <a:rPr lang="en-US" dirty="0"/>
              <a:t>Color Mapping</a:t>
            </a:r>
          </a:p>
        </p:txBody>
      </p:sp>
      <p:sp>
        <p:nvSpPr>
          <p:cNvPr id="4" name="Slide Number Placeholder 3">
            <a:extLst>
              <a:ext uri="{FF2B5EF4-FFF2-40B4-BE49-F238E27FC236}">
                <a16:creationId xmlns:a16="http://schemas.microsoft.com/office/drawing/2014/main" id="{1BA66B01-54E8-D42A-80DA-16575421BF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10" name="TextBox 9">
            <a:extLst>
              <a:ext uri="{FF2B5EF4-FFF2-40B4-BE49-F238E27FC236}">
                <a16:creationId xmlns:a16="http://schemas.microsoft.com/office/drawing/2014/main" id="{81FDBC0D-F1F2-8E8A-983F-693553C10262}"/>
              </a:ext>
            </a:extLst>
          </p:cNvPr>
          <p:cNvSpPr txBox="1"/>
          <p:nvPr/>
        </p:nvSpPr>
        <p:spPr>
          <a:xfrm>
            <a:off x="125506" y="1586493"/>
            <a:ext cx="4572000" cy="954107"/>
          </a:xfrm>
          <a:prstGeom prst="rect">
            <a:avLst/>
          </a:prstGeom>
          <a:noFill/>
        </p:spPr>
        <p:txBody>
          <a:bodyPr wrap="square">
            <a:spAutoFit/>
          </a:bodyPr>
          <a:lstStyle/>
          <a:p>
            <a:pPr marL="95250" indent="0">
              <a:buNone/>
            </a:pPr>
            <a:r>
              <a:rPr lang="en-US" sz="1400" b="1" dirty="0">
                <a:solidFill>
                  <a:srgbClr val="00B050"/>
                </a:solidFill>
                <a:effectLst/>
              </a:rPr>
              <a:t> </a:t>
            </a:r>
            <a:r>
              <a:rPr lang="en-US" sz="1400" b="1" dirty="0" err="1">
                <a:solidFill>
                  <a:srgbClr val="00B050"/>
                </a:solidFill>
                <a:effectLst/>
              </a:rPr>
              <a:t>gapminder</a:t>
            </a:r>
            <a:r>
              <a:rPr lang="en-US" sz="1400" b="1" dirty="0">
                <a:solidFill>
                  <a:srgbClr val="00B050"/>
                </a:solidFill>
                <a:effectLst/>
              </a:rPr>
              <a:t> </a:t>
            </a:r>
            <a:r>
              <a:rPr lang="en-US" sz="1400" b="1" dirty="0">
                <a:solidFill>
                  <a:srgbClr val="0000FF"/>
                </a:solidFill>
                <a:effectLst/>
              </a:rPr>
              <a:t>%&gt;%</a:t>
            </a:r>
            <a:endParaRPr lang="en-US" sz="1400" b="1" dirty="0">
              <a:solidFill>
                <a:srgbClr val="FF0000"/>
              </a:solidFill>
              <a:effectLst/>
            </a:endParaRPr>
          </a:p>
          <a:p>
            <a:pPr marL="95250" indent="0">
              <a:buNone/>
            </a:pPr>
            <a:r>
              <a:rPr lang="en-US" sz="1400" b="1" dirty="0">
                <a:solidFill>
                  <a:srgbClr val="FF0000"/>
                </a:solidFill>
                <a:effectLst/>
              </a:rPr>
              <a:t>    filter(</a:t>
            </a:r>
            <a:r>
              <a:rPr lang="en-US" sz="1400" b="1" dirty="0">
                <a:solidFill>
                  <a:srgbClr val="00B050"/>
                </a:solidFill>
                <a:effectLst/>
              </a:rPr>
              <a:t>region=="South America"</a:t>
            </a:r>
            <a:r>
              <a:rPr lang="en-US" sz="1400" b="1" dirty="0">
                <a:solidFill>
                  <a:srgbClr val="FF0000"/>
                </a:solidFill>
                <a:effectLst/>
              </a:rPr>
              <a:t>) </a:t>
            </a:r>
            <a:r>
              <a:rPr lang="en-US" sz="1400" b="1" dirty="0">
                <a:solidFill>
                  <a:srgbClr val="0000FF"/>
                </a:solidFill>
                <a:effectLst/>
              </a:rPr>
              <a:t>%&gt;%</a:t>
            </a:r>
            <a:endParaRPr lang="en-US" sz="1400" b="1" dirty="0">
              <a:solidFill>
                <a:srgbClr val="FF0000"/>
              </a:solidFill>
              <a:effectLst/>
            </a:endParaRPr>
          </a:p>
          <a:p>
            <a:pPr marL="95250" indent="0">
              <a:buNone/>
            </a:pPr>
            <a:r>
              <a:rPr lang="en-US" sz="1400" b="1" dirty="0" err="1">
                <a:solidFill>
                  <a:srgbClr val="FF0000"/>
                </a:solidFill>
                <a:effectLst/>
              </a:rPr>
              <a:t>ggplot</a:t>
            </a:r>
            <a:r>
              <a:rPr lang="en-US" sz="1400" dirty="0">
                <a:effectLst/>
              </a:rPr>
              <a:t>(</a:t>
            </a:r>
            <a:r>
              <a:rPr lang="en" sz="1400" b="1" dirty="0">
                <a:solidFill>
                  <a:srgbClr val="16A53F"/>
                </a:solidFill>
              </a:rPr>
              <a:t>mapping</a:t>
            </a:r>
            <a:r>
              <a:rPr lang="en" sz="1400" dirty="0">
                <a:solidFill>
                  <a:srgbClr val="204A87"/>
                </a:solidFill>
              </a:rPr>
              <a:t>=</a:t>
            </a:r>
            <a:r>
              <a:rPr lang="en-US" sz="1400" b="1" dirty="0" err="1">
                <a:solidFill>
                  <a:srgbClr val="FF0000"/>
                </a:solidFill>
                <a:effectLst/>
              </a:rPr>
              <a:t>aes</a:t>
            </a:r>
            <a:r>
              <a:rPr lang="en-US" sz="1400" dirty="0">
                <a:effectLst/>
              </a:rPr>
              <a:t>(</a:t>
            </a:r>
            <a:r>
              <a:rPr lang="en-US" sz="1400" b="1" dirty="0">
                <a:solidFill>
                  <a:srgbClr val="00B050"/>
                </a:solidFill>
                <a:effectLst/>
              </a:rPr>
              <a:t>x</a:t>
            </a:r>
            <a:r>
              <a:rPr lang="en-US" sz="1400" dirty="0">
                <a:solidFill>
                  <a:srgbClr val="7D9029"/>
                </a:solidFill>
                <a:effectLst/>
              </a:rPr>
              <a:t>=</a:t>
            </a:r>
            <a:r>
              <a:rPr lang="en-US" sz="1400" dirty="0">
                <a:effectLst/>
              </a:rPr>
              <a:t>year, </a:t>
            </a:r>
            <a:r>
              <a:rPr lang="en-US" sz="1400" b="1" dirty="0">
                <a:solidFill>
                  <a:srgbClr val="00B050"/>
                </a:solidFill>
                <a:effectLst/>
              </a:rPr>
              <a:t>y</a:t>
            </a:r>
            <a:r>
              <a:rPr lang="en-US" sz="1400" dirty="0">
                <a:effectLst/>
              </a:rPr>
              <a:t>=fertility</a:t>
            </a:r>
            <a:r>
              <a:rPr lang="en-US" sz="1400" dirty="0">
                <a:solidFill>
                  <a:schemeClr val="tx1"/>
                </a:solidFill>
                <a:effectLst/>
              </a:rPr>
              <a:t>))</a:t>
            </a:r>
            <a:r>
              <a:rPr lang="en-US" sz="1400" dirty="0">
                <a:effectLst/>
              </a:rPr>
              <a:t> </a:t>
            </a:r>
            <a:r>
              <a:rPr lang="en-US" sz="1400" b="1" dirty="0">
                <a:solidFill>
                  <a:srgbClr val="0000FF"/>
                </a:solidFill>
              </a:rPr>
              <a:t>+</a:t>
            </a:r>
          </a:p>
          <a:p>
            <a:pPr marL="95250" indent="0">
              <a:buNone/>
            </a:pPr>
            <a:r>
              <a:rPr lang="en-US" sz="1400" dirty="0">
                <a:effectLst/>
              </a:rPr>
              <a:t> </a:t>
            </a:r>
            <a:r>
              <a:rPr lang="en-US" sz="1400" b="1" dirty="0" err="1">
                <a:solidFill>
                  <a:srgbClr val="FF0000"/>
                </a:solidFill>
                <a:effectLst/>
              </a:rPr>
              <a:t>geom_line</a:t>
            </a:r>
            <a:r>
              <a:rPr lang="en-US" sz="1400" b="1" dirty="0">
                <a:solidFill>
                  <a:schemeClr val="tx1"/>
                </a:solidFill>
                <a:effectLst/>
              </a:rPr>
              <a:t>(</a:t>
            </a:r>
            <a:r>
              <a:rPr lang="en-US" sz="1400" b="1" dirty="0" err="1">
                <a:solidFill>
                  <a:srgbClr val="FF0000"/>
                </a:solidFill>
                <a:effectLst/>
              </a:rPr>
              <a:t>aes</a:t>
            </a:r>
            <a:r>
              <a:rPr lang="en-US" sz="1400" b="1" dirty="0">
                <a:solidFill>
                  <a:schemeClr val="tx1"/>
                </a:solidFill>
                <a:effectLst/>
              </a:rPr>
              <a:t>(</a:t>
            </a:r>
            <a:r>
              <a:rPr lang="en-US" sz="1400" b="1" dirty="0">
                <a:solidFill>
                  <a:srgbClr val="00B050"/>
                </a:solidFill>
                <a:effectLst/>
                <a:highlight>
                  <a:srgbClr val="FFFF00"/>
                </a:highlight>
              </a:rPr>
              <a:t>group</a:t>
            </a:r>
            <a:r>
              <a:rPr lang="en-US" sz="1400" dirty="0">
                <a:solidFill>
                  <a:schemeClr val="tx1"/>
                </a:solidFill>
                <a:effectLst/>
                <a:highlight>
                  <a:srgbClr val="FFFF00"/>
                </a:highlight>
              </a:rPr>
              <a:t>=country</a:t>
            </a:r>
            <a:r>
              <a:rPr lang="en-US" sz="1400" dirty="0">
                <a:solidFill>
                  <a:schemeClr val="tx1"/>
                </a:solidFill>
                <a:effectLst/>
              </a:rPr>
              <a:t>))</a:t>
            </a:r>
            <a:endParaRPr lang="en-US" dirty="0"/>
          </a:p>
        </p:txBody>
      </p:sp>
      <p:pic>
        <p:nvPicPr>
          <p:cNvPr id="11" name="Picture 10">
            <a:extLst>
              <a:ext uri="{FF2B5EF4-FFF2-40B4-BE49-F238E27FC236}">
                <a16:creationId xmlns:a16="http://schemas.microsoft.com/office/drawing/2014/main" id="{403D1409-5398-03E7-A85F-C96738E43009}"/>
              </a:ext>
            </a:extLst>
          </p:cNvPr>
          <p:cNvPicPr>
            <a:picLocks noChangeAspect="1"/>
          </p:cNvPicPr>
          <p:nvPr/>
        </p:nvPicPr>
        <p:blipFill>
          <a:blip r:embed="rId2"/>
          <a:stretch>
            <a:fillRect/>
          </a:stretch>
        </p:blipFill>
        <p:spPr>
          <a:xfrm>
            <a:off x="0" y="2869834"/>
            <a:ext cx="4211276" cy="2182114"/>
          </a:xfrm>
          <a:prstGeom prst="rect">
            <a:avLst/>
          </a:prstGeom>
        </p:spPr>
      </p:pic>
      <p:pic>
        <p:nvPicPr>
          <p:cNvPr id="13" name="Picture 12">
            <a:extLst>
              <a:ext uri="{FF2B5EF4-FFF2-40B4-BE49-F238E27FC236}">
                <a16:creationId xmlns:a16="http://schemas.microsoft.com/office/drawing/2014/main" id="{1AE38E55-07DE-A360-766C-A7378C976A3B}"/>
              </a:ext>
            </a:extLst>
          </p:cNvPr>
          <p:cNvPicPr>
            <a:picLocks noChangeAspect="1"/>
          </p:cNvPicPr>
          <p:nvPr/>
        </p:nvPicPr>
        <p:blipFill>
          <a:blip r:embed="rId3"/>
          <a:stretch>
            <a:fillRect/>
          </a:stretch>
        </p:blipFill>
        <p:spPr>
          <a:xfrm>
            <a:off x="4653056" y="2859049"/>
            <a:ext cx="4203700" cy="2178188"/>
          </a:xfrm>
          <a:prstGeom prst="rect">
            <a:avLst/>
          </a:prstGeom>
        </p:spPr>
      </p:pic>
      <p:sp>
        <p:nvSpPr>
          <p:cNvPr id="15" name="TextBox 14">
            <a:extLst>
              <a:ext uri="{FF2B5EF4-FFF2-40B4-BE49-F238E27FC236}">
                <a16:creationId xmlns:a16="http://schemas.microsoft.com/office/drawing/2014/main" id="{73046DF5-1A9A-6F3F-2F7C-A743D9C504F0}"/>
              </a:ext>
            </a:extLst>
          </p:cNvPr>
          <p:cNvSpPr txBox="1"/>
          <p:nvPr/>
        </p:nvSpPr>
        <p:spPr>
          <a:xfrm>
            <a:off x="4211276" y="1582567"/>
            <a:ext cx="4572000" cy="954107"/>
          </a:xfrm>
          <a:prstGeom prst="rect">
            <a:avLst/>
          </a:prstGeom>
          <a:noFill/>
        </p:spPr>
        <p:txBody>
          <a:bodyPr wrap="square">
            <a:spAutoFit/>
          </a:bodyPr>
          <a:lstStyle/>
          <a:p>
            <a:pPr marL="95250" indent="0">
              <a:buNone/>
            </a:pPr>
            <a:r>
              <a:rPr lang="en-US" sz="1400" b="1" dirty="0" err="1">
                <a:solidFill>
                  <a:srgbClr val="00B050"/>
                </a:solidFill>
                <a:effectLst/>
              </a:rPr>
              <a:t>gapminder</a:t>
            </a:r>
            <a:r>
              <a:rPr lang="en-US" sz="1400" b="1" dirty="0">
                <a:solidFill>
                  <a:srgbClr val="00B050"/>
                </a:solidFill>
                <a:effectLst/>
              </a:rPr>
              <a:t> </a:t>
            </a:r>
            <a:r>
              <a:rPr lang="en-US" sz="1400" b="1" dirty="0">
                <a:solidFill>
                  <a:srgbClr val="0000FF"/>
                </a:solidFill>
                <a:effectLst/>
              </a:rPr>
              <a:t>%&gt;%</a:t>
            </a:r>
            <a:endParaRPr lang="en-US" sz="1400" b="1" dirty="0">
              <a:solidFill>
                <a:srgbClr val="FF0000"/>
              </a:solidFill>
              <a:effectLst/>
            </a:endParaRPr>
          </a:p>
          <a:p>
            <a:pPr marL="95250" indent="0">
              <a:buNone/>
            </a:pPr>
            <a:r>
              <a:rPr lang="en-US" sz="1400" b="1" dirty="0">
                <a:solidFill>
                  <a:srgbClr val="FF0000"/>
                </a:solidFill>
                <a:effectLst/>
              </a:rPr>
              <a:t>    filter(</a:t>
            </a:r>
            <a:r>
              <a:rPr lang="en-US" sz="1400" b="1" dirty="0">
                <a:solidFill>
                  <a:srgbClr val="00B050"/>
                </a:solidFill>
                <a:effectLst/>
              </a:rPr>
              <a:t>region=="South America"</a:t>
            </a:r>
            <a:r>
              <a:rPr lang="en-US" sz="1400" b="1" dirty="0">
                <a:solidFill>
                  <a:srgbClr val="FF0000"/>
                </a:solidFill>
                <a:effectLst/>
              </a:rPr>
              <a:t>) </a:t>
            </a:r>
            <a:r>
              <a:rPr lang="en-US" sz="1400" b="1" dirty="0">
                <a:solidFill>
                  <a:srgbClr val="0000FF"/>
                </a:solidFill>
                <a:effectLst/>
              </a:rPr>
              <a:t>%&gt;%</a:t>
            </a:r>
            <a:endParaRPr lang="en-US" sz="1400" b="1" dirty="0">
              <a:solidFill>
                <a:srgbClr val="FF0000"/>
              </a:solidFill>
              <a:effectLst/>
            </a:endParaRPr>
          </a:p>
          <a:p>
            <a:pPr marL="95250" indent="0">
              <a:buNone/>
            </a:pPr>
            <a:r>
              <a:rPr lang="en-US" sz="1400" b="1" dirty="0" err="1">
                <a:solidFill>
                  <a:srgbClr val="FF0000"/>
                </a:solidFill>
                <a:effectLst/>
              </a:rPr>
              <a:t>ggplot</a:t>
            </a:r>
            <a:r>
              <a:rPr lang="en-US" sz="1400" dirty="0">
                <a:effectLst/>
              </a:rPr>
              <a:t>(</a:t>
            </a:r>
            <a:r>
              <a:rPr lang="en" sz="1400" b="1" dirty="0">
                <a:solidFill>
                  <a:srgbClr val="16A53F"/>
                </a:solidFill>
              </a:rPr>
              <a:t>mapping</a:t>
            </a:r>
            <a:r>
              <a:rPr lang="en" sz="1400" dirty="0">
                <a:solidFill>
                  <a:srgbClr val="204A87"/>
                </a:solidFill>
              </a:rPr>
              <a:t>=</a:t>
            </a:r>
            <a:r>
              <a:rPr lang="en-US" sz="1400" b="1" dirty="0" err="1">
                <a:solidFill>
                  <a:srgbClr val="FF0000"/>
                </a:solidFill>
                <a:effectLst/>
              </a:rPr>
              <a:t>aes</a:t>
            </a:r>
            <a:r>
              <a:rPr lang="en-US" sz="1400" dirty="0">
                <a:effectLst/>
              </a:rPr>
              <a:t>(</a:t>
            </a:r>
            <a:r>
              <a:rPr lang="en-US" sz="1400" b="1" dirty="0">
                <a:solidFill>
                  <a:srgbClr val="00B050"/>
                </a:solidFill>
                <a:effectLst/>
              </a:rPr>
              <a:t>x</a:t>
            </a:r>
            <a:r>
              <a:rPr lang="en-US" sz="1400" dirty="0">
                <a:solidFill>
                  <a:srgbClr val="7D9029"/>
                </a:solidFill>
                <a:effectLst/>
              </a:rPr>
              <a:t>=</a:t>
            </a:r>
            <a:r>
              <a:rPr lang="en-US" sz="1400" dirty="0">
                <a:effectLst/>
              </a:rPr>
              <a:t>year, </a:t>
            </a:r>
            <a:r>
              <a:rPr lang="en-US" sz="1400" b="1" dirty="0">
                <a:solidFill>
                  <a:srgbClr val="00B050"/>
                </a:solidFill>
                <a:effectLst/>
              </a:rPr>
              <a:t>y</a:t>
            </a:r>
            <a:r>
              <a:rPr lang="en-US" sz="1400" dirty="0">
                <a:effectLst/>
              </a:rPr>
              <a:t>=fertility</a:t>
            </a:r>
            <a:r>
              <a:rPr lang="en-US" sz="1400" dirty="0">
                <a:solidFill>
                  <a:schemeClr val="tx1"/>
                </a:solidFill>
                <a:effectLst/>
              </a:rPr>
              <a:t>))</a:t>
            </a:r>
            <a:r>
              <a:rPr lang="en-US" sz="1400" dirty="0">
                <a:effectLst/>
              </a:rPr>
              <a:t> </a:t>
            </a:r>
            <a:r>
              <a:rPr lang="en-US" sz="1400" b="1" dirty="0">
                <a:solidFill>
                  <a:srgbClr val="0000FF"/>
                </a:solidFill>
              </a:rPr>
              <a:t>+</a:t>
            </a:r>
          </a:p>
          <a:p>
            <a:pPr marL="95250" indent="0">
              <a:buNone/>
            </a:pPr>
            <a:r>
              <a:rPr lang="en-US" sz="1400" dirty="0">
                <a:effectLst/>
              </a:rPr>
              <a:t> </a:t>
            </a:r>
            <a:r>
              <a:rPr lang="en-US" sz="1400" b="1" dirty="0" err="1">
                <a:solidFill>
                  <a:srgbClr val="FF0000"/>
                </a:solidFill>
                <a:effectLst/>
              </a:rPr>
              <a:t>geom_line</a:t>
            </a:r>
            <a:r>
              <a:rPr lang="en-US" sz="1400" b="1" dirty="0">
                <a:solidFill>
                  <a:schemeClr val="tx1"/>
                </a:solidFill>
                <a:effectLst/>
              </a:rPr>
              <a:t>(</a:t>
            </a:r>
            <a:r>
              <a:rPr lang="en-US" sz="1400" b="1" dirty="0" err="1">
                <a:solidFill>
                  <a:srgbClr val="FF0000"/>
                </a:solidFill>
                <a:effectLst/>
              </a:rPr>
              <a:t>aes</a:t>
            </a:r>
            <a:r>
              <a:rPr lang="en-US" sz="1400" b="1" dirty="0">
                <a:solidFill>
                  <a:schemeClr val="tx1"/>
                </a:solidFill>
                <a:effectLst/>
              </a:rPr>
              <a:t>(</a:t>
            </a:r>
            <a:r>
              <a:rPr lang="en-US" sz="1400" b="1" dirty="0">
                <a:solidFill>
                  <a:srgbClr val="00B050"/>
                </a:solidFill>
                <a:effectLst/>
                <a:highlight>
                  <a:srgbClr val="FFFF00"/>
                </a:highlight>
              </a:rPr>
              <a:t>color</a:t>
            </a:r>
            <a:r>
              <a:rPr lang="en-US" sz="1400" dirty="0">
                <a:solidFill>
                  <a:schemeClr val="tx1"/>
                </a:solidFill>
                <a:effectLst/>
                <a:highlight>
                  <a:srgbClr val="FFFF00"/>
                </a:highlight>
              </a:rPr>
              <a:t>=country</a:t>
            </a:r>
            <a:r>
              <a:rPr lang="en-US" sz="1400" dirty="0">
                <a:solidFill>
                  <a:schemeClr val="tx1"/>
                </a:solidFill>
                <a:effectLst/>
              </a:rPr>
              <a:t>))</a:t>
            </a:r>
            <a:endParaRPr lang="en-US" dirty="0"/>
          </a:p>
        </p:txBody>
      </p:sp>
    </p:spTree>
    <p:extLst>
      <p:ext uri="{BB962C8B-B14F-4D97-AF65-F5344CB8AC3E}">
        <p14:creationId xmlns:p14="http://schemas.microsoft.com/office/powerpoint/2010/main" val="1867393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9F96C-825A-CB1E-0AAB-96EC155ACB39}"/>
              </a:ext>
            </a:extLst>
          </p:cNvPr>
          <p:cNvSpPr>
            <a:spLocks noGrp="1"/>
          </p:cNvSpPr>
          <p:nvPr>
            <p:ph type="title"/>
          </p:nvPr>
        </p:nvSpPr>
        <p:spPr/>
        <p:txBody>
          <a:bodyPr/>
          <a:lstStyle/>
          <a:p>
            <a:r>
              <a:rPr lang="en-US" dirty="0"/>
              <a:t>Exercise</a:t>
            </a:r>
          </a:p>
        </p:txBody>
      </p:sp>
      <p:sp>
        <p:nvSpPr>
          <p:cNvPr id="3" name="Text Placeholder 2">
            <a:extLst>
              <a:ext uri="{FF2B5EF4-FFF2-40B4-BE49-F238E27FC236}">
                <a16:creationId xmlns:a16="http://schemas.microsoft.com/office/drawing/2014/main" id="{E0301A83-CE2C-8939-60EC-13B73DFB009A}"/>
              </a:ext>
            </a:extLst>
          </p:cNvPr>
          <p:cNvSpPr>
            <a:spLocks noGrp="1"/>
          </p:cNvSpPr>
          <p:nvPr>
            <p:ph type="body" idx="1"/>
          </p:nvPr>
        </p:nvSpPr>
        <p:spPr/>
        <p:txBody>
          <a:bodyPr/>
          <a:lstStyle/>
          <a:p>
            <a:r>
              <a:rPr lang="en-US" dirty="0"/>
              <a:t>calculate the mean </a:t>
            </a:r>
            <a:r>
              <a:rPr lang="en-US" dirty="0" err="1"/>
              <a:t>percent_female</a:t>
            </a:r>
            <a:r>
              <a:rPr lang="en-US" dirty="0"/>
              <a:t> by year and by </a:t>
            </a:r>
            <a:r>
              <a:rPr lang="en-US" dirty="0" err="1"/>
              <a:t>minor_category</a:t>
            </a:r>
            <a:r>
              <a:rPr lang="en-US" dirty="0"/>
              <a:t> for occupations in computer, engineering and science</a:t>
            </a:r>
          </a:p>
          <a:p>
            <a:r>
              <a:rPr lang="en-US" dirty="0"/>
              <a:t>plot as a line graph</a:t>
            </a:r>
          </a:p>
          <a:p>
            <a:r>
              <a:rPr lang="en-US" dirty="0"/>
              <a:t>color the lines by </a:t>
            </a:r>
            <a:r>
              <a:rPr lang="en-US" dirty="0" err="1"/>
              <a:t>minor_category</a:t>
            </a:r>
            <a:endParaRPr lang="en-US" dirty="0"/>
          </a:p>
        </p:txBody>
      </p:sp>
      <p:sp>
        <p:nvSpPr>
          <p:cNvPr id="4" name="Slide Number Placeholder 3">
            <a:extLst>
              <a:ext uri="{FF2B5EF4-FFF2-40B4-BE49-F238E27FC236}">
                <a16:creationId xmlns:a16="http://schemas.microsoft.com/office/drawing/2014/main" id="{084527BE-2118-6E03-A883-34CFF6D406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
        <p:nvSpPr>
          <p:cNvPr id="5" name="TextBox 4">
            <a:extLst>
              <a:ext uri="{FF2B5EF4-FFF2-40B4-BE49-F238E27FC236}">
                <a16:creationId xmlns:a16="http://schemas.microsoft.com/office/drawing/2014/main" id="{33045C4A-DB34-375F-42EE-68F4DA4AB4A7}"/>
              </a:ext>
            </a:extLst>
          </p:cNvPr>
          <p:cNvSpPr txBox="1"/>
          <p:nvPr/>
        </p:nvSpPr>
        <p:spPr>
          <a:xfrm>
            <a:off x="1967380" y="4305598"/>
            <a:ext cx="6096000" cy="461665"/>
          </a:xfrm>
          <a:prstGeom prst="rect">
            <a:avLst/>
          </a:prstGeom>
          <a:noFill/>
        </p:spPr>
        <p:txBody>
          <a:bodyPr wrap="square">
            <a:spAutoFit/>
          </a:bodyPr>
          <a:lstStyle/>
          <a:p>
            <a:r>
              <a:rPr lang="en-US" sz="2400" dirty="0">
                <a:hlinkClick r:id="rId2"/>
              </a:rPr>
              <a:t>https://</a:t>
            </a:r>
            <a:r>
              <a:rPr lang="en-US" sz="2400" dirty="0" err="1">
                <a:hlinkClick r:id="rId2"/>
              </a:rPr>
              <a:t>pollev.com</a:t>
            </a:r>
            <a:r>
              <a:rPr lang="en-US" sz="2400" dirty="0">
                <a:hlinkClick r:id="rId2"/>
              </a:rPr>
              <a:t>/</a:t>
            </a:r>
            <a:r>
              <a:rPr lang="en-US" sz="2400" dirty="0" err="1">
                <a:hlinkClick r:id="rId2"/>
              </a:rPr>
              <a:t>vsovero</a:t>
            </a:r>
            <a:endParaRPr lang="en-US" sz="2400" dirty="0"/>
          </a:p>
        </p:txBody>
      </p:sp>
    </p:spTree>
    <p:extLst>
      <p:ext uri="{BB962C8B-B14F-4D97-AF65-F5344CB8AC3E}">
        <p14:creationId xmlns:p14="http://schemas.microsoft.com/office/powerpoint/2010/main" val="1688578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Arial"/>
              <a:buNone/>
            </a:pPr>
            <a:r>
              <a:rPr lang="en" sz="3300" b="0" i="0" u="none" strike="noStrike" cap="none">
                <a:solidFill>
                  <a:schemeClr val="dk1"/>
                </a:solidFill>
                <a:latin typeface="Arial"/>
                <a:ea typeface="Arial"/>
                <a:cs typeface="Arial"/>
                <a:sym typeface="Arial"/>
              </a:rPr>
              <a:t>Outline</a:t>
            </a:r>
            <a:endParaRPr sz="3300" b="0" i="0" u="none" strike="noStrike" cap="none">
              <a:solidFill>
                <a:schemeClr val="dk1"/>
              </a:solidFill>
              <a:latin typeface="Arial"/>
              <a:ea typeface="Arial"/>
              <a:cs typeface="Arial"/>
              <a:sym typeface="Arial"/>
            </a:endParaRPr>
          </a:p>
        </p:txBody>
      </p:sp>
      <p:sp>
        <p:nvSpPr>
          <p:cNvPr id="211" name="Google Shape;211;p38"/>
          <p:cNvSpPr txBox="1">
            <a:spLocks noGrp="1"/>
          </p:cNvSpPr>
          <p:nvPr>
            <p:ph type="body" idx="1"/>
          </p:nvPr>
        </p:nvSpPr>
        <p:spPr>
          <a:xfrm>
            <a:off x="628650" y="1369225"/>
            <a:ext cx="5968500" cy="3263400"/>
          </a:xfrm>
          <a:prstGeom prst="rect">
            <a:avLst/>
          </a:prstGeom>
          <a:noFill/>
          <a:ln>
            <a:noFill/>
          </a:ln>
        </p:spPr>
        <p:txBody>
          <a:bodyPr spcFirstLastPara="1" wrap="square" lIns="68575" tIns="34275" rIns="68575" bIns="34275" anchor="t" anchorCtr="0">
            <a:noAutofit/>
          </a:bodyPr>
          <a:lstStyle/>
          <a:p>
            <a:pPr marL="457200" marR="0" lvl="0" indent="-381000" algn="l" rtl="0">
              <a:lnSpc>
                <a:spcPct val="90000"/>
              </a:lnSpc>
              <a:spcBef>
                <a:spcPts val="0"/>
              </a:spcBef>
              <a:spcAft>
                <a:spcPts val="0"/>
              </a:spcAft>
              <a:buSzPts val="2400"/>
              <a:buChar char="•"/>
            </a:pPr>
            <a:r>
              <a:rPr lang="en" sz="2400" dirty="0"/>
              <a:t>Visualization Background</a:t>
            </a:r>
          </a:p>
          <a:p>
            <a:pPr marL="457200" marR="0" lvl="0" indent="-381000" algn="l" rtl="0">
              <a:lnSpc>
                <a:spcPct val="90000"/>
              </a:lnSpc>
              <a:spcBef>
                <a:spcPts val="0"/>
              </a:spcBef>
              <a:spcAft>
                <a:spcPts val="0"/>
              </a:spcAft>
              <a:buSzPts val="2400"/>
              <a:buChar char="•"/>
            </a:pPr>
            <a:r>
              <a:rPr lang="en" sz="2400" dirty="0"/>
              <a:t>Introduction to ggplot2</a:t>
            </a:r>
          </a:p>
          <a:p>
            <a:pPr lvl="1" indent="-381000">
              <a:spcBef>
                <a:spcPts val="0"/>
              </a:spcBef>
              <a:buSzPts val="2400"/>
            </a:pPr>
            <a:r>
              <a:rPr lang="en-US" sz="2100" i="0" u="none" strike="noStrike" cap="none" dirty="0">
                <a:solidFill>
                  <a:schemeClr val="dk1"/>
                </a:solidFill>
                <a:latin typeface="Arial"/>
                <a:ea typeface="Arial"/>
                <a:cs typeface="Arial"/>
                <a:sym typeface="Arial"/>
              </a:rPr>
              <a:t>Basic elements </a:t>
            </a:r>
            <a:r>
              <a:rPr lang="en-US" sz="2100" b="0" i="0" u="none" strike="noStrike" cap="none" dirty="0">
                <a:solidFill>
                  <a:schemeClr val="dk1"/>
                </a:solidFill>
                <a:latin typeface="Arial"/>
                <a:ea typeface="Arial"/>
                <a:cs typeface="Arial"/>
                <a:sym typeface="Arial"/>
              </a:rPr>
              <a:t>(data, aesthetics, </a:t>
            </a:r>
            <a:r>
              <a:rPr lang="en-US" sz="2100" b="0" i="0" u="none" strike="noStrike" cap="none" dirty="0" err="1">
                <a:solidFill>
                  <a:schemeClr val="dk1"/>
                </a:solidFill>
                <a:latin typeface="Arial"/>
                <a:ea typeface="Arial"/>
                <a:cs typeface="Arial"/>
                <a:sym typeface="Arial"/>
              </a:rPr>
              <a:t>geoms</a:t>
            </a:r>
            <a:r>
              <a:rPr lang="en-US" sz="2100" b="0" i="0" u="none" strike="noStrike" cap="none" dirty="0">
                <a:solidFill>
                  <a:schemeClr val="dk1"/>
                </a:solidFill>
                <a:latin typeface="Arial"/>
                <a:ea typeface="Arial"/>
                <a:cs typeface="Arial"/>
                <a:sym typeface="Arial"/>
              </a:rPr>
              <a:t>)</a:t>
            </a:r>
          </a:p>
          <a:p>
            <a:pPr lvl="1" indent="-381000">
              <a:spcBef>
                <a:spcPts val="0"/>
              </a:spcBef>
              <a:buSzPts val="2400"/>
            </a:pPr>
            <a:r>
              <a:rPr lang="en-US" sz="2100" dirty="0"/>
              <a:t>color as information</a:t>
            </a:r>
            <a:endParaRPr lang="en-US" sz="2100" b="0" i="0" u="none" strike="noStrike" cap="none" dirty="0">
              <a:solidFill>
                <a:schemeClr val="dk1"/>
              </a:solidFill>
              <a:latin typeface="Arial"/>
              <a:ea typeface="Arial"/>
              <a:cs typeface="Arial"/>
              <a:sym typeface="Arial"/>
            </a:endParaRPr>
          </a:p>
          <a:p>
            <a:pPr marL="457200" marR="0" lvl="0" indent="-381000" algn="l" rtl="0">
              <a:lnSpc>
                <a:spcPct val="90000"/>
              </a:lnSpc>
              <a:spcBef>
                <a:spcPts val="0"/>
              </a:spcBef>
              <a:spcAft>
                <a:spcPts val="0"/>
              </a:spcAft>
              <a:buSzPts val="2400"/>
              <a:buChar char="•"/>
            </a:pPr>
            <a:endParaRPr lang="en" sz="2400" dirty="0"/>
          </a:p>
          <a:p>
            <a:pPr marL="914400" marR="0" lvl="0" indent="0" algn="l" rtl="0">
              <a:lnSpc>
                <a:spcPct val="90000"/>
              </a:lnSpc>
              <a:spcBef>
                <a:spcPts val="800"/>
              </a:spcBef>
              <a:spcAft>
                <a:spcPts val="0"/>
              </a:spcAft>
              <a:buNone/>
            </a:pPr>
            <a:endParaRPr sz="2400" b="0" i="0" u="none" strike="noStrike" cap="none" dirty="0">
              <a:solidFill>
                <a:schemeClr val="dk1"/>
              </a:solidFill>
              <a:latin typeface="Arial"/>
              <a:ea typeface="Arial"/>
              <a:cs typeface="Arial"/>
              <a:sym typeface="Arial"/>
            </a:endParaRPr>
          </a:p>
        </p:txBody>
      </p:sp>
      <p:sp>
        <p:nvSpPr>
          <p:cNvPr id="214" name="Google Shape;214;p38"/>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CC835-C5E8-B237-F6D7-7F291ED7FFEB}"/>
              </a:ext>
            </a:extLst>
          </p:cNvPr>
          <p:cNvSpPr>
            <a:spLocks noGrp="1"/>
          </p:cNvSpPr>
          <p:nvPr>
            <p:ph type="title"/>
          </p:nvPr>
        </p:nvSpPr>
        <p:spPr/>
        <p:txBody>
          <a:bodyPr/>
          <a:lstStyle/>
          <a:p>
            <a:pPr marL="95250" indent="0">
              <a:buNone/>
            </a:pPr>
            <a:r>
              <a:rPr lang="en-US" dirty="0"/>
              <a:t>“A picture is worth a thousand words"</a:t>
            </a:r>
          </a:p>
        </p:txBody>
      </p:sp>
      <p:sp>
        <p:nvSpPr>
          <p:cNvPr id="3" name="Text Placeholder 2">
            <a:extLst>
              <a:ext uri="{FF2B5EF4-FFF2-40B4-BE49-F238E27FC236}">
                <a16:creationId xmlns:a16="http://schemas.microsoft.com/office/drawing/2014/main" id="{56B7272B-AFCA-022D-5D47-A5FF66939CA7}"/>
              </a:ext>
            </a:extLst>
          </p:cNvPr>
          <p:cNvSpPr>
            <a:spLocks noGrp="1"/>
          </p:cNvSpPr>
          <p:nvPr>
            <p:ph type="body" idx="1"/>
          </p:nvPr>
        </p:nvSpPr>
        <p:spPr/>
        <p:txBody>
          <a:bodyPr/>
          <a:lstStyle/>
          <a:p>
            <a:pPr marL="95250" indent="0">
              <a:buNone/>
            </a:pPr>
            <a:endParaRPr lang="en-US" dirty="0"/>
          </a:p>
          <a:p>
            <a:r>
              <a:rPr lang="en-US" dirty="0"/>
              <a:t>Replace (or complement) ‘typical’ tables of data or statistical results with figures that are more compelling and accessible.</a:t>
            </a:r>
          </a:p>
          <a:p>
            <a:r>
              <a:rPr lang="en-US" dirty="0"/>
              <a:t>Two main advantages of data visualization:</a:t>
            </a:r>
          </a:p>
          <a:p>
            <a:pPr lvl="1"/>
            <a:r>
              <a:rPr lang="en-US" dirty="0"/>
              <a:t>Facilitates comparisons</a:t>
            </a:r>
          </a:p>
          <a:p>
            <a:pPr lvl="1"/>
            <a:r>
              <a:rPr lang="en-US" dirty="0"/>
              <a:t>Helps identify trends</a:t>
            </a:r>
          </a:p>
        </p:txBody>
      </p:sp>
      <p:sp>
        <p:nvSpPr>
          <p:cNvPr id="4" name="Slide Number Placeholder 3">
            <a:extLst>
              <a:ext uri="{FF2B5EF4-FFF2-40B4-BE49-F238E27FC236}">
                <a16:creationId xmlns:a16="http://schemas.microsoft.com/office/drawing/2014/main" id="{16686E74-F13B-322F-3535-5931BEC14D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2435624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0"/>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a:t>Why ggplot2?</a:t>
            </a:r>
            <a:endParaRPr/>
          </a:p>
        </p:txBody>
      </p:sp>
      <p:pic>
        <p:nvPicPr>
          <p:cNvPr id="223" name="Google Shape;223;p40" title="tidyverse logo"/>
          <p:cNvPicPr preferRelativeResize="0"/>
          <p:nvPr/>
        </p:nvPicPr>
        <p:blipFill rotWithShape="1">
          <a:blip r:embed="rId3">
            <a:alphaModFix/>
          </a:blip>
          <a:srcRect/>
          <a:stretch/>
        </p:blipFill>
        <p:spPr>
          <a:xfrm>
            <a:off x="4940498" y="1369219"/>
            <a:ext cx="3263400" cy="3263400"/>
          </a:xfrm>
          <a:prstGeom prst="rect">
            <a:avLst/>
          </a:prstGeom>
          <a:noFill/>
          <a:ln>
            <a:noFill/>
          </a:ln>
        </p:spPr>
      </p:pic>
      <p:sp>
        <p:nvSpPr>
          <p:cNvPr id="224" name="Google Shape;224;p40"/>
          <p:cNvSpPr txBox="1">
            <a:spLocks noGrp="1"/>
          </p:cNvSpPr>
          <p:nvPr>
            <p:ph type="body" idx="1"/>
          </p:nvPr>
        </p:nvSpPr>
        <p:spPr>
          <a:xfrm>
            <a:off x="628650" y="1369225"/>
            <a:ext cx="4473000" cy="3263400"/>
          </a:xfrm>
          <a:prstGeom prst="rect">
            <a:avLst/>
          </a:prstGeom>
        </p:spPr>
        <p:txBody>
          <a:bodyPr spcFirstLastPara="1" wrap="square" lIns="68575" tIns="68575" rIns="68575" bIns="68575" anchor="t" anchorCtr="0">
            <a:noAutofit/>
          </a:bodyPr>
          <a:lstStyle/>
          <a:p>
            <a:pPr marL="457200" lvl="0" indent="-381000" algn="l" rtl="0">
              <a:spcBef>
                <a:spcPts val="800"/>
              </a:spcBef>
              <a:spcAft>
                <a:spcPts val="0"/>
              </a:spcAft>
              <a:buSzPts val="2400"/>
              <a:buChar char="•"/>
            </a:pPr>
            <a:r>
              <a:rPr lang="en" sz="2400" b="1"/>
              <a:t>Reproducibility</a:t>
            </a:r>
            <a:endParaRPr sz="2400" b="1"/>
          </a:p>
          <a:p>
            <a:pPr marL="0" lvl="0" indent="0" algn="l" rtl="0">
              <a:spcBef>
                <a:spcPts val="800"/>
              </a:spcBef>
              <a:spcAft>
                <a:spcPts val="0"/>
              </a:spcAft>
              <a:buNone/>
            </a:pPr>
            <a:endParaRPr sz="2400"/>
          </a:p>
          <a:p>
            <a:pPr marL="457200" lvl="0" indent="-381000" algn="l" rtl="0">
              <a:spcBef>
                <a:spcPts val="800"/>
              </a:spcBef>
              <a:spcAft>
                <a:spcPts val="0"/>
              </a:spcAft>
              <a:buSzPts val="2400"/>
              <a:buChar char="•"/>
            </a:pPr>
            <a:r>
              <a:rPr lang="en" sz="2400"/>
              <a:t>Part of the </a:t>
            </a:r>
            <a:r>
              <a:rPr lang="en" sz="2400" b="1"/>
              <a:t>tidyverse</a:t>
            </a:r>
            <a:endParaRPr sz="2400" b="1"/>
          </a:p>
          <a:p>
            <a:pPr marL="0" lvl="0" indent="0" algn="l" rtl="0">
              <a:spcBef>
                <a:spcPts val="800"/>
              </a:spcBef>
              <a:spcAft>
                <a:spcPts val="0"/>
              </a:spcAft>
              <a:buNone/>
            </a:pPr>
            <a:endParaRPr sz="2400" b="1"/>
          </a:p>
          <a:p>
            <a:pPr marL="457200" lvl="0" indent="-381000" algn="l" rtl="0">
              <a:spcBef>
                <a:spcPts val="800"/>
              </a:spcBef>
              <a:spcAft>
                <a:spcPts val="0"/>
              </a:spcAft>
              <a:buSzPts val="2400"/>
              <a:buChar char="•"/>
            </a:pPr>
            <a:r>
              <a:rPr lang="en" sz="2400" b="1"/>
              <a:t>Pretty </a:t>
            </a:r>
            <a:r>
              <a:rPr lang="en" sz="2400"/>
              <a:t>by default</a:t>
            </a:r>
            <a:endParaRPr sz="2400"/>
          </a:p>
          <a:p>
            <a:pPr marL="0" lvl="0" indent="0" algn="l" rtl="0">
              <a:spcBef>
                <a:spcPts val="800"/>
              </a:spcBef>
              <a:spcAft>
                <a:spcPts val="0"/>
              </a:spcAft>
              <a:buNone/>
            </a:pPr>
            <a:endParaRPr sz="2400"/>
          </a:p>
          <a:p>
            <a:pPr marL="457200" lvl="0" indent="-381000" algn="l" rtl="0">
              <a:spcBef>
                <a:spcPts val="800"/>
              </a:spcBef>
              <a:spcAft>
                <a:spcPts val="0"/>
              </a:spcAft>
              <a:buSzPts val="2400"/>
              <a:buChar char="•"/>
            </a:pPr>
            <a:r>
              <a:rPr lang="en" sz="2400"/>
              <a:t>Customizable</a:t>
            </a:r>
            <a:endParaRPr sz="2400"/>
          </a:p>
          <a:p>
            <a:pPr marL="0" lvl="0" indent="0" algn="l" rtl="0">
              <a:spcBef>
                <a:spcPts val="800"/>
              </a:spcBef>
              <a:spcAft>
                <a:spcPts val="0"/>
              </a:spcAft>
              <a:buNone/>
            </a:pPr>
            <a:endParaRPr/>
          </a:p>
        </p:txBody>
      </p:sp>
      <p:sp>
        <p:nvSpPr>
          <p:cNvPr id="225" name="Google Shape;225;p40"/>
          <p:cNvSpPr txBox="1"/>
          <p:nvPr/>
        </p:nvSpPr>
        <p:spPr>
          <a:xfrm>
            <a:off x="404275" y="4412825"/>
            <a:ext cx="5758200" cy="46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u="sng">
                <a:solidFill>
                  <a:schemeClr val="hlink"/>
                </a:solidFill>
                <a:hlinkClick r:id="rId4"/>
              </a:rPr>
              <a:t>http://varianceexplained.org/r/why-I-use-ggplot2/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223B-B910-D52E-7D89-1DF99ABF7589}"/>
              </a:ext>
            </a:extLst>
          </p:cNvPr>
          <p:cNvSpPr>
            <a:spLocks noGrp="1"/>
          </p:cNvSpPr>
          <p:nvPr>
            <p:ph type="title"/>
          </p:nvPr>
        </p:nvSpPr>
        <p:spPr/>
        <p:txBody>
          <a:bodyPr/>
          <a:lstStyle/>
          <a:p>
            <a:r>
              <a:rPr lang="en-US" dirty="0"/>
              <a:t>But first, some truth about ggplot2</a:t>
            </a:r>
          </a:p>
        </p:txBody>
      </p:sp>
      <p:pic>
        <p:nvPicPr>
          <p:cNvPr id="5" name="Picture 4">
            <a:extLst>
              <a:ext uri="{FF2B5EF4-FFF2-40B4-BE49-F238E27FC236}">
                <a16:creationId xmlns:a16="http://schemas.microsoft.com/office/drawing/2014/main" id="{8EA3D118-4D6C-CA6E-D6F3-F4EF65398686}"/>
              </a:ext>
            </a:extLst>
          </p:cNvPr>
          <p:cNvPicPr>
            <a:picLocks noChangeAspect="1"/>
          </p:cNvPicPr>
          <p:nvPr/>
        </p:nvPicPr>
        <p:blipFill>
          <a:blip r:embed="rId2"/>
          <a:stretch>
            <a:fillRect/>
          </a:stretch>
        </p:blipFill>
        <p:spPr>
          <a:xfrm>
            <a:off x="3718815" y="1479197"/>
            <a:ext cx="4796535" cy="3390459"/>
          </a:xfrm>
          <a:prstGeom prst="rect">
            <a:avLst/>
          </a:prstGeom>
        </p:spPr>
      </p:pic>
      <p:sp>
        <p:nvSpPr>
          <p:cNvPr id="4" name="Slide Number Placeholder 3">
            <a:extLst>
              <a:ext uri="{FF2B5EF4-FFF2-40B4-BE49-F238E27FC236}">
                <a16:creationId xmlns:a16="http://schemas.microsoft.com/office/drawing/2014/main" id="{8603C668-BB2D-F658-2DD7-210C885595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6" name="TextBox 5">
            <a:extLst>
              <a:ext uri="{FF2B5EF4-FFF2-40B4-BE49-F238E27FC236}">
                <a16:creationId xmlns:a16="http://schemas.microsoft.com/office/drawing/2014/main" id="{F7559910-DAE5-164D-AD84-594C15905A48}"/>
              </a:ext>
            </a:extLst>
          </p:cNvPr>
          <p:cNvSpPr txBox="1"/>
          <p:nvPr/>
        </p:nvSpPr>
        <p:spPr>
          <a:xfrm>
            <a:off x="496570" y="1939752"/>
            <a:ext cx="2693670" cy="1384995"/>
          </a:xfrm>
          <a:prstGeom prst="rect">
            <a:avLst/>
          </a:prstGeom>
          <a:noFill/>
        </p:spPr>
        <p:txBody>
          <a:bodyPr wrap="square" rtlCol="0">
            <a:spAutoFit/>
          </a:bodyPr>
          <a:lstStyle/>
          <a:p>
            <a:pPr marL="285750" indent="-285750">
              <a:buFont typeface="Arial" panose="020B0604020202020204" pitchFamily="34" charset="0"/>
              <a:buChar char="•"/>
            </a:pPr>
            <a:r>
              <a:rPr lang="en-US" dirty="0"/>
              <a:t>Full disclosure: it’s not the easiest to get the hang of</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Simple visualizations are easier using base R</a:t>
            </a:r>
          </a:p>
          <a:p>
            <a:endParaRPr lang="en-US" dirty="0"/>
          </a:p>
        </p:txBody>
      </p:sp>
    </p:spTree>
    <p:extLst>
      <p:ext uri="{BB962C8B-B14F-4D97-AF65-F5344CB8AC3E}">
        <p14:creationId xmlns:p14="http://schemas.microsoft.com/office/powerpoint/2010/main" val="179182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Arial"/>
              <a:buNone/>
            </a:pPr>
            <a:r>
              <a:rPr lang="en" sz="3300" b="0" i="0" u="none" strike="noStrike" cap="none" dirty="0">
                <a:solidFill>
                  <a:schemeClr val="dk1"/>
                </a:solidFill>
                <a:latin typeface="Arial"/>
                <a:ea typeface="Arial"/>
                <a:cs typeface="Arial"/>
                <a:sym typeface="Arial"/>
              </a:rPr>
              <a:t>Basic Elements of </a:t>
            </a:r>
            <a:r>
              <a:rPr lang="en" dirty="0"/>
              <a:t>a Data Visualization</a:t>
            </a:r>
            <a:endParaRPr sz="3300" b="0" i="0" u="none" strike="noStrike" cap="none" dirty="0">
              <a:solidFill>
                <a:schemeClr val="dk1"/>
              </a:solidFill>
              <a:latin typeface="Arial"/>
              <a:ea typeface="Arial"/>
              <a:cs typeface="Arial"/>
              <a:sym typeface="Arial"/>
            </a:endParaRPr>
          </a:p>
        </p:txBody>
      </p:sp>
      <p:sp>
        <p:nvSpPr>
          <p:cNvPr id="267" name="Google Shape;267;p45"/>
          <p:cNvSpPr txBox="1">
            <a:spLocks noGrp="1"/>
          </p:cNvSpPr>
          <p:nvPr>
            <p:ph type="body" idx="1"/>
          </p:nvPr>
        </p:nvSpPr>
        <p:spPr>
          <a:xfrm>
            <a:off x="417375" y="1855693"/>
            <a:ext cx="4154625" cy="2782081"/>
          </a:xfrm>
          <a:prstGeom prst="rect">
            <a:avLst/>
          </a:prstGeom>
          <a:noFill/>
          <a:ln>
            <a:noFill/>
          </a:ln>
        </p:spPr>
        <p:txBody>
          <a:bodyPr spcFirstLastPara="1" wrap="square" lIns="68575" tIns="34275" rIns="68575" bIns="34275" anchor="t" anchorCtr="0">
            <a:noAutofit/>
          </a:bodyPr>
          <a:lstStyle/>
          <a:p>
            <a:pPr marL="533400" marR="0" lvl="0" indent="-457200" algn="l" rtl="0">
              <a:lnSpc>
                <a:spcPct val="90000"/>
              </a:lnSpc>
              <a:spcBef>
                <a:spcPts val="0"/>
              </a:spcBef>
              <a:spcAft>
                <a:spcPts val="0"/>
              </a:spcAft>
              <a:buSzPts val="2400"/>
              <a:buFont typeface="+mj-lt"/>
              <a:buAutoNum type="arabicPeriod"/>
            </a:pPr>
            <a:r>
              <a:rPr lang="en" sz="1800" b="1" dirty="0">
                <a:solidFill>
                  <a:srgbClr val="000000"/>
                </a:solidFill>
              </a:rPr>
              <a:t>D</a:t>
            </a:r>
            <a:r>
              <a:rPr lang="en" sz="1800" b="1" i="0" u="none" strike="noStrike" cap="none" dirty="0">
                <a:solidFill>
                  <a:srgbClr val="000000"/>
                </a:solidFill>
                <a:latin typeface="Arial"/>
                <a:ea typeface="Arial"/>
                <a:cs typeface="Arial"/>
                <a:sym typeface="Arial"/>
              </a:rPr>
              <a:t>ata</a:t>
            </a:r>
            <a:r>
              <a:rPr lang="en" sz="1800" b="0" i="0" u="none" strike="noStrike" cap="none" dirty="0">
                <a:solidFill>
                  <a:schemeClr val="dk1"/>
                </a:solidFill>
                <a:latin typeface="Arial"/>
                <a:ea typeface="Arial"/>
                <a:cs typeface="Arial"/>
                <a:sym typeface="Arial"/>
              </a:rPr>
              <a:t>: </a:t>
            </a:r>
            <a:r>
              <a:rPr lang="en" sz="1800" dirty="0"/>
              <a:t>the data you want to plot</a:t>
            </a:r>
          </a:p>
          <a:p>
            <a:pPr marL="533400" marR="0" lvl="0" indent="-457200" algn="l" rtl="0">
              <a:lnSpc>
                <a:spcPct val="90000"/>
              </a:lnSpc>
              <a:spcBef>
                <a:spcPts val="0"/>
              </a:spcBef>
              <a:spcAft>
                <a:spcPts val="0"/>
              </a:spcAft>
              <a:buSzPts val="2400"/>
              <a:buFont typeface="+mj-lt"/>
              <a:buAutoNum type="arabicPeriod"/>
            </a:pPr>
            <a:endParaRPr sz="1800" b="0" i="0" u="none" strike="noStrike" cap="none" dirty="0">
              <a:solidFill>
                <a:schemeClr val="dk1"/>
              </a:solidFill>
              <a:latin typeface="Arial"/>
              <a:ea typeface="Arial"/>
              <a:cs typeface="Arial"/>
              <a:sym typeface="Arial"/>
            </a:endParaRPr>
          </a:p>
          <a:p>
            <a:pPr marL="533400" marR="0" lvl="0" indent="-457200" algn="l" rtl="0">
              <a:lnSpc>
                <a:spcPct val="90000"/>
              </a:lnSpc>
              <a:spcBef>
                <a:spcPts val="800"/>
              </a:spcBef>
              <a:spcAft>
                <a:spcPts val="0"/>
              </a:spcAft>
              <a:buSzPts val="2400"/>
              <a:buFont typeface="+mj-lt"/>
              <a:buAutoNum type="arabicPeriod"/>
            </a:pPr>
            <a:r>
              <a:rPr lang="en" sz="1800" b="1" dirty="0">
                <a:solidFill>
                  <a:srgbClr val="000000"/>
                </a:solidFill>
              </a:rPr>
              <a:t>Layout</a:t>
            </a:r>
            <a:r>
              <a:rPr lang="en" sz="1800" b="0" i="0" u="none" strike="noStrike" cap="none" dirty="0">
                <a:solidFill>
                  <a:schemeClr val="dk1"/>
                </a:solidFill>
                <a:latin typeface="Arial"/>
                <a:ea typeface="Arial"/>
                <a:cs typeface="Arial"/>
                <a:sym typeface="Arial"/>
              </a:rPr>
              <a:t>: </a:t>
            </a:r>
            <a:r>
              <a:rPr lang="en" sz="1800" dirty="0"/>
              <a:t>mapping variables on the plot</a:t>
            </a:r>
            <a:endParaRPr sz="1800" b="0" i="0" u="none" strike="noStrike" cap="none" dirty="0">
              <a:solidFill>
                <a:schemeClr val="dk1"/>
              </a:solidFill>
              <a:latin typeface="Arial"/>
              <a:ea typeface="Arial"/>
              <a:cs typeface="Arial"/>
              <a:sym typeface="Arial"/>
            </a:endParaRPr>
          </a:p>
          <a:p>
            <a:pPr marL="533400" marR="0" lvl="0" indent="-457200" algn="l" rtl="0">
              <a:lnSpc>
                <a:spcPct val="90000"/>
              </a:lnSpc>
              <a:spcBef>
                <a:spcPts val="800"/>
              </a:spcBef>
              <a:spcAft>
                <a:spcPts val="0"/>
              </a:spcAft>
              <a:buSzPts val="2400"/>
              <a:buFont typeface="+mj-lt"/>
              <a:buAutoNum type="arabicPeriod"/>
            </a:pPr>
            <a:r>
              <a:rPr lang="en" sz="1800" b="1" dirty="0">
                <a:solidFill>
                  <a:srgbClr val="000000"/>
                </a:solidFill>
              </a:rPr>
              <a:t>D</a:t>
            </a:r>
            <a:r>
              <a:rPr lang="en" sz="1800" b="1" i="0" u="none" strike="noStrike" cap="none" dirty="0">
                <a:solidFill>
                  <a:srgbClr val="000000"/>
                </a:solidFill>
                <a:latin typeface="Arial"/>
                <a:ea typeface="Arial"/>
                <a:cs typeface="Arial"/>
                <a:sym typeface="Arial"/>
              </a:rPr>
              <a:t>ata display</a:t>
            </a:r>
            <a:r>
              <a:rPr lang="en" sz="1800" b="0" i="0" u="none" strike="noStrike" cap="none" dirty="0">
                <a:solidFill>
                  <a:schemeClr val="dk1"/>
                </a:solidFill>
                <a:latin typeface="Arial"/>
                <a:ea typeface="Arial"/>
                <a:cs typeface="Arial"/>
                <a:sym typeface="Arial"/>
              </a:rPr>
              <a:t>: </a:t>
            </a:r>
            <a:r>
              <a:rPr lang="en" sz="1800" dirty="0"/>
              <a:t>how you want the data to be visualized (</a:t>
            </a:r>
            <a:r>
              <a:rPr lang="en" sz="1800" b="0" i="0" u="none" strike="noStrike" cap="none" dirty="0">
                <a:solidFill>
                  <a:schemeClr val="dk1"/>
                </a:solidFill>
                <a:latin typeface="Arial"/>
                <a:ea typeface="Arial"/>
                <a:cs typeface="Arial"/>
                <a:sym typeface="Arial"/>
              </a:rPr>
              <a:t>points, lines, bars, etc.)</a:t>
            </a:r>
            <a:endParaRPr sz="1800" dirty="0"/>
          </a:p>
        </p:txBody>
      </p:sp>
      <p:pic>
        <p:nvPicPr>
          <p:cNvPr id="268" name="Google Shape;268;p45" title="plot example"/>
          <p:cNvPicPr preferRelativeResize="0">
            <a:picLocks noGrp="1"/>
          </p:cNvPicPr>
          <p:nvPr>
            <p:ph type="body" idx="2"/>
          </p:nvPr>
        </p:nvPicPr>
        <p:blipFill rotWithShape="1">
          <a:blip r:embed="rId3">
            <a:alphaModFix/>
          </a:blip>
          <a:srcRect/>
          <a:stretch/>
        </p:blipFill>
        <p:spPr>
          <a:xfrm>
            <a:off x="4929500" y="1610422"/>
            <a:ext cx="3886200" cy="2597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Arial"/>
              <a:buNone/>
            </a:pPr>
            <a:r>
              <a:rPr lang="en" dirty="0"/>
              <a:t>1. Specify data</a:t>
            </a:r>
            <a:endParaRPr sz="3300" b="0" i="0" u="none" strike="noStrike" cap="none" dirty="0">
              <a:solidFill>
                <a:schemeClr val="dk1"/>
              </a:solidFill>
              <a:latin typeface="Arial"/>
              <a:ea typeface="Arial"/>
              <a:cs typeface="Arial"/>
              <a:sym typeface="Arial"/>
            </a:endParaRPr>
          </a:p>
        </p:txBody>
      </p:sp>
      <p:sp>
        <p:nvSpPr>
          <p:cNvPr id="288" name="Google Shape;288;p48"/>
          <p:cNvSpPr txBox="1">
            <a:spLocks noGrp="1"/>
          </p:cNvSpPr>
          <p:nvPr>
            <p:ph type="body" idx="1"/>
          </p:nvPr>
        </p:nvSpPr>
        <p:spPr>
          <a:xfrm>
            <a:off x="125375" y="1369225"/>
            <a:ext cx="4389600" cy="3263400"/>
          </a:xfrm>
          <a:prstGeom prst="rect">
            <a:avLst/>
          </a:prstGeom>
          <a:noFill/>
          <a:ln>
            <a:noFill/>
          </a:ln>
        </p:spPr>
        <p:txBody>
          <a:bodyPr spcFirstLastPara="1" wrap="square" lIns="68575" tIns="34275" rIns="68575" bIns="34275" anchor="t" anchorCtr="0">
            <a:noAutofit/>
          </a:bodyPr>
          <a:lstStyle/>
          <a:p>
            <a:pPr marL="457200" marR="0" lvl="0" indent="-361950" algn="l" rtl="0">
              <a:lnSpc>
                <a:spcPct val="90000"/>
              </a:lnSpc>
              <a:spcBef>
                <a:spcPts val="800"/>
              </a:spcBef>
              <a:spcAft>
                <a:spcPts val="0"/>
              </a:spcAft>
              <a:buSzPts val="2100"/>
              <a:buChar char="•"/>
            </a:pPr>
            <a:r>
              <a:rPr lang="en" b="1" dirty="0" err="1">
                <a:solidFill>
                  <a:srgbClr val="FF0000"/>
                </a:solidFill>
              </a:rPr>
              <a:t>ggplot</a:t>
            </a:r>
            <a:r>
              <a:rPr lang="en" dirty="0"/>
              <a:t>():</a:t>
            </a:r>
            <a:r>
              <a:rPr lang="en" sz="3300" dirty="0"/>
              <a:t> </a:t>
            </a:r>
            <a:r>
              <a:rPr lang="en" dirty="0"/>
              <a:t>Creates a plot object</a:t>
            </a:r>
            <a:endParaRPr dirty="0"/>
          </a:p>
          <a:p>
            <a:pPr marL="457200" marR="0" lvl="0" indent="0" algn="l" rtl="0">
              <a:lnSpc>
                <a:spcPct val="90000"/>
              </a:lnSpc>
              <a:spcBef>
                <a:spcPts val="800"/>
              </a:spcBef>
              <a:spcAft>
                <a:spcPts val="0"/>
              </a:spcAft>
              <a:buNone/>
            </a:pPr>
            <a:endParaRPr dirty="0"/>
          </a:p>
          <a:p>
            <a:pPr marL="457200" marR="0" lvl="0" indent="-361950" algn="l" rtl="0">
              <a:lnSpc>
                <a:spcPct val="90000"/>
              </a:lnSpc>
              <a:spcBef>
                <a:spcPts val="800"/>
              </a:spcBef>
              <a:spcAft>
                <a:spcPts val="0"/>
              </a:spcAft>
              <a:buSzPts val="2100"/>
              <a:buChar char="•"/>
            </a:pPr>
            <a:r>
              <a:rPr lang="en" sz="2100" b="1" dirty="0">
                <a:solidFill>
                  <a:srgbClr val="16A53F"/>
                </a:solidFill>
              </a:rPr>
              <a:t>data </a:t>
            </a:r>
            <a:r>
              <a:rPr lang="en" sz="2100" dirty="0">
                <a:solidFill>
                  <a:schemeClr val="tx1"/>
                </a:solidFill>
              </a:rPr>
              <a:t>specifies what </a:t>
            </a:r>
            <a:r>
              <a:rPr lang="en" dirty="0"/>
              <a:t>data table you will use</a:t>
            </a:r>
            <a:endParaRPr sz="2100" b="0" i="0" u="none" strike="noStrike" cap="none" dirty="0">
              <a:solidFill>
                <a:schemeClr val="dk1"/>
              </a:solidFill>
              <a:latin typeface="Arial"/>
              <a:ea typeface="Arial"/>
              <a:cs typeface="Arial"/>
              <a:sym typeface="Arial"/>
            </a:endParaRPr>
          </a:p>
          <a:p>
            <a:pPr marL="457200" marR="0" lvl="0" indent="0" algn="l" rtl="0">
              <a:lnSpc>
                <a:spcPct val="90000"/>
              </a:lnSpc>
              <a:spcBef>
                <a:spcPts val="800"/>
              </a:spcBef>
              <a:spcAft>
                <a:spcPts val="0"/>
              </a:spcAft>
              <a:buNone/>
            </a:pPr>
            <a:endParaRPr sz="2100" b="0" i="0" u="none" strike="noStrike" cap="none" dirty="0">
              <a:solidFill>
                <a:schemeClr val="dk1"/>
              </a:solidFill>
              <a:latin typeface="Arial"/>
              <a:ea typeface="Arial"/>
              <a:cs typeface="Arial"/>
              <a:sym typeface="Arial"/>
            </a:endParaRPr>
          </a:p>
          <a:p>
            <a:pPr marL="457200" marR="0" lvl="0" indent="-361950" algn="l" rtl="0">
              <a:lnSpc>
                <a:spcPct val="90000"/>
              </a:lnSpc>
              <a:spcBef>
                <a:spcPts val="800"/>
              </a:spcBef>
              <a:spcAft>
                <a:spcPts val="0"/>
              </a:spcAft>
              <a:buClr>
                <a:schemeClr val="dk1"/>
              </a:buClr>
              <a:buSzPts val="2100"/>
              <a:buFont typeface="Arial"/>
              <a:buChar char="•"/>
            </a:pPr>
            <a:r>
              <a:rPr lang="en" sz="2100" b="1" i="0" u="none" strike="noStrike" cap="none" dirty="0">
                <a:solidFill>
                  <a:schemeClr val="dk1"/>
                </a:solidFill>
                <a:latin typeface="Arial"/>
                <a:ea typeface="Arial"/>
                <a:cs typeface="Arial"/>
                <a:sym typeface="Arial"/>
              </a:rPr>
              <a:t>Output</a:t>
            </a:r>
            <a:r>
              <a:rPr lang="en" sz="2100" b="0" i="0" u="none" strike="noStrike" cap="none" dirty="0">
                <a:solidFill>
                  <a:schemeClr val="dk1"/>
                </a:solidFill>
                <a:latin typeface="Arial"/>
                <a:ea typeface="Arial"/>
                <a:cs typeface="Arial"/>
                <a:sym typeface="Arial"/>
              </a:rPr>
              <a:t>: blank plot </a:t>
            </a:r>
            <a:endParaRPr sz="1100" dirty="0"/>
          </a:p>
          <a:p>
            <a:pPr marL="457200" marR="0" lvl="0" indent="0" algn="l" rtl="0">
              <a:lnSpc>
                <a:spcPct val="90000"/>
              </a:lnSpc>
              <a:spcBef>
                <a:spcPts val="800"/>
              </a:spcBef>
              <a:spcAft>
                <a:spcPts val="0"/>
              </a:spcAft>
              <a:buNone/>
            </a:pPr>
            <a:endParaRPr sz="2100" b="0" i="0" u="none" strike="noStrike" cap="none" dirty="0">
              <a:solidFill>
                <a:schemeClr val="dk1"/>
              </a:solidFill>
              <a:latin typeface="Arial"/>
              <a:ea typeface="Arial"/>
              <a:cs typeface="Arial"/>
              <a:sym typeface="Arial"/>
            </a:endParaRPr>
          </a:p>
        </p:txBody>
      </p:sp>
      <p:pic>
        <p:nvPicPr>
          <p:cNvPr id="289" name="Google Shape;289;p48" title="plot object "/>
          <p:cNvPicPr preferRelativeResize="0">
            <a:picLocks noGrp="1"/>
          </p:cNvPicPr>
          <p:nvPr>
            <p:ph type="body" idx="2"/>
          </p:nvPr>
        </p:nvPicPr>
        <p:blipFill rotWithShape="1">
          <a:blip r:embed="rId3">
            <a:alphaModFix/>
          </a:blip>
          <a:srcRect/>
          <a:stretch/>
        </p:blipFill>
        <p:spPr>
          <a:xfrm>
            <a:off x="4629150" y="1392017"/>
            <a:ext cx="3886200" cy="3217908"/>
          </a:xfrm>
          <a:prstGeom prst="rect">
            <a:avLst/>
          </a:prstGeom>
          <a:noFill/>
          <a:ln>
            <a:noFill/>
          </a:ln>
        </p:spPr>
      </p:pic>
      <p:sp>
        <p:nvSpPr>
          <p:cNvPr id="290" name="Google Shape;290;p48"/>
          <p:cNvSpPr txBox="1"/>
          <p:nvPr/>
        </p:nvSpPr>
        <p:spPr>
          <a:xfrm>
            <a:off x="4629150" y="737425"/>
            <a:ext cx="4515000" cy="5898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2100" b="1" dirty="0" err="1">
                <a:solidFill>
                  <a:srgbClr val="FF0000"/>
                </a:solidFill>
              </a:rPr>
              <a:t>ggplot</a:t>
            </a:r>
            <a:r>
              <a:rPr lang="en" sz="2100" dirty="0">
                <a:solidFill>
                  <a:schemeClr val="dk1"/>
                </a:solidFill>
              </a:rPr>
              <a:t>(</a:t>
            </a:r>
            <a:r>
              <a:rPr lang="en" sz="2100" b="1" dirty="0">
                <a:solidFill>
                  <a:srgbClr val="16A53F"/>
                </a:solidFill>
              </a:rPr>
              <a:t>data</a:t>
            </a:r>
            <a:r>
              <a:rPr lang="en" sz="2100" dirty="0">
                <a:solidFill>
                  <a:srgbClr val="204A87"/>
                </a:solidFill>
              </a:rPr>
              <a:t> </a:t>
            </a:r>
            <a:r>
              <a:rPr lang="en" sz="2100" dirty="0">
                <a:solidFill>
                  <a:schemeClr val="dk1"/>
                </a:solidFill>
              </a:rPr>
              <a:t>= diamonds)</a:t>
            </a:r>
            <a:endParaRPr sz="1100" dirty="0">
              <a:solidFill>
                <a:schemeClr val="dk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22212</TotalTime>
  <Words>2370</Words>
  <Application>Microsoft Macintosh PowerPoint</Application>
  <PresentationFormat>On-screen Show (16:9)</PresentationFormat>
  <Paragraphs>301</Paragraphs>
  <Slides>36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Helvetica Neue</vt:lpstr>
      <vt:lpstr>Times</vt:lpstr>
      <vt:lpstr>Times New Roman</vt:lpstr>
      <vt:lpstr>Office Theme</vt:lpstr>
      <vt:lpstr>Econ 106 Lecture 5 Fall 2024</vt:lpstr>
      <vt:lpstr>Reminders</vt:lpstr>
      <vt:lpstr>#tidytuesday</vt:lpstr>
      <vt:lpstr>Outline</vt:lpstr>
      <vt:lpstr>“A picture is worth a thousand words"</vt:lpstr>
      <vt:lpstr>Why ggplot2?</vt:lpstr>
      <vt:lpstr>But first, some truth about ggplot2</vt:lpstr>
      <vt:lpstr>Basic Elements of a Data Visualization</vt:lpstr>
      <vt:lpstr>1. Specify data</vt:lpstr>
      <vt:lpstr>2. Specify Layout</vt:lpstr>
      <vt:lpstr>3. Specify Data Display </vt:lpstr>
      <vt:lpstr>ggplot2 functions</vt:lpstr>
      <vt:lpstr>Scatter Plot</vt:lpstr>
      <vt:lpstr>Data Example</vt:lpstr>
      <vt:lpstr>tidytuesday data</vt:lpstr>
      <vt:lpstr>Exercise</vt:lpstr>
      <vt:lpstr>Adjusting Plot Settings</vt:lpstr>
      <vt:lpstr>Transparency</vt:lpstr>
      <vt:lpstr>Color</vt:lpstr>
      <vt:lpstr>Exercise: scatter plots and color</vt:lpstr>
      <vt:lpstr>Dplyr and ggplot</vt:lpstr>
      <vt:lpstr>Dplyr and ggplot</vt:lpstr>
      <vt:lpstr>Exercise</vt:lpstr>
      <vt:lpstr>Next up: Line Graphs</vt:lpstr>
      <vt:lpstr>Gapminder Data</vt:lpstr>
      <vt:lpstr>Fertility over Time</vt:lpstr>
      <vt:lpstr>Fertility over Time (scatter plot)</vt:lpstr>
      <vt:lpstr>Fertility over Time (line for each country)</vt:lpstr>
      <vt:lpstr>Fertility over Time (line for each country)</vt:lpstr>
      <vt:lpstr>Fertility over Time (line for each country)</vt:lpstr>
      <vt:lpstr>Exercise: line graphs</vt:lpstr>
      <vt:lpstr>Fertility over Time (line for each continent)</vt:lpstr>
      <vt:lpstr>Fertility over Time (line for each continent)</vt:lpstr>
      <vt:lpstr>Exercise</vt:lpstr>
      <vt:lpstr>Color Mapping</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Basics</dc:title>
  <cp:lastModifiedBy>Veronica Sovero</cp:lastModifiedBy>
  <cp:revision>68</cp:revision>
  <dcterms:modified xsi:type="dcterms:W3CDTF">2024-10-14T17:33:51Z</dcterms:modified>
</cp:coreProperties>
</file>