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1"/>
  </p:sldMasterIdLst>
  <p:notesMasterIdLst>
    <p:notesMasterId r:id="rId45"/>
  </p:notesMasterIdLst>
  <p:sldIdLst>
    <p:sldId id="256" r:id="rId2"/>
    <p:sldId id="257" r:id="rId3"/>
    <p:sldId id="295" r:id="rId4"/>
    <p:sldId id="296" r:id="rId5"/>
    <p:sldId id="297" r:id="rId6"/>
    <p:sldId id="298" r:id="rId7"/>
    <p:sldId id="294" r:id="rId8"/>
    <p:sldId id="301" r:id="rId9"/>
    <p:sldId id="302" r:id="rId10"/>
    <p:sldId id="303" r:id="rId11"/>
    <p:sldId id="299" r:id="rId12"/>
    <p:sldId id="328" r:id="rId13"/>
    <p:sldId id="300" r:id="rId14"/>
    <p:sldId id="520" r:id="rId15"/>
    <p:sldId id="521" r:id="rId16"/>
    <p:sldId id="4072" r:id="rId17"/>
    <p:sldId id="4074" r:id="rId18"/>
    <p:sldId id="329" r:id="rId19"/>
    <p:sldId id="4075" r:id="rId20"/>
    <p:sldId id="308" r:id="rId21"/>
    <p:sldId id="321" r:id="rId22"/>
    <p:sldId id="305" r:id="rId23"/>
    <p:sldId id="310" r:id="rId24"/>
    <p:sldId id="258" r:id="rId25"/>
    <p:sldId id="263" r:id="rId26"/>
    <p:sldId id="291" r:id="rId27"/>
    <p:sldId id="367" r:id="rId28"/>
    <p:sldId id="264" r:id="rId29"/>
    <p:sldId id="307" r:id="rId30"/>
    <p:sldId id="293" r:id="rId31"/>
    <p:sldId id="266" r:id="rId32"/>
    <p:sldId id="267" r:id="rId33"/>
    <p:sldId id="327" r:id="rId34"/>
    <p:sldId id="270" r:id="rId35"/>
    <p:sldId id="330" r:id="rId36"/>
    <p:sldId id="368" r:id="rId37"/>
    <p:sldId id="268" r:id="rId38"/>
    <p:sldId id="306" r:id="rId39"/>
    <p:sldId id="311" r:id="rId40"/>
    <p:sldId id="313" r:id="rId41"/>
    <p:sldId id="324" r:id="rId42"/>
    <p:sldId id="312" r:id="rId43"/>
    <p:sldId id="314"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E8C4D-261F-49C9-8869-00AC481E4FCA}">
  <a:tblStyle styleId="{E4EE8C4D-261F-49C9-8869-00AC481E4F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1"/>
    <p:restoredTop sz="94558"/>
  </p:normalViewPr>
  <p:slideViewPr>
    <p:cSldViewPr snapToGrid="0">
      <p:cViewPr varScale="1">
        <p:scale>
          <a:sx n="161" d="100"/>
          <a:sy n="161"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datacarpentry.org/R-ecology-lesson/#setup_instruc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tatmethods.net/management/operators.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8d5f999f_2_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Hi, and welcome R basics. Today we’re going to be discussing how to use the R programming language and the RStudio interface to read and subset tabular data.</a:t>
            </a:r>
            <a:endParaRPr/>
          </a:p>
        </p:txBody>
      </p:sp>
      <p:sp>
        <p:nvSpPr>
          <p:cNvPr id="202" name="Google Shape;202;g298d5f999f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942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90e1fe51c_2_14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For more complicated tasks, R also comes pre-installed with a variety of functions. Functions are a sequence of steps that perform a specific task.</a:t>
            </a:r>
            <a:endParaRPr sz="1100" dirty="0">
              <a:solidFill>
                <a:schemeClr val="dk1"/>
              </a:solidFill>
            </a:endParaRPr>
          </a:p>
          <a:p>
            <a:pPr marL="457200" lvl="0" indent="-317500" algn="l" rtl="0">
              <a:spcBef>
                <a:spcPts val="0"/>
              </a:spcBef>
              <a:spcAft>
                <a:spcPts val="0"/>
              </a:spcAft>
              <a:buClr>
                <a:schemeClr val="dk1"/>
              </a:buClr>
              <a:buSzPts val="1400"/>
              <a:buChar char="●"/>
            </a:pPr>
            <a:r>
              <a:rPr lang="en" sz="1100" dirty="0">
                <a:solidFill>
                  <a:schemeClr val="dk1"/>
                </a:solidFill>
              </a:rPr>
              <a:t>Each function has a name</a:t>
            </a:r>
            <a:endParaRPr sz="1100" dirty="0">
              <a:solidFill>
                <a:schemeClr val="dk1"/>
              </a:solidFill>
            </a:endParaRPr>
          </a:p>
          <a:p>
            <a:pPr marL="457200" lvl="0" indent="-317500" algn="l" rtl="0">
              <a:spcBef>
                <a:spcPts val="0"/>
              </a:spcBef>
              <a:spcAft>
                <a:spcPts val="0"/>
              </a:spcAft>
              <a:buClr>
                <a:schemeClr val="dk1"/>
              </a:buClr>
              <a:buSzPts val="1400"/>
              <a:buChar char="●"/>
            </a:pPr>
            <a:r>
              <a:rPr lang="en" sz="1100" dirty="0">
                <a:solidFill>
                  <a:schemeClr val="dk1"/>
                </a:solidFill>
              </a:rPr>
              <a:t>They accepts input in the form of arguments,</a:t>
            </a:r>
            <a:endParaRPr sz="1100" dirty="0">
              <a:solidFill>
                <a:schemeClr val="dk1"/>
              </a:solidFill>
            </a:endParaRPr>
          </a:p>
          <a:p>
            <a:pPr marL="457200" lvl="0" indent="-317500" algn="l" rtl="0">
              <a:spcBef>
                <a:spcPts val="0"/>
              </a:spcBef>
              <a:spcAft>
                <a:spcPts val="0"/>
              </a:spcAft>
              <a:buClr>
                <a:schemeClr val="dk1"/>
              </a:buClr>
              <a:buSzPts val="1400"/>
              <a:buChar char="●"/>
            </a:pPr>
            <a:r>
              <a:rPr lang="en" sz="1100" dirty="0">
                <a:solidFill>
                  <a:schemeClr val="dk1"/>
                </a:solidFill>
              </a:rPr>
              <a:t>and returns a value that can be assigned to a variable as output.</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Some examples of R functions are square root and round. Let’s see how they work.</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chemeClr val="dk1"/>
                </a:solidFill>
              </a:rPr>
              <a:t> </a:t>
            </a:r>
            <a:endParaRPr sz="1100" b="1"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highlight>
                  <a:srgbClr val="FFFF00"/>
                </a:highlight>
              </a:rPr>
              <a:t>Demo 2</a:t>
            </a:r>
            <a:r>
              <a:rPr lang="en" sz="1100" b="1" dirty="0">
                <a:solidFill>
                  <a:schemeClr val="dk1"/>
                </a:solidFill>
              </a:rPr>
              <a:t>: </a:t>
            </a:r>
            <a:r>
              <a:rPr lang="en" sz="1100" dirty="0">
                <a:solidFill>
                  <a:schemeClr val="dk1"/>
                </a:solidFill>
              </a:rPr>
              <a:t>Functions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700" dirty="0">
                <a:solidFill>
                  <a:schemeClr val="dk1"/>
                </a:solidFill>
                <a:latin typeface="Times New Roman"/>
                <a:ea typeface="Times New Roman"/>
                <a:cs typeface="Times New Roman"/>
                <a:sym typeface="Times New Roman"/>
              </a:rPr>
              <a:t> </a:t>
            </a:r>
            <a:r>
              <a:rPr lang="en" sz="1100" dirty="0">
                <a:solidFill>
                  <a:schemeClr val="dk1"/>
                </a:solidFill>
              </a:rPr>
              <a:t>round(3.14159)  	#Round is the function, 3.14159 is the argument, output printed</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err="1">
                <a:solidFill>
                  <a:schemeClr val="dk1"/>
                </a:solidFill>
              </a:rPr>
              <a:t>args</a:t>
            </a:r>
            <a:r>
              <a:rPr lang="en" sz="1100" dirty="0">
                <a:solidFill>
                  <a:schemeClr val="dk1"/>
                </a:solidFill>
              </a:rPr>
              <a:t>(round)      	#lists the argument of the round function to the console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?round           		#loads the documentation for the round function</a:t>
            </a:r>
            <a:endParaRPr sz="1100" dirty="0">
              <a:solidFill>
                <a:schemeClr val="dk1"/>
              </a:solidFill>
            </a:endParaRPr>
          </a:p>
          <a:p>
            <a:pPr marL="0" lvl="0" indent="0" algn="l" rtl="0">
              <a:spcBef>
                <a:spcPts val="0"/>
              </a:spcBef>
              <a:spcAft>
                <a:spcPts val="0"/>
              </a:spcAft>
              <a:buNone/>
            </a:pPr>
            <a:r>
              <a:rPr lang="en" sz="1100" dirty="0">
                <a:solidFill>
                  <a:schemeClr val="dk1"/>
                </a:solidFill>
              </a:rPr>
              <a:t>round(3.14159, digits =2) #Rounds the output to 2 digits</a:t>
            </a:r>
            <a:endParaRPr dirty="0"/>
          </a:p>
        </p:txBody>
      </p:sp>
      <p:sp>
        <p:nvSpPr>
          <p:cNvPr id="319" name="Google Shape;319;g290e1fe51c_2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869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658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306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90e1fe51c_2_13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To save the results of mathematical computations, we use the assignment operator, which is symbolized by the left carat and a dash with no spaces in between</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This operator assigns a value to a variable.</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For example, we can assign the value 55 to the variable </a:t>
            </a:r>
            <a:r>
              <a:rPr lang="en" sz="1100" dirty="0" err="1">
                <a:solidFill>
                  <a:schemeClr val="dk1"/>
                </a:solidFill>
              </a:rPr>
              <a:t>weight_kg</a:t>
            </a:r>
            <a:r>
              <a:rPr lang="en" sz="1100" dirty="0">
                <a:solidFill>
                  <a:schemeClr val="dk1"/>
                </a:solidFill>
              </a:rPr>
              <a:t>.</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values in these variables can be overwritten by a second assignment operation.</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Let’s look at operators in action.</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chemeClr val="dk1"/>
                </a:solidFill>
              </a:rPr>
              <a:t> </a:t>
            </a:r>
            <a:endParaRPr sz="1100" b="1"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highlight>
                  <a:srgbClr val="FFFF00"/>
                </a:highlight>
              </a:rPr>
              <a:t>Demo</a:t>
            </a:r>
            <a:r>
              <a:rPr lang="en" sz="1100" dirty="0">
                <a:solidFill>
                  <a:schemeClr val="dk1"/>
                </a:solidFill>
              </a:rPr>
              <a:t>: Operators</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R can do math!</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3+5           #Prints 8 to the console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12/7          #prints 1.714286 to the console</a:t>
            </a:r>
            <a:endParaRPr sz="1100" dirty="0">
              <a:solidFill>
                <a:schemeClr val="dk1"/>
              </a:solidFill>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The assignment operator (&lt;-): storing values in variables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err="1">
                <a:solidFill>
                  <a:schemeClr val="dk1"/>
                </a:solidFill>
              </a:rPr>
              <a:t>weight_kg</a:t>
            </a:r>
            <a:r>
              <a:rPr lang="en" sz="1100" dirty="0">
                <a:solidFill>
                  <a:schemeClr val="dk1"/>
                </a:solidFill>
              </a:rPr>
              <a:t> &lt;- 55    # doesn't print anything</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1100" dirty="0" err="1">
                <a:solidFill>
                  <a:schemeClr val="dk1"/>
                </a:solidFill>
              </a:rPr>
              <a:t>weight_kg</a:t>
            </a:r>
            <a:r>
              <a:rPr lang="en" sz="1100" dirty="0">
                <a:solidFill>
                  <a:schemeClr val="dk1"/>
                </a:solidFill>
              </a:rPr>
              <a:t> &lt;- 55)  # but putting parentheses around the call prints the value of</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err="1">
                <a:solidFill>
                  <a:schemeClr val="dk1"/>
                </a:solidFill>
              </a:rPr>
              <a:t>weight_kg</a:t>
            </a:r>
            <a:r>
              <a:rPr lang="en" sz="1100" dirty="0">
                <a:solidFill>
                  <a:schemeClr val="dk1"/>
                </a:solidFill>
              </a:rPr>
              <a:t>      	# and so does typing the name of the object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Example: unit conversions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err="1">
                <a:solidFill>
                  <a:schemeClr val="dk1"/>
                </a:solidFill>
              </a:rPr>
              <a:t>weight_kg</a:t>
            </a:r>
            <a:r>
              <a:rPr lang="en" sz="1100" dirty="0">
                <a:solidFill>
                  <a:schemeClr val="dk1"/>
                </a:solidFill>
              </a:rPr>
              <a:t>*2.2               #Output the weight in pounds to the console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err="1">
                <a:solidFill>
                  <a:schemeClr val="dk1"/>
                </a:solidFill>
              </a:rPr>
              <a:t>weight_kg</a:t>
            </a:r>
            <a:r>
              <a:rPr lang="en" sz="1100" dirty="0">
                <a:solidFill>
                  <a:schemeClr val="dk1"/>
                </a:solidFill>
              </a:rPr>
              <a:t>&lt;-57.5         	#Values of variables can be changed</a:t>
            </a:r>
            <a:endParaRPr sz="1100" dirty="0">
              <a:solidFill>
                <a:schemeClr val="dk1"/>
              </a:solidFill>
            </a:endParaRPr>
          </a:p>
          <a:p>
            <a:pPr marL="0" lvl="0" indent="0" algn="l" rtl="0">
              <a:spcBef>
                <a:spcPts val="0"/>
              </a:spcBef>
              <a:spcAft>
                <a:spcPts val="0"/>
              </a:spcAft>
              <a:buNone/>
            </a:pPr>
            <a:r>
              <a:rPr lang="en" sz="1100" dirty="0" err="1">
                <a:solidFill>
                  <a:schemeClr val="dk1"/>
                </a:solidFill>
              </a:rPr>
              <a:t>weight_lb</a:t>
            </a:r>
            <a:r>
              <a:rPr lang="en" sz="1100" dirty="0">
                <a:solidFill>
                  <a:schemeClr val="dk1"/>
                </a:solidFill>
              </a:rPr>
              <a:t>&lt;-</a:t>
            </a:r>
            <a:r>
              <a:rPr lang="en" sz="1100" dirty="0" err="1">
                <a:solidFill>
                  <a:schemeClr val="dk1"/>
                </a:solidFill>
              </a:rPr>
              <a:t>weight_kg</a:t>
            </a:r>
            <a:r>
              <a:rPr lang="en" sz="1100" dirty="0">
                <a:solidFill>
                  <a:schemeClr val="dk1"/>
                </a:solidFill>
              </a:rPr>
              <a:t>*2.2	#Results of calculations can be assigned to new variables</a:t>
            </a:r>
            <a:endParaRPr dirty="0"/>
          </a:p>
        </p:txBody>
      </p:sp>
      <p:sp>
        <p:nvSpPr>
          <p:cNvPr id="303" name="Google Shape;303;g290e1fe51c_2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60169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506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0e1fe51c_2_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In brief, we’ll</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1.</a:t>
            </a:r>
            <a:r>
              <a:rPr lang="en" sz="700">
                <a:solidFill>
                  <a:schemeClr val="dk1"/>
                </a:solidFill>
                <a:latin typeface="Times New Roman"/>
                <a:ea typeface="Times New Roman"/>
                <a:cs typeface="Times New Roman"/>
                <a:sym typeface="Times New Roman"/>
              </a:rPr>
              <a:t>    </a:t>
            </a:r>
            <a:r>
              <a:rPr lang="en" sz="1100">
                <a:solidFill>
                  <a:schemeClr val="dk1"/>
                </a:solidFill>
              </a:rPr>
              <a:t>Introduce the R programming language and the RStudio interface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2.</a:t>
            </a:r>
            <a:r>
              <a:rPr lang="en" sz="700">
                <a:solidFill>
                  <a:schemeClr val="dk1"/>
                </a:solidFill>
                <a:latin typeface="Times New Roman"/>
                <a:ea typeface="Times New Roman"/>
                <a:cs typeface="Times New Roman"/>
                <a:sym typeface="Times New Roman"/>
              </a:rPr>
              <a:t>    </a:t>
            </a:r>
            <a:r>
              <a:rPr lang="en" sz="1100">
                <a:solidFill>
                  <a:schemeClr val="dk1"/>
                </a:solidFill>
              </a:rPr>
              <a:t>Discuss how operators and functions work</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3.</a:t>
            </a:r>
            <a:r>
              <a:rPr lang="en" sz="700">
                <a:solidFill>
                  <a:schemeClr val="dk1"/>
                </a:solidFill>
                <a:latin typeface="Times New Roman"/>
                <a:ea typeface="Times New Roman"/>
                <a:cs typeface="Times New Roman"/>
                <a:sym typeface="Times New Roman"/>
              </a:rPr>
              <a:t>    </a:t>
            </a:r>
            <a:r>
              <a:rPr lang="en" sz="1100">
                <a:solidFill>
                  <a:schemeClr val="dk1"/>
                </a:solidFill>
              </a:rPr>
              <a:t>Investigate the structure of data frames</a:t>
            </a:r>
            <a:endParaRPr/>
          </a:p>
        </p:txBody>
      </p:sp>
      <p:sp>
        <p:nvSpPr>
          <p:cNvPr id="208" name="Google Shape;208;g290e1fe51c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0e1fe51c_2_8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for these exercises, you’ll need to install both </a:t>
            </a:r>
            <a:r>
              <a:rPr lang="en" sz="1100" dirty="0">
                <a:solidFill>
                  <a:schemeClr val="dk1"/>
                </a:solidFill>
                <a:highlight>
                  <a:srgbClr val="00FF00"/>
                </a:highlight>
              </a:rPr>
              <a:t>R and RStudio</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highlight>
                  <a:srgbClr val="00FF00"/>
                </a:highlight>
              </a:rPr>
              <a:t>R</a:t>
            </a:r>
            <a:r>
              <a:rPr lang="en" sz="1100" dirty="0">
                <a:solidFill>
                  <a:schemeClr val="dk1"/>
                </a:solidFill>
              </a:rPr>
              <a:t> is the programming language that we’ll be using in these exercises. It comes with software that will interpret and run the commands we write.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highlight>
                  <a:srgbClr val="00FF00"/>
                </a:highlight>
              </a:rPr>
              <a:t>RStudio</a:t>
            </a:r>
            <a:r>
              <a:rPr lang="en" sz="1100" dirty="0">
                <a:solidFill>
                  <a:schemeClr val="dk1"/>
                </a:solidFill>
              </a:rPr>
              <a:t> is a “fancier” interface that we will use to write R scripts and interact with the R software.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If you need help installing R and </a:t>
            </a:r>
            <a:r>
              <a:rPr lang="en" sz="1100" dirty="0" err="1">
                <a:solidFill>
                  <a:schemeClr val="dk1"/>
                </a:solidFill>
              </a:rPr>
              <a:t>Rstudio</a:t>
            </a:r>
            <a:r>
              <a:rPr lang="en" sz="1100" dirty="0">
                <a:solidFill>
                  <a:schemeClr val="dk1"/>
                </a:solidFill>
              </a:rPr>
              <a:t>, please see the installation instructions from Data Carpentry linked to on this slide. (</a:t>
            </a:r>
            <a:r>
              <a:rPr lang="en" sz="1100" u="sng" dirty="0">
                <a:solidFill>
                  <a:schemeClr val="hlink"/>
                </a:solidFill>
                <a:hlinkClick r:id="rId3"/>
              </a:rPr>
              <a:t>http://www.datacarpentry.org/R-ecology-lesson/#setup_instructions</a:t>
            </a:r>
            <a:r>
              <a:rPr lang="en" sz="1100" dirty="0">
                <a:solidFill>
                  <a:schemeClr val="dk1"/>
                </a:solidFill>
              </a:rPr>
              <a:t>)</a:t>
            </a:r>
            <a:endParaRPr sz="1100" dirty="0">
              <a:solidFill>
                <a:schemeClr val="dk1"/>
              </a:solidFill>
            </a:endParaRPr>
          </a:p>
          <a:p>
            <a:pPr marL="0" lvl="0" indent="0" algn="l" rtl="0">
              <a:spcBef>
                <a:spcPts val="0"/>
              </a:spcBef>
              <a:spcAft>
                <a:spcPts val="0"/>
              </a:spcAft>
              <a:buNone/>
            </a:pPr>
            <a:endParaRPr dirty="0"/>
          </a:p>
        </p:txBody>
      </p:sp>
      <p:sp>
        <p:nvSpPr>
          <p:cNvPr id="217" name="Google Shape;217;g290e1fe51c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90e1fe51c_2_10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Now your workspace should look roughly like this</a:t>
            </a:r>
            <a:r>
              <a:rPr lang="en" sz="1100" dirty="0">
                <a:solidFill>
                  <a:schemeClr val="dk1"/>
                </a:solidFill>
                <a:highlight>
                  <a:srgbClr val="FFFF00"/>
                </a:highlight>
              </a:rPr>
              <a:t> </a:t>
            </a:r>
            <a:endParaRPr sz="1100" dirty="0">
              <a:solidFill>
                <a:schemeClr val="dk1"/>
              </a:solidFill>
              <a:highlight>
                <a:srgbClr val="FFFF00"/>
              </a:highlight>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In the upper left, we have the script window. This is where you edit the text document that holds your code. The name of the file on the tab turns red when the file is not saved.</a:t>
            </a: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700" dirty="0">
                <a:solidFill>
                  <a:schemeClr val="dk1"/>
                </a:solidFill>
                <a:latin typeface="Times New Roman"/>
                <a:ea typeface="Times New Roman"/>
                <a:cs typeface="Times New Roman"/>
                <a:sym typeface="Times New Roman"/>
              </a:rPr>
              <a:t> </a:t>
            </a:r>
            <a:r>
              <a:rPr lang="en" sz="1100" dirty="0">
                <a:solidFill>
                  <a:schemeClr val="dk1"/>
                </a:solidFill>
              </a:rPr>
              <a:t>In the lower left, we have the console. This is where the code gets executed and output, such as warnings and error messages, are displayed.</a:t>
            </a: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In the upper right, we have the environment tab, where you can see data stored in the computer’s memory. You can also look at what has been run in the console using the history tab.</a:t>
            </a:r>
            <a:endParaRPr sz="1100" dirty="0">
              <a:solidFill>
                <a:schemeClr val="dk1"/>
              </a:solidFill>
            </a:endParaRPr>
          </a:p>
          <a:p>
            <a:pPr marL="457200" lvl="0" indent="-298450" algn="l" rtl="0">
              <a:spcBef>
                <a:spcPts val="0"/>
              </a:spcBef>
              <a:spcAft>
                <a:spcPts val="0"/>
              </a:spcAft>
              <a:buClr>
                <a:schemeClr val="dk1"/>
              </a:buClr>
              <a:buSzPts val="1100"/>
              <a:buAutoNum type="arabicPeriod"/>
            </a:pPr>
            <a:r>
              <a:rPr lang="en" sz="1100" dirty="0">
                <a:solidFill>
                  <a:schemeClr val="dk1"/>
                </a:solidFill>
              </a:rPr>
              <a:t>In the lower right, you can see the directory you’re working in and what files are contained in the directory</a:t>
            </a:r>
            <a:endParaRPr dirty="0"/>
          </a:p>
        </p:txBody>
      </p:sp>
      <p:sp>
        <p:nvSpPr>
          <p:cNvPr id="257" name="Google Shape;257;g290e1fe51c_2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0e1fe51c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You have probably noticed that we have two places that accept code as input: the script and console windows: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Both of these windows will accept R commands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Console runs the commands, but doesn’t save them permanently, though they appear in the history tab on the upper right</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script is where you save commands to run later. Once you type them in the script, you still need to send them to the console to be run.</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You can do this by copying and pasting, or putting your cursor on the line that you want to run, and pressing control enter on PC and command enter on the mac. </a:t>
            </a:r>
            <a:endParaRPr dirty="0"/>
          </a:p>
        </p:txBody>
      </p:sp>
      <p:sp>
        <p:nvSpPr>
          <p:cNvPr id="268" name="Google Shape;268;g290e1fe51c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209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0e1fe51c_2_11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You have probably noticed that we have two places that accept code as input: the script and console windows: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Both of these windows will accept R commands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Console runs the commands, but doesn’t save them permanently, though they appear in the history tab on the upper right</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 script is where you save commands to run later. Once you type them in the script, you still need to send them to the console to be run.</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You can do this by copying and pasting, or putting your cursor on the line that you want to run, and pressing control enter on PC and command enter on the mac. </a:t>
            </a:r>
            <a:endParaRPr dirty="0"/>
          </a:p>
        </p:txBody>
      </p:sp>
      <p:sp>
        <p:nvSpPr>
          <p:cNvPr id="268" name="Google Shape;268;g290e1fe51c_2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48728b34e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48728b34e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that we’re oriented to the R studio interface, let’s start coding! We’re going to be discussing operators, functions and data types. Let’s start with operators</a:t>
            </a:r>
            <a:endParaRPr dirty="0"/>
          </a:p>
        </p:txBody>
      </p:sp>
    </p:spTree>
    <p:extLst>
      <p:ext uri="{BB962C8B-B14F-4D97-AF65-F5344CB8AC3E}">
        <p14:creationId xmlns:p14="http://schemas.microsoft.com/office/powerpoint/2010/main" val="3606239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90e1fe51c_2_11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An operator is a symbol that tells R to perform some sort of operation.</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we’ll be working with Assignment,  Arithmetic, Extraction and Logical operators in this lesson.</a:t>
            </a:r>
            <a:endParaRPr sz="1100" dirty="0">
              <a:solidFill>
                <a:schemeClr val="dk1"/>
              </a:solidFill>
            </a:endParaRPr>
          </a:p>
          <a:p>
            <a:pPr marL="457200" lvl="0" indent="-298450" algn="l" rtl="0">
              <a:spcBef>
                <a:spcPts val="0"/>
              </a:spcBef>
              <a:spcAft>
                <a:spcPts val="0"/>
              </a:spcAft>
              <a:buClr>
                <a:schemeClr val="dk1"/>
              </a:buClr>
              <a:buSzPts val="1100"/>
              <a:buChar char="●"/>
            </a:pPr>
            <a:r>
              <a:rPr lang="en" sz="700" dirty="0">
                <a:solidFill>
                  <a:schemeClr val="dk1"/>
                </a:solidFill>
                <a:latin typeface="Times New Roman"/>
                <a:ea typeface="Times New Roman"/>
                <a:cs typeface="Times New Roman"/>
                <a:sym typeface="Times New Roman"/>
              </a:rPr>
              <a:t> </a:t>
            </a:r>
            <a:r>
              <a:rPr lang="en" sz="1100" dirty="0">
                <a:solidFill>
                  <a:schemeClr val="dk1"/>
                </a:solidFill>
              </a:rPr>
              <a:t>For more information on operators, please see: </a:t>
            </a:r>
            <a:r>
              <a:rPr lang="en" u="sng" dirty="0">
                <a:solidFill>
                  <a:schemeClr val="hlink"/>
                </a:solidFill>
                <a:hlinkClick r:id="rId3"/>
              </a:rPr>
              <a:t>https://www.statmethods.net/management/operators.html</a:t>
            </a:r>
            <a:endParaRPr dirty="0"/>
          </a:p>
        </p:txBody>
      </p:sp>
      <p:sp>
        <p:nvSpPr>
          <p:cNvPr id="287" name="Google Shape;287;g290e1fe51c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90e1fe51c_2_12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Arithmetic operators allow R to do math like add, subtract, multiply, and divide on numbers or variables. </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These operators are useful with data because they allow us to compute unit conversion</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By default, the result of the mathematical computations goes to the console.</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But what if we want to save the results? </a:t>
            </a:r>
            <a:endParaRPr dirty="0"/>
          </a:p>
        </p:txBody>
      </p:sp>
      <p:sp>
        <p:nvSpPr>
          <p:cNvPr id="295" name="Google Shape;295;g290e1fe51c_2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L="0" marR="0" lvl="0" indent="0" algn="ctr"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33" name="Google Shape;133;p26"/>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L="0" marR="0" lvl="0" indent="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2900" marR="0" lvl="1" indent="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685800" marR="0" lvl="2" indent="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028700" marR="0" lvl="3"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371600" marR="0" lvl="4"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1714500" marR="0" lvl="5"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2057400" marR="0" lvl="6"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2400300" marR="0" lvl="7"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2743200" marR="0" lvl="8"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34" name="Google Shape;134;p2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5" name="Google Shape;135;p2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6" name="Google Shape;136;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0" name="Google Shape;190;p3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2" name="Google Shape;192;p3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3" name="Google Shape;193;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6" name="Google Shape;196;p3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7" name="Google Shape;197;p3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8" name="Google Shape;198;p3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9" name="Google Shape;199;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89154" indent="-89154">
              <a:buClr>
                <a:schemeClr val="bg1"/>
              </a:buClr>
              <a:buSzPct val="25000"/>
              <a:defRPr sz="1800"/>
            </a:lvl1pPr>
            <a:lvl2pPr marL="427435" indent="-214313">
              <a:defRPr sz="1500"/>
            </a:lvl2pPr>
            <a:lvl3pPr>
              <a:defRPr sz="15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BD2EFE5C-025E-4D0E-BF46-E29A94E9235C}" type="datetime1">
              <a:rPr lang="en-US" smtClean="0"/>
              <a:pPr/>
              <a:t>9/30/24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42550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39" name="Google Shape;139;p27"/>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0" name="Google Shape;140;p27"/>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1" name="Google Shape;141;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44" name="Google Shape;144;p28"/>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5" name="Google Shape;145;p28"/>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6" name="Google Shape;146;p2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7" name="Google Shape;147;p2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8" name="Google Shape;148;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1" name="Google Shape;151;p2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2" name="Google Shape;152;p2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3" name="Google Shape;153;p2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4" name="Google Shape;154;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7" name="Google Shape;157;p30"/>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158" name="Google Shape;158;p30"/>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9" name="Google Shape;159;p30"/>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160" name="Google Shape;160;p30"/>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1" name="Google Shape;161;p3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2" name="Google Shape;162;p3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3" name="Google Shape;163;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66" name="Google Shape;166;p31"/>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7" name="Google Shape;167;p31"/>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68" name="Google Shape;168;p3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9" name="Google Shape;169;p3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0" name="Google Shape;170;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73" name="Google Shape;173;p32"/>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a:p>
        </p:txBody>
      </p:sp>
      <p:sp>
        <p:nvSpPr>
          <p:cNvPr id="174" name="Google Shape;174;p3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5" name="Google Shape;175;p3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6" name="Google Shape;176;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7"/>
        <p:cNvGrpSpPr/>
        <p:nvPr/>
      </p:nvGrpSpPr>
      <p:grpSpPr>
        <a:xfrm>
          <a:off x="0" y="0"/>
          <a:ext cx="0" cy="0"/>
          <a:chOff x="0" y="0"/>
          <a:chExt cx="0" cy="0"/>
        </a:xfrm>
      </p:grpSpPr>
      <p:sp>
        <p:nvSpPr>
          <p:cNvPr id="178" name="Google Shape;178;p3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9" name="Google Shape;179;p3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0" name="Google Shape;180;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83" name="Google Shape;183;p34"/>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0" marR="0" lvl="0" indent="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84" name="Google Shape;184;p34"/>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85" name="Google Shape;185;p3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6" name="Google Shape;186;p3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7" name="Google Shape;187;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pollev.com/vsovero"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datacarpentry.org/R-ecology-lesson/#setup_instruc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093/actrade/9780198779575.003.0001"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statmethods.net/management/operators.htm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a:off x="2034540" y="841772"/>
            <a:ext cx="5063490" cy="17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385623"/>
              </a:buClr>
              <a:buSzPts val="4500"/>
              <a:buFont typeface="Arial"/>
              <a:buNone/>
            </a:pPr>
            <a:r>
              <a:rPr lang="en" dirty="0">
                <a:solidFill>
                  <a:srgbClr val="FF0000"/>
                </a:solidFill>
              </a:rPr>
              <a:t>Econ 106</a:t>
            </a:r>
            <a:br>
              <a:rPr lang="en" dirty="0">
                <a:solidFill>
                  <a:srgbClr val="FF0000"/>
                </a:solidFill>
              </a:rPr>
            </a:br>
            <a:r>
              <a:rPr lang="en" dirty="0">
                <a:solidFill>
                  <a:srgbClr val="FF0000"/>
                </a:solidFill>
              </a:rPr>
              <a:t>Data Analysis in Economics</a:t>
            </a:r>
            <a:endParaRPr sz="4500" b="0" i="0" u="none" strike="noStrike" cap="none" dirty="0">
              <a:solidFill>
                <a:srgbClr val="FF0000"/>
              </a:solidFill>
              <a:latin typeface="Arial"/>
              <a:ea typeface="Arial"/>
              <a:cs typeface="Arial"/>
              <a:sym typeface="Arial"/>
            </a:endParaRPr>
          </a:p>
        </p:txBody>
      </p:sp>
      <p:sp>
        <p:nvSpPr>
          <p:cNvPr id="205" name="Google Shape;205;p37"/>
          <p:cNvSpPr txBox="1">
            <a:spLocks noGrp="1"/>
          </p:cNvSpPr>
          <p:nvPr>
            <p:ph type="subTitle" idx="1"/>
          </p:nvPr>
        </p:nvSpPr>
        <p:spPr>
          <a:xfrm>
            <a:off x="2217125" y="2756675"/>
            <a:ext cx="4698300" cy="20859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dk1"/>
              </a:buClr>
              <a:buSzPts val="1500"/>
              <a:buFont typeface="Arial"/>
              <a:buNone/>
            </a:pPr>
            <a:r>
              <a:rPr lang="en-US" sz="1500" b="1" dirty="0"/>
              <a:t>Fall 2024</a:t>
            </a:r>
            <a:endParaRPr sz="1500" dirty="0"/>
          </a:p>
          <a:p>
            <a:pPr marL="0" lvl="0" indent="0" algn="ctr" rtl="0">
              <a:lnSpc>
                <a:spcPct val="100000"/>
              </a:lnSpc>
              <a:spcBef>
                <a:spcPts val="0"/>
              </a:spcBef>
              <a:spcAft>
                <a:spcPts val="0"/>
              </a:spcAft>
              <a:buClr>
                <a:schemeClr val="dk1"/>
              </a:buClr>
              <a:buSzPts val="1500"/>
              <a:buFont typeface="Arial"/>
              <a:buNone/>
            </a:pPr>
            <a:endParaRPr sz="1500" b="1" dirty="0"/>
          </a:p>
          <a:p>
            <a:pPr marL="0" lvl="0" indent="0" algn="ctr" rtl="0">
              <a:lnSpc>
                <a:spcPct val="100000"/>
              </a:lnSpc>
              <a:spcBef>
                <a:spcPts val="800"/>
              </a:spcBef>
              <a:spcAft>
                <a:spcPts val="0"/>
              </a:spcAft>
              <a:buClr>
                <a:schemeClr val="dk1"/>
              </a:buClr>
              <a:buSzPts val="1500"/>
              <a:buFont typeface="Arial"/>
              <a:buNone/>
            </a:pPr>
            <a:r>
              <a:rPr lang="en" sz="1500" dirty="0"/>
              <a:t>Based on: </a:t>
            </a:r>
            <a:r>
              <a:rPr lang="en-US" sz="1500" u="sng" dirty="0">
                <a:solidFill>
                  <a:schemeClr val="hlink"/>
                </a:solidFill>
              </a:rPr>
              <a:t>https://</a:t>
            </a:r>
            <a:r>
              <a:rPr lang="en-US" sz="1500" u="sng" dirty="0" err="1">
                <a:solidFill>
                  <a:schemeClr val="hlink"/>
                </a:solidFill>
              </a:rPr>
              <a:t>datacarpentry.org</a:t>
            </a:r>
            <a:r>
              <a:rPr lang="en-US" sz="1500" u="sng" dirty="0">
                <a:solidFill>
                  <a:schemeClr val="hlink"/>
                </a:solidFill>
              </a:rPr>
              <a:t>/R-ecology-lesson/introduction-r-</a:t>
            </a:r>
            <a:r>
              <a:rPr lang="en-US" sz="1500" u="sng" dirty="0" err="1">
                <a:solidFill>
                  <a:schemeClr val="hlink"/>
                </a:solidFill>
              </a:rPr>
              <a:t>rstudio.html</a:t>
            </a:r>
            <a:endParaRPr sz="1100" dirty="0"/>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5C28-004A-78C4-F2B4-DD334AA5355F}"/>
              </a:ext>
            </a:extLst>
          </p:cNvPr>
          <p:cNvSpPr>
            <a:spLocks noGrp="1"/>
          </p:cNvSpPr>
          <p:nvPr>
            <p:ph type="title"/>
          </p:nvPr>
        </p:nvSpPr>
        <p:spPr/>
        <p:txBody>
          <a:bodyPr/>
          <a:lstStyle/>
          <a:p>
            <a:r>
              <a:rPr lang="en-US" dirty="0"/>
              <a:t>R is a means, not an end</a:t>
            </a:r>
          </a:p>
        </p:txBody>
      </p:sp>
      <p:sp>
        <p:nvSpPr>
          <p:cNvPr id="3" name="Text Placeholder 2">
            <a:extLst>
              <a:ext uri="{FF2B5EF4-FFF2-40B4-BE49-F238E27FC236}">
                <a16:creationId xmlns:a16="http://schemas.microsoft.com/office/drawing/2014/main" id="{676D6DF6-ECAA-007E-D562-47B6A16F7E6C}"/>
              </a:ext>
            </a:extLst>
          </p:cNvPr>
          <p:cNvSpPr>
            <a:spLocks noGrp="1"/>
          </p:cNvSpPr>
          <p:nvPr>
            <p:ph type="body" idx="1"/>
          </p:nvPr>
        </p:nvSpPr>
        <p:spPr>
          <a:xfrm>
            <a:off x="628650" y="1369219"/>
            <a:ext cx="7384134" cy="3263400"/>
          </a:xfrm>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The goals of this course are </a:t>
            </a:r>
            <a:r>
              <a:rPr lang="en-US" b="1" i="0" dirty="0">
                <a:solidFill>
                  <a:srgbClr val="000000"/>
                </a:solidFill>
                <a:effectLst/>
                <a:latin typeface="Fira Sans" panose="020B0503050000020004" pitchFamily="34" charset="0"/>
              </a:rPr>
              <a:t>platform-agnostic</a:t>
            </a:r>
            <a:endParaRPr lang="en-US" b="0" i="0" dirty="0">
              <a:solidFill>
                <a:srgbClr val="000000"/>
              </a:solidFill>
              <a:effectLst/>
              <a:latin typeface="Fira Sans" panose="020B0503050000020004" pitchFamily="34" charset="0"/>
            </a:endParaRPr>
          </a:p>
          <a:p>
            <a:pPr marL="742950" lvl="1" indent="-285750" algn="l">
              <a:buFont typeface="Arial" panose="020B0604020202020204" pitchFamily="34" charset="0"/>
              <a:buChar char="•"/>
            </a:pPr>
            <a:r>
              <a:rPr lang="en-US" b="0" i="0" dirty="0">
                <a:solidFill>
                  <a:srgbClr val="000000"/>
                </a:solidFill>
                <a:effectLst/>
                <a:latin typeface="Fira Sans" panose="020B0503050000020004" pitchFamily="34" charset="0"/>
              </a:rPr>
              <a:t>It’s not about the syntax of specific packages</a:t>
            </a:r>
          </a:p>
          <a:p>
            <a:pPr marL="742950" lvl="1" indent="-285750" algn="l">
              <a:buFont typeface="Arial" panose="020B0604020202020204" pitchFamily="34" charset="0"/>
              <a:buChar char="•"/>
            </a:pPr>
            <a:r>
              <a:rPr lang="en-US" b="0" i="0" dirty="0">
                <a:solidFill>
                  <a:srgbClr val="000000"/>
                </a:solidFill>
                <a:effectLst/>
                <a:latin typeface="Fira Sans" panose="020B0503050000020004" pitchFamily="34" charset="0"/>
              </a:rPr>
              <a:t>It’s about the concepts, logic, and thought processes underlying what we're doing and why</a:t>
            </a:r>
          </a:p>
          <a:p>
            <a:pPr algn="l">
              <a:buFont typeface="Arial" panose="020B0604020202020204" pitchFamily="34" charset="0"/>
              <a:buChar char="•"/>
            </a:pPr>
            <a:r>
              <a:rPr lang="en-US" b="0" i="0" dirty="0">
                <a:solidFill>
                  <a:srgbClr val="000000"/>
                </a:solidFill>
                <a:effectLst/>
                <a:latin typeface="Fira Sans" panose="020B0503050000020004" pitchFamily="34" charset="0"/>
              </a:rPr>
              <a:t>Your eventual goal: </a:t>
            </a:r>
            <a:r>
              <a:rPr lang="en-US" b="1" i="0" dirty="0">
                <a:solidFill>
                  <a:srgbClr val="000000"/>
                </a:solidFill>
                <a:effectLst/>
                <a:latin typeface="Fira Sans" panose="020B0503050000020004" pitchFamily="34" charset="0"/>
              </a:rPr>
              <a:t>Use the right tool for the job</a:t>
            </a:r>
            <a:endParaRPr lang="en-US" b="0" i="0" dirty="0">
              <a:solidFill>
                <a:srgbClr val="000000"/>
              </a:solidFill>
              <a:effectLst/>
              <a:latin typeface="Fira Sans" panose="020B0503050000020004" pitchFamily="34" charset="0"/>
            </a:endParaRPr>
          </a:p>
          <a:p>
            <a:pPr algn="l">
              <a:buFont typeface="Arial" panose="020B0604020202020204" pitchFamily="34" charset="0"/>
              <a:buChar char="•"/>
            </a:pPr>
            <a:r>
              <a:rPr lang="en-US" b="0" i="0" dirty="0">
                <a:solidFill>
                  <a:srgbClr val="000000"/>
                </a:solidFill>
                <a:effectLst/>
                <a:latin typeface="Fira Sans" panose="020B0503050000020004" pitchFamily="34" charset="0"/>
              </a:rPr>
              <a:t>You will likely learn all these tools at some point.</a:t>
            </a:r>
          </a:p>
          <a:p>
            <a:endParaRPr lang="en-US" dirty="0"/>
          </a:p>
        </p:txBody>
      </p:sp>
      <p:sp>
        <p:nvSpPr>
          <p:cNvPr id="5" name="Slide Number Placeholder 4">
            <a:extLst>
              <a:ext uri="{FF2B5EF4-FFF2-40B4-BE49-F238E27FC236}">
                <a16:creationId xmlns:a16="http://schemas.microsoft.com/office/drawing/2014/main" id="{A6F74ADF-8B6F-ACE8-F1D6-089D1BCB92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827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C59C-893E-31BC-FD0F-25845953E9D2}"/>
              </a:ext>
            </a:extLst>
          </p:cNvPr>
          <p:cNvSpPr>
            <a:spLocks noGrp="1"/>
          </p:cNvSpPr>
          <p:nvPr>
            <p:ph type="title"/>
          </p:nvPr>
        </p:nvSpPr>
        <p:spPr/>
        <p:txBody>
          <a:bodyPr/>
          <a:lstStyle/>
          <a:p>
            <a:r>
              <a:rPr lang="en-US" dirty="0"/>
              <a:t>Grading</a:t>
            </a:r>
          </a:p>
        </p:txBody>
      </p:sp>
      <p:sp>
        <p:nvSpPr>
          <p:cNvPr id="5" name="Slide Number Placeholder 4">
            <a:extLst>
              <a:ext uri="{FF2B5EF4-FFF2-40B4-BE49-F238E27FC236}">
                <a16:creationId xmlns:a16="http://schemas.microsoft.com/office/drawing/2014/main" id="{4DA9ED2A-4879-3C8D-32F6-868461ADD8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3" name="Table 2">
            <a:extLst>
              <a:ext uri="{FF2B5EF4-FFF2-40B4-BE49-F238E27FC236}">
                <a16:creationId xmlns:a16="http://schemas.microsoft.com/office/drawing/2014/main" id="{C2737986-8A92-5AB0-3275-1BCB44AB01AB}"/>
              </a:ext>
            </a:extLst>
          </p:cNvPr>
          <p:cNvGraphicFramePr>
            <a:graphicFrameLocks noGrp="1"/>
          </p:cNvGraphicFramePr>
          <p:nvPr>
            <p:extLst>
              <p:ext uri="{D42A27DB-BD31-4B8C-83A1-F6EECF244321}">
                <p14:modId xmlns:p14="http://schemas.microsoft.com/office/powerpoint/2010/main" val="3449742333"/>
              </p:ext>
            </p:extLst>
          </p:nvPr>
        </p:nvGraphicFramePr>
        <p:xfrm>
          <a:off x="1505527" y="1644073"/>
          <a:ext cx="6123709" cy="2327565"/>
        </p:xfrm>
        <a:graphic>
          <a:graphicData uri="http://schemas.openxmlformats.org/drawingml/2006/table">
            <a:tbl>
              <a:tblPr firstRow="1">
                <a:tableStyleId>{7E9639D4-E3E2-4D34-9284-5A2195B3D0D7}</a:tableStyleId>
              </a:tblPr>
              <a:tblGrid>
                <a:gridCol w="4830925">
                  <a:extLst>
                    <a:ext uri="{9D8B030D-6E8A-4147-A177-3AD203B41FA5}">
                      <a16:colId xmlns:a16="http://schemas.microsoft.com/office/drawing/2014/main" val="2126228209"/>
                    </a:ext>
                  </a:extLst>
                </a:gridCol>
                <a:gridCol w="1292784">
                  <a:extLst>
                    <a:ext uri="{9D8B030D-6E8A-4147-A177-3AD203B41FA5}">
                      <a16:colId xmlns:a16="http://schemas.microsoft.com/office/drawing/2014/main" val="3481596779"/>
                    </a:ext>
                  </a:extLst>
                </a:gridCol>
              </a:tblGrid>
              <a:tr h="329729">
                <a:tc>
                  <a:txBody>
                    <a:bodyPr/>
                    <a:lstStyle/>
                    <a:p>
                      <a:pPr marL="0" marR="0">
                        <a:spcBef>
                          <a:spcPts val="0"/>
                        </a:spcBef>
                        <a:spcAft>
                          <a:spcPts val="0"/>
                        </a:spcAft>
                      </a:pPr>
                      <a:r>
                        <a:rPr lang="en-US" sz="1200" kern="100">
                          <a:effectLst/>
                        </a:rPr>
                        <a:t>Assignment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00">
                          <a:effectLst/>
                        </a:rPr>
                        <a:t>Points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4311718"/>
                  </a:ext>
                </a:extLst>
              </a:tr>
              <a:tr h="329729">
                <a:tc>
                  <a:txBody>
                    <a:bodyPr/>
                    <a:lstStyle/>
                    <a:p>
                      <a:pPr marL="0" marR="0">
                        <a:spcBef>
                          <a:spcPts val="0"/>
                        </a:spcBef>
                        <a:spcAft>
                          <a:spcPts val="0"/>
                        </a:spcAft>
                      </a:pPr>
                      <a:r>
                        <a:rPr lang="en-US" sz="1200" kern="100">
                          <a:effectLst/>
                        </a:rPr>
                        <a:t>Lab Assignments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00">
                          <a:effectLst/>
                        </a:rPr>
                        <a:t>40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831210"/>
                  </a:ext>
                </a:extLst>
              </a:tr>
              <a:tr h="329729">
                <a:tc>
                  <a:txBody>
                    <a:bodyPr/>
                    <a:lstStyle/>
                    <a:p>
                      <a:pPr marL="0" marR="0">
                        <a:spcBef>
                          <a:spcPts val="0"/>
                        </a:spcBef>
                        <a:spcAft>
                          <a:spcPts val="0"/>
                        </a:spcAft>
                      </a:pPr>
                      <a:r>
                        <a:rPr lang="en-US" sz="1200" kern="100">
                          <a:effectLst/>
                        </a:rPr>
                        <a:t>Poll Everywhere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2743200" algn="ctr"/>
                          <a:tab pos="5486400" algn="r"/>
                        </a:tabLst>
                      </a:pPr>
                      <a:r>
                        <a:rPr lang="en-US" sz="1200" kern="100">
                          <a:effectLst/>
                        </a:rPr>
                        <a:t>10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5530510"/>
                  </a:ext>
                </a:extLst>
              </a:tr>
              <a:tr h="329729">
                <a:tc>
                  <a:txBody>
                    <a:bodyPr/>
                    <a:lstStyle/>
                    <a:p>
                      <a:pPr marL="0" marR="0">
                        <a:spcBef>
                          <a:spcPts val="0"/>
                        </a:spcBef>
                        <a:spcAft>
                          <a:spcPts val="0"/>
                        </a:spcAft>
                      </a:pPr>
                      <a:r>
                        <a:rPr lang="en-US" sz="1200" kern="100">
                          <a:effectLst/>
                        </a:rPr>
                        <a:t>Project Milestones</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2743200" algn="ctr"/>
                          <a:tab pos="5486400" algn="r"/>
                        </a:tabLst>
                      </a:pPr>
                      <a:r>
                        <a:rPr lang="en-US" sz="1200" kern="100">
                          <a:effectLst/>
                        </a:rPr>
                        <a:t>30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352465"/>
                  </a:ext>
                </a:extLst>
              </a:tr>
              <a:tr h="329729">
                <a:tc>
                  <a:txBody>
                    <a:bodyPr/>
                    <a:lstStyle/>
                    <a:p>
                      <a:pPr marL="0" marR="0">
                        <a:spcBef>
                          <a:spcPts val="0"/>
                        </a:spcBef>
                        <a:spcAft>
                          <a:spcPts val="0"/>
                        </a:spcAft>
                      </a:pPr>
                      <a:r>
                        <a:rPr lang="en-US" sz="1200" kern="100">
                          <a:effectLst/>
                        </a:rPr>
                        <a:t>Final Project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2743200" algn="ctr"/>
                          <a:tab pos="5486400" algn="r"/>
                        </a:tabLst>
                      </a:pPr>
                      <a:r>
                        <a:rPr lang="en-US" sz="1200" kern="100">
                          <a:effectLst/>
                        </a:rPr>
                        <a:t>20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340109"/>
                  </a:ext>
                </a:extLst>
              </a:tr>
              <a:tr h="329729">
                <a:tc>
                  <a:txBody>
                    <a:bodyPr/>
                    <a:lstStyle/>
                    <a:p>
                      <a:pPr marL="0" marR="0">
                        <a:spcBef>
                          <a:spcPts val="0"/>
                        </a:spcBef>
                        <a:spcAft>
                          <a:spcPts val="0"/>
                        </a:spcAft>
                      </a:pP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tabLst>
                          <a:tab pos="2743200" algn="ctr"/>
                          <a:tab pos="5486400" algn="r"/>
                        </a:tabLst>
                      </a:pP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3030065"/>
                  </a:ext>
                </a:extLst>
              </a:tr>
              <a:tr h="349191">
                <a:tc>
                  <a:txBody>
                    <a:bodyPr/>
                    <a:lstStyle/>
                    <a:p>
                      <a:pPr marL="0" marR="0">
                        <a:spcBef>
                          <a:spcPts val="0"/>
                        </a:spcBef>
                        <a:spcAft>
                          <a:spcPts val="0"/>
                        </a:spcAft>
                      </a:pPr>
                      <a:r>
                        <a:rPr lang="en-US" sz="1200" kern="100">
                          <a:effectLst/>
                        </a:rPr>
                        <a:t>TOTAL</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kern="100" dirty="0">
                          <a:effectLst/>
                        </a:rPr>
                        <a:t>100</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0519750"/>
                  </a:ext>
                </a:extLst>
              </a:tr>
            </a:tbl>
          </a:graphicData>
        </a:graphic>
      </p:graphicFrame>
    </p:spTree>
    <p:extLst>
      <p:ext uri="{BB962C8B-B14F-4D97-AF65-F5344CB8AC3E}">
        <p14:creationId xmlns:p14="http://schemas.microsoft.com/office/powerpoint/2010/main" val="349138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B3C129-F05F-DA82-583D-C86573E11148}"/>
              </a:ext>
            </a:extLst>
          </p:cNvPr>
          <p:cNvSpPr>
            <a:spLocks noGrp="1"/>
          </p:cNvSpPr>
          <p:nvPr>
            <p:ph type="title"/>
          </p:nvPr>
        </p:nvSpPr>
        <p:spPr/>
        <p:txBody>
          <a:bodyPr/>
          <a:lstStyle/>
          <a:p>
            <a:r>
              <a:rPr lang="en-US" dirty="0"/>
              <a:t>Lab Assignments</a:t>
            </a:r>
          </a:p>
        </p:txBody>
      </p:sp>
      <p:sp>
        <p:nvSpPr>
          <p:cNvPr id="7" name="Text Placeholder 6">
            <a:extLst>
              <a:ext uri="{FF2B5EF4-FFF2-40B4-BE49-F238E27FC236}">
                <a16:creationId xmlns:a16="http://schemas.microsoft.com/office/drawing/2014/main" id="{12B9BFB3-F968-2391-6370-ADE948CA31D1}"/>
              </a:ext>
            </a:extLst>
          </p:cNvPr>
          <p:cNvSpPr>
            <a:spLocks noGrp="1"/>
          </p:cNvSpPr>
          <p:nvPr>
            <p:ph type="body" idx="1"/>
          </p:nvPr>
        </p:nvSpPr>
        <p:spPr/>
        <p:txBody>
          <a:bodyPr/>
          <a:lstStyle/>
          <a:p>
            <a:r>
              <a:rPr lang="en-US" dirty="0"/>
              <a:t>Lab assignments: gives you the opportunity to practice the data skills covered during lecture</a:t>
            </a:r>
          </a:p>
          <a:p>
            <a:r>
              <a:rPr lang="en-US" dirty="0"/>
              <a:t>Two components: writeup and R script</a:t>
            </a:r>
          </a:p>
          <a:p>
            <a:r>
              <a:rPr lang="en-US" dirty="0"/>
              <a:t>Due on Sundays at 11:59pm</a:t>
            </a:r>
          </a:p>
          <a:p>
            <a:r>
              <a:rPr lang="en-US" dirty="0"/>
              <a:t>I will drop the lowest lab score at the end of the quarter</a:t>
            </a:r>
          </a:p>
        </p:txBody>
      </p:sp>
      <p:sp>
        <p:nvSpPr>
          <p:cNvPr id="5" name="Slide Number Placeholder 4">
            <a:extLst>
              <a:ext uri="{FF2B5EF4-FFF2-40B4-BE49-F238E27FC236}">
                <a16:creationId xmlns:a16="http://schemas.microsoft.com/office/drawing/2014/main" id="{2B3E0C8C-5055-1468-A27A-F9CCB7A812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529646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C5A1-4EF6-B04D-B6D9-0DCE9D655BC9}"/>
              </a:ext>
            </a:extLst>
          </p:cNvPr>
          <p:cNvSpPr>
            <a:spLocks noGrp="1"/>
          </p:cNvSpPr>
          <p:nvPr>
            <p:ph type="title"/>
          </p:nvPr>
        </p:nvSpPr>
        <p:spPr/>
        <p:txBody>
          <a:bodyPr/>
          <a:lstStyle/>
          <a:p>
            <a:r>
              <a:rPr lang="en-US" dirty="0"/>
              <a:t>Research Project</a:t>
            </a:r>
          </a:p>
        </p:txBody>
      </p:sp>
      <p:sp>
        <p:nvSpPr>
          <p:cNvPr id="3" name="Text Placeholder 2">
            <a:extLst>
              <a:ext uri="{FF2B5EF4-FFF2-40B4-BE49-F238E27FC236}">
                <a16:creationId xmlns:a16="http://schemas.microsoft.com/office/drawing/2014/main" id="{CCF630FC-54FE-6A14-B9D9-52D11DA10EEE}"/>
              </a:ext>
            </a:extLst>
          </p:cNvPr>
          <p:cNvSpPr>
            <a:spLocks noGrp="1"/>
          </p:cNvSpPr>
          <p:nvPr>
            <p:ph type="body" idx="1"/>
          </p:nvPr>
        </p:nvSpPr>
        <p:spPr>
          <a:xfrm>
            <a:off x="628649" y="1369219"/>
            <a:ext cx="7473729" cy="3263400"/>
          </a:xfrm>
        </p:spPr>
        <p:txBody>
          <a:bodyPr/>
          <a:lstStyle/>
          <a:p>
            <a:r>
              <a:rPr lang="en-US" b="0" i="0" dirty="0">
                <a:solidFill>
                  <a:srgbClr val="000000"/>
                </a:solidFill>
                <a:effectLst/>
                <a:latin typeface="Fira Sans" panose="020B0503050000020004" pitchFamily="34" charset="0"/>
              </a:rPr>
              <a:t>The goal of this class is to give you the skills to conduct your own </a:t>
            </a:r>
            <a:r>
              <a:rPr lang="en-US" b="0" i="1" dirty="0">
                <a:solidFill>
                  <a:srgbClr val="000000"/>
                </a:solidFill>
                <a:effectLst/>
                <a:latin typeface="Fira Sans" panose="020B0503050000020004" pitchFamily="34" charset="0"/>
              </a:rPr>
              <a:t>small</a:t>
            </a:r>
            <a:r>
              <a:rPr lang="en-US" b="0" i="0" dirty="0">
                <a:solidFill>
                  <a:srgbClr val="000000"/>
                </a:solidFill>
                <a:effectLst/>
                <a:latin typeface="Fira Sans" panose="020B0503050000020004" pitchFamily="34" charset="0"/>
              </a:rPr>
              <a:t> research project. </a:t>
            </a:r>
          </a:p>
          <a:p>
            <a:r>
              <a:rPr lang="en-US" b="0" i="0" dirty="0">
                <a:solidFill>
                  <a:srgbClr val="000000"/>
                </a:solidFill>
                <a:effectLst/>
                <a:latin typeface="Fira Sans" panose="020B0503050000020004" pitchFamily="34" charset="0"/>
              </a:rPr>
              <a:t>Three project milestones will walk you through the research process </a:t>
            </a:r>
          </a:p>
          <a:p>
            <a:r>
              <a:rPr lang="en-US" dirty="0">
                <a:solidFill>
                  <a:srgbClr val="000000"/>
                </a:solidFill>
                <a:latin typeface="Fira Sans" panose="020B0503050000020004" pitchFamily="34" charset="0"/>
              </a:rPr>
              <a:t>All three will count </a:t>
            </a:r>
            <a:r>
              <a:rPr lang="en-US" b="0" i="0" dirty="0">
                <a:solidFill>
                  <a:srgbClr val="000000"/>
                </a:solidFill>
                <a:effectLst/>
                <a:latin typeface="Fira Sans" panose="020B0503050000020004" pitchFamily="34" charset="0"/>
              </a:rPr>
              <a:t>toward your final grade (no drops)</a:t>
            </a:r>
          </a:p>
          <a:p>
            <a:r>
              <a:rPr lang="en-US" dirty="0">
                <a:solidFill>
                  <a:srgbClr val="000000"/>
                </a:solidFill>
                <a:latin typeface="Fira Sans" panose="020B0503050000020004" pitchFamily="34" charset="0"/>
              </a:rPr>
              <a:t>Final product:</a:t>
            </a:r>
          </a:p>
          <a:p>
            <a:pPr lvl="1"/>
            <a:r>
              <a:rPr lang="en-US" dirty="0">
                <a:solidFill>
                  <a:srgbClr val="000000"/>
                </a:solidFill>
                <a:latin typeface="Fira Sans" panose="020B0503050000020004" pitchFamily="34" charset="0"/>
              </a:rPr>
              <a:t>Writeup (~1500 words)</a:t>
            </a:r>
          </a:p>
          <a:p>
            <a:pPr lvl="1"/>
            <a:r>
              <a:rPr lang="en-US" dirty="0">
                <a:solidFill>
                  <a:srgbClr val="000000"/>
                </a:solidFill>
                <a:latin typeface="Fira Sans" panose="020B0503050000020004" pitchFamily="34" charset="0"/>
              </a:rPr>
              <a:t>documentation (r scripts)</a:t>
            </a:r>
            <a:endParaRPr lang="en-US" dirty="0"/>
          </a:p>
        </p:txBody>
      </p:sp>
      <p:sp>
        <p:nvSpPr>
          <p:cNvPr id="5" name="Slide Number Placeholder 4">
            <a:extLst>
              <a:ext uri="{FF2B5EF4-FFF2-40B4-BE49-F238E27FC236}">
                <a16:creationId xmlns:a16="http://schemas.microsoft.com/office/drawing/2014/main" id="{0B551E8E-B7CC-5A46-B3ED-833E4588C6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32860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487C-8B8B-D3CF-8B2D-18EE05CAEB82}"/>
              </a:ext>
            </a:extLst>
          </p:cNvPr>
          <p:cNvSpPr>
            <a:spLocks noGrp="1"/>
          </p:cNvSpPr>
          <p:nvPr>
            <p:ph type="title"/>
          </p:nvPr>
        </p:nvSpPr>
        <p:spPr>
          <a:xfrm>
            <a:off x="152400" y="273844"/>
            <a:ext cx="4158343" cy="820171"/>
          </a:xfrm>
        </p:spPr>
        <p:txBody>
          <a:bodyPr>
            <a:normAutofit fontScale="90000"/>
          </a:bodyPr>
          <a:lstStyle/>
          <a:p>
            <a:r>
              <a:rPr lang="en-US" dirty="0"/>
              <a:t>Examples of Student Work</a:t>
            </a:r>
          </a:p>
        </p:txBody>
      </p:sp>
      <p:pic>
        <p:nvPicPr>
          <p:cNvPr id="10" name="Picture 9">
            <a:extLst>
              <a:ext uri="{FF2B5EF4-FFF2-40B4-BE49-F238E27FC236}">
                <a16:creationId xmlns:a16="http://schemas.microsoft.com/office/drawing/2014/main" id="{BE22BD2F-30F8-2308-DE37-FC0E851E175C}"/>
              </a:ext>
            </a:extLst>
          </p:cNvPr>
          <p:cNvPicPr>
            <a:picLocks noChangeAspect="1"/>
          </p:cNvPicPr>
          <p:nvPr/>
        </p:nvPicPr>
        <p:blipFill>
          <a:blip r:embed="rId2"/>
          <a:stretch>
            <a:fillRect/>
          </a:stretch>
        </p:blipFill>
        <p:spPr>
          <a:xfrm>
            <a:off x="5598982" y="82480"/>
            <a:ext cx="3224419" cy="2227697"/>
          </a:xfrm>
          <a:prstGeom prst="rect">
            <a:avLst/>
          </a:prstGeom>
        </p:spPr>
      </p:pic>
      <p:pic>
        <p:nvPicPr>
          <p:cNvPr id="11" name="Picture 10">
            <a:extLst>
              <a:ext uri="{FF2B5EF4-FFF2-40B4-BE49-F238E27FC236}">
                <a16:creationId xmlns:a16="http://schemas.microsoft.com/office/drawing/2014/main" id="{A48FFB93-EA74-7704-4819-9AA385A0E8B1}"/>
              </a:ext>
            </a:extLst>
          </p:cNvPr>
          <p:cNvPicPr>
            <a:picLocks noChangeAspect="1"/>
          </p:cNvPicPr>
          <p:nvPr/>
        </p:nvPicPr>
        <p:blipFill>
          <a:blip r:embed="rId3"/>
          <a:stretch>
            <a:fillRect/>
          </a:stretch>
        </p:blipFill>
        <p:spPr>
          <a:xfrm>
            <a:off x="5598982" y="2619530"/>
            <a:ext cx="3224419" cy="2489270"/>
          </a:xfrm>
          <a:prstGeom prst="rect">
            <a:avLst/>
          </a:prstGeom>
        </p:spPr>
      </p:pic>
      <p:pic>
        <p:nvPicPr>
          <p:cNvPr id="12" name="Picture 11">
            <a:extLst>
              <a:ext uri="{FF2B5EF4-FFF2-40B4-BE49-F238E27FC236}">
                <a16:creationId xmlns:a16="http://schemas.microsoft.com/office/drawing/2014/main" id="{088EF224-2BA6-616D-5154-1CFD418DC66D}"/>
              </a:ext>
            </a:extLst>
          </p:cNvPr>
          <p:cNvPicPr>
            <a:picLocks noChangeAspect="1"/>
          </p:cNvPicPr>
          <p:nvPr/>
        </p:nvPicPr>
        <p:blipFill>
          <a:blip r:embed="rId4"/>
          <a:stretch>
            <a:fillRect/>
          </a:stretch>
        </p:blipFill>
        <p:spPr>
          <a:xfrm>
            <a:off x="152400" y="1781251"/>
            <a:ext cx="4689713" cy="2082914"/>
          </a:xfrm>
          <a:prstGeom prst="rect">
            <a:avLst/>
          </a:prstGeom>
        </p:spPr>
      </p:pic>
    </p:spTree>
    <p:extLst>
      <p:ext uri="{BB962C8B-B14F-4D97-AF65-F5344CB8AC3E}">
        <p14:creationId xmlns:p14="http://schemas.microsoft.com/office/powerpoint/2010/main" val="1245940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1F90-AFCB-9B8F-4529-AFEAECA3349B}"/>
              </a:ext>
            </a:extLst>
          </p:cNvPr>
          <p:cNvSpPr>
            <a:spLocks noGrp="1"/>
          </p:cNvSpPr>
          <p:nvPr>
            <p:ph type="title"/>
          </p:nvPr>
        </p:nvSpPr>
        <p:spPr/>
        <p:txBody>
          <a:bodyPr/>
          <a:lstStyle/>
          <a:p>
            <a:r>
              <a:rPr lang="en-US" dirty="0"/>
              <a:t>ChatGPT/Generative AI</a:t>
            </a:r>
          </a:p>
        </p:txBody>
      </p:sp>
      <p:sp>
        <p:nvSpPr>
          <p:cNvPr id="3" name="Text Placeholder 2">
            <a:extLst>
              <a:ext uri="{FF2B5EF4-FFF2-40B4-BE49-F238E27FC236}">
                <a16:creationId xmlns:a16="http://schemas.microsoft.com/office/drawing/2014/main" id="{23F3E438-B7E3-13C1-84C5-0AF70D18FC7B}"/>
              </a:ext>
            </a:extLst>
          </p:cNvPr>
          <p:cNvSpPr>
            <a:spLocks noGrp="1"/>
          </p:cNvSpPr>
          <p:nvPr>
            <p:ph type="body" idx="1"/>
          </p:nvPr>
        </p:nvSpPr>
        <p:spPr/>
        <p:txBody>
          <a:bodyPr/>
          <a:lstStyle/>
          <a:p>
            <a:r>
              <a:rPr lang="en-US" dirty="0"/>
              <a:t>It is up to you whether you want to use generative AI to help you with your code</a:t>
            </a:r>
          </a:p>
          <a:p>
            <a:r>
              <a:rPr lang="en-US" dirty="0"/>
              <a:t>Guidelines: </a:t>
            </a:r>
          </a:p>
          <a:p>
            <a:pPr lvl="1"/>
            <a:r>
              <a:rPr lang="en-US" dirty="0"/>
              <a:t>The code has to use the tools covered in lecture</a:t>
            </a:r>
          </a:p>
          <a:p>
            <a:pPr lvl="1"/>
            <a:r>
              <a:rPr lang="en-US" dirty="0"/>
              <a:t>You cannot use it for the written portion of lab assignments or research milestones</a:t>
            </a:r>
          </a:p>
          <a:p>
            <a:pPr lvl="1"/>
            <a:r>
              <a:rPr lang="en-US" dirty="0"/>
              <a:t>You need to state whether you used it for your code and how. </a:t>
            </a:r>
          </a:p>
        </p:txBody>
      </p:sp>
      <p:sp>
        <p:nvSpPr>
          <p:cNvPr id="4" name="Slide Number Placeholder 3">
            <a:extLst>
              <a:ext uri="{FF2B5EF4-FFF2-40B4-BE49-F238E27FC236}">
                <a16:creationId xmlns:a16="http://schemas.microsoft.com/office/drawing/2014/main" id="{174B7DB2-EE3B-870A-8C4C-6AC7F280BB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2814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13D9-39C7-8386-2F88-0BF3209517E2}"/>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BD1A2E76-D8AF-6403-6FF9-7EFBB57AAF1D}"/>
              </a:ext>
            </a:extLst>
          </p:cNvPr>
          <p:cNvSpPr>
            <a:spLocks noGrp="1"/>
          </p:cNvSpPr>
          <p:nvPr>
            <p:ph idx="1"/>
          </p:nvPr>
        </p:nvSpPr>
        <p:spPr>
          <a:xfrm>
            <a:off x="457200" y="857250"/>
            <a:ext cx="3727739" cy="3829050"/>
          </a:xfrm>
        </p:spPr>
        <p:txBody>
          <a:bodyPr/>
          <a:lstStyle/>
          <a:p>
            <a:r>
              <a:rPr lang="en-US" dirty="0"/>
              <a:t>I use Poll Everywhere to encourage active learning during lecture</a:t>
            </a:r>
          </a:p>
          <a:p>
            <a:r>
              <a:rPr lang="en-US" dirty="0"/>
              <a:t>My polls will be available here when they go live: </a:t>
            </a:r>
            <a:r>
              <a:rPr lang="en-US" b="1" i="0" dirty="0">
                <a:effectLst/>
                <a:latin typeface="Source Sans Pro" panose="020B0503030403020204" pitchFamily="34" charset="0"/>
                <a:hlinkClick r:id="rId2"/>
              </a:rPr>
              <a:t>PollEv.com/vsovero</a:t>
            </a:r>
          </a:p>
        </p:txBody>
      </p:sp>
      <p:pic>
        <p:nvPicPr>
          <p:cNvPr id="1026" name="Picture 2">
            <a:extLst>
              <a:ext uri="{FF2B5EF4-FFF2-40B4-BE49-F238E27FC236}">
                <a16:creationId xmlns:a16="http://schemas.microsoft.com/office/drawing/2014/main" id="{0F6663BC-1AD4-939E-AF49-7ED5FD961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615" y="1065628"/>
            <a:ext cx="3476385" cy="371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2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50A1-7A6E-3218-93EB-AEA8301458C6}"/>
              </a:ext>
            </a:extLst>
          </p:cNvPr>
          <p:cNvSpPr>
            <a:spLocks noGrp="1"/>
          </p:cNvSpPr>
          <p:nvPr>
            <p:ph type="title"/>
          </p:nvPr>
        </p:nvSpPr>
        <p:spPr/>
        <p:txBody>
          <a:bodyPr/>
          <a:lstStyle/>
          <a:p>
            <a:r>
              <a:rPr lang="en-US" dirty="0"/>
              <a:t>Poll Everywhere</a:t>
            </a:r>
          </a:p>
        </p:txBody>
      </p:sp>
      <p:sp>
        <p:nvSpPr>
          <p:cNvPr id="3" name="Content Placeholder 2">
            <a:extLst>
              <a:ext uri="{FF2B5EF4-FFF2-40B4-BE49-F238E27FC236}">
                <a16:creationId xmlns:a16="http://schemas.microsoft.com/office/drawing/2014/main" id="{CEA635F9-7BBE-777D-FE78-DF258E91D167}"/>
              </a:ext>
            </a:extLst>
          </p:cNvPr>
          <p:cNvSpPr>
            <a:spLocks noGrp="1"/>
          </p:cNvSpPr>
          <p:nvPr>
            <p:ph idx="1"/>
          </p:nvPr>
        </p:nvSpPr>
        <p:spPr>
          <a:xfrm>
            <a:off x="552157" y="941657"/>
            <a:ext cx="8229600" cy="3829050"/>
          </a:xfrm>
        </p:spPr>
        <p:txBody>
          <a:bodyPr/>
          <a:lstStyle/>
          <a:p>
            <a:r>
              <a:rPr lang="en-US" dirty="0"/>
              <a:t>Please use your </a:t>
            </a:r>
            <a:r>
              <a:rPr lang="en-US" dirty="0" err="1"/>
              <a:t>ucr</a:t>
            </a:r>
            <a:r>
              <a:rPr lang="en-US" dirty="0"/>
              <a:t> email address to sign in (do not sign up for an account)</a:t>
            </a:r>
          </a:p>
          <a:p>
            <a:r>
              <a:rPr lang="en-US" dirty="0"/>
              <a:t>You will be redirected to the UCR SSO</a:t>
            </a:r>
          </a:p>
        </p:txBody>
      </p:sp>
      <p:pic>
        <p:nvPicPr>
          <p:cNvPr id="2050" name="Picture 2">
            <a:extLst>
              <a:ext uri="{FF2B5EF4-FFF2-40B4-BE49-F238E27FC236}">
                <a16:creationId xmlns:a16="http://schemas.microsoft.com/office/drawing/2014/main" id="{FD1352CA-FED9-06BB-2A21-19EA05C1A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841" y="1924343"/>
            <a:ext cx="2352675" cy="2476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B3754FA-A087-4664-4F7B-6B158447A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386" y="1624306"/>
            <a:ext cx="171450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95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B3C129-F05F-DA82-583D-C86573E11148}"/>
              </a:ext>
            </a:extLst>
          </p:cNvPr>
          <p:cNvSpPr>
            <a:spLocks noGrp="1"/>
          </p:cNvSpPr>
          <p:nvPr>
            <p:ph type="title"/>
          </p:nvPr>
        </p:nvSpPr>
        <p:spPr/>
        <p:txBody>
          <a:bodyPr/>
          <a:lstStyle/>
          <a:p>
            <a:r>
              <a:rPr lang="en-US" dirty="0"/>
              <a:t>Lecture Quizzes (ungraded)</a:t>
            </a:r>
          </a:p>
        </p:txBody>
      </p:sp>
      <p:sp>
        <p:nvSpPr>
          <p:cNvPr id="7" name="Text Placeholder 6">
            <a:extLst>
              <a:ext uri="{FF2B5EF4-FFF2-40B4-BE49-F238E27FC236}">
                <a16:creationId xmlns:a16="http://schemas.microsoft.com/office/drawing/2014/main" id="{12B9BFB3-F968-2391-6370-ADE948CA31D1}"/>
              </a:ext>
            </a:extLst>
          </p:cNvPr>
          <p:cNvSpPr>
            <a:spLocks noGrp="1"/>
          </p:cNvSpPr>
          <p:nvPr>
            <p:ph type="body" idx="1"/>
          </p:nvPr>
        </p:nvSpPr>
        <p:spPr/>
        <p:txBody>
          <a:bodyPr/>
          <a:lstStyle/>
          <a:p>
            <a:pPr marL="95250" indent="0">
              <a:buNone/>
            </a:pPr>
            <a:endParaRPr lang="en-US" dirty="0"/>
          </a:p>
          <a:p>
            <a:r>
              <a:rPr lang="en-US" dirty="0"/>
              <a:t>Posted on Canvas for you to practice after lecture</a:t>
            </a:r>
          </a:p>
          <a:p>
            <a:r>
              <a:rPr lang="en-US" dirty="0"/>
              <a:t>Does not count towards your grade</a:t>
            </a:r>
          </a:p>
          <a:p>
            <a:r>
              <a:rPr lang="en-US" dirty="0"/>
              <a:t>Feel free to ask Fan to review these questions during lab section</a:t>
            </a:r>
          </a:p>
        </p:txBody>
      </p:sp>
      <p:sp>
        <p:nvSpPr>
          <p:cNvPr id="5" name="Slide Number Placeholder 4">
            <a:extLst>
              <a:ext uri="{FF2B5EF4-FFF2-40B4-BE49-F238E27FC236}">
                <a16:creationId xmlns:a16="http://schemas.microsoft.com/office/drawing/2014/main" id="{2B3E0C8C-5055-1468-A27A-F9CCB7A812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166871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01E5-BC50-9C77-1164-905433FB2EFB}"/>
              </a:ext>
            </a:extLst>
          </p:cNvPr>
          <p:cNvSpPr>
            <a:spLocks noGrp="1"/>
          </p:cNvSpPr>
          <p:nvPr>
            <p:ph type="title"/>
          </p:nvPr>
        </p:nvSpPr>
        <p:spPr/>
        <p:txBody>
          <a:bodyPr/>
          <a:lstStyle/>
          <a:p>
            <a:r>
              <a:rPr lang="en-US" dirty="0"/>
              <a:t>Lecture Scripts</a:t>
            </a:r>
          </a:p>
        </p:txBody>
      </p:sp>
      <p:sp>
        <p:nvSpPr>
          <p:cNvPr id="3" name="Text Placeholder 2">
            <a:extLst>
              <a:ext uri="{FF2B5EF4-FFF2-40B4-BE49-F238E27FC236}">
                <a16:creationId xmlns:a16="http://schemas.microsoft.com/office/drawing/2014/main" id="{FC2A2AA6-E035-6A48-51DC-225D2AB1EEEC}"/>
              </a:ext>
            </a:extLst>
          </p:cNvPr>
          <p:cNvSpPr>
            <a:spLocks noGrp="1"/>
          </p:cNvSpPr>
          <p:nvPr>
            <p:ph type="body" idx="1"/>
          </p:nvPr>
        </p:nvSpPr>
        <p:spPr/>
        <p:txBody>
          <a:bodyPr/>
          <a:lstStyle/>
          <a:p>
            <a:r>
              <a:rPr lang="en-US" dirty="0"/>
              <a:t>I post all of the code used during lecture as an R script on Canvas</a:t>
            </a:r>
          </a:p>
          <a:p>
            <a:r>
              <a:rPr lang="en-US" dirty="0"/>
              <a:t>Running the code during or after lecture will help you gain more familiarity with </a:t>
            </a:r>
            <a:r>
              <a:rPr lang="en-US" dirty="0" err="1"/>
              <a:t>Rstudio</a:t>
            </a:r>
            <a:endParaRPr lang="en-US" dirty="0"/>
          </a:p>
        </p:txBody>
      </p:sp>
      <p:sp>
        <p:nvSpPr>
          <p:cNvPr id="4" name="Slide Number Placeholder 3">
            <a:extLst>
              <a:ext uri="{FF2B5EF4-FFF2-40B4-BE49-F238E27FC236}">
                <a16:creationId xmlns:a16="http://schemas.microsoft.com/office/drawing/2014/main" id="{65947529-219D-C263-9BBE-6F9B3F896B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spTree>
    <p:extLst>
      <p:ext uri="{BB962C8B-B14F-4D97-AF65-F5344CB8AC3E}">
        <p14:creationId xmlns:p14="http://schemas.microsoft.com/office/powerpoint/2010/main" val="104089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Outline</a:t>
            </a:r>
            <a:endParaRPr sz="3300" b="0" i="0" u="none" strike="noStrike" cap="none">
              <a:solidFill>
                <a:schemeClr val="dk1"/>
              </a:solidFill>
              <a:latin typeface="Arial"/>
              <a:ea typeface="Arial"/>
              <a:cs typeface="Arial"/>
              <a:sym typeface="Arial"/>
            </a:endParaRPr>
          </a:p>
        </p:txBody>
      </p:sp>
      <p:sp>
        <p:nvSpPr>
          <p:cNvPr id="211" name="Google Shape;211;p38"/>
          <p:cNvSpPr txBox="1">
            <a:spLocks noGrp="1"/>
          </p:cNvSpPr>
          <p:nvPr>
            <p:ph type="body" idx="1"/>
          </p:nvPr>
        </p:nvSpPr>
        <p:spPr>
          <a:xfrm>
            <a:off x="628650" y="1369225"/>
            <a:ext cx="59685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SzPts val="2400"/>
              <a:buChar char="•"/>
            </a:pPr>
            <a:r>
              <a:rPr lang="en" sz="2400" b="0" i="0" u="none" strike="noStrike" cap="none" dirty="0">
                <a:solidFill>
                  <a:schemeClr val="dk1"/>
                </a:solidFill>
                <a:latin typeface="Arial"/>
                <a:ea typeface="Arial"/>
                <a:cs typeface="Arial"/>
                <a:sym typeface="Arial"/>
              </a:rPr>
              <a:t>Class Overview</a:t>
            </a:r>
          </a:p>
          <a:p>
            <a:pPr marL="457200" marR="0" lvl="0" indent="-381000" algn="l" rtl="0">
              <a:lnSpc>
                <a:spcPct val="90000"/>
              </a:lnSpc>
              <a:spcBef>
                <a:spcPts val="0"/>
              </a:spcBef>
              <a:spcAft>
                <a:spcPts val="0"/>
              </a:spcAft>
              <a:buSzPts val="2400"/>
              <a:buChar char="•"/>
            </a:pPr>
            <a:r>
              <a:rPr lang="en" sz="2400" b="0" i="0" u="none" strike="noStrike" cap="none" dirty="0">
                <a:solidFill>
                  <a:schemeClr val="dk1"/>
                </a:solidFill>
                <a:latin typeface="Arial"/>
                <a:ea typeface="Arial"/>
                <a:cs typeface="Arial"/>
                <a:sym typeface="Arial"/>
              </a:rPr>
              <a:t>Intro to R:</a:t>
            </a:r>
          </a:p>
          <a:p>
            <a:pPr lvl="1" indent="-381000">
              <a:spcBef>
                <a:spcPts val="0"/>
              </a:spcBef>
              <a:buSzPts val="2400"/>
            </a:pPr>
            <a:r>
              <a:rPr lang="en" sz="2100" b="0" i="0" u="none" strike="noStrike" cap="none" dirty="0">
                <a:solidFill>
                  <a:schemeClr val="dk1"/>
                </a:solidFill>
                <a:latin typeface="Arial"/>
                <a:ea typeface="Arial"/>
                <a:cs typeface="Arial"/>
                <a:sym typeface="Arial"/>
              </a:rPr>
              <a:t>R</a:t>
            </a:r>
            <a:r>
              <a:rPr lang="en-US" sz="2100" dirty="0"/>
              <a:t>s</a:t>
            </a:r>
            <a:r>
              <a:rPr lang="en" sz="2100" b="0" i="0" u="none" strike="noStrike" cap="none" dirty="0" err="1">
                <a:solidFill>
                  <a:schemeClr val="dk1"/>
                </a:solidFill>
                <a:latin typeface="Arial"/>
                <a:ea typeface="Arial"/>
                <a:cs typeface="Arial"/>
                <a:sym typeface="Arial"/>
              </a:rPr>
              <a:t>tudio</a:t>
            </a:r>
            <a:r>
              <a:rPr lang="en" sz="2100" b="0" i="0" u="none" strike="noStrike" cap="none" dirty="0">
                <a:solidFill>
                  <a:schemeClr val="dk1"/>
                </a:solidFill>
                <a:latin typeface="Arial"/>
                <a:ea typeface="Arial"/>
                <a:cs typeface="Arial"/>
                <a:sym typeface="Arial"/>
              </a:rPr>
              <a:t> Console</a:t>
            </a:r>
          </a:p>
          <a:p>
            <a:pPr lvl="1" indent="-381000">
              <a:spcBef>
                <a:spcPts val="0"/>
              </a:spcBef>
              <a:buSzPts val="2400"/>
            </a:pPr>
            <a:r>
              <a:rPr lang="en" sz="2100" dirty="0"/>
              <a:t>Operators</a:t>
            </a:r>
          </a:p>
          <a:p>
            <a:pPr lvl="1" indent="-381000">
              <a:spcBef>
                <a:spcPts val="0"/>
              </a:spcBef>
              <a:buSzPts val="2400"/>
            </a:pPr>
            <a:r>
              <a:rPr lang="en" sz="2100" b="0" i="0" u="none" strike="noStrike" cap="none" dirty="0">
                <a:solidFill>
                  <a:schemeClr val="dk1"/>
                </a:solidFill>
                <a:latin typeface="Arial"/>
                <a:ea typeface="Arial"/>
                <a:cs typeface="Arial"/>
                <a:sym typeface="Arial"/>
              </a:rPr>
              <a:t>Functions </a:t>
            </a:r>
          </a:p>
          <a:p>
            <a:pPr lvl="1" indent="-381000">
              <a:spcBef>
                <a:spcPts val="0"/>
              </a:spcBef>
              <a:buSzPts val="2400"/>
            </a:pPr>
            <a:r>
              <a:rPr lang="en" sz="2100" b="0" i="0" u="none" strike="noStrike" cap="none" dirty="0">
                <a:solidFill>
                  <a:schemeClr val="dk1"/>
                </a:solidFill>
                <a:latin typeface="Arial"/>
                <a:ea typeface="Arial"/>
                <a:cs typeface="Arial"/>
                <a:sym typeface="Arial"/>
              </a:rPr>
              <a:t>Objects</a:t>
            </a:r>
          </a:p>
          <a:p>
            <a:pPr marL="9144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p:txBody>
      </p:sp>
      <p:sp>
        <p:nvSpPr>
          <p:cNvPr id="214" name="Google Shape;214;p3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E10A-8355-12E6-9E0F-3501CF53FEF1}"/>
              </a:ext>
            </a:extLst>
          </p:cNvPr>
          <p:cNvSpPr>
            <a:spLocks noGrp="1"/>
          </p:cNvSpPr>
          <p:nvPr>
            <p:ph type="title"/>
          </p:nvPr>
        </p:nvSpPr>
        <p:spPr/>
        <p:txBody>
          <a:bodyPr/>
          <a:lstStyle/>
          <a:p>
            <a:r>
              <a:rPr lang="en-US" dirty="0"/>
              <a:t>This Week: Introduction to R Basics</a:t>
            </a:r>
          </a:p>
        </p:txBody>
      </p:sp>
      <p:sp>
        <p:nvSpPr>
          <p:cNvPr id="3" name="Text Placeholder 2">
            <a:extLst>
              <a:ext uri="{FF2B5EF4-FFF2-40B4-BE49-F238E27FC236}">
                <a16:creationId xmlns:a16="http://schemas.microsoft.com/office/drawing/2014/main" id="{E72F2D13-6E54-8A43-CB2C-97EDFEE3D8D4}"/>
              </a:ext>
            </a:extLst>
          </p:cNvPr>
          <p:cNvSpPr>
            <a:spLocks noGrp="1"/>
          </p:cNvSpPr>
          <p:nvPr>
            <p:ph type="body" idx="1"/>
          </p:nvPr>
        </p:nvSpPr>
        <p:spPr>
          <a:xfrm>
            <a:off x="628649" y="1369219"/>
            <a:ext cx="7374707" cy="3263400"/>
          </a:xfrm>
        </p:spPr>
        <p:txBody>
          <a:bodyPr/>
          <a:lstStyle/>
          <a:p>
            <a:r>
              <a:rPr lang="en-US" dirty="0"/>
              <a:t>Before we cover more broad topics in data analysis, we need to understand some R basics</a:t>
            </a:r>
          </a:p>
          <a:p>
            <a:r>
              <a:rPr lang="en-US" dirty="0"/>
              <a:t>We need these building blocks before moving onto data wrangling, visualization, etc.</a:t>
            </a:r>
          </a:p>
        </p:txBody>
      </p:sp>
      <p:sp>
        <p:nvSpPr>
          <p:cNvPr id="5" name="Slide Number Placeholder 4">
            <a:extLst>
              <a:ext uri="{FF2B5EF4-FFF2-40B4-BE49-F238E27FC236}">
                <a16:creationId xmlns:a16="http://schemas.microsoft.com/office/drawing/2014/main" id="{4041A3B0-3F34-89C7-4EB8-C96F905F9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98014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B3BA-5C75-E50D-8B33-30BBDC87BDCA}"/>
              </a:ext>
            </a:extLst>
          </p:cNvPr>
          <p:cNvSpPr>
            <a:spLocks noGrp="1"/>
          </p:cNvSpPr>
          <p:nvPr>
            <p:ph type="title"/>
          </p:nvPr>
        </p:nvSpPr>
        <p:spPr/>
        <p:txBody>
          <a:bodyPr/>
          <a:lstStyle/>
          <a:p>
            <a:r>
              <a:rPr lang="en-US" dirty="0"/>
              <a:t>Coding Goals</a:t>
            </a:r>
          </a:p>
        </p:txBody>
      </p:sp>
      <p:sp>
        <p:nvSpPr>
          <p:cNvPr id="3" name="Text Placeholder 2">
            <a:extLst>
              <a:ext uri="{FF2B5EF4-FFF2-40B4-BE49-F238E27FC236}">
                <a16:creationId xmlns:a16="http://schemas.microsoft.com/office/drawing/2014/main" id="{4B3ADE6F-051A-2B02-9CAA-A987C29C32AC}"/>
              </a:ext>
            </a:extLst>
          </p:cNvPr>
          <p:cNvSpPr>
            <a:spLocks noGrp="1"/>
          </p:cNvSpPr>
          <p:nvPr>
            <p:ph type="body" idx="1"/>
          </p:nvPr>
        </p:nvSpPr>
        <p:spPr>
          <a:xfrm>
            <a:off x="628650" y="1369219"/>
            <a:ext cx="7817766" cy="3263400"/>
          </a:xfrm>
        </p:spPr>
        <p:txBody>
          <a:bodyPr/>
          <a:lstStyle/>
          <a:p>
            <a:pPr marL="552450" indent="-457200">
              <a:buFont typeface="+mj-lt"/>
              <a:buAutoNum type="arabicPeriod"/>
            </a:pPr>
            <a:r>
              <a:rPr lang="en-US" dirty="0">
                <a:solidFill>
                  <a:srgbClr val="000000"/>
                </a:solidFill>
                <a:latin typeface="Fira Sans" panose="020B0503050000020004" pitchFamily="34" charset="0"/>
              </a:rPr>
              <a:t>Run code without errors (pretty doable with </a:t>
            </a:r>
            <a:r>
              <a:rPr lang="en-US" dirty="0" err="1">
                <a:solidFill>
                  <a:srgbClr val="000000"/>
                </a:solidFill>
                <a:latin typeface="Fira Sans" panose="020B0503050000020004" pitchFamily="34" charset="0"/>
              </a:rPr>
              <a:t>ChatGPT</a:t>
            </a:r>
            <a:r>
              <a:rPr lang="en-US" dirty="0">
                <a:solidFill>
                  <a:srgbClr val="000000"/>
                </a:solidFill>
                <a:latin typeface="Fira Sans" panose="020B0503050000020004" pitchFamily="34" charset="0"/>
              </a:rPr>
              <a:t>)</a:t>
            </a:r>
            <a:endParaRPr lang="en-US" b="0" i="0" dirty="0">
              <a:solidFill>
                <a:srgbClr val="000000"/>
              </a:solidFill>
              <a:effectLst/>
              <a:latin typeface="Fira Sans" panose="020B0503050000020004" pitchFamily="34" charset="0"/>
            </a:endParaRPr>
          </a:p>
          <a:p>
            <a:pPr marL="552450" indent="-457200">
              <a:buFont typeface="+mj-lt"/>
              <a:buAutoNum type="arabicPeriod"/>
            </a:pPr>
            <a:r>
              <a:rPr lang="en-US" dirty="0"/>
              <a:t>Run code that produces what you were expecting </a:t>
            </a:r>
          </a:p>
          <a:p>
            <a:pPr marL="552450" indent="-457200">
              <a:buFont typeface="+mj-lt"/>
              <a:buAutoNum type="arabicPeriod"/>
            </a:pPr>
            <a:r>
              <a:rPr lang="en-US" dirty="0"/>
              <a:t>Run code that produces what you were expecting and you understand</a:t>
            </a:r>
          </a:p>
          <a:p>
            <a:pPr marL="552450" lvl="1" indent="0">
              <a:buNone/>
            </a:pPr>
            <a:endParaRPr lang="en-US" dirty="0"/>
          </a:p>
        </p:txBody>
      </p:sp>
      <p:sp>
        <p:nvSpPr>
          <p:cNvPr id="5" name="Slide Number Placeholder 4">
            <a:extLst>
              <a:ext uri="{FF2B5EF4-FFF2-40B4-BE49-F238E27FC236}">
                <a16:creationId xmlns:a16="http://schemas.microsoft.com/office/drawing/2014/main" id="{ADA161F8-C9CF-528F-C345-1491F2DC1B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18980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8FE6-03AD-59DD-D1CE-2DEE305B65D3}"/>
              </a:ext>
            </a:extLst>
          </p:cNvPr>
          <p:cNvSpPr>
            <a:spLocks noGrp="1"/>
          </p:cNvSpPr>
          <p:nvPr>
            <p:ph type="title"/>
          </p:nvPr>
        </p:nvSpPr>
        <p:spPr/>
        <p:txBody>
          <a:bodyPr/>
          <a:lstStyle/>
          <a:p>
            <a:r>
              <a:rPr lang="en-US" dirty="0"/>
              <a:t>Getting help</a:t>
            </a:r>
          </a:p>
        </p:txBody>
      </p:sp>
      <p:sp>
        <p:nvSpPr>
          <p:cNvPr id="3" name="Text Placeholder 2">
            <a:extLst>
              <a:ext uri="{FF2B5EF4-FFF2-40B4-BE49-F238E27FC236}">
                <a16:creationId xmlns:a16="http://schemas.microsoft.com/office/drawing/2014/main" id="{0BC63033-3B28-6792-5B44-A42463EF1805}"/>
              </a:ext>
            </a:extLst>
          </p:cNvPr>
          <p:cNvSpPr>
            <a:spLocks noGrp="1"/>
          </p:cNvSpPr>
          <p:nvPr>
            <p:ph type="body" idx="1"/>
          </p:nvPr>
        </p:nvSpPr>
        <p:spPr>
          <a:xfrm>
            <a:off x="628649" y="1369219"/>
            <a:ext cx="8292713" cy="3263400"/>
          </a:xfrm>
        </p:spPr>
        <p:txBody>
          <a:bodyPr/>
          <a:lstStyle/>
          <a:p>
            <a:pPr marL="552450" indent="-457200">
              <a:buFont typeface="+mj-lt"/>
              <a:buAutoNum type="arabicPeriod"/>
            </a:pPr>
            <a:r>
              <a:rPr lang="en-US" dirty="0"/>
              <a:t>Read the error message.</a:t>
            </a:r>
          </a:p>
          <a:p>
            <a:pPr marL="552450" indent="-457200">
              <a:buFont typeface="+mj-lt"/>
              <a:buAutoNum type="arabicPeriod"/>
            </a:pPr>
            <a:r>
              <a:rPr lang="en-US" dirty="0"/>
              <a:t>Try some online resources:</a:t>
            </a:r>
          </a:p>
          <a:p>
            <a:pPr lvl="1"/>
            <a:r>
              <a:rPr lang="en-US" dirty="0"/>
              <a:t>Stack Overflow</a:t>
            </a:r>
          </a:p>
          <a:p>
            <a:pPr lvl="1"/>
            <a:r>
              <a:rPr lang="en-US" dirty="0" err="1"/>
              <a:t>ChatGPT</a:t>
            </a:r>
            <a:r>
              <a:rPr lang="en-US" dirty="0"/>
              <a:t> (type in your code and the error message)</a:t>
            </a:r>
          </a:p>
          <a:p>
            <a:pPr lvl="1"/>
            <a:r>
              <a:rPr lang="en-US" dirty="0"/>
              <a:t>Slack </a:t>
            </a:r>
          </a:p>
          <a:p>
            <a:pPr marL="552450" indent="-457200">
              <a:buFont typeface="+mj-lt"/>
              <a:buAutoNum type="arabicPeriod"/>
            </a:pPr>
            <a:r>
              <a:rPr lang="en-US" dirty="0"/>
              <a:t>Still stuck?</a:t>
            </a:r>
          </a:p>
          <a:p>
            <a:pPr lvl="1"/>
            <a:r>
              <a:rPr lang="en-US" dirty="0"/>
              <a:t>Please reach out to myself or your TA (Fan Bu)</a:t>
            </a:r>
          </a:p>
          <a:p>
            <a:pPr lvl="1"/>
            <a:r>
              <a:rPr lang="en-US" dirty="0"/>
              <a:t>Share your code, data, screenshots of the error message, etc.</a:t>
            </a:r>
          </a:p>
          <a:p>
            <a:endParaRPr lang="en-US" dirty="0"/>
          </a:p>
        </p:txBody>
      </p:sp>
      <p:sp>
        <p:nvSpPr>
          <p:cNvPr id="5" name="Slide Number Placeholder 4">
            <a:extLst>
              <a:ext uri="{FF2B5EF4-FFF2-40B4-BE49-F238E27FC236}">
                <a16:creationId xmlns:a16="http://schemas.microsoft.com/office/drawing/2014/main" id="{A476E5DD-9A92-502B-6898-FC4B7DD9C2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724885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460E-6BA1-7363-C72B-A87521D8290A}"/>
              </a:ext>
            </a:extLst>
          </p:cNvPr>
          <p:cNvSpPr>
            <a:spLocks noGrp="1"/>
          </p:cNvSpPr>
          <p:nvPr>
            <p:ph type="title"/>
          </p:nvPr>
        </p:nvSpPr>
        <p:spPr/>
        <p:txBody>
          <a:bodyPr/>
          <a:lstStyle/>
          <a:p>
            <a:r>
              <a:rPr lang="en-US" dirty="0"/>
              <a:t>Example: Be Careful with Typos</a:t>
            </a:r>
          </a:p>
        </p:txBody>
      </p:sp>
      <p:sp>
        <p:nvSpPr>
          <p:cNvPr id="3" name="Text Placeholder 2">
            <a:extLst>
              <a:ext uri="{FF2B5EF4-FFF2-40B4-BE49-F238E27FC236}">
                <a16:creationId xmlns:a16="http://schemas.microsoft.com/office/drawing/2014/main" id="{82DC3D53-AA32-9F95-A97B-428F472CB0C3}"/>
              </a:ext>
            </a:extLst>
          </p:cNvPr>
          <p:cNvSpPr>
            <a:spLocks noGrp="1"/>
          </p:cNvSpPr>
          <p:nvPr>
            <p:ph type="body" idx="1"/>
          </p:nvPr>
        </p:nvSpPr>
        <p:spPr/>
        <p:txBody>
          <a:bodyPr/>
          <a:lstStyle/>
          <a:p>
            <a:r>
              <a:rPr lang="en-US" b="0" i="0" dirty="0">
                <a:solidFill>
                  <a:srgbClr val="333333"/>
                </a:solidFill>
                <a:effectLst/>
                <a:latin typeface="Muli"/>
              </a:rPr>
              <a:t>Implicit contract with the computer / scripting language: </a:t>
            </a:r>
          </a:p>
          <a:p>
            <a:pPr lvl="1"/>
            <a:r>
              <a:rPr lang="en-US" b="0" i="0" dirty="0">
                <a:solidFill>
                  <a:srgbClr val="333333"/>
                </a:solidFill>
                <a:effectLst/>
                <a:latin typeface="Muli"/>
              </a:rPr>
              <a:t>Computer will do tedious computation for you.</a:t>
            </a:r>
          </a:p>
          <a:p>
            <a:pPr lvl="1"/>
            <a:r>
              <a:rPr lang="en-US" b="0" i="0" dirty="0">
                <a:solidFill>
                  <a:srgbClr val="333333"/>
                </a:solidFill>
                <a:effectLst/>
                <a:latin typeface="Muli"/>
              </a:rPr>
              <a:t>In return, you will be completely precise in your instructions</a:t>
            </a:r>
          </a:p>
          <a:p>
            <a:r>
              <a:rPr lang="en-US" b="0" i="0" dirty="0">
                <a:solidFill>
                  <a:srgbClr val="333333"/>
                </a:solidFill>
                <a:effectLst/>
                <a:latin typeface="Muli"/>
              </a:rPr>
              <a:t>Typos matter. Case matters. </a:t>
            </a:r>
            <a:endParaRPr lang="en-US" dirty="0"/>
          </a:p>
        </p:txBody>
      </p:sp>
      <p:sp>
        <p:nvSpPr>
          <p:cNvPr id="4" name="Text Placeholder 3">
            <a:extLst>
              <a:ext uri="{FF2B5EF4-FFF2-40B4-BE49-F238E27FC236}">
                <a16:creationId xmlns:a16="http://schemas.microsoft.com/office/drawing/2014/main" id="{525F8D71-3E4B-1319-D626-36C63A5C7E55}"/>
              </a:ext>
            </a:extLst>
          </p:cNvPr>
          <p:cNvSpPr>
            <a:spLocks noGrp="1"/>
          </p:cNvSpPr>
          <p:nvPr>
            <p:ph type="body" idx="2"/>
          </p:nvPr>
        </p:nvSpPr>
        <p:spPr/>
        <p:txBody>
          <a:bodyPr/>
          <a:lstStyle/>
          <a:p>
            <a:pPr marL="95250" indent="0">
              <a:buNone/>
            </a:pPr>
            <a:r>
              <a:rPr lang="en-US" u="none" strike="noStrike" dirty="0" err="1">
                <a:solidFill>
                  <a:srgbClr val="7030A0"/>
                </a:solidFill>
                <a:effectLst/>
              </a:rPr>
              <a:t>data_rocks</a:t>
            </a:r>
            <a:r>
              <a:rPr lang="en-US" u="none" strike="noStrike" dirty="0">
                <a:solidFill>
                  <a:srgbClr val="7030A0"/>
                </a:solidFill>
                <a:effectLst/>
              </a:rPr>
              <a:t> </a:t>
            </a:r>
            <a:r>
              <a:rPr lang="en-US" u="none" strike="noStrike" dirty="0">
                <a:solidFill>
                  <a:srgbClr val="0432FF"/>
                </a:solidFill>
                <a:effectLst/>
              </a:rPr>
              <a:t>&lt;-</a:t>
            </a:r>
            <a:r>
              <a:rPr lang="en-US" u="none" strike="noStrike" dirty="0">
                <a:solidFill>
                  <a:srgbClr val="4070A0"/>
                </a:solidFill>
                <a:effectLst/>
              </a:rPr>
              <a:t> </a:t>
            </a:r>
            <a:r>
              <a:rPr lang="en-US" u="none" strike="noStrike" dirty="0">
                <a:solidFill>
                  <a:srgbClr val="00B050"/>
                </a:solidFill>
                <a:effectLst/>
              </a:rPr>
              <a:t>2</a:t>
            </a:r>
            <a:r>
              <a:rPr lang="en-US" u="none" strike="noStrike" dirty="0">
                <a:solidFill>
                  <a:srgbClr val="3F88CA"/>
                </a:solidFill>
                <a:effectLst/>
              </a:rPr>
              <a:t> </a:t>
            </a:r>
            <a:r>
              <a:rPr lang="en-US" u="none" strike="noStrike" dirty="0">
                <a:solidFill>
                  <a:srgbClr val="0070C0"/>
                </a:solidFill>
                <a:effectLst/>
              </a:rPr>
              <a:t>^</a:t>
            </a:r>
            <a:r>
              <a:rPr lang="en-US" u="none" strike="noStrike" dirty="0">
                <a:solidFill>
                  <a:srgbClr val="4070A0"/>
                </a:solidFill>
                <a:effectLst/>
              </a:rPr>
              <a:t> </a:t>
            </a:r>
            <a:r>
              <a:rPr lang="en-US" u="none" strike="noStrike" dirty="0">
                <a:solidFill>
                  <a:srgbClr val="00B050"/>
                </a:solidFill>
                <a:effectLst/>
              </a:rPr>
              <a:t>3</a:t>
            </a:r>
            <a:endParaRPr lang="en-US" dirty="0">
              <a:solidFill>
                <a:srgbClr val="00B050"/>
              </a:solidFill>
            </a:endParaRPr>
          </a:p>
          <a:p>
            <a:pPr marL="95250" indent="0">
              <a:buNone/>
            </a:pPr>
            <a:r>
              <a:rPr lang="en-US" u="none" strike="noStrike" dirty="0" err="1">
                <a:solidFill>
                  <a:srgbClr val="002060"/>
                </a:solidFill>
                <a:effectLst/>
              </a:rPr>
              <a:t>datarocks</a:t>
            </a:r>
            <a:r>
              <a:rPr lang="en-US" dirty="0">
                <a:solidFill>
                  <a:srgbClr val="002060"/>
                </a:solidFill>
              </a:rPr>
              <a:t> </a:t>
            </a:r>
          </a:p>
          <a:p>
            <a:pPr marL="95250" indent="0">
              <a:buNone/>
            </a:pPr>
            <a:r>
              <a:rPr lang="en-US" i="1" u="none" strike="noStrike" dirty="0">
                <a:solidFill>
                  <a:srgbClr val="002060"/>
                </a:solidFill>
                <a:effectLst/>
              </a:rPr>
              <a:t>#&gt; Error in eval(expr, </a:t>
            </a:r>
            <a:r>
              <a:rPr lang="en-US" i="1" u="none" strike="noStrike" dirty="0" err="1">
                <a:solidFill>
                  <a:srgbClr val="002060"/>
                </a:solidFill>
                <a:effectLst/>
              </a:rPr>
              <a:t>envir</a:t>
            </a:r>
            <a:r>
              <a:rPr lang="en-US" i="1" u="none" strike="noStrike" dirty="0">
                <a:solidFill>
                  <a:srgbClr val="002060"/>
                </a:solidFill>
                <a:effectLst/>
              </a:rPr>
              <a:t>, </a:t>
            </a:r>
            <a:r>
              <a:rPr lang="en-US" i="1" u="none" strike="noStrike" dirty="0" err="1">
                <a:solidFill>
                  <a:srgbClr val="002060"/>
                </a:solidFill>
                <a:effectLst/>
              </a:rPr>
              <a:t>enclos</a:t>
            </a:r>
            <a:r>
              <a:rPr lang="en-US" i="1" u="none" strike="noStrike" dirty="0">
                <a:solidFill>
                  <a:srgbClr val="002060"/>
                </a:solidFill>
                <a:effectLst/>
              </a:rPr>
              <a:t>): object ‘</a:t>
            </a:r>
            <a:r>
              <a:rPr lang="en-US" i="1" u="none" strike="noStrike" dirty="0" err="1">
                <a:solidFill>
                  <a:srgbClr val="002060"/>
                </a:solidFill>
                <a:effectLst/>
              </a:rPr>
              <a:t>datarocks</a:t>
            </a:r>
            <a:r>
              <a:rPr lang="en-US" i="1" u="none" strike="noStrike" dirty="0">
                <a:solidFill>
                  <a:srgbClr val="002060"/>
                </a:solidFill>
                <a:effectLst/>
              </a:rPr>
              <a:t>' not found</a:t>
            </a:r>
            <a:r>
              <a:rPr lang="en-US" dirty="0">
                <a:solidFill>
                  <a:srgbClr val="002060"/>
                </a:solidFill>
              </a:rPr>
              <a:t> </a:t>
            </a:r>
          </a:p>
          <a:p>
            <a:pPr marL="95250" indent="0">
              <a:buNone/>
            </a:pPr>
            <a:r>
              <a:rPr lang="en-US" u="none" strike="noStrike" dirty="0" err="1">
                <a:solidFill>
                  <a:srgbClr val="002060"/>
                </a:solidFill>
                <a:effectLst/>
              </a:rPr>
              <a:t>Data_rocks</a:t>
            </a:r>
            <a:r>
              <a:rPr lang="en-US" dirty="0">
                <a:solidFill>
                  <a:srgbClr val="002060"/>
                </a:solidFill>
              </a:rPr>
              <a:t> </a:t>
            </a:r>
          </a:p>
          <a:p>
            <a:pPr marL="95250" indent="0">
              <a:buNone/>
            </a:pPr>
            <a:r>
              <a:rPr lang="en-US" i="1" u="none" strike="noStrike" dirty="0">
                <a:solidFill>
                  <a:srgbClr val="002060"/>
                </a:solidFill>
                <a:effectLst/>
              </a:rPr>
              <a:t>#&gt; Error in eval(expr, </a:t>
            </a:r>
            <a:r>
              <a:rPr lang="en-US" i="1" u="none" strike="noStrike" dirty="0" err="1">
                <a:solidFill>
                  <a:srgbClr val="002060"/>
                </a:solidFill>
                <a:effectLst/>
              </a:rPr>
              <a:t>envir</a:t>
            </a:r>
            <a:r>
              <a:rPr lang="en-US" i="1" u="none" strike="noStrike" dirty="0">
                <a:solidFill>
                  <a:srgbClr val="002060"/>
                </a:solidFill>
                <a:effectLst/>
              </a:rPr>
              <a:t>, </a:t>
            </a:r>
            <a:r>
              <a:rPr lang="en-US" i="1" u="none" strike="noStrike" dirty="0" err="1">
                <a:solidFill>
                  <a:srgbClr val="002060"/>
                </a:solidFill>
                <a:effectLst/>
              </a:rPr>
              <a:t>enclos</a:t>
            </a:r>
            <a:r>
              <a:rPr lang="en-US" i="1" u="none" strike="noStrike" dirty="0">
                <a:solidFill>
                  <a:srgbClr val="002060"/>
                </a:solidFill>
                <a:effectLst/>
              </a:rPr>
              <a:t>): object ‘</a:t>
            </a:r>
            <a:r>
              <a:rPr lang="en-US" i="1" u="none" strike="noStrike" dirty="0" err="1">
                <a:solidFill>
                  <a:srgbClr val="002060"/>
                </a:solidFill>
                <a:effectLst/>
              </a:rPr>
              <a:t>Data_rocks</a:t>
            </a:r>
            <a:r>
              <a:rPr lang="en-US" i="1" u="none" strike="noStrike" dirty="0">
                <a:solidFill>
                  <a:srgbClr val="002060"/>
                </a:solidFill>
                <a:effectLst/>
              </a:rPr>
              <a:t>' not found</a:t>
            </a:r>
            <a:endParaRPr lang="en-US" dirty="0">
              <a:solidFill>
                <a:srgbClr val="002060"/>
              </a:solidFill>
            </a:endParaRPr>
          </a:p>
        </p:txBody>
      </p:sp>
      <p:sp>
        <p:nvSpPr>
          <p:cNvPr id="5" name="Slide Number Placeholder 4">
            <a:extLst>
              <a:ext uri="{FF2B5EF4-FFF2-40B4-BE49-F238E27FC236}">
                <a16:creationId xmlns:a16="http://schemas.microsoft.com/office/drawing/2014/main" id="{18808278-FD78-595A-F692-EA6B0835B4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spTree>
    <p:extLst>
      <p:ext uri="{BB962C8B-B14F-4D97-AF65-F5344CB8AC3E}">
        <p14:creationId xmlns:p14="http://schemas.microsoft.com/office/powerpoint/2010/main" val="140651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What is R? RStudio?</a:t>
            </a:r>
            <a:endParaRPr sz="3300" b="0" i="0" u="none" strike="noStrike" cap="none">
              <a:solidFill>
                <a:schemeClr val="dk1"/>
              </a:solidFill>
              <a:latin typeface="Arial"/>
              <a:ea typeface="Arial"/>
              <a:cs typeface="Arial"/>
              <a:sym typeface="Arial"/>
            </a:endParaRPr>
          </a:p>
        </p:txBody>
      </p:sp>
      <p:sp>
        <p:nvSpPr>
          <p:cNvPr id="220" name="Google Shape;220;p39"/>
          <p:cNvSpPr txBox="1">
            <a:spLocks noGrp="1"/>
          </p:cNvSpPr>
          <p:nvPr>
            <p:ph type="body" idx="1"/>
          </p:nvPr>
        </p:nvSpPr>
        <p:spPr>
          <a:xfrm>
            <a:off x="414050" y="1369225"/>
            <a:ext cx="53181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80000"/>
              </a:lnSpc>
              <a:spcBef>
                <a:spcPts val="0"/>
              </a:spcBef>
              <a:spcAft>
                <a:spcPts val="0"/>
              </a:spcAft>
              <a:buSzPts val="2400"/>
              <a:buChar char="•"/>
            </a:pPr>
            <a:r>
              <a:rPr lang="en" sz="2400" b="1" dirty="0"/>
              <a:t> </a:t>
            </a:r>
            <a:r>
              <a:rPr lang="en" sz="2400" b="1" i="0" u="none" strike="noStrike" cap="none" dirty="0">
                <a:solidFill>
                  <a:schemeClr val="dk1"/>
                </a:solidFill>
                <a:latin typeface="Arial"/>
                <a:ea typeface="Arial"/>
                <a:cs typeface="Arial"/>
                <a:sym typeface="Arial"/>
              </a:rPr>
              <a:t>R</a:t>
            </a:r>
            <a:r>
              <a:rPr lang="en" sz="2400" b="0" i="0" u="none" strike="noStrike" cap="none" dirty="0">
                <a:solidFill>
                  <a:schemeClr val="dk1"/>
                </a:solidFill>
                <a:latin typeface="Arial"/>
                <a:ea typeface="Arial"/>
                <a:cs typeface="Arial"/>
                <a:sym typeface="Arial"/>
              </a:rPr>
              <a:t> – a programming language + software that interprets it</a:t>
            </a:r>
            <a:endParaRPr sz="2400" dirty="0"/>
          </a:p>
          <a:p>
            <a:pPr marL="457200" marR="0" lvl="0" indent="0" algn="l" rtl="0">
              <a:lnSpc>
                <a:spcPct val="80000"/>
              </a:lnSpc>
              <a:spcBef>
                <a:spcPts val="8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80000"/>
              </a:lnSpc>
              <a:spcBef>
                <a:spcPts val="800"/>
              </a:spcBef>
              <a:spcAft>
                <a:spcPts val="0"/>
              </a:spcAft>
              <a:buSzPts val="2400"/>
              <a:buChar char="•"/>
            </a:pPr>
            <a:r>
              <a:rPr lang="en" sz="2400" b="1" dirty="0"/>
              <a:t> </a:t>
            </a:r>
            <a:r>
              <a:rPr lang="en" sz="2400" b="1" i="0" u="none" strike="noStrike" cap="none" dirty="0">
                <a:solidFill>
                  <a:schemeClr val="dk1"/>
                </a:solidFill>
                <a:latin typeface="Arial"/>
                <a:ea typeface="Arial"/>
                <a:cs typeface="Arial"/>
                <a:sym typeface="Arial"/>
              </a:rPr>
              <a:t>RStudio</a:t>
            </a:r>
            <a:r>
              <a:rPr lang="en" sz="2400" b="0" i="0" u="none" strike="noStrike" cap="none" dirty="0">
                <a:solidFill>
                  <a:schemeClr val="dk1"/>
                </a:solidFill>
                <a:latin typeface="Arial"/>
                <a:ea typeface="Arial"/>
                <a:cs typeface="Arial"/>
                <a:sym typeface="Arial"/>
              </a:rPr>
              <a:t> – popular software to write R scripts and interact with the R software</a:t>
            </a:r>
            <a:endParaRPr sz="2400" dirty="0"/>
          </a:p>
          <a:p>
            <a:pPr marL="457200" marR="0" lvl="0" indent="0" algn="l" rtl="0">
              <a:lnSpc>
                <a:spcPct val="80000"/>
              </a:lnSpc>
              <a:spcBef>
                <a:spcPts val="800"/>
              </a:spcBef>
              <a:spcAft>
                <a:spcPts val="0"/>
              </a:spcAft>
              <a:buNone/>
            </a:pPr>
            <a:endParaRPr sz="2400" b="0" i="0" u="sng" strike="noStrike" cap="none" dirty="0">
              <a:solidFill>
                <a:schemeClr val="hlink"/>
              </a:solidFill>
              <a:latin typeface="Arial"/>
              <a:ea typeface="Arial"/>
              <a:cs typeface="Arial"/>
              <a:sym typeface="Arial"/>
              <a:hlinkClick r:id="rId3"/>
            </a:endParaRPr>
          </a:p>
          <a:p>
            <a:pPr marL="482600" indent="-342900">
              <a:lnSpc>
                <a:spcPct val="80000"/>
              </a:lnSpc>
            </a:pPr>
            <a:r>
              <a:rPr lang="en-US" sz="2100" b="0" i="0" u="none" strike="noStrike" cap="none" dirty="0">
                <a:solidFill>
                  <a:schemeClr val="dk1"/>
                </a:solidFill>
                <a:latin typeface="Arial"/>
                <a:ea typeface="Arial"/>
                <a:cs typeface="Arial"/>
                <a:sym typeface="Arial"/>
              </a:rPr>
              <a:t>We will be using </a:t>
            </a:r>
            <a:r>
              <a:rPr lang="en-US" sz="2100" b="0" i="0" u="none" strike="noStrike" cap="none" dirty="0" err="1">
                <a:solidFill>
                  <a:schemeClr val="dk1"/>
                </a:solidFill>
                <a:latin typeface="Arial"/>
                <a:ea typeface="Arial"/>
                <a:cs typeface="Arial"/>
                <a:sym typeface="Arial"/>
              </a:rPr>
              <a:t>Rstudio</a:t>
            </a:r>
            <a:r>
              <a:rPr lang="en-US" sz="2100" b="0" i="0" u="none" strike="noStrike" cap="none" dirty="0">
                <a:solidFill>
                  <a:schemeClr val="dk1"/>
                </a:solidFill>
                <a:latin typeface="Arial"/>
                <a:ea typeface="Arial"/>
                <a:cs typeface="Arial"/>
                <a:sym typeface="Arial"/>
              </a:rPr>
              <a:t> in this course (however you need to install R in order for it to run correctly)</a:t>
            </a:r>
            <a:endParaRPr sz="2100" b="0" i="0" u="none" strike="noStrike" cap="none" dirty="0">
              <a:solidFill>
                <a:schemeClr val="dk1"/>
              </a:solidFill>
              <a:latin typeface="Arial"/>
              <a:ea typeface="Arial"/>
              <a:cs typeface="Arial"/>
              <a:sym typeface="Arial"/>
            </a:endParaRPr>
          </a:p>
        </p:txBody>
      </p:sp>
      <p:pic>
        <p:nvPicPr>
          <p:cNvPr id="221" name="Google Shape;221;p39"/>
          <p:cNvPicPr preferRelativeResize="0">
            <a:picLocks noGrp="1"/>
          </p:cNvPicPr>
          <p:nvPr>
            <p:ph type="body" idx="2"/>
          </p:nvPr>
        </p:nvPicPr>
        <p:blipFill rotWithShape="1">
          <a:blip r:embed="rId4">
            <a:alphaModFix/>
          </a:blip>
          <a:srcRect/>
          <a:stretch/>
        </p:blipFill>
        <p:spPr>
          <a:xfrm>
            <a:off x="5996940" y="631031"/>
            <a:ext cx="1905000" cy="1476375"/>
          </a:xfrm>
          <a:prstGeom prst="rect">
            <a:avLst/>
          </a:prstGeom>
          <a:noFill/>
          <a:ln>
            <a:noFill/>
          </a:ln>
        </p:spPr>
      </p:pic>
      <p:pic>
        <p:nvPicPr>
          <p:cNvPr id="222" name="Google Shape;222;p39"/>
          <p:cNvPicPr preferRelativeResize="0"/>
          <p:nvPr/>
        </p:nvPicPr>
        <p:blipFill rotWithShape="1">
          <a:blip r:embed="rId5">
            <a:alphaModFix/>
          </a:blip>
          <a:srcRect/>
          <a:stretch/>
        </p:blipFill>
        <p:spPr>
          <a:xfrm>
            <a:off x="6214110" y="2822972"/>
            <a:ext cx="1809750" cy="1809750"/>
          </a:xfrm>
          <a:prstGeom prst="rect">
            <a:avLst/>
          </a:prstGeom>
          <a:noFill/>
          <a:ln>
            <a:noFill/>
          </a:ln>
        </p:spPr>
      </p:pic>
      <p:sp>
        <p:nvSpPr>
          <p:cNvPr id="223" name="Google Shape;223;p3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628650" y="452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R Studio Interface</a:t>
            </a:r>
            <a:endParaRPr sz="3300" b="0" i="0" u="none" strike="noStrike" cap="none">
              <a:solidFill>
                <a:schemeClr val="dk1"/>
              </a:solidFill>
              <a:latin typeface="Arial"/>
              <a:ea typeface="Arial"/>
              <a:cs typeface="Arial"/>
              <a:sym typeface="Arial"/>
            </a:endParaRPr>
          </a:p>
        </p:txBody>
      </p:sp>
      <p:pic>
        <p:nvPicPr>
          <p:cNvPr id="260" name="Google Shape;260;p44" descr="Panes of the RStudio interface: script, environment, console, and files" title="RStudio interface"/>
          <p:cNvPicPr preferRelativeResize="0"/>
          <p:nvPr/>
        </p:nvPicPr>
        <p:blipFill rotWithShape="1">
          <a:blip r:embed="rId3">
            <a:alphaModFix/>
          </a:blip>
          <a:srcRect t="7357" r="49814" b="27068"/>
          <a:stretch/>
        </p:blipFill>
        <p:spPr>
          <a:xfrm>
            <a:off x="628650" y="943929"/>
            <a:ext cx="7446848" cy="3918849"/>
          </a:xfrm>
          <a:prstGeom prst="rect">
            <a:avLst/>
          </a:prstGeom>
          <a:noFill/>
          <a:ln>
            <a:noFill/>
          </a:ln>
        </p:spPr>
      </p:pic>
      <p:sp>
        <p:nvSpPr>
          <p:cNvPr id="261" name="Google Shape;261;p44"/>
          <p:cNvSpPr txBox="1"/>
          <p:nvPr/>
        </p:nvSpPr>
        <p:spPr>
          <a:xfrm>
            <a:off x="1940200" y="1624575"/>
            <a:ext cx="1401900" cy="623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Script</a:t>
            </a:r>
            <a:endParaRPr sz="2400" b="1"/>
          </a:p>
        </p:txBody>
      </p:sp>
      <p:sp>
        <p:nvSpPr>
          <p:cNvPr id="262" name="Google Shape;262;p44"/>
          <p:cNvSpPr txBox="1"/>
          <p:nvPr/>
        </p:nvSpPr>
        <p:spPr>
          <a:xfrm>
            <a:off x="1938650" y="3652175"/>
            <a:ext cx="1401900" cy="623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t>Console</a:t>
            </a:r>
            <a:endParaRPr sz="2400" b="1" dirty="0"/>
          </a:p>
        </p:txBody>
      </p:sp>
      <p:sp>
        <p:nvSpPr>
          <p:cNvPr id="263" name="Google Shape;263;p44"/>
          <p:cNvSpPr txBox="1"/>
          <p:nvPr/>
        </p:nvSpPr>
        <p:spPr>
          <a:xfrm>
            <a:off x="5265175" y="1624575"/>
            <a:ext cx="2061600" cy="623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Environment</a:t>
            </a:r>
            <a:endParaRPr sz="2400" b="1"/>
          </a:p>
        </p:txBody>
      </p:sp>
      <p:sp>
        <p:nvSpPr>
          <p:cNvPr id="264" name="Google Shape;264;p44"/>
          <p:cNvSpPr txBox="1"/>
          <p:nvPr/>
        </p:nvSpPr>
        <p:spPr>
          <a:xfrm>
            <a:off x="5703775" y="3652175"/>
            <a:ext cx="1221600" cy="623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Files</a:t>
            </a:r>
            <a:endParaRPr sz="2400" b="1"/>
          </a:p>
        </p:txBody>
      </p:sp>
      <p:sp>
        <p:nvSpPr>
          <p:cNvPr id="265" name="Google Shape;265;p44"/>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62EC-ABA6-4F96-F55D-6CEC13364F57}"/>
              </a:ext>
            </a:extLst>
          </p:cNvPr>
          <p:cNvSpPr>
            <a:spLocks noGrp="1"/>
          </p:cNvSpPr>
          <p:nvPr>
            <p:ph type="title"/>
          </p:nvPr>
        </p:nvSpPr>
        <p:spPr/>
        <p:txBody>
          <a:bodyPr/>
          <a:lstStyle/>
          <a:p>
            <a:r>
              <a:rPr lang="en-US" b="1" i="0" dirty="0">
                <a:solidFill>
                  <a:srgbClr val="000000"/>
                </a:solidFill>
                <a:effectLst/>
                <a:latin typeface="Georgia" panose="02040502050405020303" pitchFamily="18" charset="0"/>
              </a:rPr>
              <a:t>RStudio Console</a:t>
            </a:r>
            <a:endParaRPr lang="en-US" dirty="0"/>
          </a:p>
        </p:txBody>
      </p:sp>
      <p:sp>
        <p:nvSpPr>
          <p:cNvPr id="4" name="Text Placeholder 3">
            <a:extLst>
              <a:ext uri="{FF2B5EF4-FFF2-40B4-BE49-F238E27FC236}">
                <a16:creationId xmlns:a16="http://schemas.microsoft.com/office/drawing/2014/main" id="{513F0AB4-11E5-915B-668F-E58013446A5B}"/>
              </a:ext>
            </a:extLst>
          </p:cNvPr>
          <p:cNvSpPr>
            <a:spLocks noGrp="1"/>
          </p:cNvSpPr>
          <p:nvPr>
            <p:ph type="body" idx="1"/>
          </p:nvPr>
        </p:nvSpPr>
        <p:spPr>
          <a:xfrm>
            <a:off x="628650" y="1369219"/>
            <a:ext cx="3151498" cy="2891696"/>
          </a:xfrm>
        </p:spPr>
        <p:txBody>
          <a:bodyPr/>
          <a:lstStyle/>
          <a:p>
            <a:pPr algn="l"/>
            <a:r>
              <a:rPr lang="en-US" b="0" i="0" dirty="0">
                <a:solidFill>
                  <a:srgbClr val="000000"/>
                </a:solidFill>
                <a:effectLst/>
                <a:latin typeface="Candara" panose="020E0502030303020204" pitchFamily="34" charset="0"/>
              </a:rPr>
              <a:t>You can input and execute commands directly in the console.</a:t>
            </a:r>
          </a:p>
          <a:p>
            <a:pPr algn="l"/>
            <a:r>
              <a:rPr lang="en-US" b="0" i="0" dirty="0">
                <a:solidFill>
                  <a:srgbClr val="000000"/>
                </a:solidFill>
                <a:effectLst/>
                <a:latin typeface="Candara" panose="020E0502030303020204" pitchFamily="34" charset="0"/>
              </a:rPr>
              <a:t>Output of certain commands will be displayed in the console.</a:t>
            </a:r>
          </a:p>
          <a:p>
            <a:endParaRPr lang="en-US" dirty="0"/>
          </a:p>
        </p:txBody>
      </p:sp>
      <p:sp>
        <p:nvSpPr>
          <p:cNvPr id="3" name="Slide Number Placeholder 2">
            <a:extLst>
              <a:ext uri="{FF2B5EF4-FFF2-40B4-BE49-F238E27FC236}">
                <a16:creationId xmlns:a16="http://schemas.microsoft.com/office/drawing/2014/main" id="{099A8C91-BC39-C1E0-CB65-48045CAF50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5" name="Google Shape;260;p44" descr="Panes of the RStudio interface: script, environment, console, and files" title="RStudio interface">
            <a:extLst>
              <a:ext uri="{FF2B5EF4-FFF2-40B4-BE49-F238E27FC236}">
                <a16:creationId xmlns:a16="http://schemas.microsoft.com/office/drawing/2014/main" id="{1C8FB435-FACF-12BE-9BA7-26BF33D5248E}"/>
              </a:ext>
            </a:extLst>
          </p:cNvPr>
          <p:cNvPicPr preferRelativeResize="0"/>
          <p:nvPr/>
        </p:nvPicPr>
        <p:blipFill rotWithShape="1">
          <a:blip r:embed="rId2">
            <a:alphaModFix/>
          </a:blip>
          <a:srcRect l="1" t="40620" r="74123" b="27067"/>
          <a:stretch/>
        </p:blipFill>
        <p:spPr>
          <a:xfrm>
            <a:off x="4295676" y="1508289"/>
            <a:ext cx="3839655" cy="1931042"/>
          </a:xfrm>
          <a:prstGeom prst="rect">
            <a:avLst/>
          </a:prstGeom>
          <a:noFill/>
          <a:ln>
            <a:noFill/>
          </a:ln>
        </p:spPr>
      </p:pic>
      <p:sp>
        <p:nvSpPr>
          <p:cNvPr id="6" name="Google Shape;262;p44">
            <a:extLst>
              <a:ext uri="{FF2B5EF4-FFF2-40B4-BE49-F238E27FC236}">
                <a16:creationId xmlns:a16="http://schemas.microsoft.com/office/drawing/2014/main" id="{83259E37-48C3-346E-E412-B45CE54C9A52}"/>
              </a:ext>
            </a:extLst>
          </p:cNvPr>
          <p:cNvSpPr txBox="1"/>
          <p:nvPr/>
        </p:nvSpPr>
        <p:spPr>
          <a:xfrm>
            <a:off x="5514553" y="2082103"/>
            <a:ext cx="1401900" cy="6237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t>Console</a:t>
            </a:r>
            <a:endParaRPr sz="2400" b="1" dirty="0"/>
          </a:p>
        </p:txBody>
      </p:sp>
    </p:spTree>
    <p:extLst>
      <p:ext uri="{BB962C8B-B14F-4D97-AF65-F5344CB8AC3E}">
        <p14:creationId xmlns:p14="http://schemas.microsoft.com/office/powerpoint/2010/main" val="4259739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5" descr="Write code in the script, it runs in the console" title="Script and console panes"/>
          <p:cNvPicPr preferRelativeResize="0"/>
          <p:nvPr/>
        </p:nvPicPr>
        <p:blipFill rotWithShape="1">
          <a:blip r:embed="rId3">
            <a:alphaModFix/>
          </a:blip>
          <a:srcRect t="7357" r="74069" b="27068"/>
          <a:stretch/>
        </p:blipFill>
        <p:spPr>
          <a:xfrm>
            <a:off x="4921727" y="612325"/>
            <a:ext cx="3847776" cy="3918849"/>
          </a:xfrm>
          <a:prstGeom prst="rect">
            <a:avLst/>
          </a:prstGeom>
          <a:noFill/>
          <a:ln>
            <a:noFill/>
          </a:ln>
        </p:spPr>
      </p:pic>
      <p:sp>
        <p:nvSpPr>
          <p:cNvPr id="271" name="Google Shape;271;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err="1">
                <a:solidFill>
                  <a:schemeClr val="dk1"/>
                </a:solidFill>
                <a:latin typeface="Arial"/>
                <a:ea typeface="Arial"/>
                <a:cs typeface="Arial"/>
                <a:sym typeface="Arial"/>
              </a:rPr>
              <a:t>Rstudi</a:t>
            </a:r>
            <a:r>
              <a:rPr lang="en" dirty="0" err="1"/>
              <a:t>o</a:t>
            </a:r>
            <a:r>
              <a:rPr lang="en" dirty="0"/>
              <a:t> </a:t>
            </a:r>
            <a:r>
              <a:rPr lang="en" sz="3300" b="0" i="0" u="none" strike="noStrike" cap="none" dirty="0">
                <a:solidFill>
                  <a:schemeClr val="dk1"/>
                </a:solidFill>
                <a:latin typeface="Arial"/>
                <a:ea typeface="Arial"/>
                <a:cs typeface="Arial"/>
                <a:sym typeface="Arial"/>
              </a:rPr>
              <a:t>Script Editor</a:t>
            </a:r>
            <a:endParaRPr sz="3300" b="0" i="0" u="none" strike="noStrike" cap="none" dirty="0">
              <a:solidFill>
                <a:schemeClr val="dk1"/>
              </a:solidFill>
              <a:latin typeface="Arial"/>
              <a:ea typeface="Arial"/>
              <a:cs typeface="Arial"/>
              <a:sym typeface="Arial"/>
            </a:endParaRPr>
          </a:p>
        </p:txBody>
      </p:sp>
      <p:sp>
        <p:nvSpPr>
          <p:cNvPr id="272" name="Google Shape;272;p45"/>
          <p:cNvSpPr txBox="1">
            <a:spLocks noGrp="1"/>
          </p:cNvSpPr>
          <p:nvPr>
            <p:ph type="body" idx="1"/>
          </p:nvPr>
        </p:nvSpPr>
        <p:spPr>
          <a:xfrm>
            <a:off x="554650" y="1344650"/>
            <a:ext cx="3960300" cy="34743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Clr>
                <a:schemeClr val="dk1"/>
              </a:buClr>
              <a:buSzPts val="2400"/>
              <a:buFont typeface="Arial"/>
              <a:buChar char="•"/>
            </a:pPr>
            <a:r>
              <a:rPr lang="en-US" sz="2000" b="0" i="0" dirty="0">
                <a:solidFill>
                  <a:srgbClr val="000000"/>
                </a:solidFill>
                <a:effectLst/>
                <a:latin typeface="Candara" panose="020E0502030303020204" pitchFamily="34" charset="0"/>
              </a:rPr>
              <a:t>Most data analysis will require several steps</a:t>
            </a:r>
          </a:p>
          <a:p>
            <a:pPr indent="-381000">
              <a:spcBef>
                <a:spcPts val="0"/>
              </a:spcBef>
              <a:buSzPts val="2400"/>
            </a:pPr>
            <a:r>
              <a:rPr lang="en-US" sz="2000" dirty="0">
                <a:solidFill>
                  <a:srgbClr val="000000"/>
                </a:solidFill>
                <a:latin typeface="Candara" panose="020E0502030303020204" pitchFamily="34" charset="0"/>
              </a:rPr>
              <a:t>T</a:t>
            </a:r>
            <a:r>
              <a:rPr lang="en-US" sz="2000" u="none" strike="noStrike" cap="none" dirty="0">
                <a:solidFill>
                  <a:srgbClr val="000000"/>
                </a:solidFill>
                <a:latin typeface="Candara" panose="020E0502030303020204" pitchFamily="34" charset="0"/>
                <a:ea typeface="Arial"/>
                <a:cs typeface="Arial"/>
                <a:sym typeface="Arial"/>
              </a:rPr>
              <a:t>he scri</a:t>
            </a:r>
            <a:r>
              <a:rPr lang="en-US" sz="2000" dirty="0">
                <a:solidFill>
                  <a:srgbClr val="000000"/>
                </a:solidFill>
                <a:latin typeface="Candara" panose="020E0502030303020204" pitchFamily="34" charset="0"/>
              </a:rPr>
              <a:t>pt editor is used to record the steps (commands) we take to analyze our data</a:t>
            </a:r>
          </a:p>
          <a:p>
            <a:pPr marL="76200" indent="0">
              <a:spcBef>
                <a:spcPts val="0"/>
              </a:spcBef>
              <a:buSzPts val="2400"/>
              <a:buNone/>
            </a:pPr>
            <a:endParaRPr sz="1800" b="0" i="0" u="none" strike="noStrike" cap="none" dirty="0">
              <a:solidFill>
                <a:schemeClr val="dk1"/>
              </a:solidFill>
              <a:latin typeface="Arial"/>
              <a:ea typeface="Arial"/>
              <a:cs typeface="Arial"/>
              <a:sym typeface="Arial"/>
            </a:endParaRPr>
          </a:p>
        </p:txBody>
      </p:sp>
      <p:sp>
        <p:nvSpPr>
          <p:cNvPr id="273" name="Google Shape;273;p45"/>
          <p:cNvSpPr txBox="1"/>
          <p:nvPr/>
        </p:nvSpPr>
        <p:spPr>
          <a:xfrm>
            <a:off x="6106352" y="1266350"/>
            <a:ext cx="1661700" cy="660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t>WRITE</a:t>
            </a:r>
            <a:endParaRPr sz="3600" b="1"/>
          </a:p>
        </p:txBody>
      </p:sp>
      <p:sp>
        <p:nvSpPr>
          <p:cNvPr id="277" name="Google Shape;277;p4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27</a:t>
            </a:fld>
            <a:endParaRPr dirty="0"/>
          </a:p>
        </p:txBody>
      </p:sp>
    </p:spTree>
    <p:extLst>
      <p:ext uri="{BB962C8B-B14F-4D97-AF65-F5344CB8AC3E}">
        <p14:creationId xmlns:p14="http://schemas.microsoft.com/office/powerpoint/2010/main" val="4087478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45" descr="Write code in the script, it runs in the console" title="Script and console panes"/>
          <p:cNvPicPr preferRelativeResize="0"/>
          <p:nvPr/>
        </p:nvPicPr>
        <p:blipFill rotWithShape="1">
          <a:blip r:embed="rId3">
            <a:alphaModFix/>
          </a:blip>
          <a:srcRect t="7357" r="74069" b="27068"/>
          <a:stretch/>
        </p:blipFill>
        <p:spPr>
          <a:xfrm>
            <a:off x="4921727" y="612325"/>
            <a:ext cx="3847776" cy="3918849"/>
          </a:xfrm>
          <a:prstGeom prst="rect">
            <a:avLst/>
          </a:prstGeom>
          <a:noFill/>
          <a:ln>
            <a:noFill/>
          </a:ln>
        </p:spPr>
      </p:pic>
      <p:sp>
        <p:nvSpPr>
          <p:cNvPr id="271" name="Google Shape;271;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err="1">
                <a:solidFill>
                  <a:schemeClr val="dk1"/>
                </a:solidFill>
                <a:latin typeface="Arial"/>
                <a:ea typeface="Arial"/>
                <a:cs typeface="Arial"/>
                <a:sym typeface="Arial"/>
              </a:rPr>
              <a:t>Rstudi</a:t>
            </a:r>
            <a:r>
              <a:rPr lang="en" dirty="0" err="1"/>
              <a:t>o</a:t>
            </a:r>
            <a:r>
              <a:rPr lang="en" dirty="0"/>
              <a:t> </a:t>
            </a:r>
            <a:r>
              <a:rPr lang="en" sz="3300" b="0" i="0" u="none" strike="noStrike" cap="none" dirty="0">
                <a:solidFill>
                  <a:schemeClr val="dk1"/>
                </a:solidFill>
                <a:latin typeface="Arial"/>
                <a:ea typeface="Arial"/>
                <a:cs typeface="Arial"/>
                <a:sym typeface="Arial"/>
              </a:rPr>
              <a:t>Script Editor</a:t>
            </a:r>
            <a:endParaRPr sz="3300" b="0" i="0" u="none" strike="noStrike" cap="none" dirty="0">
              <a:solidFill>
                <a:schemeClr val="dk1"/>
              </a:solidFill>
              <a:latin typeface="Arial"/>
              <a:ea typeface="Arial"/>
              <a:cs typeface="Arial"/>
              <a:sym typeface="Arial"/>
            </a:endParaRPr>
          </a:p>
        </p:txBody>
      </p:sp>
      <p:sp>
        <p:nvSpPr>
          <p:cNvPr id="272" name="Google Shape;272;p45"/>
          <p:cNvSpPr txBox="1">
            <a:spLocks noGrp="1"/>
          </p:cNvSpPr>
          <p:nvPr>
            <p:ph type="body" idx="1"/>
          </p:nvPr>
        </p:nvSpPr>
        <p:spPr>
          <a:xfrm>
            <a:off x="554650" y="1344650"/>
            <a:ext cx="3960300" cy="3474300"/>
          </a:xfrm>
          <a:prstGeom prst="rect">
            <a:avLst/>
          </a:prstGeom>
          <a:noFill/>
          <a:ln>
            <a:noFill/>
          </a:ln>
        </p:spPr>
        <p:txBody>
          <a:bodyPr spcFirstLastPara="1" wrap="square" lIns="68575" tIns="34275" rIns="68575" bIns="34275" anchor="t" anchorCtr="0">
            <a:noAutofit/>
          </a:bodyPr>
          <a:lstStyle/>
          <a:p>
            <a:pPr indent="-381000">
              <a:spcBef>
                <a:spcPts val="0"/>
              </a:spcBef>
              <a:buSzPts val="2400"/>
            </a:pPr>
            <a:r>
              <a:rPr lang="en-US" sz="2000" dirty="0">
                <a:solidFill>
                  <a:schemeClr val="dk1"/>
                </a:solidFill>
              </a:rPr>
              <a:t>Once you type them in the script, you still need to send them to the console to be run.</a:t>
            </a:r>
            <a:endParaRPr lang="en-US" sz="2000" dirty="0">
              <a:solidFill>
                <a:srgbClr val="000000"/>
              </a:solidFill>
              <a:latin typeface="Candara" panose="020E0502030303020204" pitchFamily="34" charset="0"/>
            </a:endParaRPr>
          </a:p>
          <a:p>
            <a:pPr indent="-381000">
              <a:spcBef>
                <a:spcPts val="0"/>
              </a:spcBef>
              <a:buSzPts val="2400"/>
            </a:pPr>
            <a:r>
              <a:rPr lang="en-US" sz="2000" dirty="0">
                <a:solidFill>
                  <a:srgbClr val="000000"/>
                </a:solidFill>
                <a:latin typeface="Candara" panose="020E0502030303020204" pitchFamily="34" charset="0"/>
              </a:rPr>
              <a:t>Scripts are saved with the .R extension (“lecture1.R”)</a:t>
            </a:r>
          </a:p>
          <a:p>
            <a:pPr indent="-381000">
              <a:spcBef>
                <a:spcPts val="0"/>
              </a:spcBef>
              <a:buSzPts val="2400"/>
            </a:pPr>
            <a:endParaRPr sz="1800" b="0" i="0" u="none" strike="noStrike" cap="none" dirty="0">
              <a:solidFill>
                <a:schemeClr val="dk1"/>
              </a:solidFill>
              <a:latin typeface="Arial"/>
              <a:ea typeface="Arial"/>
              <a:cs typeface="Arial"/>
              <a:sym typeface="Arial"/>
            </a:endParaRPr>
          </a:p>
        </p:txBody>
      </p:sp>
      <p:sp>
        <p:nvSpPr>
          <p:cNvPr id="273" name="Google Shape;273;p45"/>
          <p:cNvSpPr txBox="1"/>
          <p:nvPr/>
        </p:nvSpPr>
        <p:spPr>
          <a:xfrm>
            <a:off x="6106352" y="1266350"/>
            <a:ext cx="1661700" cy="660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t>WRITE</a:t>
            </a:r>
            <a:endParaRPr sz="3600" b="1"/>
          </a:p>
        </p:txBody>
      </p:sp>
      <p:sp>
        <p:nvSpPr>
          <p:cNvPr id="274" name="Google Shape;274;p45"/>
          <p:cNvSpPr txBox="1"/>
          <p:nvPr/>
        </p:nvSpPr>
        <p:spPr>
          <a:xfrm>
            <a:off x="6344627" y="3434900"/>
            <a:ext cx="1219800" cy="660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t>RUN</a:t>
            </a:r>
            <a:endParaRPr sz="3600" b="1"/>
          </a:p>
        </p:txBody>
      </p:sp>
      <p:cxnSp>
        <p:nvCxnSpPr>
          <p:cNvPr id="275" name="Google Shape;275;p45"/>
          <p:cNvCxnSpPr>
            <a:stCxn id="273" idx="2"/>
            <a:endCxn id="274" idx="0"/>
          </p:cNvCxnSpPr>
          <p:nvPr/>
        </p:nvCxnSpPr>
        <p:spPr>
          <a:xfrm>
            <a:off x="6937202" y="1926950"/>
            <a:ext cx="17400" cy="1508100"/>
          </a:xfrm>
          <a:prstGeom prst="straightConnector1">
            <a:avLst/>
          </a:prstGeom>
          <a:noFill/>
          <a:ln w="38100" cap="flat" cmpd="sng">
            <a:solidFill>
              <a:srgbClr val="FF0000"/>
            </a:solidFill>
            <a:prstDash val="solid"/>
            <a:round/>
            <a:headEnd type="none" w="med" len="med"/>
            <a:tailEnd type="triangle" w="med" len="med"/>
          </a:ln>
        </p:spPr>
      </p:cxnSp>
      <p:sp>
        <p:nvSpPr>
          <p:cNvPr id="276" name="Google Shape;276;p45"/>
          <p:cNvSpPr txBox="1"/>
          <p:nvPr/>
        </p:nvSpPr>
        <p:spPr>
          <a:xfrm>
            <a:off x="7030802" y="2389975"/>
            <a:ext cx="1289400" cy="491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Ctrl-Enter</a:t>
            </a:r>
            <a:endParaRPr sz="1800" b="1"/>
          </a:p>
        </p:txBody>
      </p:sp>
      <p:sp>
        <p:nvSpPr>
          <p:cNvPr id="277" name="Google Shape;277;p45"/>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294E-3385-5620-4AC9-E129664E0C4E}"/>
              </a:ext>
            </a:extLst>
          </p:cNvPr>
          <p:cNvSpPr>
            <a:spLocks noGrp="1"/>
          </p:cNvSpPr>
          <p:nvPr>
            <p:ph type="title"/>
          </p:nvPr>
        </p:nvSpPr>
        <p:spPr/>
        <p:txBody>
          <a:bodyPr/>
          <a:lstStyle/>
          <a:p>
            <a:r>
              <a:rPr lang="en-US" dirty="0"/>
              <a:t>Commenting in Scripts</a:t>
            </a:r>
          </a:p>
        </p:txBody>
      </p:sp>
      <p:sp>
        <p:nvSpPr>
          <p:cNvPr id="3" name="Text Placeholder 2">
            <a:extLst>
              <a:ext uri="{FF2B5EF4-FFF2-40B4-BE49-F238E27FC236}">
                <a16:creationId xmlns:a16="http://schemas.microsoft.com/office/drawing/2014/main" id="{3F344FCD-0B5E-BB1D-80B8-295951822098}"/>
              </a:ext>
            </a:extLst>
          </p:cNvPr>
          <p:cNvSpPr>
            <a:spLocks noGrp="1"/>
          </p:cNvSpPr>
          <p:nvPr>
            <p:ph type="body" idx="1"/>
          </p:nvPr>
        </p:nvSpPr>
        <p:spPr>
          <a:xfrm>
            <a:off x="628650" y="1369219"/>
            <a:ext cx="2453916" cy="3263400"/>
          </a:xfrm>
        </p:spPr>
        <p:txBody>
          <a:bodyPr/>
          <a:lstStyle/>
          <a:p>
            <a:pPr algn="l"/>
            <a:r>
              <a:rPr lang="en-US" b="0" i="0" dirty="0">
                <a:solidFill>
                  <a:srgbClr val="000000"/>
                </a:solidFill>
                <a:effectLst/>
                <a:latin typeface="Fira Sans" panose="020B0503050000020004" pitchFamily="34" charset="0"/>
              </a:rPr>
              <a:t>R ignores the rest of a line after a # </a:t>
            </a:r>
          </a:p>
          <a:p>
            <a:pPr algn="l"/>
            <a:r>
              <a:rPr lang="en-US" b="0" i="0" dirty="0">
                <a:solidFill>
                  <a:srgbClr val="000000"/>
                </a:solidFill>
                <a:effectLst/>
                <a:latin typeface="Fira Sans" panose="020B0503050000020004" pitchFamily="34" charset="0"/>
              </a:rPr>
              <a:t>write notes to yourself about what your code is doing</a:t>
            </a:r>
          </a:p>
          <a:p>
            <a:r>
              <a:rPr lang="en-US" dirty="0">
                <a:solidFill>
                  <a:srgbClr val="000000"/>
                </a:solidFill>
                <a:latin typeface="Fira Sans" panose="020B0503050000020004" pitchFamily="34" charset="0"/>
              </a:rPr>
              <a:t>comments are automatically in green</a:t>
            </a:r>
            <a:endParaRPr lang="en-US" b="0" i="0" dirty="0">
              <a:solidFill>
                <a:srgbClr val="000000"/>
              </a:solidFill>
              <a:effectLst/>
              <a:latin typeface="Fira Sans" panose="020B0503050000020004" pitchFamily="34" charset="0"/>
            </a:endParaRPr>
          </a:p>
          <a:p>
            <a:pPr marL="95250" indent="0">
              <a:buNone/>
            </a:pPr>
            <a:br>
              <a:rPr lang="en-US" dirty="0"/>
            </a:br>
            <a:endParaRPr lang="en-US" dirty="0"/>
          </a:p>
        </p:txBody>
      </p:sp>
      <p:sp>
        <p:nvSpPr>
          <p:cNvPr id="5" name="Slide Number Placeholder 4">
            <a:extLst>
              <a:ext uri="{FF2B5EF4-FFF2-40B4-BE49-F238E27FC236}">
                <a16:creationId xmlns:a16="http://schemas.microsoft.com/office/drawing/2014/main" id="{3DBDFB7E-4983-8108-B82A-D1269868D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pic>
        <p:nvPicPr>
          <p:cNvPr id="8" name="Google Shape;270;p45" descr="Write code in the script, it runs in the console" title="Script and console panes">
            <a:extLst>
              <a:ext uri="{FF2B5EF4-FFF2-40B4-BE49-F238E27FC236}">
                <a16:creationId xmlns:a16="http://schemas.microsoft.com/office/drawing/2014/main" id="{369E24A2-BD68-A541-BB2D-EC4C60674A81}"/>
              </a:ext>
            </a:extLst>
          </p:cNvPr>
          <p:cNvPicPr preferRelativeResize="0"/>
          <p:nvPr/>
        </p:nvPicPr>
        <p:blipFill rotWithShape="1">
          <a:blip r:embed="rId2">
            <a:alphaModFix/>
          </a:blip>
          <a:srcRect l="1" t="7357" r="73939" b="62718"/>
          <a:stretch/>
        </p:blipFill>
        <p:spPr>
          <a:xfrm>
            <a:off x="3619303" y="1404217"/>
            <a:ext cx="5251320" cy="3228402"/>
          </a:xfrm>
          <a:prstGeom prst="rect">
            <a:avLst/>
          </a:prstGeom>
          <a:noFill/>
          <a:ln>
            <a:noFill/>
          </a:ln>
        </p:spPr>
      </p:pic>
    </p:spTree>
    <p:extLst>
      <p:ext uri="{BB962C8B-B14F-4D97-AF65-F5344CB8AC3E}">
        <p14:creationId xmlns:p14="http://schemas.microsoft.com/office/powerpoint/2010/main" val="405933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FECF-99FA-17B2-285A-ED317DD1E7C7}"/>
              </a:ext>
            </a:extLst>
          </p:cNvPr>
          <p:cNvSpPr>
            <a:spLocks noGrp="1"/>
          </p:cNvSpPr>
          <p:nvPr>
            <p:ph type="title"/>
          </p:nvPr>
        </p:nvSpPr>
        <p:spPr/>
        <p:txBody>
          <a:bodyPr/>
          <a:lstStyle/>
          <a:p>
            <a:r>
              <a:rPr lang="en-US" dirty="0"/>
              <a:t>Data is everywhere</a:t>
            </a:r>
          </a:p>
        </p:txBody>
      </p:sp>
      <p:sp>
        <p:nvSpPr>
          <p:cNvPr id="3" name="Text Placeholder 2">
            <a:extLst>
              <a:ext uri="{FF2B5EF4-FFF2-40B4-BE49-F238E27FC236}">
                <a16:creationId xmlns:a16="http://schemas.microsoft.com/office/drawing/2014/main" id="{BB66A9B6-6937-9421-BDEE-8CBB3A74B27B}"/>
              </a:ext>
            </a:extLst>
          </p:cNvPr>
          <p:cNvSpPr>
            <a:spLocks noGrp="1"/>
          </p:cNvSpPr>
          <p:nvPr>
            <p:ph type="body" idx="1"/>
          </p:nvPr>
        </p:nvSpPr>
        <p:spPr>
          <a:xfrm>
            <a:off x="514349" y="1606256"/>
            <a:ext cx="3886200" cy="3263400"/>
          </a:xfrm>
        </p:spPr>
        <p:txBody>
          <a:bodyPr/>
          <a:lstStyle/>
          <a:p>
            <a:r>
              <a:rPr lang="en-US" sz="1600" b="0" i="0" dirty="0">
                <a:solidFill>
                  <a:srgbClr val="000000"/>
                </a:solidFill>
                <a:effectLst/>
                <a:latin typeface="Fira Sans" panose="020B0503050000020004" pitchFamily="34" charset="0"/>
              </a:rPr>
              <a:t>In 2015 the healthcare industry alone produced </a:t>
            </a:r>
            <a:r>
              <a:rPr lang="en-US" sz="1600" b="0" i="1" dirty="0">
                <a:solidFill>
                  <a:srgbClr val="000000"/>
                </a:solidFill>
                <a:effectLst/>
                <a:latin typeface="Fira Sans" panose="020B0503050000020004" pitchFamily="34" charset="0"/>
              </a:rPr>
              <a:t>1.2 billion clinical documents</a:t>
            </a:r>
            <a:r>
              <a:rPr lang="en-US" sz="1600" b="0" i="0" dirty="0">
                <a:solidFill>
                  <a:srgbClr val="000000"/>
                </a:solidFill>
                <a:effectLst/>
                <a:latin typeface="Fira Sans" panose="020B0503050000020004" pitchFamily="34" charset="0"/>
              </a:rPr>
              <a:t>. </a:t>
            </a:r>
          </a:p>
          <a:p>
            <a:r>
              <a:rPr lang="en-US" sz="1600" b="0" i="0" dirty="0">
                <a:solidFill>
                  <a:srgbClr val="000000"/>
                </a:solidFill>
                <a:effectLst/>
                <a:latin typeface="Fira Sans" panose="020B0503050000020004" pitchFamily="34" charset="0"/>
              </a:rPr>
              <a:t>The amount of text data generated annually (digital forms, social media, online portals, pdf reports, emails, text messages) is ever increasing</a:t>
            </a:r>
          </a:p>
          <a:p>
            <a:pPr marL="95250" indent="0">
              <a:buNone/>
            </a:pPr>
            <a:endParaRPr lang="en-US" sz="1600" b="0" i="0" dirty="0">
              <a:solidFill>
                <a:srgbClr val="000000"/>
              </a:solidFill>
              <a:effectLst/>
              <a:latin typeface="Fira Sans" panose="020B0503050000020004" pitchFamily="34" charset="0"/>
            </a:endParaRPr>
          </a:p>
        </p:txBody>
      </p:sp>
      <p:sp>
        <p:nvSpPr>
          <p:cNvPr id="4" name="Text Placeholder 3">
            <a:extLst>
              <a:ext uri="{FF2B5EF4-FFF2-40B4-BE49-F238E27FC236}">
                <a16:creationId xmlns:a16="http://schemas.microsoft.com/office/drawing/2014/main" id="{5FB29166-D65F-313D-4BD5-1C29F8B71FF2}"/>
              </a:ext>
            </a:extLst>
          </p:cNvPr>
          <p:cNvSpPr>
            <a:spLocks noGrp="1"/>
          </p:cNvSpPr>
          <p:nvPr>
            <p:ph type="body" idx="2"/>
          </p:nvPr>
        </p:nvSpPr>
        <p:spPr>
          <a:xfrm>
            <a:off x="231085" y="4120371"/>
            <a:ext cx="8912915" cy="849195"/>
          </a:xfrm>
        </p:spPr>
        <p:txBody>
          <a:bodyPr/>
          <a:lstStyle/>
          <a:p>
            <a:pPr marL="95250" indent="0">
              <a:buNone/>
            </a:pPr>
            <a:r>
              <a:rPr lang="en-US" sz="1400" b="0" i="0" dirty="0">
                <a:solidFill>
                  <a:srgbClr val="000000"/>
                </a:solidFill>
                <a:effectLst/>
                <a:latin typeface="Fira Sans" panose="020B0503050000020004" pitchFamily="34" charset="0"/>
              </a:rPr>
              <a:t>Holmes, Dawn E., 'The data explosion', Big Data: A Very Short Introduction, Very Short Introductions (Oxford, 2017; online </a:t>
            </a:r>
            <a:r>
              <a:rPr lang="en-US" sz="1400" b="0" i="0" dirty="0" err="1">
                <a:solidFill>
                  <a:srgbClr val="000000"/>
                </a:solidFill>
                <a:effectLst/>
                <a:latin typeface="Fira Sans" panose="020B0503050000020004" pitchFamily="34" charset="0"/>
              </a:rPr>
              <a:t>edn</a:t>
            </a:r>
            <a:r>
              <a:rPr lang="en-US" sz="1400" b="0" i="0" dirty="0">
                <a:solidFill>
                  <a:srgbClr val="000000"/>
                </a:solidFill>
                <a:effectLst/>
                <a:latin typeface="Fira Sans" panose="020B0503050000020004" pitchFamily="34" charset="0"/>
              </a:rPr>
              <a:t>, Oxford Academic, 23 Nov. 2017), </a:t>
            </a:r>
            <a:r>
              <a:rPr lang="en-US" sz="1400" b="0" i="0" u="none" strike="noStrike" dirty="0">
                <a:solidFill>
                  <a:srgbClr val="F92672"/>
                </a:solidFill>
                <a:effectLst/>
                <a:latin typeface="Fira Sans" panose="020B0503050000020004" pitchFamily="34" charset="0"/>
                <a:hlinkClick r:id="rId2"/>
              </a:rPr>
              <a:t>https://doi.org/10.1093/actrade/9780198779575.003.0001</a:t>
            </a:r>
            <a:r>
              <a:rPr lang="en-US" sz="1400" b="0" i="0" dirty="0">
                <a:solidFill>
                  <a:srgbClr val="000000"/>
                </a:solidFill>
                <a:effectLst/>
                <a:latin typeface="Fira Sans" panose="020B0503050000020004" pitchFamily="34" charset="0"/>
              </a:rPr>
              <a:t>)</a:t>
            </a:r>
          </a:p>
          <a:p>
            <a:endParaRPr lang="en-US" dirty="0">
              <a:solidFill>
                <a:srgbClr val="000000"/>
              </a:solidFill>
              <a:latin typeface="Fira Sans" panose="020B0503050000020004" pitchFamily="34" charset="0"/>
            </a:endParaRPr>
          </a:p>
          <a:p>
            <a:endParaRPr lang="en-US" dirty="0">
              <a:solidFill>
                <a:srgbClr val="000000"/>
              </a:solidFill>
              <a:latin typeface="Fira Sans" panose="020B0503050000020004" pitchFamily="34" charset="0"/>
            </a:endParaRPr>
          </a:p>
          <a:p>
            <a:endParaRPr lang="en-US" dirty="0">
              <a:solidFill>
                <a:srgbClr val="000000"/>
              </a:solidFill>
              <a:latin typeface="Fira Sans" panose="020B0503050000020004" pitchFamily="34" charset="0"/>
            </a:endParaRPr>
          </a:p>
          <a:p>
            <a:endParaRPr lang="en-US" dirty="0">
              <a:solidFill>
                <a:srgbClr val="000000"/>
              </a:solidFill>
              <a:latin typeface="Fira Sans" panose="020B0503050000020004" pitchFamily="34" charset="0"/>
            </a:endParaRPr>
          </a:p>
          <a:p>
            <a:endParaRPr lang="en-US" dirty="0"/>
          </a:p>
        </p:txBody>
      </p:sp>
      <p:sp>
        <p:nvSpPr>
          <p:cNvPr id="5" name="Slide Number Placeholder 4">
            <a:extLst>
              <a:ext uri="{FF2B5EF4-FFF2-40B4-BE49-F238E27FC236}">
                <a16:creationId xmlns:a16="http://schemas.microsoft.com/office/drawing/2014/main" id="{9A997FCD-8F11-DAA5-4F06-D12AEB0844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7" name="Picture 6" descr="A graph of blue bars&#10;&#10;Description automatically generated with medium confidence">
            <a:extLst>
              <a:ext uri="{FF2B5EF4-FFF2-40B4-BE49-F238E27FC236}">
                <a16:creationId xmlns:a16="http://schemas.microsoft.com/office/drawing/2014/main" id="{59DCC671-9BC5-D2F1-15D2-74242B1320D5}"/>
              </a:ext>
            </a:extLst>
          </p:cNvPr>
          <p:cNvPicPr>
            <a:picLocks noChangeAspect="1"/>
          </p:cNvPicPr>
          <p:nvPr/>
        </p:nvPicPr>
        <p:blipFill>
          <a:blip r:embed="rId3"/>
          <a:stretch>
            <a:fillRect/>
          </a:stretch>
        </p:blipFill>
        <p:spPr>
          <a:xfrm>
            <a:off x="4859097" y="1184744"/>
            <a:ext cx="3659841" cy="2781737"/>
          </a:xfrm>
          <a:prstGeom prst="rect">
            <a:avLst/>
          </a:prstGeom>
        </p:spPr>
      </p:pic>
    </p:spTree>
    <p:extLst>
      <p:ext uri="{BB962C8B-B14F-4D97-AF65-F5344CB8AC3E}">
        <p14:creationId xmlns:p14="http://schemas.microsoft.com/office/powerpoint/2010/main" val="1164623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Let’s start coding!</a:t>
            </a:r>
            <a:endParaRPr/>
          </a:p>
        </p:txBody>
      </p:sp>
      <p:sp>
        <p:nvSpPr>
          <p:cNvPr id="283" name="Google Shape;283;p46"/>
          <p:cNvSpPr txBox="1">
            <a:spLocks noGrp="1"/>
          </p:cNvSpPr>
          <p:nvPr>
            <p:ph type="body" idx="1"/>
          </p:nvPr>
        </p:nvSpPr>
        <p:spPr>
          <a:xfrm>
            <a:off x="628650" y="1369225"/>
            <a:ext cx="8071500" cy="3263400"/>
          </a:xfrm>
          <a:prstGeom prst="rect">
            <a:avLst/>
          </a:prstGeom>
        </p:spPr>
        <p:txBody>
          <a:bodyPr spcFirstLastPara="1" wrap="square" lIns="68575" tIns="68575" rIns="68575" bIns="68575" anchor="t" anchorCtr="0">
            <a:noAutofit/>
          </a:bodyPr>
          <a:lstStyle/>
          <a:p>
            <a:pPr indent="-381000">
              <a:buSzPts val="2400"/>
            </a:pPr>
            <a:r>
              <a:rPr lang="en-US" sz="2400" dirty="0">
                <a:solidFill>
                  <a:schemeClr val="dk1"/>
                </a:solidFill>
              </a:rPr>
              <a:t>An operator is a </a:t>
            </a:r>
            <a:r>
              <a:rPr lang="en-US" sz="2400" b="1" dirty="0">
                <a:solidFill>
                  <a:schemeClr val="dk1"/>
                </a:solidFill>
              </a:rPr>
              <a:t>symbol </a:t>
            </a:r>
            <a:r>
              <a:rPr lang="en-US" sz="2400" dirty="0">
                <a:solidFill>
                  <a:schemeClr val="dk1"/>
                </a:solidFill>
              </a:rPr>
              <a:t>that tells R to perform some sort of operation.</a:t>
            </a:r>
            <a:endParaRPr lang="en" sz="2400" b="1" dirty="0"/>
          </a:p>
          <a:p>
            <a:pPr marL="457200" lvl="0" indent="-381000" algn="l" rtl="0">
              <a:spcBef>
                <a:spcPts val="800"/>
              </a:spcBef>
              <a:spcAft>
                <a:spcPts val="0"/>
              </a:spcAft>
              <a:buSzPts val="2400"/>
              <a:buChar char="•"/>
            </a:pPr>
            <a:r>
              <a:rPr lang="en" sz="2400" b="1" dirty="0"/>
              <a:t>Types of Operators</a:t>
            </a:r>
            <a:r>
              <a:rPr lang="en" sz="2400" dirty="0"/>
              <a:t>: </a:t>
            </a:r>
          </a:p>
          <a:p>
            <a:pPr lvl="1" indent="-381000">
              <a:spcBef>
                <a:spcPts val="800"/>
              </a:spcBef>
              <a:buSzPts val="2400"/>
            </a:pPr>
            <a:r>
              <a:rPr lang="en" sz="2100" dirty="0"/>
              <a:t>math (arithmetic)</a:t>
            </a:r>
          </a:p>
          <a:p>
            <a:pPr lvl="1" indent="-381000">
              <a:spcBef>
                <a:spcPts val="800"/>
              </a:spcBef>
              <a:buSzPts val="2400"/>
            </a:pPr>
            <a:r>
              <a:rPr lang="en-US" sz="2100" dirty="0"/>
              <a:t>logical (compare values)</a:t>
            </a:r>
            <a:endParaRPr lang="en" sz="2100" dirty="0"/>
          </a:p>
          <a:p>
            <a:pPr lvl="1" indent="-381000">
              <a:spcBef>
                <a:spcPts val="800"/>
              </a:spcBef>
              <a:buSzPts val="2400"/>
            </a:pPr>
            <a:r>
              <a:rPr lang="en" sz="2100" dirty="0"/>
              <a:t>assignment (saving values to objects)</a:t>
            </a:r>
          </a:p>
          <a:p>
            <a:pPr lvl="1" indent="-381000">
              <a:spcBef>
                <a:spcPts val="800"/>
              </a:spcBef>
              <a:buSzPts val="2400"/>
            </a:pPr>
            <a:r>
              <a:rPr lang="en" sz="2100" dirty="0"/>
              <a:t>extraction (take out/replace parts of objects)</a:t>
            </a:r>
          </a:p>
          <a:p>
            <a:pPr marL="533400" lvl="1" indent="0">
              <a:spcBef>
                <a:spcPts val="800"/>
              </a:spcBef>
              <a:buSzPts val="2400"/>
              <a:buNone/>
            </a:pPr>
            <a:endParaRPr sz="2400" dirty="0"/>
          </a:p>
          <a:p>
            <a:pPr marL="0" lvl="0" indent="0" algn="l" rtl="0">
              <a:spcBef>
                <a:spcPts val="800"/>
              </a:spcBef>
              <a:spcAft>
                <a:spcPts val="0"/>
              </a:spcAft>
              <a:buNone/>
            </a:pPr>
            <a:endParaRPr sz="2400" dirty="0"/>
          </a:p>
        </p:txBody>
      </p:sp>
      <p:sp>
        <p:nvSpPr>
          <p:cNvPr id="284" name="Google Shape;284;p46"/>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30</a:t>
            </a:fld>
            <a:endParaRPr/>
          </a:p>
        </p:txBody>
      </p:sp>
    </p:spTree>
    <p:extLst>
      <p:ext uri="{BB962C8B-B14F-4D97-AF65-F5344CB8AC3E}">
        <p14:creationId xmlns:p14="http://schemas.microsoft.com/office/powerpoint/2010/main" val="230683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Operators</a:t>
            </a:r>
            <a:endParaRPr sz="3300" b="0" i="0" u="none" strike="noStrike" cap="none">
              <a:solidFill>
                <a:schemeClr val="dk1"/>
              </a:solidFill>
              <a:latin typeface="Arial"/>
              <a:ea typeface="Arial"/>
              <a:cs typeface="Arial"/>
              <a:sym typeface="Arial"/>
            </a:endParaRPr>
          </a:p>
        </p:txBody>
      </p:sp>
      <p:sp>
        <p:nvSpPr>
          <p:cNvPr id="290" name="Google Shape;290;p47"/>
          <p:cNvSpPr txBox="1"/>
          <p:nvPr/>
        </p:nvSpPr>
        <p:spPr>
          <a:xfrm>
            <a:off x="2818175" y="544000"/>
            <a:ext cx="6072000" cy="45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u="sng">
                <a:solidFill>
                  <a:schemeClr val="hlink"/>
                </a:solidFill>
                <a:hlinkClick r:id="rId3"/>
              </a:rPr>
              <a:t>https://www.statmethods.net/management/operators.html</a:t>
            </a:r>
            <a:endParaRPr sz="1800"/>
          </a:p>
        </p:txBody>
      </p:sp>
      <p:graphicFrame>
        <p:nvGraphicFramePr>
          <p:cNvPr id="291" name="Google Shape;291;p47"/>
          <p:cNvGraphicFramePr/>
          <p:nvPr>
            <p:extLst>
              <p:ext uri="{D42A27DB-BD31-4B8C-83A1-F6EECF244321}">
                <p14:modId xmlns:p14="http://schemas.microsoft.com/office/powerpoint/2010/main" val="3579407330"/>
              </p:ext>
            </p:extLst>
          </p:nvPr>
        </p:nvGraphicFramePr>
        <p:xfrm>
          <a:off x="400250" y="1355175"/>
          <a:ext cx="8343500" cy="3121400"/>
        </p:xfrm>
        <a:graphic>
          <a:graphicData uri="http://schemas.openxmlformats.org/drawingml/2006/table">
            <a:tbl>
              <a:tblPr>
                <a:noFill/>
                <a:tableStyleId>{E4EE8C4D-261F-49C9-8869-00AC481E4FCA}</a:tableStyleId>
              </a:tblPr>
              <a:tblGrid>
                <a:gridCol w="1631725">
                  <a:extLst>
                    <a:ext uri="{9D8B030D-6E8A-4147-A177-3AD203B41FA5}">
                      <a16:colId xmlns:a16="http://schemas.microsoft.com/office/drawing/2014/main" val="20000"/>
                    </a:ext>
                  </a:extLst>
                </a:gridCol>
                <a:gridCol w="4317350">
                  <a:extLst>
                    <a:ext uri="{9D8B030D-6E8A-4147-A177-3AD203B41FA5}">
                      <a16:colId xmlns:a16="http://schemas.microsoft.com/office/drawing/2014/main" val="20001"/>
                    </a:ext>
                  </a:extLst>
                </a:gridCol>
                <a:gridCol w="2394425">
                  <a:extLst>
                    <a:ext uri="{9D8B030D-6E8A-4147-A177-3AD203B41FA5}">
                      <a16:colId xmlns:a16="http://schemas.microsoft.com/office/drawing/2014/main" val="20002"/>
                    </a:ext>
                  </a:extLst>
                </a:gridCol>
              </a:tblGrid>
              <a:tr h="579475">
                <a:tc>
                  <a:txBody>
                    <a:bodyPr/>
                    <a:lstStyle/>
                    <a:p>
                      <a:pPr marL="0" lvl="0" indent="0" algn="ctr" rtl="0">
                        <a:spcBef>
                          <a:spcPts val="0"/>
                        </a:spcBef>
                        <a:spcAft>
                          <a:spcPts val="0"/>
                        </a:spcAft>
                        <a:buNone/>
                      </a:pPr>
                      <a:r>
                        <a:rPr lang="en" sz="2000" b="1"/>
                        <a:t>Type</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b="1"/>
                        <a:t>What it does</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b="1"/>
                        <a:t>Symbol(s)</a:t>
                      </a:r>
                      <a:endParaRPr sz="2000" b="1"/>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27625">
                <a:tc>
                  <a:txBody>
                    <a:bodyPr/>
                    <a:lstStyle/>
                    <a:p>
                      <a:pPr marL="0" lvl="0" indent="0" algn="ctr" rtl="0">
                        <a:spcBef>
                          <a:spcPts val="0"/>
                        </a:spcBef>
                        <a:spcAft>
                          <a:spcPts val="0"/>
                        </a:spcAft>
                        <a:buNone/>
                      </a:pPr>
                      <a:r>
                        <a:rPr lang="en" sz="2000" dirty="0">
                          <a:solidFill>
                            <a:srgbClr val="000000"/>
                          </a:solidFill>
                        </a:rPr>
                        <a:t>Arithmetic</a:t>
                      </a:r>
                      <a:endParaRPr sz="2000" dirty="0">
                        <a:solidFill>
                          <a:srgbClr val="000000"/>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t>Math on numbers</a:t>
                      </a:r>
                      <a:endParaRPr sz="2000" dirty="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tc>
                  <a:txBody>
                    <a:bodyPr/>
                    <a:lstStyle/>
                    <a:p>
                      <a:pPr marL="0" lvl="1" indent="0" algn="ctr" rtl="0">
                        <a:spcBef>
                          <a:spcPts val="0"/>
                        </a:spcBef>
                        <a:spcAft>
                          <a:spcPts val="0"/>
                        </a:spcAft>
                        <a:buClr>
                          <a:srgbClr val="0070C0"/>
                        </a:buClr>
                        <a:buSzPts val="1400"/>
                        <a:buFont typeface="Arial"/>
                        <a:buNone/>
                      </a:pPr>
                      <a:r>
                        <a:rPr lang="en" sz="2000" b="1" dirty="0">
                          <a:solidFill>
                            <a:srgbClr val="0000FF"/>
                          </a:solidFill>
                        </a:rPr>
                        <a:t>+ - * / ^</a:t>
                      </a:r>
                      <a:endParaRPr sz="2000" b="1" dirty="0">
                        <a:solidFill>
                          <a:srgbClr val="0000FF"/>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27625">
                <a:tc>
                  <a:txBody>
                    <a:bodyPr/>
                    <a:lstStyle/>
                    <a:p>
                      <a:pPr marL="0" lvl="0" indent="0" algn="ctr" rtl="0">
                        <a:spcBef>
                          <a:spcPts val="0"/>
                        </a:spcBef>
                        <a:spcAft>
                          <a:spcPts val="0"/>
                        </a:spcAft>
                        <a:buNone/>
                      </a:pPr>
                      <a:r>
                        <a:rPr lang="en" sz="2000" dirty="0">
                          <a:solidFill>
                            <a:srgbClr val="000000"/>
                          </a:solidFill>
                        </a:rPr>
                        <a:t>Logical</a:t>
                      </a:r>
                      <a:endParaRPr sz="2000" dirty="0">
                        <a:solidFill>
                          <a:srgbClr val="000000"/>
                        </a:solidFill>
                      </a:endParaRPr>
                    </a:p>
                  </a:txBody>
                  <a:tcPr marL="68600" marR="68600" marT="34300" marB="3430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dirty="0"/>
                        <a:t>Compares values</a:t>
                      </a:r>
                      <a:endParaRPr sz="2000" dirty="0"/>
                    </a:p>
                  </a:txBody>
                  <a:tcPr marL="91425" marR="91425" marT="91425" marB="914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b="1" dirty="0">
                          <a:solidFill>
                            <a:srgbClr val="0000FF"/>
                          </a:solidFill>
                        </a:rPr>
                        <a:t>&gt;   &lt;   ==   !=  &amp;   |</a:t>
                      </a:r>
                      <a:endParaRPr sz="2000" b="1" dirty="0">
                        <a:solidFill>
                          <a:srgbClr val="0000FF"/>
                        </a:solidFill>
                      </a:endParaRPr>
                    </a:p>
                  </a:txBody>
                  <a:tcPr marL="68600" marR="68600" marT="34300" marB="3430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384222060"/>
                  </a:ext>
                </a:extLst>
              </a:tr>
              <a:tr h="635125">
                <a:tc>
                  <a:txBody>
                    <a:bodyPr/>
                    <a:lstStyle/>
                    <a:p>
                      <a:pPr marL="0" lvl="0" indent="0" algn="ctr" rtl="0">
                        <a:spcBef>
                          <a:spcPts val="0"/>
                        </a:spcBef>
                        <a:spcAft>
                          <a:spcPts val="0"/>
                        </a:spcAft>
                        <a:buNone/>
                      </a:pPr>
                      <a:r>
                        <a:rPr lang="en" sz="2000" dirty="0">
                          <a:solidFill>
                            <a:srgbClr val="000000"/>
                          </a:solidFill>
                        </a:rPr>
                        <a:t>Assignment</a:t>
                      </a:r>
                      <a:endParaRPr sz="2000" dirty="0">
                        <a:solidFill>
                          <a:srgbClr val="000000"/>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a:t>Assigns values to objects</a:t>
                      </a:r>
                      <a:endParaRPr sz="2000"/>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1" indent="0" algn="ctr" rtl="0">
                        <a:spcBef>
                          <a:spcPts val="0"/>
                        </a:spcBef>
                        <a:spcAft>
                          <a:spcPts val="0"/>
                        </a:spcAft>
                        <a:buClr>
                          <a:srgbClr val="0070C0"/>
                        </a:buClr>
                        <a:buSzPts val="1400"/>
                        <a:buFont typeface="Arial"/>
                        <a:buNone/>
                      </a:pPr>
                      <a:r>
                        <a:rPr lang="en" sz="2000" b="1" dirty="0">
                          <a:solidFill>
                            <a:srgbClr val="0000FF"/>
                          </a:solidFill>
                        </a:rPr>
                        <a:t>&lt;-</a:t>
                      </a:r>
                      <a:endParaRPr sz="2000" b="1" dirty="0">
                        <a:solidFill>
                          <a:srgbClr val="0000FF"/>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1550">
                <a:tc>
                  <a:txBody>
                    <a:bodyPr/>
                    <a:lstStyle/>
                    <a:p>
                      <a:pPr marL="0" lvl="0" indent="0" algn="ctr" rtl="0">
                        <a:spcBef>
                          <a:spcPts val="0"/>
                        </a:spcBef>
                        <a:spcAft>
                          <a:spcPts val="0"/>
                        </a:spcAft>
                        <a:buNone/>
                      </a:pPr>
                      <a:r>
                        <a:rPr lang="en" sz="2000"/>
                        <a:t>Extraction</a:t>
                      </a:r>
                      <a:endParaRPr sz="2000">
                        <a:solidFill>
                          <a:srgbClr val="000000"/>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2000"/>
                        <a:t>Take out or replace part of an </a:t>
                      </a:r>
                      <a:r>
                        <a:rPr lang="en" sz="2000">
                          <a:solidFill>
                            <a:srgbClr val="7030A0"/>
                          </a:solidFill>
                        </a:rPr>
                        <a:t>object</a:t>
                      </a:r>
                      <a:endParaRPr sz="2000">
                        <a:solidFill>
                          <a:srgbClr val="7030A0"/>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1" indent="0" algn="ctr" rtl="0">
                        <a:spcBef>
                          <a:spcPts val="0"/>
                        </a:spcBef>
                        <a:spcAft>
                          <a:spcPts val="0"/>
                        </a:spcAft>
                        <a:buClr>
                          <a:srgbClr val="0070C0"/>
                        </a:buClr>
                        <a:buSzPts val="1400"/>
                        <a:buFont typeface="Arial"/>
                        <a:buNone/>
                      </a:pPr>
                      <a:r>
                        <a:rPr lang="en" sz="2000" b="1" dirty="0">
                          <a:solidFill>
                            <a:srgbClr val="0000FF"/>
                          </a:solidFill>
                        </a:rPr>
                        <a:t>[ ] $ </a:t>
                      </a:r>
                      <a:endParaRPr sz="2000" b="1" dirty="0">
                        <a:solidFill>
                          <a:srgbClr val="0000FF"/>
                        </a:solidFill>
                      </a:endParaRPr>
                    </a:p>
                  </a:txBody>
                  <a:tcPr marL="68600" marR="68600" marT="34300" marB="343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92" name="Google Shape;292;p47"/>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Arithmetic operators</a:t>
            </a:r>
            <a:endParaRPr sz="3300" b="0" i="0" u="none" strike="noStrike" cap="none">
              <a:solidFill>
                <a:schemeClr val="dk1"/>
              </a:solidFill>
              <a:latin typeface="Arial"/>
              <a:ea typeface="Arial"/>
              <a:cs typeface="Arial"/>
              <a:sym typeface="Arial"/>
            </a:endParaRPr>
          </a:p>
        </p:txBody>
      </p:sp>
      <p:sp>
        <p:nvSpPr>
          <p:cNvPr id="298" name="Google Shape;298;p48"/>
          <p:cNvSpPr txBox="1">
            <a:spLocks noGrp="1"/>
          </p:cNvSpPr>
          <p:nvPr>
            <p:ph type="body" idx="1"/>
          </p:nvPr>
        </p:nvSpPr>
        <p:spPr>
          <a:xfrm>
            <a:off x="628650" y="1369225"/>
            <a:ext cx="45918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Clr>
                <a:schemeClr val="dk1"/>
              </a:buClr>
              <a:buSzPts val="2400"/>
              <a:buFont typeface="Arial"/>
              <a:buChar char="•"/>
            </a:pPr>
            <a:r>
              <a:rPr lang="en" sz="2400" b="0" i="0" u="none" strike="noStrike" cap="none" dirty="0">
                <a:solidFill>
                  <a:schemeClr val="dk1"/>
                </a:solidFill>
                <a:latin typeface="Arial"/>
                <a:ea typeface="Arial"/>
                <a:cs typeface="Arial"/>
                <a:sym typeface="Arial"/>
              </a:rPr>
              <a:t>Does math:</a:t>
            </a:r>
            <a:endParaRPr sz="2400" dirty="0"/>
          </a:p>
          <a:p>
            <a:pPr marL="914400" marR="0" lvl="1" indent="-381000" algn="l" rtl="0">
              <a:lnSpc>
                <a:spcPct val="90000"/>
              </a:lnSpc>
              <a:spcBef>
                <a:spcPts val="0"/>
              </a:spcBef>
              <a:spcAft>
                <a:spcPts val="0"/>
              </a:spcAft>
              <a:buSzPts val="2400"/>
              <a:buChar char="•"/>
            </a:pPr>
            <a:r>
              <a:rPr lang="en" sz="2400" dirty="0"/>
              <a:t>Add: </a:t>
            </a:r>
            <a:r>
              <a:rPr lang="en" sz="2400" b="0" i="0" u="none" strike="noStrike" cap="none" dirty="0">
                <a:solidFill>
                  <a:schemeClr val="dk1"/>
                </a:solidFill>
                <a:latin typeface="Arial"/>
                <a:ea typeface="Arial"/>
                <a:cs typeface="Arial"/>
                <a:sym typeface="Arial"/>
              </a:rPr>
              <a:t>2 </a:t>
            </a:r>
            <a:r>
              <a:rPr lang="en" sz="2400" b="1" i="0" u="none" strike="noStrike" cap="none" dirty="0">
                <a:solidFill>
                  <a:srgbClr val="0000FF"/>
                </a:solidFill>
              </a:rPr>
              <a:t>+ </a:t>
            </a:r>
            <a:r>
              <a:rPr lang="en" sz="2400" b="0" i="0" u="none" strike="noStrike" cap="none" dirty="0">
                <a:solidFill>
                  <a:schemeClr val="dk1"/>
                </a:solidFill>
                <a:latin typeface="Arial"/>
                <a:ea typeface="Arial"/>
                <a:cs typeface="Arial"/>
                <a:sym typeface="Arial"/>
              </a:rPr>
              <a:t>2</a:t>
            </a:r>
            <a:endParaRPr sz="2400" dirty="0"/>
          </a:p>
          <a:p>
            <a:pPr marL="914400" marR="0" lvl="1" indent="-381000" algn="l" rtl="0">
              <a:lnSpc>
                <a:spcPct val="90000"/>
              </a:lnSpc>
              <a:spcBef>
                <a:spcPts val="0"/>
              </a:spcBef>
              <a:spcAft>
                <a:spcPts val="0"/>
              </a:spcAft>
              <a:buSzPts val="2400"/>
              <a:buChar char="•"/>
            </a:pPr>
            <a:r>
              <a:rPr lang="en" sz="2400" dirty="0"/>
              <a:t>Subtract: 3 </a:t>
            </a:r>
            <a:r>
              <a:rPr lang="en" sz="2400" b="1" dirty="0">
                <a:solidFill>
                  <a:srgbClr val="0000FF"/>
                </a:solidFill>
              </a:rPr>
              <a:t>- </a:t>
            </a:r>
            <a:r>
              <a:rPr lang="en" sz="2400" dirty="0"/>
              <a:t>1</a:t>
            </a:r>
            <a:endParaRPr sz="2400" dirty="0"/>
          </a:p>
          <a:p>
            <a:pPr marL="914400" marR="0" lvl="1" indent="-381000" algn="l" rtl="0">
              <a:lnSpc>
                <a:spcPct val="90000"/>
              </a:lnSpc>
              <a:spcBef>
                <a:spcPts val="0"/>
              </a:spcBef>
              <a:spcAft>
                <a:spcPts val="0"/>
              </a:spcAft>
              <a:buSzPts val="2400"/>
              <a:buChar char="•"/>
            </a:pPr>
            <a:r>
              <a:rPr lang="en" sz="2400" dirty="0"/>
              <a:t>Multiply: </a:t>
            </a:r>
            <a:r>
              <a:rPr lang="en" sz="2400" b="0" i="0" u="none" strike="noStrike" cap="none" dirty="0">
                <a:solidFill>
                  <a:schemeClr val="dk1"/>
                </a:solidFill>
                <a:latin typeface="Arial"/>
                <a:ea typeface="Arial"/>
                <a:cs typeface="Arial"/>
                <a:sym typeface="Arial"/>
              </a:rPr>
              <a:t>4 </a:t>
            </a:r>
            <a:r>
              <a:rPr lang="en" sz="2400" b="1" i="0" u="none" strike="noStrike" cap="none" dirty="0">
                <a:solidFill>
                  <a:srgbClr val="0000FF"/>
                </a:solidFill>
              </a:rPr>
              <a:t>* </a:t>
            </a:r>
            <a:r>
              <a:rPr lang="en" sz="2400" b="0" i="0" u="none" strike="noStrike" cap="none" dirty="0">
                <a:solidFill>
                  <a:schemeClr val="dk1"/>
                </a:solidFill>
                <a:latin typeface="Arial"/>
                <a:ea typeface="Arial"/>
                <a:cs typeface="Arial"/>
                <a:sym typeface="Arial"/>
              </a:rPr>
              <a:t>4</a:t>
            </a:r>
            <a:endParaRPr sz="2400" dirty="0"/>
          </a:p>
          <a:p>
            <a:pPr marL="914400" marR="0" lvl="1" indent="-381000" algn="l" rtl="0">
              <a:lnSpc>
                <a:spcPct val="90000"/>
              </a:lnSpc>
              <a:spcBef>
                <a:spcPts val="0"/>
              </a:spcBef>
              <a:spcAft>
                <a:spcPts val="0"/>
              </a:spcAft>
              <a:buSzPts val="2400"/>
              <a:buChar char="•"/>
            </a:pPr>
            <a:r>
              <a:rPr lang="en" sz="2400" dirty="0"/>
              <a:t>Divide: </a:t>
            </a:r>
            <a:r>
              <a:rPr lang="en" sz="2400" b="0" i="0" u="none" strike="noStrike" cap="none" dirty="0">
                <a:solidFill>
                  <a:schemeClr val="dk1"/>
                </a:solidFill>
                <a:latin typeface="Arial"/>
                <a:ea typeface="Arial"/>
                <a:cs typeface="Arial"/>
                <a:sym typeface="Arial"/>
              </a:rPr>
              <a:t>5 </a:t>
            </a:r>
            <a:r>
              <a:rPr lang="en" sz="2400" b="1" i="0" u="none" strike="noStrike" cap="none" dirty="0">
                <a:solidFill>
                  <a:srgbClr val="0000FF"/>
                </a:solidFill>
              </a:rPr>
              <a:t>/ </a:t>
            </a:r>
            <a:r>
              <a:rPr lang="en" sz="2400" b="0" i="0" u="none" strike="noStrike" cap="none" dirty="0">
                <a:solidFill>
                  <a:schemeClr val="dk1"/>
                </a:solidFill>
                <a:latin typeface="Arial"/>
                <a:ea typeface="Arial"/>
                <a:cs typeface="Arial"/>
                <a:sym typeface="Arial"/>
              </a:rPr>
              <a:t>2</a:t>
            </a:r>
          </a:p>
          <a:p>
            <a:pPr marL="914400" marR="0" lvl="1" indent="-381000" algn="l" rtl="0">
              <a:lnSpc>
                <a:spcPct val="90000"/>
              </a:lnSpc>
              <a:spcBef>
                <a:spcPts val="0"/>
              </a:spcBef>
              <a:spcAft>
                <a:spcPts val="0"/>
              </a:spcAft>
              <a:buSzPts val="2400"/>
              <a:buChar char="•"/>
            </a:pPr>
            <a:r>
              <a:rPr lang="en" sz="2400" dirty="0"/>
              <a:t>Exponent: 5</a:t>
            </a:r>
            <a:r>
              <a:rPr lang="en" sz="2400" dirty="0">
                <a:solidFill>
                  <a:srgbClr val="0070C0"/>
                </a:solidFill>
              </a:rPr>
              <a:t>^</a:t>
            </a:r>
            <a:r>
              <a:rPr lang="en" sz="2400" dirty="0"/>
              <a:t>2</a:t>
            </a:r>
            <a:endParaRPr sz="2400" b="0" i="0" u="none" strike="noStrike" cap="none" dirty="0">
              <a:solidFill>
                <a:schemeClr val="dk1"/>
              </a:solidFill>
              <a:latin typeface="Arial"/>
              <a:ea typeface="Arial"/>
              <a:cs typeface="Arial"/>
              <a:sym typeface="Arial"/>
            </a:endParaRPr>
          </a:p>
          <a:p>
            <a:pPr marL="0" marR="0" lvl="0" indent="0" algn="l" rtl="0">
              <a:lnSpc>
                <a:spcPct val="90000"/>
              </a:lnSpc>
              <a:spcBef>
                <a:spcPts val="400"/>
              </a:spcBef>
              <a:spcAft>
                <a:spcPts val="0"/>
              </a:spcAft>
              <a:buNone/>
            </a:pPr>
            <a:endParaRPr sz="2400" dirty="0"/>
          </a:p>
          <a:p>
            <a:pPr marL="457200" marR="0" lvl="0" indent="-381000" algn="l" rtl="0">
              <a:lnSpc>
                <a:spcPct val="90000"/>
              </a:lnSpc>
              <a:spcBef>
                <a:spcPts val="400"/>
              </a:spcBef>
              <a:spcAft>
                <a:spcPts val="0"/>
              </a:spcAft>
              <a:buSzPts val="2400"/>
              <a:buChar char="•"/>
            </a:pPr>
            <a:r>
              <a:rPr lang="en" sz="2400" dirty="0"/>
              <a:t>Ctrl/</a:t>
            </a:r>
            <a:r>
              <a:rPr lang="en" sz="2400" dirty="0" err="1"/>
              <a:t>Cmd+Enter</a:t>
            </a:r>
            <a:r>
              <a:rPr lang="en" sz="2400" dirty="0"/>
              <a:t> to run</a:t>
            </a:r>
            <a:endParaRPr sz="2400" dirty="0"/>
          </a:p>
          <a:p>
            <a:pPr marL="457200" marR="0" lvl="0" indent="-381000" algn="l" rtl="0">
              <a:lnSpc>
                <a:spcPct val="90000"/>
              </a:lnSpc>
              <a:spcBef>
                <a:spcPts val="0"/>
              </a:spcBef>
              <a:spcAft>
                <a:spcPts val="0"/>
              </a:spcAft>
              <a:buSzPts val="2400"/>
              <a:buChar char="•"/>
            </a:pPr>
            <a:r>
              <a:rPr lang="en" sz="2400" dirty="0"/>
              <a:t>Results in the Console</a:t>
            </a:r>
            <a:endParaRPr sz="2400" dirty="0"/>
          </a:p>
        </p:txBody>
      </p:sp>
      <p:sp>
        <p:nvSpPr>
          <p:cNvPr id="300" name="Google Shape;300;p4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32</a:t>
            </a:fld>
            <a:endParaRPr dirty="0"/>
          </a:p>
        </p:txBody>
      </p:sp>
      <p:pic>
        <p:nvPicPr>
          <p:cNvPr id="2" name="Picture 1">
            <a:extLst>
              <a:ext uri="{FF2B5EF4-FFF2-40B4-BE49-F238E27FC236}">
                <a16:creationId xmlns:a16="http://schemas.microsoft.com/office/drawing/2014/main" id="{C1A672A7-5B3D-8763-55E6-7ED632FF46BD}"/>
              </a:ext>
            </a:extLst>
          </p:cNvPr>
          <p:cNvPicPr>
            <a:picLocks noChangeAspect="1"/>
          </p:cNvPicPr>
          <p:nvPr/>
        </p:nvPicPr>
        <p:blipFill>
          <a:blip r:embed="rId3"/>
          <a:stretch>
            <a:fillRect/>
          </a:stretch>
        </p:blipFill>
        <p:spPr>
          <a:xfrm>
            <a:off x="4879222" y="1268016"/>
            <a:ext cx="3797300" cy="28321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ADEE-6660-AA09-39C6-270CD1E5E8FE}"/>
              </a:ext>
            </a:extLst>
          </p:cNvPr>
          <p:cNvSpPr>
            <a:spLocks noGrp="1"/>
          </p:cNvSpPr>
          <p:nvPr>
            <p:ph type="title"/>
          </p:nvPr>
        </p:nvSpPr>
        <p:spPr/>
        <p:txBody>
          <a:bodyPr/>
          <a:lstStyle/>
          <a:p>
            <a:r>
              <a:rPr lang="en-US" dirty="0"/>
              <a:t>Example: Who left a larger Tip?</a:t>
            </a:r>
          </a:p>
        </p:txBody>
      </p:sp>
      <p:sp>
        <p:nvSpPr>
          <p:cNvPr id="3" name="Text Placeholder 2">
            <a:extLst>
              <a:ext uri="{FF2B5EF4-FFF2-40B4-BE49-F238E27FC236}">
                <a16:creationId xmlns:a16="http://schemas.microsoft.com/office/drawing/2014/main" id="{402DEF77-7EC8-B2CA-1BE4-EDC10C9AC65C}"/>
              </a:ext>
            </a:extLst>
          </p:cNvPr>
          <p:cNvSpPr>
            <a:spLocks noGrp="1"/>
          </p:cNvSpPr>
          <p:nvPr>
            <p:ph type="body" idx="1"/>
          </p:nvPr>
        </p:nvSpPr>
        <p:spPr>
          <a:xfrm>
            <a:off x="628650" y="1369219"/>
            <a:ext cx="7440694" cy="3263400"/>
          </a:xfrm>
        </p:spPr>
        <p:txBody>
          <a:bodyPr/>
          <a:lstStyle/>
          <a:p>
            <a:r>
              <a:rPr lang="en-US" dirty="0" err="1"/>
              <a:t>Louberto’s</a:t>
            </a:r>
            <a:r>
              <a:rPr lang="en-US" dirty="0"/>
              <a:t> bill at Shake Shack came out to $25</a:t>
            </a:r>
          </a:p>
          <a:p>
            <a:pPr lvl="1"/>
            <a:r>
              <a:rPr lang="en-US" dirty="0"/>
              <a:t>He tips 15%</a:t>
            </a:r>
          </a:p>
          <a:p>
            <a:r>
              <a:rPr lang="en-US" dirty="0"/>
              <a:t>Louie’s bill at Shake Shack came out to $32</a:t>
            </a:r>
          </a:p>
          <a:p>
            <a:pPr lvl="1"/>
            <a:r>
              <a:rPr lang="en-US" dirty="0"/>
              <a:t>He tips 12%</a:t>
            </a:r>
          </a:p>
          <a:p>
            <a:r>
              <a:rPr lang="en-US" dirty="0"/>
              <a:t>Use operators to calculate how much Louie and </a:t>
            </a:r>
            <a:r>
              <a:rPr lang="en-US" dirty="0" err="1"/>
              <a:t>Louberto</a:t>
            </a:r>
            <a:r>
              <a:rPr lang="en-US" dirty="0"/>
              <a:t> tipped</a:t>
            </a:r>
          </a:p>
          <a:p>
            <a:pPr marL="95250" indent="0">
              <a:buNone/>
            </a:pPr>
            <a:endParaRPr lang="en-US" dirty="0"/>
          </a:p>
        </p:txBody>
      </p:sp>
      <p:sp>
        <p:nvSpPr>
          <p:cNvPr id="5" name="Slide Number Placeholder 4">
            <a:extLst>
              <a:ext uri="{FF2B5EF4-FFF2-40B4-BE49-F238E27FC236}">
                <a16:creationId xmlns:a16="http://schemas.microsoft.com/office/drawing/2014/main" id="{DF039AF4-0DDD-FA95-DE76-20CA2F2B6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263166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rgbClr val="FF0000"/>
                </a:solidFill>
                <a:latin typeface="Arial"/>
                <a:ea typeface="Arial"/>
                <a:cs typeface="Arial"/>
                <a:sym typeface="Arial"/>
              </a:rPr>
              <a:t>Functions</a:t>
            </a:r>
            <a:endParaRPr sz="3300" b="0" i="0" u="none" strike="noStrike" cap="none" dirty="0">
              <a:solidFill>
                <a:srgbClr val="FF0000"/>
              </a:solidFill>
              <a:latin typeface="Arial"/>
              <a:ea typeface="Arial"/>
              <a:cs typeface="Arial"/>
              <a:sym typeface="Arial"/>
            </a:endParaRPr>
          </a:p>
        </p:txBody>
      </p:sp>
      <p:sp>
        <p:nvSpPr>
          <p:cNvPr id="322" name="Google Shape;322;p51"/>
          <p:cNvSpPr txBox="1">
            <a:spLocks noGrp="1"/>
          </p:cNvSpPr>
          <p:nvPr>
            <p:ph type="body" idx="1"/>
          </p:nvPr>
        </p:nvSpPr>
        <p:spPr>
          <a:xfrm>
            <a:off x="220950" y="1369225"/>
            <a:ext cx="4383600" cy="3263400"/>
          </a:xfrm>
          <a:prstGeom prst="rect">
            <a:avLst/>
          </a:prstGeom>
          <a:noFill/>
          <a:ln>
            <a:noFill/>
          </a:ln>
        </p:spPr>
        <p:txBody>
          <a:bodyPr spcFirstLastPara="1" wrap="square" lIns="68575" tIns="34275" rIns="68575" bIns="34275" anchor="t" anchorCtr="0">
            <a:noAutofit/>
          </a:bodyPr>
          <a:lstStyle/>
          <a:p>
            <a:pPr indent="-381000">
              <a:lnSpc>
                <a:spcPct val="100000"/>
              </a:lnSpc>
              <a:spcBef>
                <a:spcPts val="0"/>
              </a:spcBef>
              <a:buSzPts val="2400"/>
            </a:pPr>
            <a:r>
              <a:rPr lang="en-US" sz="2000" dirty="0">
                <a:solidFill>
                  <a:schemeClr val="dk1"/>
                </a:solidFill>
              </a:rPr>
              <a:t>For more complicated tasks, R also comes pre-installed with a variety of functions. </a:t>
            </a:r>
            <a:endParaRPr lang="en" sz="2000" b="0" i="0" u="none" strike="noStrike" cap="none" dirty="0">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000" dirty="0">
                <a:solidFill>
                  <a:schemeClr val="dk1"/>
                </a:solidFill>
              </a:rPr>
              <a:t>Functions are a</a:t>
            </a:r>
            <a:r>
              <a:rPr lang="en" sz="2000" b="0" i="0" u="none" strike="noStrike" cap="none" dirty="0">
                <a:solidFill>
                  <a:schemeClr val="dk1"/>
                </a:solidFill>
                <a:latin typeface="Arial"/>
                <a:ea typeface="Arial"/>
                <a:cs typeface="Arial"/>
                <a:sym typeface="Arial"/>
              </a:rPr>
              <a:t> sequence of instructions that perform a task</a:t>
            </a:r>
            <a:endParaRPr sz="2000" dirty="0"/>
          </a:p>
          <a:p>
            <a:pPr lvl="1" indent="-381000">
              <a:lnSpc>
                <a:spcPct val="100000"/>
              </a:lnSpc>
              <a:spcBef>
                <a:spcPts val="800"/>
              </a:spcBef>
              <a:buSzPts val="2400"/>
            </a:pPr>
            <a:r>
              <a:rPr lang="en" sz="2000" b="0" i="0" u="none" strike="noStrike" cap="none" dirty="0">
                <a:solidFill>
                  <a:schemeClr val="dk1"/>
                </a:solidFill>
                <a:latin typeface="Arial"/>
                <a:ea typeface="Arial"/>
                <a:cs typeface="Arial"/>
                <a:sym typeface="Arial"/>
              </a:rPr>
              <a:t>Have </a:t>
            </a:r>
            <a:r>
              <a:rPr lang="en" sz="2000" b="1" i="0" u="none" strike="noStrike" cap="none" dirty="0">
                <a:solidFill>
                  <a:srgbClr val="FF0000"/>
                </a:solidFill>
                <a:latin typeface="Arial"/>
                <a:ea typeface="Arial"/>
                <a:cs typeface="Arial"/>
                <a:sym typeface="Arial"/>
              </a:rPr>
              <a:t>names</a:t>
            </a:r>
            <a:endParaRPr sz="2000" b="0" i="0" u="none" strike="noStrike" cap="none" dirty="0">
              <a:solidFill>
                <a:schemeClr val="dk1"/>
              </a:solidFill>
              <a:latin typeface="Arial"/>
              <a:ea typeface="Arial"/>
              <a:cs typeface="Arial"/>
              <a:sym typeface="Arial"/>
            </a:endParaRPr>
          </a:p>
          <a:p>
            <a:pPr lvl="1" indent="-381000">
              <a:lnSpc>
                <a:spcPct val="100000"/>
              </a:lnSpc>
              <a:spcBef>
                <a:spcPts val="0"/>
              </a:spcBef>
              <a:buSzPts val="2400"/>
            </a:pPr>
            <a:r>
              <a:rPr lang="en" sz="2000" b="0" i="0" u="none" strike="noStrike" cap="none" dirty="0">
                <a:solidFill>
                  <a:schemeClr val="dk1"/>
                </a:solidFill>
                <a:latin typeface="Arial"/>
                <a:ea typeface="Arial"/>
                <a:cs typeface="Arial"/>
                <a:sym typeface="Arial"/>
              </a:rPr>
              <a:t>Accept </a:t>
            </a:r>
            <a:r>
              <a:rPr lang="en" sz="2000" b="1" i="0" u="none" strike="noStrike" cap="none" dirty="0">
                <a:solidFill>
                  <a:srgbClr val="00B050"/>
                </a:solidFill>
                <a:latin typeface="Arial"/>
                <a:ea typeface="Arial"/>
                <a:cs typeface="Arial"/>
                <a:sym typeface="Arial"/>
              </a:rPr>
              <a:t>arguments</a:t>
            </a:r>
            <a:r>
              <a:rPr lang="en" sz="2000" b="0" i="0" u="none" strike="noStrike" cap="none" dirty="0">
                <a:solidFill>
                  <a:schemeClr val="dk1"/>
                </a:solidFill>
                <a:latin typeface="Arial"/>
                <a:ea typeface="Arial"/>
                <a:cs typeface="Arial"/>
                <a:sym typeface="Arial"/>
              </a:rPr>
              <a:t> (input)</a:t>
            </a:r>
            <a:endParaRPr sz="2000" b="0" i="0" u="none" strike="noStrike" cap="none" dirty="0">
              <a:solidFill>
                <a:schemeClr val="dk1"/>
              </a:solidFill>
              <a:latin typeface="Arial"/>
              <a:ea typeface="Arial"/>
              <a:cs typeface="Arial"/>
              <a:sym typeface="Arial"/>
            </a:endParaRPr>
          </a:p>
          <a:p>
            <a:pPr lvl="1" indent="-381000">
              <a:lnSpc>
                <a:spcPct val="100000"/>
              </a:lnSpc>
              <a:spcBef>
                <a:spcPts val="0"/>
              </a:spcBef>
              <a:buSzPts val="2400"/>
            </a:pPr>
            <a:r>
              <a:rPr lang="en" sz="2000" b="0" i="0" u="none" strike="noStrike" cap="none" dirty="0">
                <a:solidFill>
                  <a:schemeClr val="dk1"/>
                </a:solidFill>
                <a:latin typeface="Arial"/>
                <a:ea typeface="Arial"/>
                <a:cs typeface="Arial"/>
                <a:sym typeface="Arial"/>
              </a:rPr>
              <a:t>Return a </a:t>
            </a:r>
            <a:r>
              <a:rPr lang="en" sz="2000" b="1" i="0" u="none" strike="noStrike" cap="none" dirty="0">
                <a:solidFill>
                  <a:srgbClr val="7030A0"/>
                </a:solidFill>
                <a:latin typeface="Arial"/>
                <a:ea typeface="Arial"/>
                <a:cs typeface="Arial"/>
                <a:sym typeface="Arial"/>
              </a:rPr>
              <a:t>value</a:t>
            </a:r>
            <a:r>
              <a:rPr lang="en" sz="2000" b="1" i="0" u="none" strike="noStrike" cap="none" dirty="0">
                <a:solidFill>
                  <a:schemeClr val="dk1"/>
                </a:solidFill>
                <a:latin typeface="Arial"/>
                <a:ea typeface="Arial"/>
                <a:cs typeface="Arial"/>
                <a:sym typeface="Arial"/>
              </a:rPr>
              <a:t> </a:t>
            </a:r>
            <a:r>
              <a:rPr lang="en" sz="2000" b="0" i="0" u="none" strike="noStrike" cap="none" dirty="0">
                <a:solidFill>
                  <a:schemeClr val="dk1"/>
                </a:solidFill>
                <a:latin typeface="Arial"/>
                <a:ea typeface="Arial"/>
                <a:cs typeface="Arial"/>
                <a:sym typeface="Arial"/>
              </a:rPr>
              <a:t>(output)</a:t>
            </a:r>
            <a:endParaRPr sz="2000" dirty="0"/>
          </a:p>
        </p:txBody>
      </p:sp>
      <p:graphicFrame>
        <p:nvGraphicFramePr>
          <p:cNvPr id="323" name="Google Shape;323;p51"/>
          <p:cNvGraphicFramePr/>
          <p:nvPr>
            <p:extLst>
              <p:ext uri="{D42A27DB-BD31-4B8C-83A1-F6EECF244321}">
                <p14:modId xmlns:p14="http://schemas.microsoft.com/office/powerpoint/2010/main" val="3833366006"/>
              </p:ext>
            </p:extLst>
          </p:nvPr>
        </p:nvGraphicFramePr>
        <p:xfrm>
          <a:off x="4572001" y="2025625"/>
          <a:ext cx="4351050" cy="853380"/>
        </p:xfrm>
        <a:graphic>
          <a:graphicData uri="http://schemas.openxmlformats.org/drawingml/2006/table">
            <a:tbl>
              <a:tblPr>
                <a:noFill/>
                <a:tableStyleId>{E4EE8C4D-261F-49C9-8869-00AC481E4FCA}</a:tableStyleId>
              </a:tblPr>
              <a:tblGrid>
                <a:gridCol w="3225822">
                  <a:extLst>
                    <a:ext uri="{9D8B030D-6E8A-4147-A177-3AD203B41FA5}">
                      <a16:colId xmlns:a16="http://schemas.microsoft.com/office/drawing/2014/main" val="20000"/>
                    </a:ext>
                  </a:extLst>
                </a:gridCol>
                <a:gridCol w="1125228">
                  <a:extLst>
                    <a:ext uri="{9D8B030D-6E8A-4147-A177-3AD203B41FA5}">
                      <a16:colId xmlns:a16="http://schemas.microsoft.com/office/drawing/2014/main" val="20001"/>
                    </a:ext>
                  </a:extLst>
                </a:gridCol>
              </a:tblGrid>
              <a:tr h="381000">
                <a:tc>
                  <a:txBody>
                    <a:bodyPr/>
                    <a:lstStyle/>
                    <a:p>
                      <a:pPr marL="0" lvl="0" indent="0" algn="ctr" rtl="0">
                        <a:lnSpc>
                          <a:spcPct val="100000"/>
                        </a:lnSpc>
                        <a:spcBef>
                          <a:spcPts val="0"/>
                        </a:spcBef>
                        <a:spcAft>
                          <a:spcPts val="0"/>
                        </a:spcAft>
                        <a:buNone/>
                      </a:pPr>
                      <a:r>
                        <a:rPr lang="en" sz="1600" b="1"/>
                        <a:t>Input</a:t>
                      </a:r>
                      <a:endParaRPr sz="1600" b="1"/>
                    </a:p>
                  </a:txBody>
                  <a:tcPr marL="91425" marR="91425" marT="91425" marB="91425" anchor="ctr"/>
                </a:tc>
                <a:tc>
                  <a:txBody>
                    <a:bodyPr/>
                    <a:lstStyle/>
                    <a:p>
                      <a:pPr marL="0" lvl="0" indent="0" algn="ctr" rtl="0">
                        <a:lnSpc>
                          <a:spcPct val="100000"/>
                        </a:lnSpc>
                        <a:spcBef>
                          <a:spcPts val="0"/>
                        </a:spcBef>
                        <a:spcAft>
                          <a:spcPts val="0"/>
                        </a:spcAft>
                        <a:buNone/>
                      </a:pPr>
                      <a:r>
                        <a:rPr lang="en" sz="1600" b="1"/>
                        <a:t>Output</a:t>
                      </a:r>
                      <a:endParaRPr sz="1600"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lnSpc>
                          <a:spcPct val="100000"/>
                        </a:lnSpc>
                        <a:spcBef>
                          <a:spcPts val="800"/>
                        </a:spcBef>
                        <a:spcAft>
                          <a:spcPts val="0"/>
                        </a:spcAft>
                        <a:buNone/>
                      </a:pPr>
                      <a:r>
                        <a:rPr lang="en-US" sz="1600" b="1" dirty="0">
                          <a:solidFill>
                            <a:srgbClr val="FF0000"/>
                          </a:solidFill>
                        </a:rPr>
                        <a:t>round</a:t>
                      </a:r>
                      <a:r>
                        <a:rPr lang="en-US" sz="1600" dirty="0">
                          <a:solidFill>
                            <a:schemeClr val="dk1"/>
                          </a:solidFill>
                        </a:rPr>
                        <a:t>(</a:t>
                      </a:r>
                      <a:r>
                        <a:rPr lang="en-US" sz="1600" b="1" dirty="0">
                          <a:solidFill>
                            <a:srgbClr val="00B050"/>
                          </a:solidFill>
                        </a:rPr>
                        <a:t>x</a:t>
                      </a:r>
                      <a:r>
                        <a:rPr lang="en-US" sz="1600" dirty="0">
                          <a:solidFill>
                            <a:schemeClr val="dk1"/>
                          </a:solidFill>
                        </a:rPr>
                        <a:t> = 3.14159,  </a:t>
                      </a:r>
                      <a:r>
                        <a:rPr lang="en-US" sz="1600" b="1" dirty="0">
                          <a:solidFill>
                            <a:srgbClr val="00B050"/>
                          </a:solidFill>
                        </a:rPr>
                        <a:t>digits </a:t>
                      </a:r>
                      <a:r>
                        <a:rPr lang="en-US" sz="1600" dirty="0">
                          <a:solidFill>
                            <a:schemeClr val="dk1"/>
                          </a:solidFill>
                        </a:rPr>
                        <a:t>= 0)</a:t>
                      </a:r>
                      <a:endParaRPr lang="en-US" sz="1600" dirty="0"/>
                    </a:p>
                  </a:txBody>
                  <a:tcPr marL="91425" marR="91425" marT="91425" marB="91425" anchor="ctr"/>
                </a:tc>
                <a:tc>
                  <a:txBody>
                    <a:bodyPr/>
                    <a:lstStyle/>
                    <a:p>
                      <a:pPr marL="0" lvl="0" indent="0" algn="ctr" rtl="0">
                        <a:lnSpc>
                          <a:spcPct val="100000"/>
                        </a:lnSpc>
                        <a:spcBef>
                          <a:spcPts val="0"/>
                        </a:spcBef>
                        <a:spcAft>
                          <a:spcPts val="0"/>
                        </a:spcAft>
                        <a:buNone/>
                      </a:pPr>
                      <a:r>
                        <a:rPr lang="en" sz="1600" b="1" dirty="0">
                          <a:solidFill>
                            <a:srgbClr val="7030A0"/>
                          </a:solidFill>
                        </a:rPr>
                        <a:t>3</a:t>
                      </a:r>
                      <a:endParaRPr sz="1600" b="1" dirty="0">
                        <a:solidFill>
                          <a:srgbClr val="7030A0"/>
                        </a:solidFill>
                      </a:endParaRPr>
                    </a:p>
                  </a:txBody>
                  <a:tcPr marL="91425" marR="91425" marT="91425" marB="91425" anchor="ctr"/>
                </a:tc>
                <a:extLst>
                  <a:ext uri="{0D108BD9-81ED-4DB2-BD59-A6C34878D82A}">
                    <a16:rowId xmlns:a16="http://schemas.microsoft.com/office/drawing/2014/main" val="10001"/>
                  </a:ext>
                </a:extLst>
              </a:tr>
            </a:tbl>
          </a:graphicData>
        </a:graphic>
      </p:graphicFrame>
      <p:sp>
        <p:nvSpPr>
          <p:cNvPr id="324" name="Google Shape;324;p51"/>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34</a:t>
            </a:fld>
            <a:endParaRPr/>
          </a:p>
        </p:txBody>
      </p:sp>
    </p:spTree>
    <p:extLst>
      <p:ext uri="{BB962C8B-B14F-4D97-AF65-F5344CB8AC3E}">
        <p14:creationId xmlns:p14="http://schemas.microsoft.com/office/powerpoint/2010/main" val="3182680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A320-1AF8-2C55-58E5-D295C779517D}"/>
              </a:ext>
            </a:extLst>
          </p:cNvPr>
          <p:cNvSpPr>
            <a:spLocks noGrp="1"/>
          </p:cNvSpPr>
          <p:nvPr>
            <p:ph type="title"/>
          </p:nvPr>
        </p:nvSpPr>
        <p:spPr/>
        <p:txBody>
          <a:bodyPr/>
          <a:lstStyle/>
          <a:p>
            <a:r>
              <a:rPr lang="en-US" dirty="0">
                <a:solidFill>
                  <a:schemeClr val="accent6"/>
                </a:solidFill>
              </a:rPr>
              <a:t>Arguments</a:t>
            </a:r>
          </a:p>
        </p:txBody>
      </p:sp>
      <p:sp>
        <p:nvSpPr>
          <p:cNvPr id="3" name="Text Placeholder 2">
            <a:extLst>
              <a:ext uri="{FF2B5EF4-FFF2-40B4-BE49-F238E27FC236}">
                <a16:creationId xmlns:a16="http://schemas.microsoft.com/office/drawing/2014/main" id="{62336640-7F0B-852A-2739-B687B568E7B1}"/>
              </a:ext>
            </a:extLst>
          </p:cNvPr>
          <p:cNvSpPr>
            <a:spLocks noGrp="1"/>
          </p:cNvSpPr>
          <p:nvPr>
            <p:ph type="body" idx="1"/>
          </p:nvPr>
        </p:nvSpPr>
        <p:spPr>
          <a:xfrm>
            <a:off x="217832" y="1483913"/>
            <a:ext cx="3886200" cy="3263400"/>
          </a:xfrm>
        </p:spPr>
        <p:txBody>
          <a:bodyPr/>
          <a:lstStyle/>
          <a:p>
            <a:r>
              <a:rPr lang="en-US" sz="1800" b="0" i="0" dirty="0">
                <a:solidFill>
                  <a:srgbClr val="000000"/>
                </a:solidFill>
                <a:effectLst/>
                <a:latin typeface="Fira Sans" panose="020B0503050000020004" pitchFamily="34" charset="0"/>
              </a:rPr>
              <a:t>To find out what </a:t>
            </a:r>
            <a:r>
              <a:rPr lang="en-US" sz="1800" b="1" i="0" dirty="0">
                <a:solidFill>
                  <a:srgbClr val="92D050"/>
                </a:solidFill>
                <a:effectLst/>
                <a:latin typeface="Fira Sans" panose="020B0503050000020004" pitchFamily="34" charset="0"/>
              </a:rPr>
              <a:t>arguments</a:t>
            </a:r>
            <a:r>
              <a:rPr lang="en-US" sz="1800" b="0" i="0" dirty="0">
                <a:solidFill>
                  <a:srgbClr val="000000"/>
                </a:solidFill>
                <a:effectLst/>
                <a:latin typeface="Fira Sans" panose="020B0503050000020004" pitchFamily="34" charset="0"/>
              </a:rPr>
              <a:t> a function takes, look up its help file (type </a:t>
            </a:r>
            <a:r>
              <a:rPr lang="en-US" sz="1800" b="0" i="0" dirty="0">
                <a:solidFill>
                  <a:srgbClr val="333333"/>
                </a:solidFill>
                <a:effectLst/>
                <a:latin typeface="Fira Code" panose="020B0809050000020004" pitchFamily="49" charset="0"/>
              </a:rPr>
              <a:t>?round)</a:t>
            </a:r>
            <a:endParaRPr lang="en-US" sz="1800" b="0" i="0" dirty="0">
              <a:solidFill>
                <a:srgbClr val="000000"/>
              </a:solidFill>
              <a:effectLst/>
              <a:latin typeface="Fira Sans" panose="020B0503050000020004" pitchFamily="34" charset="0"/>
            </a:endParaRPr>
          </a:p>
          <a:p>
            <a:r>
              <a:rPr lang="en-US" sz="1800" b="0" i="0" dirty="0">
                <a:solidFill>
                  <a:srgbClr val="000000"/>
                </a:solidFill>
                <a:effectLst/>
                <a:latin typeface="Fira Sans" panose="020B0503050000020004" pitchFamily="34" charset="0"/>
              </a:rPr>
              <a:t>Some arguments are required, some are optional. </a:t>
            </a:r>
          </a:p>
          <a:p>
            <a:r>
              <a:rPr lang="en-US" sz="1800" b="0" i="0" dirty="0">
                <a:solidFill>
                  <a:srgbClr val="000000"/>
                </a:solidFill>
                <a:effectLst/>
                <a:latin typeface="Fira Sans" panose="020B0503050000020004" pitchFamily="34" charset="0"/>
              </a:rPr>
              <a:t>You can see that </a:t>
            </a:r>
            <a:r>
              <a:rPr lang="en-US" sz="1800" dirty="0"/>
              <a:t>digits</a:t>
            </a:r>
            <a:r>
              <a:rPr lang="en-US" sz="1800" b="0" i="0" dirty="0">
                <a:solidFill>
                  <a:srgbClr val="000000"/>
                </a:solidFill>
                <a:effectLst/>
                <a:latin typeface="Fira Sans" panose="020B0503050000020004" pitchFamily="34" charset="0"/>
              </a:rPr>
              <a:t> is optional because you don’t need to include it and you will get the same output</a:t>
            </a:r>
            <a:endParaRPr lang="en-US" sz="1800" dirty="0">
              <a:solidFill>
                <a:srgbClr val="000000"/>
              </a:solidFill>
              <a:latin typeface="Fira Sans" panose="020B0503050000020004" pitchFamily="34" charset="0"/>
            </a:endParaRPr>
          </a:p>
          <a:p>
            <a:pPr marL="95250" indent="0">
              <a:buNone/>
            </a:pPr>
            <a:endParaRPr lang="en-US" dirty="0"/>
          </a:p>
        </p:txBody>
      </p:sp>
      <p:sp>
        <p:nvSpPr>
          <p:cNvPr id="5" name="Slide Number Placeholder 4">
            <a:extLst>
              <a:ext uri="{FF2B5EF4-FFF2-40B4-BE49-F238E27FC236}">
                <a16:creationId xmlns:a16="http://schemas.microsoft.com/office/drawing/2014/main" id="{FF40BB78-8BA8-B162-6694-3F0654444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graphicFrame>
        <p:nvGraphicFramePr>
          <p:cNvPr id="6" name="Google Shape;323;p51">
            <a:extLst>
              <a:ext uri="{FF2B5EF4-FFF2-40B4-BE49-F238E27FC236}">
                <a16:creationId xmlns:a16="http://schemas.microsoft.com/office/drawing/2014/main" id="{B94BB15A-78B2-0A0B-E602-BE0C97506DDA}"/>
              </a:ext>
            </a:extLst>
          </p:cNvPr>
          <p:cNvGraphicFramePr/>
          <p:nvPr>
            <p:extLst>
              <p:ext uri="{D42A27DB-BD31-4B8C-83A1-F6EECF244321}">
                <p14:modId xmlns:p14="http://schemas.microsoft.com/office/powerpoint/2010/main" val="818729326"/>
              </p:ext>
            </p:extLst>
          </p:nvPr>
        </p:nvGraphicFramePr>
        <p:xfrm>
          <a:off x="4253949" y="744110"/>
          <a:ext cx="4672219" cy="2960190"/>
        </p:xfrm>
        <a:graphic>
          <a:graphicData uri="http://schemas.openxmlformats.org/drawingml/2006/table">
            <a:tbl>
              <a:tblPr>
                <a:noFill/>
                <a:tableStyleId>{E4EE8C4D-261F-49C9-8869-00AC481E4FCA}</a:tableStyleId>
              </a:tblPr>
              <a:tblGrid>
                <a:gridCol w="3458815">
                  <a:extLst>
                    <a:ext uri="{9D8B030D-6E8A-4147-A177-3AD203B41FA5}">
                      <a16:colId xmlns:a16="http://schemas.microsoft.com/office/drawing/2014/main" val="20000"/>
                    </a:ext>
                  </a:extLst>
                </a:gridCol>
                <a:gridCol w="1213404">
                  <a:extLst>
                    <a:ext uri="{9D8B030D-6E8A-4147-A177-3AD203B41FA5}">
                      <a16:colId xmlns:a16="http://schemas.microsoft.com/office/drawing/2014/main" val="20001"/>
                    </a:ext>
                  </a:extLst>
                </a:gridCol>
              </a:tblGrid>
              <a:tr h="463583">
                <a:tc>
                  <a:txBody>
                    <a:bodyPr/>
                    <a:lstStyle/>
                    <a:p>
                      <a:pPr marL="0" lvl="0" indent="0" algn="ctr" rtl="0">
                        <a:lnSpc>
                          <a:spcPct val="100000"/>
                        </a:lnSpc>
                        <a:spcBef>
                          <a:spcPts val="0"/>
                        </a:spcBef>
                        <a:spcAft>
                          <a:spcPts val="0"/>
                        </a:spcAft>
                        <a:buNone/>
                      </a:pPr>
                      <a:r>
                        <a:rPr lang="en" sz="2000" b="1" dirty="0"/>
                        <a:t>Input</a:t>
                      </a:r>
                      <a:endParaRPr sz="2000" b="1" dirty="0"/>
                    </a:p>
                  </a:txBody>
                  <a:tcPr marL="91425" marR="91425" marT="91425" marB="91425" anchor="ctr"/>
                </a:tc>
                <a:tc>
                  <a:txBody>
                    <a:bodyPr/>
                    <a:lstStyle/>
                    <a:p>
                      <a:pPr marL="0" lvl="0" indent="0" algn="ctr" rtl="0">
                        <a:lnSpc>
                          <a:spcPct val="100000"/>
                        </a:lnSpc>
                        <a:spcBef>
                          <a:spcPts val="0"/>
                        </a:spcBef>
                        <a:spcAft>
                          <a:spcPts val="0"/>
                        </a:spcAft>
                        <a:buNone/>
                      </a:pPr>
                      <a:r>
                        <a:rPr lang="en" sz="2000" b="1" dirty="0"/>
                        <a:t>Output</a:t>
                      </a:r>
                      <a:endParaRPr sz="2000" b="1" dirty="0"/>
                    </a:p>
                  </a:txBody>
                  <a:tcPr marL="91425" marR="91425" marT="91425" marB="91425" anchor="ctr"/>
                </a:tc>
                <a:extLst>
                  <a:ext uri="{0D108BD9-81ED-4DB2-BD59-A6C34878D82A}">
                    <a16:rowId xmlns:a16="http://schemas.microsoft.com/office/drawing/2014/main" val="10000"/>
                  </a:ext>
                </a:extLst>
              </a:tr>
              <a:tr h="1236270">
                <a:tc>
                  <a:txBody>
                    <a:bodyPr/>
                    <a:lstStyle/>
                    <a:p>
                      <a:pPr marL="0" lvl="0" indent="0" algn="ctr" rtl="0">
                        <a:lnSpc>
                          <a:spcPct val="100000"/>
                        </a:lnSpc>
                        <a:spcBef>
                          <a:spcPts val="800"/>
                        </a:spcBef>
                        <a:spcAft>
                          <a:spcPts val="0"/>
                        </a:spcAft>
                        <a:buNone/>
                      </a:pPr>
                      <a:r>
                        <a:rPr lang="en-US" sz="1800" b="1" dirty="0">
                          <a:solidFill>
                            <a:srgbClr val="FF0000"/>
                          </a:solidFill>
                        </a:rPr>
                        <a:t>round</a:t>
                      </a:r>
                      <a:r>
                        <a:rPr lang="en-US" sz="1800" dirty="0">
                          <a:solidFill>
                            <a:schemeClr val="dk1"/>
                          </a:solidFill>
                        </a:rPr>
                        <a:t>(</a:t>
                      </a:r>
                      <a:r>
                        <a:rPr lang="en-US" sz="1800" b="1" dirty="0">
                          <a:solidFill>
                            <a:srgbClr val="00B050"/>
                          </a:solidFill>
                        </a:rPr>
                        <a:t>x</a:t>
                      </a:r>
                      <a:r>
                        <a:rPr lang="en-US" sz="1800" dirty="0">
                          <a:solidFill>
                            <a:schemeClr val="dk1"/>
                          </a:solidFill>
                        </a:rPr>
                        <a:t> = 3.14159, </a:t>
                      </a:r>
                      <a:r>
                        <a:rPr lang="en-US" sz="1800" b="1" dirty="0">
                          <a:solidFill>
                            <a:srgbClr val="00B050"/>
                          </a:solidFill>
                        </a:rPr>
                        <a:t> </a:t>
                      </a:r>
                      <a:r>
                        <a:rPr lang="en-US" sz="1800" b="1" dirty="0">
                          <a:solidFill>
                            <a:srgbClr val="00B050"/>
                          </a:solidFill>
                          <a:highlight>
                            <a:srgbClr val="FFFF00"/>
                          </a:highlight>
                        </a:rPr>
                        <a:t>digits </a:t>
                      </a:r>
                      <a:r>
                        <a:rPr lang="en-US" sz="1800" dirty="0">
                          <a:solidFill>
                            <a:schemeClr val="dk1"/>
                          </a:solidFill>
                          <a:highlight>
                            <a:srgbClr val="FFFF00"/>
                          </a:highlight>
                        </a:rPr>
                        <a:t>= 0</a:t>
                      </a:r>
                      <a:r>
                        <a:rPr lang="en-US" sz="1800" dirty="0">
                          <a:solidFill>
                            <a:schemeClr val="dk1"/>
                          </a:solidFill>
                        </a:rPr>
                        <a:t>)</a:t>
                      </a:r>
                      <a:endParaRPr lang="en-US" sz="1800" dirty="0"/>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rgbClr val="7030A0"/>
                          </a:solidFill>
                        </a:rPr>
                        <a:t>3</a:t>
                      </a:r>
                    </a:p>
                  </a:txBody>
                  <a:tcPr marL="91425" marR="91425" marT="91425" marB="91425" anchor="ctr"/>
                </a:tc>
                <a:extLst>
                  <a:ext uri="{0D108BD9-81ED-4DB2-BD59-A6C34878D82A}">
                    <a16:rowId xmlns:a16="http://schemas.microsoft.com/office/drawing/2014/main" val="1095542735"/>
                  </a:ext>
                </a:extLst>
              </a:tr>
              <a:tr h="1236270">
                <a:tc>
                  <a:txBody>
                    <a:bodyPr/>
                    <a:lstStyle/>
                    <a:p>
                      <a:pPr marL="0" marR="0" lvl="0" indent="0" algn="ctr" defTabSz="914400" rtl="0" eaLnBrk="1" fontAlgn="auto" latinLnBrk="0" hangingPunct="1">
                        <a:lnSpc>
                          <a:spcPct val="100000"/>
                        </a:lnSpc>
                        <a:spcBef>
                          <a:spcPts val="800"/>
                        </a:spcBef>
                        <a:spcAft>
                          <a:spcPts val="0"/>
                        </a:spcAft>
                        <a:buClr>
                          <a:srgbClr val="000000"/>
                        </a:buClr>
                        <a:buSzTx/>
                        <a:buFont typeface="Arial"/>
                        <a:buNone/>
                        <a:tabLst/>
                        <a:defRPr/>
                      </a:pPr>
                      <a:r>
                        <a:rPr lang="en" sz="1800" b="1" dirty="0">
                          <a:solidFill>
                            <a:srgbClr val="FF0000"/>
                          </a:solidFill>
                        </a:rPr>
                        <a:t>round</a:t>
                      </a:r>
                      <a:r>
                        <a:rPr lang="en" sz="1800" dirty="0">
                          <a:solidFill>
                            <a:schemeClr val="dk1"/>
                          </a:solidFill>
                        </a:rPr>
                        <a:t>(</a:t>
                      </a:r>
                      <a:r>
                        <a:rPr lang="en" sz="1800" b="1" dirty="0">
                          <a:solidFill>
                            <a:srgbClr val="00B050"/>
                          </a:solidFill>
                        </a:rPr>
                        <a:t>3.14159</a:t>
                      </a:r>
                      <a:r>
                        <a:rPr lang="en" sz="1800" dirty="0">
                          <a:solidFill>
                            <a:schemeClr val="dk1"/>
                          </a:solidFill>
                        </a:rPr>
                        <a:t>)</a:t>
                      </a:r>
                      <a:endParaRPr sz="1800" dirty="0"/>
                    </a:p>
                  </a:txBody>
                  <a:tcPr marL="91425" marR="91425" marT="91425" marB="91425" anchor="ctr"/>
                </a:tc>
                <a:tc>
                  <a:txBody>
                    <a:bodyPr/>
                    <a:lstStyle/>
                    <a:p>
                      <a:pPr marL="0" lvl="0" indent="0" algn="ctr" rtl="0">
                        <a:lnSpc>
                          <a:spcPct val="100000"/>
                        </a:lnSpc>
                        <a:spcBef>
                          <a:spcPts val="0"/>
                        </a:spcBef>
                        <a:spcAft>
                          <a:spcPts val="0"/>
                        </a:spcAft>
                        <a:buNone/>
                      </a:pPr>
                      <a:r>
                        <a:rPr lang="en" sz="1800" b="1" dirty="0">
                          <a:solidFill>
                            <a:srgbClr val="7030A0"/>
                          </a:solidFill>
                        </a:rPr>
                        <a:t>3</a:t>
                      </a:r>
                      <a:endParaRPr sz="1800" b="1" dirty="0">
                        <a:solidFill>
                          <a:srgbClr val="7030A0"/>
                        </a:solidFill>
                      </a:endParaRPr>
                    </a:p>
                  </a:txBody>
                  <a:tcPr marL="91425" marR="91425" marT="91425" marB="91425" anchor="ctr"/>
                </a:tc>
                <a:extLst>
                  <a:ext uri="{0D108BD9-81ED-4DB2-BD59-A6C34878D82A}">
                    <a16:rowId xmlns:a16="http://schemas.microsoft.com/office/drawing/2014/main" val="2070415648"/>
                  </a:ext>
                </a:extLst>
              </a:tr>
            </a:tbl>
          </a:graphicData>
        </a:graphic>
      </p:graphicFrame>
    </p:spTree>
    <p:extLst>
      <p:ext uri="{BB962C8B-B14F-4D97-AF65-F5344CB8AC3E}">
        <p14:creationId xmlns:p14="http://schemas.microsoft.com/office/powerpoint/2010/main" val="1383208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A320-1AF8-2C55-58E5-D295C779517D}"/>
              </a:ext>
            </a:extLst>
          </p:cNvPr>
          <p:cNvSpPr>
            <a:spLocks noGrp="1"/>
          </p:cNvSpPr>
          <p:nvPr>
            <p:ph type="title"/>
          </p:nvPr>
        </p:nvSpPr>
        <p:spPr/>
        <p:txBody>
          <a:bodyPr/>
          <a:lstStyle/>
          <a:p>
            <a:r>
              <a:rPr lang="en-US" dirty="0">
                <a:solidFill>
                  <a:schemeClr val="accent6"/>
                </a:solidFill>
              </a:rPr>
              <a:t>Arguments</a:t>
            </a:r>
          </a:p>
        </p:txBody>
      </p:sp>
      <p:sp>
        <p:nvSpPr>
          <p:cNvPr id="3" name="Text Placeholder 2">
            <a:extLst>
              <a:ext uri="{FF2B5EF4-FFF2-40B4-BE49-F238E27FC236}">
                <a16:creationId xmlns:a16="http://schemas.microsoft.com/office/drawing/2014/main" id="{62336640-7F0B-852A-2739-B687B568E7B1}"/>
              </a:ext>
            </a:extLst>
          </p:cNvPr>
          <p:cNvSpPr>
            <a:spLocks noGrp="1"/>
          </p:cNvSpPr>
          <p:nvPr>
            <p:ph type="body" idx="1"/>
          </p:nvPr>
        </p:nvSpPr>
        <p:spPr>
          <a:xfrm>
            <a:off x="217832" y="1483913"/>
            <a:ext cx="3886200" cy="3263400"/>
          </a:xfrm>
        </p:spPr>
        <p:txBody>
          <a:bodyPr/>
          <a:lstStyle/>
          <a:p>
            <a:r>
              <a:rPr lang="en-US" sz="1800" dirty="0">
                <a:solidFill>
                  <a:srgbClr val="000000"/>
                </a:solidFill>
                <a:latin typeface="Fira Sans" panose="020B0503050000020004" pitchFamily="34" charset="0"/>
              </a:rPr>
              <a:t>You technically don’t even need to write out the names of the arguments (</a:t>
            </a:r>
            <a:r>
              <a:rPr lang="en-US" sz="1800" dirty="0">
                <a:solidFill>
                  <a:srgbClr val="00B050"/>
                </a:solidFill>
                <a:latin typeface="Fira Sans" panose="020B0503050000020004" pitchFamily="34" charset="0"/>
              </a:rPr>
              <a:t>x</a:t>
            </a:r>
            <a:r>
              <a:rPr lang="en-US" sz="1800" dirty="0">
                <a:solidFill>
                  <a:srgbClr val="000000"/>
                </a:solidFill>
                <a:latin typeface="Fira Sans" panose="020B0503050000020004" pitchFamily="34" charset="0"/>
              </a:rPr>
              <a:t>, </a:t>
            </a:r>
            <a:r>
              <a:rPr lang="en-US" sz="1800" dirty="0">
                <a:solidFill>
                  <a:srgbClr val="00B050"/>
                </a:solidFill>
                <a:latin typeface="Fira Sans" panose="020B0503050000020004" pitchFamily="34" charset="0"/>
              </a:rPr>
              <a:t>digits</a:t>
            </a:r>
            <a:r>
              <a:rPr lang="en-US" sz="1800" dirty="0">
                <a:solidFill>
                  <a:srgbClr val="000000"/>
                </a:solidFill>
                <a:latin typeface="Fira Sans" panose="020B0503050000020004" pitchFamily="34" charset="0"/>
              </a:rPr>
              <a:t>) if values are in the correct order</a:t>
            </a:r>
          </a:p>
          <a:p>
            <a:r>
              <a:rPr lang="en-US" sz="1800" dirty="0">
                <a:solidFill>
                  <a:srgbClr val="000000"/>
                </a:solidFill>
                <a:latin typeface="Fira Sans" panose="020B0503050000020004" pitchFamily="34" charset="0"/>
              </a:rPr>
              <a:t>However, it’s much easier to understand your code when you write out the name of the argument</a:t>
            </a:r>
          </a:p>
          <a:p>
            <a:endParaRPr lang="en-US" sz="1800" dirty="0">
              <a:solidFill>
                <a:srgbClr val="000000"/>
              </a:solidFill>
              <a:latin typeface="Fira Sans" panose="020B0503050000020004" pitchFamily="34" charset="0"/>
            </a:endParaRPr>
          </a:p>
          <a:p>
            <a:endParaRPr lang="en-US" sz="1800" dirty="0">
              <a:solidFill>
                <a:srgbClr val="000000"/>
              </a:solidFill>
              <a:latin typeface="Fira Sans" panose="020B0503050000020004" pitchFamily="34" charset="0"/>
            </a:endParaRPr>
          </a:p>
          <a:p>
            <a:endParaRPr lang="en-US" dirty="0"/>
          </a:p>
        </p:txBody>
      </p:sp>
      <p:sp>
        <p:nvSpPr>
          <p:cNvPr id="5" name="Slide Number Placeholder 4">
            <a:extLst>
              <a:ext uri="{FF2B5EF4-FFF2-40B4-BE49-F238E27FC236}">
                <a16:creationId xmlns:a16="http://schemas.microsoft.com/office/drawing/2014/main" id="{FF40BB78-8BA8-B162-6694-3F0654444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aphicFrame>
        <p:nvGraphicFramePr>
          <p:cNvPr id="6" name="Google Shape;323;p51">
            <a:extLst>
              <a:ext uri="{FF2B5EF4-FFF2-40B4-BE49-F238E27FC236}">
                <a16:creationId xmlns:a16="http://schemas.microsoft.com/office/drawing/2014/main" id="{B94BB15A-78B2-0A0B-E602-BE0C97506DDA}"/>
              </a:ext>
            </a:extLst>
          </p:cNvPr>
          <p:cNvGraphicFramePr/>
          <p:nvPr>
            <p:extLst>
              <p:ext uri="{D42A27DB-BD31-4B8C-83A1-F6EECF244321}">
                <p14:modId xmlns:p14="http://schemas.microsoft.com/office/powerpoint/2010/main" val="61786184"/>
              </p:ext>
            </p:extLst>
          </p:nvPr>
        </p:nvGraphicFramePr>
        <p:xfrm>
          <a:off x="4253949" y="744110"/>
          <a:ext cx="4672219" cy="2347367"/>
        </p:xfrm>
        <a:graphic>
          <a:graphicData uri="http://schemas.openxmlformats.org/drawingml/2006/table">
            <a:tbl>
              <a:tblPr>
                <a:noFill/>
                <a:tableStyleId>{E4EE8C4D-261F-49C9-8869-00AC481E4FCA}</a:tableStyleId>
              </a:tblPr>
              <a:tblGrid>
                <a:gridCol w="3458815">
                  <a:extLst>
                    <a:ext uri="{9D8B030D-6E8A-4147-A177-3AD203B41FA5}">
                      <a16:colId xmlns:a16="http://schemas.microsoft.com/office/drawing/2014/main" val="20000"/>
                    </a:ext>
                  </a:extLst>
                </a:gridCol>
                <a:gridCol w="1213404">
                  <a:extLst>
                    <a:ext uri="{9D8B030D-6E8A-4147-A177-3AD203B41FA5}">
                      <a16:colId xmlns:a16="http://schemas.microsoft.com/office/drawing/2014/main" val="20001"/>
                    </a:ext>
                  </a:extLst>
                </a:gridCol>
              </a:tblGrid>
              <a:tr h="463583">
                <a:tc>
                  <a:txBody>
                    <a:bodyPr/>
                    <a:lstStyle/>
                    <a:p>
                      <a:pPr marL="0" lvl="0" indent="0" algn="ctr" rtl="0">
                        <a:lnSpc>
                          <a:spcPct val="100000"/>
                        </a:lnSpc>
                        <a:spcBef>
                          <a:spcPts val="0"/>
                        </a:spcBef>
                        <a:spcAft>
                          <a:spcPts val="0"/>
                        </a:spcAft>
                        <a:buNone/>
                      </a:pPr>
                      <a:r>
                        <a:rPr lang="en" sz="2000" b="1" dirty="0"/>
                        <a:t>Input</a:t>
                      </a:r>
                      <a:endParaRPr sz="2000" b="1" dirty="0"/>
                    </a:p>
                  </a:txBody>
                  <a:tcPr marL="91425" marR="91425" marT="91425" marB="91425" anchor="ctr"/>
                </a:tc>
                <a:tc>
                  <a:txBody>
                    <a:bodyPr/>
                    <a:lstStyle/>
                    <a:p>
                      <a:pPr marL="0" lvl="0" indent="0" algn="ctr" rtl="0">
                        <a:lnSpc>
                          <a:spcPct val="100000"/>
                        </a:lnSpc>
                        <a:spcBef>
                          <a:spcPts val="0"/>
                        </a:spcBef>
                        <a:spcAft>
                          <a:spcPts val="0"/>
                        </a:spcAft>
                        <a:buNone/>
                      </a:pPr>
                      <a:r>
                        <a:rPr lang="en" sz="2000" b="1"/>
                        <a:t>Output</a:t>
                      </a:r>
                      <a:endParaRPr sz="2000" b="1"/>
                    </a:p>
                  </a:txBody>
                  <a:tcPr marL="91425" marR="91425" marT="91425" marB="91425" anchor="ctr"/>
                </a:tc>
                <a:extLst>
                  <a:ext uri="{0D108BD9-81ED-4DB2-BD59-A6C34878D82A}">
                    <a16:rowId xmlns:a16="http://schemas.microsoft.com/office/drawing/2014/main" val="10000"/>
                  </a:ext>
                </a:extLst>
              </a:tr>
              <a:tr h="849927">
                <a:tc>
                  <a:txBody>
                    <a:bodyPr/>
                    <a:lstStyle/>
                    <a:p>
                      <a:pPr marL="0" lvl="0" indent="0" algn="ctr" rtl="0">
                        <a:lnSpc>
                          <a:spcPct val="100000"/>
                        </a:lnSpc>
                        <a:spcBef>
                          <a:spcPts val="800"/>
                        </a:spcBef>
                        <a:spcAft>
                          <a:spcPts val="0"/>
                        </a:spcAft>
                        <a:buNone/>
                      </a:pPr>
                      <a:r>
                        <a:rPr lang="en" sz="1800" b="1" dirty="0">
                          <a:solidFill>
                            <a:srgbClr val="FF0000"/>
                          </a:solidFill>
                        </a:rPr>
                        <a:t>round</a:t>
                      </a:r>
                      <a:r>
                        <a:rPr lang="en" sz="1800" dirty="0">
                          <a:solidFill>
                            <a:schemeClr val="dk1"/>
                          </a:solidFill>
                        </a:rPr>
                        <a:t>(</a:t>
                      </a:r>
                      <a:r>
                        <a:rPr lang="en" sz="1800" b="1" dirty="0">
                          <a:solidFill>
                            <a:srgbClr val="00B050"/>
                          </a:solidFill>
                        </a:rPr>
                        <a:t>x</a:t>
                      </a:r>
                      <a:r>
                        <a:rPr lang="en" sz="1800" dirty="0">
                          <a:solidFill>
                            <a:schemeClr val="dk1"/>
                          </a:solidFill>
                        </a:rPr>
                        <a:t> = 3.14159,  </a:t>
                      </a:r>
                      <a:r>
                        <a:rPr lang="en" sz="1800" b="1" dirty="0">
                          <a:solidFill>
                            <a:srgbClr val="00B050"/>
                          </a:solidFill>
                        </a:rPr>
                        <a:t> digits </a:t>
                      </a:r>
                      <a:r>
                        <a:rPr lang="en" sz="1800" dirty="0">
                          <a:solidFill>
                            <a:schemeClr val="dk1"/>
                          </a:solidFill>
                        </a:rPr>
                        <a:t>= 2)</a:t>
                      </a:r>
                      <a:endParaRPr sz="1800" dirty="0"/>
                    </a:p>
                  </a:txBody>
                  <a:tcPr marL="91425" marR="91425" marT="91425" marB="91425" anchor="ctr"/>
                </a:tc>
                <a:tc>
                  <a:txBody>
                    <a:bodyPr/>
                    <a:lstStyle/>
                    <a:p>
                      <a:pPr marL="0" lvl="0" indent="0" algn="ctr" rtl="0">
                        <a:lnSpc>
                          <a:spcPct val="100000"/>
                        </a:lnSpc>
                        <a:spcBef>
                          <a:spcPts val="0"/>
                        </a:spcBef>
                        <a:spcAft>
                          <a:spcPts val="0"/>
                        </a:spcAft>
                        <a:buNone/>
                      </a:pPr>
                      <a:r>
                        <a:rPr lang="en" sz="1800" b="1" dirty="0">
                          <a:solidFill>
                            <a:srgbClr val="7030A0"/>
                          </a:solidFill>
                        </a:rPr>
                        <a:t>3.14</a:t>
                      </a:r>
                      <a:endParaRPr sz="1800" b="1" dirty="0">
                        <a:solidFill>
                          <a:srgbClr val="7030A0"/>
                        </a:solidFill>
                      </a:endParaRPr>
                    </a:p>
                  </a:txBody>
                  <a:tcPr marL="91425" marR="91425" marT="91425" marB="91425" anchor="ctr"/>
                </a:tc>
                <a:extLst>
                  <a:ext uri="{0D108BD9-81ED-4DB2-BD59-A6C34878D82A}">
                    <a16:rowId xmlns:a16="http://schemas.microsoft.com/office/drawing/2014/main" val="10002"/>
                  </a:ext>
                </a:extLst>
              </a:tr>
              <a:tr h="1009790">
                <a:tc>
                  <a:txBody>
                    <a:bodyPr/>
                    <a:lstStyle/>
                    <a:p>
                      <a:pPr marL="0" lvl="0" indent="0" algn="ctr" rtl="0">
                        <a:lnSpc>
                          <a:spcPct val="100000"/>
                        </a:lnSpc>
                        <a:spcBef>
                          <a:spcPts val="800"/>
                        </a:spcBef>
                        <a:spcAft>
                          <a:spcPts val="0"/>
                        </a:spcAft>
                        <a:buNone/>
                      </a:pPr>
                      <a:r>
                        <a:rPr lang="en-US" sz="1800" b="1" dirty="0">
                          <a:solidFill>
                            <a:srgbClr val="FF0000"/>
                          </a:solidFill>
                        </a:rPr>
                        <a:t>round</a:t>
                      </a:r>
                      <a:r>
                        <a:rPr lang="en-US" sz="1800" dirty="0">
                          <a:solidFill>
                            <a:schemeClr val="dk1"/>
                          </a:solidFill>
                        </a:rPr>
                        <a:t>(</a:t>
                      </a:r>
                      <a:r>
                        <a:rPr lang="en" sz="1800" b="1" dirty="0">
                          <a:solidFill>
                            <a:srgbClr val="00B050"/>
                          </a:solidFill>
                        </a:rPr>
                        <a:t>3.14159</a:t>
                      </a:r>
                      <a:r>
                        <a:rPr lang="en-US" sz="1800" dirty="0">
                          <a:solidFill>
                            <a:schemeClr val="dk1"/>
                          </a:solidFill>
                        </a:rPr>
                        <a:t>,   </a:t>
                      </a:r>
                      <a:r>
                        <a:rPr lang="en" sz="1800" b="1" dirty="0">
                          <a:solidFill>
                            <a:srgbClr val="00B050"/>
                          </a:solidFill>
                        </a:rPr>
                        <a:t>2</a:t>
                      </a:r>
                      <a:r>
                        <a:rPr lang="en-US" sz="1800" dirty="0">
                          <a:solidFill>
                            <a:schemeClr val="dk1"/>
                          </a:solidFill>
                        </a:rPr>
                        <a:t>)</a:t>
                      </a:r>
                      <a:endParaRPr lang="en-US" sz="1800" dirty="0"/>
                    </a:p>
                    <a:p>
                      <a:pPr marL="0" lvl="0" indent="0" algn="ctr" rtl="0">
                        <a:lnSpc>
                          <a:spcPct val="100000"/>
                        </a:lnSpc>
                        <a:spcBef>
                          <a:spcPts val="800"/>
                        </a:spcBef>
                        <a:spcAft>
                          <a:spcPts val="0"/>
                        </a:spcAft>
                        <a:buNone/>
                      </a:pPr>
                      <a:endParaRPr sz="1800" dirty="0"/>
                    </a:p>
                  </a:txBody>
                  <a:tcPr marL="91425" marR="91425" marT="91425" marB="914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rgbClr val="7030A0"/>
                          </a:solidFill>
                        </a:rPr>
                        <a:t>3.14</a:t>
                      </a:r>
                    </a:p>
                    <a:p>
                      <a:pPr marL="0" lvl="0" indent="0" algn="ctr" rtl="0">
                        <a:lnSpc>
                          <a:spcPct val="100000"/>
                        </a:lnSpc>
                        <a:spcBef>
                          <a:spcPts val="0"/>
                        </a:spcBef>
                        <a:spcAft>
                          <a:spcPts val="0"/>
                        </a:spcAft>
                        <a:buNone/>
                      </a:pPr>
                      <a:endParaRPr sz="1800" b="1" dirty="0">
                        <a:solidFill>
                          <a:srgbClr val="7030A0"/>
                        </a:solidFill>
                      </a:endParaRPr>
                    </a:p>
                  </a:txBody>
                  <a:tcPr marL="91425" marR="91425" marT="91425" marB="91425" anchor="ctr"/>
                </a:tc>
                <a:extLst>
                  <a:ext uri="{0D108BD9-81ED-4DB2-BD59-A6C34878D82A}">
                    <a16:rowId xmlns:a16="http://schemas.microsoft.com/office/drawing/2014/main" val="2293420605"/>
                  </a:ext>
                </a:extLst>
              </a:tr>
            </a:tbl>
          </a:graphicData>
        </a:graphic>
      </p:graphicFrame>
    </p:spTree>
    <p:extLst>
      <p:ext uri="{BB962C8B-B14F-4D97-AF65-F5344CB8AC3E}">
        <p14:creationId xmlns:p14="http://schemas.microsoft.com/office/powerpoint/2010/main" val="1982810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Assignment operator</a:t>
            </a:r>
            <a:endParaRPr sz="3300" b="0" i="0" u="none" strike="noStrike" cap="none" dirty="0">
              <a:solidFill>
                <a:schemeClr val="dk1"/>
              </a:solidFill>
              <a:latin typeface="Arial"/>
              <a:ea typeface="Arial"/>
              <a:cs typeface="Arial"/>
              <a:sym typeface="Arial"/>
            </a:endParaRPr>
          </a:p>
        </p:txBody>
      </p:sp>
      <p:sp>
        <p:nvSpPr>
          <p:cNvPr id="306" name="Google Shape;306;p49"/>
          <p:cNvSpPr txBox="1">
            <a:spLocks noGrp="1"/>
          </p:cNvSpPr>
          <p:nvPr>
            <p:ph type="body" idx="1"/>
          </p:nvPr>
        </p:nvSpPr>
        <p:spPr>
          <a:xfrm>
            <a:off x="628650" y="1369225"/>
            <a:ext cx="55809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SzPts val="2400"/>
              <a:buChar char="•"/>
            </a:pPr>
            <a:r>
              <a:rPr lang="en" sz="2400" b="0" i="0" u="none" strike="noStrike" cap="none" dirty="0">
                <a:solidFill>
                  <a:schemeClr val="dk1"/>
                </a:solidFill>
                <a:latin typeface="Arial"/>
                <a:ea typeface="Arial"/>
                <a:cs typeface="Arial"/>
                <a:sym typeface="Arial"/>
              </a:rPr>
              <a:t>Saves </a:t>
            </a:r>
            <a:r>
              <a:rPr lang="en" sz="2400" b="1" i="0" u="none" strike="noStrike" cap="none" dirty="0">
                <a:solidFill>
                  <a:schemeClr val="dk1"/>
                </a:solidFill>
                <a:latin typeface="Arial"/>
                <a:ea typeface="Arial"/>
                <a:cs typeface="Arial"/>
                <a:sym typeface="Arial"/>
              </a:rPr>
              <a:t>values</a:t>
            </a:r>
            <a:r>
              <a:rPr lang="en" sz="2400" b="0" i="0" u="none" strike="noStrike" cap="none" dirty="0">
                <a:solidFill>
                  <a:schemeClr val="dk1"/>
                </a:solidFill>
                <a:latin typeface="Arial"/>
                <a:ea typeface="Arial"/>
                <a:cs typeface="Arial"/>
                <a:sym typeface="Arial"/>
              </a:rPr>
              <a:t> into </a:t>
            </a:r>
            <a:r>
              <a:rPr lang="en" sz="2400" b="1" dirty="0"/>
              <a:t>objects</a:t>
            </a:r>
            <a:endParaRPr sz="2400" dirty="0"/>
          </a:p>
          <a:p>
            <a:pPr marL="914400" marR="0" lvl="1" indent="-381000" algn="l" rtl="0">
              <a:lnSpc>
                <a:spcPct val="90000"/>
              </a:lnSpc>
              <a:spcBef>
                <a:spcPts val="0"/>
              </a:spcBef>
              <a:spcAft>
                <a:spcPts val="0"/>
              </a:spcAft>
              <a:buSzPts val="2400"/>
              <a:buChar char="•"/>
            </a:pPr>
            <a:r>
              <a:rPr lang="en" sz="2400" b="1" dirty="0">
                <a:solidFill>
                  <a:srgbClr val="7030A0"/>
                </a:solidFill>
              </a:rPr>
              <a:t>object</a:t>
            </a:r>
            <a:r>
              <a:rPr lang="en" sz="2400" b="0" i="0" u="none" strike="noStrike" cap="none" dirty="0">
                <a:solidFill>
                  <a:schemeClr val="dk1"/>
                </a:solidFill>
                <a:latin typeface="Arial"/>
                <a:ea typeface="Arial"/>
                <a:cs typeface="Arial"/>
                <a:sym typeface="Arial"/>
              </a:rPr>
              <a:t> </a:t>
            </a:r>
            <a:r>
              <a:rPr lang="en" sz="2400" b="1" i="0" u="none" strike="noStrike" cap="none" dirty="0">
                <a:solidFill>
                  <a:srgbClr val="0000FF"/>
                </a:solidFill>
              </a:rPr>
              <a:t>&lt;-</a:t>
            </a:r>
            <a:r>
              <a:rPr lang="en" sz="2400" b="0" i="0" u="none" strike="noStrike" cap="none" dirty="0">
                <a:solidFill>
                  <a:schemeClr val="dk1"/>
                </a:solidFill>
                <a:latin typeface="Arial"/>
                <a:ea typeface="Arial"/>
                <a:cs typeface="Arial"/>
                <a:sym typeface="Arial"/>
              </a:rPr>
              <a:t> </a:t>
            </a:r>
            <a:r>
              <a:rPr lang="en" sz="2400" b="1" i="0" u="none" strike="noStrike" cap="none" dirty="0">
                <a:solidFill>
                  <a:srgbClr val="00B050"/>
                </a:solidFill>
              </a:rPr>
              <a:t>value</a:t>
            </a:r>
            <a:endParaRPr sz="2400" b="1" dirty="0"/>
          </a:p>
          <a:p>
            <a:pPr marL="914400" marR="0" lvl="1" indent="-381000" algn="l" rtl="0">
              <a:lnSpc>
                <a:spcPct val="90000"/>
              </a:lnSpc>
              <a:spcBef>
                <a:spcPts val="0"/>
              </a:spcBef>
              <a:spcAft>
                <a:spcPts val="0"/>
              </a:spcAft>
              <a:buSzPts val="2400"/>
              <a:buChar char="•"/>
            </a:pPr>
            <a:r>
              <a:rPr lang="en" sz="2400" b="1" i="0" u="none" strike="noStrike" cap="none" dirty="0" err="1">
                <a:solidFill>
                  <a:srgbClr val="7030A0"/>
                </a:solidFill>
                <a:latin typeface="Arial"/>
                <a:ea typeface="Arial"/>
                <a:cs typeface="Arial"/>
                <a:sym typeface="Arial"/>
              </a:rPr>
              <a:t>weight_kg</a:t>
            </a:r>
            <a:r>
              <a:rPr lang="en" sz="2400" b="0" i="0" u="none" strike="noStrike" cap="none" dirty="0">
                <a:solidFill>
                  <a:schemeClr val="dk1"/>
                </a:solidFill>
                <a:latin typeface="Arial"/>
                <a:ea typeface="Arial"/>
                <a:cs typeface="Arial"/>
                <a:sym typeface="Arial"/>
              </a:rPr>
              <a:t> </a:t>
            </a:r>
            <a:r>
              <a:rPr lang="en" sz="2400" b="1" i="0" u="none" strike="noStrike" cap="none" dirty="0">
                <a:solidFill>
                  <a:srgbClr val="0000FF"/>
                </a:solidFill>
              </a:rPr>
              <a:t>&lt;-</a:t>
            </a:r>
            <a:r>
              <a:rPr lang="en" sz="2400" b="0" i="0" u="none" strike="noStrike" cap="none" dirty="0">
                <a:solidFill>
                  <a:schemeClr val="dk1"/>
                </a:solidFill>
                <a:latin typeface="Arial"/>
                <a:ea typeface="Arial"/>
                <a:cs typeface="Arial"/>
                <a:sym typeface="Arial"/>
              </a:rPr>
              <a:t> </a:t>
            </a:r>
            <a:r>
              <a:rPr lang="en" sz="2400" b="1" i="0" u="none" strike="noStrike" cap="none" dirty="0">
                <a:solidFill>
                  <a:srgbClr val="00B050"/>
                </a:solidFill>
              </a:rPr>
              <a:t>55</a:t>
            </a:r>
            <a:endParaRPr sz="2400" b="1" i="0" u="none" strike="noStrike" cap="none" dirty="0">
              <a:solidFill>
                <a:srgbClr val="00B050"/>
              </a:solidFill>
            </a:endParaRPr>
          </a:p>
          <a:p>
            <a:pPr marL="914400" marR="0" lvl="0" indent="0" algn="l" rtl="0">
              <a:lnSpc>
                <a:spcPct val="90000"/>
              </a:lnSpc>
              <a:spcBef>
                <a:spcPts val="400"/>
              </a:spcBef>
              <a:spcAft>
                <a:spcPts val="0"/>
              </a:spcAft>
              <a:buNone/>
            </a:pPr>
            <a:endParaRPr sz="2400" dirty="0">
              <a:solidFill>
                <a:srgbClr val="00B050"/>
              </a:solidFill>
            </a:endParaRPr>
          </a:p>
          <a:p>
            <a:pPr marL="457200" marR="0" lvl="0" indent="-381000" algn="l" rtl="0">
              <a:lnSpc>
                <a:spcPct val="90000"/>
              </a:lnSpc>
              <a:spcBef>
                <a:spcPts val="400"/>
              </a:spcBef>
              <a:spcAft>
                <a:spcPts val="0"/>
              </a:spcAft>
              <a:buClr>
                <a:srgbClr val="000000"/>
              </a:buClr>
              <a:buSzPts val="2400"/>
              <a:buChar char="•"/>
            </a:pPr>
            <a:r>
              <a:rPr lang="en" sz="2400" dirty="0">
                <a:solidFill>
                  <a:srgbClr val="000000"/>
                </a:solidFill>
              </a:rPr>
              <a:t>Overwrites previous values</a:t>
            </a:r>
            <a:endParaRPr sz="2400" dirty="0">
              <a:solidFill>
                <a:srgbClr val="000000"/>
              </a:solidFill>
            </a:endParaRPr>
          </a:p>
          <a:p>
            <a:pPr marL="0" marR="0" lvl="0" indent="0" algn="l" rtl="0">
              <a:lnSpc>
                <a:spcPct val="90000"/>
              </a:lnSpc>
              <a:spcBef>
                <a:spcPts val="800"/>
              </a:spcBef>
              <a:spcAft>
                <a:spcPts val="0"/>
              </a:spcAft>
              <a:buNone/>
            </a:pPr>
            <a:endParaRPr sz="2400" b="1" dirty="0"/>
          </a:p>
          <a:p>
            <a:pPr marL="457200" lvl="0" indent="-381000" algn="l" rtl="0">
              <a:spcBef>
                <a:spcPts val="800"/>
              </a:spcBef>
              <a:spcAft>
                <a:spcPts val="0"/>
              </a:spcAft>
              <a:buSzPts val="2400"/>
              <a:buChar char="•"/>
            </a:pPr>
            <a:r>
              <a:rPr lang="en" sz="2400" dirty="0"/>
              <a:t>Can be combined with other operators</a:t>
            </a:r>
            <a:endParaRPr sz="2400" dirty="0"/>
          </a:p>
          <a:p>
            <a:pPr marL="914400" lvl="1" indent="-381000" algn="l" rtl="0">
              <a:spcBef>
                <a:spcPts val="0"/>
              </a:spcBef>
              <a:spcAft>
                <a:spcPts val="0"/>
              </a:spcAft>
              <a:buSzPts val="2400"/>
              <a:buChar char="•"/>
            </a:pPr>
            <a:r>
              <a:rPr lang="en" sz="2400" b="1" dirty="0" err="1">
                <a:solidFill>
                  <a:srgbClr val="7030A0"/>
                </a:solidFill>
              </a:rPr>
              <a:t>weight_lb</a:t>
            </a:r>
            <a:r>
              <a:rPr lang="en" sz="2400" dirty="0"/>
              <a:t> </a:t>
            </a:r>
            <a:r>
              <a:rPr lang="en" sz="2400" b="1" dirty="0">
                <a:solidFill>
                  <a:srgbClr val="0000FF"/>
                </a:solidFill>
              </a:rPr>
              <a:t>&lt;-</a:t>
            </a:r>
            <a:r>
              <a:rPr lang="en" sz="2400" dirty="0"/>
              <a:t> </a:t>
            </a:r>
            <a:r>
              <a:rPr lang="en" sz="2400" b="1" dirty="0">
                <a:solidFill>
                  <a:srgbClr val="00B050"/>
                </a:solidFill>
              </a:rPr>
              <a:t>2.2</a:t>
            </a:r>
            <a:r>
              <a:rPr lang="en" sz="2400" b="1" dirty="0">
                <a:solidFill>
                  <a:srgbClr val="0000FF"/>
                </a:solidFill>
              </a:rPr>
              <a:t>*</a:t>
            </a:r>
            <a:r>
              <a:rPr lang="en" sz="2400" b="1" dirty="0" err="1">
                <a:solidFill>
                  <a:srgbClr val="00B050"/>
                </a:solidFill>
              </a:rPr>
              <a:t>weight_kg</a:t>
            </a:r>
            <a:endParaRPr sz="2400" b="1" dirty="0">
              <a:solidFill>
                <a:srgbClr val="00B050"/>
              </a:solidFill>
            </a:endParaRPr>
          </a:p>
        </p:txBody>
      </p:sp>
      <p:sp>
        <p:nvSpPr>
          <p:cNvPr id="307" name="Google Shape;307;p49"/>
          <p:cNvSpPr txBox="1">
            <a:spLocks noGrp="1"/>
          </p:cNvSpPr>
          <p:nvPr>
            <p:ph type="body" idx="2"/>
          </p:nvPr>
        </p:nvSpPr>
        <p:spPr>
          <a:xfrm>
            <a:off x="5335775" y="210475"/>
            <a:ext cx="3501900" cy="28422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chemeClr val="dk1"/>
              </a:buClr>
              <a:buSzPts val="18800"/>
              <a:buFont typeface="Arial"/>
              <a:buNone/>
            </a:pPr>
            <a:r>
              <a:rPr lang="en" sz="18800" b="0" i="0" u="none" strike="noStrike" cap="none">
                <a:solidFill>
                  <a:srgbClr val="0000FF"/>
                </a:solidFill>
                <a:latin typeface="Arial"/>
                <a:ea typeface="Arial"/>
                <a:cs typeface="Arial"/>
                <a:sym typeface="Arial"/>
              </a:rPr>
              <a:t>&lt;-</a:t>
            </a:r>
            <a:endParaRPr sz="18800" b="0" i="0" u="none" strike="noStrike" cap="none">
              <a:solidFill>
                <a:srgbClr val="0000FF"/>
              </a:solidFill>
              <a:latin typeface="Arial"/>
              <a:ea typeface="Arial"/>
              <a:cs typeface="Arial"/>
              <a:sym typeface="Arial"/>
            </a:endParaRPr>
          </a:p>
        </p:txBody>
      </p:sp>
      <p:sp>
        <p:nvSpPr>
          <p:cNvPr id="308" name="Google Shape;308;p49"/>
          <p:cNvSpPr txBox="1"/>
          <p:nvPr/>
        </p:nvSpPr>
        <p:spPr>
          <a:xfrm>
            <a:off x="6104525" y="2458175"/>
            <a:ext cx="2777700" cy="4902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sz="2400">
                <a:solidFill>
                  <a:schemeClr val="dk1"/>
                </a:solidFill>
              </a:rPr>
              <a:t>(</a:t>
            </a:r>
            <a:r>
              <a:rPr lang="en" sz="2400" b="1">
                <a:solidFill>
                  <a:schemeClr val="dk1"/>
                </a:solidFill>
              </a:rPr>
              <a:t>alt/option - dash)</a:t>
            </a:r>
            <a:endParaRPr sz="2400"/>
          </a:p>
        </p:txBody>
      </p:sp>
      <p:sp>
        <p:nvSpPr>
          <p:cNvPr id="309" name="Google Shape;309;p49"/>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8631-74AC-E853-41E2-0D083DDC7FA4}"/>
              </a:ext>
            </a:extLst>
          </p:cNvPr>
          <p:cNvSpPr>
            <a:spLocks noGrp="1"/>
          </p:cNvSpPr>
          <p:nvPr>
            <p:ph type="title"/>
          </p:nvPr>
        </p:nvSpPr>
        <p:spPr/>
        <p:txBody>
          <a:bodyPr/>
          <a:lstStyle/>
          <a:p>
            <a:r>
              <a:rPr lang="en-US" dirty="0"/>
              <a:t>Naming Objects</a:t>
            </a:r>
          </a:p>
        </p:txBody>
      </p:sp>
      <p:sp>
        <p:nvSpPr>
          <p:cNvPr id="3" name="Text Placeholder 2">
            <a:extLst>
              <a:ext uri="{FF2B5EF4-FFF2-40B4-BE49-F238E27FC236}">
                <a16:creationId xmlns:a16="http://schemas.microsoft.com/office/drawing/2014/main" id="{6E86A55F-C53E-E0BC-41EC-6016BDD1277D}"/>
              </a:ext>
            </a:extLst>
          </p:cNvPr>
          <p:cNvSpPr>
            <a:spLocks noGrp="1"/>
          </p:cNvSpPr>
          <p:nvPr>
            <p:ph type="body" idx="1"/>
          </p:nvPr>
        </p:nvSpPr>
        <p:spPr/>
        <p:txBody>
          <a:bodyPr/>
          <a:lstStyle/>
          <a:p>
            <a:r>
              <a:rPr lang="en-US" b="0" i="0" dirty="0">
                <a:solidFill>
                  <a:srgbClr val="333333"/>
                </a:solidFill>
                <a:effectLst/>
                <a:latin typeface="Muli"/>
              </a:rPr>
              <a:t>Object names:</a:t>
            </a:r>
          </a:p>
          <a:p>
            <a:pPr lvl="1"/>
            <a:r>
              <a:rPr lang="en-US" b="0" i="0" dirty="0">
                <a:solidFill>
                  <a:srgbClr val="333333"/>
                </a:solidFill>
                <a:effectLst/>
                <a:latin typeface="Muli"/>
              </a:rPr>
              <a:t>cannot start with a digit </a:t>
            </a:r>
          </a:p>
          <a:p>
            <a:pPr lvl="1"/>
            <a:r>
              <a:rPr lang="en-US" b="0" i="0" dirty="0">
                <a:solidFill>
                  <a:srgbClr val="333333"/>
                </a:solidFill>
                <a:effectLst/>
                <a:latin typeface="Muli"/>
              </a:rPr>
              <a:t>cannot contain certain other characters such as a comma or a space. </a:t>
            </a:r>
            <a:endParaRPr lang="en-US" dirty="0">
              <a:solidFill>
                <a:srgbClr val="333333"/>
              </a:solidFill>
              <a:latin typeface="Muli"/>
            </a:endParaRPr>
          </a:p>
          <a:p>
            <a:r>
              <a:rPr lang="en-US" b="0" i="0" dirty="0">
                <a:solidFill>
                  <a:srgbClr val="333333"/>
                </a:solidFill>
                <a:effectLst/>
                <a:latin typeface="Muli"/>
              </a:rPr>
              <a:t>Ti</a:t>
            </a:r>
            <a:r>
              <a:rPr lang="en-US" dirty="0">
                <a:solidFill>
                  <a:srgbClr val="333333"/>
                </a:solidFill>
                <a:latin typeface="Muli"/>
              </a:rPr>
              <a:t>ps:</a:t>
            </a:r>
          </a:p>
          <a:p>
            <a:pPr lvl="1"/>
            <a:r>
              <a:rPr lang="en-US" b="0" i="0" dirty="0">
                <a:solidFill>
                  <a:srgbClr val="333333"/>
                </a:solidFill>
                <a:effectLst/>
                <a:latin typeface="Muli"/>
              </a:rPr>
              <a:t>Make it </a:t>
            </a:r>
            <a:r>
              <a:rPr lang="en-US" dirty="0">
                <a:solidFill>
                  <a:srgbClr val="333333"/>
                </a:solidFill>
                <a:latin typeface="Muli"/>
              </a:rPr>
              <a:t>as descriptive as possible</a:t>
            </a:r>
          </a:p>
          <a:p>
            <a:pPr lvl="1"/>
            <a:r>
              <a:rPr lang="en-US" dirty="0">
                <a:solidFill>
                  <a:srgbClr val="333333"/>
                </a:solidFill>
                <a:latin typeface="Muli"/>
              </a:rPr>
              <a:t>U</a:t>
            </a:r>
            <a:r>
              <a:rPr lang="en-US" b="0" i="0" dirty="0">
                <a:solidFill>
                  <a:srgbClr val="333333"/>
                </a:solidFill>
                <a:effectLst/>
                <a:latin typeface="Muli"/>
              </a:rPr>
              <a:t>se underscores to mark spaces</a:t>
            </a:r>
            <a:endParaRPr lang="en-US" dirty="0"/>
          </a:p>
        </p:txBody>
      </p:sp>
      <p:sp>
        <p:nvSpPr>
          <p:cNvPr id="4" name="Text Placeholder 3">
            <a:extLst>
              <a:ext uri="{FF2B5EF4-FFF2-40B4-BE49-F238E27FC236}">
                <a16:creationId xmlns:a16="http://schemas.microsoft.com/office/drawing/2014/main" id="{D6A75449-58A2-3E12-95D3-8D3DEB26872C}"/>
              </a:ext>
            </a:extLst>
          </p:cNvPr>
          <p:cNvSpPr>
            <a:spLocks noGrp="1"/>
          </p:cNvSpPr>
          <p:nvPr>
            <p:ph type="body" idx="2"/>
          </p:nvPr>
        </p:nvSpPr>
        <p:spPr/>
        <p:txBody>
          <a:bodyPr/>
          <a:lstStyle/>
          <a:p>
            <a:pPr marL="95250" indent="0">
              <a:buNone/>
            </a:pPr>
            <a:r>
              <a:rPr lang="en-US" sz="1800" dirty="0"/>
              <a:t>#this is good</a:t>
            </a:r>
          </a:p>
          <a:p>
            <a:pPr marL="95250" indent="0">
              <a:buNone/>
            </a:pPr>
            <a:r>
              <a:rPr lang="en-US" sz="1800" b="1" i="0" u="none" strike="noStrike" cap="none" dirty="0" err="1">
                <a:solidFill>
                  <a:srgbClr val="7030A0"/>
                </a:solidFill>
                <a:latin typeface="Arial"/>
                <a:ea typeface="Arial"/>
                <a:cs typeface="Arial"/>
                <a:sym typeface="Arial"/>
              </a:rPr>
              <a:t>weight_kg</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00FF"/>
                </a:solidFill>
              </a:rPr>
              <a:t>&lt;-</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B050"/>
                </a:solidFill>
              </a:rPr>
              <a:t>55</a:t>
            </a:r>
          </a:p>
          <a:p>
            <a:pPr marL="95250" indent="0">
              <a:buNone/>
            </a:pPr>
            <a:endParaRPr lang="en-US" sz="1800" dirty="0"/>
          </a:p>
          <a:p>
            <a:pPr marL="95250" indent="0">
              <a:buNone/>
            </a:pPr>
            <a:r>
              <a:rPr lang="en-US" sz="1800" dirty="0"/>
              <a:t>#not these</a:t>
            </a:r>
          </a:p>
          <a:p>
            <a:pPr marL="95250" indent="0">
              <a:buNone/>
            </a:pPr>
            <a:r>
              <a:rPr lang="en-US" sz="1800" b="1" i="0" u="none" strike="noStrike" cap="none" dirty="0" err="1">
                <a:solidFill>
                  <a:srgbClr val="7030A0"/>
                </a:solidFill>
                <a:latin typeface="Arial"/>
                <a:ea typeface="Arial"/>
                <a:cs typeface="Arial"/>
                <a:sym typeface="Arial"/>
              </a:rPr>
              <a:t>weightkg</a:t>
            </a:r>
            <a:r>
              <a:rPr lang="en-US" sz="1800" b="1" i="0" u="none" strike="noStrike" cap="none" dirty="0">
                <a:solidFill>
                  <a:srgbClr val="7030A0"/>
                </a:solidFill>
                <a:latin typeface="Arial"/>
                <a:ea typeface="Arial"/>
                <a:cs typeface="Arial"/>
                <a:sym typeface="Arial"/>
              </a:rPr>
              <a:t>!</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00FF"/>
                </a:solidFill>
              </a:rPr>
              <a:t>&lt;-</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B050"/>
                </a:solidFill>
              </a:rPr>
              <a:t>55</a:t>
            </a:r>
          </a:p>
          <a:p>
            <a:pPr marL="95250" indent="0">
              <a:buNone/>
            </a:pPr>
            <a:endParaRPr lang="en-US" sz="1800" b="1" dirty="0">
              <a:solidFill>
                <a:srgbClr val="00B050"/>
              </a:solidFill>
            </a:endParaRPr>
          </a:p>
          <a:p>
            <a:pPr marL="95250" indent="0">
              <a:buNone/>
            </a:pPr>
            <a:r>
              <a:rPr lang="en-US" sz="1800" b="1" i="0" u="none" strike="noStrike" cap="none" dirty="0">
                <a:solidFill>
                  <a:srgbClr val="7030A0"/>
                </a:solidFill>
                <a:latin typeface="Arial"/>
                <a:ea typeface="Arial"/>
                <a:cs typeface="Arial"/>
                <a:sym typeface="Arial"/>
              </a:rPr>
              <a:t>weight in kg</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00FF"/>
                </a:solidFill>
              </a:rPr>
              <a:t>&lt;-</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B050"/>
                </a:solidFill>
              </a:rPr>
              <a:t>55</a:t>
            </a:r>
          </a:p>
          <a:p>
            <a:pPr marL="95250" indent="0">
              <a:buNone/>
            </a:pPr>
            <a:endParaRPr lang="en-US" sz="1800" b="1" dirty="0">
              <a:solidFill>
                <a:srgbClr val="00B050"/>
              </a:solidFill>
            </a:endParaRPr>
          </a:p>
          <a:p>
            <a:pPr marL="95250" indent="0">
              <a:buNone/>
            </a:pPr>
            <a:r>
              <a:rPr lang="en-US" sz="1800" b="1" dirty="0">
                <a:solidFill>
                  <a:srgbClr val="7030A0"/>
                </a:solidFill>
              </a:rPr>
              <a:t>blah</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00FF"/>
                </a:solidFill>
              </a:rPr>
              <a:t>&lt;-</a:t>
            </a:r>
            <a:r>
              <a:rPr lang="en-US" sz="1800" b="0" i="0" u="none" strike="noStrike" cap="none" dirty="0">
                <a:solidFill>
                  <a:schemeClr val="dk1"/>
                </a:solidFill>
                <a:latin typeface="Arial"/>
                <a:ea typeface="Arial"/>
                <a:cs typeface="Arial"/>
                <a:sym typeface="Arial"/>
              </a:rPr>
              <a:t> </a:t>
            </a:r>
            <a:r>
              <a:rPr lang="en-US" sz="1800" b="1" i="0" u="none" strike="noStrike" cap="none" dirty="0">
                <a:solidFill>
                  <a:srgbClr val="00B050"/>
                </a:solidFill>
              </a:rPr>
              <a:t>55</a:t>
            </a:r>
          </a:p>
          <a:p>
            <a:pPr marL="95250" indent="0">
              <a:buNone/>
            </a:pPr>
            <a:endParaRPr lang="en-US" sz="2400" b="1" i="0" u="none" strike="noStrike" cap="none" dirty="0">
              <a:solidFill>
                <a:srgbClr val="00B050"/>
              </a:solidFill>
            </a:endParaRPr>
          </a:p>
          <a:p>
            <a:pPr marL="95250" indent="0">
              <a:buNone/>
            </a:pPr>
            <a:endParaRPr lang="en-US" sz="2400" b="1" i="0" u="none" strike="noStrike" cap="none" dirty="0">
              <a:solidFill>
                <a:srgbClr val="00B050"/>
              </a:solidFill>
            </a:endParaRPr>
          </a:p>
          <a:p>
            <a:pPr marL="95250" indent="0">
              <a:buNone/>
            </a:pPr>
            <a:endParaRPr lang="en-US" dirty="0"/>
          </a:p>
        </p:txBody>
      </p:sp>
      <p:sp>
        <p:nvSpPr>
          <p:cNvPr id="5" name="Slide Number Placeholder 4">
            <a:extLst>
              <a:ext uri="{FF2B5EF4-FFF2-40B4-BE49-F238E27FC236}">
                <a16:creationId xmlns:a16="http://schemas.microsoft.com/office/drawing/2014/main" id="{2984DFD7-2F57-F33C-4509-AAF4A5B010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981691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F053-C2A5-83F7-40B9-F8EA9D7F1926}"/>
              </a:ext>
            </a:extLst>
          </p:cNvPr>
          <p:cNvSpPr>
            <a:spLocks noGrp="1"/>
          </p:cNvSpPr>
          <p:nvPr>
            <p:ph type="title"/>
          </p:nvPr>
        </p:nvSpPr>
        <p:spPr/>
        <p:txBody>
          <a:bodyPr/>
          <a:lstStyle/>
          <a:p>
            <a:r>
              <a:rPr lang="en-US" dirty="0"/>
              <a:t>Where are my objects?</a:t>
            </a:r>
          </a:p>
        </p:txBody>
      </p:sp>
      <p:sp>
        <p:nvSpPr>
          <p:cNvPr id="3" name="Text Placeholder 2">
            <a:extLst>
              <a:ext uri="{FF2B5EF4-FFF2-40B4-BE49-F238E27FC236}">
                <a16:creationId xmlns:a16="http://schemas.microsoft.com/office/drawing/2014/main" id="{9F9541C1-5A2B-3076-5290-35A02D256619}"/>
              </a:ext>
            </a:extLst>
          </p:cNvPr>
          <p:cNvSpPr>
            <a:spLocks noGrp="1"/>
          </p:cNvSpPr>
          <p:nvPr>
            <p:ph type="body" idx="1"/>
          </p:nvPr>
        </p:nvSpPr>
        <p:spPr/>
        <p:txBody>
          <a:bodyPr/>
          <a:lstStyle/>
          <a:p>
            <a:r>
              <a:rPr lang="en-US" dirty="0"/>
              <a:t>You can see your objects in the workspace (top right pane of </a:t>
            </a:r>
            <a:r>
              <a:rPr lang="en-US" dirty="0" err="1"/>
              <a:t>Rstudio</a:t>
            </a:r>
            <a:r>
              <a:rPr lang="en-US" dirty="0"/>
              <a:t>)</a:t>
            </a:r>
          </a:p>
          <a:p>
            <a:r>
              <a:rPr lang="en-US" b="0" i="0" dirty="0">
                <a:solidFill>
                  <a:srgbClr val="333333"/>
                </a:solidFill>
                <a:effectLst/>
                <a:latin typeface="Muli"/>
              </a:rPr>
              <a:t>You can also get a listing of these objects with commands:</a:t>
            </a:r>
          </a:p>
          <a:p>
            <a:pPr lvl="1"/>
            <a:r>
              <a:rPr lang="en-US" dirty="0">
                <a:solidFill>
                  <a:srgbClr val="333333"/>
                </a:solidFill>
                <a:latin typeface="Muli"/>
              </a:rPr>
              <a:t>ls()</a:t>
            </a:r>
          </a:p>
          <a:p>
            <a:pPr lvl="1"/>
            <a:r>
              <a:rPr lang="en-US" dirty="0">
                <a:solidFill>
                  <a:srgbClr val="333333"/>
                </a:solidFill>
                <a:latin typeface="Muli"/>
              </a:rPr>
              <a:t>objects()</a:t>
            </a:r>
            <a:endParaRPr lang="en-US" dirty="0"/>
          </a:p>
        </p:txBody>
      </p:sp>
      <p:sp>
        <p:nvSpPr>
          <p:cNvPr id="5" name="Slide Number Placeholder 4">
            <a:extLst>
              <a:ext uri="{FF2B5EF4-FFF2-40B4-BE49-F238E27FC236}">
                <a16:creationId xmlns:a16="http://schemas.microsoft.com/office/drawing/2014/main" id="{D476039B-8424-085D-4269-01022B0118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pic>
        <p:nvPicPr>
          <p:cNvPr id="6" name="Google Shape;260;p44" descr="Panes of the RStudio interface: script, environment, console, and files" title="RStudio interface">
            <a:extLst>
              <a:ext uri="{FF2B5EF4-FFF2-40B4-BE49-F238E27FC236}">
                <a16:creationId xmlns:a16="http://schemas.microsoft.com/office/drawing/2014/main" id="{15E98711-68AD-81B9-BC6E-A1FBD86EED63}"/>
              </a:ext>
            </a:extLst>
          </p:cNvPr>
          <p:cNvPicPr preferRelativeResize="0"/>
          <p:nvPr/>
        </p:nvPicPr>
        <p:blipFill rotWithShape="1">
          <a:blip r:embed="rId2">
            <a:alphaModFix/>
          </a:blip>
          <a:srcRect l="26190" t="7357" r="49814" b="62693"/>
          <a:stretch/>
        </p:blipFill>
        <p:spPr>
          <a:xfrm>
            <a:off x="4954702" y="1904214"/>
            <a:ext cx="3886200" cy="2130459"/>
          </a:xfrm>
          <a:prstGeom prst="rect">
            <a:avLst/>
          </a:prstGeom>
          <a:noFill/>
          <a:ln>
            <a:noFill/>
          </a:ln>
        </p:spPr>
      </p:pic>
    </p:spTree>
    <p:extLst>
      <p:ext uri="{BB962C8B-B14F-4D97-AF65-F5344CB8AC3E}">
        <p14:creationId xmlns:p14="http://schemas.microsoft.com/office/powerpoint/2010/main" val="245100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11FCBE-30AA-882C-4792-21AD73D8D313}"/>
              </a:ext>
            </a:extLst>
          </p:cNvPr>
          <p:cNvSpPr>
            <a:spLocks noGrp="1"/>
          </p:cNvSpPr>
          <p:nvPr>
            <p:ph type="body" idx="1"/>
          </p:nvPr>
        </p:nvSpPr>
        <p:spPr>
          <a:xfrm>
            <a:off x="628649" y="4182385"/>
            <a:ext cx="6877381" cy="453225"/>
          </a:xfrm>
        </p:spPr>
        <p:txBody>
          <a:bodyPr/>
          <a:lstStyle/>
          <a:p>
            <a:pPr marL="95250" indent="0">
              <a:buNone/>
            </a:pPr>
            <a:r>
              <a:rPr lang="en-US" dirty="0"/>
              <a:t>https://</a:t>
            </a:r>
            <a:r>
              <a:rPr lang="en-US" dirty="0" err="1"/>
              <a:t>wol.iza.org</a:t>
            </a:r>
            <a:r>
              <a:rPr lang="en-US" dirty="0"/>
              <a:t>/articles/big-data-in-economics</a:t>
            </a:r>
          </a:p>
        </p:txBody>
      </p:sp>
      <p:pic>
        <p:nvPicPr>
          <p:cNvPr id="6" name="Picture 5">
            <a:extLst>
              <a:ext uri="{FF2B5EF4-FFF2-40B4-BE49-F238E27FC236}">
                <a16:creationId xmlns:a16="http://schemas.microsoft.com/office/drawing/2014/main" id="{97FE5A02-BCD5-606C-0650-966485506D2F}"/>
              </a:ext>
            </a:extLst>
          </p:cNvPr>
          <p:cNvPicPr>
            <a:picLocks noChangeAspect="1"/>
          </p:cNvPicPr>
          <p:nvPr/>
        </p:nvPicPr>
        <p:blipFill>
          <a:blip r:embed="rId2"/>
          <a:stretch>
            <a:fillRect/>
          </a:stretch>
        </p:blipFill>
        <p:spPr>
          <a:xfrm>
            <a:off x="270344" y="102337"/>
            <a:ext cx="7772400" cy="3668056"/>
          </a:xfrm>
          <a:prstGeom prst="rect">
            <a:avLst/>
          </a:prstGeom>
        </p:spPr>
      </p:pic>
      <p:sp>
        <p:nvSpPr>
          <p:cNvPr id="5" name="Slide Number Placeholder 4">
            <a:extLst>
              <a:ext uri="{FF2B5EF4-FFF2-40B4-BE49-F238E27FC236}">
                <a16:creationId xmlns:a16="http://schemas.microsoft.com/office/drawing/2014/main" id="{25E09C7D-B4FE-E572-BD55-15FD31353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813837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D29E-A536-619A-CED7-B6C8B7A8E68C}"/>
              </a:ext>
            </a:extLst>
          </p:cNvPr>
          <p:cNvSpPr>
            <a:spLocks noGrp="1"/>
          </p:cNvSpPr>
          <p:nvPr>
            <p:ph type="title"/>
          </p:nvPr>
        </p:nvSpPr>
        <p:spPr/>
        <p:txBody>
          <a:bodyPr/>
          <a:lstStyle/>
          <a:p>
            <a:r>
              <a:rPr lang="en-US" dirty="0"/>
              <a:t>Checking Values of an Object</a:t>
            </a:r>
          </a:p>
        </p:txBody>
      </p:sp>
      <p:sp>
        <p:nvSpPr>
          <p:cNvPr id="3" name="Text Placeholder 2">
            <a:extLst>
              <a:ext uri="{FF2B5EF4-FFF2-40B4-BE49-F238E27FC236}">
                <a16:creationId xmlns:a16="http://schemas.microsoft.com/office/drawing/2014/main" id="{674B12BA-B1A4-80BC-21AF-74B9AC413BD6}"/>
              </a:ext>
            </a:extLst>
          </p:cNvPr>
          <p:cNvSpPr>
            <a:spLocks noGrp="1"/>
          </p:cNvSpPr>
          <p:nvPr>
            <p:ph type="body" idx="1"/>
          </p:nvPr>
        </p:nvSpPr>
        <p:spPr/>
        <p:txBody>
          <a:bodyPr/>
          <a:lstStyle/>
          <a:p>
            <a:r>
              <a:rPr lang="en-US" dirty="0"/>
              <a:t>If you want to inspect the values of an object, type the name of the object in the console</a:t>
            </a:r>
          </a:p>
        </p:txBody>
      </p:sp>
      <p:sp>
        <p:nvSpPr>
          <p:cNvPr id="4" name="Text Placeholder 3">
            <a:extLst>
              <a:ext uri="{FF2B5EF4-FFF2-40B4-BE49-F238E27FC236}">
                <a16:creationId xmlns:a16="http://schemas.microsoft.com/office/drawing/2014/main" id="{C5E9964C-EC80-EB32-0E85-7059F8D32622}"/>
              </a:ext>
            </a:extLst>
          </p:cNvPr>
          <p:cNvSpPr>
            <a:spLocks noGrp="1"/>
          </p:cNvSpPr>
          <p:nvPr>
            <p:ph type="body" idx="2"/>
          </p:nvPr>
        </p:nvSpPr>
        <p:spPr/>
        <p:txBody>
          <a:bodyPr/>
          <a:lstStyle/>
          <a:p>
            <a:pPr marL="95250" indent="0">
              <a:buNone/>
            </a:pPr>
            <a:r>
              <a:rPr lang="en-US" sz="2000" b="1" i="0" u="none" strike="noStrike" cap="none" dirty="0" err="1">
                <a:solidFill>
                  <a:srgbClr val="7030A0"/>
                </a:solidFill>
                <a:latin typeface="Arial"/>
                <a:ea typeface="Arial"/>
                <a:cs typeface="Arial"/>
                <a:sym typeface="Arial"/>
              </a:rPr>
              <a:t>weight_kg</a:t>
            </a:r>
            <a:r>
              <a:rPr lang="en-US" sz="2000" b="0" i="0" u="none" strike="noStrike" cap="none" dirty="0">
                <a:solidFill>
                  <a:schemeClr val="dk1"/>
                </a:solidFill>
                <a:latin typeface="Arial"/>
                <a:ea typeface="Arial"/>
                <a:cs typeface="Arial"/>
                <a:sym typeface="Arial"/>
              </a:rPr>
              <a:t> </a:t>
            </a:r>
            <a:r>
              <a:rPr lang="en-US" sz="2000" b="1" i="0" u="none" strike="noStrike" cap="none" dirty="0">
                <a:solidFill>
                  <a:srgbClr val="0000FF"/>
                </a:solidFill>
              </a:rPr>
              <a:t>&lt;-</a:t>
            </a:r>
            <a:r>
              <a:rPr lang="en-US" sz="2000" b="0" i="0" u="none" strike="noStrike" cap="none" dirty="0">
                <a:solidFill>
                  <a:schemeClr val="dk1"/>
                </a:solidFill>
                <a:latin typeface="Arial"/>
                <a:ea typeface="Arial"/>
                <a:cs typeface="Arial"/>
                <a:sym typeface="Arial"/>
              </a:rPr>
              <a:t> </a:t>
            </a:r>
            <a:r>
              <a:rPr lang="en-US" sz="2000" b="1" i="0" u="none" strike="noStrike" cap="none" dirty="0">
                <a:solidFill>
                  <a:srgbClr val="00B050"/>
                </a:solidFill>
              </a:rPr>
              <a:t>55</a:t>
            </a:r>
          </a:p>
          <a:p>
            <a:pPr marL="95250" indent="0">
              <a:buNone/>
            </a:pPr>
            <a:endParaRPr lang="en-US" dirty="0"/>
          </a:p>
          <a:p>
            <a:pPr marL="95250" indent="0">
              <a:buNone/>
            </a:pPr>
            <a:r>
              <a:rPr lang="en-US" sz="2400" b="1" i="0" u="none" strike="noStrike" cap="none" dirty="0" err="1">
                <a:solidFill>
                  <a:srgbClr val="7030A0"/>
                </a:solidFill>
                <a:latin typeface="Arial"/>
                <a:ea typeface="Arial"/>
                <a:cs typeface="Arial"/>
                <a:sym typeface="Arial"/>
              </a:rPr>
              <a:t>weight_kg</a:t>
            </a:r>
            <a:endParaRPr lang="en-US" dirty="0"/>
          </a:p>
        </p:txBody>
      </p:sp>
      <p:sp>
        <p:nvSpPr>
          <p:cNvPr id="5" name="Slide Number Placeholder 4">
            <a:extLst>
              <a:ext uri="{FF2B5EF4-FFF2-40B4-BE49-F238E27FC236}">
                <a16:creationId xmlns:a16="http://schemas.microsoft.com/office/drawing/2014/main" id="{8E0145BD-6292-A71C-6841-D918EB4375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2488752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ADEE-6660-AA09-39C6-270CD1E5E8FE}"/>
              </a:ext>
            </a:extLst>
          </p:cNvPr>
          <p:cNvSpPr>
            <a:spLocks noGrp="1"/>
          </p:cNvSpPr>
          <p:nvPr>
            <p:ph type="title"/>
          </p:nvPr>
        </p:nvSpPr>
        <p:spPr/>
        <p:txBody>
          <a:bodyPr/>
          <a:lstStyle/>
          <a:p>
            <a:r>
              <a:rPr lang="en-US" dirty="0"/>
              <a:t>Example: Who left a larger Tip?</a:t>
            </a:r>
          </a:p>
        </p:txBody>
      </p:sp>
      <p:sp>
        <p:nvSpPr>
          <p:cNvPr id="3" name="Text Placeholder 2">
            <a:extLst>
              <a:ext uri="{FF2B5EF4-FFF2-40B4-BE49-F238E27FC236}">
                <a16:creationId xmlns:a16="http://schemas.microsoft.com/office/drawing/2014/main" id="{402DEF77-7EC8-B2CA-1BE4-EDC10C9AC65C}"/>
              </a:ext>
            </a:extLst>
          </p:cNvPr>
          <p:cNvSpPr>
            <a:spLocks noGrp="1"/>
          </p:cNvSpPr>
          <p:nvPr>
            <p:ph type="body" idx="1"/>
          </p:nvPr>
        </p:nvSpPr>
        <p:spPr>
          <a:xfrm>
            <a:off x="628650" y="1369219"/>
            <a:ext cx="7440694" cy="3263400"/>
          </a:xfrm>
        </p:spPr>
        <p:txBody>
          <a:bodyPr/>
          <a:lstStyle/>
          <a:p>
            <a:r>
              <a:rPr lang="en-US" dirty="0" err="1"/>
              <a:t>Louberto’s</a:t>
            </a:r>
            <a:r>
              <a:rPr lang="en-US" dirty="0"/>
              <a:t> bill at Shake Shack came out to $25</a:t>
            </a:r>
          </a:p>
          <a:p>
            <a:pPr lvl="1"/>
            <a:r>
              <a:rPr lang="en-US" dirty="0"/>
              <a:t>He tips 15%</a:t>
            </a:r>
          </a:p>
          <a:p>
            <a:r>
              <a:rPr lang="en-US" dirty="0"/>
              <a:t>Louie’s bill at Shake Shack came out to $32</a:t>
            </a:r>
          </a:p>
          <a:p>
            <a:pPr lvl="1"/>
            <a:r>
              <a:rPr lang="en-US" dirty="0"/>
              <a:t>He tips 12%</a:t>
            </a:r>
          </a:p>
          <a:p>
            <a:r>
              <a:rPr lang="en-US" dirty="0"/>
              <a:t>Use the assignment operator to save how much Louie and </a:t>
            </a:r>
            <a:r>
              <a:rPr lang="en-US" dirty="0" err="1"/>
              <a:t>Louberto</a:t>
            </a:r>
            <a:r>
              <a:rPr lang="en-US" dirty="0"/>
              <a:t> tipped (create 6 objects)</a:t>
            </a:r>
          </a:p>
          <a:p>
            <a:pPr marL="95250" indent="0">
              <a:buNone/>
            </a:pPr>
            <a:endParaRPr lang="en-US" dirty="0"/>
          </a:p>
        </p:txBody>
      </p:sp>
      <p:sp>
        <p:nvSpPr>
          <p:cNvPr id="5" name="Slide Number Placeholder 4">
            <a:extLst>
              <a:ext uri="{FF2B5EF4-FFF2-40B4-BE49-F238E27FC236}">
                <a16:creationId xmlns:a16="http://schemas.microsoft.com/office/drawing/2014/main" id="{DF039AF4-0DDD-FA95-DE76-20CA2F2B62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1408096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95B5-06FB-C5C7-EBB3-7CA6B538D29C}"/>
              </a:ext>
            </a:extLst>
          </p:cNvPr>
          <p:cNvSpPr>
            <a:spLocks noGrp="1"/>
          </p:cNvSpPr>
          <p:nvPr>
            <p:ph type="title"/>
          </p:nvPr>
        </p:nvSpPr>
        <p:spPr/>
        <p:txBody>
          <a:bodyPr/>
          <a:lstStyle/>
          <a:p>
            <a:r>
              <a:rPr lang="en-US" dirty="0"/>
              <a:t>Removing Objects</a:t>
            </a:r>
          </a:p>
        </p:txBody>
      </p:sp>
      <p:sp>
        <p:nvSpPr>
          <p:cNvPr id="3" name="Text Placeholder 2">
            <a:extLst>
              <a:ext uri="{FF2B5EF4-FFF2-40B4-BE49-F238E27FC236}">
                <a16:creationId xmlns:a16="http://schemas.microsoft.com/office/drawing/2014/main" id="{82FBC6BF-E097-5E76-7693-628CA22BB2FD}"/>
              </a:ext>
            </a:extLst>
          </p:cNvPr>
          <p:cNvSpPr>
            <a:spLocks noGrp="1"/>
          </p:cNvSpPr>
          <p:nvPr>
            <p:ph type="body" idx="1"/>
          </p:nvPr>
        </p:nvSpPr>
        <p:spPr/>
        <p:txBody>
          <a:bodyPr/>
          <a:lstStyle/>
          <a:p>
            <a:r>
              <a:rPr lang="en-US" dirty="0"/>
              <a:t>Sometimes when you have </a:t>
            </a:r>
            <a:r>
              <a:rPr lang="en-US" dirty="0" err="1"/>
              <a:t>Rstudio</a:t>
            </a:r>
            <a:r>
              <a:rPr lang="en-US" dirty="0"/>
              <a:t> open for a while, your workspace gets cluttered up with objects</a:t>
            </a:r>
          </a:p>
          <a:p>
            <a:r>
              <a:rPr lang="en-US" dirty="0"/>
              <a:t>You can remove objects with commands (right) or by clicking the broom icon in </a:t>
            </a:r>
            <a:r>
              <a:rPr lang="en-US" dirty="0" err="1"/>
              <a:t>Rstudio’s</a:t>
            </a:r>
            <a:r>
              <a:rPr lang="en-US" dirty="0"/>
              <a:t> Environment pane</a:t>
            </a:r>
          </a:p>
          <a:p>
            <a:endParaRPr lang="en-US" dirty="0"/>
          </a:p>
        </p:txBody>
      </p:sp>
      <p:sp>
        <p:nvSpPr>
          <p:cNvPr id="4" name="Text Placeholder 3">
            <a:extLst>
              <a:ext uri="{FF2B5EF4-FFF2-40B4-BE49-F238E27FC236}">
                <a16:creationId xmlns:a16="http://schemas.microsoft.com/office/drawing/2014/main" id="{CDD25154-9E2F-0B32-6E8C-549123E72587}"/>
              </a:ext>
            </a:extLst>
          </p:cNvPr>
          <p:cNvSpPr>
            <a:spLocks noGrp="1"/>
          </p:cNvSpPr>
          <p:nvPr>
            <p:ph type="body" idx="2"/>
          </p:nvPr>
        </p:nvSpPr>
        <p:spPr>
          <a:xfrm>
            <a:off x="5066027" y="997042"/>
            <a:ext cx="3886200" cy="2375554"/>
          </a:xfrm>
        </p:spPr>
        <p:txBody>
          <a:bodyPr/>
          <a:lstStyle/>
          <a:p>
            <a:pPr marL="95250" indent="0">
              <a:buNone/>
            </a:pPr>
            <a:r>
              <a:rPr lang="en-US" dirty="0"/>
              <a:t>#remove object called y</a:t>
            </a:r>
          </a:p>
          <a:p>
            <a:pPr marL="95250" indent="0">
              <a:buNone/>
            </a:pPr>
            <a:r>
              <a:rPr lang="en-US" dirty="0">
                <a:solidFill>
                  <a:srgbClr val="FF0000"/>
                </a:solidFill>
              </a:rPr>
              <a:t>rm</a:t>
            </a:r>
            <a:r>
              <a:rPr lang="en-US" dirty="0"/>
              <a:t>(</a:t>
            </a:r>
            <a:r>
              <a:rPr lang="en-US" dirty="0">
                <a:solidFill>
                  <a:srgbClr val="00B050"/>
                </a:solidFill>
              </a:rPr>
              <a:t>y</a:t>
            </a:r>
            <a:r>
              <a:rPr lang="en-US" dirty="0"/>
              <a:t>)</a:t>
            </a:r>
          </a:p>
          <a:p>
            <a:pPr marL="95250" indent="0">
              <a:buNone/>
            </a:pPr>
            <a:endParaRPr lang="en-US" dirty="0"/>
          </a:p>
          <a:p>
            <a:pPr marL="95250" indent="0">
              <a:buNone/>
            </a:pPr>
            <a:r>
              <a:rPr lang="en-US" dirty="0"/>
              <a:t>#remove everything in your workspace</a:t>
            </a:r>
          </a:p>
          <a:p>
            <a:pPr marL="95250" indent="0">
              <a:buNone/>
            </a:pPr>
            <a:r>
              <a:rPr lang="en-US" b="1" u="none" strike="noStrike" dirty="0">
                <a:solidFill>
                  <a:srgbClr val="FF0000"/>
                </a:solidFill>
                <a:effectLst/>
              </a:rPr>
              <a:t>rm</a:t>
            </a:r>
            <a:r>
              <a:rPr lang="en-US" u="none" strike="noStrike" dirty="0">
                <a:solidFill>
                  <a:schemeClr val="tx1"/>
                </a:solidFill>
                <a:effectLst/>
              </a:rPr>
              <a:t>(</a:t>
            </a:r>
            <a:r>
              <a:rPr lang="en-US" u="none" strike="noStrike" dirty="0">
                <a:solidFill>
                  <a:srgbClr val="00B050"/>
                </a:solidFill>
                <a:effectLst/>
              </a:rPr>
              <a:t>list </a:t>
            </a:r>
            <a:r>
              <a:rPr lang="en-US" u="none" strike="noStrike" dirty="0">
                <a:solidFill>
                  <a:schemeClr val="tx1"/>
                </a:solidFill>
                <a:effectLst/>
              </a:rPr>
              <a:t>=</a:t>
            </a:r>
            <a:r>
              <a:rPr lang="en-US" u="none" strike="noStrike" dirty="0">
                <a:solidFill>
                  <a:srgbClr val="3F88CA"/>
                </a:solidFill>
                <a:effectLst/>
              </a:rPr>
              <a:t> </a:t>
            </a:r>
            <a:r>
              <a:rPr lang="en-US" b="1" u="none" strike="noStrike" dirty="0">
                <a:solidFill>
                  <a:srgbClr val="FF0000"/>
                </a:solidFill>
                <a:effectLst/>
              </a:rPr>
              <a:t>ls</a:t>
            </a:r>
            <a:r>
              <a:rPr lang="en-US" u="none" strike="noStrike" dirty="0">
                <a:solidFill>
                  <a:schemeClr val="tx1"/>
                </a:solidFill>
                <a:effectLst/>
              </a:rPr>
              <a:t>())</a:t>
            </a:r>
            <a:endParaRPr lang="en-US" dirty="0">
              <a:solidFill>
                <a:schemeClr val="tx1"/>
              </a:solidFill>
            </a:endParaRPr>
          </a:p>
        </p:txBody>
      </p:sp>
      <p:sp>
        <p:nvSpPr>
          <p:cNvPr id="5" name="Slide Number Placeholder 4">
            <a:extLst>
              <a:ext uri="{FF2B5EF4-FFF2-40B4-BE49-F238E27FC236}">
                <a16:creationId xmlns:a16="http://schemas.microsoft.com/office/drawing/2014/main" id="{0346D30D-EE38-EE7E-28FA-5528ABFB4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pic>
        <p:nvPicPr>
          <p:cNvPr id="6" name="Google Shape;260;p44" descr="Panes of the RStudio interface: script, environment, console, and files" title="RStudio interface">
            <a:extLst>
              <a:ext uri="{FF2B5EF4-FFF2-40B4-BE49-F238E27FC236}">
                <a16:creationId xmlns:a16="http://schemas.microsoft.com/office/drawing/2014/main" id="{12B399AD-6B92-A420-DEAF-43330413B73F}"/>
              </a:ext>
            </a:extLst>
          </p:cNvPr>
          <p:cNvPicPr preferRelativeResize="0"/>
          <p:nvPr/>
        </p:nvPicPr>
        <p:blipFill rotWithShape="1">
          <a:blip r:embed="rId3">
            <a:alphaModFix/>
          </a:blip>
          <a:srcRect l="26190" t="7357" r="49814" b="72773"/>
          <a:stretch/>
        </p:blipFill>
        <p:spPr>
          <a:xfrm>
            <a:off x="5066027" y="3456227"/>
            <a:ext cx="3886200" cy="1413430"/>
          </a:xfrm>
          <a:prstGeom prst="rect">
            <a:avLst/>
          </a:prstGeom>
          <a:noFill/>
          <a:ln>
            <a:noFill/>
          </a:ln>
        </p:spPr>
      </p:pic>
    </p:spTree>
    <p:extLst>
      <p:ext uri="{BB962C8B-B14F-4D97-AF65-F5344CB8AC3E}">
        <p14:creationId xmlns:p14="http://schemas.microsoft.com/office/powerpoint/2010/main" val="1243316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490C-1961-54B4-C17B-D9839E347A26}"/>
              </a:ext>
            </a:extLst>
          </p:cNvPr>
          <p:cNvSpPr>
            <a:spLocks noGrp="1"/>
          </p:cNvSpPr>
          <p:nvPr>
            <p:ph type="title"/>
          </p:nvPr>
        </p:nvSpPr>
        <p:spPr/>
        <p:txBody>
          <a:bodyPr/>
          <a:lstStyle/>
          <a:p>
            <a:r>
              <a:rPr lang="en-US" dirty="0"/>
              <a:t>Objects: Not Just for Storing Numbers</a:t>
            </a:r>
          </a:p>
        </p:txBody>
      </p:sp>
      <p:sp>
        <p:nvSpPr>
          <p:cNvPr id="5" name="Slide Number Placeholder 4">
            <a:extLst>
              <a:ext uri="{FF2B5EF4-FFF2-40B4-BE49-F238E27FC236}">
                <a16:creationId xmlns:a16="http://schemas.microsoft.com/office/drawing/2014/main" id="{3F87135E-18C7-BF08-03CA-C24660C4ED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graphicFrame>
        <p:nvGraphicFramePr>
          <p:cNvPr id="6" name="Table 5">
            <a:extLst>
              <a:ext uri="{FF2B5EF4-FFF2-40B4-BE49-F238E27FC236}">
                <a16:creationId xmlns:a16="http://schemas.microsoft.com/office/drawing/2014/main" id="{4DCDB68C-58B9-7050-F37D-968F43BAE1CC}"/>
              </a:ext>
            </a:extLst>
          </p:cNvPr>
          <p:cNvGraphicFramePr>
            <a:graphicFrameLocks noGrp="1"/>
          </p:cNvGraphicFramePr>
          <p:nvPr>
            <p:extLst>
              <p:ext uri="{D42A27DB-BD31-4B8C-83A1-F6EECF244321}">
                <p14:modId xmlns:p14="http://schemas.microsoft.com/office/powerpoint/2010/main" val="990169197"/>
              </p:ext>
            </p:extLst>
          </p:nvPr>
        </p:nvGraphicFramePr>
        <p:xfrm>
          <a:off x="4873475" y="1935621"/>
          <a:ext cx="3168950" cy="1776825"/>
        </p:xfrm>
        <a:graphic>
          <a:graphicData uri="http://schemas.openxmlformats.org/drawingml/2006/table">
            <a:tbl>
              <a:tblPr>
                <a:noFill/>
                <a:tableStyleId>{E4EE8C4D-261F-49C9-8869-00AC481E4FCA}</a:tableStyleId>
              </a:tblPr>
              <a:tblGrid>
                <a:gridCol w="1654200">
                  <a:extLst>
                    <a:ext uri="{9D8B030D-6E8A-4147-A177-3AD203B41FA5}">
                      <a16:colId xmlns:a16="http://schemas.microsoft.com/office/drawing/2014/main" val="2439894676"/>
                    </a:ext>
                  </a:extLst>
                </a:gridCol>
                <a:gridCol w="1514750">
                  <a:extLst>
                    <a:ext uri="{9D8B030D-6E8A-4147-A177-3AD203B41FA5}">
                      <a16:colId xmlns:a16="http://schemas.microsoft.com/office/drawing/2014/main" val="71715790"/>
                    </a:ext>
                  </a:extLst>
                </a:gridCol>
              </a:tblGrid>
              <a:tr h="592275">
                <a:tc>
                  <a:txBody>
                    <a:bodyPr/>
                    <a:lstStyle/>
                    <a:p>
                      <a:pPr marL="0" lvl="0" indent="0" algn="l" rtl="0">
                        <a:spcBef>
                          <a:spcPts val="0"/>
                        </a:spcBef>
                        <a:spcAft>
                          <a:spcPts val="0"/>
                        </a:spcAft>
                        <a:buNone/>
                      </a:pPr>
                      <a:endParaRPr sz="2400" dirty="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90000"/>
                        </a:lnSpc>
                        <a:spcBef>
                          <a:spcPts val="400"/>
                        </a:spcBef>
                        <a:spcAft>
                          <a:spcPts val="0"/>
                        </a:spcAft>
                        <a:buNone/>
                      </a:pPr>
                      <a:r>
                        <a:rPr lang="en" sz="2400" b="1" dirty="0">
                          <a:solidFill>
                            <a:schemeClr val="tx1"/>
                          </a:solidFill>
                        </a:rPr>
                        <a:t>type</a:t>
                      </a:r>
                      <a:endParaRPr sz="2400" dirty="0">
                        <a:solidFill>
                          <a:schemeClr val="tx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522791319"/>
                  </a:ext>
                </a:extLst>
              </a:tr>
              <a:tr h="592275">
                <a:tc>
                  <a:txBody>
                    <a:bodyPr/>
                    <a:lstStyle/>
                    <a:p>
                      <a:pPr marL="0" lvl="0" indent="0" algn="l" rtl="0">
                        <a:spcBef>
                          <a:spcPts val="0"/>
                        </a:spcBef>
                        <a:spcAft>
                          <a:spcPts val="0"/>
                        </a:spcAft>
                        <a:buNone/>
                      </a:pPr>
                      <a:r>
                        <a:rPr lang="en" sz="2400" b="1" dirty="0">
                          <a:solidFill>
                            <a:srgbClr val="7030A0"/>
                          </a:solidFill>
                        </a:rPr>
                        <a:t>x</a:t>
                      </a:r>
                      <a:r>
                        <a:rPr lang="en" sz="2400" b="1" dirty="0"/>
                        <a:t> </a:t>
                      </a:r>
                      <a:r>
                        <a:rPr lang="en" sz="2400" b="1" dirty="0">
                          <a:solidFill>
                            <a:srgbClr val="0000FF"/>
                          </a:solidFill>
                        </a:rPr>
                        <a:t>&lt;-</a:t>
                      </a:r>
                      <a:r>
                        <a:rPr lang="en" sz="2400" b="1" dirty="0"/>
                        <a:t> </a:t>
                      </a:r>
                      <a:r>
                        <a:rPr lang="en" sz="2400" b="1" dirty="0">
                          <a:solidFill>
                            <a:srgbClr val="00B050"/>
                          </a:solidFill>
                        </a:rPr>
                        <a:t>32</a:t>
                      </a:r>
                      <a:endParaRPr sz="2400" b="1" dirty="0">
                        <a:solidFill>
                          <a:srgbClr val="00B050"/>
                        </a:solidFill>
                      </a:endParaRPr>
                    </a:p>
                  </a:txBody>
                  <a:tcPr marL="91425" marR="91425" marT="91425" marB="91425"/>
                </a:tc>
                <a:tc>
                  <a:txBody>
                    <a:bodyPr/>
                    <a:lstStyle/>
                    <a:p>
                      <a:pPr marL="0" lvl="0" indent="0" algn="l" rtl="0">
                        <a:spcBef>
                          <a:spcPts val="0"/>
                        </a:spcBef>
                        <a:spcAft>
                          <a:spcPts val="0"/>
                        </a:spcAft>
                        <a:buNone/>
                      </a:pPr>
                      <a:r>
                        <a:rPr lang="en" sz="2400" dirty="0"/>
                        <a:t>numeric</a:t>
                      </a:r>
                      <a:endParaRPr sz="2400"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428063700"/>
                  </a:ext>
                </a:extLst>
              </a:tr>
              <a:tr h="592275">
                <a:tc>
                  <a:txBody>
                    <a:bodyPr/>
                    <a:lstStyle/>
                    <a:p>
                      <a:pPr marL="0" lvl="0" indent="0" algn="l" rtl="0">
                        <a:spcBef>
                          <a:spcPts val="0"/>
                        </a:spcBef>
                        <a:spcAft>
                          <a:spcPts val="0"/>
                        </a:spcAft>
                        <a:buClr>
                          <a:schemeClr val="dk1"/>
                        </a:buClr>
                        <a:buSzPts val="1100"/>
                        <a:buFont typeface="Arial"/>
                        <a:buNone/>
                      </a:pPr>
                      <a:r>
                        <a:rPr lang="en" sz="2400" b="1" dirty="0">
                          <a:solidFill>
                            <a:srgbClr val="7030A0"/>
                          </a:solidFill>
                        </a:rPr>
                        <a:t>y</a:t>
                      </a:r>
                      <a:r>
                        <a:rPr lang="en" sz="2400" b="1" dirty="0">
                          <a:solidFill>
                            <a:schemeClr val="dk1"/>
                          </a:solidFill>
                        </a:rPr>
                        <a:t> </a:t>
                      </a:r>
                      <a:r>
                        <a:rPr lang="en" sz="2400" b="1" dirty="0">
                          <a:solidFill>
                            <a:srgbClr val="0000FF"/>
                          </a:solidFill>
                        </a:rPr>
                        <a:t>&lt;-</a:t>
                      </a:r>
                      <a:r>
                        <a:rPr lang="en" sz="2400" b="1" dirty="0">
                          <a:solidFill>
                            <a:schemeClr val="dk1"/>
                          </a:solidFill>
                        </a:rPr>
                        <a:t> </a:t>
                      </a:r>
                      <a:r>
                        <a:rPr lang="en-US" sz="2400" b="1" dirty="0">
                          <a:solidFill>
                            <a:srgbClr val="00B050"/>
                          </a:solidFill>
                        </a:rPr>
                        <a:t>"hi"</a:t>
                      </a:r>
                      <a:endParaRPr sz="2400" b="1" dirty="0">
                        <a:solidFill>
                          <a:srgbClr val="00B050"/>
                        </a:solidFill>
                      </a:endParaRPr>
                    </a:p>
                  </a:txBody>
                  <a:tcPr marL="91425" marR="91425" marT="91425" marB="91425"/>
                </a:tc>
                <a:tc>
                  <a:txBody>
                    <a:bodyPr/>
                    <a:lstStyle/>
                    <a:p>
                      <a:pPr marL="0" lvl="0" indent="0" algn="l" rtl="0">
                        <a:spcBef>
                          <a:spcPts val="0"/>
                        </a:spcBef>
                        <a:spcAft>
                          <a:spcPts val="0"/>
                        </a:spcAft>
                        <a:buNone/>
                      </a:pPr>
                      <a:r>
                        <a:rPr lang="en" sz="2400" dirty="0"/>
                        <a:t>character</a:t>
                      </a:r>
                      <a:endParaRPr sz="2400" dirty="0"/>
                    </a:p>
                  </a:txBody>
                  <a:tcPr marL="91425" marR="91425" marT="91425" marB="91425"/>
                </a:tc>
                <a:extLst>
                  <a:ext uri="{0D108BD9-81ED-4DB2-BD59-A6C34878D82A}">
                    <a16:rowId xmlns:a16="http://schemas.microsoft.com/office/drawing/2014/main" val="2998673233"/>
                  </a:ext>
                </a:extLst>
              </a:tr>
            </a:tbl>
          </a:graphicData>
        </a:graphic>
      </p:graphicFrame>
      <p:sp>
        <p:nvSpPr>
          <p:cNvPr id="8" name="TextBox 7">
            <a:extLst>
              <a:ext uri="{FF2B5EF4-FFF2-40B4-BE49-F238E27FC236}">
                <a16:creationId xmlns:a16="http://schemas.microsoft.com/office/drawing/2014/main" id="{25C5DEFB-A605-5DE1-1710-74377B515208}"/>
              </a:ext>
            </a:extLst>
          </p:cNvPr>
          <p:cNvSpPr txBox="1"/>
          <p:nvPr/>
        </p:nvSpPr>
        <p:spPr>
          <a:xfrm>
            <a:off x="381786" y="1656710"/>
            <a:ext cx="3888740" cy="1569660"/>
          </a:xfrm>
          <a:prstGeom prst="rect">
            <a:avLst/>
          </a:prstGeom>
          <a:noFill/>
        </p:spPr>
        <p:txBody>
          <a:bodyPr wrap="square">
            <a:spAutoFit/>
          </a:bodyPr>
          <a:lstStyle/>
          <a:p>
            <a:pPr marL="457200" lvl="0" indent="-381000" algn="l" rtl="0">
              <a:spcBef>
                <a:spcPts val="800"/>
              </a:spcBef>
              <a:spcAft>
                <a:spcPts val="0"/>
              </a:spcAft>
              <a:buSzPts val="2400"/>
              <a:buChar char="•"/>
            </a:pPr>
            <a:r>
              <a:rPr lang="en-US" sz="2400" dirty="0"/>
              <a:t>Basic Data types:</a:t>
            </a:r>
          </a:p>
          <a:p>
            <a:pPr marL="914400" lvl="1" indent="-381000" algn="l" rtl="0">
              <a:spcBef>
                <a:spcPts val="0"/>
              </a:spcBef>
              <a:spcAft>
                <a:spcPts val="0"/>
              </a:spcAft>
              <a:buSzPts val="2400"/>
              <a:buChar char="•"/>
            </a:pPr>
            <a:r>
              <a:rPr lang="en-US" sz="2400" dirty="0"/>
              <a:t>Character </a:t>
            </a:r>
          </a:p>
          <a:p>
            <a:pPr marL="914400" lvl="1" indent="-381000" algn="l" rtl="0">
              <a:spcBef>
                <a:spcPts val="0"/>
              </a:spcBef>
              <a:spcAft>
                <a:spcPts val="0"/>
              </a:spcAft>
              <a:buSzPts val="2400"/>
              <a:buChar char="•"/>
            </a:pPr>
            <a:r>
              <a:rPr lang="en-US" sz="2400" dirty="0"/>
              <a:t>Numeric</a:t>
            </a:r>
          </a:p>
          <a:p>
            <a:pPr marL="533400">
              <a:buSzPts val="2400"/>
            </a:pPr>
            <a:endParaRPr lang="en-US" sz="2400" dirty="0"/>
          </a:p>
        </p:txBody>
      </p:sp>
    </p:spTree>
    <p:extLst>
      <p:ext uri="{BB962C8B-B14F-4D97-AF65-F5344CB8AC3E}">
        <p14:creationId xmlns:p14="http://schemas.microsoft.com/office/powerpoint/2010/main" val="10334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A6F3-BC4F-8959-C9FC-7C9574FF3A1F}"/>
              </a:ext>
            </a:extLst>
          </p:cNvPr>
          <p:cNvSpPr>
            <a:spLocks noGrp="1"/>
          </p:cNvSpPr>
          <p:nvPr>
            <p:ph type="title"/>
          </p:nvPr>
        </p:nvSpPr>
        <p:spPr/>
        <p:txBody>
          <a:bodyPr/>
          <a:lstStyle/>
          <a:p>
            <a:r>
              <a:rPr lang="en-US" dirty="0"/>
              <a:t>Need a job? Learn how to work with data</a:t>
            </a:r>
          </a:p>
        </p:txBody>
      </p:sp>
      <p:sp>
        <p:nvSpPr>
          <p:cNvPr id="3" name="Text Placeholder 2">
            <a:extLst>
              <a:ext uri="{FF2B5EF4-FFF2-40B4-BE49-F238E27FC236}">
                <a16:creationId xmlns:a16="http://schemas.microsoft.com/office/drawing/2014/main" id="{9949B291-5A94-FF25-9258-55AAB1F6E02E}"/>
              </a:ext>
            </a:extLst>
          </p:cNvPr>
          <p:cNvSpPr>
            <a:spLocks noGrp="1"/>
          </p:cNvSpPr>
          <p:nvPr>
            <p:ph type="body" idx="1"/>
          </p:nvPr>
        </p:nvSpPr>
        <p:spPr/>
        <p:txBody>
          <a:bodyPr/>
          <a:lstStyle/>
          <a:p>
            <a:r>
              <a:rPr lang="en-US" dirty="0"/>
              <a:t>Data analyst: emphasis on being able to interpret and communicate findings (insight, reporting)</a:t>
            </a:r>
          </a:p>
          <a:p>
            <a:r>
              <a:rPr lang="en-US" b="0" i="0" dirty="0">
                <a:solidFill>
                  <a:srgbClr val="000000"/>
                </a:solidFill>
                <a:effectLst/>
                <a:latin typeface="Fira Sans" panose="020B0503050000020004" pitchFamily="34" charset="0"/>
              </a:rPr>
              <a:t>Data literacy is the ability of an individual to read, understand, and </a:t>
            </a:r>
            <a:r>
              <a:rPr lang="en-US" b="0" i="1" dirty="0">
                <a:solidFill>
                  <a:srgbClr val="000000"/>
                </a:solidFill>
                <a:effectLst/>
                <a:latin typeface="Fira Sans" panose="020B0503050000020004" pitchFamily="34" charset="0"/>
              </a:rPr>
              <a:t>work</a:t>
            </a:r>
            <a:r>
              <a:rPr lang="en-US" b="0" i="0" dirty="0">
                <a:solidFill>
                  <a:srgbClr val="000000"/>
                </a:solidFill>
                <a:effectLst/>
                <a:latin typeface="Fira Sans" panose="020B0503050000020004" pitchFamily="34" charset="0"/>
              </a:rPr>
              <a:t> with data to create meaningful insights</a:t>
            </a:r>
            <a:endParaRPr lang="en-US" dirty="0"/>
          </a:p>
        </p:txBody>
      </p:sp>
      <p:sp>
        <p:nvSpPr>
          <p:cNvPr id="5" name="Slide Number Placeholder 4">
            <a:extLst>
              <a:ext uri="{FF2B5EF4-FFF2-40B4-BE49-F238E27FC236}">
                <a16:creationId xmlns:a16="http://schemas.microsoft.com/office/drawing/2014/main" id="{3821D2BF-3D6E-B79D-94D4-C533832B9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052" name="Picture 4" descr="English comparison cloud">
            <a:extLst>
              <a:ext uri="{FF2B5EF4-FFF2-40B4-BE49-F238E27FC236}">
                <a16:creationId xmlns:a16="http://schemas.microsoft.com/office/drawing/2014/main" id="{258E49F4-C68E-7F97-D332-41FAE6F61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747" y="1649167"/>
            <a:ext cx="4111721" cy="25680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BB0CD-93BD-3118-5AF1-6D9F57578D7F}"/>
              </a:ext>
            </a:extLst>
          </p:cNvPr>
          <p:cNvSpPr txBox="1"/>
          <p:nvPr/>
        </p:nvSpPr>
        <p:spPr>
          <a:xfrm>
            <a:off x="4043239" y="4398282"/>
            <a:ext cx="4572000" cy="400110"/>
          </a:xfrm>
          <a:prstGeom prst="rect">
            <a:avLst/>
          </a:prstGeom>
          <a:noFill/>
        </p:spPr>
        <p:txBody>
          <a:bodyPr wrap="square">
            <a:spAutoFit/>
          </a:bodyPr>
          <a:lstStyle/>
          <a:p>
            <a:r>
              <a:rPr lang="en-US" sz="1000" dirty="0"/>
              <a:t>https://</a:t>
            </a:r>
            <a:r>
              <a:rPr lang="en-US" sz="1000" dirty="0" err="1"/>
              <a:t>www.r-bloggers.com</a:t>
            </a:r>
            <a:r>
              <a:rPr lang="en-US" sz="1000" dirty="0"/>
              <a:t>/2022/04/text-analysis-of-job-descriptions-for-data-scientists-data-engineers-machine-learning-engineers-and-data-analysts/</a:t>
            </a:r>
          </a:p>
        </p:txBody>
      </p:sp>
    </p:spTree>
    <p:extLst>
      <p:ext uri="{BB962C8B-B14F-4D97-AF65-F5344CB8AC3E}">
        <p14:creationId xmlns:p14="http://schemas.microsoft.com/office/powerpoint/2010/main" val="353807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B27D-2EAC-135F-555F-C1563F55B1CF}"/>
              </a:ext>
            </a:extLst>
          </p:cNvPr>
          <p:cNvSpPr>
            <a:spLocks noGrp="1"/>
          </p:cNvSpPr>
          <p:nvPr>
            <p:ph type="title"/>
          </p:nvPr>
        </p:nvSpPr>
        <p:spPr/>
        <p:txBody>
          <a:bodyPr/>
          <a:lstStyle/>
          <a:p>
            <a:r>
              <a:rPr lang="en-US" dirty="0"/>
              <a:t>Intended Audience</a:t>
            </a:r>
          </a:p>
        </p:txBody>
      </p:sp>
      <p:sp>
        <p:nvSpPr>
          <p:cNvPr id="3" name="Text Placeholder 2">
            <a:extLst>
              <a:ext uri="{FF2B5EF4-FFF2-40B4-BE49-F238E27FC236}">
                <a16:creationId xmlns:a16="http://schemas.microsoft.com/office/drawing/2014/main" id="{E5E52219-F804-522B-6C58-A9DC35015AA2}"/>
              </a:ext>
            </a:extLst>
          </p:cNvPr>
          <p:cNvSpPr>
            <a:spLocks noGrp="1"/>
          </p:cNvSpPr>
          <p:nvPr>
            <p:ph type="body" idx="1"/>
          </p:nvPr>
        </p:nvSpPr>
        <p:spPr>
          <a:xfrm>
            <a:off x="628649" y="1369219"/>
            <a:ext cx="6543427" cy="3263400"/>
          </a:xfrm>
        </p:spPr>
        <p:txBody>
          <a:bodyPr/>
          <a:lstStyle/>
          <a:p>
            <a:r>
              <a:rPr lang="en-US" dirty="0">
                <a:solidFill>
                  <a:srgbClr val="000000"/>
                </a:solidFill>
                <a:latin typeface="Fira Sans" panose="020B0503050000020004" pitchFamily="34" charset="0"/>
              </a:rPr>
              <a:t>S</a:t>
            </a:r>
            <a:r>
              <a:rPr lang="en-US" b="0" i="0" dirty="0">
                <a:solidFill>
                  <a:srgbClr val="000000"/>
                </a:solidFill>
                <a:effectLst/>
                <a:latin typeface="Fira Sans" panose="020B0503050000020004" pitchFamily="34" charset="0"/>
              </a:rPr>
              <a:t>tudents who want to:</a:t>
            </a:r>
          </a:p>
          <a:p>
            <a:pPr lvl="1"/>
            <a:r>
              <a:rPr lang="en-US" b="0" i="0" dirty="0">
                <a:solidFill>
                  <a:srgbClr val="000000"/>
                </a:solidFill>
                <a:effectLst/>
                <a:latin typeface="Fira Sans" panose="020B0503050000020004" pitchFamily="34" charset="0"/>
              </a:rPr>
              <a:t>serve as research assistants</a:t>
            </a:r>
          </a:p>
          <a:p>
            <a:pPr lvl="1"/>
            <a:r>
              <a:rPr lang="en-US" b="0" i="0" dirty="0">
                <a:solidFill>
                  <a:srgbClr val="000000"/>
                </a:solidFill>
                <a:effectLst/>
                <a:latin typeface="Fira Sans" panose="020B0503050000020004" pitchFamily="34" charset="0"/>
              </a:rPr>
              <a:t>conduct empirical analyses </a:t>
            </a:r>
          </a:p>
          <a:p>
            <a:pPr lvl="1"/>
            <a:r>
              <a:rPr lang="en-US" b="0" i="0" dirty="0">
                <a:solidFill>
                  <a:srgbClr val="000000"/>
                </a:solidFill>
                <a:effectLst/>
                <a:latin typeface="Fira Sans" panose="020B0503050000020004" pitchFamily="34" charset="0"/>
              </a:rPr>
              <a:t>are interested in Data Science careers.</a:t>
            </a:r>
            <a:endParaRPr lang="en-US" dirty="0"/>
          </a:p>
          <a:p>
            <a:r>
              <a:rPr lang="en-US" dirty="0"/>
              <a:t>Prerequisites: Econ 101 (Statistics)</a:t>
            </a:r>
          </a:p>
          <a:p>
            <a:r>
              <a:rPr lang="en-US" dirty="0"/>
              <a:t>No prior programming experience is needed </a:t>
            </a:r>
          </a:p>
        </p:txBody>
      </p:sp>
      <p:sp>
        <p:nvSpPr>
          <p:cNvPr id="5" name="Slide Number Placeholder 4">
            <a:extLst>
              <a:ext uri="{FF2B5EF4-FFF2-40B4-BE49-F238E27FC236}">
                <a16:creationId xmlns:a16="http://schemas.microsoft.com/office/drawing/2014/main" id="{C59EED85-DDD5-6A7E-E121-C9778C07DC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04222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1735-6159-C2E7-7F1A-1698F88CA337}"/>
              </a:ext>
            </a:extLst>
          </p:cNvPr>
          <p:cNvSpPr>
            <a:spLocks noGrp="1"/>
          </p:cNvSpPr>
          <p:nvPr>
            <p:ph type="title"/>
          </p:nvPr>
        </p:nvSpPr>
        <p:spPr/>
        <p:txBody>
          <a:bodyPr/>
          <a:lstStyle/>
          <a:p>
            <a:r>
              <a:rPr lang="en-US" dirty="0"/>
              <a:t>Course Objectives</a:t>
            </a:r>
          </a:p>
        </p:txBody>
      </p:sp>
      <p:sp>
        <p:nvSpPr>
          <p:cNvPr id="3" name="Text Placeholder 2">
            <a:extLst>
              <a:ext uri="{FF2B5EF4-FFF2-40B4-BE49-F238E27FC236}">
                <a16:creationId xmlns:a16="http://schemas.microsoft.com/office/drawing/2014/main" id="{B653745A-AF78-DB9E-70D0-A34E5549B131}"/>
              </a:ext>
            </a:extLst>
          </p:cNvPr>
          <p:cNvSpPr>
            <a:spLocks noGrp="1"/>
          </p:cNvSpPr>
          <p:nvPr>
            <p:ph type="body" idx="1"/>
          </p:nvPr>
        </p:nvSpPr>
        <p:spPr>
          <a:xfrm>
            <a:off x="628649" y="1369219"/>
            <a:ext cx="6607037" cy="3263400"/>
          </a:xfrm>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Master the ability to collect, process, interpret, analyze </a:t>
            </a:r>
            <a:r>
              <a:rPr lang="en-US" b="0" i="1" dirty="0">
                <a:solidFill>
                  <a:srgbClr val="000000"/>
                </a:solidFill>
                <a:effectLst/>
                <a:latin typeface="Fira Sans" panose="020B0503050000020004" pitchFamily="34" charset="0"/>
              </a:rPr>
              <a:t>raw</a:t>
            </a:r>
            <a:r>
              <a:rPr lang="en-US" b="0" i="0" dirty="0">
                <a:solidFill>
                  <a:srgbClr val="000000"/>
                </a:solidFill>
                <a:effectLst/>
                <a:latin typeface="Fira Sans" panose="020B0503050000020004" pitchFamily="34" charset="0"/>
              </a:rPr>
              <a:t> data using R.</a:t>
            </a:r>
          </a:p>
          <a:p>
            <a:pPr algn="l">
              <a:buFont typeface="Arial" panose="020B0604020202020204" pitchFamily="34" charset="0"/>
              <a:buChar char="•"/>
            </a:pPr>
            <a:r>
              <a:rPr lang="en-US" b="0" i="0" dirty="0">
                <a:solidFill>
                  <a:srgbClr val="000000"/>
                </a:solidFill>
                <a:effectLst/>
                <a:latin typeface="Fira Sans" panose="020B0503050000020004" pitchFamily="34" charset="0"/>
              </a:rPr>
              <a:t>Develop visualization skills necessary to summarize data findings</a:t>
            </a:r>
          </a:p>
          <a:p>
            <a:pPr algn="l">
              <a:buFont typeface="Arial" panose="020B0604020202020204" pitchFamily="34" charset="0"/>
              <a:buChar char="•"/>
            </a:pPr>
            <a:r>
              <a:rPr lang="en-US" b="0" i="0" dirty="0">
                <a:solidFill>
                  <a:srgbClr val="000000"/>
                </a:solidFill>
                <a:effectLst/>
                <a:latin typeface="Fira Sans" panose="020B0503050000020004" pitchFamily="34" charset="0"/>
              </a:rPr>
              <a:t>Communicate findings to various audiences and in various formats.</a:t>
            </a:r>
          </a:p>
        </p:txBody>
      </p:sp>
      <p:sp>
        <p:nvSpPr>
          <p:cNvPr id="5" name="Slide Number Placeholder 4">
            <a:extLst>
              <a:ext uri="{FF2B5EF4-FFF2-40B4-BE49-F238E27FC236}">
                <a16:creationId xmlns:a16="http://schemas.microsoft.com/office/drawing/2014/main" id="{F7AC2878-089C-80B3-2564-95FCF324DA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31874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1B00-F8C2-E4A8-EFA2-FD6778AD70E4}"/>
              </a:ext>
            </a:extLst>
          </p:cNvPr>
          <p:cNvSpPr>
            <a:spLocks noGrp="1"/>
          </p:cNvSpPr>
          <p:nvPr>
            <p:ph type="title"/>
          </p:nvPr>
        </p:nvSpPr>
        <p:spPr/>
        <p:txBody>
          <a:bodyPr/>
          <a:lstStyle/>
          <a:p>
            <a:r>
              <a:rPr lang="en-US" dirty="0"/>
              <a:t>Why are we using R in this course?</a:t>
            </a:r>
          </a:p>
        </p:txBody>
      </p:sp>
      <p:sp>
        <p:nvSpPr>
          <p:cNvPr id="3" name="Text Placeholder 2">
            <a:extLst>
              <a:ext uri="{FF2B5EF4-FFF2-40B4-BE49-F238E27FC236}">
                <a16:creationId xmlns:a16="http://schemas.microsoft.com/office/drawing/2014/main" id="{8DD355B1-2ECD-9C85-3681-FDBD59CB1C2B}"/>
              </a:ext>
            </a:extLst>
          </p:cNvPr>
          <p:cNvSpPr>
            <a:spLocks noGrp="1"/>
          </p:cNvSpPr>
          <p:nvPr>
            <p:ph type="body" idx="1"/>
          </p:nvPr>
        </p:nvSpPr>
        <p:spPr>
          <a:xfrm>
            <a:off x="628650" y="1369219"/>
            <a:ext cx="3625298" cy="3398044"/>
          </a:xfrm>
        </p:spPr>
        <p:txBody>
          <a:bodyPr/>
          <a:lstStyle/>
          <a:p>
            <a:pPr marL="95250" indent="0" algn="l">
              <a:buNone/>
            </a:pPr>
            <a:r>
              <a:rPr lang="en-US" b="0" i="0" dirty="0">
                <a:solidFill>
                  <a:srgbClr val="000000"/>
                </a:solidFill>
                <a:effectLst/>
                <a:latin typeface="Fira Sans" panose="020B0503050000020004" pitchFamily="34" charset="0"/>
              </a:rPr>
              <a:t>Advantages of R:</a:t>
            </a:r>
          </a:p>
          <a:p>
            <a:pPr algn="l">
              <a:buFont typeface="Arial" panose="020B0604020202020204" pitchFamily="34" charset="0"/>
              <a:buChar char="•"/>
            </a:pPr>
            <a:r>
              <a:rPr lang="en-US" b="0" i="0" dirty="0">
                <a:solidFill>
                  <a:srgbClr val="000000"/>
                </a:solidFill>
                <a:effectLst/>
                <a:latin typeface="Fira Sans" panose="020B0503050000020004" pitchFamily="34" charset="0"/>
              </a:rPr>
              <a:t>It’s free and open source</a:t>
            </a:r>
          </a:p>
          <a:p>
            <a:pPr algn="l">
              <a:buFont typeface="Arial" panose="020B0604020202020204" pitchFamily="34" charset="0"/>
              <a:buChar char="•"/>
            </a:pPr>
            <a:r>
              <a:rPr lang="en-US" b="0" i="0" dirty="0">
                <a:solidFill>
                  <a:srgbClr val="000000"/>
                </a:solidFill>
                <a:effectLst/>
                <a:latin typeface="Fira Sans" panose="020B0503050000020004" pitchFamily="34" charset="0"/>
              </a:rPr>
              <a:t>It’s widely used in industry</a:t>
            </a:r>
          </a:p>
          <a:p>
            <a:pPr algn="l">
              <a:buFont typeface="Arial" panose="020B0604020202020204" pitchFamily="34" charset="0"/>
              <a:buChar char="•"/>
            </a:pPr>
            <a:r>
              <a:rPr lang="en-US" b="0" i="0" dirty="0">
                <a:solidFill>
                  <a:srgbClr val="000000"/>
                </a:solidFill>
                <a:effectLst/>
                <a:latin typeface="Fira Sans" panose="020B0503050000020004" pitchFamily="34" charset="0"/>
              </a:rPr>
              <a:t>It has a large and active user community</a:t>
            </a:r>
          </a:p>
          <a:p>
            <a:pPr>
              <a:buFont typeface="Arial" panose="020B0604020202020204" pitchFamily="34" charset="0"/>
              <a:buChar char="•"/>
            </a:pPr>
            <a:r>
              <a:rPr lang="en-US" b="0" i="0" dirty="0">
                <a:solidFill>
                  <a:srgbClr val="000000"/>
                </a:solidFill>
                <a:effectLst/>
                <a:latin typeface="Fira Sans" panose="020B0503050000020004" pitchFamily="34" charset="0"/>
              </a:rPr>
              <a:t>More of a true programming language compared to Stata</a:t>
            </a:r>
          </a:p>
          <a:p>
            <a:pPr algn="l">
              <a:buFont typeface="Arial" panose="020B0604020202020204" pitchFamily="34" charset="0"/>
              <a:buChar char="•"/>
            </a:pPr>
            <a:endParaRPr lang="en-US" b="0" i="0" dirty="0">
              <a:solidFill>
                <a:srgbClr val="000000"/>
              </a:solidFill>
              <a:effectLst/>
              <a:latin typeface="Fira Sans" panose="020B0503050000020004" pitchFamily="34" charset="0"/>
            </a:endParaRPr>
          </a:p>
          <a:p>
            <a:pPr marL="95250" indent="0">
              <a:buNone/>
            </a:pPr>
            <a:endParaRPr lang="en-US" dirty="0"/>
          </a:p>
        </p:txBody>
      </p:sp>
      <p:sp>
        <p:nvSpPr>
          <p:cNvPr id="5" name="Slide Number Placeholder 4">
            <a:extLst>
              <a:ext uri="{FF2B5EF4-FFF2-40B4-BE49-F238E27FC236}">
                <a16:creationId xmlns:a16="http://schemas.microsoft.com/office/drawing/2014/main" id="{9E1827AD-78F9-96B4-1A7A-A87C69BF79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074" name="Picture 2" descr="Most common ONET skills">
            <a:extLst>
              <a:ext uri="{FF2B5EF4-FFF2-40B4-BE49-F238E27FC236}">
                <a16:creationId xmlns:a16="http://schemas.microsoft.com/office/drawing/2014/main" id="{AB67FC9F-4F81-507C-A9FE-F2ABE93C9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342" y="1369219"/>
            <a:ext cx="4765874" cy="31745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2742B7B-2EDA-B642-AD77-1937C8F7AA13}"/>
              </a:ext>
            </a:extLst>
          </p:cNvPr>
          <p:cNvSpPr/>
          <p:nvPr/>
        </p:nvSpPr>
        <p:spPr>
          <a:xfrm>
            <a:off x="4470765" y="1904214"/>
            <a:ext cx="2835008" cy="179110"/>
          </a:xfrm>
          <a:prstGeom prst="rect">
            <a:avLst/>
          </a:prstGeom>
          <a:solidFill>
            <a:schemeClr val="lt1">
              <a:alpha val="0"/>
            </a:schemeClr>
          </a:solid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2656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1B00-F8C2-E4A8-EFA2-FD6778AD70E4}"/>
              </a:ext>
            </a:extLst>
          </p:cNvPr>
          <p:cNvSpPr>
            <a:spLocks noGrp="1"/>
          </p:cNvSpPr>
          <p:nvPr>
            <p:ph type="title"/>
          </p:nvPr>
        </p:nvSpPr>
        <p:spPr/>
        <p:txBody>
          <a:bodyPr/>
          <a:lstStyle/>
          <a:p>
            <a:r>
              <a:rPr lang="en-US" dirty="0"/>
              <a:t>R vs. Python</a:t>
            </a:r>
          </a:p>
        </p:txBody>
      </p:sp>
      <p:sp>
        <p:nvSpPr>
          <p:cNvPr id="3" name="Text Placeholder 2">
            <a:extLst>
              <a:ext uri="{FF2B5EF4-FFF2-40B4-BE49-F238E27FC236}">
                <a16:creationId xmlns:a16="http://schemas.microsoft.com/office/drawing/2014/main" id="{8DD355B1-2ECD-9C85-3681-FDBD59CB1C2B}"/>
              </a:ext>
            </a:extLst>
          </p:cNvPr>
          <p:cNvSpPr>
            <a:spLocks noGrp="1"/>
          </p:cNvSpPr>
          <p:nvPr>
            <p:ph type="body" idx="1"/>
          </p:nvPr>
        </p:nvSpPr>
        <p:spPr>
          <a:xfrm>
            <a:off x="628650" y="1369219"/>
            <a:ext cx="3625298" cy="3398044"/>
          </a:xfrm>
        </p:spPr>
        <p:txBody>
          <a:bodyPr/>
          <a:lstStyle/>
          <a:p>
            <a:pPr marL="95250" indent="0" algn="l">
              <a:buNone/>
            </a:pPr>
            <a:r>
              <a:rPr lang="en-US" sz="1600" b="0" i="0" dirty="0">
                <a:solidFill>
                  <a:srgbClr val="000000"/>
                </a:solidFill>
                <a:effectLst/>
                <a:latin typeface="Fira Sans" panose="020B0503050000020004" pitchFamily="34" charset="0"/>
              </a:rPr>
              <a:t>R:</a:t>
            </a:r>
          </a:p>
          <a:p>
            <a:pPr algn="l">
              <a:buFont typeface="Arial" panose="020B0604020202020204" pitchFamily="34" charset="0"/>
              <a:buChar char="•"/>
            </a:pPr>
            <a:r>
              <a:rPr lang="en-US" sz="1600" b="0" i="0" dirty="0">
                <a:solidFill>
                  <a:srgbClr val="000000"/>
                </a:solidFill>
                <a:effectLst/>
                <a:latin typeface="Fira Sans" panose="020B0503050000020004" pitchFamily="34" charset="0"/>
              </a:rPr>
              <a:t>Built for statistics and data analysis</a:t>
            </a:r>
          </a:p>
          <a:p>
            <a:pPr algn="l">
              <a:buFont typeface="Arial" panose="020B0604020202020204" pitchFamily="34" charset="0"/>
              <a:buChar char="•"/>
            </a:pPr>
            <a:r>
              <a:rPr lang="en-US" sz="1600" b="0" i="0" dirty="0">
                <a:solidFill>
                  <a:srgbClr val="000000"/>
                </a:solidFill>
                <a:effectLst/>
                <a:latin typeface="Fira Sans" panose="020B0503050000020004" pitchFamily="34" charset="0"/>
              </a:rPr>
              <a:t>Better at econometrics and data visualization</a:t>
            </a:r>
          </a:p>
          <a:p>
            <a:pPr marL="95250" indent="0" algn="l">
              <a:buNone/>
            </a:pPr>
            <a:endParaRPr lang="en-US" sz="1600" b="0" i="0" dirty="0">
              <a:solidFill>
                <a:srgbClr val="000000"/>
              </a:solidFill>
              <a:effectLst/>
              <a:latin typeface="Fira Sans" panose="020B0503050000020004" pitchFamily="34" charset="0"/>
            </a:endParaRPr>
          </a:p>
          <a:p>
            <a:pPr marL="95250" indent="0" algn="l">
              <a:buNone/>
            </a:pPr>
            <a:r>
              <a:rPr lang="en-US" sz="1600" dirty="0">
                <a:solidFill>
                  <a:srgbClr val="000000"/>
                </a:solidFill>
                <a:latin typeface="Fira Sans" panose="020B0503050000020004" pitchFamily="34" charset="0"/>
              </a:rPr>
              <a:t>Python:</a:t>
            </a:r>
            <a:endParaRPr lang="en-US" sz="1600" b="0" i="0" dirty="0">
              <a:solidFill>
                <a:srgbClr val="000000"/>
              </a:solidFill>
              <a:effectLst/>
              <a:latin typeface="Fira Sans" panose="020B0503050000020004" pitchFamily="34" charset="0"/>
            </a:endParaRPr>
          </a:p>
          <a:p>
            <a:pPr algn="l">
              <a:buFont typeface="Arial" panose="020B0604020202020204" pitchFamily="34" charset="0"/>
              <a:buChar char="•"/>
            </a:pPr>
            <a:r>
              <a:rPr lang="en-US" sz="1600" b="0" i="0" dirty="0">
                <a:solidFill>
                  <a:srgbClr val="000000"/>
                </a:solidFill>
                <a:effectLst/>
                <a:latin typeface="Fira Sans" panose="020B0503050000020004" pitchFamily="34" charset="0"/>
              </a:rPr>
              <a:t>Built for general-purpose programming and software development</a:t>
            </a:r>
          </a:p>
          <a:p>
            <a:pPr algn="l">
              <a:buFont typeface="Arial" panose="020B0604020202020204" pitchFamily="34" charset="0"/>
              <a:buChar char="•"/>
            </a:pPr>
            <a:r>
              <a:rPr lang="en-US" sz="1600" b="0" i="0" dirty="0">
                <a:solidFill>
                  <a:srgbClr val="000000"/>
                </a:solidFill>
                <a:effectLst/>
                <a:latin typeface="Fira Sans" panose="020B0503050000020004" pitchFamily="34" charset="0"/>
              </a:rPr>
              <a:t>Better at machine learning</a:t>
            </a:r>
          </a:p>
          <a:p>
            <a:pPr algn="l">
              <a:buFont typeface="Arial" panose="020B0604020202020204" pitchFamily="34" charset="0"/>
              <a:buChar char="•"/>
            </a:pPr>
            <a:endParaRPr lang="en-US" b="0" i="0" dirty="0">
              <a:solidFill>
                <a:srgbClr val="000000"/>
              </a:solidFill>
              <a:effectLst/>
              <a:latin typeface="Fira Sans" panose="020B0503050000020004" pitchFamily="34" charset="0"/>
            </a:endParaRPr>
          </a:p>
          <a:p>
            <a:pPr marL="95250" indent="0">
              <a:buNone/>
            </a:pPr>
            <a:endParaRPr lang="en-US" dirty="0"/>
          </a:p>
        </p:txBody>
      </p:sp>
      <p:sp>
        <p:nvSpPr>
          <p:cNvPr id="5" name="Slide Number Placeholder 4">
            <a:extLst>
              <a:ext uri="{FF2B5EF4-FFF2-40B4-BE49-F238E27FC236}">
                <a16:creationId xmlns:a16="http://schemas.microsoft.com/office/drawing/2014/main" id="{9E1827AD-78F9-96B4-1A7A-A87C69BF79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3074" name="Picture 2" descr="Most common ONET skills">
            <a:extLst>
              <a:ext uri="{FF2B5EF4-FFF2-40B4-BE49-F238E27FC236}">
                <a16:creationId xmlns:a16="http://schemas.microsoft.com/office/drawing/2014/main" id="{AB67FC9F-4F81-507C-A9FE-F2ABE93C9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342" y="1369219"/>
            <a:ext cx="4765874" cy="31745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2742B7B-2EDA-B642-AD77-1937C8F7AA13}"/>
              </a:ext>
            </a:extLst>
          </p:cNvPr>
          <p:cNvSpPr/>
          <p:nvPr/>
        </p:nvSpPr>
        <p:spPr>
          <a:xfrm>
            <a:off x="4423630" y="1491586"/>
            <a:ext cx="4510585" cy="271225"/>
          </a:xfrm>
          <a:prstGeom prst="rect">
            <a:avLst/>
          </a:prstGeom>
          <a:solidFill>
            <a:schemeClr val="lt1">
              <a:alpha val="0"/>
            </a:schemeClr>
          </a:solid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02809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10354</TotalTime>
  <Words>2850</Words>
  <Application>Microsoft Macintosh PowerPoint</Application>
  <PresentationFormat>On-screen Show (16:9)</PresentationFormat>
  <Paragraphs>396</Paragraphs>
  <Slides>43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Candara</vt:lpstr>
      <vt:lpstr>Fira Code</vt:lpstr>
      <vt:lpstr>Fira Sans</vt:lpstr>
      <vt:lpstr>Georgia</vt:lpstr>
      <vt:lpstr>Muli</vt:lpstr>
      <vt:lpstr>Source Sans Pro</vt:lpstr>
      <vt:lpstr>Times New Roman</vt:lpstr>
      <vt:lpstr>Office Theme</vt:lpstr>
      <vt:lpstr>Econ 106 Data Analysis in Economics</vt:lpstr>
      <vt:lpstr>Outline</vt:lpstr>
      <vt:lpstr>Data is everywhere</vt:lpstr>
      <vt:lpstr>PowerPoint Presentation</vt:lpstr>
      <vt:lpstr>Need a job? Learn how to work with data</vt:lpstr>
      <vt:lpstr>Intended Audience</vt:lpstr>
      <vt:lpstr>Course Objectives</vt:lpstr>
      <vt:lpstr>Why are we using R in this course?</vt:lpstr>
      <vt:lpstr>R vs. Python</vt:lpstr>
      <vt:lpstr>R is a means, not an end</vt:lpstr>
      <vt:lpstr>Grading</vt:lpstr>
      <vt:lpstr>Lab Assignments</vt:lpstr>
      <vt:lpstr>Research Project</vt:lpstr>
      <vt:lpstr>Examples of Student Work</vt:lpstr>
      <vt:lpstr>ChatGPT/Generative AI</vt:lpstr>
      <vt:lpstr>Poll Everywhere</vt:lpstr>
      <vt:lpstr>Poll Everywhere</vt:lpstr>
      <vt:lpstr>Lecture Quizzes (ungraded)</vt:lpstr>
      <vt:lpstr>Lecture Scripts</vt:lpstr>
      <vt:lpstr>This Week: Introduction to R Basics</vt:lpstr>
      <vt:lpstr>Coding Goals</vt:lpstr>
      <vt:lpstr>Getting help</vt:lpstr>
      <vt:lpstr>Example: Be Careful with Typos</vt:lpstr>
      <vt:lpstr>What is R? RStudio?</vt:lpstr>
      <vt:lpstr>R Studio Interface</vt:lpstr>
      <vt:lpstr>RStudio Console</vt:lpstr>
      <vt:lpstr>Rstudio Script Editor</vt:lpstr>
      <vt:lpstr>Rstudio Script Editor</vt:lpstr>
      <vt:lpstr>Commenting in Scripts</vt:lpstr>
      <vt:lpstr>Let’s start coding!</vt:lpstr>
      <vt:lpstr>Operators</vt:lpstr>
      <vt:lpstr>Arithmetic operators</vt:lpstr>
      <vt:lpstr>Example: Who left a larger Tip?</vt:lpstr>
      <vt:lpstr>Functions</vt:lpstr>
      <vt:lpstr>Arguments</vt:lpstr>
      <vt:lpstr>Arguments</vt:lpstr>
      <vt:lpstr>Assignment operator</vt:lpstr>
      <vt:lpstr>Naming Objects</vt:lpstr>
      <vt:lpstr>Where are my objects?</vt:lpstr>
      <vt:lpstr>Checking Values of an Object</vt:lpstr>
      <vt:lpstr>Example: Who left a larger Tip?</vt:lpstr>
      <vt:lpstr>Removing Objects</vt:lpstr>
      <vt:lpstr>Objects: Not Just for Storing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Basics</dc:title>
  <cp:lastModifiedBy>Veronica Sovero</cp:lastModifiedBy>
  <cp:revision>34</cp:revision>
  <dcterms:modified xsi:type="dcterms:W3CDTF">2024-09-30T17:56:21Z</dcterms:modified>
</cp:coreProperties>
</file>