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83" r:id="rId1"/>
  </p:sldMasterIdLst>
  <p:notesMasterIdLst>
    <p:notesMasterId r:id="rId46"/>
  </p:notesMasterIdLst>
  <p:sldIdLst>
    <p:sldId id="256" r:id="rId2"/>
    <p:sldId id="359" r:id="rId3"/>
    <p:sldId id="383" r:id="rId4"/>
    <p:sldId id="257" r:id="rId5"/>
    <p:sldId id="328" r:id="rId6"/>
    <p:sldId id="360" r:id="rId7"/>
    <p:sldId id="263" r:id="rId8"/>
    <p:sldId id="265" r:id="rId9"/>
    <p:sldId id="361" r:id="rId10"/>
    <p:sldId id="269" r:id="rId11"/>
    <p:sldId id="274" r:id="rId12"/>
    <p:sldId id="349" r:id="rId13"/>
    <p:sldId id="351" r:id="rId14"/>
    <p:sldId id="272" r:id="rId15"/>
    <p:sldId id="318" r:id="rId16"/>
    <p:sldId id="365" r:id="rId17"/>
    <p:sldId id="377" r:id="rId18"/>
    <p:sldId id="382" r:id="rId19"/>
    <p:sldId id="378" r:id="rId20"/>
    <p:sldId id="379" r:id="rId21"/>
    <p:sldId id="346" r:id="rId22"/>
    <p:sldId id="366" r:id="rId23"/>
    <p:sldId id="387" r:id="rId24"/>
    <p:sldId id="380" r:id="rId25"/>
    <p:sldId id="364" r:id="rId26"/>
    <p:sldId id="373" r:id="rId27"/>
    <p:sldId id="363" r:id="rId28"/>
    <p:sldId id="384" r:id="rId29"/>
    <p:sldId id="289" r:id="rId30"/>
    <p:sldId id="354" r:id="rId31"/>
    <p:sldId id="374" r:id="rId32"/>
    <p:sldId id="386" r:id="rId33"/>
    <p:sldId id="270" r:id="rId34"/>
    <p:sldId id="352" r:id="rId35"/>
    <p:sldId id="388" r:id="rId36"/>
    <p:sldId id="271" r:id="rId37"/>
    <p:sldId id="367" r:id="rId38"/>
    <p:sldId id="368" r:id="rId39"/>
    <p:sldId id="276" r:id="rId40"/>
    <p:sldId id="353" r:id="rId41"/>
    <p:sldId id="369" r:id="rId42"/>
    <p:sldId id="370" r:id="rId43"/>
    <p:sldId id="371" r:id="rId44"/>
    <p:sldId id="376" r:id="rId45"/>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432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4EE8C4D-261F-49C9-8869-00AC481E4FCA}">
  <a:tblStyle styleId="{E4EE8C4D-261F-49C9-8869-00AC481E4FC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15"/>
    <p:restoredTop sz="90851"/>
  </p:normalViewPr>
  <p:slideViewPr>
    <p:cSldViewPr snapToGrid="0">
      <p:cViewPr varScale="1">
        <p:scale>
          <a:sx n="107" d="100"/>
          <a:sy n="107" d="100"/>
        </p:scale>
        <p:origin x="176" y="5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98d5f999f_2_0: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a:t>Hi, and welcome R basics. Today we’re going to be discussing how to use the R programming language and the RStudio interface to read and subset tabular data.</a:t>
            </a:r>
            <a:endParaRPr/>
          </a:p>
        </p:txBody>
      </p:sp>
      <p:sp>
        <p:nvSpPr>
          <p:cNvPr id="202" name="Google Shape;202;g298d5f999f_2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64832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0889411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6482eabfdc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We’ve seen how to choose particular columns using select, now let’s look at how to pick rows using filter.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You use filter when you want to look at a subset of your observations, based on certain condition.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highlight>
                  <a:srgbClr val="00FF00"/>
                </a:highlight>
              </a:rPr>
              <a:t>Filter</a:t>
            </a:r>
            <a:r>
              <a:rPr lang="en" sz="1100">
                <a:solidFill>
                  <a:schemeClr val="dk1"/>
                </a:solidFill>
              </a:rPr>
              <a:t> chooses rows based on specified criteria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It takes a tibble and a logical expression as arguments (== is a logical equal, it compares two values year and 1995, if the answer is yes, it would return TRUE, then this observation would be included in our subset. If the answer is no, this observation would be excluded)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And it outputs a tibble with only the rows that meet the relational expression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you can specify that you only want rows where the year is equal to 1995</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select in action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 filter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say we only want to look at records taken in 1995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700">
                <a:solidFill>
                  <a:srgbClr val="FF0000"/>
                </a:solidFill>
              </a:rPr>
              <a:t> </a:t>
            </a:r>
            <a:r>
              <a:rPr lang="en" sz="1100" b="1">
                <a:solidFill>
                  <a:srgbClr val="FF0000"/>
                </a:solidFill>
              </a:rPr>
              <a:t>filter</a:t>
            </a:r>
            <a:r>
              <a:rPr lang="en" sz="1100">
                <a:solidFill>
                  <a:schemeClr val="dk1"/>
                </a:solidFill>
              </a:rPr>
              <a:t>(surveys, year</a:t>
            </a:r>
            <a:r>
              <a:rPr lang="en" sz="1100" b="1">
                <a:solidFill>
                  <a:srgbClr val="447128"/>
                </a:solidFill>
              </a:rPr>
              <a:t> </a:t>
            </a:r>
            <a:r>
              <a:rPr lang="en" sz="1100" b="1">
                <a:solidFill>
                  <a:srgbClr val="0000FF"/>
                </a:solidFill>
              </a:rPr>
              <a:t>==</a:t>
            </a:r>
            <a:r>
              <a:rPr lang="en" sz="1100" b="1">
                <a:solidFill>
                  <a:srgbClr val="447128"/>
                </a:solidFill>
              </a:rPr>
              <a:t> </a:t>
            </a:r>
            <a:r>
              <a:rPr lang="en" sz="1100">
                <a:solidFill>
                  <a:schemeClr val="dk1"/>
                </a:solidFill>
              </a:rPr>
              <a:t>1995)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a:t>
            </a:r>
            <a:r>
              <a:rPr lang="en" sz="1100" b="1">
                <a:solidFill>
                  <a:srgbClr val="0000FF"/>
                </a:solidFill>
              </a:rPr>
              <a:t> ]</a:t>
            </a:r>
            <a:endParaRPr sz="1100" b="1">
              <a:solidFill>
                <a:srgbClr val="0000FF"/>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#you can also filter by multiple variables, each condition is separated by a comma</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filter</a:t>
            </a:r>
            <a:r>
              <a:rPr lang="en" sz="1100">
                <a:solidFill>
                  <a:schemeClr val="dk1"/>
                </a:solidFill>
              </a:rPr>
              <a:t>(surveys,          #the data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#filter for rows that have 1995 in year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sex </a:t>
            </a:r>
            <a:r>
              <a:rPr lang="en" sz="1100" b="1">
                <a:solidFill>
                  <a:srgbClr val="0000FF"/>
                </a:solidFill>
              </a:rPr>
              <a:t>==</a:t>
            </a:r>
            <a:r>
              <a:rPr lang="en" sz="1100">
                <a:solidFill>
                  <a:schemeClr val="dk1"/>
                </a:solidFill>
              </a:rPr>
              <a:t> "F")       #filter for rows that have F in the sex column</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surveys$sex </a:t>
            </a:r>
            <a:r>
              <a:rPr lang="en" sz="1100" b="1">
                <a:solidFill>
                  <a:srgbClr val="0000FF"/>
                </a:solidFill>
              </a:rPr>
              <a:t>==</a:t>
            </a:r>
            <a:r>
              <a:rPr lang="en" sz="1100">
                <a:solidFill>
                  <a:schemeClr val="dk1"/>
                </a:solidFill>
              </a:rPr>
              <a:t> "F", </a:t>
            </a:r>
            <a:r>
              <a:rPr lang="en" sz="1100" b="1">
                <a:solidFill>
                  <a:srgbClr val="0000FF"/>
                </a:solidFill>
              </a:rPr>
              <a:t>]</a:t>
            </a:r>
            <a:endParaRPr sz="1100" b="1">
              <a:solidFill>
                <a:srgbClr val="0000FF"/>
              </a:solidFill>
            </a:endParaRPr>
          </a:p>
          <a:p>
            <a:pPr marL="0" lvl="0" indent="0" algn="l" rtl="0">
              <a:spcBef>
                <a:spcPts val="0"/>
              </a:spcBef>
              <a:spcAft>
                <a:spcPts val="0"/>
              </a:spcAft>
              <a:buNone/>
            </a:pPr>
            <a:endParaRPr sz="1100">
              <a:solidFill>
                <a:schemeClr val="dk1"/>
              </a:solidFill>
            </a:endParaRPr>
          </a:p>
        </p:txBody>
      </p:sp>
      <p:sp>
        <p:nvSpPr>
          <p:cNvPr id="314" name="Google Shape;314;g16482eabfdc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1240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6482eabfdc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We’ve seen how to choose particular columns using select, now let’s look at how to pick rows using filter.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You use filter when you want to look at a subset of your observations, based on certain condition.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highlight>
                  <a:srgbClr val="00FF00"/>
                </a:highlight>
              </a:rPr>
              <a:t>Filter</a:t>
            </a:r>
            <a:r>
              <a:rPr lang="en" sz="1100">
                <a:solidFill>
                  <a:schemeClr val="dk1"/>
                </a:solidFill>
              </a:rPr>
              <a:t> chooses rows based on specified criteria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It takes a tibble and a logical expression as arguments (== is a logical equal, it compares two values year and 1995, if the answer is yes, it would return TRUE, then this observation would be included in our subset. If the answer is no, this observation would be excluded)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And it outputs a tibble with only the rows that meet the relational expression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you can specify that you only want rows where the year is equal to 1995</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select in action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 filter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say we only want to look at records taken in 1995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700">
                <a:solidFill>
                  <a:srgbClr val="FF0000"/>
                </a:solidFill>
              </a:rPr>
              <a:t> </a:t>
            </a:r>
            <a:r>
              <a:rPr lang="en" sz="1100" b="1">
                <a:solidFill>
                  <a:srgbClr val="FF0000"/>
                </a:solidFill>
              </a:rPr>
              <a:t>filter</a:t>
            </a:r>
            <a:r>
              <a:rPr lang="en" sz="1100">
                <a:solidFill>
                  <a:schemeClr val="dk1"/>
                </a:solidFill>
              </a:rPr>
              <a:t>(surveys, year</a:t>
            </a:r>
            <a:r>
              <a:rPr lang="en" sz="1100" b="1">
                <a:solidFill>
                  <a:srgbClr val="447128"/>
                </a:solidFill>
              </a:rPr>
              <a:t> </a:t>
            </a:r>
            <a:r>
              <a:rPr lang="en" sz="1100" b="1">
                <a:solidFill>
                  <a:srgbClr val="0000FF"/>
                </a:solidFill>
              </a:rPr>
              <a:t>==</a:t>
            </a:r>
            <a:r>
              <a:rPr lang="en" sz="1100" b="1">
                <a:solidFill>
                  <a:srgbClr val="447128"/>
                </a:solidFill>
              </a:rPr>
              <a:t> </a:t>
            </a:r>
            <a:r>
              <a:rPr lang="en" sz="1100">
                <a:solidFill>
                  <a:schemeClr val="dk1"/>
                </a:solidFill>
              </a:rPr>
              <a:t>1995)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a:t>
            </a:r>
            <a:r>
              <a:rPr lang="en" sz="1100" b="1">
                <a:solidFill>
                  <a:srgbClr val="0000FF"/>
                </a:solidFill>
              </a:rPr>
              <a:t> ]</a:t>
            </a:r>
            <a:endParaRPr sz="1100" b="1">
              <a:solidFill>
                <a:srgbClr val="0000FF"/>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#you can also filter by multiple variables, each condition is separated by a comma</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filter</a:t>
            </a:r>
            <a:r>
              <a:rPr lang="en" sz="1100">
                <a:solidFill>
                  <a:schemeClr val="dk1"/>
                </a:solidFill>
              </a:rPr>
              <a:t>(surveys,          #the data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#filter for rows that have 1995 in year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sex </a:t>
            </a:r>
            <a:r>
              <a:rPr lang="en" sz="1100" b="1">
                <a:solidFill>
                  <a:srgbClr val="0000FF"/>
                </a:solidFill>
              </a:rPr>
              <a:t>==</a:t>
            </a:r>
            <a:r>
              <a:rPr lang="en" sz="1100">
                <a:solidFill>
                  <a:schemeClr val="dk1"/>
                </a:solidFill>
              </a:rPr>
              <a:t> "F")       #filter for rows that have F in the sex column</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surveys$sex </a:t>
            </a:r>
            <a:r>
              <a:rPr lang="en" sz="1100" b="1">
                <a:solidFill>
                  <a:srgbClr val="0000FF"/>
                </a:solidFill>
              </a:rPr>
              <a:t>==</a:t>
            </a:r>
            <a:r>
              <a:rPr lang="en" sz="1100">
                <a:solidFill>
                  <a:schemeClr val="dk1"/>
                </a:solidFill>
              </a:rPr>
              <a:t> "F", </a:t>
            </a:r>
            <a:r>
              <a:rPr lang="en" sz="1100" b="1">
                <a:solidFill>
                  <a:srgbClr val="0000FF"/>
                </a:solidFill>
              </a:rPr>
              <a:t>]</a:t>
            </a:r>
            <a:endParaRPr sz="1100" b="1">
              <a:solidFill>
                <a:srgbClr val="0000FF"/>
              </a:solidFill>
            </a:endParaRPr>
          </a:p>
          <a:p>
            <a:pPr marL="0" lvl="0" indent="0" algn="l" rtl="0">
              <a:spcBef>
                <a:spcPts val="0"/>
              </a:spcBef>
              <a:spcAft>
                <a:spcPts val="0"/>
              </a:spcAft>
              <a:buNone/>
            </a:pPr>
            <a:endParaRPr sz="1100">
              <a:solidFill>
                <a:schemeClr val="dk1"/>
              </a:solidFill>
            </a:endParaRPr>
          </a:p>
        </p:txBody>
      </p:sp>
      <p:sp>
        <p:nvSpPr>
          <p:cNvPr id="314" name="Google Shape;314;g16482eabfdc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351114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6482eabfdc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We’ve seen how to choose particular columns using select, now let’s look at how to pick rows using filter.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You use filter when you want to look at a subset of your observations, based on certain condition.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highlight>
                  <a:srgbClr val="00FF00"/>
                </a:highlight>
              </a:rPr>
              <a:t>Filter</a:t>
            </a:r>
            <a:r>
              <a:rPr lang="en" sz="1100">
                <a:solidFill>
                  <a:schemeClr val="dk1"/>
                </a:solidFill>
              </a:rPr>
              <a:t> chooses rows based on specified criteria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It takes a tibble and a logical expression as arguments (== is a logical equal, it compares two values year and 1995, if the answer is yes, it would return TRUE, then this observation would be included in our subset. If the answer is no, this observation would be excluded)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And it outputs a tibble with only the rows that meet the relational expression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you can specify that you only want rows where the year is equal to 1995</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select in action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 filter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say we only want to look at records taken in 1995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700">
                <a:solidFill>
                  <a:srgbClr val="FF0000"/>
                </a:solidFill>
              </a:rPr>
              <a:t> </a:t>
            </a:r>
            <a:r>
              <a:rPr lang="en" sz="1100" b="1">
                <a:solidFill>
                  <a:srgbClr val="FF0000"/>
                </a:solidFill>
              </a:rPr>
              <a:t>filter</a:t>
            </a:r>
            <a:r>
              <a:rPr lang="en" sz="1100">
                <a:solidFill>
                  <a:schemeClr val="dk1"/>
                </a:solidFill>
              </a:rPr>
              <a:t>(surveys, year</a:t>
            </a:r>
            <a:r>
              <a:rPr lang="en" sz="1100" b="1">
                <a:solidFill>
                  <a:srgbClr val="447128"/>
                </a:solidFill>
              </a:rPr>
              <a:t> </a:t>
            </a:r>
            <a:r>
              <a:rPr lang="en" sz="1100" b="1">
                <a:solidFill>
                  <a:srgbClr val="0000FF"/>
                </a:solidFill>
              </a:rPr>
              <a:t>==</a:t>
            </a:r>
            <a:r>
              <a:rPr lang="en" sz="1100" b="1">
                <a:solidFill>
                  <a:srgbClr val="447128"/>
                </a:solidFill>
              </a:rPr>
              <a:t> </a:t>
            </a:r>
            <a:r>
              <a:rPr lang="en" sz="1100">
                <a:solidFill>
                  <a:schemeClr val="dk1"/>
                </a:solidFill>
              </a:rPr>
              <a:t>1995)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a:t>
            </a:r>
            <a:r>
              <a:rPr lang="en" sz="1100" b="1">
                <a:solidFill>
                  <a:srgbClr val="0000FF"/>
                </a:solidFill>
              </a:rPr>
              <a:t> ]</a:t>
            </a:r>
            <a:endParaRPr sz="1100" b="1">
              <a:solidFill>
                <a:srgbClr val="0000FF"/>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#you can also filter by multiple variables, each condition is separated by a comma</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filter</a:t>
            </a:r>
            <a:r>
              <a:rPr lang="en" sz="1100">
                <a:solidFill>
                  <a:schemeClr val="dk1"/>
                </a:solidFill>
              </a:rPr>
              <a:t>(surveys,          #the data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#filter for rows that have 1995 in year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sex </a:t>
            </a:r>
            <a:r>
              <a:rPr lang="en" sz="1100" b="1">
                <a:solidFill>
                  <a:srgbClr val="0000FF"/>
                </a:solidFill>
              </a:rPr>
              <a:t>==</a:t>
            </a:r>
            <a:r>
              <a:rPr lang="en" sz="1100">
                <a:solidFill>
                  <a:schemeClr val="dk1"/>
                </a:solidFill>
              </a:rPr>
              <a:t> "F")       #filter for rows that have F in the sex column</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surveys$sex </a:t>
            </a:r>
            <a:r>
              <a:rPr lang="en" sz="1100" b="1">
                <a:solidFill>
                  <a:srgbClr val="0000FF"/>
                </a:solidFill>
              </a:rPr>
              <a:t>==</a:t>
            </a:r>
            <a:r>
              <a:rPr lang="en" sz="1100">
                <a:solidFill>
                  <a:schemeClr val="dk1"/>
                </a:solidFill>
              </a:rPr>
              <a:t> "F", </a:t>
            </a:r>
            <a:r>
              <a:rPr lang="en" sz="1100" b="1">
                <a:solidFill>
                  <a:srgbClr val="0000FF"/>
                </a:solidFill>
              </a:rPr>
              <a:t>]</a:t>
            </a:r>
            <a:endParaRPr sz="1100" b="1">
              <a:solidFill>
                <a:srgbClr val="0000FF"/>
              </a:solidFill>
            </a:endParaRPr>
          </a:p>
          <a:p>
            <a:pPr marL="0" lvl="0" indent="0" algn="l" rtl="0">
              <a:spcBef>
                <a:spcPts val="0"/>
              </a:spcBef>
              <a:spcAft>
                <a:spcPts val="0"/>
              </a:spcAft>
              <a:buNone/>
            </a:pPr>
            <a:endParaRPr sz="1100">
              <a:solidFill>
                <a:schemeClr val="dk1"/>
              </a:solidFill>
            </a:endParaRPr>
          </a:p>
        </p:txBody>
      </p:sp>
      <p:sp>
        <p:nvSpPr>
          <p:cNvPr id="314" name="Google Shape;314;g16482eabfdc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97133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655949067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65594906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making these summary tables, the data don’t always appear in the order that we would like. </a:t>
            </a:r>
            <a:endParaRPr/>
          </a:p>
          <a:p>
            <a:pPr marL="457200" lvl="0" indent="-298450" algn="l" rtl="0">
              <a:spcBef>
                <a:spcPts val="0"/>
              </a:spcBef>
              <a:spcAft>
                <a:spcPts val="0"/>
              </a:spcAft>
              <a:buSzPts val="1100"/>
              <a:buChar char="-"/>
            </a:pPr>
            <a:r>
              <a:rPr lang="en"/>
              <a:t>The arrange() function orders the results in ascending order</a:t>
            </a:r>
            <a:endParaRPr/>
          </a:p>
          <a:p>
            <a:pPr marL="457200" lvl="0" indent="-298450" algn="l" rtl="0">
              <a:spcBef>
                <a:spcPts val="0"/>
              </a:spcBef>
              <a:spcAft>
                <a:spcPts val="0"/>
              </a:spcAft>
              <a:buSzPts val="1100"/>
              <a:buChar char="-"/>
            </a:pPr>
            <a:r>
              <a:rPr lang="en"/>
              <a:t>It takes a variable as input</a:t>
            </a:r>
            <a:endParaRPr/>
          </a:p>
          <a:p>
            <a:pPr marL="457200" lvl="0" indent="-298450" algn="l" rtl="0">
              <a:spcBef>
                <a:spcPts val="0"/>
              </a:spcBef>
              <a:spcAft>
                <a:spcPts val="0"/>
              </a:spcAft>
              <a:buSzPts val="1100"/>
              <a:buChar char="-"/>
            </a:pPr>
            <a:r>
              <a:rPr lang="en"/>
              <a:t>If you want to arrange them in descending order, wrap the variable name in the desc() function</a:t>
            </a:r>
            <a:endParaRPr/>
          </a:p>
          <a:p>
            <a:pPr marL="457200" lvl="0" indent="-298450" algn="l" rtl="0">
              <a:spcBef>
                <a:spcPts val="0"/>
              </a:spcBef>
              <a:spcAft>
                <a:spcPts val="0"/>
              </a:spcAft>
              <a:buSzPts val="1100"/>
              <a:buChar char="-"/>
            </a:pPr>
            <a:r>
              <a:rPr lang="en"/>
              <a:t>The output is a table with the same data, but ordered in the way you specified. </a:t>
            </a:r>
            <a:endParaRPr/>
          </a:p>
          <a:p>
            <a:pPr marL="0" lvl="0" indent="0" algn="l" rtl="0">
              <a:spcBef>
                <a:spcPts val="0"/>
              </a:spcBef>
              <a:spcAft>
                <a:spcPts val="0"/>
              </a:spcAft>
              <a:buNone/>
            </a:pPr>
            <a:endParaRPr/>
          </a:p>
          <a:p>
            <a:pPr marL="0" lvl="0" indent="0" algn="l" rtl="0">
              <a:spcBef>
                <a:spcPts val="0"/>
              </a:spcBef>
              <a:spcAft>
                <a:spcPts val="0"/>
              </a:spcAft>
              <a:buNone/>
            </a:pPr>
            <a:r>
              <a:rPr lang="en"/>
              <a:t>Let’s see how this works: </a:t>
            </a:r>
            <a:endParaRPr/>
          </a:p>
          <a:p>
            <a:pPr marL="0" lvl="0" indent="0" algn="l" rtl="0">
              <a:spcBef>
                <a:spcPts val="0"/>
              </a:spcBef>
              <a:spcAft>
                <a:spcPts val="0"/>
              </a:spcAft>
              <a:buNone/>
            </a:pPr>
            <a:endParaRPr/>
          </a:p>
          <a:p>
            <a:pPr marL="0" lvl="0" indent="0" algn="l" rtl="0">
              <a:spcBef>
                <a:spcPts val="0"/>
              </a:spcBef>
              <a:spcAft>
                <a:spcPts val="0"/>
              </a:spcAft>
              <a:buNone/>
            </a:pPr>
            <a:r>
              <a:rPr lang="en"/>
              <a:t>Demo: </a:t>
            </a:r>
            <a:endParaRPr/>
          </a:p>
          <a:p>
            <a:pPr marL="0" lvl="0" indent="0" algn="l" rtl="0">
              <a:spcBef>
                <a:spcPts val="0"/>
              </a:spcBef>
              <a:spcAft>
                <a:spcPts val="0"/>
              </a:spcAft>
              <a:buNone/>
            </a:pPr>
            <a:endParaRPr/>
          </a:p>
          <a:p>
            <a:pPr marL="0" lvl="0" indent="0" algn="l" rtl="0">
              <a:spcBef>
                <a:spcPts val="0"/>
              </a:spcBef>
              <a:spcAft>
                <a:spcPts val="0"/>
              </a:spcAft>
              <a:buNone/>
            </a:pPr>
            <a:r>
              <a:rPr lang="en"/>
              <a:t>#Ascending order</a:t>
            </a:r>
            <a:endParaRPr/>
          </a:p>
          <a:p>
            <a:pPr marL="0" lvl="0" indent="0" algn="l" rtl="0">
              <a:lnSpc>
                <a:spcPct val="90000"/>
              </a:lnSpc>
              <a:spcBef>
                <a:spcPts val="0"/>
              </a:spcBef>
              <a:spcAft>
                <a:spcPts val="0"/>
              </a:spcAft>
              <a:buClr>
                <a:schemeClr val="dk1"/>
              </a:buClr>
              <a:buSzPts val="2100"/>
              <a:buFont typeface="Arial"/>
              <a:buNone/>
            </a:pPr>
            <a:r>
              <a:rPr lang="en" sz="1200">
                <a:solidFill>
                  <a:schemeClr val="dk1"/>
                </a:solidFill>
              </a:rPr>
              <a:t>surveys </a:t>
            </a:r>
            <a:r>
              <a:rPr lang="en" sz="1200" b="1">
                <a:solidFill>
                  <a:srgbClr val="0000FF"/>
                </a:solidFill>
              </a:rPr>
              <a:t>%&gt;%</a:t>
            </a:r>
            <a:r>
              <a:rPr lang="en" sz="1200">
                <a:solidFill>
                  <a:schemeClr val="dk1"/>
                </a:solidFill>
              </a:rPr>
              <a:t> </a:t>
            </a:r>
            <a:endParaRPr sz="1200">
              <a:solidFill>
                <a:schemeClr val="dk1"/>
              </a:solidFill>
            </a:endParaRPr>
          </a:p>
          <a:p>
            <a:pPr marL="0" lvl="0" indent="0" algn="l" rtl="0">
              <a:lnSpc>
                <a:spcPct val="80000"/>
              </a:lnSpc>
              <a:spcBef>
                <a:spcPts val="800"/>
              </a:spcBef>
              <a:spcAft>
                <a:spcPts val="0"/>
              </a:spcAft>
              <a:buClr>
                <a:schemeClr val="dk1"/>
              </a:buClr>
              <a:buSzPts val="2100"/>
              <a:buFont typeface="Arial"/>
              <a:buNone/>
            </a:pPr>
            <a:r>
              <a:rPr lang="en" sz="1200" b="1">
                <a:solidFill>
                  <a:schemeClr val="dk1"/>
                </a:solidFill>
              </a:rPr>
              <a:t>      </a:t>
            </a:r>
            <a:r>
              <a:rPr lang="en" sz="1200" b="1">
                <a:solidFill>
                  <a:srgbClr val="FF0000"/>
                </a:solidFill>
              </a:rPr>
              <a:t>count</a:t>
            </a:r>
            <a:r>
              <a:rPr lang="en" sz="1200">
                <a:solidFill>
                  <a:schemeClr val="dk1"/>
                </a:solidFill>
              </a:rPr>
              <a:t>(sex) </a:t>
            </a:r>
            <a:r>
              <a:rPr lang="en" sz="1200" b="1">
                <a:solidFill>
                  <a:srgbClr val="0000FF"/>
                </a:solidFill>
              </a:rPr>
              <a:t>%&gt;%</a:t>
            </a:r>
            <a:endParaRPr sz="1200" b="1">
              <a:solidFill>
                <a:srgbClr val="FF0000"/>
              </a:solidFill>
            </a:endParaRPr>
          </a:p>
          <a:p>
            <a:pPr marL="0" lvl="0" indent="0" algn="l" rtl="0">
              <a:lnSpc>
                <a:spcPct val="90000"/>
              </a:lnSpc>
              <a:spcBef>
                <a:spcPts val="800"/>
              </a:spcBef>
              <a:spcAft>
                <a:spcPts val="0"/>
              </a:spcAft>
              <a:buNone/>
            </a:pPr>
            <a:r>
              <a:rPr lang="en" sz="1200" b="1">
                <a:solidFill>
                  <a:srgbClr val="0000FF"/>
                </a:solidFill>
              </a:rPr>
              <a:t>      </a:t>
            </a:r>
            <a:r>
              <a:rPr lang="en" sz="1200" b="1">
                <a:solidFill>
                  <a:srgbClr val="FF0000"/>
                </a:solidFill>
              </a:rPr>
              <a:t>arrange</a:t>
            </a:r>
            <a:r>
              <a:rPr lang="en" sz="1200">
                <a:solidFill>
                  <a:schemeClr val="dk1"/>
                </a:solidFill>
              </a:rPr>
              <a:t>(n)</a:t>
            </a:r>
            <a:endParaRPr sz="1200">
              <a:solidFill>
                <a:schemeClr val="dk1"/>
              </a:solidFill>
            </a:endParaRPr>
          </a:p>
          <a:p>
            <a:pPr marL="0" lvl="0" indent="0" algn="l" rtl="0">
              <a:lnSpc>
                <a:spcPct val="90000"/>
              </a:lnSpc>
              <a:spcBef>
                <a:spcPts val="800"/>
              </a:spcBef>
              <a:spcAft>
                <a:spcPts val="0"/>
              </a:spcAft>
              <a:buNone/>
            </a:pPr>
            <a:r>
              <a:rPr lang="en" sz="1200">
                <a:solidFill>
                  <a:schemeClr val="dk1"/>
                </a:solidFill>
              </a:rPr>
              <a:t>#descending order</a:t>
            </a:r>
            <a:endParaRPr sz="12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 sz="1200">
                <a:solidFill>
                  <a:schemeClr val="dk1"/>
                </a:solidFill>
              </a:rPr>
              <a:t>surveys </a:t>
            </a:r>
            <a:r>
              <a:rPr lang="en" sz="1200" b="1">
                <a:solidFill>
                  <a:srgbClr val="0000FF"/>
                </a:solidFill>
              </a:rPr>
              <a:t>%&gt;%</a:t>
            </a:r>
            <a:r>
              <a:rPr lang="en" sz="1200">
                <a:solidFill>
                  <a:schemeClr val="dk1"/>
                </a:solidFill>
              </a:rPr>
              <a:t> </a:t>
            </a:r>
            <a:endParaRPr sz="1200">
              <a:solidFill>
                <a:schemeClr val="dk1"/>
              </a:solidFill>
            </a:endParaRPr>
          </a:p>
          <a:p>
            <a:pPr marL="0" lvl="0" indent="0" algn="l" rtl="0">
              <a:lnSpc>
                <a:spcPct val="80000"/>
              </a:lnSpc>
              <a:spcBef>
                <a:spcPts val="800"/>
              </a:spcBef>
              <a:spcAft>
                <a:spcPts val="0"/>
              </a:spcAft>
              <a:buClr>
                <a:schemeClr val="dk1"/>
              </a:buClr>
              <a:buSzPts val="1100"/>
              <a:buFont typeface="Arial"/>
              <a:buNone/>
            </a:pPr>
            <a:r>
              <a:rPr lang="en" sz="1200" b="1">
                <a:solidFill>
                  <a:schemeClr val="dk1"/>
                </a:solidFill>
              </a:rPr>
              <a:t>      </a:t>
            </a:r>
            <a:r>
              <a:rPr lang="en" sz="1200" b="1">
                <a:solidFill>
                  <a:srgbClr val="FF0000"/>
                </a:solidFill>
              </a:rPr>
              <a:t>count</a:t>
            </a:r>
            <a:r>
              <a:rPr lang="en" sz="1200">
                <a:solidFill>
                  <a:schemeClr val="dk1"/>
                </a:solidFill>
              </a:rPr>
              <a:t>(sex) </a:t>
            </a:r>
            <a:r>
              <a:rPr lang="en" sz="1200" b="1">
                <a:solidFill>
                  <a:srgbClr val="0000FF"/>
                </a:solidFill>
              </a:rPr>
              <a:t>%&gt;%</a:t>
            </a:r>
            <a:endParaRPr sz="1200" b="1">
              <a:solidFill>
                <a:srgbClr val="FF0000"/>
              </a:solidFill>
            </a:endParaRPr>
          </a:p>
          <a:p>
            <a:pPr marL="0" lvl="0" indent="0" algn="l" rtl="0">
              <a:lnSpc>
                <a:spcPct val="90000"/>
              </a:lnSpc>
              <a:spcBef>
                <a:spcPts val="800"/>
              </a:spcBef>
              <a:spcAft>
                <a:spcPts val="0"/>
              </a:spcAft>
              <a:buClr>
                <a:schemeClr val="dk1"/>
              </a:buClr>
              <a:buSzPts val="1100"/>
              <a:buFont typeface="Arial"/>
              <a:buNone/>
            </a:pPr>
            <a:r>
              <a:rPr lang="en" sz="1200" b="1">
                <a:solidFill>
                  <a:srgbClr val="0000FF"/>
                </a:solidFill>
              </a:rPr>
              <a:t>      </a:t>
            </a:r>
            <a:r>
              <a:rPr lang="en" sz="1200" b="1">
                <a:solidFill>
                  <a:srgbClr val="FF0000"/>
                </a:solidFill>
              </a:rPr>
              <a:t>arrange</a:t>
            </a:r>
            <a:r>
              <a:rPr lang="en" sz="1200">
                <a:solidFill>
                  <a:schemeClr val="dk1"/>
                </a:solidFill>
              </a:rPr>
              <a:t>(</a:t>
            </a:r>
            <a:r>
              <a:rPr lang="en" sz="1200" b="1">
                <a:solidFill>
                  <a:srgbClr val="FF0000"/>
                </a:solidFill>
              </a:rPr>
              <a:t>desc</a:t>
            </a:r>
            <a:r>
              <a:rPr lang="en" sz="1200">
                <a:solidFill>
                  <a:schemeClr val="dk1"/>
                </a:solidFill>
              </a:rPr>
              <a:t>(n))</a:t>
            </a:r>
            <a:endParaRPr sz="12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417639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1655949067d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1655949067d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making these summary tables, the data don’t always appear in the order that we would like. </a:t>
            </a:r>
            <a:endParaRPr/>
          </a:p>
          <a:p>
            <a:pPr marL="457200" lvl="0" indent="-298450" algn="l" rtl="0">
              <a:spcBef>
                <a:spcPts val="0"/>
              </a:spcBef>
              <a:spcAft>
                <a:spcPts val="0"/>
              </a:spcAft>
              <a:buSzPts val="1100"/>
              <a:buChar char="-"/>
            </a:pPr>
            <a:r>
              <a:rPr lang="en"/>
              <a:t>The arrange() function orders the results in ascending order</a:t>
            </a:r>
            <a:endParaRPr/>
          </a:p>
          <a:p>
            <a:pPr marL="457200" lvl="0" indent="-298450" algn="l" rtl="0">
              <a:spcBef>
                <a:spcPts val="0"/>
              </a:spcBef>
              <a:spcAft>
                <a:spcPts val="0"/>
              </a:spcAft>
              <a:buSzPts val="1100"/>
              <a:buChar char="-"/>
            </a:pPr>
            <a:r>
              <a:rPr lang="en"/>
              <a:t>It takes a variable as input</a:t>
            </a:r>
            <a:endParaRPr/>
          </a:p>
          <a:p>
            <a:pPr marL="457200" lvl="0" indent="-298450" algn="l" rtl="0">
              <a:spcBef>
                <a:spcPts val="0"/>
              </a:spcBef>
              <a:spcAft>
                <a:spcPts val="0"/>
              </a:spcAft>
              <a:buSzPts val="1100"/>
              <a:buChar char="-"/>
            </a:pPr>
            <a:r>
              <a:rPr lang="en"/>
              <a:t>If you want to arrange them in descending order, wrap the variable name in the desc() function</a:t>
            </a:r>
            <a:endParaRPr/>
          </a:p>
          <a:p>
            <a:pPr marL="457200" lvl="0" indent="-298450" algn="l" rtl="0">
              <a:spcBef>
                <a:spcPts val="0"/>
              </a:spcBef>
              <a:spcAft>
                <a:spcPts val="0"/>
              </a:spcAft>
              <a:buSzPts val="1100"/>
              <a:buChar char="-"/>
            </a:pPr>
            <a:r>
              <a:rPr lang="en"/>
              <a:t>The output is a table with the same data, but ordered in the way you specified. </a:t>
            </a:r>
            <a:endParaRPr/>
          </a:p>
          <a:p>
            <a:pPr marL="0" lvl="0" indent="0" algn="l" rtl="0">
              <a:spcBef>
                <a:spcPts val="0"/>
              </a:spcBef>
              <a:spcAft>
                <a:spcPts val="0"/>
              </a:spcAft>
              <a:buNone/>
            </a:pPr>
            <a:endParaRPr/>
          </a:p>
          <a:p>
            <a:pPr marL="0" lvl="0" indent="0" algn="l" rtl="0">
              <a:spcBef>
                <a:spcPts val="0"/>
              </a:spcBef>
              <a:spcAft>
                <a:spcPts val="0"/>
              </a:spcAft>
              <a:buNone/>
            </a:pPr>
            <a:r>
              <a:rPr lang="en"/>
              <a:t>Let’s see how this works: </a:t>
            </a:r>
            <a:endParaRPr/>
          </a:p>
          <a:p>
            <a:pPr marL="0" lvl="0" indent="0" algn="l" rtl="0">
              <a:spcBef>
                <a:spcPts val="0"/>
              </a:spcBef>
              <a:spcAft>
                <a:spcPts val="0"/>
              </a:spcAft>
              <a:buNone/>
            </a:pPr>
            <a:endParaRPr/>
          </a:p>
          <a:p>
            <a:pPr marL="0" lvl="0" indent="0" algn="l" rtl="0">
              <a:spcBef>
                <a:spcPts val="0"/>
              </a:spcBef>
              <a:spcAft>
                <a:spcPts val="0"/>
              </a:spcAft>
              <a:buNone/>
            </a:pPr>
            <a:r>
              <a:rPr lang="en"/>
              <a:t>Demo: </a:t>
            </a:r>
            <a:endParaRPr/>
          </a:p>
          <a:p>
            <a:pPr marL="0" lvl="0" indent="0" algn="l" rtl="0">
              <a:spcBef>
                <a:spcPts val="0"/>
              </a:spcBef>
              <a:spcAft>
                <a:spcPts val="0"/>
              </a:spcAft>
              <a:buNone/>
            </a:pPr>
            <a:endParaRPr/>
          </a:p>
          <a:p>
            <a:pPr marL="0" lvl="0" indent="0" algn="l" rtl="0">
              <a:spcBef>
                <a:spcPts val="0"/>
              </a:spcBef>
              <a:spcAft>
                <a:spcPts val="0"/>
              </a:spcAft>
              <a:buNone/>
            </a:pPr>
            <a:r>
              <a:rPr lang="en"/>
              <a:t>#Ascending order</a:t>
            </a:r>
            <a:endParaRPr/>
          </a:p>
          <a:p>
            <a:pPr marL="0" lvl="0" indent="0" algn="l" rtl="0">
              <a:lnSpc>
                <a:spcPct val="90000"/>
              </a:lnSpc>
              <a:spcBef>
                <a:spcPts val="0"/>
              </a:spcBef>
              <a:spcAft>
                <a:spcPts val="0"/>
              </a:spcAft>
              <a:buClr>
                <a:schemeClr val="dk1"/>
              </a:buClr>
              <a:buSzPts val="2100"/>
              <a:buFont typeface="Arial"/>
              <a:buNone/>
            </a:pPr>
            <a:r>
              <a:rPr lang="en" sz="1200">
                <a:solidFill>
                  <a:schemeClr val="dk1"/>
                </a:solidFill>
              </a:rPr>
              <a:t>surveys </a:t>
            </a:r>
            <a:r>
              <a:rPr lang="en" sz="1200" b="1">
                <a:solidFill>
                  <a:srgbClr val="0000FF"/>
                </a:solidFill>
              </a:rPr>
              <a:t>%&gt;%</a:t>
            </a:r>
            <a:r>
              <a:rPr lang="en" sz="1200">
                <a:solidFill>
                  <a:schemeClr val="dk1"/>
                </a:solidFill>
              </a:rPr>
              <a:t> </a:t>
            </a:r>
            <a:endParaRPr sz="1200">
              <a:solidFill>
                <a:schemeClr val="dk1"/>
              </a:solidFill>
            </a:endParaRPr>
          </a:p>
          <a:p>
            <a:pPr marL="0" lvl="0" indent="0" algn="l" rtl="0">
              <a:lnSpc>
                <a:spcPct val="80000"/>
              </a:lnSpc>
              <a:spcBef>
                <a:spcPts val="800"/>
              </a:spcBef>
              <a:spcAft>
                <a:spcPts val="0"/>
              </a:spcAft>
              <a:buClr>
                <a:schemeClr val="dk1"/>
              </a:buClr>
              <a:buSzPts val="2100"/>
              <a:buFont typeface="Arial"/>
              <a:buNone/>
            </a:pPr>
            <a:r>
              <a:rPr lang="en" sz="1200" b="1">
                <a:solidFill>
                  <a:schemeClr val="dk1"/>
                </a:solidFill>
              </a:rPr>
              <a:t>      </a:t>
            </a:r>
            <a:r>
              <a:rPr lang="en" sz="1200" b="1">
                <a:solidFill>
                  <a:srgbClr val="FF0000"/>
                </a:solidFill>
              </a:rPr>
              <a:t>count</a:t>
            </a:r>
            <a:r>
              <a:rPr lang="en" sz="1200">
                <a:solidFill>
                  <a:schemeClr val="dk1"/>
                </a:solidFill>
              </a:rPr>
              <a:t>(sex) </a:t>
            </a:r>
            <a:r>
              <a:rPr lang="en" sz="1200" b="1">
                <a:solidFill>
                  <a:srgbClr val="0000FF"/>
                </a:solidFill>
              </a:rPr>
              <a:t>%&gt;%</a:t>
            </a:r>
            <a:endParaRPr sz="1200" b="1">
              <a:solidFill>
                <a:srgbClr val="FF0000"/>
              </a:solidFill>
            </a:endParaRPr>
          </a:p>
          <a:p>
            <a:pPr marL="0" lvl="0" indent="0" algn="l" rtl="0">
              <a:lnSpc>
                <a:spcPct val="90000"/>
              </a:lnSpc>
              <a:spcBef>
                <a:spcPts val="800"/>
              </a:spcBef>
              <a:spcAft>
                <a:spcPts val="0"/>
              </a:spcAft>
              <a:buNone/>
            </a:pPr>
            <a:r>
              <a:rPr lang="en" sz="1200" b="1">
                <a:solidFill>
                  <a:srgbClr val="0000FF"/>
                </a:solidFill>
              </a:rPr>
              <a:t>      </a:t>
            </a:r>
            <a:r>
              <a:rPr lang="en" sz="1200" b="1">
                <a:solidFill>
                  <a:srgbClr val="FF0000"/>
                </a:solidFill>
              </a:rPr>
              <a:t>arrange</a:t>
            </a:r>
            <a:r>
              <a:rPr lang="en" sz="1200">
                <a:solidFill>
                  <a:schemeClr val="dk1"/>
                </a:solidFill>
              </a:rPr>
              <a:t>(n)</a:t>
            </a:r>
            <a:endParaRPr sz="1200">
              <a:solidFill>
                <a:schemeClr val="dk1"/>
              </a:solidFill>
            </a:endParaRPr>
          </a:p>
          <a:p>
            <a:pPr marL="0" lvl="0" indent="0" algn="l" rtl="0">
              <a:lnSpc>
                <a:spcPct val="90000"/>
              </a:lnSpc>
              <a:spcBef>
                <a:spcPts val="800"/>
              </a:spcBef>
              <a:spcAft>
                <a:spcPts val="0"/>
              </a:spcAft>
              <a:buNone/>
            </a:pPr>
            <a:r>
              <a:rPr lang="en" sz="1200">
                <a:solidFill>
                  <a:schemeClr val="dk1"/>
                </a:solidFill>
              </a:rPr>
              <a:t>#descending order</a:t>
            </a:r>
            <a:endParaRPr sz="120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 sz="1200">
                <a:solidFill>
                  <a:schemeClr val="dk1"/>
                </a:solidFill>
              </a:rPr>
              <a:t>surveys </a:t>
            </a:r>
            <a:r>
              <a:rPr lang="en" sz="1200" b="1">
                <a:solidFill>
                  <a:srgbClr val="0000FF"/>
                </a:solidFill>
              </a:rPr>
              <a:t>%&gt;%</a:t>
            </a:r>
            <a:r>
              <a:rPr lang="en" sz="1200">
                <a:solidFill>
                  <a:schemeClr val="dk1"/>
                </a:solidFill>
              </a:rPr>
              <a:t> </a:t>
            </a:r>
            <a:endParaRPr sz="1200">
              <a:solidFill>
                <a:schemeClr val="dk1"/>
              </a:solidFill>
            </a:endParaRPr>
          </a:p>
          <a:p>
            <a:pPr marL="0" lvl="0" indent="0" algn="l" rtl="0">
              <a:lnSpc>
                <a:spcPct val="80000"/>
              </a:lnSpc>
              <a:spcBef>
                <a:spcPts val="800"/>
              </a:spcBef>
              <a:spcAft>
                <a:spcPts val="0"/>
              </a:spcAft>
              <a:buClr>
                <a:schemeClr val="dk1"/>
              </a:buClr>
              <a:buSzPts val="1100"/>
              <a:buFont typeface="Arial"/>
              <a:buNone/>
            </a:pPr>
            <a:r>
              <a:rPr lang="en" sz="1200" b="1">
                <a:solidFill>
                  <a:schemeClr val="dk1"/>
                </a:solidFill>
              </a:rPr>
              <a:t>      </a:t>
            </a:r>
            <a:r>
              <a:rPr lang="en" sz="1200" b="1">
                <a:solidFill>
                  <a:srgbClr val="FF0000"/>
                </a:solidFill>
              </a:rPr>
              <a:t>count</a:t>
            </a:r>
            <a:r>
              <a:rPr lang="en" sz="1200">
                <a:solidFill>
                  <a:schemeClr val="dk1"/>
                </a:solidFill>
              </a:rPr>
              <a:t>(sex) </a:t>
            </a:r>
            <a:r>
              <a:rPr lang="en" sz="1200" b="1">
                <a:solidFill>
                  <a:srgbClr val="0000FF"/>
                </a:solidFill>
              </a:rPr>
              <a:t>%&gt;%</a:t>
            </a:r>
            <a:endParaRPr sz="1200" b="1">
              <a:solidFill>
                <a:srgbClr val="FF0000"/>
              </a:solidFill>
            </a:endParaRPr>
          </a:p>
          <a:p>
            <a:pPr marL="0" lvl="0" indent="0" algn="l" rtl="0">
              <a:lnSpc>
                <a:spcPct val="90000"/>
              </a:lnSpc>
              <a:spcBef>
                <a:spcPts val="800"/>
              </a:spcBef>
              <a:spcAft>
                <a:spcPts val="0"/>
              </a:spcAft>
              <a:buClr>
                <a:schemeClr val="dk1"/>
              </a:buClr>
              <a:buSzPts val="1100"/>
              <a:buFont typeface="Arial"/>
              <a:buNone/>
            </a:pPr>
            <a:r>
              <a:rPr lang="en" sz="1200" b="1">
                <a:solidFill>
                  <a:srgbClr val="0000FF"/>
                </a:solidFill>
              </a:rPr>
              <a:t>      </a:t>
            </a:r>
            <a:r>
              <a:rPr lang="en" sz="1200" b="1">
                <a:solidFill>
                  <a:srgbClr val="FF0000"/>
                </a:solidFill>
              </a:rPr>
              <a:t>arrange</a:t>
            </a:r>
            <a:r>
              <a:rPr lang="en" sz="1200">
                <a:solidFill>
                  <a:schemeClr val="dk1"/>
                </a:solidFill>
              </a:rPr>
              <a:t>(</a:t>
            </a:r>
            <a:r>
              <a:rPr lang="en" sz="1200" b="1">
                <a:solidFill>
                  <a:srgbClr val="FF0000"/>
                </a:solidFill>
              </a:rPr>
              <a:t>desc</a:t>
            </a:r>
            <a:r>
              <a:rPr lang="en" sz="1200">
                <a:solidFill>
                  <a:schemeClr val="dk1"/>
                </a:solidFill>
              </a:rPr>
              <a:t>(n))</a:t>
            </a:r>
            <a:endParaRPr sz="1200">
              <a:solidFill>
                <a:schemeClr val="dk1"/>
              </a:solidFill>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42702352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b3e32b937_2_1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Now that we have the data loaded, let’s manipulate it with our first verb: </a:t>
            </a:r>
            <a:r>
              <a:rPr lang="en" sz="1200">
                <a:solidFill>
                  <a:schemeClr val="dk1"/>
                </a:solidFill>
                <a:highlight>
                  <a:srgbClr val="00FF00"/>
                </a:highlight>
              </a:rPr>
              <a:t>select</a:t>
            </a:r>
            <a:endParaRPr sz="1200">
              <a:solidFill>
                <a:schemeClr val="dk1"/>
              </a:solidFill>
              <a:highlight>
                <a:srgbClr val="00FF00"/>
              </a:highlight>
            </a:endParaRPr>
          </a:p>
          <a:p>
            <a:pPr marL="457200" lvl="0" indent="-304800" algn="l" rtl="0">
              <a:spcBef>
                <a:spcPts val="0"/>
              </a:spcBef>
              <a:spcAft>
                <a:spcPts val="0"/>
              </a:spcAft>
              <a:buClr>
                <a:schemeClr val="dk1"/>
              </a:buClr>
              <a:buSzPts val="1200"/>
              <a:buChar char="●"/>
            </a:pPr>
            <a:r>
              <a:rPr lang="en" sz="1200">
                <a:solidFill>
                  <a:schemeClr val="dk1"/>
                </a:solidFill>
              </a:rPr>
              <a:t>Select picks columns from a data frame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It takes a tibble and a list of column names as input</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And its output is a tibble with only the columns you selected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Let’s see an example of how select works</a:t>
            </a:r>
            <a:endParaRPr sz="12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3</a:t>
            </a:r>
            <a:r>
              <a:rPr lang="en" sz="1100">
                <a:solidFill>
                  <a:schemeClr val="dk1"/>
                </a:solidFill>
              </a:rPr>
              <a:t>: select</a:t>
            </a:r>
            <a:endParaRPr sz="700">
              <a:solidFill>
                <a:schemeClr val="dk1"/>
              </a:solidFill>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weight)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can also use –weight, keep everything but exclude weight column.</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Same as:</a:t>
            </a:r>
            <a:endParaRPr sz="1200">
              <a:solidFill>
                <a:schemeClr val="dk1"/>
              </a:solidFill>
            </a:endParaRPr>
          </a:p>
          <a:p>
            <a:pPr marL="0" lvl="0" indent="0" algn="l" rtl="0">
              <a:lnSpc>
                <a:spcPct val="90000"/>
              </a:lnSpc>
              <a:spcBef>
                <a:spcPts val="800"/>
              </a:spcBef>
              <a:spcAft>
                <a:spcPts val="0"/>
              </a:spcAft>
              <a:buClr>
                <a:schemeClr val="dk1"/>
              </a:buClr>
              <a:buSzPts val="2100"/>
              <a:buFont typeface="Arial"/>
              <a:buNone/>
            </a:pPr>
            <a:r>
              <a:rPr lang="en" sz="1200" b="1">
                <a:solidFill>
                  <a:srgbClr val="FF0000"/>
                </a:solidFill>
              </a:rPr>
              <a:t>tibble</a:t>
            </a:r>
            <a:r>
              <a:rPr lang="en" sz="1200">
                <a:solidFill>
                  <a:schemeClr val="dk1"/>
                </a:solidFill>
              </a:rPr>
              <a:t>(surveys</a:t>
            </a:r>
            <a:r>
              <a:rPr lang="en" sz="1200" b="1">
                <a:solidFill>
                  <a:srgbClr val="0000FF"/>
                </a:solidFill>
              </a:rPr>
              <a:t>$</a:t>
            </a:r>
            <a:r>
              <a:rPr lang="en" sz="1200">
                <a:solidFill>
                  <a:schemeClr val="dk1"/>
                </a:solidFill>
              </a:rPr>
              <a:t>weight)</a:t>
            </a:r>
            <a:endParaRPr sz="1200">
              <a:solidFill>
                <a:schemeClr val="dk1"/>
              </a:solidFill>
            </a:endParaRPr>
          </a:p>
          <a:p>
            <a:pPr marL="0" lvl="0" indent="0" algn="l" rtl="0">
              <a:lnSpc>
                <a:spcPct val="90000"/>
              </a:lnSpc>
              <a:spcBef>
                <a:spcPts val="800"/>
              </a:spcBef>
              <a:spcAft>
                <a:spcPts val="0"/>
              </a:spcAft>
              <a:buClr>
                <a:schemeClr val="dk1"/>
              </a:buClr>
              <a:buSzPts val="2100"/>
              <a:buFont typeface="Arial"/>
              <a:buNone/>
            </a:pPr>
            <a:r>
              <a:rPr lang="en" sz="1200">
                <a:solidFill>
                  <a:schemeClr val="dk1"/>
                </a:solidFill>
              </a:rPr>
              <a:t>#You can also select multiple columns by separating other column names with a comma.</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#Let’s say we have a collaborator who only wants the plot, species id, and weight data</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plot_id, species_id, weight) </a:t>
            </a:r>
            <a:endParaRPr sz="1200">
              <a:solidFill>
                <a:schemeClr val="dk1"/>
              </a:solidFill>
            </a:endParaRPr>
          </a:p>
          <a:p>
            <a:pPr marL="0" lvl="0" indent="0" algn="l" rtl="0">
              <a:spcBef>
                <a:spcPts val="0"/>
              </a:spcBef>
              <a:spcAft>
                <a:spcPts val="0"/>
              </a:spcAft>
              <a:buNone/>
            </a:pPr>
            <a:endParaRPr sz="1200"/>
          </a:p>
        </p:txBody>
      </p:sp>
      <p:sp>
        <p:nvSpPr>
          <p:cNvPr id="294" name="Google Shape;294;g2b3e32b937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g2b3e32b937_2_11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Now that we have the data loaded, let’s manipulate it with our first verb: </a:t>
            </a:r>
            <a:r>
              <a:rPr lang="en" sz="1200">
                <a:solidFill>
                  <a:schemeClr val="dk1"/>
                </a:solidFill>
                <a:highlight>
                  <a:srgbClr val="00FF00"/>
                </a:highlight>
              </a:rPr>
              <a:t>select</a:t>
            </a:r>
            <a:endParaRPr sz="1200">
              <a:solidFill>
                <a:schemeClr val="dk1"/>
              </a:solidFill>
              <a:highlight>
                <a:srgbClr val="00FF00"/>
              </a:highlight>
            </a:endParaRPr>
          </a:p>
          <a:p>
            <a:pPr marL="457200" lvl="0" indent="-304800" algn="l" rtl="0">
              <a:spcBef>
                <a:spcPts val="0"/>
              </a:spcBef>
              <a:spcAft>
                <a:spcPts val="0"/>
              </a:spcAft>
              <a:buClr>
                <a:schemeClr val="dk1"/>
              </a:buClr>
              <a:buSzPts val="1200"/>
              <a:buChar char="●"/>
            </a:pPr>
            <a:r>
              <a:rPr lang="en" sz="1200">
                <a:solidFill>
                  <a:schemeClr val="dk1"/>
                </a:solidFill>
              </a:rPr>
              <a:t>Select picks columns from a data frame</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It takes a tibble and a list of column names as input</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And its output is a tibble with only the columns you selected</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Let’s see an example of how select works</a:t>
            </a:r>
            <a:endParaRPr sz="12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3</a:t>
            </a:r>
            <a:r>
              <a:rPr lang="en" sz="1100">
                <a:solidFill>
                  <a:schemeClr val="dk1"/>
                </a:solidFill>
              </a:rPr>
              <a:t>: select</a:t>
            </a:r>
            <a:endParaRPr sz="700">
              <a:solidFill>
                <a:schemeClr val="dk1"/>
              </a:solidFill>
              <a:latin typeface="Times New Roman"/>
              <a:ea typeface="Times New Roman"/>
              <a:cs typeface="Times New Roman"/>
              <a:sym typeface="Times New Roman"/>
            </a:endParaRPr>
          </a:p>
          <a:p>
            <a:pPr marL="0" lvl="0" indent="0" algn="l" rtl="0">
              <a:lnSpc>
                <a:spcPct val="90000"/>
              </a:lnSpc>
              <a:spcBef>
                <a:spcPts val="80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            weight)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can also use –weight, keep everything but exclude weight column.</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Same as:</a:t>
            </a:r>
            <a:endParaRPr sz="1200">
              <a:solidFill>
                <a:schemeClr val="dk1"/>
              </a:solidFill>
            </a:endParaRPr>
          </a:p>
          <a:p>
            <a:pPr marL="0" lvl="0" indent="0" algn="l" rtl="0">
              <a:lnSpc>
                <a:spcPct val="90000"/>
              </a:lnSpc>
              <a:spcBef>
                <a:spcPts val="800"/>
              </a:spcBef>
              <a:spcAft>
                <a:spcPts val="0"/>
              </a:spcAft>
              <a:buClr>
                <a:schemeClr val="dk1"/>
              </a:buClr>
              <a:buSzPts val="2100"/>
              <a:buFont typeface="Arial"/>
              <a:buNone/>
            </a:pPr>
            <a:r>
              <a:rPr lang="en" sz="1200" b="1">
                <a:solidFill>
                  <a:srgbClr val="FF0000"/>
                </a:solidFill>
              </a:rPr>
              <a:t>tibble</a:t>
            </a:r>
            <a:r>
              <a:rPr lang="en" sz="1200">
                <a:solidFill>
                  <a:schemeClr val="dk1"/>
                </a:solidFill>
              </a:rPr>
              <a:t>(surveys</a:t>
            </a:r>
            <a:r>
              <a:rPr lang="en" sz="1200" b="1">
                <a:solidFill>
                  <a:srgbClr val="0000FF"/>
                </a:solidFill>
              </a:rPr>
              <a:t>$</a:t>
            </a:r>
            <a:r>
              <a:rPr lang="en" sz="1200">
                <a:solidFill>
                  <a:schemeClr val="dk1"/>
                </a:solidFill>
              </a:rPr>
              <a:t>weight)</a:t>
            </a:r>
            <a:endParaRPr sz="1200">
              <a:solidFill>
                <a:schemeClr val="dk1"/>
              </a:solidFill>
            </a:endParaRPr>
          </a:p>
          <a:p>
            <a:pPr marL="0" lvl="0" indent="0" algn="l" rtl="0">
              <a:lnSpc>
                <a:spcPct val="90000"/>
              </a:lnSpc>
              <a:spcBef>
                <a:spcPts val="800"/>
              </a:spcBef>
              <a:spcAft>
                <a:spcPts val="0"/>
              </a:spcAft>
              <a:buClr>
                <a:schemeClr val="dk1"/>
              </a:buClr>
              <a:buSzPts val="2100"/>
              <a:buFont typeface="Arial"/>
              <a:buNone/>
            </a:pPr>
            <a:r>
              <a:rPr lang="en" sz="1200">
                <a:solidFill>
                  <a:schemeClr val="dk1"/>
                </a:solidFill>
              </a:rPr>
              <a:t>#You can also select multiple columns by separating other column names with a comma.</a:t>
            </a:r>
            <a:endParaRPr sz="1200">
              <a:solidFill>
                <a:schemeClr val="dk1"/>
              </a:solidFill>
            </a:endParaRPr>
          </a:p>
          <a:p>
            <a:pPr marL="0" lvl="0" indent="0" algn="l" rtl="0">
              <a:spcBef>
                <a:spcPts val="0"/>
              </a:spcBef>
              <a:spcAft>
                <a:spcPts val="0"/>
              </a:spcAft>
              <a:buClr>
                <a:schemeClr val="dk1"/>
              </a:buClr>
              <a:buSzPts val="1100"/>
              <a:buFont typeface="Arial"/>
              <a:buNone/>
            </a:pPr>
            <a:r>
              <a:rPr lang="en" sz="1200">
                <a:solidFill>
                  <a:schemeClr val="dk1"/>
                </a:solidFill>
              </a:rPr>
              <a:t>#Let’s say we have a collaborator who only wants the plot, species id, and weight data</a:t>
            </a:r>
            <a:endParaRPr sz="1200">
              <a:solidFill>
                <a:schemeClr val="dk1"/>
              </a:solidFill>
            </a:endParaRPr>
          </a:p>
          <a:p>
            <a:pPr marL="0" lvl="0" indent="0" algn="l" rtl="0">
              <a:spcBef>
                <a:spcPts val="0"/>
              </a:spcBef>
              <a:spcAft>
                <a:spcPts val="0"/>
              </a:spcAft>
              <a:buClr>
                <a:schemeClr val="dk1"/>
              </a:buClr>
              <a:buSzPts val="1100"/>
              <a:buFont typeface="Arial"/>
              <a:buNone/>
            </a:pPr>
            <a:endParaRPr sz="1200">
              <a:solidFill>
                <a:schemeClr val="dk1"/>
              </a:solidFill>
            </a:endParaRPr>
          </a:p>
          <a:p>
            <a:pPr marL="0" lvl="0" indent="0" algn="l" rtl="0">
              <a:spcBef>
                <a:spcPts val="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plot_id, species_id, weight) </a:t>
            </a:r>
            <a:endParaRPr sz="1200">
              <a:solidFill>
                <a:schemeClr val="dk1"/>
              </a:solidFill>
            </a:endParaRPr>
          </a:p>
          <a:p>
            <a:pPr marL="0" lvl="0" indent="0" algn="l" rtl="0">
              <a:spcBef>
                <a:spcPts val="0"/>
              </a:spcBef>
              <a:spcAft>
                <a:spcPts val="0"/>
              </a:spcAft>
              <a:buNone/>
            </a:pPr>
            <a:endParaRPr sz="1200"/>
          </a:p>
        </p:txBody>
      </p:sp>
      <p:sp>
        <p:nvSpPr>
          <p:cNvPr id="294" name="Google Shape;294;g2b3e32b937_2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5155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6482eabfdc_2_3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        	weight)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can also use –weight, keep everything but exclude weight column</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Same as: </a:t>
            </a:r>
            <a:r>
              <a:rPr lang="en" sz="1200" b="1">
                <a:solidFill>
                  <a:srgbClr val="FF0000"/>
                </a:solidFill>
              </a:rPr>
              <a:t>tibble</a:t>
            </a:r>
            <a:r>
              <a:rPr lang="en" sz="1200">
                <a:solidFill>
                  <a:schemeClr val="dk1"/>
                </a:solidFill>
              </a:rPr>
              <a:t>(surveys</a:t>
            </a:r>
            <a:r>
              <a:rPr lang="en" sz="1200" b="1">
                <a:solidFill>
                  <a:srgbClr val="0000FF"/>
                </a:solidFill>
              </a:rPr>
              <a:t>$</a:t>
            </a:r>
            <a:r>
              <a:rPr lang="en" sz="1200">
                <a:solidFill>
                  <a:schemeClr val="dk1"/>
                </a:solidFill>
              </a:rPr>
              <a:t>weight)</a:t>
            </a:r>
            <a:endParaRPr sz="1200">
              <a:solidFill>
                <a:schemeClr val="dk1"/>
              </a:solidFill>
            </a:endParaRPr>
          </a:p>
          <a:p>
            <a:pPr marL="0" lvl="0" indent="0" algn="l" rtl="0">
              <a:lnSpc>
                <a:spcPct val="90000"/>
              </a:lnSpc>
              <a:spcBef>
                <a:spcPts val="800"/>
              </a:spcBef>
              <a:spcAft>
                <a:spcPts val="0"/>
              </a:spcAft>
              <a:buClr>
                <a:schemeClr val="dk1"/>
              </a:buClr>
              <a:buSzPts val="1100"/>
              <a:buFont typeface="Arial"/>
              <a:buNone/>
            </a:pPr>
            <a:r>
              <a:rPr lang="en" sz="1200">
                <a:solidFill>
                  <a:schemeClr val="dk1"/>
                </a:solidFill>
              </a:rPr>
              <a:t>#You can also select multiple columns by separating other column names with a comma</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#Let’s say we have a collaborator who only wants the plot, species id and weight data</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plot_id, species_id, weight) </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300" name="Google Shape;300;g16482eabfdc_2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90e1fe51c_2_83: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In brief, we’ll</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1.</a:t>
            </a:r>
            <a:r>
              <a:rPr lang="en" sz="700">
                <a:solidFill>
                  <a:schemeClr val="dk1"/>
                </a:solidFill>
                <a:latin typeface="Times New Roman"/>
                <a:ea typeface="Times New Roman"/>
                <a:cs typeface="Times New Roman"/>
                <a:sym typeface="Times New Roman"/>
              </a:rPr>
              <a:t>    </a:t>
            </a:r>
            <a:r>
              <a:rPr lang="en" sz="1100">
                <a:solidFill>
                  <a:schemeClr val="dk1"/>
                </a:solidFill>
              </a:rPr>
              <a:t>Introduce the R programming language and the RStudio interface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2.</a:t>
            </a:r>
            <a:r>
              <a:rPr lang="en" sz="700">
                <a:solidFill>
                  <a:schemeClr val="dk1"/>
                </a:solidFill>
                <a:latin typeface="Times New Roman"/>
                <a:ea typeface="Times New Roman"/>
                <a:cs typeface="Times New Roman"/>
                <a:sym typeface="Times New Roman"/>
              </a:rPr>
              <a:t>    </a:t>
            </a:r>
            <a:r>
              <a:rPr lang="en" sz="1100">
                <a:solidFill>
                  <a:schemeClr val="dk1"/>
                </a:solidFill>
              </a:rPr>
              <a:t>Discuss how operators and functions work</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3.</a:t>
            </a:r>
            <a:r>
              <a:rPr lang="en" sz="700">
                <a:solidFill>
                  <a:schemeClr val="dk1"/>
                </a:solidFill>
                <a:latin typeface="Times New Roman"/>
                <a:ea typeface="Times New Roman"/>
                <a:cs typeface="Times New Roman"/>
                <a:sym typeface="Times New Roman"/>
              </a:rPr>
              <a:t>    </a:t>
            </a:r>
            <a:r>
              <a:rPr lang="en" sz="1100">
                <a:solidFill>
                  <a:schemeClr val="dk1"/>
                </a:solidFill>
              </a:rPr>
              <a:t>Investigate the structure of data frames</a:t>
            </a:r>
            <a:endParaRPr/>
          </a:p>
        </p:txBody>
      </p:sp>
      <p:sp>
        <p:nvSpPr>
          <p:cNvPr id="208" name="Google Shape;208;g290e1fe51c_2_8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6482eabfdc_2_3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        	weight)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can also use –weight, keep everything but exclude weight column</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Same as: </a:t>
            </a:r>
            <a:r>
              <a:rPr lang="en" sz="1200" b="1">
                <a:solidFill>
                  <a:srgbClr val="FF0000"/>
                </a:solidFill>
              </a:rPr>
              <a:t>tibble</a:t>
            </a:r>
            <a:r>
              <a:rPr lang="en" sz="1200">
                <a:solidFill>
                  <a:schemeClr val="dk1"/>
                </a:solidFill>
              </a:rPr>
              <a:t>(surveys</a:t>
            </a:r>
            <a:r>
              <a:rPr lang="en" sz="1200" b="1">
                <a:solidFill>
                  <a:srgbClr val="0000FF"/>
                </a:solidFill>
              </a:rPr>
              <a:t>$</a:t>
            </a:r>
            <a:r>
              <a:rPr lang="en" sz="1200">
                <a:solidFill>
                  <a:schemeClr val="dk1"/>
                </a:solidFill>
              </a:rPr>
              <a:t>weight)</a:t>
            </a:r>
            <a:endParaRPr sz="1200">
              <a:solidFill>
                <a:schemeClr val="dk1"/>
              </a:solidFill>
            </a:endParaRPr>
          </a:p>
          <a:p>
            <a:pPr marL="0" lvl="0" indent="0" algn="l" rtl="0">
              <a:lnSpc>
                <a:spcPct val="90000"/>
              </a:lnSpc>
              <a:spcBef>
                <a:spcPts val="800"/>
              </a:spcBef>
              <a:spcAft>
                <a:spcPts val="0"/>
              </a:spcAft>
              <a:buClr>
                <a:schemeClr val="dk1"/>
              </a:buClr>
              <a:buSzPts val="1100"/>
              <a:buFont typeface="Arial"/>
              <a:buNone/>
            </a:pPr>
            <a:r>
              <a:rPr lang="en" sz="1200">
                <a:solidFill>
                  <a:schemeClr val="dk1"/>
                </a:solidFill>
              </a:rPr>
              <a:t>#You can also select multiple columns by separating other column names with a comma</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#Let’s say we have a collaborator who only wants the plot, species id and weight data</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plot_id, species_id, weight) </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300" name="Google Shape;300;g16482eabfdc_2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4278625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16482eabfdc_2_3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lnSpc>
                <a:spcPct val="90000"/>
              </a:lnSpc>
              <a:spcBef>
                <a:spcPts val="80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        	weight)</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You can also use –weight, keep everything but exclude weight column</a:t>
            </a:r>
            <a:endParaRPr sz="1200">
              <a:solidFill>
                <a:schemeClr val="dk1"/>
              </a:solidFill>
            </a:endParaRPr>
          </a:p>
          <a:p>
            <a:pPr marL="0" lvl="0" indent="0" algn="l" rtl="0">
              <a:lnSpc>
                <a:spcPct val="115000"/>
              </a:lnSpc>
              <a:spcBef>
                <a:spcPts val="0"/>
              </a:spcBef>
              <a:spcAft>
                <a:spcPts val="0"/>
              </a:spcAft>
              <a:buNone/>
            </a:pP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Same as: </a:t>
            </a:r>
            <a:r>
              <a:rPr lang="en" sz="1200" b="1">
                <a:solidFill>
                  <a:srgbClr val="FF0000"/>
                </a:solidFill>
              </a:rPr>
              <a:t>tibble</a:t>
            </a:r>
            <a:r>
              <a:rPr lang="en" sz="1200">
                <a:solidFill>
                  <a:schemeClr val="dk1"/>
                </a:solidFill>
              </a:rPr>
              <a:t>(surveys</a:t>
            </a:r>
            <a:r>
              <a:rPr lang="en" sz="1200" b="1">
                <a:solidFill>
                  <a:srgbClr val="0000FF"/>
                </a:solidFill>
              </a:rPr>
              <a:t>$</a:t>
            </a:r>
            <a:r>
              <a:rPr lang="en" sz="1200">
                <a:solidFill>
                  <a:schemeClr val="dk1"/>
                </a:solidFill>
              </a:rPr>
              <a:t>weight)</a:t>
            </a:r>
            <a:endParaRPr sz="1200">
              <a:solidFill>
                <a:schemeClr val="dk1"/>
              </a:solidFill>
            </a:endParaRPr>
          </a:p>
          <a:p>
            <a:pPr marL="0" lvl="0" indent="0" algn="l" rtl="0">
              <a:lnSpc>
                <a:spcPct val="90000"/>
              </a:lnSpc>
              <a:spcBef>
                <a:spcPts val="800"/>
              </a:spcBef>
              <a:spcAft>
                <a:spcPts val="0"/>
              </a:spcAft>
              <a:buClr>
                <a:schemeClr val="dk1"/>
              </a:buClr>
              <a:buSzPts val="1100"/>
              <a:buFont typeface="Arial"/>
              <a:buNone/>
            </a:pPr>
            <a:r>
              <a:rPr lang="en" sz="1200">
                <a:solidFill>
                  <a:schemeClr val="dk1"/>
                </a:solidFill>
              </a:rPr>
              <a:t>#You can also select multiple columns by separating other column names with a comma</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a:solidFill>
                  <a:schemeClr val="dk1"/>
                </a:solidFill>
              </a:rPr>
              <a:t>#Let’s say we have a collaborator who only wants the plot, species id and weight data</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200" b="1">
                <a:solidFill>
                  <a:srgbClr val="FF0000"/>
                </a:solidFill>
              </a:rPr>
              <a:t>select</a:t>
            </a:r>
            <a:r>
              <a:rPr lang="en" sz="1200">
                <a:solidFill>
                  <a:schemeClr val="dk1"/>
                </a:solidFill>
              </a:rPr>
              <a:t>(surveys, plot_id, species_id, weight) </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300" name="Google Shape;300;g16482eabfdc_2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603103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b3e32b937_2_13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dplyr also allows you to create new columns using the </a:t>
            </a:r>
            <a:r>
              <a:rPr lang="en" sz="1100">
                <a:solidFill>
                  <a:schemeClr val="dk1"/>
                </a:solidFill>
                <a:highlight>
                  <a:srgbClr val="00FF00"/>
                </a:highlight>
              </a:rPr>
              <a:t>mutate</a:t>
            </a:r>
            <a:r>
              <a:rPr lang="en" sz="1100">
                <a:solidFill>
                  <a:schemeClr val="dk1"/>
                </a:solidFill>
              </a:rPr>
              <a:t>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Which creates a new column as defined by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Mutate takes a tibble and an expression that names and defines the value of the new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This function outputs a tibble that includes the new column as defined in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For example, the weight is currently in grams. We could create a new column called weight_kg that stores the weight in kilograms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Let’s see how this works in practice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6</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To create a new column with mutate…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mutate</a:t>
            </a:r>
            <a:r>
              <a:rPr lang="en" sz="1100">
                <a:solidFill>
                  <a:schemeClr val="dk1"/>
                </a:solidFill>
              </a:rPr>
              <a:t>(surveys, weight_kg</a:t>
            </a:r>
            <a:r>
              <a:rPr lang="en" sz="1100" b="1">
                <a:solidFill>
                  <a:srgbClr val="447128"/>
                </a:solidFill>
              </a:rPr>
              <a:t> </a:t>
            </a:r>
            <a:r>
              <a:rPr lang="en" sz="1100" b="1">
                <a:solidFill>
                  <a:srgbClr val="0B5AB2"/>
                </a:solidFill>
              </a:rPr>
              <a:t>=</a:t>
            </a:r>
            <a:r>
              <a:rPr lang="en" sz="1100" b="1">
                <a:solidFill>
                  <a:srgbClr val="447128"/>
                </a:solidFill>
              </a:rPr>
              <a:t> </a:t>
            </a:r>
            <a:r>
              <a:rPr lang="en" sz="1100">
                <a:solidFill>
                  <a:schemeClr val="dk1"/>
                </a:solidFill>
              </a:rPr>
              <a:t>weight</a:t>
            </a:r>
            <a:r>
              <a:rPr lang="en" sz="1100" b="1">
                <a:solidFill>
                  <a:srgbClr val="0B5AB2"/>
                </a:solidFill>
              </a:rPr>
              <a:t>/</a:t>
            </a:r>
            <a:r>
              <a:rPr lang="en" sz="1100">
                <a:solidFill>
                  <a:schemeClr val="dk1"/>
                </a:solidFill>
              </a:rPr>
              <a:t>1000)</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same as </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 </a:t>
            </a:r>
            <a:r>
              <a:rPr lang="en" sz="1100" b="1">
                <a:solidFill>
                  <a:srgbClr val="0000FF"/>
                </a:solidFill>
              </a:rPr>
              <a:t>%&gt;%</a:t>
            </a:r>
            <a:endParaRPr sz="1100" b="1">
              <a:solidFill>
                <a:srgbClr val="0000FF"/>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r>
              <a:rPr lang="en" sz="1100" b="1">
                <a:solidFill>
                  <a:srgbClr val="FF0000"/>
                </a:solidFill>
              </a:rPr>
              <a:t>mutate</a:t>
            </a:r>
            <a:r>
              <a:rPr lang="en" sz="1100">
                <a:solidFill>
                  <a:schemeClr val="dk1"/>
                </a:solidFill>
              </a:rPr>
              <a:t>(weight_kg = weight/1000)</a:t>
            </a:r>
            <a:endParaRPr sz="1100">
              <a:solidFill>
                <a:schemeClr val="dk1"/>
              </a:solidFill>
            </a:endParaRPr>
          </a:p>
          <a:p>
            <a:pPr marL="0" lvl="0" indent="0" algn="l" rtl="0">
              <a:spcBef>
                <a:spcPts val="0"/>
              </a:spcBef>
              <a:spcAft>
                <a:spcPts val="0"/>
              </a:spcAft>
              <a:buNone/>
            </a:pPr>
            <a:endParaRPr sz="1100"/>
          </a:p>
        </p:txBody>
      </p:sp>
      <p:sp>
        <p:nvSpPr>
          <p:cNvPr id="335" name="Google Shape;335;g2b3e32b937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b3e32b937_2_13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dplyr also allows you to create new columns using the </a:t>
            </a:r>
            <a:r>
              <a:rPr lang="en" sz="1100">
                <a:solidFill>
                  <a:schemeClr val="dk1"/>
                </a:solidFill>
                <a:highlight>
                  <a:srgbClr val="00FF00"/>
                </a:highlight>
              </a:rPr>
              <a:t>mutate</a:t>
            </a:r>
            <a:r>
              <a:rPr lang="en" sz="1100">
                <a:solidFill>
                  <a:schemeClr val="dk1"/>
                </a:solidFill>
              </a:rPr>
              <a:t>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Which creates a new column as defined by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Mutate takes a tibble and an expression that names and defines the value of the new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This function outputs a tibble that includes the new column as defined in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For example, the weight is currently in grams. We could create a new column called weight_kg that stores the weight in kilograms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Let’s see how this works in practice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6</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To create a new column with mutate…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mutate</a:t>
            </a:r>
            <a:r>
              <a:rPr lang="en" sz="1100">
                <a:solidFill>
                  <a:schemeClr val="dk1"/>
                </a:solidFill>
              </a:rPr>
              <a:t>(surveys, weight_kg</a:t>
            </a:r>
            <a:r>
              <a:rPr lang="en" sz="1100" b="1">
                <a:solidFill>
                  <a:srgbClr val="447128"/>
                </a:solidFill>
              </a:rPr>
              <a:t> </a:t>
            </a:r>
            <a:r>
              <a:rPr lang="en" sz="1100" b="1">
                <a:solidFill>
                  <a:srgbClr val="0B5AB2"/>
                </a:solidFill>
              </a:rPr>
              <a:t>=</a:t>
            </a:r>
            <a:r>
              <a:rPr lang="en" sz="1100" b="1">
                <a:solidFill>
                  <a:srgbClr val="447128"/>
                </a:solidFill>
              </a:rPr>
              <a:t> </a:t>
            </a:r>
            <a:r>
              <a:rPr lang="en" sz="1100">
                <a:solidFill>
                  <a:schemeClr val="dk1"/>
                </a:solidFill>
              </a:rPr>
              <a:t>weight</a:t>
            </a:r>
            <a:r>
              <a:rPr lang="en" sz="1100" b="1">
                <a:solidFill>
                  <a:srgbClr val="0B5AB2"/>
                </a:solidFill>
              </a:rPr>
              <a:t>/</a:t>
            </a:r>
            <a:r>
              <a:rPr lang="en" sz="1100">
                <a:solidFill>
                  <a:schemeClr val="dk1"/>
                </a:solidFill>
              </a:rPr>
              <a:t>1000)</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same as </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 </a:t>
            </a:r>
            <a:r>
              <a:rPr lang="en" sz="1100" b="1">
                <a:solidFill>
                  <a:srgbClr val="0000FF"/>
                </a:solidFill>
              </a:rPr>
              <a:t>%&gt;%</a:t>
            </a:r>
            <a:endParaRPr sz="1100" b="1">
              <a:solidFill>
                <a:srgbClr val="0000FF"/>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r>
              <a:rPr lang="en" sz="1100" b="1">
                <a:solidFill>
                  <a:srgbClr val="FF0000"/>
                </a:solidFill>
              </a:rPr>
              <a:t>mutate</a:t>
            </a:r>
            <a:r>
              <a:rPr lang="en" sz="1100">
                <a:solidFill>
                  <a:schemeClr val="dk1"/>
                </a:solidFill>
              </a:rPr>
              <a:t>(weight_kg = weight/1000)</a:t>
            </a:r>
            <a:endParaRPr sz="1100">
              <a:solidFill>
                <a:schemeClr val="dk1"/>
              </a:solidFill>
            </a:endParaRPr>
          </a:p>
          <a:p>
            <a:pPr marL="0" lvl="0" indent="0" algn="l" rtl="0">
              <a:spcBef>
                <a:spcPts val="0"/>
              </a:spcBef>
              <a:spcAft>
                <a:spcPts val="0"/>
              </a:spcAft>
              <a:buNone/>
            </a:pPr>
            <a:endParaRPr sz="1100"/>
          </a:p>
        </p:txBody>
      </p:sp>
      <p:sp>
        <p:nvSpPr>
          <p:cNvPr id="335" name="Google Shape;335;g2b3e32b937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4011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b3e32b937_2_13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dplyr also allows you to create new columns using the </a:t>
            </a:r>
            <a:r>
              <a:rPr lang="en" sz="1100">
                <a:solidFill>
                  <a:schemeClr val="dk1"/>
                </a:solidFill>
                <a:highlight>
                  <a:srgbClr val="00FF00"/>
                </a:highlight>
              </a:rPr>
              <a:t>mutate</a:t>
            </a:r>
            <a:r>
              <a:rPr lang="en" sz="1100">
                <a:solidFill>
                  <a:schemeClr val="dk1"/>
                </a:solidFill>
              </a:rPr>
              <a:t>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Which creates a new column as defined by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Mutate takes a tibble and an expression that names and defines the value of the new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This function outputs a tibble that includes the new column as defined in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For example, the weight is currently in grams. We could create a new column called weight_kg that stores the weight in kilograms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Let’s see how this works in practice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6</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To create a new column with mutate…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mutate</a:t>
            </a:r>
            <a:r>
              <a:rPr lang="en" sz="1100">
                <a:solidFill>
                  <a:schemeClr val="dk1"/>
                </a:solidFill>
              </a:rPr>
              <a:t>(surveys, weight_kg</a:t>
            </a:r>
            <a:r>
              <a:rPr lang="en" sz="1100" b="1">
                <a:solidFill>
                  <a:srgbClr val="447128"/>
                </a:solidFill>
              </a:rPr>
              <a:t> </a:t>
            </a:r>
            <a:r>
              <a:rPr lang="en" sz="1100" b="1">
                <a:solidFill>
                  <a:srgbClr val="0B5AB2"/>
                </a:solidFill>
              </a:rPr>
              <a:t>=</a:t>
            </a:r>
            <a:r>
              <a:rPr lang="en" sz="1100" b="1">
                <a:solidFill>
                  <a:srgbClr val="447128"/>
                </a:solidFill>
              </a:rPr>
              <a:t> </a:t>
            </a:r>
            <a:r>
              <a:rPr lang="en" sz="1100">
                <a:solidFill>
                  <a:schemeClr val="dk1"/>
                </a:solidFill>
              </a:rPr>
              <a:t>weight</a:t>
            </a:r>
            <a:r>
              <a:rPr lang="en" sz="1100" b="1">
                <a:solidFill>
                  <a:srgbClr val="0B5AB2"/>
                </a:solidFill>
              </a:rPr>
              <a:t>/</a:t>
            </a:r>
            <a:r>
              <a:rPr lang="en" sz="1100">
                <a:solidFill>
                  <a:schemeClr val="dk1"/>
                </a:solidFill>
              </a:rPr>
              <a:t>1000)</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same as </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 </a:t>
            </a:r>
            <a:r>
              <a:rPr lang="en" sz="1100" b="1">
                <a:solidFill>
                  <a:srgbClr val="0000FF"/>
                </a:solidFill>
              </a:rPr>
              <a:t>%&gt;%</a:t>
            </a:r>
            <a:endParaRPr sz="1100" b="1">
              <a:solidFill>
                <a:srgbClr val="0000FF"/>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r>
              <a:rPr lang="en" sz="1100" b="1">
                <a:solidFill>
                  <a:srgbClr val="FF0000"/>
                </a:solidFill>
              </a:rPr>
              <a:t>mutate</a:t>
            </a:r>
            <a:r>
              <a:rPr lang="en" sz="1100">
                <a:solidFill>
                  <a:schemeClr val="dk1"/>
                </a:solidFill>
              </a:rPr>
              <a:t>(weight_kg = weight/1000)</a:t>
            </a:r>
            <a:endParaRPr sz="1100">
              <a:solidFill>
                <a:schemeClr val="dk1"/>
              </a:solidFill>
            </a:endParaRPr>
          </a:p>
          <a:p>
            <a:pPr marL="0" lvl="0" indent="0" algn="l" rtl="0">
              <a:spcBef>
                <a:spcPts val="0"/>
              </a:spcBef>
              <a:spcAft>
                <a:spcPts val="0"/>
              </a:spcAft>
              <a:buNone/>
            </a:pPr>
            <a:endParaRPr sz="1100"/>
          </a:p>
        </p:txBody>
      </p:sp>
      <p:sp>
        <p:nvSpPr>
          <p:cNvPr id="335" name="Google Shape;335;g2b3e32b937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5530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2b3e32b937_2_13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dplyr also allows you to create new columns using the </a:t>
            </a:r>
            <a:r>
              <a:rPr lang="en" sz="1100">
                <a:solidFill>
                  <a:schemeClr val="dk1"/>
                </a:solidFill>
                <a:highlight>
                  <a:srgbClr val="00FF00"/>
                </a:highlight>
              </a:rPr>
              <a:t>mutate</a:t>
            </a:r>
            <a:r>
              <a:rPr lang="en" sz="1100">
                <a:solidFill>
                  <a:schemeClr val="dk1"/>
                </a:solidFill>
              </a:rPr>
              <a:t>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Which creates a new column as defined by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Mutate takes a tibble and an expression that names and defines the value of the new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This function outputs a tibble that includes the new column as defined in the input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For example, the weight is currently in grams. We could create a new column called weight_kg that stores the weight in kilograms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Let’s see how this works in practice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6</a:t>
            </a:r>
            <a:r>
              <a:rPr lang="en" sz="1100">
                <a:solidFill>
                  <a:schemeClr val="dk1"/>
                </a:solidFill>
              </a:rPr>
              <a: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To create a new column with mutate…</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mutate</a:t>
            </a:r>
            <a:r>
              <a:rPr lang="en" sz="1100">
                <a:solidFill>
                  <a:schemeClr val="dk1"/>
                </a:solidFill>
              </a:rPr>
              <a:t>(surveys, weight_kg</a:t>
            </a:r>
            <a:r>
              <a:rPr lang="en" sz="1100" b="1">
                <a:solidFill>
                  <a:srgbClr val="447128"/>
                </a:solidFill>
              </a:rPr>
              <a:t> </a:t>
            </a:r>
            <a:r>
              <a:rPr lang="en" sz="1100" b="1">
                <a:solidFill>
                  <a:srgbClr val="0B5AB2"/>
                </a:solidFill>
              </a:rPr>
              <a:t>=</a:t>
            </a:r>
            <a:r>
              <a:rPr lang="en" sz="1100" b="1">
                <a:solidFill>
                  <a:srgbClr val="447128"/>
                </a:solidFill>
              </a:rPr>
              <a:t> </a:t>
            </a:r>
            <a:r>
              <a:rPr lang="en" sz="1100">
                <a:solidFill>
                  <a:schemeClr val="dk1"/>
                </a:solidFill>
              </a:rPr>
              <a:t>weight</a:t>
            </a:r>
            <a:r>
              <a:rPr lang="en" sz="1100" b="1">
                <a:solidFill>
                  <a:srgbClr val="0B5AB2"/>
                </a:solidFill>
              </a:rPr>
              <a:t>/</a:t>
            </a:r>
            <a:r>
              <a:rPr lang="en" sz="1100">
                <a:solidFill>
                  <a:schemeClr val="dk1"/>
                </a:solidFill>
              </a:rPr>
              <a:t>1000)</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chemeClr val="dk1"/>
                </a:solidFill>
              </a:rPr>
              <a:t>same as </a:t>
            </a:r>
            <a:endParaRPr sz="1100" b="1">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 </a:t>
            </a:r>
            <a:r>
              <a:rPr lang="en" sz="1100" b="1">
                <a:solidFill>
                  <a:srgbClr val="0000FF"/>
                </a:solidFill>
              </a:rPr>
              <a:t>%&gt;%</a:t>
            </a:r>
            <a:endParaRPr sz="1100" b="1">
              <a:solidFill>
                <a:srgbClr val="0000FF"/>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r>
              <a:rPr lang="en" sz="1100" b="1">
                <a:solidFill>
                  <a:srgbClr val="FF0000"/>
                </a:solidFill>
              </a:rPr>
              <a:t>mutate</a:t>
            </a:r>
            <a:r>
              <a:rPr lang="en" sz="1100">
                <a:solidFill>
                  <a:schemeClr val="dk1"/>
                </a:solidFill>
              </a:rPr>
              <a:t>(weight_kg = weight/1000)</a:t>
            </a:r>
            <a:endParaRPr sz="1100">
              <a:solidFill>
                <a:schemeClr val="dk1"/>
              </a:solidFill>
            </a:endParaRPr>
          </a:p>
          <a:p>
            <a:pPr marL="0" lvl="0" indent="0" algn="l" rtl="0">
              <a:spcBef>
                <a:spcPts val="0"/>
              </a:spcBef>
              <a:spcAft>
                <a:spcPts val="0"/>
              </a:spcAft>
              <a:buNone/>
            </a:pPr>
            <a:endParaRPr sz="1100"/>
          </a:p>
        </p:txBody>
      </p:sp>
      <p:sp>
        <p:nvSpPr>
          <p:cNvPr id="335" name="Google Shape;335;g2b3e32b937_2_1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842383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6417d84373_2_8: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200">
                <a:solidFill>
                  <a:schemeClr val="dk1"/>
                </a:solidFill>
              </a:rPr>
              <a:t>Before you can use the tidyverse, you need to install the packages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using the </a:t>
            </a:r>
            <a:r>
              <a:rPr lang="en" sz="1200">
                <a:solidFill>
                  <a:schemeClr val="dk1"/>
                </a:solidFill>
                <a:highlight>
                  <a:srgbClr val="00FF00"/>
                </a:highlight>
              </a:rPr>
              <a:t>install.packages</a:t>
            </a:r>
            <a:r>
              <a:rPr lang="en" sz="1200">
                <a:solidFill>
                  <a:schemeClr val="dk1"/>
                </a:solidFill>
              </a:rPr>
              <a:t> function.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This function will download the packages you need from </a:t>
            </a:r>
            <a:r>
              <a:rPr lang="en" sz="1200">
                <a:solidFill>
                  <a:srgbClr val="222222"/>
                </a:solidFill>
                <a:highlight>
                  <a:srgbClr val="FFFFFF"/>
                </a:highlight>
                <a:latin typeface="Roboto"/>
                <a:ea typeface="Roboto"/>
                <a:cs typeface="Roboto"/>
                <a:sym typeface="Roboto"/>
              </a:rPr>
              <a:t>Comprehensive R Archive Network (CRAN) </a:t>
            </a:r>
            <a:r>
              <a:rPr lang="en" sz="1200">
                <a:solidFill>
                  <a:schemeClr val="dk1"/>
                </a:solidFill>
              </a:rPr>
              <a:t> and store them on your computer where R can find them. </a:t>
            </a:r>
            <a:endParaRPr sz="1200">
              <a:solidFill>
                <a:schemeClr val="dk1"/>
              </a:solidFill>
            </a:endParaRPr>
          </a:p>
          <a:p>
            <a:pPr marL="457200" lvl="0" indent="-304800" algn="l" rtl="0">
              <a:spcBef>
                <a:spcPts val="0"/>
              </a:spcBef>
              <a:spcAft>
                <a:spcPts val="0"/>
              </a:spcAft>
              <a:buClr>
                <a:schemeClr val="dk1"/>
              </a:buClr>
              <a:buSzPts val="1200"/>
              <a:buChar char="●"/>
            </a:pPr>
            <a:r>
              <a:rPr lang="en" sz="1200">
                <a:solidFill>
                  <a:schemeClr val="dk1"/>
                </a:solidFill>
              </a:rPr>
              <a:t>You only need to do this once on each R installation</a:t>
            </a:r>
            <a:endParaRPr sz="1200">
              <a:solidFill>
                <a:schemeClr val="dk1"/>
              </a:solidFill>
            </a:endParaRPr>
          </a:p>
          <a:p>
            <a:pPr marL="0" lvl="0" indent="0" algn="l" rtl="0">
              <a:spcBef>
                <a:spcPts val="0"/>
              </a:spcBef>
              <a:spcAft>
                <a:spcPts val="0"/>
              </a:spcAft>
              <a:buNone/>
            </a:pPr>
            <a:endParaRPr sz="1200">
              <a:solidFill>
                <a:schemeClr val="dk1"/>
              </a:solidFill>
            </a:endParaRPr>
          </a:p>
          <a:p>
            <a:pPr marL="152400" lvl="0" indent="0" algn="l" rtl="0">
              <a:lnSpc>
                <a:spcPct val="115000"/>
              </a:lnSpc>
              <a:spcBef>
                <a:spcPts val="0"/>
              </a:spcBef>
              <a:spcAft>
                <a:spcPts val="0"/>
              </a:spcAft>
              <a:buClr>
                <a:schemeClr val="dk1"/>
              </a:buClr>
              <a:buSzPts val="1100"/>
              <a:buFont typeface="Arial"/>
              <a:buNone/>
            </a:pPr>
            <a:r>
              <a:rPr lang="en" sz="1200">
                <a:solidFill>
                  <a:schemeClr val="dk1"/>
                </a:solidFill>
              </a:rPr>
              <a:t>R packages are not built into the language, but created later by other programmers. In each package, it would provide useful tools, so you don’t have to write it on your own.</a:t>
            </a:r>
            <a:endParaRPr sz="1200">
              <a:solidFill>
                <a:schemeClr val="dk1"/>
              </a:solidFill>
            </a:endParaRPr>
          </a:p>
          <a:p>
            <a:pPr marL="0" lvl="0" indent="0" algn="l" rtl="0">
              <a:spcBef>
                <a:spcPts val="0"/>
              </a:spcBef>
              <a:spcAft>
                <a:spcPts val="0"/>
              </a:spcAft>
              <a:buNone/>
            </a:pPr>
            <a:endParaRPr sz="1200">
              <a:solidFill>
                <a:schemeClr val="dk1"/>
              </a:solidFill>
            </a:endParaRPr>
          </a:p>
        </p:txBody>
      </p:sp>
      <p:sp>
        <p:nvSpPr>
          <p:cNvPr id="247" name="Google Shape;247;g16417d84373_2_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4cde388118_0_9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dirty="0">
                <a:solidFill>
                  <a:schemeClr val="dk1"/>
                </a:solidFill>
              </a:rPr>
              <a:t>After you install the package, you are not ready to use it.</a:t>
            </a:r>
            <a:endParaRPr sz="1100" dirty="0">
              <a:solidFill>
                <a:schemeClr val="dk1"/>
              </a:solidFill>
            </a:endParaRPr>
          </a:p>
          <a:p>
            <a:pPr marL="0" lvl="0" indent="0" algn="l" rtl="0">
              <a:spcBef>
                <a:spcPts val="0"/>
              </a:spcBef>
              <a:spcAft>
                <a:spcPts val="0"/>
              </a:spcAft>
              <a:buClr>
                <a:schemeClr val="dk1"/>
              </a:buClr>
              <a:buSzPts val="1100"/>
              <a:buFont typeface="Arial"/>
              <a:buNone/>
            </a:pPr>
            <a:r>
              <a:rPr lang="en" sz="1100" dirty="0">
                <a:solidFill>
                  <a:schemeClr val="dk1"/>
                </a:solidFill>
              </a:rPr>
              <a:t>Then you need to load the package using the </a:t>
            </a:r>
            <a:r>
              <a:rPr lang="en" sz="1100" dirty="0">
                <a:solidFill>
                  <a:schemeClr val="dk1"/>
                </a:solidFill>
                <a:highlight>
                  <a:srgbClr val="00FF00"/>
                </a:highlight>
              </a:rPr>
              <a:t>library</a:t>
            </a:r>
            <a:r>
              <a:rPr lang="en" sz="1100" dirty="0">
                <a:solidFill>
                  <a:schemeClr val="dk1"/>
                </a:solidFill>
              </a:rPr>
              <a:t> function. </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This function loads the packages so that you can use them </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Why the extra step? Having only the packages you need at a given time makes R more efficient. </a:t>
            </a:r>
            <a:endParaRPr sz="1100" dirty="0">
              <a:solidFill>
                <a:schemeClr val="dk1"/>
              </a:solidFill>
            </a:endParaRPr>
          </a:p>
          <a:p>
            <a:pPr marL="457200" lvl="0" indent="-298450" algn="l" rtl="0">
              <a:spcBef>
                <a:spcPts val="0"/>
              </a:spcBef>
              <a:spcAft>
                <a:spcPts val="0"/>
              </a:spcAft>
              <a:buClr>
                <a:schemeClr val="dk1"/>
              </a:buClr>
              <a:buSzPts val="1100"/>
              <a:buChar char="●"/>
            </a:pPr>
            <a:r>
              <a:rPr lang="en" sz="1100" dirty="0">
                <a:solidFill>
                  <a:schemeClr val="dk1"/>
                </a:solidFill>
              </a:rPr>
              <a:t>You need to load packages every time you start RStudio to use the functions they contain.</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Let’s load the data and the packages before we learn more about </a:t>
            </a:r>
            <a:r>
              <a:rPr lang="en" sz="1100" dirty="0" err="1">
                <a:solidFill>
                  <a:schemeClr val="dk1"/>
                </a:solidFill>
              </a:rPr>
              <a:t>dplyr</a:t>
            </a:r>
            <a:r>
              <a:rPr lang="en" sz="1100" dirty="0">
                <a:solidFill>
                  <a:schemeClr val="dk1"/>
                </a:solidFill>
              </a:rPr>
              <a:t>.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spcBef>
                <a:spcPts val="0"/>
              </a:spcBef>
              <a:spcAft>
                <a:spcPts val="0"/>
              </a:spcAft>
              <a:buNone/>
            </a:pPr>
            <a:r>
              <a:rPr lang="en" sz="1100" dirty="0">
                <a:solidFill>
                  <a:schemeClr val="dk1"/>
                </a:solidFill>
              </a:rPr>
              <a:t>Demo: </a:t>
            </a:r>
            <a:endParaRPr sz="1100" dirty="0">
              <a:solidFill>
                <a:schemeClr val="dk1"/>
              </a:solidFill>
            </a:endParaRPr>
          </a:p>
          <a:p>
            <a:pPr marL="0" lvl="0" indent="0" algn="l" rtl="0">
              <a:spcBef>
                <a:spcPts val="0"/>
              </a:spcBef>
              <a:spcAft>
                <a:spcPts val="0"/>
              </a:spcAft>
              <a:buNone/>
            </a:pPr>
            <a:endParaRPr sz="1100" dirty="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 sz="1200" b="1" dirty="0" err="1">
                <a:solidFill>
                  <a:srgbClr val="FF0000"/>
                </a:solidFill>
              </a:rPr>
              <a:t>install.packages</a:t>
            </a:r>
            <a:r>
              <a:rPr lang="en" sz="1200" b="1" dirty="0">
                <a:solidFill>
                  <a:schemeClr val="dk1"/>
                </a:solidFill>
              </a:rPr>
              <a:t>(“</a:t>
            </a:r>
            <a:r>
              <a:rPr lang="en" sz="1200" b="1" dirty="0" err="1">
                <a:solidFill>
                  <a:srgbClr val="16A53F"/>
                </a:solidFill>
              </a:rPr>
              <a:t>tidyverse</a:t>
            </a:r>
            <a:r>
              <a:rPr lang="en" sz="1200" b="1" dirty="0">
                <a:solidFill>
                  <a:schemeClr val="dk1"/>
                </a:solidFill>
              </a:rPr>
              <a:t>”)</a:t>
            </a:r>
            <a:endParaRPr sz="1200" b="1" dirty="0">
              <a:solidFill>
                <a:schemeClr val="dk1"/>
              </a:solidFill>
            </a:endParaRPr>
          </a:p>
          <a:p>
            <a:pPr marL="0" lvl="0" indent="0" algn="l" rtl="0">
              <a:lnSpc>
                <a:spcPct val="90000"/>
              </a:lnSpc>
              <a:spcBef>
                <a:spcPts val="0"/>
              </a:spcBef>
              <a:spcAft>
                <a:spcPts val="0"/>
              </a:spcAft>
              <a:buNone/>
            </a:pPr>
            <a:r>
              <a:rPr lang="en" sz="1200" b="1" dirty="0">
                <a:solidFill>
                  <a:srgbClr val="FF0000"/>
                </a:solidFill>
              </a:rPr>
              <a:t>?</a:t>
            </a:r>
            <a:r>
              <a:rPr lang="en" sz="1200" b="1" dirty="0" err="1">
                <a:solidFill>
                  <a:srgbClr val="FF0000"/>
                </a:solidFill>
              </a:rPr>
              <a:t>read_csv</a:t>
            </a:r>
            <a:r>
              <a:rPr lang="en" sz="1200" b="1" dirty="0">
                <a:solidFill>
                  <a:srgbClr val="FF0000"/>
                </a:solidFill>
              </a:rPr>
              <a:t> </a:t>
            </a:r>
            <a:r>
              <a:rPr lang="en" sz="1200" dirty="0"/>
              <a:t>#error</a:t>
            </a:r>
            <a:endParaRPr sz="1200" dirty="0"/>
          </a:p>
          <a:p>
            <a:pPr marL="0" lvl="0" indent="0" algn="l" rtl="0">
              <a:lnSpc>
                <a:spcPct val="90000"/>
              </a:lnSpc>
              <a:spcBef>
                <a:spcPts val="0"/>
              </a:spcBef>
              <a:spcAft>
                <a:spcPts val="0"/>
              </a:spcAft>
              <a:buNone/>
            </a:pPr>
            <a:r>
              <a:rPr lang="en" sz="1200" b="1" dirty="0">
                <a:solidFill>
                  <a:srgbClr val="FF0000"/>
                </a:solidFill>
              </a:rPr>
              <a:t>library</a:t>
            </a:r>
            <a:r>
              <a:rPr lang="en" sz="1200" b="1" dirty="0">
                <a:solidFill>
                  <a:schemeClr val="dk1"/>
                </a:solidFill>
              </a:rPr>
              <a:t>(“</a:t>
            </a:r>
            <a:r>
              <a:rPr lang="en" sz="1200" b="1" dirty="0" err="1">
                <a:solidFill>
                  <a:srgbClr val="16A53F"/>
                </a:solidFill>
              </a:rPr>
              <a:t>tidyverse</a:t>
            </a:r>
            <a:r>
              <a:rPr lang="en" sz="1200" b="1" dirty="0">
                <a:solidFill>
                  <a:schemeClr val="dk1"/>
                </a:solidFill>
              </a:rPr>
              <a:t>”)</a:t>
            </a:r>
            <a:endParaRPr sz="1200" b="1" dirty="0">
              <a:solidFill>
                <a:schemeClr val="dk1"/>
              </a:solidFill>
            </a:endParaRPr>
          </a:p>
          <a:p>
            <a:pPr marL="0" lvl="0" indent="0" algn="l" rtl="0">
              <a:lnSpc>
                <a:spcPct val="90000"/>
              </a:lnSpc>
              <a:spcBef>
                <a:spcPts val="0"/>
              </a:spcBef>
              <a:spcAft>
                <a:spcPts val="0"/>
              </a:spcAft>
              <a:buClr>
                <a:schemeClr val="dk1"/>
              </a:buClr>
              <a:buSzPts val="1100"/>
              <a:buFont typeface="Arial"/>
              <a:buNone/>
            </a:pPr>
            <a:r>
              <a:rPr lang="en" sz="1200" b="1" dirty="0">
                <a:solidFill>
                  <a:schemeClr val="dk1"/>
                </a:solidFill>
              </a:rPr>
              <a:t>?</a:t>
            </a:r>
            <a:r>
              <a:rPr lang="en" sz="1200" b="1" dirty="0" err="1">
                <a:solidFill>
                  <a:srgbClr val="FF0000"/>
                </a:solidFill>
              </a:rPr>
              <a:t>read_csv</a:t>
            </a:r>
            <a:r>
              <a:rPr lang="en" sz="1200" b="1" dirty="0">
                <a:solidFill>
                  <a:schemeClr val="dk1"/>
                </a:solidFill>
              </a:rPr>
              <a:t> </a:t>
            </a:r>
            <a:r>
              <a:rPr lang="en" sz="1200" dirty="0">
                <a:solidFill>
                  <a:schemeClr val="dk1"/>
                </a:solidFill>
              </a:rPr>
              <a:t>#help file</a:t>
            </a:r>
            <a:endParaRPr sz="1200" dirty="0">
              <a:solidFill>
                <a:schemeClr val="dk1"/>
              </a:solidFill>
            </a:endParaRPr>
          </a:p>
        </p:txBody>
      </p:sp>
      <p:sp>
        <p:nvSpPr>
          <p:cNvPr id="260" name="Google Shape;260;g4cde388118_0_9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g48997aa5aa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7" name="Google Shape;287;g48997aa5aa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Now let’s talk about </a:t>
            </a:r>
            <a:r>
              <a:rPr lang="en" dirty="0" err="1"/>
              <a:t>dplyr</a:t>
            </a:r>
            <a:r>
              <a:rPr lang="en" dirty="0"/>
              <a:t> verbs. </a:t>
            </a:r>
            <a:endParaRPr dirty="0"/>
          </a:p>
          <a:p>
            <a:pPr marL="457200" lvl="0" indent="-298450" algn="l" rtl="0">
              <a:spcBef>
                <a:spcPts val="0"/>
              </a:spcBef>
              <a:spcAft>
                <a:spcPts val="0"/>
              </a:spcAft>
              <a:buSzPts val="1100"/>
              <a:buChar char="●"/>
            </a:pPr>
            <a:r>
              <a:rPr lang="en" dirty="0"/>
              <a:t>The </a:t>
            </a:r>
            <a:r>
              <a:rPr lang="en" dirty="0" err="1"/>
              <a:t>dplyr</a:t>
            </a:r>
            <a:r>
              <a:rPr lang="en" dirty="0"/>
              <a:t> functions are very nice and standard. The first argument is always a table.</a:t>
            </a:r>
            <a:endParaRPr dirty="0"/>
          </a:p>
          <a:p>
            <a:pPr marL="457200" lvl="0" indent="-298450" algn="l" rtl="0">
              <a:spcBef>
                <a:spcPts val="0"/>
              </a:spcBef>
              <a:spcAft>
                <a:spcPts val="0"/>
              </a:spcAft>
              <a:buSzPts val="1100"/>
              <a:buChar char="●"/>
            </a:pPr>
            <a:r>
              <a:rPr lang="en" dirty="0"/>
              <a:t>By running this code, you wouldn’t change the original dataset, it only return a new dataset.</a:t>
            </a:r>
            <a:endParaRPr dirty="0"/>
          </a:p>
          <a:p>
            <a:pPr marL="457200" lvl="0" indent="-298450" algn="l" rtl="0">
              <a:spcBef>
                <a:spcPts val="0"/>
              </a:spcBef>
              <a:spcAft>
                <a:spcPts val="0"/>
              </a:spcAft>
              <a:buSzPts val="1100"/>
              <a:buChar char="●"/>
            </a:pPr>
            <a:r>
              <a:rPr lang="en" dirty="0"/>
              <a:t>Like any other R function, If you don’t use the assignment operator, the output goes to the console. </a:t>
            </a:r>
            <a:endParaRPr dirty="0"/>
          </a:p>
          <a:p>
            <a:pPr marL="457200" lvl="0" indent="-298450" algn="l" rtl="0">
              <a:spcBef>
                <a:spcPts val="0"/>
              </a:spcBef>
              <a:spcAft>
                <a:spcPts val="0"/>
              </a:spcAft>
              <a:buSzPts val="1100"/>
              <a:buChar char="●"/>
            </a:pPr>
            <a:r>
              <a:rPr lang="en" dirty="0"/>
              <a:t>To save it, you must use the assignment operator to save the values in a new table name or overwrite the old one.</a:t>
            </a:r>
            <a:endParaRPr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2b3e32b937_2_122: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tidyverse verbs can be combined using the </a:t>
            </a:r>
            <a:r>
              <a:rPr lang="en" sz="1100">
                <a:solidFill>
                  <a:schemeClr val="dk1"/>
                </a:solidFill>
                <a:highlight>
                  <a:srgbClr val="00FF00"/>
                </a:highlight>
              </a:rPr>
              <a:t>pipe operator</a:t>
            </a:r>
            <a:r>
              <a:rPr lang="en" sz="1100">
                <a:solidFill>
                  <a:schemeClr val="dk1"/>
                </a:solidFill>
              </a:rPr>
              <a:t> (%&gt;%).</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It would take whatever before it to the next line.</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 operator goes at the end of each line that you want to string together.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Then the output of the previous line becomes the input for the next line. This works because the output and first input for all dplyr verbs are tables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This means that you don’t have to explicitly provide the data frame argument in each verb function.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we could specify that we only want records that have weights of less than 5g and only the species_id, sex, and weight columns in one statement.</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how pipes work in a demo</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5</a:t>
            </a:r>
            <a:r>
              <a:rPr lang="en" sz="1100">
                <a:solidFill>
                  <a:schemeClr val="dk1"/>
                </a:solidFill>
              </a:rPr>
              <a:t>: pipes</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We can use the assignment operator to save the output in a data frame called surveys_sml</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surveys_sml&lt;-surveys </a:t>
            </a:r>
            <a:r>
              <a:rPr lang="en" sz="1100" b="1">
                <a:solidFill>
                  <a:srgbClr val="0B5AB2"/>
                </a:solidFill>
              </a:rPr>
              <a:t>%&gt;%</a:t>
            </a:r>
            <a:endParaRPr sz="1100" b="1">
              <a:solidFill>
                <a:srgbClr val="0B5AB2"/>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r>
              <a:rPr lang="en" sz="1100" b="1">
                <a:solidFill>
                  <a:srgbClr val="FF0000"/>
                </a:solidFill>
              </a:rPr>
              <a:t>filter</a:t>
            </a:r>
            <a:r>
              <a:rPr lang="en" sz="1100">
                <a:solidFill>
                  <a:schemeClr val="dk1"/>
                </a:solidFill>
              </a:rPr>
              <a:t>(weight</a:t>
            </a:r>
            <a:r>
              <a:rPr lang="en" sz="1100" b="1">
                <a:solidFill>
                  <a:srgbClr val="0B5AB2"/>
                </a:solidFill>
              </a:rPr>
              <a:t>&lt;</a:t>
            </a:r>
            <a:r>
              <a:rPr lang="en" sz="1100">
                <a:solidFill>
                  <a:schemeClr val="dk1"/>
                </a:solidFill>
              </a:rPr>
              <a:t>5) </a:t>
            </a:r>
            <a:r>
              <a:rPr lang="en" sz="1100" b="1">
                <a:solidFill>
                  <a:srgbClr val="0B5AB2"/>
                </a:solidFill>
              </a:rPr>
              <a:t>%&gt;%</a:t>
            </a:r>
            <a:endParaRPr sz="1100" b="1">
              <a:solidFill>
                <a:srgbClr val="0B5AB2"/>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r>
              <a:rPr lang="en" sz="1100" b="1">
                <a:solidFill>
                  <a:srgbClr val="FF0000"/>
                </a:solidFill>
              </a:rPr>
              <a:t>select</a:t>
            </a:r>
            <a:r>
              <a:rPr lang="en" sz="1100">
                <a:solidFill>
                  <a:schemeClr val="dk1"/>
                </a:solidFill>
              </a:rPr>
              <a:t>(species_id, sex</a:t>
            </a:r>
            <a:r>
              <a:rPr lang="en" sz="1100" b="1">
                <a:solidFill>
                  <a:schemeClr val="dk1"/>
                </a:solidFill>
              </a:rPr>
              <a:t>, weight</a:t>
            </a:r>
            <a:r>
              <a:rPr lang="en" sz="1100">
                <a:solidFill>
                  <a:schemeClr val="dk1"/>
                </a:solidFill>
              </a:rPr>
              <a:t>)</a:t>
            </a:r>
            <a:endParaRPr sz="1100">
              <a:solidFill>
                <a:schemeClr val="dk1"/>
              </a:solidFill>
            </a:endParaRPr>
          </a:p>
          <a:p>
            <a:pPr marL="0" lvl="0" indent="0" algn="l" rtl="0">
              <a:spcBef>
                <a:spcPts val="0"/>
              </a:spcBef>
              <a:spcAft>
                <a:spcPts val="0"/>
              </a:spcAft>
              <a:buNone/>
            </a:pPr>
            <a:endParaRPr/>
          </a:p>
        </p:txBody>
      </p:sp>
      <p:sp>
        <p:nvSpPr>
          <p:cNvPr id="322" name="Google Shape;322;g2b3e32b937_2_1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5037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g2b3e32b937_2_117:notes"/>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We’ve seen how to choose particular columns using select, now let’s look at how to pick rows using filter.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You use filter when you want to look at a subset of your observations, based on certain condition.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highlight>
                  <a:srgbClr val="00FF00"/>
                </a:highlight>
              </a:rPr>
              <a:t>Filter</a:t>
            </a:r>
            <a:r>
              <a:rPr lang="en" sz="1100">
                <a:solidFill>
                  <a:schemeClr val="dk1"/>
                </a:solidFill>
              </a:rPr>
              <a:t> chooses rows based on specified criteria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It takes a tibble and a logical expression as arguments (== is a logical equal, it compares two values year and 1995, if the answer is yes, it would return TRUE, then this observation would be included in our subset. If the answer is no, this observation would be excluded)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And it outputs a tibble with only the rows that meet the relational expression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you can specify that you only want rows where the year is equal to 1995</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select in action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 filter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say we only want to look at records taken in 1995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700">
                <a:solidFill>
                  <a:srgbClr val="FF0000"/>
                </a:solidFill>
              </a:rPr>
              <a:t> </a:t>
            </a:r>
            <a:r>
              <a:rPr lang="en" sz="1100" b="1">
                <a:solidFill>
                  <a:srgbClr val="FF0000"/>
                </a:solidFill>
              </a:rPr>
              <a:t>filter</a:t>
            </a:r>
            <a:r>
              <a:rPr lang="en" sz="1100">
                <a:solidFill>
                  <a:schemeClr val="dk1"/>
                </a:solidFill>
              </a:rPr>
              <a:t>(surveys, year</a:t>
            </a:r>
            <a:r>
              <a:rPr lang="en" sz="1100" b="1">
                <a:solidFill>
                  <a:srgbClr val="447128"/>
                </a:solidFill>
              </a:rPr>
              <a:t> </a:t>
            </a:r>
            <a:r>
              <a:rPr lang="en" sz="1100" b="1">
                <a:solidFill>
                  <a:srgbClr val="0000FF"/>
                </a:solidFill>
              </a:rPr>
              <a:t>==</a:t>
            </a:r>
            <a:r>
              <a:rPr lang="en" sz="1100" b="1">
                <a:solidFill>
                  <a:srgbClr val="447128"/>
                </a:solidFill>
              </a:rPr>
              <a:t> </a:t>
            </a:r>
            <a:r>
              <a:rPr lang="en" sz="1100">
                <a:solidFill>
                  <a:schemeClr val="dk1"/>
                </a:solidFill>
              </a:rPr>
              <a:t>1995)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a:t>
            </a:r>
            <a:r>
              <a:rPr lang="en" sz="1100" b="1">
                <a:solidFill>
                  <a:srgbClr val="0000FF"/>
                </a:solidFill>
              </a:rPr>
              <a:t> ]</a:t>
            </a:r>
            <a:endParaRPr sz="1100" b="1">
              <a:solidFill>
                <a:srgbClr val="0000FF"/>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#you can also filter by multiple variables, each condition is separated by a comma</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filter</a:t>
            </a:r>
            <a:r>
              <a:rPr lang="en" sz="1100">
                <a:solidFill>
                  <a:schemeClr val="dk1"/>
                </a:solidFill>
              </a:rPr>
              <a:t>(surveys,          #the data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#filter for rows that have 1995 in year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sex </a:t>
            </a:r>
            <a:r>
              <a:rPr lang="en" sz="1100" b="1">
                <a:solidFill>
                  <a:srgbClr val="0000FF"/>
                </a:solidFill>
              </a:rPr>
              <a:t>==</a:t>
            </a:r>
            <a:r>
              <a:rPr lang="en" sz="1100">
                <a:solidFill>
                  <a:schemeClr val="dk1"/>
                </a:solidFill>
              </a:rPr>
              <a:t> "F")       #filter for rows that have F in the sex column</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surveys$sex </a:t>
            </a:r>
            <a:r>
              <a:rPr lang="en" sz="1100" b="1">
                <a:solidFill>
                  <a:srgbClr val="0000FF"/>
                </a:solidFill>
              </a:rPr>
              <a:t>==</a:t>
            </a:r>
            <a:r>
              <a:rPr lang="en" sz="1100">
                <a:solidFill>
                  <a:schemeClr val="dk1"/>
                </a:solidFill>
              </a:rPr>
              <a:t> "F", </a:t>
            </a:r>
            <a:r>
              <a:rPr lang="en" sz="1100" b="1">
                <a:solidFill>
                  <a:srgbClr val="0000FF"/>
                </a:solidFill>
              </a:rPr>
              <a:t>]</a:t>
            </a:r>
            <a:endParaRPr sz="1100" b="1">
              <a:solidFill>
                <a:srgbClr val="0000FF"/>
              </a:solidFill>
            </a:endParaRPr>
          </a:p>
          <a:p>
            <a:pPr marL="0" lvl="0" indent="0" algn="l" rtl="0">
              <a:spcBef>
                <a:spcPts val="0"/>
              </a:spcBef>
              <a:spcAft>
                <a:spcPts val="0"/>
              </a:spcAft>
              <a:buNone/>
            </a:pPr>
            <a:endParaRPr sz="1100">
              <a:solidFill>
                <a:schemeClr val="dk1"/>
              </a:solidFill>
            </a:endParaRPr>
          </a:p>
        </p:txBody>
      </p:sp>
      <p:sp>
        <p:nvSpPr>
          <p:cNvPr id="308" name="Google Shape;308;g2b3e32b937_2_1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793669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6482eabfdc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We’ve seen how to choose particular columns using select, now let’s look at how to pick rows using filter.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You use filter when you want to look at a subset of your observations, based on certain condition.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highlight>
                  <a:srgbClr val="00FF00"/>
                </a:highlight>
              </a:rPr>
              <a:t>Filter</a:t>
            </a:r>
            <a:r>
              <a:rPr lang="en" sz="1100">
                <a:solidFill>
                  <a:schemeClr val="dk1"/>
                </a:solidFill>
              </a:rPr>
              <a:t> chooses rows based on specified criteria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It takes a tibble and a logical expression as arguments (== is a logical equal, it compares two values year and 1995, if the answer is yes, it would return TRUE, then this observation would be included in our subset. If the answer is no, this observation would be excluded)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And it outputs a tibble with only the rows that meet the relational expression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you can specify that you only want rows where the year is equal to 1995</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select in action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 filter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say we only want to look at records taken in 1995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700">
                <a:solidFill>
                  <a:srgbClr val="FF0000"/>
                </a:solidFill>
              </a:rPr>
              <a:t> </a:t>
            </a:r>
            <a:r>
              <a:rPr lang="en" sz="1100" b="1">
                <a:solidFill>
                  <a:srgbClr val="FF0000"/>
                </a:solidFill>
              </a:rPr>
              <a:t>filter</a:t>
            </a:r>
            <a:r>
              <a:rPr lang="en" sz="1100">
                <a:solidFill>
                  <a:schemeClr val="dk1"/>
                </a:solidFill>
              </a:rPr>
              <a:t>(surveys, year</a:t>
            </a:r>
            <a:r>
              <a:rPr lang="en" sz="1100" b="1">
                <a:solidFill>
                  <a:srgbClr val="447128"/>
                </a:solidFill>
              </a:rPr>
              <a:t> </a:t>
            </a:r>
            <a:r>
              <a:rPr lang="en" sz="1100" b="1">
                <a:solidFill>
                  <a:srgbClr val="0000FF"/>
                </a:solidFill>
              </a:rPr>
              <a:t>==</a:t>
            </a:r>
            <a:r>
              <a:rPr lang="en" sz="1100" b="1">
                <a:solidFill>
                  <a:srgbClr val="447128"/>
                </a:solidFill>
              </a:rPr>
              <a:t> </a:t>
            </a:r>
            <a:r>
              <a:rPr lang="en" sz="1100">
                <a:solidFill>
                  <a:schemeClr val="dk1"/>
                </a:solidFill>
              </a:rPr>
              <a:t>1995)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a:t>
            </a:r>
            <a:r>
              <a:rPr lang="en" sz="1100" b="1">
                <a:solidFill>
                  <a:srgbClr val="0000FF"/>
                </a:solidFill>
              </a:rPr>
              <a:t> ]</a:t>
            </a:r>
            <a:endParaRPr sz="1100" b="1">
              <a:solidFill>
                <a:srgbClr val="0000FF"/>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#you can also filter by multiple variables, each condition is separated by a comma</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filter</a:t>
            </a:r>
            <a:r>
              <a:rPr lang="en" sz="1100">
                <a:solidFill>
                  <a:schemeClr val="dk1"/>
                </a:solidFill>
              </a:rPr>
              <a:t>(surveys,          #the data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#filter for rows that have 1995 in year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sex </a:t>
            </a:r>
            <a:r>
              <a:rPr lang="en" sz="1100" b="1">
                <a:solidFill>
                  <a:srgbClr val="0000FF"/>
                </a:solidFill>
              </a:rPr>
              <a:t>==</a:t>
            </a:r>
            <a:r>
              <a:rPr lang="en" sz="1100">
                <a:solidFill>
                  <a:schemeClr val="dk1"/>
                </a:solidFill>
              </a:rPr>
              <a:t> "F")       #filter for rows that have F in the sex column</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surveys$sex </a:t>
            </a:r>
            <a:r>
              <a:rPr lang="en" sz="1100" b="1">
                <a:solidFill>
                  <a:srgbClr val="0000FF"/>
                </a:solidFill>
              </a:rPr>
              <a:t>==</a:t>
            </a:r>
            <a:r>
              <a:rPr lang="en" sz="1100">
                <a:solidFill>
                  <a:schemeClr val="dk1"/>
                </a:solidFill>
              </a:rPr>
              <a:t> "F", </a:t>
            </a:r>
            <a:r>
              <a:rPr lang="en" sz="1100" b="1">
                <a:solidFill>
                  <a:srgbClr val="0000FF"/>
                </a:solidFill>
              </a:rPr>
              <a:t>]</a:t>
            </a:r>
            <a:endParaRPr sz="1100" b="1">
              <a:solidFill>
                <a:srgbClr val="0000FF"/>
              </a:solidFill>
            </a:endParaRPr>
          </a:p>
          <a:p>
            <a:pPr marL="0" lvl="0" indent="0" algn="l" rtl="0">
              <a:spcBef>
                <a:spcPts val="0"/>
              </a:spcBef>
              <a:spcAft>
                <a:spcPts val="0"/>
              </a:spcAft>
              <a:buNone/>
            </a:pPr>
            <a:endParaRPr sz="1100">
              <a:solidFill>
                <a:schemeClr val="dk1"/>
              </a:solidFill>
            </a:endParaRPr>
          </a:p>
        </p:txBody>
      </p:sp>
      <p:sp>
        <p:nvSpPr>
          <p:cNvPr id="314" name="Google Shape;314;g16482eabfdc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06253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16482eabfdc_2_49:notes"/>
          <p:cNvSpPr txBox="1">
            <a:spLocks noGrp="1"/>
          </p:cNvSpPr>
          <p:nvPr>
            <p:ph type="body" idx="1"/>
          </p:nvPr>
        </p:nvSpPr>
        <p:spPr>
          <a:xfrm>
            <a:off x="685800" y="4400550"/>
            <a:ext cx="5486400" cy="3600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a:buNone/>
            </a:pPr>
            <a:r>
              <a:rPr lang="en" sz="1100">
                <a:solidFill>
                  <a:schemeClr val="dk1"/>
                </a:solidFill>
              </a:rPr>
              <a:t>We’ve seen how to choose particular columns using select, now let’s look at how to pick rows using filter.</a:t>
            </a:r>
            <a:endParaRPr sz="11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 sz="1100">
                <a:solidFill>
                  <a:schemeClr val="dk1"/>
                </a:solidFill>
              </a:rPr>
              <a:t>You use filter when you want to look at a subset of your observations, based on certain condition.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highlight>
                  <a:srgbClr val="00FF00"/>
                </a:highlight>
              </a:rPr>
              <a:t>Filter</a:t>
            </a:r>
            <a:r>
              <a:rPr lang="en" sz="1100">
                <a:solidFill>
                  <a:schemeClr val="dk1"/>
                </a:solidFill>
              </a:rPr>
              <a:t> chooses rows based on specified criteria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It takes a tibble and a logical expression as arguments (== is a logical equal, it compares two values year and 1995, if the answer is yes, it would return TRUE, then this observation would be included in our subset. If the answer is no, this observation would be excluded)</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And it outputs a tibble with only the rows that meet the relational expression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For example, you can specify that you only want rows where the year is equal to 1995</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see select in action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highlight>
                  <a:srgbClr val="FFFF00"/>
                </a:highlight>
              </a:rPr>
              <a:t>Demo 4</a:t>
            </a:r>
            <a:r>
              <a:rPr lang="en" sz="1100">
                <a:solidFill>
                  <a:schemeClr val="dk1"/>
                </a:solidFill>
              </a:rPr>
              <a:t>: filter</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a:t>
            </a:r>
            <a:r>
              <a:rPr lang="en" sz="700">
                <a:solidFill>
                  <a:schemeClr val="dk1"/>
                </a:solidFill>
                <a:latin typeface="Times New Roman"/>
                <a:ea typeface="Times New Roman"/>
                <a:cs typeface="Times New Roman"/>
                <a:sym typeface="Times New Roman"/>
              </a:rPr>
              <a:t> </a:t>
            </a:r>
            <a:r>
              <a:rPr lang="en" sz="1100">
                <a:solidFill>
                  <a:schemeClr val="dk1"/>
                </a:solidFill>
              </a:rPr>
              <a:t>Let’s say we only want to look at records taken in 1995</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700">
                <a:solidFill>
                  <a:srgbClr val="FF0000"/>
                </a:solidFill>
              </a:rPr>
              <a:t> </a:t>
            </a:r>
            <a:r>
              <a:rPr lang="en" sz="1100" b="1">
                <a:solidFill>
                  <a:srgbClr val="FF0000"/>
                </a:solidFill>
              </a:rPr>
              <a:t>filter</a:t>
            </a:r>
            <a:r>
              <a:rPr lang="en" sz="1100">
                <a:solidFill>
                  <a:schemeClr val="dk1"/>
                </a:solidFill>
              </a:rPr>
              <a:t>(surveys, year</a:t>
            </a:r>
            <a:r>
              <a:rPr lang="en" sz="1100" b="1">
                <a:solidFill>
                  <a:srgbClr val="447128"/>
                </a:solidFill>
              </a:rPr>
              <a:t> </a:t>
            </a:r>
            <a:r>
              <a:rPr lang="en" sz="1100" b="1">
                <a:solidFill>
                  <a:srgbClr val="0000FF"/>
                </a:solidFill>
              </a:rPr>
              <a:t>==</a:t>
            </a:r>
            <a:r>
              <a:rPr lang="en" sz="1100" b="1">
                <a:solidFill>
                  <a:srgbClr val="447128"/>
                </a:solidFill>
              </a:rPr>
              <a:t> </a:t>
            </a:r>
            <a:r>
              <a:rPr lang="en" sz="1100">
                <a:solidFill>
                  <a:schemeClr val="dk1"/>
                </a:solidFill>
              </a:rPr>
              <a:t>1995) </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a:t>
            </a:r>
            <a:r>
              <a:rPr lang="en" sz="1100" b="1">
                <a:solidFill>
                  <a:srgbClr val="0000FF"/>
                </a:solidFill>
              </a:rPr>
              <a:t> ]</a:t>
            </a:r>
            <a:endParaRPr sz="1100" b="1">
              <a:solidFill>
                <a:srgbClr val="0000FF"/>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None/>
            </a:pPr>
            <a:r>
              <a:rPr lang="en" sz="1100">
                <a:solidFill>
                  <a:schemeClr val="dk1"/>
                </a:solidFill>
              </a:rPr>
              <a:t>#you can also filter by multiple variables, each condition is separated by a comma</a:t>
            </a:r>
            <a:endParaRPr sz="1100">
              <a:solidFill>
                <a:schemeClr val="dk1"/>
              </a:solidFill>
            </a:endParaRPr>
          </a:p>
          <a:p>
            <a:pPr marL="0" lvl="0" indent="0" algn="l" rtl="0">
              <a:spcBef>
                <a:spcPts val="0"/>
              </a:spcBef>
              <a:spcAft>
                <a:spcPts val="0"/>
              </a:spcAft>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b="1">
                <a:solidFill>
                  <a:srgbClr val="FF0000"/>
                </a:solidFill>
              </a:rPr>
              <a:t>filter</a:t>
            </a:r>
            <a:r>
              <a:rPr lang="en" sz="1100">
                <a:solidFill>
                  <a:schemeClr val="dk1"/>
                </a:solidFill>
              </a:rPr>
              <a:t>(surveys,          #the data</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#filter for rows that have 1995 in year column</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       sex </a:t>
            </a:r>
            <a:r>
              <a:rPr lang="en" sz="1100" b="1">
                <a:solidFill>
                  <a:srgbClr val="0000FF"/>
                </a:solidFill>
              </a:rPr>
              <a:t>==</a:t>
            </a:r>
            <a:r>
              <a:rPr lang="en" sz="1100">
                <a:solidFill>
                  <a:schemeClr val="dk1"/>
                </a:solidFill>
              </a:rPr>
              <a:t> "F")       #filter for rows that have F in the sex column</a:t>
            </a:r>
            <a:endParaRPr sz="1100">
              <a:solidFill>
                <a:schemeClr val="dk1"/>
              </a:solidFill>
            </a:endParaRPr>
          </a:p>
          <a:p>
            <a:pPr marL="0" lvl="0" indent="0" algn="l" rtl="0">
              <a:spcBef>
                <a:spcPts val="0"/>
              </a:spcBef>
              <a:spcAft>
                <a:spcPts val="0"/>
              </a:spcAft>
              <a:buClr>
                <a:schemeClr val="dk1"/>
              </a:buClr>
              <a:buSzPts val="1100"/>
              <a:buFont typeface="Arial"/>
              <a:buNone/>
            </a:pP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#same as </a:t>
            </a:r>
            <a:endParaRPr sz="1100">
              <a:solidFill>
                <a:schemeClr val="dk1"/>
              </a:solidFill>
            </a:endParaRPr>
          </a:p>
          <a:p>
            <a:pPr marL="0" lvl="0" indent="0" algn="l" rtl="0">
              <a:spcBef>
                <a:spcPts val="0"/>
              </a:spcBef>
              <a:spcAft>
                <a:spcPts val="0"/>
              </a:spcAft>
              <a:buClr>
                <a:schemeClr val="dk1"/>
              </a:buClr>
              <a:buSzPts val="1100"/>
              <a:buFont typeface="Arial"/>
              <a:buNone/>
            </a:pPr>
            <a:r>
              <a:rPr lang="en" sz="1100">
                <a:solidFill>
                  <a:schemeClr val="dk1"/>
                </a:solidFill>
              </a:rPr>
              <a:t>surveys</a:t>
            </a:r>
            <a:r>
              <a:rPr lang="en" sz="1100" b="1">
                <a:solidFill>
                  <a:srgbClr val="0000FF"/>
                </a:solidFill>
              </a:rPr>
              <a:t>[</a:t>
            </a:r>
            <a:r>
              <a:rPr lang="en" sz="1100">
                <a:solidFill>
                  <a:schemeClr val="dk1"/>
                </a:solidFill>
              </a:rPr>
              <a:t>surveys$year </a:t>
            </a:r>
            <a:r>
              <a:rPr lang="en" sz="1100" b="1">
                <a:solidFill>
                  <a:srgbClr val="0000FF"/>
                </a:solidFill>
              </a:rPr>
              <a:t>==</a:t>
            </a:r>
            <a:r>
              <a:rPr lang="en" sz="1100">
                <a:solidFill>
                  <a:schemeClr val="dk1"/>
                </a:solidFill>
              </a:rPr>
              <a:t> 1995 </a:t>
            </a:r>
            <a:r>
              <a:rPr lang="en" sz="1100" b="1">
                <a:solidFill>
                  <a:srgbClr val="0000FF"/>
                </a:solidFill>
              </a:rPr>
              <a:t>&amp;</a:t>
            </a:r>
            <a:r>
              <a:rPr lang="en" sz="1100">
                <a:solidFill>
                  <a:schemeClr val="dk1"/>
                </a:solidFill>
              </a:rPr>
              <a:t> surveys$sex </a:t>
            </a:r>
            <a:r>
              <a:rPr lang="en" sz="1100" b="1">
                <a:solidFill>
                  <a:srgbClr val="0000FF"/>
                </a:solidFill>
              </a:rPr>
              <a:t>==</a:t>
            </a:r>
            <a:r>
              <a:rPr lang="en" sz="1100">
                <a:solidFill>
                  <a:schemeClr val="dk1"/>
                </a:solidFill>
              </a:rPr>
              <a:t> "F", </a:t>
            </a:r>
            <a:r>
              <a:rPr lang="en" sz="1100" b="1">
                <a:solidFill>
                  <a:srgbClr val="0000FF"/>
                </a:solidFill>
              </a:rPr>
              <a:t>]</a:t>
            </a:r>
            <a:endParaRPr sz="1100" b="1">
              <a:solidFill>
                <a:srgbClr val="0000FF"/>
              </a:solidFill>
            </a:endParaRPr>
          </a:p>
          <a:p>
            <a:pPr marL="0" lvl="0" indent="0" algn="l" rtl="0">
              <a:spcBef>
                <a:spcPts val="0"/>
              </a:spcBef>
              <a:spcAft>
                <a:spcPts val="0"/>
              </a:spcAft>
              <a:buNone/>
            </a:pPr>
            <a:endParaRPr sz="1100">
              <a:solidFill>
                <a:schemeClr val="dk1"/>
              </a:solidFill>
            </a:endParaRPr>
          </a:p>
        </p:txBody>
      </p:sp>
      <p:sp>
        <p:nvSpPr>
          <p:cNvPr id="314" name="Google Shape;314;g16482eabfdc_2_4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174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1"/>
        <p:cNvGrpSpPr/>
        <p:nvPr/>
      </p:nvGrpSpPr>
      <p:grpSpPr>
        <a:xfrm>
          <a:off x="0" y="0"/>
          <a:ext cx="0" cy="0"/>
          <a:chOff x="0" y="0"/>
          <a:chExt cx="0" cy="0"/>
        </a:xfrm>
      </p:grpSpPr>
      <p:sp>
        <p:nvSpPr>
          <p:cNvPr id="132" name="Google Shape;132;p26"/>
          <p:cNvSpPr txBox="1">
            <a:spLocks noGrp="1"/>
          </p:cNvSpPr>
          <p:nvPr>
            <p:ph type="ctrTitle"/>
          </p:nvPr>
        </p:nvSpPr>
        <p:spPr>
          <a:xfrm>
            <a:off x="1143000" y="841772"/>
            <a:ext cx="6858000" cy="1790700"/>
          </a:xfrm>
          <a:prstGeom prst="rect">
            <a:avLst/>
          </a:prstGeom>
          <a:noFill/>
          <a:ln>
            <a:noFill/>
          </a:ln>
        </p:spPr>
        <p:txBody>
          <a:bodyPr spcFirstLastPara="1" wrap="square" lIns="68575" tIns="68575" rIns="68575" bIns="68575" anchor="b" anchorCtr="0">
            <a:noAutofit/>
          </a:bodyPr>
          <a:lstStyle>
            <a:lvl1pPr marL="0" marR="0" lvl="0" indent="0" algn="ctr"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33" name="Google Shape;133;p26"/>
          <p:cNvSpPr txBox="1">
            <a:spLocks noGrp="1"/>
          </p:cNvSpPr>
          <p:nvPr>
            <p:ph type="subTitle" idx="1"/>
          </p:nvPr>
        </p:nvSpPr>
        <p:spPr>
          <a:xfrm>
            <a:off x="1143000" y="2701528"/>
            <a:ext cx="6858000" cy="1241700"/>
          </a:xfrm>
          <a:prstGeom prst="rect">
            <a:avLst/>
          </a:prstGeom>
          <a:noFill/>
          <a:ln>
            <a:noFill/>
          </a:ln>
        </p:spPr>
        <p:txBody>
          <a:bodyPr spcFirstLastPara="1" wrap="square" lIns="68575" tIns="68575" rIns="68575" bIns="68575" anchor="t" anchorCtr="0">
            <a:noAutofit/>
          </a:bodyPr>
          <a:lstStyle>
            <a:lvl1pPr marL="0" marR="0" lvl="0" indent="0" algn="ctr" rtl="0">
              <a:lnSpc>
                <a:spcPct val="90000"/>
              </a:lnSpc>
              <a:spcBef>
                <a:spcPts val="8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1pPr>
            <a:lvl2pPr marL="342900" marR="0" lvl="1" indent="0" algn="ctr"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2pPr>
            <a:lvl3pPr marL="685800" marR="0" lvl="2" indent="0" algn="ctr" rtl="0">
              <a:lnSpc>
                <a:spcPct val="90000"/>
              </a:lnSpc>
              <a:spcBef>
                <a:spcPts val="40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1028700" marR="0" lvl="3"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4pPr>
            <a:lvl5pPr marL="1371600" marR="0" lvl="4"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5pPr>
            <a:lvl6pPr marL="1714500" marR="0" lvl="5"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6pPr>
            <a:lvl7pPr marL="2057400" marR="0" lvl="6"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7pPr>
            <a:lvl8pPr marL="2400300" marR="0" lvl="7"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8pPr>
            <a:lvl9pPr marL="2743200" marR="0" lvl="8" indent="0" algn="ctr" rtl="0">
              <a:lnSpc>
                <a:spcPct val="90000"/>
              </a:lnSpc>
              <a:spcBef>
                <a:spcPts val="4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9pPr>
          </a:lstStyle>
          <a:p>
            <a:endParaRPr/>
          </a:p>
        </p:txBody>
      </p:sp>
      <p:sp>
        <p:nvSpPr>
          <p:cNvPr id="134" name="Google Shape;134;p2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5" name="Google Shape;135;p2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6" name="Google Shape;136;p2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51" name="Google Shape;151;p29"/>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2" name="Google Shape;152;p29"/>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3" name="Google Shape;153;p29"/>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54" name="Google Shape;154;p29"/>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38165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44" name="Google Shape;144;p28"/>
          <p:cNvSpPr txBox="1">
            <a:spLocks noGrp="1"/>
          </p:cNvSpPr>
          <p:nvPr>
            <p:ph type="body" idx="1"/>
          </p:nvPr>
        </p:nvSpPr>
        <p:spPr>
          <a:xfrm>
            <a:off x="6286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5" name="Google Shape;145;p28"/>
          <p:cNvSpPr txBox="1">
            <a:spLocks noGrp="1"/>
          </p:cNvSpPr>
          <p:nvPr>
            <p:ph type="body" idx="2"/>
          </p:nvPr>
        </p:nvSpPr>
        <p:spPr>
          <a:xfrm>
            <a:off x="4629150" y="1369219"/>
            <a:ext cx="38862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46" name="Google Shape;146;p28"/>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7" name="Google Shape;147;p28"/>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48" name="Google Shape;148;p28"/>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629841"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57" name="Google Shape;157;p30"/>
          <p:cNvSpPr txBox="1">
            <a:spLocks noGrp="1"/>
          </p:cNvSpPr>
          <p:nvPr>
            <p:ph type="body" idx="1"/>
          </p:nvPr>
        </p:nvSpPr>
        <p:spPr>
          <a:xfrm>
            <a:off x="629841" y="1260872"/>
            <a:ext cx="3868200" cy="618000"/>
          </a:xfrm>
          <a:prstGeom prst="rect">
            <a:avLst/>
          </a:prstGeom>
          <a:noFill/>
          <a:ln>
            <a:noFill/>
          </a:ln>
        </p:spPr>
        <p:txBody>
          <a:bodyPr spcFirstLastPara="1" wrap="square" lIns="68575" tIns="68575" rIns="68575" bIns="685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158" name="Google Shape;158;p30"/>
          <p:cNvSpPr txBox="1">
            <a:spLocks noGrp="1"/>
          </p:cNvSpPr>
          <p:nvPr>
            <p:ph type="body" idx="2"/>
          </p:nvPr>
        </p:nvSpPr>
        <p:spPr>
          <a:xfrm>
            <a:off x="629841" y="1878806"/>
            <a:ext cx="3868200" cy="27633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59" name="Google Shape;159;p30"/>
          <p:cNvSpPr txBox="1">
            <a:spLocks noGrp="1"/>
          </p:cNvSpPr>
          <p:nvPr>
            <p:ph type="body" idx="3"/>
          </p:nvPr>
        </p:nvSpPr>
        <p:spPr>
          <a:xfrm>
            <a:off x="4629150" y="1260872"/>
            <a:ext cx="3887400" cy="618000"/>
          </a:xfrm>
          <a:prstGeom prst="rect">
            <a:avLst/>
          </a:prstGeom>
          <a:noFill/>
          <a:ln>
            <a:noFill/>
          </a:ln>
        </p:spPr>
        <p:txBody>
          <a:bodyPr spcFirstLastPara="1" wrap="square" lIns="68575" tIns="68575" rIns="68575" bIns="68575" anchor="b" anchorCtr="0">
            <a:noAutofit/>
          </a:bodyPr>
          <a:lstStyle>
            <a:lvl1pPr marL="457200" marR="0" lvl="0" indent="-228600" algn="l" rtl="0">
              <a:lnSpc>
                <a:spcPct val="90000"/>
              </a:lnSpc>
              <a:spcBef>
                <a:spcPts val="800"/>
              </a:spcBef>
              <a:spcAft>
                <a:spcPts val="0"/>
              </a:spcAft>
              <a:buClr>
                <a:schemeClr val="dk1"/>
              </a:buClr>
              <a:buSzPts val="1800"/>
              <a:buFont typeface="Arial"/>
              <a:buNone/>
              <a:defRPr sz="1800" b="1"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500"/>
              <a:buFont typeface="Arial"/>
              <a:buNone/>
              <a:defRPr sz="1500" b="1"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1400"/>
              <a:buFont typeface="Arial"/>
              <a:buNone/>
              <a:defRPr sz="1400" b="1"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1200"/>
              <a:buFont typeface="Arial"/>
              <a:buNone/>
              <a:defRPr sz="1200" b="1" i="0" u="none" strike="noStrike" cap="none">
                <a:solidFill>
                  <a:schemeClr val="dk1"/>
                </a:solidFill>
                <a:latin typeface="Arial"/>
                <a:ea typeface="Arial"/>
                <a:cs typeface="Arial"/>
                <a:sym typeface="Arial"/>
              </a:defRPr>
            </a:lvl9pPr>
          </a:lstStyle>
          <a:p>
            <a:endParaRPr/>
          </a:p>
        </p:txBody>
      </p:sp>
      <p:sp>
        <p:nvSpPr>
          <p:cNvPr id="160" name="Google Shape;160;p30"/>
          <p:cNvSpPr txBox="1">
            <a:spLocks noGrp="1"/>
          </p:cNvSpPr>
          <p:nvPr>
            <p:ph type="body" idx="4"/>
          </p:nvPr>
        </p:nvSpPr>
        <p:spPr>
          <a:xfrm>
            <a:off x="4629150" y="1878806"/>
            <a:ext cx="3887400" cy="27633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61" name="Google Shape;161;p30"/>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2" name="Google Shape;162;p30"/>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3" name="Google Shape;163;p30"/>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64"/>
        <p:cNvGrpSpPr/>
        <p:nvPr/>
      </p:nvGrpSpPr>
      <p:grpSpPr>
        <a:xfrm>
          <a:off x="0" y="0"/>
          <a:ext cx="0" cy="0"/>
          <a:chOff x="0" y="0"/>
          <a:chExt cx="0" cy="0"/>
        </a:xfrm>
      </p:grpSpPr>
      <p:sp>
        <p:nvSpPr>
          <p:cNvPr id="165" name="Google Shape;165;p31"/>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66" name="Google Shape;166;p31"/>
          <p:cNvSpPr txBox="1">
            <a:spLocks noGrp="1"/>
          </p:cNvSpPr>
          <p:nvPr>
            <p:ph type="body" idx="1"/>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457200" marR="0" lvl="0" indent="-381000" algn="l" rtl="0">
              <a:lnSpc>
                <a:spcPct val="90000"/>
              </a:lnSpc>
              <a:spcBef>
                <a:spcPts val="8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61950" algn="l" rtl="0">
              <a:lnSpc>
                <a:spcPct val="90000"/>
              </a:lnSpc>
              <a:spcBef>
                <a:spcPts val="4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2pPr>
            <a:lvl3pPr marL="1371600" marR="0" lvl="2"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3pPr>
            <a:lvl4pPr marL="1828800" marR="0" lvl="3"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4pPr>
            <a:lvl5pPr marL="2286000" marR="0" lvl="4"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5pPr>
            <a:lvl6pPr marL="2743200" marR="0" lvl="5"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6pPr>
            <a:lvl7pPr marL="3200400" marR="0" lvl="6"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7pPr>
            <a:lvl8pPr marL="3657600" marR="0" lvl="7"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8pPr>
            <a:lvl9pPr marL="4114800" marR="0" lvl="8"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endParaRPr/>
          </a:p>
        </p:txBody>
      </p:sp>
      <p:sp>
        <p:nvSpPr>
          <p:cNvPr id="167" name="Google Shape;167;p31"/>
          <p:cNvSpPr txBox="1">
            <a:spLocks noGrp="1"/>
          </p:cNvSpPr>
          <p:nvPr>
            <p:ph type="body" idx="2"/>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168" name="Google Shape;168;p31"/>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69" name="Google Shape;169;p31"/>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0" name="Google Shape;170;p31"/>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1"/>
        <p:cNvGrpSpPr/>
        <p:nvPr/>
      </p:nvGrpSpPr>
      <p:grpSpPr>
        <a:xfrm>
          <a:off x="0" y="0"/>
          <a:ext cx="0" cy="0"/>
          <a:chOff x="0" y="0"/>
          <a:chExt cx="0" cy="0"/>
        </a:xfrm>
      </p:grpSpPr>
      <p:sp>
        <p:nvSpPr>
          <p:cNvPr id="172" name="Google Shape;172;p32"/>
          <p:cNvSpPr txBox="1">
            <a:spLocks noGrp="1"/>
          </p:cNvSpPr>
          <p:nvPr>
            <p:ph type="title"/>
          </p:nvPr>
        </p:nvSpPr>
        <p:spPr>
          <a:xfrm>
            <a:off x="623888" y="1282304"/>
            <a:ext cx="7886700" cy="21396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4500"/>
              <a:buFont typeface="Arial"/>
              <a:buNone/>
              <a:defRPr sz="45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73" name="Google Shape;173;p32"/>
          <p:cNvSpPr txBox="1">
            <a:spLocks noGrp="1"/>
          </p:cNvSpPr>
          <p:nvPr>
            <p:ph type="body" idx="1"/>
          </p:nvPr>
        </p:nvSpPr>
        <p:spPr>
          <a:xfrm>
            <a:off x="623888" y="3442097"/>
            <a:ext cx="7886700" cy="11250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rgbClr val="888888"/>
              </a:buClr>
              <a:buSzPts val="1800"/>
              <a:buFont typeface="Arial"/>
              <a:buNone/>
              <a:defRPr sz="1800" b="0" i="0" u="none" strike="noStrike" cap="none">
                <a:solidFill>
                  <a:srgbClr val="888888"/>
                </a:solidFill>
                <a:latin typeface="Arial"/>
                <a:ea typeface="Arial"/>
                <a:cs typeface="Arial"/>
                <a:sym typeface="Arial"/>
              </a:defRPr>
            </a:lvl1pPr>
            <a:lvl2pPr marL="914400" marR="0" lvl="1" indent="-228600" algn="l" rtl="0">
              <a:lnSpc>
                <a:spcPct val="90000"/>
              </a:lnSpc>
              <a:spcBef>
                <a:spcPts val="400"/>
              </a:spcBef>
              <a:spcAft>
                <a:spcPts val="0"/>
              </a:spcAft>
              <a:buClr>
                <a:srgbClr val="888888"/>
              </a:buClr>
              <a:buSzPts val="1500"/>
              <a:buFont typeface="Arial"/>
              <a:buNone/>
              <a:defRPr sz="1500" b="0" i="0" u="none" strike="noStrike" cap="none">
                <a:solidFill>
                  <a:srgbClr val="888888"/>
                </a:solidFill>
                <a:latin typeface="Arial"/>
                <a:ea typeface="Arial"/>
                <a:cs typeface="Arial"/>
                <a:sym typeface="Arial"/>
              </a:defRPr>
            </a:lvl2pPr>
            <a:lvl3pPr marL="1371600" marR="0" lvl="2" indent="-228600" algn="l" rtl="0">
              <a:lnSpc>
                <a:spcPct val="90000"/>
              </a:lnSpc>
              <a:spcBef>
                <a:spcPts val="400"/>
              </a:spcBef>
              <a:spcAft>
                <a:spcPts val="0"/>
              </a:spcAft>
              <a:buClr>
                <a:srgbClr val="888888"/>
              </a:buClr>
              <a:buSzPts val="1400"/>
              <a:buFont typeface="Arial"/>
              <a:buNone/>
              <a:defRPr sz="1400" b="0" i="0" u="none" strike="noStrike" cap="none">
                <a:solidFill>
                  <a:srgbClr val="888888"/>
                </a:solidFill>
                <a:latin typeface="Arial"/>
                <a:ea typeface="Arial"/>
                <a:cs typeface="Arial"/>
                <a:sym typeface="Arial"/>
              </a:defRPr>
            </a:lvl3pPr>
            <a:lvl4pPr marL="1828800" marR="0" lvl="3"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4pPr>
            <a:lvl5pPr marL="2286000" marR="0" lvl="4"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5pPr>
            <a:lvl6pPr marL="2743200" marR="0" lvl="5"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6pPr>
            <a:lvl7pPr marL="3200400" marR="0" lvl="6"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7pPr>
            <a:lvl8pPr marL="3657600" marR="0" lvl="7"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8pPr>
            <a:lvl9pPr marL="4114800" marR="0" lvl="8" indent="-228600" algn="l" rtl="0">
              <a:lnSpc>
                <a:spcPct val="90000"/>
              </a:lnSpc>
              <a:spcBef>
                <a:spcPts val="400"/>
              </a:spcBef>
              <a:spcAft>
                <a:spcPts val="0"/>
              </a:spcAft>
              <a:buClr>
                <a:srgbClr val="888888"/>
              </a:buClr>
              <a:buSzPts val="1200"/>
              <a:buFont typeface="Arial"/>
              <a:buNone/>
              <a:defRPr sz="1200" b="0" i="0" u="none" strike="noStrike" cap="none">
                <a:solidFill>
                  <a:srgbClr val="888888"/>
                </a:solidFill>
                <a:latin typeface="Arial"/>
                <a:ea typeface="Arial"/>
                <a:cs typeface="Arial"/>
                <a:sym typeface="Arial"/>
              </a:defRPr>
            </a:lvl9pPr>
          </a:lstStyle>
          <a:p>
            <a:endParaRPr/>
          </a:p>
        </p:txBody>
      </p:sp>
      <p:sp>
        <p:nvSpPr>
          <p:cNvPr id="174" name="Google Shape;174;p32"/>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5" name="Google Shape;175;p32"/>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6" name="Google Shape;176;p32"/>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77"/>
        <p:cNvGrpSpPr/>
        <p:nvPr/>
      </p:nvGrpSpPr>
      <p:grpSpPr>
        <a:xfrm>
          <a:off x="0" y="0"/>
          <a:ext cx="0" cy="0"/>
          <a:chOff x="0" y="0"/>
          <a:chExt cx="0" cy="0"/>
        </a:xfrm>
      </p:grpSpPr>
      <p:sp>
        <p:nvSpPr>
          <p:cNvPr id="178" name="Google Shape;178;p33"/>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79" name="Google Shape;179;p33"/>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0" name="Google Shape;180;p33"/>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81"/>
        <p:cNvGrpSpPr/>
        <p:nvPr/>
      </p:nvGrpSpPr>
      <p:grpSpPr>
        <a:xfrm>
          <a:off x="0" y="0"/>
          <a:ext cx="0" cy="0"/>
          <a:chOff x="0" y="0"/>
          <a:chExt cx="0" cy="0"/>
        </a:xfrm>
      </p:grpSpPr>
      <p:sp>
        <p:nvSpPr>
          <p:cNvPr id="182" name="Google Shape;182;p34"/>
          <p:cNvSpPr txBox="1">
            <a:spLocks noGrp="1"/>
          </p:cNvSpPr>
          <p:nvPr>
            <p:ph type="title"/>
          </p:nvPr>
        </p:nvSpPr>
        <p:spPr>
          <a:xfrm>
            <a:off x="629841" y="342900"/>
            <a:ext cx="2949300" cy="1200000"/>
          </a:xfrm>
          <a:prstGeom prst="rect">
            <a:avLst/>
          </a:prstGeom>
          <a:noFill/>
          <a:ln>
            <a:noFill/>
          </a:ln>
        </p:spPr>
        <p:txBody>
          <a:bodyPr spcFirstLastPara="1" wrap="square" lIns="68575" tIns="68575" rIns="68575" bIns="68575" anchor="b" anchorCtr="0">
            <a:noAutofit/>
          </a:bodyPr>
          <a:lstStyle>
            <a:lvl1pPr marL="0" marR="0" lvl="0" indent="0" algn="l" rtl="0">
              <a:lnSpc>
                <a:spcPct val="90000"/>
              </a:lnSpc>
              <a:spcBef>
                <a:spcPts val="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83" name="Google Shape;183;p34"/>
          <p:cNvSpPr>
            <a:spLocks noGrp="1"/>
          </p:cNvSpPr>
          <p:nvPr>
            <p:ph type="pic" idx="2"/>
          </p:nvPr>
        </p:nvSpPr>
        <p:spPr>
          <a:xfrm>
            <a:off x="3887391" y="740569"/>
            <a:ext cx="4629000" cy="3655200"/>
          </a:xfrm>
          <a:prstGeom prst="rect">
            <a:avLst/>
          </a:prstGeom>
          <a:noFill/>
          <a:ln>
            <a:noFill/>
          </a:ln>
        </p:spPr>
        <p:txBody>
          <a:bodyPr spcFirstLastPara="1" wrap="square" lIns="68575" tIns="68575" rIns="68575" bIns="68575" anchor="t" anchorCtr="0">
            <a:noAutofit/>
          </a:bodyPr>
          <a:lstStyle>
            <a:lvl1pPr marL="0" marR="0" lvl="0" indent="0" algn="l" rtl="0">
              <a:lnSpc>
                <a:spcPct val="90000"/>
              </a:lnSpc>
              <a:spcBef>
                <a:spcPts val="80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1pPr>
            <a:lvl2pPr marL="342900" marR="0" lvl="1" indent="0" algn="l" rtl="0">
              <a:lnSpc>
                <a:spcPct val="90000"/>
              </a:lnSpc>
              <a:spcBef>
                <a:spcPts val="400"/>
              </a:spcBef>
              <a:spcAft>
                <a:spcPts val="0"/>
              </a:spcAft>
              <a:buClr>
                <a:schemeClr val="dk1"/>
              </a:buClr>
              <a:buSzPts val="2100"/>
              <a:buFont typeface="Arial"/>
              <a:buNone/>
              <a:defRPr sz="2100" b="0" i="0" u="none" strike="noStrike" cap="none">
                <a:solidFill>
                  <a:schemeClr val="dk1"/>
                </a:solidFill>
                <a:latin typeface="Arial"/>
                <a:ea typeface="Arial"/>
                <a:cs typeface="Arial"/>
                <a:sym typeface="Arial"/>
              </a:defRPr>
            </a:lvl2pPr>
            <a:lvl3pPr marL="685800" marR="0" lvl="2" indent="0" algn="l" rtl="0">
              <a:lnSpc>
                <a:spcPct val="90000"/>
              </a:lnSpc>
              <a:spcBef>
                <a:spcPts val="40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L="1028700" marR="0" lvl="3"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4pPr>
            <a:lvl5pPr marL="1371600" marR="0" lvl="4"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5pPr>
            <a:lvl6pPr marL="1714500" marR="0" lvl="5"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6pPr>
            <a:lvl7pPr marL="2057400" marR="0" lvl="6"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7pPr>
            <a:lvl8pPr marL="2400300" marR="0" lvl="7"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2743200" marR="0" lvl="8" indent="0" algn="l" rtl="0">
              <a:lnSpc>
                <a:spcPct val="90000"/>
              </a:lnSpc>
              <a:spcBef>
                <a:spcPts val="4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9pPr>
          </a:lstStyle>
          <a:p>
            <a:endParaRPr/>
          </a:p>
        </p:txBody>
      </p:sp>
      <p:sp>
        <p:nvSpPr>
          <p:cNvPr id="184" name="Google Shape;184;p34"/>
          <p:cNvSpPr txBox="1">
            <a:spLocks noGrp="1"/>
          </p:cNvSpPr>
          <p:nvPr>
            <p:ph type="body" idx="1"/>
          </p:nvPr>
        </p:nvSpPr>
        <p:spPr>
          <a:xfrm>
            <a:off x="629841" y="1543050"/>
            <a:ext cx="2949300" cy="2858700"/>
          </a:xfrm>
          <a:prstGeom prst="rect">
            <a:avLst/>
          </a:prstGeom>
          <a:noFill/>
          <a:ln>
            <a:noFill/>
          </a:ln>
        </p:spPr>
        <p:txBody>
          <a:bodyPr spcFirstLastPara="1" wrap="square" lIns="68575" tIns="68575" rIns="68575" bIns="68575" anchor="t" anchorCtr="0">
            <a:noAutofit/>
          </a:bodyPr>
          <a:lstStyle>
            <a:lvl1pPr marL="457200" marR="0" lvl="0" indent="-228600" algn="l" rtl="0">
              <a:lnSpc>
                <a:spcPct val="90000"/>
              </a:lnSpc>
              <a:spcBef>
                <a:spcPts val="800"/>
              </a:spcBef>
              <a:spcAft>
                <a:spcPts val="0"/>
              </a:spcAft>
              <a:buClr>
                <a:schemeClr val="dk1"/>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rtl="0">
              <a:lnSpc>
                <a:spcPct val="90000"/>
              </a:lnSpc>
              <a:spcBef>
                <a:spcPts val="400"/>
              </a:spcBef>
              <a:spcAft>
                <a:spcPts val="0"/>
              </a:spcAft>
              <a:buClr>
                <a:schemeClr val="dk1"/>
              </a:buClr>
              <a:buSzPts val="1100"/>
              <a:buFont typeface="Arial"/>
              <a:buNone/>
              <a:defRPr sz="1100" b="0" i="0" u="none" strike="noStrike" cap="none">
                <a:solidFill>
                  <a:schemeClr val="dk1"/>
                </a:solidFill>
                <a:latin typeface="Arial"/>
                <a:ea typeface="Arial"/>
                <a:cs typeface="Arial"/>
                <a:sym typeface="Arial"/>
              </a:defRPr>
            </a:lvl2pPr>
            <a:lvl3pPr marL="1371600" marR="0" lvl="2" indent="-228600" algn="l" rtl="0">
              <a:lnSpc>
                <a:spcPct val="90000"/>
              </a:lnSpc>
              <a:spcBef>
                <a:spcPts val="40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3pPr>
            <a:lvl4pPr marL="1828800" marR="0" lvl="3"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4pPr>
            <a:lvl5pPr marL="2286000" marR="0" lvl="4"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5pPr>
            <a:lvl6pPr marL="2743200" marR="0" lvl="5"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6pPr>
            <a:lvl7pPr marL="3200400" marR="0" lvl="6"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7pPr>
            <a:lvl8pPr marL="3657600" marR="0" lvl="7"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8pPr>
            <a:lvl9pPr marL="4114800" marR="0" lvl="8" indent="-228600" algn="l" rtl="0">
              <a:lnSpc>
                <a:spcPct val="90000"/>
              </a:lnSpc>
              <a:spcBef>
                <a:spcPts val="400"/>
              </a:spcBef>
              <a:spcAft>
                <a:spcPts val="0"/>
              </a:spcAft>
              <a:buClr>
                <a:schemeClr val="dk1"/>
              </a:buClr>
              <a:buSzPts val="800"/>
              <a:buFont typeface="Arial"/>
              <a:buNone/>
              <a:defRPr sz="800" b="0" i="0" u="none" strike="noStrike" cap="none">
                <a:solidFill>
                  <a:schemeClr val="dk1"/>
                </a:solidFill>
                <a:latin typeface="Arial"/>
                <a:ea typeface="Arial"/>
                <a:cs typeface="Arial"/>
                <a:sym typeface="Arial"/>
              </a:defRPr>
            </a:lvl9pPr>
          </a:lstStyle>
          <a:p>
            <a:endParaRPr/>
          </a:p>
        </p:txBody>
      </p:sp>
      <p:sp>
        <p:nvSpPr>
          <p:cNvPr id="185" name="Google Shape;185;p3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6" name="Google Shape;186;p3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87" name="Google Shape;187;p3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88"/>
        <p:cNvGrpSpPr/>
        <p:nvPr/>
      </p:nvGrpSpPr>
      <p:grpSpPr>
        <a:xfrm>
          <a:off x="0" y="0"/>
          <a:ext cx="0" cy="0"/>
          <a:chOff x="0" y="0"/>
          <a:chExt cx="0" cy="0"/>
        </a:xfrm>
      </p:grpSpPr>
      <p:sp>
        <p:nvSpPr>
          <p:cNvPr id="189" name="Google Shape;189;p3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0" name="Google Shape;190;p35"/>
          <p:cNvSpPr txBox="1">
            <a:spLocks noGrp="1"/>
          </p:cNvSpPr>
          <p:nvPr>
            <p:ph type="body" idx="1"/>
          </p:nvPr>
        </p:nvSpPr>
        <p:spPr>
          <a:xfrm rot="5400000">
            <a:off x="2940300" y="-942431"/>
            <a:ext cx="3263400" cy="78867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1" name="Google Shape;191;p3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2" name="Google Shape;192;p3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3" name="Google Shape;193;p3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94"/>
        <p:cNvGrpSpPr/>
        <p:nvPr/>
      </p:nvGrpSpPr>
      <p:grpSpPr>
        <a:xfrm>
          <a:off x="0" y="0"/>
          <a:ext cx="0" cy="0"/>
          <a:chOff x="0" y="0"/>
          <a:chExt cx="0" cy="0"/>
        </a:xfrm>
      </p:grpSpPr>
      <p:sp>
        <p:nvSpPr>
          <p:cNvPr id="195" name="Google Shape;195;p36"/>
          <p:cNvSpPr txBox="1">
            <a:spLocks noGrp="1"/>
          </p:cNvSpPr>
          <p:nvPr>
            <p:ph type="title"/>
          </p:nvPr>
        </p:nvSpPr>
        <p:spPr>
          <a:xfrm rot="5400000">
            <a:off x="5350050" y="1467544"/>
            <a:ext cx="4359000" cy="19716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96" name="Google Shape;196;p36"/>
          <p:cNvSpPr txBox="1">
            <a:spLocks noGrp="1"/>
          </p:cNvSpPr>
          <p:nvPr>
            <p:ph type="body" idx="1"/>
          </p:nvPr>
        </p:nvSpPr>
        <p:spPr>
          <a:xfrm rot="5400000">
            <a:off x="1349475" y="-447056"/>
            <a:ext cx="4359000" cy="58008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97" name="Google Shape;197;p36"/>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8" name="Google Shape;198;p36"/>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99" name="Google Shape;199;p36"/>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628650" y="273844"/>
            <a:ext cx="7886700" cy="994200"/>
          </a:xfrm>
          <a:prstGeom prst="rect">
            <a:avLst/>
          </a:prstGeom>
          <a:noFill/>
          <a:ln>
            <a:noFill/>
          </a:ln>
        </p:spPr>
        <p:txBody>
          <a:bodyPr spcFirstLastPara="1" wrap="square" lIns="68575" tIns="68575" rIns="68575" bIns="68575" anchor="ctr" anchorCtr="0">
            <a:noAutofit/>
          </a:bodyPr>
          <a:lstStyle>
            <a:lvl1pPr marL="0" marR="0" lvl="0" indent="0" algn="l" rtl="0">
              <a:lnSpc>
                <a:spcPct val="90000"/>
              </a:lnSpc>
              <a:spcBef>
                <a:spcPts val="0"/>
              </a:spcBef>
              <a:spcAft>
                <a:spcPts val="0"/>
              </a:spcAft>
              <a:buClr>
                <a:schemeClr val="dk1"/>
              </a:buClr>
              <a:buSzPts val="3300"/>
              <a:buFont typeface="Arial"/>
              <a:buNone/>
              <a:defRPr sz="3300" b="0" i="0" u="none" strike="noStrike" cap="none">
                <a:solidFill>
                  <a:schemeClr val="dk1"/>
                </a:solidFill>
                <a:latin typeface="Arial"/>
                <a:ea typeface="Arial"/>
                <a:cs typeface="Arial"/>
                <a:sym typeface="Arial"/>
              </a:defRPr>
            </a:lvl1pPr>
            <a:lvl2pPr lvl="1" indent="0" rtl="0">
              <a:spcBef>
                <a:spcPts val="0"/>
              </a:spcBef>
              <a:spcAft>
                <a:spcPts val="0"/>
              </a:spcAft>
              <a:buSzPts val="1100"/>
              <a:buNone/>
              <a:defRPr sz="1400"/>
            </a:lvl2pPr>
            <a:lvl3pPr lvl="2" indent="0" rtl="0">
              <a:spcBef>
                <a:spcPts val="0"/>
              </a:spcBef>
              <a:spcAft>
                <a:spcPts val="0"/>
              </a:spcAft>
              <a:buSzPts val="1100"/>
              <a:buNone/>
              <a:defRPr sz="1400"/>
            </a:lvl3pPr>
            <a:lvl4pPr lvl="3" indent="0" rtl="0">
              <a:spcBef>
                <a:spcPts val="0"/>
              </a:spcBef>
              <a:spcAft>
                <a:spcPts val="0"/>
              </a:spcAft>
              <a:buSzPts val="1100"/>
              <a:buNone/>
              <a:defRPr sz="1400"/>
            </a:lvl4pPr>
            <a:lvl5pPr lvl="4" indent="0" rtl="0">
              <a:spcBef>
                <a:spcPts val="0"/>
              </a:spcBef>
              <a:spcAft>
                <a:spcPts val="0"/>
              </a:spcAft>
              <a:buSzPts val="1100"/>
              <a:buNone/>
              <a:defRPr sz="1400"/>
            </a:lvl5pPr>
            <a:lvl6pPr lvl="5" indent="0" rtl="0">
              <a:spcBef>
                <a:spcPts val="0"/>
              </a:spcBef>
              <a:spcAft>
                <a:spcPts val="0"/>
              </a:spcAft>
              <a:buSzPts val="1100"/>
              <a:buNone/>
              <a:defRPr sz="1400"/>
            </a:lvl6pPr>
            <a:lvl7pPr lvl="6" indent="0" rtl="0">
              <a:spcBef>
                <a:spcPts val="0"/>
              </a:spcBef>
              <a:spcAft>
                <a:spcPts val="0"/>
              </a:spcAft>
              <a:buSzPts val="1100"/>
              <a:buNone/>
              <a:defRPr sz="1400"/>
            </a:lvl7pPr>
            <a:lvl8pPr lvl="7" indent="0" rtl="0">
              <a:spcBef>
                <a:spcPts val="0"/>
              </a:spcBef>
              <a:spcAft>
                <a:spcPts val="0"/>
              </a:spcAft>
              <a:buSzPts val="1100"/>
              <a:buNone/>
              <a:defRPr sz="1400"/>
            </a:lvl8pPr>
            <a:lvl9pPr lvl="8" indent="0" rtl="0">
              <a:spcBef>
                <a:spcPts val="0"/>
              </a:spcBef>
              <a:spcAft>
                <a:spcPts val="0"/>
              </a:spcAft>
              <a:buSzPts val="1100"/>
              <a:buNone/>
              <a:defRPr sz="1400"/>
            </a:lvl9pPr>
          </a:lstStyle>
          <a:p>
            <a:endParaRPr/>
          </a:p>
        </p:txBody>
      </p:sp>
      <p:sp>
        <p:nvSpPr>
          <p:cNvPr id="127" name="Google Shape;127;p25"/>
          <p:cNvSpPr txBox="1">
            <a:spLocks noGrp="1"/>
          </p:cNvSpPr>
          <p:nvPr>
            <p:ph type="body" idx="1"/>
          </p:nvPr>
        </p:nvSpPr>
        <p:spPr>
          <a:xfrm>
            <a:off x="628650" y="1369219"/>
            <a:ext cx="7886700" cy="3263400"/>
          </a:xfrm>
          <a:prstGeom prst="rect">
            <a:avLst/>
          </a:prstGeom>
          <a:noFill/>
          <a:ln>
            <a:noFill/>
          </a:ln>
        </p:spPr>
        <p:txBody>
          <a:bodyPr spcFirstLastPara="1" wrap="square" lIns="68575" tIns="68575" rIns="68575" bIns="68575" anchor="t" anchorCtr="0">
            <a:no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8" name="Google Shape;128;p25"/>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L="0" marR="0" lvl="0" indent="0" algn="l"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29" name="Google Shape;129;p25"/>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L="0" marR="0" lvl="0" indent="0" algn="ctr" rtl="0">
              <a:spcBef>
                <a:spcPts val="0"/>
              </a:spcBef>
              <a:spcAft>
                <a:spcPts val="0"/>
              </a:spcAft>
              <a:buSzPts val="1100"/>
              <a:buNone/>
              <a:defRPr sz="900" b="0" i="0" u="none" strike="noStrike" cap="none">
                <a:solidFill>
                  <a:srgbClr val="888888"/>
                </a:solidFill>
                <a:latin typeface="Arial"/>
                <a:ea typeface="Arial"/>
                <a:cs typeface="Arial"/>
                <a:sym typeface="Arial"/>
              </a:defRPr>
            </a:lvl1pPr>
            <a:lvl2pPr marL="342900" marR="0" lvl="1"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2pPr>
            <a:lvl3pPr marL="685800" marR="0" lvl="2"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3pPr>
            <a:lvl4pPr marL="1028700" marR="0" lvl="3"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4pPr>
            <a:lvl5pPr marL="1371600" marR="0" lvl="4"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5pPr>
            <a:lvl6pPr marL="1714500" marR="0" lvl="5"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6pPr>
            <a:lvl7pPr marL="2057400" marR="0" lvl="6"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7pPr>
            <a:lvl8pPr marL="2400300" marR="0" lvl="7"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8pPr>
            <a:lvl9pPr marL="2743200" marR="0" lvl="8" indent="0" algn="l" rtl="0">
              <a:spcBef>
                <a:spcPts val="0"/>
              </a:spcBef>
              <a:spcAft>
                <a:spcPts val="0"/>
              </a:spcAft>
              <a:buSzPts val="1100"/>
              <a:buNone/>
              <a:defRPr sz="1400" b="0" i="0" u="none" strike="noStrike" cap="none">
                <a:solidFill>
                  <a:schemeClr val="dk1"/>
                </a:solidFill>
                <a:latin typeface="Arial"/>
                <a:ea typeface="Arial"/>
                <a:cs typeface="Arial"/>
                <a:sym typeface="Arial"/>
              </a:defRPr>
            </a:lvl9pPr>
          </a:lstStyle>
          <a:p>
            <a:endParaRPr/>
          </a:p>
        </p:txBody>
      </p:sp>
      <p:sp>
        <p:nvSpPr>
          <p:cNvPr id="130" name="Google Shape;130;p25"/>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0" i="0" u="none" strike="noStrike" cap="none">
                <a:solidFill>
                  <a:srgbClr val="888888"/>
                </a:solidFill>
                <a:latin typeface="Arial"/>
                <a:ea typeface="Arial"/>
                <a:cs typeface="Arial"/>
                <a:sym typeface="Arial"/>
              </a:defRPr>
            </a:lvl1pPr>
            <a:lvl2pPr marL="0" marR="0" lvl="1" indent="0" algn="r" rtl="0">
              <a:spcBef>
                <a:spcPts val="0"/>
              </a:spcBef>
              <a:buNone/>
              <a:defRPr sz="900" b="0" i="0" u="none" strike="noStrike" cap="none">
                <a:solidFill>
                  <a:srgbClr val="888888"/>
                </a:solidFill>
                <a:latin typeface="Arial"/>
                <a:ea typeface="Arial"/>
                <a:cs typeface="Arial"/>
                <a:sym typeface="Arial"/>
              </a:defRPr>
            </a:lvl2pPr>
            <a:lvl3pPr marL="0" marR="0" lvl="2" indent="0" algn="r" rtl="0">
              <a:spcBef>
                <a:spcPts val="0"/>
              </a:spcBef>
              <a:buNone/>
              <a:defRPr sz="900" b="0" i="0" u="none" strike="noStrike" cap="none">
                <a:solidFill>
                  <a:srgbClr val="888888"/>
                </a:solidFill>
                <a:latin typeface="Arial"/>
                <a:ea typeface="Arial"/>
                <a:cs typeface="Arial"/>
                <a:sym typeface="Arial"/>
              </a:defRPr>
            </a:lvl3pPr>
            <a:lvl4pPr marL="0" marR="0" lvl="3" indent="0" algn="r" rtl="0">
              <a:spcBef>
                <a:spcPts val="0"/>
              </a:spcBef>
              <a:buNone/>
              <a:defRPr sz="900" b="0" i="0" u="none" strike="noStrike" cap="none">
                <a:solidFill>
                  <a:srgbClr val="888888"/>
                </a:solidFill>
                <a:latin typeface="Arial"/>
                <a:ea typeface="Arial"/>
                <a:cs typeface="Arial"/>
                <a:sym typeface="Arial"/>
              </a:defRPr>
            </a:lvl4pPr>
            <a:lvl5pPr marL="0" marR="0" lvl="4" indent="0" algn="r" rtl="0">
              <a:spcBef>
                <a:spcPts val="0"/>
              </a:spcBef>
              <a:buNone/>
              <a:defRPr sz="900" b="0" i="0" u="none" strike="noStrike" cap="none">
                <a:solidFill>
                  <a:srgbClr val="888888"/>
                </a:solidFill>
                <a:latin typeface="Arial"/>
                <a:ea typeface="Arial"/>
                <a:cs typeface="Arial"/>
                <a:sym typeface="Arial"/>
              </a:defRPr>
            </a:lvl5pPr>
            <a:lvl6pPr marL="0" marR="0" lvl="5" indent="0" algn="r" rtl="0">
              <a:spcBef>
                <a:spcPts val="0"/>
              </a:spcBef>
              <a:buNone/>
              <a:defRPr sz="900" b="0" i="0" u="none" strike="noStrike" cap="none">
                <a:solidFill>
                  <a:srgbClr val="888888"/>
                </a:solidFill>
                <a:latin typeface="Arial"/>
                <a:ea typeface="Arial"/>
                <a:cs typeface="Arial"/>
                <a:sym typeface="Arial"/>
              </a:defRPr>
            </a:lvl6pPr>
            <a:lvl7pPr marL="0" marR="0" lvl="6" indent="0" algn="r" rtl="0">
              <a:spcBef>
                <a:spcPts val="0"/>
              </a:spcBef>
              <a:buNone/>
              <a:defRPr sz="900" b="0" i="0" u="none" strike="noStrike" cap="none">
                <a:solidFill>
                  <a:srgbClr val="888888"/>
                </a:solidFill>
                <a:latin typeface="Arial"/>
                <a:ea typeface="Arial"/>
                <a:cs typeface="Arial"/>
                <a:sym typeface="Arial"/>
              </a:defRPr>
            </a:lvl7pPr>
            <a:lvl8pPr marL="0" marR="0" lvl="7" indent="0" algn="r" rtl="0">
              <a:spcBef>
                <a:spcPts val="0"/>
              </a:spcBef>
              <a:buNone/>
              <a:defRPr sz="900" b="0" i="0" u="none" strike="noStrike" cap="none">
                <a:solidFill>
                  <a:srgbClr val="888888"/>
                </a:solidFill>
                <a:latin typeface="Arial"/>
                <a:ea typeface="Arial"/>
                <a:cs typeface="Arial"/>
                <a:sym typeface="Arial"/>
              </a:defRPr>
            </a:lvl8pPr>
            <a:lvl9pPr marL="0" marR="0" lvl="8" indent="0" algn="r" rtl="0">
              <a:spcBef>
                <a:spcPts val="0"/>
              </a:spcBef>
              <a:buNone/>
              <a:defRPr sz="9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2" r:id="rId2"/>
    <p:sldLayoutId id="2147483674" r:id="rId3"/>
    <p:sldLayoutId id="2147483675" r:id="rId4"/>
    <p:sldLayoutId id="2147483676" r:id="rId5"/>
    <p:sldLayoutId id="2147483677" r:id="rId6"/>
    <p:sldLayoutId id="2147483678" r:id="rId7"/>
    <p:sldLayoutId id="2147483679" r:id="rId8"/>
    <p:sldLayoutId id="2147483680" r:id="rId9"/>
    <p:sldLayoutId id="2147483684"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www.datacarpentry.org/R-ecology-lesson/"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pollev.com/vsovero"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bloomberg.com/news/articles/2019-06-24/how-many-squirrels-are-in-nyc-s-central-park" TargetMode="External"/><Relationship Id="rId2" Type="http://schemas.openxmlformats.org/officeDocument/2006/relationships/image" Target="../media/image1.png"/><Relationship Id="rId1" Type="http://schemas.openxmlformats.org/officeDocument/2006/relationships/slideLayout" Target="../slideLayouts/slideLayout10.xml"/><Relationship Id="rId4" Type="http://schemas.openxmlformats.org/officeDocument/2006/relationships/hyperlink" Target="https://github.com/rfordatascience/tidytuesday/tree/master/data/2019/2019-10-29"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pollev.com/vsovero"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7"/>
          <p:cNvSpPr txBox="1">
            <a:spLocks noGrp="1"/>
          </p:cNvSpPr>
          <p:nvPr>
            <p:ph type="ctrTitle"/>
          </p:nvPr>
        </p:nvSpPr>
        <p:spPr>
          <a:xfrm>
            <a:off x="2034540" y="841772"/>
            <a:ext cx="5063490" cy="1790700"/>
          </a:xfrm>
          <a:prstGeom prst="rect">
            <a:avLst/>
          </a:prstGeom>
          <a:noFill/>
          <a:ln>
            <a:noFill/>
          </a:ln>
        </p:spPr>
        <p:txBody>
          <a:bodyPr spcFirstLastPara="1" wrap="square" lIns="68575" tIns="34275" rIns="68575" bIns="34275" anchor="b" anchorCtr="0">
            <a:noAutofit/>
          </a:bodyPr>
          <a:lstStyle/>
          <a:p>
            <a:pPr marL="0" marR="0" lvl="0" indent="0" algn="ctr" rtl="0">
              <a:lnSpc>
                <a:spcPct val="90000"/>
              </a:lnSpc>
              <a:spcBef>
                <a:spcPts val="0"/>
              </a:spcBef>
              <a:spcAft>
                <a:spcPts val="0"/>
              </a:spcAft>
              <a:buClr>
                <a:srgbClr val="385623"/>
              </a:buClr>
              <a:buSzPts val="4500"/>
              <a:buFont typeface="Arial"/>
              <a:buNone/>
            </a:pPr>
            <a:r>
              <a:rPr lang="en" dirty="0">
                <a:solidFill>
                  <a:schemeClr val="tx1"/>
                </a:solidFill>
              </a:rPr>
              <a:t>Econ 106</a:t>
            </a:r>
            <a:br>
              <a:rPr lang="en" dirty="0">
                <a:solidFill>
                  <a:schemeClr val="tx1"/>
                </a:solidFill>
              </a:rPr>
            </a:br>
            <a:r>
              <a:rPr lang="en" dirty="0">
                <a:solidFill>
                  <a:schemeClr val="tx1"/>
                </a:solidFill>
              </a:rPr>
              <a:t>Data Analysis in Economics</a:t>
            </a:r>
            <a:endParaRPr sz="4500" b="0" i="0" u="none" strike="noStrike" cap="none" dirty="0">
              <a:solidFill>
                <a:schemeClr val="tx1"/>
              </a:solidFill>
              <a:latin typeface="Arial"/>
              <a:ea typeface="Arial"/>
              <a:cs typeface="Arial"/>
              <a:sym typeface="Arial"/>
            </a:endParaRPr>
          </a:p>
        </p:txBody>
      </p:sp>
      <p:sp>
        <p:nvSpPr>
          <p:cNvPr id="205" name="Google Shape;205;p37"/>
          <p:cNvSpPr txBox="1">
            <a:spLocks noGrp="1"/>
          </p:cNvSpPr>
          <p:nvPr>
            <p:ph type="subTitle" idx="1"/>
          </p:nvPr>
        </p:nvSpPr>
        <p:spPr>
          <a:xfrm>
            <a:off x="2217125" y="2756675"/>
            <a:ext cx="4698300" cy="2085900"/>
          </a:xfrm>
          <a:prstGeom prst="rect">
            <a:avLst/>
          </a:prstGeom>
          <a:noFill/>
          <a:ln>
            <a:noFill/>
          </a:ln>
        </p:spPr>
        <p:txBody>
          <a:bodyPr spcFirstLastPara="1" wrap="square" lIns="68575" tIns="34275" rIns="68575" bIns="34275" anchor="t" anchorCtr="0">
            <a:noAutofit/>
          </a:bodyPr>
          <a:lstStyle/>
          <a:p>
            <a:pPr marL="0" lvl="0" indent="0" algn="ctr" rtl="0">
              <a:lnSpc>
                <a:spcPct val="100000"/>
              </a:lnSpc>
              <a:spcBef>
                <a:spcPts val="0"/>
              </a:spcBef>
              <a:spcAft>
                <a:spcPts val="0"/>
              </a:spcAft>
              <a:buClr>
                <a:schemeClr val="dk1"/>
              </a:buClr>
              <a:buSzPts val="1500"/>
              <a:buFont typeface="Arial"/>
              <a:buNone/>
            </a:pPr>
            <a:r>
              <a:rPr lang="en-US" sz="1500" b="1" dirty="0"/>
              <a:t>Lecture 3</a:t>
            </a:r>
          </a:p>
          <a:p>
            <a:pPr marL="0" lvl="0" indent="0" algn="ctr" rtl="0">
              <a:lnSpc>
                <a:spcPct val="100000"/>
              </a:lnSpc>
              <a:spcBef>
                <a:spcPts val="0"/>
              </a:spcBef>
              <a:spcAft>
                <a:spcPts val="0"/>
              </a:spcAft>
              <a:buClr>
                <a:schemeClr val="dk1"/>
              </a:buClr>
              <a:buSzPts val="1500"/>
              <a:buFont typeface="Arial"/>
              <a:buNone/>
            </a:pPr>
            <a:r>
              <a:rPr lang="en-US" sz="1500" b="1" dirty="0"/>
              <a:t>Fall 2024</a:t>
            </a:r>
            <a:endParaRPr sz="1500" dirty="0"/>
          </a:p>
          <a:p>
            <a:pPr marL="0" lvl="0" indent="0" algn="ctr" rtl="0">
              <a:lnSpc>
                <a:spcPct val="100000"/>
              </a:lnSpc>
              <a:spcBef>
                <a:spcPts val="0"/>
              </a:spcBef>
              <a:spcAft>
                <a:spcPts val="0"/>
              </a:spcAft>
              <a:buClr>
                <a:schemeClr val="dk1"/>
              </a:buClr>
              <a:buSzPts val="1500"/>
              <a:buFont typeface="Arial"/>
              <a:buNone/>
            </a:pPr>
            <a:endParaRPr sz="1500" b="1" dirty="0"/>
          </a:p>
          <a:p>
            <a:pPr marL="0" lvl="0" indent="0" algn="ctr" rtl="0">
              <a:lnSpc>
                <a:spcPct val="100000"/>
              </a:lnSpc>
              <a:spcBef>
                <a:spcPts val="800"/>
              </a:spcBef>
              <a:spcAft>
                <a:spcPts val="0"/>
              </a:spcAft>
              <a:buClr>
                <a:schemeClr val="dk1"/>
              </a:buClr>
              <a:buSzPts val="1500"/>
              <a:buFont typeface="Arial"/>
              <a:buNone/>
            </a:pPr>
            <a:r>
              <a:rPr lang="en" sz="1500" dirty="0"/>
              <a:t>Based on: </a:t>
            </a:r>
            <a:r>
              <a:rPr lang="en" sz="1500" u="sng" dirty="0">
                <a:solidFill>
                  <a:schemeClr val="hlink"/>
                </a:solidFill>
                <a:hlinkClick r:id="rId3"/>
              </a:rPr>
              <a:t>http://www.datacarpentry.org/R-ecology-lesson/</a:t>
            </a:r>
            <a:r>
              <a:rPr lang="en" sz="1500" dirty="0"/>
              <a:t> </a:t>
            </a:r>
            <a:endParaRPr sz="1100" dirty="0"/>
          </a:p>
          <a:p>
            <a:pPr marL="0" marR="0" lvl="0" indent="0" algn="ctr" rtl="0">
              <a:lnSpc>
                <a:spcPct val="70000"/>
              </a:lnSpc>
              <a:spcBef>
                <a:spcPts val="80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0" marR="0" lvl="0" indent="0" algn="ctr" rtl="0">
              <a:lnSpc>
                <a:spcPct val="70000"/>
              </a:lnSpc>
              <a:spcBef>
                <a:spcPts val="80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a:p>
            <a:pPr marL="0" marR="0" lvl="0" indent="0" algn="ctr" rtl="0">
              <a:lnSpc>
                <a:spcPct val="70000"/>
              </a:lnSpc>
              <a:spcBef>
                <a:spcPts val="800"/>
              </a:spcBef>
              <a:spcAft>
                <a:spcPts val="0"/>
              </a:spcAft>
              <a:buClr>
                <a:schemeClr val="dk1"/>
              </a:buClr>
              <a:buSzPts val="1500"/>
              <a:buFont typeface="Arial"/>
              <a:buNone/>
            </a:pPr>
            <a:endParaRPr sz="1500" b="0" i="0" u="none" strike="noStrike" cap="none" dirty="0">
              <a:solidFill>
                <a:schemeClr val="dk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5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dirty="0" err="1"/>
              <a:t>Dplyr</a:t>
            </a:r>
            <a:r>
              <a:rPr lang="en" dirty="0"/>
              <a:t> Example</a:t>
            </a:r>
            <a:endParaRPr dirty="0"/>
          </a:p>
        </p:txBody>
      </p:sp>
      <p:sp>
        <p:nvSpPr>
          <p:cNvPr id="290" name="Google Shape;290;p50"/>
          <p:cNvSpPr txBox="1">
            <a:spLocks noGrp="1"/>
          </p:cNvSpPr>
          <p:nvPr>
            <p:ph type="body" idx="1"/>
          </p:nvPr>
        </p:nvSpPr>
        <p:spPr>
          <a:xfrm>
            <a:off x="833417" y="2094054"/>
            <a:ext cx="7989307" cy="2775602"/>
          </a:xfrm>
          <a:prstGeom prst="rect">
            <a:avLst/>
          </a:prstGeom>
        </p:spPr>
        <p:txBody>
          <a:bodyPr spcFirstLastPara="1" wrap="square" lIns="68575" tIns="68575" rIns="68575" bIns="68575" anchor="t" anchorCtr="0">
            <a:noAutofit/>
          </a:bodyPr>
          <a:lstStyle/>
          <a:p>
            <a:pPr marL="342900" indent="-342900"/>
            <a:r>
              <a:rPr lang="en-US" sz="2200" dirty="0">
                <a:solidFill>
                  <a:srgbClr val="FF0000"/>
                </a:solidFill>
              </a:rPr>
              <a:t>filter</a:t>
            </a:r>
            <a:r>
              <a:rPr lang="en-US" sz="2200" dirty="0">
                <a:solidFill>
                  <a:schemeClr val="tx1"/>
                </a:solidFill>
              </a:rPr>
              <a:t>()</a:t>
            </a:r>
            <a:r>
              <a:rPr lang="en-US" sz="2200" dirty="0">
                <a:solidFill>
                  <a:srgbClr val="FF0000"/>
                </a:solidFill>
              </a:rPr>
              <a:t> </a:t>
            </a:r>
            <a:r>
              <a:rPr lang="en-US" sz="2200" dirty="0">
                <a:solidFill>
                  <a:schemeClr val="tx1"/>
                </a:solidFill>
              </a:rPr>
              <a:t>is a </a:t>
            </a:r>
            <a:r>
              <a:rPr lang="en-US" sz="2200" dirty="0" err="1">
                <a:solidFill>
                  <a:schemeClr val="tx1"/>
                </a:solidFill>
              </a:rPr>
              <a:t>dplyr</a:t>
            </a:r>
            <a:r>
              <a:rPr lang="en-US" sz="2200" dirty="0">
                <a:solidFill>
                  <a:schemeClr val="tx1"/>
                </a:solidFill>
              </a:rPr>
              <a:t> function:</a:t>
            </a:r>
          </a:p>
          <a:p>
            <a:pPr marL="800100" lvl="1"/>
            <a:r>
              <a:rPr lang="en" sz="1900" dirty="0"/>
              <a:t>First argument is always a </a:t>
            </a:r>
            <a:r>
              <a:rPr lang="en" sz="1900" dirty="0" err="1">
                <a:solidFill>
                  <a:schemeClr val="tx1"/>
                </a:solidFill>
              </a:rPr>
              <a:t>dataframe</a:t>
            </a:r>
            <a:r>
              <a:rPr lang="en" sz="1900" dirty="0">
                <a:solidFill>
                  <a:srgbClr val="16A53F"/>
                </a:solidFill>
              </a:rPr>
              <a:t> </a:t>
            </a:r>
            <a:r>
              <a:rPr lang="en" sz="1900" dirty="0">
                <a:solidFill>
                  <a:schemeClr val="tx1"/>
                </a:solidFill>
              </a:rPr>
              <a:t>(no vectors)</a:t>
            </a:r>
          </a:p>
          <a:p>
            <a:pPr marL="800100" lvl="1"/>
            <a:r>
              <a:rPr lang="en" sz="1900" dirty="0">
                <a:solidFill>
                  <a:schemeClr val="tx1"/>
                </a:solidFill>
              </a:rPr>
              <a:t>second argument describes which variables to operate on</a:t>
            </a:r>
          </a:p>
          <a:p>
            <a:pPr marL="342900" indent="-342900"/>
            <a:r>
              <a:rPr lang="en-US" sz="2200" dirty="0">
                <a:solidFill>
                  <a:srgbClr val="7030A0"/>
                </a:solidFill>
              </a:rPr>
              <a:t>Output</a:t>
            </a:r>
            <a:r>
              <a:rPr lang="en-US" sz="2200" dirty="0">
                <a:solidFill>
                  <a:schemeClr val="tx1"/>
                </a:solidFill>
              </a:rPr>
              <a:t>: a data frame </a:t>
            </a:r>
            <a:endParaRPr sz="2200" dirty="0">
              <a:solidFill>
                <a:schemeClr val="tx1"/>
              </a:solidFill>
            </a:endParaRPr>
          </a:p>
        </p:txBody>
      </p:sp>
      <p:sp>
        <p:nvSpPr>
          <p:cNvPr id="291" name="Google Shape;291;p50"/>
          <p:cNvSpPr txBox="1">
            <a:spLocks noGrp="1"/>
          </p:cNvSpPr>
          <p:nvPr>
            <p:ph type="body" idx="2"/>
          </p:nvPr>
        </p:nvSpPr>
        <p:spPr>
          <a:xfrm>
            <a:off x="1285104" y="1374190"/>
            <a:ext cx="7024506" cy="613717"/>
          </a:xfrm>
          <a:prstGeom prst="rect">
            <a:avLst/>
          </a:prstGeom>
        </p:spPr>
        <p:txBody>
          <a:bodyPr spcFirstLastPara="1" wrap="square" lIns="68575" tIns="68575" rIns="68575" bIns="68575" anchor="t" anchorCtr="0">
            <a:noAutofit/>
          </a:bodyPr>
          <a:lstStyle/>
          <a:p>
            <a:pPr marL="0" lvl="0" indent="0" algn="l" rtl="0">
              <a:lnSpc>
                <a:spcPct val="70000"/>
              </a:lnSpc>
              <a:spcBef>
                <a:spcPts val="800"/>
              </a:spcBef>
              <a:spcAft>
                <a:spcPts val="0"/>
              </a:spcAft>
              <a:buClr>
                <a:schemeClr val="dk1"/>
              </a:buClr>
              <a:buSzPts val="1800"/>
              <a:buFont typeface="Arial"/>
              <a:buNone/>
            </a:pPr>
            <a:r>
              <a:rPr lang="en-US" sz="2400" dirty="0" err="1">
                <a:solidFill>
                  <a:srgbClr val="7030A0"/>
                </a:solidFill>
              </a:rPr>
              <a:t>short_characters</a:t>
            </a:r>
            <a:r>
              <a:rPr lang="en-US" sz="2400" b="1" dirty="0">
                <a:solidFill>
                  <a:srgbClr val="0000FF"/>
                </a:solidFill>
              </a:rPr>
              <a:t>&lt;-</a:t>
            </a:r>
            <a:r>
              <a:rPr lang="en-US" sz="2400" dirty="0"/>
              <a:t> </a:t>
            </a:r>
            <a:r>
              <a:rPr lang="en-US" sz="2400" dirty="0">
                <a:solidFill>
                  <a:srgbClr val="FF0000"/>
                </a:solidFill>
              </a:rPr>
              <a:t>filter</a:t>
            </a:r>
            <a:r>
              <a:rPr lang="en-US" sz="2400" dirty="0"/>
              <a:t>(</a:t>
            </a:r>
            <a:r>
              <a:rPr lang="en-US" sz="2400" dirty="0" err="1">
                <a:solidFill>
                  <a:srgbClr val="00B050"/>
                </a:solidFill>
              </a:rPr>
              <a:t>starwars</a:t>
            </a:r>
            <a:r>
              <a:rPr lang="en-US" sz="2400" dirty="0"/>
              <a:t>, </a:t>
            </a:r>
            <a:r>
              <a:rPr lang="en-US" sz="2400" dirty="0">
                <a:solidFill>
                  <a:srgbClr val="00B050"/>
                </a:solidFill>
              </a:rPr>
              <a:t>height</a:t>
            </a:r>
            <a:r>
              <a:rPr lang="en-US" sz="2400" dirty="0">
                <a:solidFill>
                  <a:srgbClr val="0432FF"/>
                </a:solidFill>
              </a:rPr>
              <a:t>&lt;</a:t>
            </a:r>
            <a:r>
              <a:rPr lang="en-US" sz="2400" dirty="0"/>
              <a:t>180)</a:t>
            </a:r>
          </a:p>
          <a:p>
            <a:pPr marL="0" lvl="0" indent="0" algn="l" rtl="0">
              <a:lnSpc>
                <a:spcPct val="70000"/>
              </a:lnSpc>
              <a:spcBef>
                <a:spcPts val="800"/>
              </a:spcBef>
              <a:spcAft>
                <a:spcPts val="0"/>
              </a:spcAft>
              <a:buClr>
                <a:schemeClr val="dk1"/>
              </a:buClr>
              <a:buSzPts val="1800"/>
              <a:buFont typeface="Arial"/>
              <a:buNone/>
            </a:pPr>
            <a:endParaRPr lang="en-US" sz="2800" dirty="0"/>
          </a:p>
          <a:p>
            <a:pPr marL="0" lvl="0" indent="0" algn="l" rtl="0">
              <a:spcBef>
                <a:spcPts val="800"/>
              </a:spcBef>
              <a:spcAft>
                <a:spcPts val="0"/>
              </a:spcAft>
              <a:buNone/>
            </a:pPr>
            <a:endParaRPr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Pipe operator </a:t>
            </a:r>
            <a:r>
              <a:rPr lang="en" sz="3300" b="1" i="0" u="none" strike="noStrike" cap="none" dirty="0">
                <a:solidFill>
                  <a:srgbClr val="0000FF"/>
                </a:solidFill>
              </a:rPr>
              <a:t>%&gt;%</a:t>
            </a:r>
            <a:endParaRPr sz="3300" b="1" i="0" u="none" strike="noStrike" cap="none" dirty="0">
              <a:solidFill>
                <a:srgbClr val="0000FF"/>
              </a:solidFill>
            </a:endParaRPr>
          </a:p>
        </p:txBody>
      </p:sp>
      <p:sp>
        <p:nvSpPr>
          <p:cNvPr id="325" name="Google Shape;325;p55"/>
          <p:cNvSpPr txBox="1">
            <a:spLocks noGrp="1"/>
          </p:cNvSpPr>
          <p:nvPr>
            <p:ph type="body" idx="1"/>
          </p:nvPr>
        </p:nvSpPr>
        <p:spPr>
          <a:xfrm>
            <a:off x="201925" y="1557650"/>
            <a:ext cx="3093210" cy="3259500"/>
          </a:xfrm>
          <a:prstGeom prst="rect">
            <a:avLst/>
          </a:prstGeom>
          <a:noFill/>
          <a:ln>
            <a:noFill/>
          </a:ln>
        </p:spPr>
        <p:txBody>
          <a:bodyPr spcFirstLastPara="1" wrap="square" lIns="68575" tIns="34275" rIns="68575" bIns="34275" anchor="t" anchorCtr="0">
            <a:noAutofit/>
          </a:bodyPr>
          <a:lstStyle/>
          <a:p>
            <a:pPr marL="457200" marR="0" lvl="0" indent="0" algn="l" rtl="0">
              <a:lnSpc>
                <a:spcPct val="70000"/>
              </a:lnSpc>
              <a:spcBef>
                <a:spcPts val="0"/>
              </a:spcBef>
              <a:spcAft>
                <a:spcPts val="0"/>
              </a:spcAft>
              <a:buNone/>
            </a:pPr>
            <a:endParaRPr sz="2400" dirty="0"/>
          </a:p>
          <a:p>
            <a:pPr marL="457200" marR="0" lvl="0" indent="-381000" algn="l" rtl="0">
              <a:lnSpc>
                <a:spcPct val="70000"/>
              </a:lnSpc>
              <a:spcBef>
                <a:spcPts val="800"/>
              </a:spcBef>
              <a:spcAft>
                <a:spcPts val="0"/>
              </a:spcAft>
              <a:buSzPts val="2400"/>
              <a:buFont typeface="Arial"/>
              <a:buChar char="•"/>
            </a:pPr>
            <a:r>
              <a:rPr lang="en-US" sz="1800" b="0" i="0" dirty="0">
                <a:solidFill>
                  <a:srgbClr val="000000"/>
                </a:solidFill>
                <a:effectLst/>
                <a:latin typeface="Fira Sans" panose="020B0503050000020004" pitchFamily="34" charset="0"/>
              </a:rPr>
              <a:t>Best practice is to put each function on its own line and indent</a:t>
            </a:r>
          </a:p>
          <a:p>
            <a:pPr marL="457200" marR="0" lvl="0" indent="-381000" algn="l" rtl="0">
              <a:lnSpc>
                <a:spcPct val="70000"/>
              </a:lnSpc>
              <a:spcBef>
                <a:spcPts val="800"/>
              </a:spcBef>
              <a:spcAft>
                <a:spcPts val="0"/>
              </a:spcAft>
              <a:buSzPts val="2400"/>
              <a:buFont typeface="Arial"/>
              <a:buChar char="•"/>
            </a:pPr>
            <a:endParaRPr lang="en" sz="1800" b="0" i="0" u="none" strike="noStrike" cap="none" dirty="0">
              <a:solidFill>
                <a:schemeClr val="dk1"/>
              </a:solidFill>
              <a:latin typeface="Arial"/>
              <a:ea typeface="Arial"/>
              <a:cs typeface="Arial"/>
              <a:sym typeface="Arial"/>
            </a:endParaRPr>
          </a:p>
          <a:p>
            <a:pPr marL="457200" marR="0" lvl="0" indent="-381000" algn="l" rtl="0">
              <a:lnSpc>
                <a:spcPct val="70000"/>
              </a:lnSpc>
              <a:spcBef>
                <a:spcPts val="800"/>
              </a:spcBef>
              <a:spcAft>
                <a:spcPts val="0"/>
              </a:spcAft>
              <a:buSzPts val="2400"/>
              <a:buFont typeface="Arial"/>
              <a:buChar char="•"/>
            </a:pPr>
            <a:r>
              <a:rPr lang="en" sz="1800" b="0" i="0" u="none" strike="noStrike" cap="none" dirty="0">
                <a:solidFill>
                  <a:schemeClr val="dk1"/>
                </a:solidFill>
                <a:latin typeface="Arial"/>
                <a:ea typeface="Arial"/>
                <a:cs typeface="Arial"/>
                <a:sym typeface="Arial"/>
              </a:rPr>
              <a:t>Use </a:t>
            </a:r>
            <a:r>
              <a:rPr lang="en" sz="1800" b="1" i="0" u="none" strike="noStrike" cap="none" dirty="0">
                <a:solidFill>
                  <a:srgbClr val="0000FF"/>
                </a:solidFill>
                <a:latin typeface="Arial"/>
                <a:ea typeface="Arial"/>
                <a:cs typeface="Arial"/>
                <a:sym typeface="Arial"/>
              </a:rPr>
              <a:t>%&gt;%</a:t>
            </a:r>
            <a:r>
              <a:rPr lang="en" sz="1800" b="0" i="0" u="none" strike="noStrike" cap="none" dirty="0">
                <a:solidFill>
                  <a:schemeClr val="dk1"/>
                </a:solidFill>
                <a:latin typeface="Arial"/>
                <a:ea typeface="Arial"/>
                <a:cs typeface="Arial"/>
                <a:sym typeface="Arial"/>
              </a:rPr>
              <a:t> to connect your code to the next line</a:t>
            </a:r>
          </a:p>
          <a:p>
            <a:pPr marL="457200" marR="0" lvl="0" indent="-381000" algn="l" rtl="0">
              <a:lnSpc>
                <a:spcPct val="70000"/>
              </a:lnSpc>
              <a:spcBef>
                <a:spcPts val="800"/>
              </a:spcBef>
              <a:spcAft>
                <a:spcPts val="0"/>
              </a:spcAft>
              <a:buSzPts val="2400"/>
              <a:buFont typeface="Arial"/>
              <a:buChar char="•"/>
            </a:pPr>
            <a:endParaRPr sz="1800" dirty="0"/>
          </a:p>
          <a:p>
            <a:pPr marL="457200" marR="0" lvl="0" indent="-381000" algn="l" rtl="0">
              <a:lnSpc>
                <a:spcPct val="70000"/>
              </a:lnSpc>
              <a:spcBef>
                <a:spcPts val="800"/>
              </a:spcBef>
              <a:spcAft>
                <a:spcPts val="0"/>
              </a:spcAft>
              <a:buSzPts val="2400"/>
              <a:buChar char="•"/>
            </a:pPr>
            <a:r>
              <a:rPr lang="en" sz="1800" dirty="0"/>
              <a:t>Say it out loud as “then”</a:t>
            </a:r>
          </a:p>
          <a:p>
            <a:pPr marL="76200" marR="0" lvl="0" indent="0" algn="l" rtl="0">
              <a:lnSpc>
                <a:spcPct val="70000"/>
              </a:lnSpc>
              <a:spcBef>
                <a:spcPts val="800"/>
              </a:spcBef>
              <a:spcAft>
                <a:spcPts val="0"/>
              </a:spcAft>
              <a:buSzPts val="2400"/>
              <a:buNone/>
            </a:pPr>
            <a:endParaRPr lang="en" sz="2400" dirty="0"/>
          </a:p>
        </p:txBody>
      </p:sp>
      <p:sp>
        <p:nvSpPr>
          <p:cNvPr id="326" name="Google Shape;326;p55"/>
          <p:cNvSpPr txBox="1">
            <a:spLocks noGrp="1"/>
          </p:cNvSpPr>
          <p:nvPr>
            <p:ph type="body" idx="2"/>
          </p:nvPr>
        </p:nvSpPr>
        <p:spPr>
          <a:xfrm>
            <a:off x="3534033" y="1610191"/>
            <a:ext cx="5465708" cy="3154418"/>
          </a:xfrm>
          <a:prstGeom prst="rect">
            <a:avLst/>
          </a:prstGeom>
        </p:spPr>
        <p:txBody>
          <a:bodyPr spcFirstLastPara="1" wrap="square" lIns="68575" tIns="68575" rIns="68575" bIns="68575" anchor="t" anchorCtr="0">
            <a:noAutofit/>
          </a:bodyPr>
          <a:lstStyle/>
          <a:p>
            <a:pPr marL="0" lvl="0" indent="0" algn="l" rtl="0">
              <a:lnSpc>
                <a:spcPct val="70000"/>
              </a:lnSpc>
              <a:spcBef>
                <a:spcPts val="800"/>
              </a:spcBef>
              <a:spcAft>
                <a:spcPts val="0"/>
              </a:spcAft>
              <a:buClr>
                <a:schemeClr val="dk1"/>
              </a:buClr>
              <a:buSzPts val="1800"/>
              <a:buFont typeface="Arial"/>
              <a:buNone/>
            </a:pPr>
            <a:r>
              <a:rPr lang="en-US" sz="2400" dirty="0" err="1">
                <a:solidFill>
                  <a:srgbClr val="7030A0"/>
                </a:solidFill>
              </a:rPr>
              <a:t>short_characters</a:t>
            </a:r>
            <a:r>
              <a:rPr lang="en-US" sz="2400" b="1" dirty="0">
                <a:solidFill>
                  <a:srgbClr val="0000FF"/>
                </a:solidFill>
              </a:rPr>
              <a:t>&lt;-</a:t>
            </a:r>
            <a:r>
              <a:rPr lang="en-US" sz="2400" dirty="0"/>
              <a:t> </a:t>
            </a:r>
            <a:r>
              <a:rPr lang="en" dirty="0" err="1">
                <a:solidFill>
                  <a:srgbClr val="00B050"/>
                </a:solidFill>
              </a:rPr>
              <a:t>starwars</a:t>
            </a:r>
            <a:r>
              <a:rPr lang="en" dirty="0"/>
              <a:t> </a:t>
            </a:r>
            <a:r>
              <a:rPr lang="en" b="1" dirty="0">
                <a:solidFill>
                  <a:srgbClr val="0000FF"/>
                </a:solidFill>
              </a:rPr>
              <a:t>%&gt;%</a:t>
            </a:r>
            <a:endParaRPr dirty="0">
              <a:solidFill>
                <a:srgbClr val="0000FF"/>
              </a:solidFill>
            </a:endParaRPr>
          </a:p>
          <a:p>
            <a:pPr marL="0" lvl="0" indent="0" algn="l" rtl="0">
              <a:lnSpc>
                <a:spcPct val="70000"/>
              </a:lnSpc>
              <a:spcBef>
                <a:spcPts val="800"/>
              </a:spcBef>
              <a:spcAft>
                <a:spcPts val="0"/>
              </a:spcAft>
              <a:buClr>
                <a:schemeClr val="dk1"/>
              </a:buClr>
              <a:buSzPts val="1800"/>
              <a:buFont typeface="Arial"/>
              <a:buNone/>
            </a:pPr>
            <a:r>
              <a:rPr lang="en" dirty="0"/>
              <a:t>              </a:t>
            </a:r>
            <a:r>
              <a:rPr lang="en" b="1" dirty="0">
                <a:solidFill>
                  <a:srgbClr val="FF0000"/>
                </a:solidFill>
              </a:rPr>
              <a:t>filter</a:t>
            </a:r>
            <a:r>
              <a:rPr lang="en" dirty="0"/>
              <a:t>(</a:t>
            </a:r>
            <a:r>
              <a:rPr lang="en-US" sz="2400" dirty="0">
                <a:solidFill>
                  <a:srgbClr val="00B050"/>
                </a:solidFill>
              </a:rPr>
              <a:t>height</a:t>
            </a:r>
            <a:r>
              <a:rPr lang="en-US" sz="2400" dirty="0">
                <a:solidFill>
                  <a:srgbClr val="0432FF"/>
                </a:solidFill>
              </a:rPr>
              <a:t>&lt;</a:t>
            </a:r>
            <a:r>
              <a:rPr lang="en-US" sz="2400" dirty="0"/>
              <a:t>180</a:t>
            </a:r>
            <a:r>
              <a:rPr lang="en" dirty="0"/>
              <a:t>) </a:t>
            </a:r>
          </a:p>
          <a:p>
            <a:pPr marL="0" lvl="0" indent="0" algn="l" rtl="0">
              <a:lnSpc>
                <a:spcPct val="70000"/>
              </a:lnSpc>
              <a:spcBef>
                <a:spcPts val="800"/>
              </a:spcBef>
              <a:spcAft>
                <a:spcPts val="0"/>
              </a:spcAft>
              <a:buClr>
                <a:schemeClr val="dk1"/>
              </a:buClr>
              <a:buSzPts val="1800"/>
              <a:buFont typeface="Arial"/>
              <a:buNone/>
            </a:pPr>
            <a:endParaRPr lang="en" b="1" dirty="0"/>
          </a:p>
          <a:p>
            <a:pPr marL="0" lvl="0" indent="0" algn="l" rtl="0">
              <a:lnSpc>
                <a:spcPct val="70000"/>
              </a:lnSpc>
              <a:spcBef>
                <a:spcPts val="800"/>
              </a:spcBef>
              <a:spcAft>
                <a:spcPts val="0"/>
              </a:spcAft>
              <a:buClr>
                <a:schemeClr val="dk1"/>
              </a:buClr>
              <a:buSzPts val="1800"/>
              <a:buFont typeface="Arial"/>
              <a:buNone/>
            </a:pPr>
            <a:r>
              <a:rPr lang="en" b="1" dirty="0"/>
              <a:t>Same as</a:t>
            </a:r>
          </a:p>
          <a:p>
            <a:pPr marL="0" lvl="0" indent="0" algn="l" rtl="0">
              <a:lnSpc>
                <a:spcPct val="70000"/>
              </a:lnSpc>
              <a:spcBef>
                <a:spcPts val="800"/>
              </a:spcBef>
              <a:spcAft>
                <a:spcPts val="0"/>
              </a:spcAft>
              <a:buClr>
                <a:schemeClr val="dk1"/>
              </a:buClr>
              <a:buSzPts val="1800"/>
              <a:buFont typeface="Arial"/>
              <a:buNone/>
            </a:pPr>
            <a:endParaRPr lang="en" b="1" dirty="0"/>
          </a:p>
          <a:p>
            <a:pPr marL="0" lvl="0" indent="0" algn="l" rtl="0">
              <a:lnSpc>
                <a:spcPct val="70000"/>
              </a:lnSpc>
              <a:spcBef>
                <a:spcPts val="800"/>
              </a:spcBef>
              <a:spcAft>
                <a:spcPts val="0"/>
              </a:spcAft>
              <a:buClr>
                <a:schemeClr val="dk1"/>
              </a:buClr>
              <a:buSzPts val="1800"/>
              <a:buFont typeface="Arial"/>
              <a:buNone/>
            </a:pPr>
            <a:endParaRPr b="1" dirty="0"/>
          </a:p>
          <a:p>
            <a:pPr marL="0" lvl="0" indent="0" algn="l" rtl="0">
              <a:lnSpc>
                <a:spcPct val="70000"/>
              </a:lnSpc>
              <a:spcBef>
                <a:spcPts val="800"/>
              </a:spcBef>
              <a:spcAft>
                <a:spcPts val="0"/>
              </a:spcAft>
              <a:buClr>
                <a:schemeClr val="dk1"/>
              </a:buClr>
              <a:buSzPts val="1800"/>
              <a:buFont typeface="Arial"/>
              <a:buNone/>
            </a:pPr>
            <a:r>
              <a:rPr lang="en-US" sz="2000" dirty="0" err="1">
                <a:solidFill>
                  <a:srgbClr val="7030A0"/>
                </a:solidFill>
              </a:rPr>
              <a:t>short_characters</a:t>
            </a:r>
            <a:r>
              <a:rPr lang="en-US" sz="2000" b="1" dirty="0">
                <a:solidFill>
                  <a:srgbClr val="0000FF"/>
                </a:solidFill>
              </a:rPr>
              <a:t>&lt;-</a:t>
            </a:r>
            <a:r>
              <a:rPr lang="en-US" sz="2000" dirty="0"/>
              <a:t> </a:t>
            </a:r>
            <a:r>
              <a:rPr lang="en-US" sz="2000" dirty="0">
                <a:solidFill>
                  <a:srgbClr val="FF0000"/>
                </a:solidFill>
              </a:rPr>
              <a:t>filter</a:t>
            </a:r>
            <a:r>
              <a:rPr lang="en-US" sz="2000" dirty="0"/>
              <a:t>(</a:t>
            </a:r>
            <a:r>
              <a:rPr lang="en-US" sz="2000" dirty="0" err="1">
                <a:solidFill>
                  <a:srgbClr val="00B050"/>
                </a:solidFill>
              </a:rPr>
              <a:t>starwars</a:t>
            </a:r>
            <a:r>
              <a:rPr lang="en-US" sz="2000" dirty="0"/>
              <a:t>, </a:t>
            </a:r>
            <a:r>
              <a:rPr lang="en-US" sz="2000" dirty="0">
                <a:solidFill>
                  <a:srgbClr val="00B050"/>
                </a:solidFill>
              </a:rPr>
              <a:t>height</a:t>
            </a:r>
            <a:r>
              <a:rPr lang="en-US" sz="2000" dirty="0">
                <a:solidFill>
                  <a:srgbClr val="0432FF"/>
                </a:solidFill>
              </a:rPr>
              <a:t>&lt;</a:t>
            </a:r>
            <a:r>
              <a:rPr lang="en-US" sz="2000" dirty="0"/>
              <a:t>180)</a:t>
            </a:r>
          </a:p>
          <a:p>
            <a:pPr marL="0" lvl="0" indent="0" algn="l" rtl="0">
              <a:lnSpc>
                <a:spcPct val="70000"/>
              </a:lnSpc>
              <a:spcBef>
                <a:spcPts val="800"/>
              </a:spcBef>
              <a:spcAft>
                <a:spcPts val="0"/>
              </a:spcAft>
              <a:buClr>
                <a:schemeClr val="dk1"/>
              </a:buClr>
              <a:buSzPts val="1800"/>
              <a:buFont typeface="Arial"/>
              <a:buNone/>
            </a:pPr>
            <a:endParaRPr sz="2400" dirty="0"/>
          </a:p>
          <a:p>
            <a:pPr marL="0" lvl="0" indent="0" algn="l" rtl="0">
              <a:spcBef>
                <a:spcPts val="800"/>
              </a:spcBef>
              <a:spcAft>
                <a:spcPts val="0"/>
              </a:spcAft>
              <a:buNone/>
            </a:pPr>
            <a:endParaRPr sz="1800" dirty="0"/>
          </a:p>
        </p:txBody>
      </p:sp>
    </p:spTree>
    <p:extLst>
      <p:ext uri="{BB962C8B-B14F-4D97-AF65-F5344CB8AC3E}">
        <p14:creationId xmlns:p14="http://schemas.microsoft.com/office/powerpoint/2010/main" val="3342769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4A575-62FC-3E86-2C32-057C5708771F}"/>
              </a:ext>
            </a:extLst>
          </p:cNvPr>
          <p:cNvSpPr>
            <a:spLocks noGrp="1"/>
          </p:cNvSpPr>
          <p:nvPr>
            <p:ph type="title"/>
          </p:nvPr>
        </p:nvSpPr>
        <p:spPr/>
        <p:txBody>
          <a:bodyPr/>
          <a:lstStyle/>
          <a:p>
            <a:r>
              <a:rPr lang="en-US" dirty="0"/>
              <a:t>Key </a:t>
            </a:r>
            <a:r>
              <a:rPr lang="en-US" dirty="0" err="1"/>
              <a:t>dplyr</a:t>
            </a:r>
            <a:r>
              <a:rPr lang="en-US" dirty="0"/>
              <a:t> verbs</a:t>
            </a:r>
          </a:p>
        </p:txBody>
      </p:sp>
      <p:sp>
        <p:nvSpPr>
          <p:cNvPr id="3" name="Text Placeholder 2">
            <a:extLst>
              <a:ext uri="{FF2B5EF4-FFF2-40B4-BE49-F238E27FC236}">
                <a16:creationId xmlns:a16="http://schemas.microsoft.com/office/drawing/2014/main" id="{7550C304-02D5-A5D1-D93A-BA25567D82D7}"/>
              </a:ext>
            </a:extLst>
          </p:cNvPr>
          <p:cNvSpPr>
            <a:spLocks noGrp="1"/>
          </p:cNvSpPr>
          <p:nvPr>
            <p:ph type="body" idx="1"/>
          </p:nvPr>
        </p:nvSpPr>
        <p:spPr>
          <a:xfrm>
            <a:off x="628649" y="1369219"/>
            <a:ext cx="8046223" cy="3263400"/>
          </a:xfrm>
        </p:spPr>
        <p:txBody>
          <a:bodyPr/>
          <a:lstStyle/>
          <a:p>
            <a:pPr marL="95250" indent="0">
              <a:buNone/>
            </a:pPr>
            <a:r>
              <a:rPr lang="en-US" dirty="0"/>
              <a:t>**There are five key </a:t>
            </a:r>
            <a:r>
              <a:rPr lang="en-US" dirty="0" err="1"/>
              <a:t>dplyr</a:t>
            </a:r>
            <a:r>
              <a:rPr lang="en-US" dirty="0"/>
              <a:t> </a:t>
            </a:r>
            <a:r>
              <a:rPr lang="en-US" dirty="0">
                <a:solidFill>
                  <a:srgbClr val="FF0000"/>
                </a:solidFill>
              </a:rPr>
              <a:t>verbs</a:t>
            </a:r>
            <a:r>
              <a:rPr lang="en-US" dirty="0"/>
              <a:t>**</a:t>
            </a:r>
          </a:p>
          <a:p>
            <a:pPr marL="552450" indent="-457200">
              <a:buFont typeface="+mj-lt"/>
              <a:buAutoNum type="arabicPeriod"/>
            </a:pPr>
            <a:r>
              <a:rPr lang="en-US" dirty="0">
                <a:solidFill>
                  <a:srgbClr val="FF0000"/>
                </a:solidFill>
              </a:rPr>
              <a:t>filter</a:t>
            </a:r>
            <a:r>
              <a:rPr lang="en-US" dirty="0"/>
              <a:t>: Filter (i.e. subset) rows based on their values.</a:t>
            </a:r>
          </a:p>
          <a:p>
            <a:pPr marL="552450" indent="-457200">
              <a:buFont typeface="+mj-lt"/>
              <a:buAutoNum type="arabicPeriod"/>
            </a:pPr>
            <a:r>
              <a:rPr lang="en-US" dirty="0">
                <a:solidFill>
                  <a:srgbClr val="FF0000"/>
                </a:solidFill>
              </a:rPr>
              <a:t>arrange</a:t>
            </a:r>
            <a:r>
              <a:rPr lang="en-US" dirty="0"/>
              <a:t>: Arrange (i.e. reorder) rows based on their values.</a:t>
            </a:r>
          </a:p>
          <a:p>
            <a:pPr marL="552450" indent="-457200">
              <a:buFont typeface="+mj-lt"/>
              <a:buAutoNum type="arabicPeriod"/>
            </a:pPr>
            <a:r>
              <a:rPr lang="en-US" dirty="0">
                <a:solidFill>
                  <a:srgbClr val="FF0000"/>
                </a:solidFill>
              </a:rPr>
              <a:t>select</a:t>
            </a:r>
            <a:r>
              <a:rPr lang="en-US" dirty="0"/>
              <a:t>: Select (i.e. subset) columns by their names: </a:t>
            </a:r>
          </a:p>
          <a:p>
            <a:pPr marL="552450" indent="-457200">
              <a:buFont typeface="+mj-lt"/>
              <a:buAutoNum type="arabicPeriod"/>
            </a:pPr>
            <a:r>
              <a:rPr lang="en-US" dirty="0">
                <a:solidFill>
                  <a:srgbClr val="FF0000"/>
                </a:solidFill>
              </a:rPr>
              <a:t>mutate</a:t>
            </a:r>
            <a:r>
              <a:rPr lang="en-US" dirty="0"/>
              <a:t>: Create new columns.</a:t>
            </a:r>
          </a:p>
          <a:p>
            <a:pPr marL="552450" indent="-457200">
              <a:buFont typeface="+mj-lt"/>
              <a:buAutoNum type="arabicPeriod"/>
            </a:pPr>
            <a:r>
              <a:rPr lang="en-US" dirty="0">
                <a:solidFill>
                  <a:srgbClr val="FF0000"/>
                </a:solidFill>
              </a:rPr>
              <a:t>summarize</a:t>
            </a:r>
            <a:r>
              <a:rPr lang="en-US" dirty="0"/>
              <a:t>: Collapse multiple rows into a single summary value</a:t>
            </a:r>
          </a:p>
        </p:txBody>
      </p:sp>
      <p:sp>
        <p:nvSpPr>
          <p:cNvPr id="5" name="Slide Number Placeholder 4">
            <a:extLst>
              <a:ext uri="{FF2B5EF4-FFF2-40B4-BE49-F238E27FC236}">
                <a16:creationId xmlns:a16="http://schemas.microsoft.com/office/drawing/2014/main" id="{C67856C4-2B80-2549-BFC7-08A1B156A04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spTree>
    <p:extLst>
      <p:ext uri="{BB962C8B-B14F-4D97-AF65-F5344CB8AC3E}">
        <p14:creationId xmlns:p14="http://schemas.microsoft.com/office/powerpoint/2010/main" val="16335575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F51C0-0114-46ED-067E-14009A56CB14}"/>
              </a:ext>
            </a:extLst>
          </p:cNvPr>
          <p:cNvSpPr>
            <a:spLocks noGrp="1"/>
          </p:cNvSpPr>
          <p:nvPr>
            <p:ph type="title"/>
          </p:nvPr>
        </p:nvSpPr>
        <p:spPr/>
        <p:txBody>
          <a:bodyPr/>
          <a:lstStyle/>
          <a:p>
            <a:r>
              <a:rPr lang="en" sz="3300" b="1" i="0" u="none" strike="noStrike" cap="none" dirty="0">
                <a:solidFill>
                  <a:srgbClr val="FF0000"/>
                </a:solidFill>
                <a:latin typeface="Arial"/>
                <a:ea typeface="Arial"/>
                <a:cs typeface="Arial"/>
                <a:sym typeface="Arial"/>
              </a:rPr>
              <a:t>filter</a:t>
            </a:r>
            <a:r>
              <a:rPr lang="en" sz="3300" b="0" i="0" u="none" strike="noStrike" cap="none" dirty="0">
                <a:solidFill>
                  <a:schemeClr val="dk1"/>
                </a:solidFill>
                <a:latin typeface="Arial"/>
                <a:ea typeface="Arial"/>
                <a:cs typeface="Arial"/>
                <a:sym typeface="Arial"/>
              </a:rPr>
              <a:t>()</a:t>
            </a:r>
            <a:endParaRPr lang="en-US" dirty="0"/>
          </a:p>
        </p:txBody>
      </p:sp>
      <p:sp>
        <p:nvSpPr>
          <p:cNvPr id="5" name="Slide Number Placeholder 4">
            <a:extLst>
              <a:ext uri="{FF2B5EF4-FFF2-40B4-BE49-F238E27FC236}">
                <a16:creationId xmlns:a16="http://schemas.microsoft.com/office/drawing/2014/main" id="{15CAA6FB-414D-CE75-5102-D0493315DB8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pic>
        <p:nvPicPr>
          <p:cNvPr id="7" name="Picture 6">
            <a:extLst>
              <a:ext uri="{FF2B5EF4-FFF2-40B4-BE49-F238E27FC236}">
                <a16:creationId xmlns:a16="http://schemas.microsoft.com/office/drawing/2014/main" id="{A200EC7E-7376-40D3-D7D5-D859605A09EB}"/>
              </a:ext>
            </a:extLst>
          </p:cNvPr>
          <p:cNvPicPr>
            <a:picLocks noChangeAspect="1"/>
          </p:cNvPicPr>
          <p:nvPr/>
        </p:nvPicPr>
        <p:blipFill>
          <a:blip r:embed="rId2"/>
          <a:stretch>
            <a:fillRect/>
          </a:stretch>
        </p:blipFill>
        <p:spPr>
          <a:xfrm>
            <a:off x="685800" y="1582766"/>
            <a:ext cx="7772400" cy="1977967"/>
          </a:xfrm>
          <a:prstGeom prst="rect">
            <a:avLst/>
          </a:prstGeom>
        </p:spPr>
      </p:pic>
    </p:spTree>
    <p:extLst>
      <p:ext uri="{BB962C8B-B14F-4D97-AF65-F5344CB8AC3E}">
        <p14:creationId xmlns:p14="http://schemas.microsoft.com/office/powerpoint/2010/main" val="312659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53"/>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dirty="0">
                <a:solidFill>
                  <a:srgbClr val="FF0000"/>
                </a:solidFill>
                <a:latin typeface="Arial"/>
                <a:ea typeface="Arial"/>
                <a:cs typeface="Arial"/>
                <a:sym typeface="Arial"/>
              </a:rPr>
              <a:t>filter</a:t>
            </a:r>
            <a:r>
              <a:rPr lang="en" sz="3300" b="0" i="0" u="none" strike="noStrike" cap="none" dirty="0">
                <a:solidFill>
                  <a:schemeClr val="dk1"/>
                </a:solidFill>
                <a:latin typeface="Arial"/>
                <a:ea typeface="Arial"/>
                <a:cs typeface="Arial"/>
                <a:sym typeface="Arial"/>
              </a:rPr>
              <a:t>()</a:t>
            </a:r>
            <a:endParaRPr sz="3300" b="0" i="0" u="none" strike="noStrike" cap="none" dirty="0">
              <a:solidFill>
                <a:schemeClr val="dk1"/>
              </a:solidFill>
              <a:latin typeface="Arial"/>
              <a:ea typeface="Arial"/>
              <a:cs typeface="Arial"/>
              <a:sym typeface="Arial"/>
            </a:endParaRPr>
          </a:p>
        </p:txBody>
      </p:sp>
      <p:sp>
        <p:nvSpPr>
          <p:cNvPr id="311" name="Google Shape;311;p53"/>
          <p:cNvSpPr txBox="1">
            <a:spLocks noGrp="1"/>
          </p:cNvSpPr>
          <p:nvPr>
            <p:ph type="body" idx="1"/>
          </p:nvPr>
        </p:nvSpPr>
        <p:spPr>
          <a:xfrm>
            <a:off x="204025" y="1268025"/>
            <a:ext cx="8536200" cy="33645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SzPts val="2400"/>
              <a:buChar char="•"/>
            </a:pPr>
            <a:r>
              <a:rPr lang="en" sz="2400" b="0" i="0" u="none" strike="noStrike" cap="none" dirty="0">
                <a:solidFill>
                  <a:schemeClr val="dk1"/>
                </a:solidFill>
                <a:latin typeface="Arial"/>
                <a:ea typeface="Arial"/>
                <a:cs typeface="Arial"/>
                <a:sym typeface="Arial"/>
              </a:rPr>
              <a:t>Choose rows based on </a:t>
            </a:r>
            <a:r>
              <a:rPr lang="en" sz="2400" dirty="0"/>
              <a:t>values of a variable</a:t>
            </a:r>
            <a:endParaRPr sz="2400" dirty="0"/>
          </a:p>
          <a:p>
            <a:pPr marL="4572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a:p>
            <a:pPr marL="457200" marR="0" lvl="0" indent="-381000" algn="l" rtl="0">
              <a:lnSpc>
                <a:spcPct val="90000"/>
              </a:lnSpc>
              <a:spcBef>
                <a:spcPts val="800"/>
              </a:spcBef>
              <a:spcAft>
                <a:spcPts val="0"/>
              </a:spcAft>
              <a:buSzPts val="2400"/>
              <a:buChar char="•"/>
            </a:pPr>
            <a:r>
              <a:rPr lang="en" sz="2400" b="1" dirty="0">
                <a:solidFill>
                  <a:srgbClr val="16A53F"/>
                </a:solidFill>
              </a:rPr>
              <a:t>Arguments</a:t>
            </a:r>
            <a:r>
              <a:rPr lang="en" sz="2400" b="0" i="0" u="none" strike="noStrike" cap="none" dirty="0">
                <a:solidFill>
                  <a:schemeClr val="dk1"/>
                </a:solidFill>
                <a:latin typeface="Arial"/>
                <a:ea typeface="Arial"/>
                <a:cs typeface="Arial"/>
                <a:sym typeface="Arial"/>
              </a:rPr>
              <a:t>: </a:t>
            </a:r>
            <a:r>
              <a:rPr lang="en" sz="2400" dirty="0"/>
              <a:t>data</a:t>
            </a:r>
            <a:r>
              <a:rPr lang="en" sz="2400" b="0" i="0" u="none" strike="noStrike" cap="none" dirty="0">
                <a:solidFill>
                  <a:schemeClr val="dk1"/>
                </a:solidFill>
                <a:latin typeface="Arial"/>
                <a:ea typeface="Arial"/>
                <a:cs typeface="Arial"/>
                <a:sym typeface="Arial"/>
              </a:rPr>
              <a:t> and </a:t>
            </a:r>
            <a:r>
              <a:rPr lang="en" sz="2400" dirty="0"/>
              <a:t>a logical</a:t>
            </a:r>
            <a:r>
              <a:rPr lang="en" sz="2400" b="0" i="0" u="none" strike="noStrike" cap="none" dirty="0">
                <a:solidFill>
                  <a:schemeClr val="dk1"/>
                </a:solidFill>
                <a:latin typeface="Arial"/>
                <a:ea typeface="Arial"/>
                <a:cs typeface="Arial"/>
                <a:sym typeface="Arial"/>
              </a:rPr>
              <a:t> expression (returns true/false)</a:t>
            </a:r>
            <a:r>
              <a:rPr lang="en" sz="2400" dirty="0"/>
              <a:t> </a:t>
            </a:r>
            <a:r>
              <a:rPr lang="en" sz="2400" b="1" i="0" u="none" strike="noStrike" cap="none" dirty="0">
                <a:solidFill>
                  <a:srgbClr val="0000FF"/>
                </a:solidFill>
                <a:latin typeface="Arial"/>
                <a:ea typeface="Arial"/>
                <a:cs typeface="Arial"/>
                <a:sym typeface="Arial"/>
              </a:rPr>
              <a:t>&gt;</a:t>
            </a:r>
            <a:r>
              <a:rPr lang="en" sz="2400" b="0" i="0" u="none" strike="noStrike" cap="none" dirty="0">
                <a:solidFill>
                  <a:srgbClr val="0000FF"/>
                </a:solidFill>
                <a:latin typeface="Arial"/>
                <a:ea typeface="Arial"/>
                <a:cs typeface="Arial"/>
                <a:sym typeface="Arial"/>
              </a:rPr>
              <a:t>, </a:t>
            </a:r>
            <a:r>
              <a:rPr lang="en" sz="2400" b="1" i="0" u="none" strike="noStrike" cap="none" dirty="0">
                <a:solidFill>
                  <a:srgbClr val="0000FF"/>
                </a:solidFill>
                <a:latin typeface="Arial"/>
                <a:ea typeface="Arial"/>
                <a:cs typeface="Arial"/>
                <a:sym typeface="Arial"/>
              </a:rPr>
              <a:t>&lt;</a:t>
            </a:r>
            <a:r>
              <a:rPr lang="en" sz="2400" b="0" i="0" u="none" strike="noStrike" cap="none" dirty="0">
                <a:solidFill>
                  <a:srgbClr val="0000FF"/>
                </a:solidFill>
                <a:latin typeface="Arial"/>
                <a:ea typeface="Arial"/>
                <a:cs typeface="Arial"/>
                <a:sym typeface="Arial"/>
              </a:rPr>
              <a:t>, </a:t>
            </a:r>
            <a:r>
              <a:rPr lang="en" sz="2400" b="1" i="0" u="none" strike="noStrike" cap="none" dirty="0">
                <a:solidFill>
                  <a:srgbClr val="0000FF"/>
                </a:solidFill>
                <a:latin typeface="Arial"/>
                <a:ea typeface="Arial"/>
                <a:cs typeface="Arial"/>
                <a:sym typeface="Arial"/>
              </a:rPr>
              <a:t>&gt;=</a:t>
            </a:r>
            <a:r>
              <a:rPr lang="en" sz="2400" b="0" i="0" u="none" strike="noStrike" cap="none" dirty="0">
                <a:solidFill>
                  <a:srgbClr val="0000FF"/>
                </a:solidFill>
                <a:latin typeface="Arial"/>
                <a:ea typeface="Arial"/>
                <a:cs typeface="Arial"/>
                <a:sym typeface="Arial"/>
              </a:rPr>
              <a:t>, </a:t>
            </a:r>
            <a:r>
              <a:rPr lang="en" sz="2400" b="1" i="0" u="none" strike="noStrike" cap="none" dirty="0">
                <a:solidFill>
                  <a:srgbClr val="0000FF"/>
                </a:solidFill>
                <a:latin typeface="Arial"/>
                <a:ea typeface="Arial"/>
                <a:cs typeface="Arial"/>
                <a:sym typeface="Arial"/>
              </a:rPr>
              <a:t>&lt;=</a:t>
            </a:r>
            <a:r>
              <a:rPr lang="en" sz="2400" b="0" i="0" u="none" strike="noStrike" cap="none" dirty="0">
                <a:solidFill>
                  <a:srgbClr val="0000FF"/>
                </a:solidFill>
                <a:latin typeface="Arial"/>
                <a:ea typeface="Arial"/>
                <a:cs typeface="Arial"/>
                <a:sym typeface="Arial"/>
              </a:rPr>
              <a:t>, </a:t>
            </a:r>
            <a:r>
              <a:rPr lang="en" sz="2400" b="1" i="0" u="none" strike="noStrike" cap="none" dirty="0">
                <a:solidFill>
                  <a:srgbClr val="0000FF"/>
                </a:solidFill>
                <a:latin typeface="Arial"/>
                <a:ea typeface="Arial"/>
                <a:cs typeface="Arial"/>
                <a:sym typeface="Arial"/>
              </a:rPr>
              <a:t>==</a:t>
            </a:r>
            <a:r>
              <a:rPr lang="en" sz="2400" b="0" i="0" u="none" strike="noStrike" cap="none" dirty="0">
                <a:solidFill>
                  <a:srgbClr val="0000FF"/>
                </a:solidFill>
                <a:latin typeface="Arial"/>
                <a:ea typeface="Arial"/>
                <a:cs typeface="Arial"/>
                <a:sym typeface="Arial"/>
              </a:rPr>
              <a:t>, </a:t>
            </a:r>
            <a:r>
              <a:rPr lang="en" sz="2400" b="1" i="0" u="none" strike="noStrike" cap="none" dirty="0">
                <a:solidFill>
                  <a:srgbClr val="0000FF"/>
                </a:solidFill>
                <a:latin typeface="Arial"/>
                <a:ea typeface="Arial"/>
                <a:cs typeface="Arial"/>
                <a:sym typeface="Arial"/>
              </a:rPr>
              <a:t>!=</a:t>
            </a:r>
            <a:r>
              <a:rPr lang="en" sz="2400" b="0" i="0" u="none" strike="noStrike" cap="none" dirty="0">
                <a:solidFill>
                  <a:schemeClr val="dk1"/>
                </a:solidFill>
                <a:latin typeface="Arial"/>
                <a:ea typeface="Arial"/>
                <a:cs typeface="Arial"/>
                <a:sym typeface="Arial"/>
              </a:rPr>
              <a:t> </a:t>
            </a:r>
            <a:endParaRPr sz="2400" b="0" i="0" u="none" strike="noStrike" cap="none" dirty="0">
              <a:solidFill>
                <a:schemeClr val="dk1"/>
              </a:solidFill>
              <a:latin typeface="Arial"/>
              <a:ea typeface="Arial"/>
              <a:cs typeface="Arial"/>
              <a:sym typeface="Arial"/>
            </a:endParaRPr>
          </a:p>
          <a:p>
            <a:pPr marL="0" marR="0" lvl="0" indent="0" algn="l" rtl="0">
              <a:lnSpc>
                <a:spcPct val="90000"/>
              </a:lnSpc>
              <a:spcBef>
                <a:spcPts val="400"/>
              </a:spcBef>
              <a:spcAft>
                <a:spcPts val="0"/>
              </a:spcAft>
              <a:buNone/>
            </a:pPr>
            <a:endParaRPr sz="2400" dirty="0"/>
          </a:p>
          <a:p>
            <a:pPr marL="457200" marR="0" lvl="0" indent="-381000" algn="l" rtl="0">
              <a:lnSpc>
                <a:spcPct val="90000"/>
              </a:lnSpc>
              <a:spcBef>
                <a:spcPts val="800"/>
              </a:spcBef>
              <a:spcAft>
                <a:spcPts val="0"/>
              </a:spcAft>
              <a:buSzPts val="2400"/>
              <a:buChar char="•"/>
            </a:pPr>
            <a:r>
              <a:rPr lang="en" sz="2400" b="1" i="0" u="none" strike="noStrike" cap="none" dirty="0">
                <a:solidFill>
                  <a:srgbClr val="5B1A8E"/>
                </a:solidFill>
                <a:latin typeface="Arial"/>
                <a:ea typeface="Arial"/>
                <a:cs typeface="Arial"/>
                <a:sym typeface="Arial"/>
              </a:rPr>
              <a:t>Output</a:t>
            </a:r>
            <a:r>
              <a:rPr lang="en" sz="2400" b="0" i="0" u="none" strike="noStrike" cap="none" dirty="0">
                <a:solidFill>
                  <a:schemeClr val="dk1"/>
                </a:solidFill>
                <a:latin typeface="Arial"/>
                <a:ea typeface="Arial"/>
                <a:cs typeface="Arial"/>
                <a:sym typeface="Arial"/>
              </a:rPr>
              <a:t>: </a:t>
            </a:r>
            <a:r>
              <a:rPr lang="en" sz="2400" dirty="0"/>
              <a:t>data</a:t>
            </a:r>
            <a:r>
              <a:rPr lang="en" sz="2400" b="0" i="0" u="none" strike="noStrike" cap="none" dirty="0">
                <a:solidFill>
                  <a:schemeClr val="dk1"/>
                </a:solidFill>
                <a:latin typeface="Arial"/>
                <a:ea typeface="Arial"/>
                <a:cs typeface="Arial"/>
                <a:sym typeface="Arial"/>
              </a:rPr>
              <a:t> with rows that </a:t>
            </a:r>
            <a:r>
              <a:rPr lang="en" sz="2400" dirty="0"/>
              <a:t>match the expression</a:t>
            </a:r>
            <a:endParaRPr sz="2400" dirty="0"/>
          </a:p>
          <a:p>
            <a:pPr marL="457200" marR="0" lvl="0" indent="0" algn="l" rtl="0">
              <a:lnSpc>
                <a:spcPct val="90000"/>
              </a:lnSpc>
              <a:spcBef>
                <a:spcPts val="800"/>
              </a:spcBef>
              <a:spcAft>
                <a:spcPts val="0"/>
              </a:spcAft>
              <a:buNone/>
            </a:pPr>
            <a:endParaRPr sz="2400" dirty="0"/>
          </a:p>
          <a:p>
            <a:pPr marL="0" marR="0" lvl="0" indent="0" algn="l" rtl="0">
              <a:lnSpc>
                <a:spcPct val="90000"/>
              </a:lnSpc>
              <a:spcBef>
                <a:spcPts val="800"/>
              </a:spcBef>
              <a:spcAft>
                <a:spcPts val="0"/>
              </a:spcAft>
              <a:buClr>
                <a:schemeClr val="dk1"/>
              </a:buClr>
              <a:buSzPts val="2100"/>
              <a:buFont typeface="Arial"/>
              <a:buNone/>
            </a:pPr>
            <a:endParaRPr sz="21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34860506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00075" y="1118507"/>
            <a:ext cx="2500312"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BEA2BD1-BEED-83B4-042C-BEF973451A87}"/>
              </a:ext>
            </a:extLst>
          </p:cNvPr>
          <p:cNvSpPr>
            <a:spLocks noGrp="1"/>
          </p:cNvSpPr>
          <p:nvPr>
            <p:ph type="title"/>
          </p:nvPr>
        </p:nvSpPr>
        <p:spPr>
          <a:xfrm>
            <a:off x="771525" y="1475449"/>
            <a:ext cx="1971675" cy="1910443"/>
          </a:xfrm>
          <a:noFill/>
        </p:spPr>
        <p:txBody>
          <a:bodyPr vert="horz" lIns="91440" tIns="45720" rIns="91440" bIns="45720" rtlCol="0" anchor="ctr">
            <a:normAutofit/>
          </a:bodyPr>
          <a:lstStyle/>
          <a:p>
            <a:pPr algn="ctr">
              <a:spcBef>
                <a:spcPct val="0"/>
              </a:spcBef>
            </a:pPr>
            <a:r>
              <a:rPr lang="en-US" sz="2700" kern="1200">
                <a:solidFill>
                  <a:srgbClr val="FFFFFF"/>
                </a:solidFill>
                <a:latin typeface="+mj-lt"/>
                <a:ea typeface="+mj-ea"/>
                <a:cs typeface="+mj-cs"/>
              </a:rPr>
              <a:t>Logical Operators</a:t>
            </a:r>
          </a:p>
        </p:txBody>
      </p:sp>
      <p:pic>
        <p:nvPicPr>
          <p:cNvPr id="4" name="Picture 3">
            <a:extLst>
              <a:ext uri="{FF2B5EF4-FFF2-40B4-BE49-F238E27FC236}">
                <a16:creationId xmlns:a16="http://schemas.microsoft.com/office/drawing/2014/main" id="{D2874AC2-2FE4-DD20-DAD3-60CDA6D75C20}"/>
              </a:ext>
            </a:extLst>
          </p:cNvPr>
          <p:cNvPicPr>
            <a:picLocks noChangeAspect="1"/>
          </p:cNvPicPr>
          <p:nvPr/>
        </p:nvPicPr>
        <p:blipFill>
          <a:blip r:embed="rId2"/>
          <a:srcRect l="1" t="8478" r="-1615" b="1"/>
          <a:stretch/>
        </p:blipFill>
        <p:spPr>
          <a:xfrm>
            <a:off x="3582987" y="819299"/>
            <a:ext cx="5085525" cy="3503154"/>
          </a:xfrm>
          <a:prstGeom prst="rect">
            <a:avLst/>
          </a:prstGeom>
        </p:spPr>
      </p:pic>
      <p:sp>
        <p:nvSpPr>
          <p:cNvPr id="5" name="Slide Number Placeholder 4">
            <a:extLst>
              <a:ext uri="{FF2B5EF4-FFF2-40B4-BE49-F238E27FC236}">
                <a16:creationId xmlns:a16="http://schemas.microsoft.com/office/drawing/2014/main" id="{0F8BC5B4-3F7A-C145-2709-13CAFE10AD17}"/>
              </a:ext>
            </a:extLst>
          </p:cNvPr>
          <p:cNvSpPr>
            <a:spLocks noGrp="1"/>
          </p:cNvSpPr>
          <p:nvPr>
            <p:ph type="sldNum" idx="12"/>
          </p:nvPr>
        </p:nvSpPr>
        <p:spPr>
          <a:xfrm>
            <a:off x="8275638" y="4767262"/>
            <a:ext cx="385761" cy="273844"/>
          </a:xfrm>
        </p:spPr>
        <p:txBody>
          <a:bodyPr vert="horz" lIns="91440" tIns="45720" rIns="91440" bIns="45720" rtlCol="0" anchor="ctr">
            <a:normAutofit/>
          </a:bodyPr>
          <a:lstStyle/>
          <a:p>
            <a:pPr lvl="0" indent="0">
              <a:lnSpc>
                <a:spcPct val="90000"/>
              </a:lnSpc>
              <a:spcBef>
                <a:spcPts val="0"/>
              </a:spcBef>
              <a:spcAft>
                <a:spcPts val="600"/>
              </a:spcAft>
              <a:buNone/>
            </a:pPr>
            <a:fld id="{00000000-1234-1234-1234-123412341234}" type="slidenum">
              <a:rPr lang="en-US" sz="700" kern="1200">
                <a:solidFill>
                  <a:schemeClr val="tx1">
                    <a:alpha val="80000"/>
                  </a:schemeClr>
                </a:solidFill>
                <a:latin typeface="+mn-lt"/>
                <a:ea typeface="+mn-ea"/>
                <a:cs typeface="+mn-cs"/>
              </a:rPr>
              <a:pPr lvl="0" indent="0">
                <a:lnSpc>
                  <a:spcPct val="90000"/>
                </a:lnSpc>
                <a:spcBef>
                  <a:spcPts val="0"/>
                </a:spcBef>
                <a:spcAft>
                  <a:spcPts val="600"/>
                </a:spcAft>
                <a:buNone/>
              </a:pPr>
              <a:t>15</a:t>
            </a:fld>
            <a:endParaRPr lang="en-US" sz="700" kern="1200">
              <a:solidFill>
                <a:schemeClr val="tx1">
                  <a:alpha val="80000"/>
                </a:schemeClr>
              </a:solidFill>
              <a:latin typeface="+mn-lt"/>
              <a:ea typeface="+mn-ea"/>
              <a:cs typeface="+mn-cs"/>
            </a:endParaRPr>
          </a:p>
        </p:txBody>
      </p:sp>
    </p:spTree>
    <p:extLst>
      <p:ext uri="{BB962C8B-B14F-4D97-AF65-F5344CB8AC3E}">
        <p14:creationId xmlns:p14="http://schemas.microsoft.com/office/powerpoint/2010/main" val="14763522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i="0" u="none" strike="noStrike" cap="none" dirty="0">
                <a:solidFill>
                  <a:schemeClr val="tx1"/>
                </a:solidFill>
                <a:latin typeface="Arial"/>
                <a:ea typeface="Arial"/>
                <a:cs typeface="Arial"/>
                <a:sym typeface="Arial"/>
              </a:rPr>
              <a:t>Combining logical conditions (“and”)</a:t>
            </a:r>
            <a:endParaRPr sz="3300" i="0" u="none" strike="noStrike" cap="none" dirty="0">
              <a:solidFill>
                <a:schemeClr val="tx1"/>
              </a:solidFill>
              <a:latin typeface="Arial"/>
              <a:ea typeface="Arial"/>
              <a:cs typeface="Arial"/>
              <a:sym typeface="Arial"/>
            </a:endParaRPr>
          </a:p>
        </p:txBody>
      </p:sp>
      <p:sp>
        <p:nvSpPr>
          <p:cNvPr id="317" name="Google Shape;317;p54"/>
          <p:cNvSpPr txBox="1">
            <a:spLocks noGrp="1"/>
          </p:cNvSpPr>
          <p:nvPr>
            <p:ph type="body" idx="2"/>
          </p:nvPr>
        </p:nvSpPr>
        <p:spPr>
          <a:xfrm>
            <a:off x="3907766" y="1326125"/>
            <a:ext cx="5106838" cy="2374149"/>
          </a:xfrm>
          <a:prstGeom prst="rect">
            <a:avLst/>
          </a:prstGeom>
        </p:spPr>
        <p:txBody>
          <a:bodyPr spcFirstLastPara="1" wrap="square" lIns="68575" tIns="68575" rIns="68575" bIns="68575" anchor="t" anchorCtr="0">
            <a:noAutofit/>
          </a:bodyPr>
          <a:lstStyle/>
          <a:p>
            <a:pPr marL="0" lvl="0" indent="0" algn="l" rtl="0">
              <a:lnSpc>
                <a:spcPct val="70000"/>
              </a:lnSpc>
              <a:spcBef>
                <a:spcPts val="800"/>
              </a:spcBef>
              <a:spcAft>
                <a:spcPts val="0"/>
              </a:spcAft>
              <a:buClr>
                <a:schemeClr val="dk1"/>
              </a:buClr>
              <a:buSzPts val="1800"/>
              <a:buFont typeface="Arial"/>
              <a:buNone/>
            </a:pPr>
            <a:endParaRPr lang="en-US" sz="1800" b="1" dirty="0">
              <a:solidFill>
                <a:srgbClr val="7030A0"/>
              </a:solidFill>
            </a:endParaRPr>
          </a:p>
          <a:p>
            <a:pPr marL="0" lvl="0" indent="0" algn="l" rtl="0">
              <a:lnSpc>
                <a:spcPct val="70000"/>
              </a:lnSpc>
              <a:spcBef>
                <a:spcPts val="800"/>
              </a:spcBef>
              <a:spcAft>
                <a:spcPts val="0"/>
              </a:spcAft>
              <a:buClr>
                <a:schemeClr val="dk1"/>
              </a:buClr>
              <a:buSzPts val="1800"/>
              <a:buFont typeface="Arial"/>
              <a:buNone/>
            </a:pPr>
            <a:r>
              <a:rPr lang="en-US" sz="1800" b="1" dirty="0">
                <a:solidFill>
                  <a:srgbClr val="7030A0"/>
                </a:solidFill>
              </a:rPr>
              <a:t>tallish</a:t>
            </a:r>
            <a:r>
              <a:rPr kumimoji="0" lang="en-US" sz="1800" b="1" i="0" u="none" strike="noStrike" kern="0" cap="none" spc="0" normalizeH="0" baseline="0" noProof="0" dirty="0">
                <a:ln>
                  <a:noFill/>
                </a:ln>
                <a:solidFill>
                  <a:srgbClr val="0000FF"/>
                </a:solidFill>
                <a:effectLst/>
                <a:uLnTx/>
                <a:uFillTx/>
                <a:latin typeface="Arial"/>
                <a:cs typeface="Arial"/>
                <a:sym typeface="Arial"/>
              </a:rPr>
              <a:t> &lt;-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p>
          <a:p>
            <a:pPr marL="0" indent="0">
              <a:lnSpc>
                <a:spcPct val="70000"/>
              </a:lnSpc>
              <a:buSzPts val="1800"/>
              <a:buNone/>
            </a:pPr>
            <a:r>
              <a:rPr lang="en-US" sz="1800" b="1" dirty="0">
                <a:solidFill>
                  <a:srgbClr val="FF0000"/>
                </a:solidFill>
              </a:rPr>
              <a:t>	filter</a:t>
            </a:r>
            <a:r>
              <a:rPr lang="en-US" sz="1800" dirty="0"/>
              <a:t>(</a:t>
            </a:r>
            <a:r>
              <a:rPr lang="en-US" sz="1800" b="1" dirty="0">
                <a:solidFill>
                  <a:srgbClr val="16A53F"/>
                </a:solidFill>
              </a:rPr>
              <a:t>height </a:t>
            </a:r>
            <a:r>
              <a:rPr lang="en-US" sz="1800" b="1" dirty="0">
                <a:solidFill>
                  <a:srgbClr val="0000FF"/>
                </a:solidFill>
              </a:rPr>
              <a:t>&gt;=</a:t>
            </a:r>
            <a:r>
              <a:rPr lang="en-US" sz="1800" b="1" dirty="0">
                <a:solidFill>
                  <a:srgbClr val="16A53F"/>
                </a:solidFill>
              </a:rPr>
              <a:t> 190 </a:t>
            </a:r>
            <a:r>
              <a:rPr lang="en-US" sz="1800" b="1" dirty="0">
                <a:solidFill>
                  <a:srgbClr val="0000FF"/>
                </a:solidFill>
              </a:rPr>
              <a:t>&amp; </a:t>
            </a:r>
            <a:r>
              <a:rPr lang="en-US" sz="1800" b="1" dirty="0">
                <a:solidFill>
                  <a:srgbClr val="16A53F"/>
                </a:solidFill>
              </a:rPr>
              <a:t>height </a:t>
            </a:r>
            <a:r>
              <a:rPr lang="en-US" sz="1800" b="1" dirty="0">
                <a:solidFill>
                  <a:srgbClr val="0000FF"/>
                </a:solidFill>
              </a:rPr>
              <a:t>&lt;=</a:t>
            </a:r>
            <a:r>
              <a:rPr lang="en-US" sz="1800" b="1" dirty="0">
                <a:solidFill>
                  <a:srgbClr val="16A53F"/>
                </a:solidFill>
              </a:rPr>
              <a:t> 250 </a:t>
            </a:r>
            <a:r>
              <a:rPr lang="en-US" sz="1800" dirty="0"/>
              <a:t>)</a:t>
            </a:r>
            <a:endParaRPr lang="en-US" sz="1800" dirty="0">
              <a:solidFill>
                <a:srgbClr val="0000FF"/>
              </a:solidFill>
            </a:endParaRPr>
          </a:p>
          <a:p>
            <a:pPr marL="0" lvl="0" indent="0" algn="l" rtl="0">
              <a:spcBef>
                <a:spcPts val="800"/>
              </a:spcBef>
              <a:spcAft>
                <a:spcPts val="0"/>
              </a:spcAft>
              <a:buClr>
                <a:schemeClr val="dk1"/>
              </a:buClr>
              <a:buSzPts val="2100"/>
              <a:buFont typeface="Arial"/>
              <a:buNone/>
            </a:pPr>
            <a:endParaRPr lang="en" sz="2200" b="1" dirty="0">
              <a:solidFill>
                <a:srgbClr val="434343"/>
              </a:solidFill>
            </a:endParaRPr>
          </a:p>
          <a:p>
            <a:pPr marL="0" lvl="0" indent="0" algn="l" rtl="0">
              <a:spcBef>
                <a:spcPts val="800"/>
              </a:spcBef>
              <a:spcAft>
                <a:spcPts val="0"/>
              </a:spcAft>
              <a:buClr>
                <a:schemeClr val="dk1"/>
              </a:buClr>
              <a:buSzPts val="2100"/>
              <a:buFont typeface="Arial"/>
              <a:buNone/>
            </a:pPr>
            <a:endParaRPr sz="2000" b="1" dirty="0">
              <a:solidFill>
                <a:srgbClr val="0000FF"/>
              </a:solidFill>
            </a:endParaRPr>
          </a:p>
          <a:p>
            <a:pPr marL="0" lvl="0" indent="0" algn="l" rtl="0">
              <a:spcBef>
                <a:spcPts val="800"/>
              </a:spcBef>
              <a:spcAft>
                <a:spcPts val="0"/>
              </a:spcAft>
              <a:buNone/>
            </a:pPr>
            <a:endParaRPr dirty="0"/>
          </a:p>
        </p:txBody>
      </p:sp>
      <p:sp>
        <p:nvSpPr>
          <p:cNvPr id="3" name="TextBox 2">
            <a:extLst>
              <a:ext uri="{FF2B5EF4-FFF2-40B4-BE49-F238E27FC236}">
                <a16:creationId xmlns:a16="http://schemas.microsoft.com/office/drawing/2014/main" id="{68AFB8B8-1403-A8E6-DB6B-355215141904}"/>
              </a:ext>
            </a:extLst>
          </p:cNvPr>
          <p:cNvSpPr txBox="1"/>
          <p:nvPr/>
        </p:nvSpPr>
        <p:spPr>
          <a:xfrm>
            <a:off x="258795" y="1326125"/>
            <a:ext cx="3390179" cy="2212913"/>
          </a:xfrm>
          <a:prstGeom prst="rect">
            <a:avLst/>
          </a:prstGeom>
          <a:noFill/>
        </p:spPr>
        <p:txBody>
          <a:bodyPr wrap="square">
            <a:spAutoFit/>
          </a:bodyPr>
          <a:lstStyle/>
          <a:p>
            <a:pPr marL="76200" marR="0" lvl="0" algn="l" rtl="0">
              <a:lnSpc>
                <a:spcPct val="90000"/>
              </a:lnSpc>
              <a:spcBef>
                <a:spcPts val="0"/>
              </a:spcBef>
              <a:spcAft>
                <a:spcPts val="0"/>
              </a:spcAft>
              <a:buSzPts val="2400"/>
            </a:pPr>
            <a:endParaRPr lang="en-US" sz="1800" b="0" i="0" u="none" strike="noStrike" cap="none" dirty="0">
              <a:solidFill>
                <a:schemeClr val="dk1"/>
              </a:solidFill>
              <a:latin typeface="Arial"/>
              <a:ea typeface="Arial"/>
              <a:cs typeface="Arial"/>
              <a:sym typeface="Arial"/>
            </a:endParaRPr>
          </a:p>
          <a:p>
            <a:pPr marL="361950" marR="0" lvl="0" indent="-285750" algn="l" rtl="0">
              <a:lnSpc>
                <a:spcPct val="90000"/>
              </a:lnSpc>
              <a:spcBef>
                <a:spcPts val="0"/>
              </a:spcBef>
              <a:spcAft>
                <a:spcPts val="0"/>
              </a:spcAft>
              <a:buSzPts val="2400"/>
              <a:buFont typeface="Arial" panose="020B0604020202020204" pitchFamily="34" charset="0"/>
              <a:buChar char="•"/>
            </a:pPr>
            <a:r>
              <a:rPr lang="en-US" sz="1800" dirty="0">
                <a:solidFill>
                  <a:schemeClr val="tx1"/>
                </a:solidFill>
              </a:rPr>
              <a:t>we use the  </a:t>
            </a:r>
            <a:r>
              <a:rPr lang="en-US" sz="3200" dirty="0">
                <a:solidFill>
                  <a:srgbClr val="0432FF"/>
                </a:solidFill>
              </a:rPr>
              <a:t>&amp; </a:t>
            </a:r>
            <a:r>
              <a:rPr lang="en-US" sz="1800" b="0" i="0" dirty="0">
                <a:solidFill>
                  <a:srgbClr val="000000"/>
                </a:solidFill>
                <a:effectLst/>
                <a:latin typeface="Fira Sans" panose="020B0503050000020004" pitchFamily="34" charset="0"/>
              </a:rPr>
              <a:t>logical operator </a:t>
            </a:r>
            <a:r>
              <a:rPr lang="en-US" sz="1800" dirty="0">
                <a:latin typeface="Fira Sans" panose="020B0503050000020004" pitchFamily="34" charset="0"/>
              </a:rPr>
              <a:t>when a case has to meet multiple </a:t>
            </a:r>
            <a:r>
              <a:rPr lang="en-US" sz="1800" b="0" i="0" dirty="0">
                <a:solidFill>
                  <a:srgbClr val="000000"/>
                </a:solidFill>
                <a:effectLst/>
                <a:latin typeface="Fira Sans" panose="020B0503050000020004" pitchFamily="34" charset="0"/>
              </a:rPr>
              <a:t>conditions for the same variable</a:t>
            </a:r>
          </a:p>
          <a:p>
            <a:br>
              <a:rPr lang="en-US" dirty="0"/>
            </a:br>
            <a:endParaRPr lang="en-US" sz="1400" dirty="0"/>
          </a:p>
        </p:txBody>
      </p:sp>
    </p:spTree>
    <p:extLst>
      <p:ext uri="{BB962C8B-B14F-4D97-AF65-F5344CB8AC3E}">
        <p14:creationId xmlns:p14="http://schemas.microsoft.com/office/powerpoint/2010/main" val="17408483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i="0" u="none" strike="noStrike" cap="none" dirty="0">
                <a:solidFill>
                  <a:schemeClr val="tx1"/>
                </a:solidFill>
                <a:latin typeface="Arial"/>
                <a:ea typeface="Arial"/>
                <a:cs typeface="Arial"/>
                <a:sym typeface="Arial"/>
              </a:rPr>
              <a:t>Combining logical conditions (“or”)</a:t>
            </a:r>
            <a:endParaRPr sz="3300" b="0" i="0" u="none" strike="noStrike" cap="none" dirty="0">
              <a:solidFill>
                <a:schemeClr val="dk1"/>
              </a:solidFill>
              <a:latin typeface="Arial"/>
              <a:ea typeface="Arial"/>
              <a:cs typeface="Arial"/>
              <a:sym typeface="Arial"/>
            </a:endParaRPr>
          </a:p>
        </p:txBody>
      </p:sp>
      <p:sp>
        <p:nvSpPr>
          <p:cNvPr id="317" name="Google Shape;317;p54"/>
          <p:cNvSpPr txBox="1">
            <a:spLocks noGrp="1"/>
          </p:cNvSpPr>
          <p:nvPr>
            <p:ph type="body" idx="2"/>
          </p:nvPr>
        </p:nvSpPr>
        <p:spPr>
          <a:xfrm>
            <a:off x="3907766" y="1326125"/>
            <a:ext cx="5106838" cy="2374149"/>
          </a:xfrm>
          <a:prstGeom prst="rect">
            <a:avLst/>
          </a:prstGeom>
        </p:spPr>
        <p:txBody>
          <a:bodyPr spcFirstLastPara="1" wrap="square" lIns="68575" tIns="68575" rIns="68575" bIns="68575" anchor="t" anchorCtr="0">
            <a:noAutofit/>
          </a:bodyPr>
          <a:lstStyle/>
          <a:p>
            <a:pPr marL="0" lvl="0" indent="0" algn="l" rtl="0">
              <a:lnSpc>
                <a:spcPct val="70000"/>
              </a:lnSpc>
              <a:spcBef>
                <a:spcPts val="800"/>
              </a:spcBef>
              <a:spcAft>
                <a:spcPts val="0"/>
              </a:spcAft>
              <a:buClr>
                <a:schemeClr val="dk1"/>
              </a:buClr>
              <a:buSzPts val="1800"/>
              <a:buFont typeface="Arial"/>
              <a:buNone/>
            </a:pPr>
            <a:endParaRPr lang="en-US" sz="1800" b="1" dirty="0">
              <a:solidFill>
                <a:srgbClr val="7030A0"/>
              </a:solidFill>
            </a:endParaRPr>
          </a:p>
          <a:p>
            <a:pPr marL="0" lvl="0" indent="0" algn="l" rtl="0">
              <a:lnSpc>
                <a:spcPct val="70000"/>
              </a:lnSpc>
              <a:spcBef>
                <a:spcPts val="800"/>
              </a:spcBef>
              <a:spcAft>
                <a:spcPts val="0"/>
              </a:spcAft>
              <a:buClr>
                <a:schemeClr val="dk1"/>
              </a:buClr>
              <a:buSzPts val="1800"/>
              <a:buFont typeface="Arial"/>
              <a:buNone/>
            </a:pPr>
            <a:r>
              <a:rPr lang="en-US" sz="1800" b="1" dirty="0">
                <a:solidFill>
                  <a:srgbClr val="7030A0"/>
                </a:solidFill>
              </a:rPr>
              <a:t>extremes</a:t>
            </a:r>
            <a:r>
              <a:rPr kumimoji="0" lang="en-US" sz="1800" b="1" i="0" u="none" strike="noStrike" kern="0" cap="none" spc="0" normalizeH="0" baseline="0" noProof="0" dirty="0">
                <a:ln>
                  <a:noFill/>
                </a:ln>
                <a:solidFill>
                  <a:srgbClr val="0000FF"/>
                </a:solidFill>
                <a:effectLst/>
                <a:uLnTx/>
                <a:uFillTx/>
                <a:latin typeface="Arial"/>
                <a:cs typeface="Arial"/>
                <a:sym typeface="Arial"/>
              </a:rPr>
              <a:t> &lt;-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p>
          <a:p>
            <a:pPr marL="0" indent="0">
              <a:lnSpc>
                <a:spcPct val="70000"/>
              </a:lnSpc>
              <a:buSzPts val="1800"/>
              <a:buNone/>
            </a:pPr>
            <a:r>
              <a:rPr lang="en-US" sz="1800" b="1" dirty="0">
                <a:solidFill>
                  <a:srgbClr val="FF0000"/>
                </a:solidFill>
              </a:rPr>
              <a:t>	filter</a:t>
            </a:r>
            <a:r>
              <a:rPr lang="en-US" sz="1800" dirty="0"/>
              <a:t>(</a:t>
            </a:r>
            <a:r>
              <a:rPr lang="en-US" sz="1800" b="1" dirty="0">
                <a:solidFill>
                  <a:srgbClr val="16A53F"/>
                </a:solidFill>
              </a:rPr>
              <a:t>height </a:t>
            </a:r>
            <a:r>
              <a:rPr lang="en-US" sz="1800" b="1" dirty="0">
                <a:solidFill>
                  <a:srgbClr val="0000FF"/>
                </a:solidFill>
              </a:rPr>
              <a:t>&lt;=</a:t>
            </a:r>
            <a:r>
              <a:rPr lang="en-US" sz="1800" b="1" dirty="0">
                <a:solidFill>
                  <a:srgbClr val="16A53F"/>
                </a:solidFill>
              </a:rPr>
              <a:t> 160 </a:t>
            </a:r>
            <a:r>
              <a:rPr lang="en-US" sz="1800" b="1" dirty="0">
                <a:solidFill>
                  <a:srgbClr val="0000FF"/>
                </a:solidFill>
              </a:rPr>
              <a:t>| </a:t>
            </a:r>
            <a:r>
              <a:rPr lang="en-US" sz="1800" b="1" dirty="0">
                <a:solidFill>
                  <a:srgbClr val="16A53F"/>
                </a:solidFill>
              </a:rPr>
              <a:t>height </a:t>
            </a:r>
            <a:r>
              <a:rPr lang="en-US" sz="1800" b="1" dirty="0">
                <a:solidFill>
                  <a:srgbClr val="0000FF"/>
                </a:solidFill>
              </a:rPr>
              <a:t>&gt;=</a:t>
            </a:r>
            <a:r>
              <a:rPr lang="en-US" sz="1800" b="1" dirty="0">
                <a:solidFill>
                  <a:srgbClr val="16A53F"/>
                </a:solidFill>
              </a:rPr>
              <a:t> 190 </a:t>
            </a:r>
            <a:r>
              <a:rPr lang="en-US" sz="1800" dirty="0"/>
              <a:t>)</a:t>
            </a:r>
            <a:endParaRPr lang="en-US" sz="1800" dirty="0">
              <a:solidFill>
                <a:srgbClr val="0000FF"/>
              </a:solidFill>
            </a:endParaRPr>
          </a:p>
          <a:p>
            <a:pPr marL="0" lvl="0" indent="0" algn="l" rtl="0">
              <a:spcBef>
                <a:spcPts val="800"/>
              </a:spcBef>
              <a:spcAft>
                <a:spcPts val="0"/>
              </a:spcAft>
              <a:buClr>
                <a:schemeClr val="dk1"/>
              </a:buClr>
              <a:buSzPts val="2100"/>
              <a:buFont typeface="Arial"/>
              <a:buNone/>
            </a:pPr>
            <a:endParaRPr lang="en" sz="2200" b="1" dirty="0">
              <a:solidFill>
                <a:srgbClr val="434343"/>
              </a:solidFill>
            </a:endParaRPr>
          </a:p>
          <a:p>
            <a:pPr marL="0" lvl="0" indent="0" algn="l" rtl="0">
              <a:spcBef>
                <a:spcPts val="800"/>
              </a:spcBef>
              <a:spcAft>
                <a:spcPts val="0"/>
              </a:spcAft>
              <a:buClr>
                <a:schemeClr val="dk1"/>
              </a:buClr>
              <a:buSzPts val="2100"/>
              <a:buFont typeface="Arial"/>
              <a:buNone/>
            </a:pPr>
            <a:endParaRPr sz="2000" b="1" dirty="0">
              <a:solidFill>
                <a:srgbClr val="0000FF"/>
              </a:solidFill>
            </a:endParaRPr>
          </a:p>
          <a:p>
            <a:pPr marL="0" lvl="0" indent="0" algn="l" rtl="0">
              <a:spcBef>
                <a:spcPts val="800"/>
              </a:spcBef>
              <a:spcAft>
                <a:spcPts val="0"/>
              </a:spcAft>
              <a:buNone/>
            </a:pPr>
            <a:endParaRPr dirty="0"/>
          </a:p>
        </p:txBody>
      </p:sp>
      <p:sp>
        <p:nvSpPr>
          <p:cNvPr id="3" name="TextBox 2">
            <a:extLst>
              <a:ext uri="{FF2B5EF4-FFF2-40B4-BE49-F238E27FC236}">
                <a16:creationId xmlns:a16="http://schemas.microsoft.com/office/drawing/2014/main" id="{68AFB8B8-1403-A8E6-DB6B-355215141904}"/>
              </a:ext>
            </a:extLst>
          </p:cNvPr>
          <p:cNvSpPr txBox="1"/>
          <p:nvPr/>
        </p:nvSpPr>
        <p:spPr>
          <a:xfrm>
            <a:off x="258795" y="1326125"/>
            <a:ext cx="3390179" cy="1963614"/>
          </a:xfrm>
          <a:prstGeom prst="rect">
            <a:avLst/>
          </a:prstGeom>
          <a:noFill/>
        </p:spPr>
        <p:txBody>
          <a:bodyPr wrap="square">
            <a:spAutoFit/>
          </a:bodyPr>
          <a:lstStyle/>
          <a:p>
            <a:pPr marL="76200" marR="0" lvl="0" algn="l" rtl="0">
              <a:lnSpc>
                <a:spcPct val="90000"/>
              </a:lnSpc>
              <a:spcBef>
                <a:spcPts val="0"/>
              </a:spcBef>
              <a:spcAft>
                <a:spcPts val="0"/>
              </a:spcAft>
              <a:buSzPts val="2400"/>
            </a:pPr>
            <a:endParaRPr lang="en-US" sz="1800" b="0" i="0" u="none" strike="noStrike" cap="none" dirty="0">
              <a:solidFill>
                <a:schemeClr val="dk1"/>
              </a:solidFill>
              <a:latin typeface="Arial"/>
              <a:ea typeface="Arial"/>
              <a:cs typeface="Arial"/>
              <a:sym typeface="Arial"/>
            </a:endParaRPr>
          </a:p>
          <a:p>
            <a:pPr marL="361950" marR="0" lvl="0" indent="-285750" algn="l" rtl="0">
              <a:lnSpc>
                <a:spcPct val="90000"/>
              </a:lnSpc>
              <a:spcBef>
                <a:spcPts val="0"/>
              </a:spcBef>
              <a:spcAft>
                <a:spcPts val="0"/>
              </a:spcAft>
              <a:buSzPts val="2400"/>
              <a:buFont typeface="Arial" panose="020B0604020202020204" pitchFamily="34" charset="0"/>
              <a:buChar char="•"/>
            </a:pPr>
            <a:r>
              <a:rPr lang="en-US" sz="1800" dirty="0">
                <a:solidFill>
                  <a:schemeClr val="tx1"/>
                </a:solidFill>
              </a:rPr>
              <a:t>we use the  </a:t>
            </a:r>
            <a:r>
              <a:rPr lang="en-US" sz="3200" dirty="0">
                <a:solidFill>
                  <a:srgbClr val="0432FF"/>
                </a:solidFill>
              </a:rPr>
              <a:t>| </a:t>
            </a:r>
            <a:r>
              <a:rPr lang="en-US" sz="1800" b="0" i="0" dirty="0">
                <a:solidFill>
                  <a:srgbClr val="000000"/>
                </a:solidFill>
                <a:effectLst/>
                <a:latin typeface="Fira Sans" panose="020B0503050000020004" pitchFamily="34" charset="0"/>
              </a:rPr>
              <a:t>logical operator </a:t>
            </a:r>
            <a:r>
              <a:rPr lang="en-US" sz="1800" dirty="0">
                <a:latin typeface="Fira Sans" panose="020B0503050000020004" pitchFamily="34" charset="0"/>
              </a:rPr>
              <a:t>when our filter has multiple </a:t>
            </a:r>
            <a:r>
              <a:rPr lang="en-US" sz="1800" b="0" i="0" dirty="0">
                <a:solidFill>
                  <a:srgbClr val="000000"/>
                </a:solidFill>
                <a:effectLst/>
                <a:latin typeface="Fira Sans" panose="020B0503050000020004" pitchFamily="34" charset="0"/>
              </a:rPr>
              <a:t>conditions for the same variable</a:t>
            </a:r>
          </a:p>
          <a:p>
            <a:br>
              <a:rPr lang="en-US" dirty="0"/>
            </a:br>
            <a:endParaRPr lang="en-US" sz="1400" dirty="0"/>
          </a:p>
        </p:txBody>
      </p:sp>
      <p:sp>
        <p:nvSpPr>
          <p:cNvPr id="2" name="TextBox 1">
            <a:extLst>
              <a:ext uri="{FF2B5EF4-FFF2-40B4-BE49-F238E27FC236}">
                <a16:creationId xmlns:a16="http://schemas.microsoft.com/office/drawing/2014/main" id="{14E7BC92-81AF-E29F-4A3A-EA91F2F2FA25}"/>
              </a:ext>
            </a:extLst>
          </p:cNvPr>
          <p:cNvSpPr txBox="1"/>
          <p:nvPr/>
        </p:nvSpPr>
        <p:spPr>
          <a:xfrm>
            <a:off x="2419350" y="4224050"/>
            <a:ext cx="6096000" cy="461665"/>
          </a:xfrm>
          <a:prstGeom prst="rect">
            <a:avLst/>
          </a:prstGeom>
          <a:noFill/>
        </p:spPr>
        <p:txBody>
          <a:bodyPr wrap="square">
            <a:spAutoFit/>
          </a:bodyPr>
          <a:lstStyle/>
          <a:p>
            <a:r>
              <a:rPr lang="en-US" sz="2400" dirty="0">
                <a:hlinkClick r:id="rId3"/>
              </a:rPr>
              <a:t>https://</a:t>
            </a:r>
            <a:r>
              <a:rPr lang="en-US" sz="2400" dirty="0" err="1">
                <a:hlinkClick r:id="rId3"/>
              </a:rPr>
              <a:t>pollev.com</a:t>
            </a:r>
            <a:r>
              <a:rPr lang="en-US" sz="2400" dirty="0">
                <a:hlinkClick r:id="rId3"/>
              </a:rPr>
              <a:t>/</a:t>
            </a:r>
            <a:r>
              <a:rPr lang="en-US" sz="2400" dirty="0" err="1">
                <a:hlinkClick r:id="rId3"/>
              </a:rPr>
              <a:t>vsovero</a:t>
            </a:r>
            <a:endParaRPr lang="en-US" sz="2400" dirty="0"/>
          </a:p>
        </p:txBody>
      </p:sp>
    </p:spTree>
    <p:extLst>
      <p:ext uri="{BB962C8B-B14F-4D97-AF65-F5344CB8AC3E}">
        <p14:creationId xmlns:p14="http://schemas.microsoft.com/office/powerpoint/2010/main" val="5445995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6D940-5B72-70C1-4F3E-FE11FC6B0EF1}"/>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C7753EBC-621B-51E3-FC71-DC6939A42804}"/>
              </a:ext>
            </a:extLst>
          </p:cNvPr>
          <p:cNvSpPr>
            <a:spLocks noGrp="1"/>
          </p:cNvSpPr>
          <p:nvPr>
            <p:ph type="body" idx="1"/>
          </p:nvPr>
        </p:nvSpPr>
        <p:spPr/>
        <p:txBody>
          <a:bodyPr/>
          <a:lstStyle/>
          <a:p>
            <a:r>
              <a:rPr lang="en-US" dirty="0"/>
              <a:t>Find the first and third quartile of the mass variable (try using summarize()</a:t>
            </a:r>
          </a:p>
          <a:p>
            <a:r>
              <a:rPr lang="en-US" dirty="0"/>
              <a:t>Filter for characters who fall within those two values</a:t>
            </a:r>
          </a:p>
        </p:txBody>
      </p:sp>
      <p:sp>
        <p:nvSpPr>
          <p:cNvPr id="4" name="Slide Number Placeholder 3">
            <a:extLst>
              <a:ext uri="{FF2B5EF4-FFF2-40B4-BE49-F238E27FC236}">
                <a16:creationId xmlns:a16="http://schemas.microsoft.com/office/drawing/2014/main" id="{5EE9E7B3-EC7C-5E3B-0B82-E8550CD2921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spTree>
    <p:extLst>
      <p:ext uri="{BB962C8B-B14F-4D97-AF65-F5344CB8AC3E}">
        <p14:creationId xmlns:p14="http://schemas.microsoft.com/office/powerpoint/2010/main" val="3211427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22E2-B6AE-955C-E149-CA9FF01EC6FB}"/>
              </a:ext>
            </a:extLst>
          </p:cNvPr>
          <p:cNvSpPr>
            <a:spLocks noGrp="1"/>
          </p:cNvSpPr>
          <p:nvPr>
            <p:ph type="title"/>
          </p:nvPr>
        </p:nvSpPr>
        <p:spPr/>
        <p:txBody>
          <a:bodyPr/>
          <a:lstStyle/>
          <a:p>
            <a:r>
              <a:rPr lang="en-US" dirty="0"/>
              <a:t>Filtering with non-numeric variables</a:t>
            </a:r>
          </a:p>
        </p:txBody>
      </p:sp>
      <p:sp>
        <p:nvSpPr>
          <p:cNvPr id="3" name="Text Placeholder 2">
            <a:extLst>
              <a:ext uri="{FF2B5EF4-FFF2-40B4-BE49-F238E27FC236}">
                <a16:creationId xmlns:a16="http://schemas.microsoft.com/office/drawing/2014/main" id="{85E72797-A142-1DB9-D4D5-623ED4EFF89C}"/>
              </a:ext>
            </a:extLst>
          </p:cNvPr>
          <p:cNvSpPr>
            <a:spLocks noGrp="1"/>
          </p:cNvSpPr>
          <p:nvPr>
            <p:ph type="body" idx="1"/>
          </p:nvPr>
        </p:nvSpPr>
        <p:spPr/>
        <p:txBody>
          <a:bodyPr/>
          <a:lstStyle/>
          <a:p>
            <a:r>
              <a:rPr lang="en-US" dirty="0"/>
              <a:t>If we want to filter based on a non-numeric value, we have to put it in quotes (single or double is fine)</a:t>
            </a:r>
          </a:p>
        </p:txBody>
      </p:sp>
      <p:sp>
        <p:nvSpPr>
          <p:cNvPr id="5" name="Slide Number Placeholder 4">
            <a:extLst>
              <a:ext uri="{FF2B5EF4-FFF2-40B4-BE49-F238E27FC236}">
                <a16:creationId xmlns:a16="http://schemas.microsoft.com/office/drawing/2014/main" id="{979AB260-D0A2-6E73-5DE2-8F53F6808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sp>
        <p:nvSpPr>
          <p:cNvPr id="7" name="TextBox 6">
            <a:extLst>
              <a:ext uri="{FF2B5EF4-FFF2-40B4-BE49-F238E27FC236}">
                <a16:creationId xmlns:a16="http://schemas.microsoft.com/office/drawing/2014/main" id="{0D2EB8DF-EAF5-3BC5-2833-279D8CD12017}"/>
              </a:ext>
            </a:extLst>
          </p:cNvPr>
          <p:cNvSpPr txBox="1"/>
          <p:nvPr/>
        </p:nvSpPr>
        <p:spPr>
          <a:xfrm>
            <a:off x="4903470" y="1755982"/>
            <a:ext cx="4572000" cy="484172"/>
          </a:xfrm>
          <a:prstGeom prst="rect">
            <a:avLst/>
          </a:prstGeom>
          <a:noFill/>
        </p:spPr>
        <p:txBody>
          <a:bodyPr wrap="square">
            <a:spAutoFit/>
          </a:bodyPr>
          <a:lstStyle/>
          <a:p>
            <a:pPr marL="0" indent="0">
              <a:lnSpc>
                <a:spcPct val="70000"/>
              </a:lnSpc>
              <a:buSzPts val="1800"/>
              <a:buFont typeface="Arial"/>
              <a:buNone/>
            </a:pPr>
            <a:r>
              <a:rPr lang="en-US" sz="1800" b="1" dirty="0">
                <a:solidFill>
                  <a:srgbClr val="7030A0"/>
                </a:solidFill>
              </a:rPr>
              <a:t>humans</a:t>
            </a:r>
            <a:r>
              <a:rPr lang="en-US" sz="1800" b="1" dirty="0">
                <a:solidFill>
                  <a:srgbClr val="0000FF"/>
                </a:solidFill>
              </a:rPr>
              <a:t>&lt;-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Font typeface="Arial"/>
              <a:buNone/>
            </a:pPr>
            <a:r>
              <a:rPr lang="en-US" sz="1800" dirty="0"/>
              <a:t>              </a:t>
            </a:r>
            <a:r>
              <a:rPr lang="en-US" sz="1800" b="1" dirty="0">
                <a:solidFill>
                  <a:srgbClr val="FF0000"/>
                </a:solidFill>
              </a:rPr>
              <a:t>filter</a:t>
            </a:r>
            <a:r>
              <a:rPr lang="en-US" sz="1800" dirty="0"/>
              <a:t>(</a:t>
            </a:r>
            <a:r>
              <a:rPr lang="en-US" sz="1800" b="1" dirty="0">
                <a:solidFill>
                  <a:srgbClr val="16A53F"/>
                </a:solidFill>
              </a:rPr>
              <a:t>species</a:t>
            </a:r>
            <a:r>
              <a:rPr lang="en-US" sz="1800" b="1" dirty="0">
                <a:solidFill>
                  <a:srgbClr val="0000FF"/>
                </a:solidFill>
              </a:rPr>
              <a:t>==</a:t>
            </a:r>
            <a:r>
              <a:rPr lang="en-US" sz="1800" b="1" dirty="0">
                <a:solidFill>
                  <a:srgbClr val="16A53F"/>
                </a:solidFill>
              </a:rPr>
              <a:t>"Human"</a:t>
            </a:r>
            <a:r>
              <a:rPr lang="en-US" sz="1800" dirty="0"/>
              <a:t>)</a:t>
            </a:r>
            <a:endParaRPr lang="en-US" sz="1800" b="1" dirty="0">
              <a:solidFill>
                <a:srgbClr val="0000FF"/>
              </a:solidFill>
            </a:endParaRPr>
          </a:p>
        </p:txBody>
      </p:sp>
    </p:spTree>
    <p:extLst>
      <p:ext uri="{BB962C8B-B14F-4D97-AF65-F5344CB8AC3E}">
        <p14:creationId xmlns:p14="http://schemas.microsoft.com/office/powerpoint/2010/main" val="4032847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BCB70A-5DB1-C7C1-4D92-462793208A13}"/>
              </a:ext>
            </a:extLst>
          </p:cNvPr>
          <p:cNvSpPr>
            <a:spLocks noGrp="1"/>
          </p:cNvSpPr>
          <p:nvPr>
            <p:ph type="title"/>
          </p:nvPr>
        </p:nvSpPr>
        <p:spPr/>
        <p:txBody>
          <a:bodyPr/>
          <a:lstStyle/>
          <a:p>
            <a:r>
              <a:rPr lang="en-US" dirty="0"/>
              <a:t>Reminders</a:t>
            </a:r>
          </a:p>
        </p:txBody>
      </p:sp>
      <p:sp>
        <p:nvSpPr>
          <p:cNvPr id="6" name="Text Placeholder 5">
            <a:extLst>
              <a:ext uri="{FF2B5EF4-FFF2-40B4-BE49-F238E27FC236}">
                <a16:creationId xmlns:a16="http://schemas.microsoft.com/office/drawing/2014/main" id="{D81FFD52-957D-F9F0-5FD3-A711B0E84C4C}"/>
              </a:ext>
            </a:extLst>
          </p:cNvPr>
          <p:cNvSpPr>
            <a:spLocks noGrp="1"/>
          </p:cNvSpPr>
          <p:nvPr>
            <p:ph type="body" idx="1"/>
          </p:nvPr>
        </p:nvSpPr>
        <p:spPr/>
        <p:txBody>
          <a:bodyPr/>
          <a:lstStyle/>
          <a:p>
            <a:r>
              <a:rPr lang="en-US" dirty="0"/>
              <a:t>Research Milestone 1 is posted (not due for a few weeks)</a:t>
            </a:r>
          </a:p>
          <a:p>
            <a:r>
              <a:rPr lang="en-US" dirty="0"/>
              <a:t>Poll Everywhere will count towards your grade starting this week</a:t>
            </a:r>
          </a:p>
          <a:p>
            <a:pPr lvl="1"/>
            <a:r>
              <a:rPr lang="en-US" dirty="0"/>
              <a:t>grade will be based on the percentage of polls you answer correctly</a:t>
            </a:r>
          </a:p>
          <a:p>
            <a:endParaRPr lang="en-US" dirty="0"/>
          </a:p>
          <a:p>
            <a:pPr marL="95250" indent="0">
              <a:buNone/>
            </a:pPr>
            <a:endParaRPr lang="en-US" dirty="0"/>
          </a:p>
          <a:p>
            <a:pPr marL="95250" indent="0">
              <a:buNone/>
            </a:pPr>
            <a:endParaRPr lang="en-US" dirty="0"/>
          </a:p>
        </p:txBody>
      </p:sp>
      <p:sp>
        <p:nvSpPr>
          <p:cNvPr id="5" name="Slide Number Placeholder 4">
            <a:extLst>
              <a:ext uri="{FF2B5EF4-FFF2-40B4-BE49-F238E27FC236}">
                <a16:creationId xmlns:a16="http://schemas.microsoft.com/office/drawing/2014/main" id="{C4D7D626-0A10-FDBA-64B3-E301A987BFF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sp>
        <p:nvSpPr>
          <p:cNvPr id="7" name="TextBox 6">
            <a:extLst>
              <a:ext uri="{FF2B5EF4-FFF2-40B4-BE49-F238E27FC236}">
                <a16:creationId xmlns:a16="http://schemas.microsoft.com/office/drawing/2014/main" id="{200922C5-1AFE-4CAD-CD78-5F9D8881FB39}"/>
              </a:ext>
            </a:extLst>
          </p:cNvPr>
          <p:cNvSpPr txBox="1"/>
          <p:nvPr/>
        </p:nvSpPr>
        <p:spPr>
          <a:xfrm>
            <a:off x="1819385" y="3729779"/>
            <a:ext cx="6096000" cy="461665"/>
          </a:xfrm>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670829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CB22E2-B6AE-955C-E149-CA9FF01EC6FB}"/>
              </a:ext>
            </a:extLst>
          </p:cNvPr>
          <p:cNvSpPr>
            <a:spLocks noGrp="1"/>
          </p:cNvSpPr>
          <p:nvPr>
            <p:ph type="title"/>
          </p:nvPr>
        </p:nvSpPr>
        <p:spPr/>
        <p:txBody>
          <a:bodyPr/>
          <a:lstStyle/>
          <a:p>
            <a:r>
              <a:rPr lang="en-US" dirty="0"/>
              <a:t>Combining logical conditions</a:t>
            </a:r>
          </a:p>
        </p:txBody>
      </p:sp>
      <p:sp>
        <p:nvSpPr>
          <p:cNvPr id="3" name="Text Placeholder 2">
            <a:extLst>
              <a:ext uri="{FF2B5EF4-FFF2-40B4-BE49-F238E27FC236}">
                <a16:creationId xmlns:a16="http://schemas.microsoft.com/office/drawing/2014/main" id="{85E72797-A142-1DB9-D4D5-623ED4EFF89C}"/>
              </a:ext>
            </a:extLst>
          </p:cNvPr>
          <p:cNvSpPr>
            <a:spLocks noGrp="1"/>
          </p:cNvSpPr>
          <p:nvPr>
            <p:ph type="body" idx="1"/>
          </p:nvPr>
        </p:nvSpPr>
        <p:spPr>
          <a:xfrm>
            <a:off x="628650" y="1369219"/>
            <a:ext cx="7886700" cy="3263400"/>
          </a:xfrm>
        </p:spPr>
        <p:txBody>
          <a:bodyPr/>
          <a:lstStyle/>
          <a:p>
            <a:r>
              <a:rPr lang="en-US" dirty="0"/>
              <a:t>We can also combine logical conditions, same as with numeric variables</a:t>
            </a:r>
          </a:p>
        </p:txBody>
      </p:sp>
      <p:sp>
        <p:nvSpPr>
          <p:cNvPr id="5" name="Slide Number Placeholder 4">
            <a:extLst>
              <a:ext uri="{FF2B5EF4-FFF2-40B4-BE49-F238E27FC236}">
                <a16:creationId xmlns:a16="http://schemas.microsoft.com/office/drawing/2014/main" id="{979AB260-D0A2-6E73-5DE2-8F53F68080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sp>
        <p:nvSpPr>
          <p:cNvPr id="7" name="TextBox 6">
            <a:extLst>
              <a:ext uri="{FF2B5EF4-FFF2-40B4-BE49-F238E27FC236}">
                <a16:creationId xmlns:a16="http://schemas.microsoft.com/office/drawing/2014/main" id="{0D2EB8DF-EAF5-3BC5-2833-279D8CD12017}"/>
              </a:ext>
            </a:extLst>
          </p:cNvPr>
          <p:cNvSpPr txBox="1"/>
          <p:nvPr/>
        </p:nvSpPr>
        <p:spPr>
          <a:xfrm>
            <a:off x="1062990" y="2758833"/>
            <a:ext cx="6423660" cy="484172"/>
          </a:xfrm>
          <a:prstGeom prst="rect">
            <a:avLst/>
          </a:prstGeom>
          <a:noFill/>
        </p:spPr>
        <p:txBody>
          <a:bodyPr wrap="square">
            <a:spAutoFit/>
          </a:bodyPr>
          <a:lstStyle/>
          <a:p>
            <a:pPr marL="0" indent="0">
              <a:lnSpc>
                <a:spcPct val="70000"/>
              </a:lnSpc>
              <a:buSzPts val="1800"/>
              <a:buFont typeface="Arial"/>
              <a:buNone/>
            </a:pPr>
            <a:r>
              <a:rPr lang="en-US" sz="1800" b="1" dirty="0" err="1">
                <a:solidFill>
                  <a:srgbClr val="7030A0"/>
                </a:solidFill>
              </a:rPr>
              <a:t>blue_black</a:t>
            </a:r>
            <a:r>
              <a:rPr lang="en-US" sz="1800" b="1" dirty="0">
                <a:solidFill>
                  <a:srgbClr val="0000FF"/>
                </a:solidFill>
              </a:rPr>
              <a:t>&lt;-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Font typeface="Arial"/>
              <a:buNone/>
            </a:pPr>
            <a:r>
              <a:rPr lang="en-US" sz="1800" dirty="0"/>
              <a:t>              </a:t>
            </a:r>
            <a:r>
              <a:rPr lang="en-US" sz="1800" b="1" dirty="0">
                <a:solidFill>
                  <a:srgbClr val="FF0000"/>
                </a:solidFill>
              </a:rPr>
              <a:t>filter</a:t>
            </a:r>
            <a:r>
              <a:rPr lang="en-US" sz="1800" dirty="0"/>
              <a:t>(</a:t>
            </a:r>
            <a:r>
              <a:rPr lang="en-US" sz="1800" b="1" dirty="0" err="1">
                <a:solidFill>
                  <a:srgbClr val="16A53F"/>
                </a:solidFill>
              </a:rPr>
              <a:t>eye_color</a:t>
            </a:r>
            <a:r>
              <a:rPr lang="en-US" sz="1800" b="1" dirty="0">
                <a:solidFill>
                  <a:srgbClr val="0000FF"/>
                </a:solidFill>
              </a:rPr>
              <a:t>==</a:t>
            </a:r>
            <a:r>
              <a:rPr lang="en-US" sz="1800" b="1" dirty="0">
                <a:solidFill>
                  <a:srgbClr val="16A53F"/>
                </a:solidFill>
              </a:rPr>
              <a:t>"blue" </a:t>
            </a:r>
            <a:r>
              <a:rPr lang="en-US" sz="1800" b="1" dirty="0">
                <a:solidFill>
                  <a:srgbClr val="0000FF"/>
                </a:solidFill>
              </a:rPr>
              <a:t>|</a:t>
            </a:r>
            <a:r>
              <a:rPr lang="en-US" sz="1800" b="1" dirty="0">
                <a:solidFill>
                  <a:srgbClr val="16A53F"/>
                </a:solidFill>
              </a:rPr>
              <a:t> </a:t>
            </a:r>
            <a:r>
              <a:rPr lang="en-US" sz="1800" b="1" dirty="0" err="1">
                <a:solidFill>
                  <a:srgbClr val="16A53F"/>
                </a:solidFill>
              </a:rPr>
              <a:t>eye_color</a:t>
            </a:r>
            <a:r>
              <a:rPr lang="en-US" sz="1800" b="1" dirty="0">
                <a:solidFill>
                  <a:srgbClr val="0000FF"/>
                </a:solidFill>
              </a:rPr>
              <a:t>==</a:t>
            </a:r>
            <a:r>
              <a:rPr lang="en-US" sz="1800" b="1" dirty="0">
                <a:solidFill>
                  <a:srgbClr val="16A53F"/>
                </a:solidFill>
              </a:rPr>
              <a:t>"black"</a:t>
            </a:r>
            <a:r>
              <a:rPr lang="en-US" sz="1800" dirty="0"/>
              <a:t>)</a:t>
            </a:r>
            <a:endParaRPr lang="en-US" sz="1800" b="1" dirty="0">
              <a:solidFill>
                <a:srgbClr val="0000FF"/>
              </a:solidFill>
            </a:endParaRPr>
          </a:p>
        </p:txBody>
      </p:sp>
    </p:spTree>
    <p:extLst>
      <p:ext uri="{BB962C8B-B14F-4D97-AF65-F5344CB8AC3E}">
        <p14:creationId xmlns:p14="http://schemas.microsoft.com/office/powerpoint/2010/main" val="10991215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77209-3DFC-E58A-B8AA-B921CFB755CA}"/>
              </a:ext>
            </a:extLst>
          </p:cNvPr>
          <p:cNvSpPr>
            <a:spLocks noGrp="1"/>
          </p:cNvSpPr>
          <p:nvPr>
            <p:ph type="title"/>
          </p:nvPr>
        </p:nvSpPr>
        <p:spPr/>
        <p:txBody>
          <a:bodyPr/>
          <a:lstStyle/>
          <a:p>
            <a:r>
              <a:rPr lang="en-US" dirty="0"/>
              <a:t>A Useful trick: </a:t>
            </a:r>
            <a:r>
              <a:rPr lang="en-US" sz="3600" b="1" dirty="0">
                <a:solidFill>
                  <a:srgbClr val="0000FF"/>
                </a:solidFill>
              </a:rPr>
              <a:t>%in% </a:t>
            </a:r>
            <a:r>
              <a:rPr lang="en-US" dirty="0"/>
              <a:t>logical operator</a:t>
            </a:r>
          </a:p>
        </p:txBody>
      </p:sp>
      <p:sp>
        <p:nvSpPr>
          <p:cNvPr id="4" name="Slide Number Placeholder 3">
            <a:extLst>
              <a:ext uri="{FF2B5EF4-FFF2-40B4-BE49-F238E27FC236}">
                <a16:creationId xmlns:a16="http://schemas.microsoft.com/office/drawing/2014/main" id="{8C4210C7-FEAE-65DD-6A6B-7F40597BD87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sp>
        <p:nvSpPr>
          <p:cNvPr id="6" name="TextBox 5">
            <a:extLst>
              <a:ext uri="{FF2B5EF4-FFF2-40B4-BE49-F238E27FC236}">
                <a16:creationId xmlns:a16="http://schemas.microsoft.com/office/drawing/2014/main" id="{EF9F08B0-2816-D24F-7CC9-A90765BAA060}"/>
              </a:ext>
            </a:extLst>
          </p:cNvPr>
          <p:cNvSpPr txBox="1"/>
          <p:nvPr/>
        </p:nvSpPr>
        <p:spPr>
          <a:xfrm>
            <a:off x="793955" y="2521355"/>
            <a:ext cx="7556090" cy="893963"/>
          </a:xfrm>
          <a:prstGeom prst="rect">
            <a:avLst/>
          </a:prstGeom>
          <a:noFill/>
        </p:spPr>
        <p:txBody>
          <a:bodyPr wrap="square">
            <a:spAutoFit/>
          </a:bodyPr>
          <a:lstStyle/>
          <a:p>
            <a:pPr marL="0" indent="0">
              <a:lnSpc>
                <a:spcPct val="70000"/>
              </a:lnSpc>
              <a:buSzPts val="1800"/>
              <a:buFont typeface="Arial"/>
              <a:buNone/>
            </a:pPr>
            <a:r>
              <a:rPr lang="en-US" sz="1400" b="1" dirty="0">
                <a:solidFill>
                  <a:srgbClr val="FF0000"/>
                </a:solidFill>
              </a:rPr>
              <a:t>	</a:t>
            </a:r>
            <a:endParaRPr lang="en-US" sz="1400" b="1" dirty="0">
              <a:solidFill>
                <a:srgbClr val="434343"/>
              </a:solidFill>
            </a:endParaRPr>
          </a:p>
          <a:p>
            <a:pPr marL="0" indent="0">
              <a:lnSpc>
                <a:spcPct val="70000"/>
              </a:lnSpc>
              <a:buSzPts val="1800"/>
              <a:buFont typeface="Arial"/>
              <a:buNone/>
            </a:pPr>
            <a:r>
              <a:rPr lang="en-US" sz="2000" b="1" dirty="0" err="1">
                <a:solidFill>
                  <a:srgbClr val="7030A0"/>
                </a:solidFill>
              </a:rPr>
              <a:t>droid_humans_hutt</a:t>
            </a:r>
            <a:r>
              <a:rPr lang="en-US" sz="2000" b="1" dirty="0">
                <a:solidFill>
                  <a:srgbClr val="0000FF"/>
                </a:solidFill>
              </a:rPr>
              <a:t> &lt;-</a:t>
            </a:r>
            <a:r>
              <a:rPr lang="en-US" sz="2000" b="1" dirty="0"/>
              <a:t> </a:t>
            </a:r>
            <a:r>
              <a:rPr lang="en-US" sz="2000" b="1" dirty="0" err="1">
                <a:solidFill>
                  <a:srgbClr val="00B050"/>
                </a:solidFill>
              </a:rPr>
              <a:t>starwars</a:t>
            </a:r>
            <a:r>
              <a:rPr lang="en-US" sz="2000" b="1" dirty="0"/>
              <a:t> </a:t>
            </a:r>
            <a:r>
              <a:rPr lang="en-US" sz="2000" b="1" dirty="0">
                <a:solidFill>
                  <a:srgbClr val="0000FF"/>
                </a:solidFill>
              </a:rPr>
              <a:t>%&gt;%</a:t>
            </a:r>
          </a:p>
          <a:p>
            <a:pPr marL="0" indent="0">
              <a:lnSpc>
                <a:spcPct val="70000"/>
              </a:lnSpc>
              <a:buSzPts val="1800"/>
              <a:buFont typeface="Arial"/>
              <a:buNone/>
            </a:pPr>
            <a:endParaRPr lang="en-US" sz="2000" b="1" dirty="0">
              <a:solidFill>
                <a:srgbClr val="0000FF"/>
              </a:solidFill>
            </a:endParaRPr>
          </a:p>
          <a:p>
            <a:pPr>
              <a:lnSpc>
                <a:spcPct val="70000"/>
              </a:lnSpc>
              <a:buSzPts val="1800"/>
            </a:pPr>
            <a:r>
              <a:rPr lang="en-US" sz="2000" b="1" dirty="0"/>
              <a:t>              </a:t>
            </a:r>
            <a:r>
              <a:rPr lang="en-US" sz="2000" b="1" dirty="0">
                <a:solidFill>
                  <a:srgbClr val="FF0000"/>
                </a:solidFill>
              </a:rPr>
              <a:t>filter</a:t>
            </a:r>
            <a:r>
              <a:rPr lang="en-US" sz="2000" b="1" dirty="0"/>
              <a:t>(</a:t>
            </a:r>
            <a:r>
              <a:rPr lang="en-US" sz="2000" b="1" dirty="0">
                <a:solidFill>
                  <a:srgbClr val="16A53F"/>
                </a:solidFill>
              </a:rPr>
              <a:t>species</a:t>
            </a:r>
            <a:r>
              <a:rPr lang="en-US" sz="2000" b="1" dirty="0">
                <a:solidFill>
                  <a:srgbClr val="0000FF"/>
                </a:solidFill>
              </a:rPr>
              <a:t> %in% </a:t>
            </a:r>
            <a:r>
              <a:rPr lang="en-US" sz="2000" b="1" dirty="0">
                <a:solidFill>
                  <a:srgbClr val="FF0000"/>
                </a:solidFill>
              </a:rPr>
              <a:t>c</a:t>
            </a:r>
            <a:r>
              <a:rPr lang="en-US" sz="2000" b="1" dirty="0"/>
              <a:t>( </a:t>
            </a:r>
            <a:r>
              <a:rPr lang="en-US" sz="2000" b="1" dirty="0">
                <a:solidFill>
                  <a:srgbClr val="16A53F"/>
                </a:solidFill>
              </a:rPr>
              <a:t>"Human" </a:t>
            </a:r>
            <a:r>
              <a:rPr lang="en-US" sz="2000" b="1" dirty="0">
                <a:solidFill>
                  <a:schemeClr val="tx1"/>
                </a:solidFill>
              </a:rPr>
              <a:t>,</a:t>
            </a:r>
            <a:r>
              <a:rPr lang="en-US" sz="2000" b="1" dirty="0">
                <a:solidFill>
                  <a:srgbClr val="0000FF"/>
                </a:solidFill>
              </a:rPr>
              <a:t> </a:t>
            </a:r>
            <a:r>
              <a:rPr lang="en-US" sz="2000" b="1" dirty="0">
                <a:solidFill>
                  <a:srgbClr val="16A53F"/>
                </a:solidFill>
              </a:rPr>
              <a:t>"Droid" </a:t>
            </a:r>
            <a:r>
              <a:rPr lang="en-US" sz="2000" b="1" dirty="0">
                <a:solidFill>
                  <a:schemeClr val="tx1"/>
                </a:solidFill>
              </a:rPr>
              <a:t>, </a:t>
            </a:r>
            <a:r>
              <a:rPr lang="en-US" sz="2000" b="1" dirty="0">
                <a:solidFill>
                  <a:srgbClr val="16A53F"/>
                </a:solidFill>
              </a:rPr>
              <a:t>"Hutt"</a:t>
            </a:r>
            <a:r>
              <a:rPr lang="en-US" sz="2000" b="1" dirty="0">
                <a:solidFill>
                  <a:schemeClr val="tx1"/>
                </a:solidFill>
              </a:rPr>
              <a:t> )</a:t>
            </a:r>
            <a:r>
              <a:rPr lang="en-US" sz="2000" b="1" dirty="0"/>
              <a:t>)</a:t>
            </a:r>
            <a:endParaRPr lang="en-US" sz="2000" b="1" dirty="0">
              <a:solidFill>
                <a:srgbClr val="0000FF"/>
              </a:solidFill>
            </a:endParaRPr>
          </a:p>
        </p:txBody>
      </p:sp>
      <p:sp>
        <p:nvSpPr>
          <p:cNvPr id="8" name="Text Placeholder 7">
            <a:extLst>
              <a:ext uri="{FF2B5EF4-FFF2-40B4-BE49-F238E27FC236}">
                <a16:creationId xmlns:a16="http://schemas.microsoft.com/office/drawing/2014/main" id="{8A7ED8B0-8E43-6AF8-42A5-F8E0EE18A659}"/>
              </a:ext>
            </a:extLst>
          </p:cNvPr>
          <p:cNvSpPr>
            <a:spLocks noGrp="1"/>
          </p:cNvSpPr>
          <p:nvPr>
            <p:ph type="body" idx="1"/>
          </p:nvPr>
        </p:nvSpPr>
        <p:spPr>
          <a:xfrm>
            <a:off x="628650" y="1369219"/>
            <a:ext cx="7886700" cy="805945"/>
          </a:xfrm>
        </p:spPr>
        <p:txBody>
          <a:bodyPr/>
          <a:lstStyle/>
          <a:p>
            <a:r>
              <a:rPr lang="en-US" dirty="0"/>
              <a:t>Helpful when you have a longer list of logical conditions for a non-numeric variable</a:t>
            </a:r>
          </a:p>
        </p:txBody>
      </p:sp>
    </p:spTree>
    <p:extLst>
      <p:ext uri="{BB962C8B-B14F-4D97-AF65-F5344CB8AC3E}">
        <p14:creationId xmlns:p14="http://schemas.microsoft.com/office/powerpoint/2010/main" val="2573486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i="0" u="none" strike="noStrike" cap="none" dirty="0">
                <a:solidFill>
                  <a:schemeClr val="tx1"/>
                </a:solidFill>
                <a:latin typeface="Arial"/>
                <a:ea typeface="Arial"/>
                <a:cs typeface="Arial"/>
                <a:sym typeface="Arial"/>
              </a:rPr>
              <a:t>Exercise</a:t>
            </a:r>
            <a:endParaRPr sz="3300" i="0" u="none" strike="noStrike" cap="none" dirty="0">
              <a:solidFill>
                <a:schemeClr val="tx1"/>
              </a:solidFill>
              <a:latin typeface="Arial"/>
              <a:ea typeface="Arial"/>
              <a:cs typeface="Arial"/>
              <a:sym typeface="Arial"/>
            </a:endParaRPr>
          </a:p>
        </p:txBody>
      </p:sp>
      <p:sp>
        <p:nvSpPr>
          <p:cNvPr id="3" name="TextBox 2">
            <a:extLst>
              <a:ext uri="{FF2B5EF4-FFF2-40B4-BE49-F238E27FC236}">
                <a16:creationId xmlns:a16="http://schemas.microsoft.com/office/drawing/2014/main" id="{68AFB8B8-1403-A8E6-DB6B-355215141904}"/>
              </a:ext>
            </a:extLst>
          </p:cNvPr>
          <p:cNvSpPr txBox="1"/>
          <p:nvPr/>
        </p:nvSpPr>
        <p:spPr>
          <a:xfrm>
            <a:off x="258794" y="1326124"/>
            <a:ext cx="7228934" cy="424732"/>
          </a:xfrm>
          <a:prstGeom prst="rect">
            <a:avLst/>
          </a:prstGeom>
          <a:noFill/>
        </p:spPr>
        <p:txBody>
          <a:bodyPr wrap="square">
            <a:spAutoFit/>
          </a:bodyPr>
          <a:lstStyle/>
          <a:p>
            <a:pPr marL="361950" marR="0" lvl="0" indent="-285750" algn="l" rtl="0">
              <a:lnSpc>
                <a:spcPct val="90000"/>
              </a:lnSpc>
              <a:spcBef>
                <a:spcPts val="0"/>
              </a:spcBef>
              <a:spcAft>
                <a:spcPts val="0"/>
              </a:spcAft>
              <a:buSzPts val="2400"/>
              <a:buFont typeface="Arial" panose="020B0604020202020204" pitchFamily="34" charset="0"/>
              <a:buChar char="•"/>
            </a:pPr>
            <a:r>
              <a:rPr lang="en-US" sz="2400" b="0" i="0" dirty="0">
                <a:solidFill>
                  <a:srgbClr val="000000"/>
                </a:solidFill>
                <a:effectLst/>
                <a:latin typeface="Fira Sans" panose="020B0503050000020004" pitchFamily="34" charset="0"/>
              </a:rPr>
              <a:t>What’s wrong with these commands?</a:t>
            </a:r>
            <a:endParaRPr lang="en-US" sz="1400" dirty="0">
              <a:solidFill>
                <a:schemeClr val="tx1"/>
              </a:solidFill>
            </a:endParaRPr>
          </a:p>
        </p:txBody>
      </p:sp>
      <p:sp>
        <p:nvSpPr>
          <p:cNvPr id="5" name="Google Shape;317;p54">
            <a:extLst>
              <a:ext uri="{FF2B5EF4-FFF2-40B4-BE49-F238E27FC236}">
                <a16:creationId xmlns:a16="http://schemas.microsoft.com/office/drawing/2014/main" id="{F43A8231-A21F-8783-904C-38998B3B11ED}"/>
              </a:ext>
            </a:extLst>
          </p:cNvPr>
          <p:cNvSpPr txBox="1">
            <a:spLocks/>
          </p:cNvSpPr>
          <p:nvPr/>
        </p:nvSpPr>
        <p:spPr>
          <a:xfrm>
            <a:off x="1966823" y="2112104"/>
            <a:ext cx="5865962" cy="2374149"/>
          </a:xfrm>
          <a:prstGeom prst="rect">
            <a:avLst/>
          </a:prstGeom>
          <a:noFill/>
          <a:ln>
            <a:noFill/>
          </a:ln>
        </p:spPr>
        <p:txBody>
          <a:bodyPr spcFirstLastPara="1" wrap="square" lIns="68575" tIns="68575" rIns="68575" bIns="68575" anchor="t" anchorCtr="0">
            <a:noAutofit/>
          </a:bodyPr>
          <a:lstStyle>
            <a:defPPr marR="0" lvl="0" algn="l" rtl="0">
              <a:lnSpc>
                <a:spcPct val="100000"/>
              </a:lnSpc>
              <a:spcBef>
                <a:spcPts val="0"/>
              </a:spcBef>
              <a:spcAft>
                <a:spcPts val="0"/>
              </a:spcAft>
            </a:defPPr>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Arial"/>
                <a:ea typeface="Arial"/>
                <a:cs typeface="Arial"/>
                <a:sym typeface="Arial"/>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Arial"/>
                <a:ea typeface="Arial"/>
                <a:cs typeface="Arial"/>
                <a:sym typeface="Arial"/>
              </a:defRPr>
            </a:lvl9pPr>
          </a:lstStyle>
          <a:p>
            <a:pPr marL="0" indent="0">
              <a:lnSpc>
                <a:spcPct val="70000"/>
              </a:lnSpc>
              <a:buSzPts val="1800"/>
              <a:buFont typeface="Arial"/>
              <a:buNone/>
            </a:pPr>
            <a:r>
              <a:rPr lang="en-US" sz="1800" b="1" dirty="0">
                <a:solidFill>
                  <a:srgbClr val="7030A0"/>
                </a:solidFill>
              </a:rPr>
              <a:t>mistake1</a:t>
            </a:r>
            <a:r>
              <a:rPr lang="en-US" sz="1800" b="1" dirty="0">
                <a:solidFill>
                  <a:srgbClr val="0000FF"/>
                </a:solidFill>
              </a:rPr>
              <a:t>&lt;-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Font typeface="Arial"/>
              <a:buNone/>
            </a:pPr>
            <a:r>
              <a:rPr lang="en-US" sz="1800" dirty="0"/>
              <a:t>              </a:t>
            </a:r>
            <a:r>
              <a:rPr lang="en-US" sz="1800" b="1" dirty="0">
                <a:solidFill>
                  <a:srgbClr val="FF0000"/>
                </a:solidFill>
              </a:rPr>
              <a:t>filter</a:t>
            </a:r>
            <a:r>
              <a:rPr lang="en-US" sz="1800" dirty="0"/>
              <a:t>(</a:t>
            </a:r>
            <a:r>
              <a:rPr lang="en-US" sz="1800" b="1" dirty="0">
                <a:solidFill>
                  <a:srgbClr val="16A53F"/>
                </a:solidFill>
              </a:rPr>
              <a:t>species</a:t>
            </a:r>
            <a:r>
              <a:rPr lang="en-US" sz="1800" b="1" dirty="0">
                <a:solidFill>
                  <a:srgbClr val="0000FF"/>
                </a:solidFill>
              </a:rPr>
              <a:t>==</a:t>
            </a:r>
            <a:r>
              <a:rPr lang="en-US" sz="1800" b="1" dirty="0">
                <a:solidFill>
                  <a:srgbClr val="16A53F"/>
                </a:solidFill>
              </a:rPr>
              <a:t>"human"</a:t>
            </a:r>
            <a:r>
              <a:rPr lang="en-US" sz="1800" dirty="0"/>
              <a:t>)</a:t>
            </a:r>
            <a:endParaRPr lang="en-US" sz="1800" b="1" dirty="0">
              <a:solidFill>
                <a:srgbClr val="0000FF"/>
              </a:solidFill>
            </a:endParaRPr>
          </a:p>
          <a:p>
            <a:pPr marL="0" indent="0">
              <a:lnSpc>
                <a:spcPct val="70000"/>
              </a:lnSpc>
              <a:buSzPts val="1800"/>
              <a:buFont typeface="Arial"/>
              <a:buNone/>
            </a:pPr>
            <a:endParaRPr lang="en-US" sz="1800" b="1" dirty="0">
              <a:solidFill>
                <a:srgbClr val="0000FF"/>
              </a:solidFill>
            </a:endParaRPr>
          </a:p>
          <a:p>
            <a:pPr marL="0" indent="0">
              <a:lnSpc>
                <a:spcPct val="70000"/>
              </a:lnSpc>
              <a:buSzPts val="1800"/>
              <a:buFont typeface="Arial"/>
              <a:buNone/>
            </a:pPr>
            <a:r>
              <a:rPr lang="en-US" sz="1800" b="1" dirty="0">
                <a:solidFill>
                  <a:srgbClr val="FF0000"/>
                </a:solidFill>
              </a:rPr>
              <a:t>	</a:t>
            </a:r>
            <a:endParaRPr lang="en-US" sz="1800" b="1" dirty="0">
              <a:solidFill>
                <a:srgbClr val="434343"/>
              </a:solidFill>
            </a:endParaRPr>
          </a:p>
          <a:p>
            <a:pPr marL="0" indent="0">
              <a:lnSpc>
                <a:spcPct val="70000"/>
              </a:lnSpc>
              <a:buSzPts val="1800"/>
              <a:buFont typeface="Arial"/>
              <a:buNone/>
            </a:pPr>
            <a:r>
              <a:rPr lang="en-US" sz="1800" b="1" dirty="0">
                <a:solidFill>
                  <a:srgbClr val="FF0000"/>
                </a:solidFill>
              </a:rPr>
              <a:t>	</a:t>
            </a:r>
            <a:endParaRPr lang="en-US" sz="1800" b="1" dirty="0">
              <a:solidFill>
                <a:srgbClr val="434343"/>
              </a:solidFill>
            </a:endParaRPr>
          </a:p>
          <a:p>
            <a:pPr marL="0" indent="0">
              <a:lnSpc>
                <a:spcPct val="70000"/>
              </a:lnSpc>
              <a:buSzPts val="1800"/>
              <a:buFont typeface="Arial"/>
              <a:buNone/>
            </a:pPr>
            <a:r>
              <a:rPr lang="en-US" sz="1800" b="1" dirty="0">
                <a:solidFill>
                  <a:srgbClr val="7030A0"/>
                </a:solidFill>
              </a:rPr>
              <a:t>mistake2</a:t>
            </a:r>
            <a:r>
              <a:rPr lang="en-US" sz="1800" b="1" dirty="0">
                <a:solidFill>
                  <a:srgbClr val="0000FF"/>
                </a:solidFill>
              </a:rPr>
              <a:t>&lt;-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Font typeface="Arial"/>
              <a:buNone/>
            </a:pPr>
            <a:r>
              <a:rPr lang="en-US" sz="1800" dirty="0"/>
              <a:t>              </a:t>
            </a:r>
            <a:r>
              <a:rPr lang="en-US" sz="1800" b="1" dirty="0">
                <a:solidFill>
                  <a:srgbClr val="FF0000"/>
                </a:solidFill>
              </a:rPr>
              <a:t>filter</a:t>
            </a:r>
            <a:r>
              <a:rPr lang="en-US" sz="1800" dirty="0"/>
              <a:t>(</a:t>
            </a:r>
            <a:r>
              <a:rPr lang="en-US" sz="1800" b="1" dirty="0">
                <a:solidFill>
                  <a:srgbClr val="16A53F"/>
                </a:solidFill>
              </a:rPr>
              <a:t>species</a:t>
            </a:r>
            <a:r>
              <a:rPr lang="en-US" sz="1800" b="1" dirty="0">
                <a:solidFill>
                  <a:srgbClr val="0000FF"/>
                </a:solidFill>
              </a:rPr>
              <a:t>==</a:t>
            </a:r>
            <a:r>
              <a:rPr lang="en-US" sz="1800" b="1" dirty="0">
                <a:solidFill>
                  <a:srgbClr val="16A53F"/>
                </a:solidFill>
              </a:rPr>
              <a:t>"Human" </a:t>
            </a:r>
            <a:r>
              <a:rPr lang="en-US" sz="1800" b="1" dirty="0">
                <a:solidFill>
                  <a:srgbClr val="0000FF"/>
                </a:solidFill>
              </a:rPr>
              <a:t>| </a:t>
            </a:r>
            <a:r>
              <a:rPr lang="en-US" sz="1800" b="1" dirty="0">
                <a:solidFill>
                  <a:srgbClr val="16A53F"/>
                </a:solidFill>
              </a:rPr>
              <a:t>"Droid" </a:t>
            </a:r>
            <a:r>
              <a:rPr lang="en-US" sz="1800" dirty="0"/>
              <a:t>)</a:t>
            </a:r>
          </a:p>
          <a:p>
            <a:pPr marL="0" indent="0">
              <a:lnSpc>
                <a:spcPct val="70000"/>
              </a:lnSpc>
              <a:buSzPts val="1800"/>
              <a:buFont typeface="Arial"/>
              <a:buNone/>
            </a:pPr>
            <a:endParaRPr lang="en-US" sz="2400" b="1" dirty="0">
              <a:solidFill>
                <a:srgbClr val="0000FF"/>
              </a:solidFill>
            </a:endParaRPr>
          </a:p>
          <a:p>
            <a:pPr marL="0" indent="0">
              <a:buFont typeface="Arial"/>
              <a:buNone/>
            </a:pPr>
            <a:endParaRPr lang="en-US" dirty="0"/>
          </a:p>
        </p:txBody>
      </p:sp>
    </p:spTree>
    <p:extLst>
      <p:ext uri="{BB962C8B-B14F-4D97-AF65-F5344CB8AC3E}">
        <p14:creationId xmlns:p14="http://schemas.microsoft.com/office/powerpoint/2010/main" val="16656002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ED3B5F-7CE5-7531-FF4E-79FA6FD0634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E71AE3AB-0C57-684B-9427-9317AF64DA6F}"/>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36912B99-5878-43E3-289F-9C99A884B6BF}"/>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C8413E21-F2D1-CADE-8A19-1FB41BB2A9B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sp>
        <p:nvSpPr>
          <p:cNvPr id="6" name="Title 5">
            <a:extLst>
              <a:ext uri="{FF2B5EF4-FFF2-40B4-BE49-F238E27FC236}">
                <a16:creationId xmlns:a16="http://schemas.microsoft.com/office/drawing/2014/main" id="{FDE5562D-87BC-A836-72D4-7E3945C9F993}"/>
              </a:ext>
            </a:extLst>
          </p:cNvPr>
          <p:cNvSpPr txBox="1">
            <a:spLocks noGrp="1"/>
          </p:cNvSpPr>
          <p:nvPr>
            <p:ph type="title"/>
          </p:nvPr>
        </p:nvSpPr>
        <p:spPr>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2817494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E3905A-1EF1-CB37-D129-794B0B288BDE}"/>
              </a:ext>
            </a:extLst>
          </p:cNvPr>
          <p:cNvSpPr>
            <a:spLocks noGrp="1"/>
          </p:cNvSpPr>
          <p:nvPr>
            <p:ph type="title"/>
          </p:nvPr>
        </p:nvSpPr>
        <p:spPr/>
        <p:txBody>
          <a:bodyPr/>
          <a:lstStyle/>
          <a:p>
            <a:r>
              <a:rPr lang="en-US" dirty="0"/>
              <a:t>“not” logical operator</a:t>
            </a:r>
          </a:p>
        </p:txBody>
      </p:sp>
      <p:sp>
        <p:nvSpPr>
          <p:cNvPr id="3" name="Text Placeholder 2">
            <a:extLst>
              <a:ext uri="{FF2B5EF4-FFF2-40B4-BE49-F238E27FC236}">
                <a16:creationId xmlns:a16="http://schemas.microsoft.com/office/drawing/2014/main" id="{0AB842F4-382E-1FEB-C189-8ADF55616146}"/>
              </a:ext>
            </a:extLst>
          </p:cNvPr>
          <p:cNvSpPr>
            <a:spLocks noGrp="1"/>
          </p:cNvSpPr>
          <p:nvPr>
            <p:ph type="body" idx="1"/>
          </p:nvPr>
        </p:nvSpPr>
        <p:spPr/>
        <p:txBody>
          <a:bodyPr/>
          <a:lstStyle/>
          <a:p>
            <a:r>
              <a:rPr lang="en-US" dirty="0"/>
              <a:t>sometimes it’s easier to filter for what you don’t want</a:t>
            </a:r>
          </a:p>
          <a:p>
            <a:r>
              <a:rPr lang="en-US" dirty="0"/>
              <a:t>we use the </a:t>
            </a:r>
            <a:r>
              <a:rPr lang="en-US" b="1" dirty="0">
                <a:solidFill>
                  <a:srgbClr val="0432FF"/>
                </a:solidFill>
              </a:rPr>
              <a:t>! </a:t>
            </a:r>
            <a:r>
              <a:rPr lang="en-US" dirty="0">
                <a:solidFill>
                  <a:schemeClr val="tx1"/>
                </a:solidFill>
              </a:rPr>
              <a:t>logical operator</a:t>
            </a:r>
          </a:p>
        </p:txBody>
      </p:sp>
      <p:sp>
        <p:nvSpPr>
          <p:cNvPr id="4" name="Text Placeholder 3">
            <a:extLst>
              <a:ext uri="{FF2B5EF4-FFF2-40B4-BE49-F238E27FC236}">
                <a16:creationId xmlns:a16="http://schemas.microsoft.com/office/drawing/2014/main" id="{D37C9F3C-C8E1-65FC-CBD2-C271A2DC1C3F}"/>
              </a:ext>
            </a:extLst>
          </p:cNvPr>
          <p:cNvSpPr>
            <a:spLocks noGrp="1"/>
          </p:cNvSpPr>
          <p:nvPr>
            <p:ph type="body" idx="2"/>
          </p:nvPr>
        </p:nvSpPr>
        <p:spPr>
          <a:xfrm>
            <a:off x="4331970" y="1369219"/>
            <a:ext cx="4709160" cy="3263400"/>
          </a:xfrm>
        </p:spPr>
        <p:txBody>
          <a:bodyPr/>
          <a:lstStyle/>
          <a:p>
            <a:pPr marL="0" indent="0">
              <a:lnSpc>
                <a:spcPct val="70000"/>
              </a:lnSpc>
              <a:buSzPts val="1800"/>
              <a:buFont typeface="Arial"/>
              <a:buNone/>
            </a:pPr>
            <a:r>
              <a:rPr lang="en-US" sz="2200" b="1" dirty="0" err="1">
                <a:solidFill>
                  <a:srgbClr val="7030A0"/>
                </a:solidFill>
              </a:rPr>
              <a:t>not_human</a:t>
            </a:r>
            <a:r>
              <a:rPr lang="en-US" sz="2200" b="1" dirty="0">
                <a:solidFill>
                  <a:srgbClr val="0000FF"/>
                </a:solidFill>
              </a:rPr>
              <a:t>&lt;-</a:t>
            </a:r>
            <a:r>
              <a:rPr lang="en-US" sz="2200" dirty="0"/>
              <a:t> </a:t>
            </a:r>
            <a:r>
              <a:rPr lang="en-US" sz="2200" b="1" dirty="0" err="1">
                <a:solidFill>
                  <a:srgbClr val="00B050"/>
                </a:solidFill>
              </a:rPr>
              <a:t>starwars</a:t>
            </a:r>
            <a:r>
              <a:rPr lang="en-US" sz="2200" dirty="0"/>
              <a:t> </a:t>
            </a:r>
            <a:r>
              <a:rPr lang="en-US" sz="2200" b="1" dirty="0">
                <a:solidFill>
                  <a:srgbClr val="0000FF"/>
                </a:solidFill>
              </a:rPr>
              <a:t>%&gt;%</a:t>
            </a:r>
            <a:endParaRPr lang="en-US" sz="2200" dirty="0">
              <a:solidFill>
                <a:srgbClr val="0000FF"/>
              </a:solidFill>
            </a:endParaRPr>
          </a:p>
          <a:p>
            <a:pPr marL="0" indent="0">
              <a:lnSpc>
                <a:spcPct val="70000"/>
              </a:lnSpc>
              <a:buSzPts val="1800"/>
              <a:buFont typeface="Arial"/>
              <a:buNone/>
            </a:pPr>
            <a:r>
              <a:rPr lang="en-US" sz="2200" dirty="0"/>
              <a:t>            	</a:t>
            </a:r>
            <a:r>
              <a:rPr lang="en-US" sz="2200" b="1" dirty="0">
                <a:solidFill>
                  <a:srgbClr val="FF0000"/>
                </a:solidFill>
              </a:rPr>
              <a:t>filter</a:t>
            </a:r>
            <a:r>
              <a:rPr lang="en-US" sz="2200" dirty="0"/>
              <a:t>(</a:t>
            </a:r>
            <a:r>
              <a:rPr lang="en-US" sz="2200" b="1" dirty="0">
                <a:solidFill>
                  <a:srgbClr val="16A53F"/>
                </a:solidFill>
              </a:rPr>
              <a:t>species</a:t>
            </a:r>
            <a:r>
              <a:rPr lang="en-US" sz="2200" b="1" dirty="0">
                <a:solidFill>
                  <a:srgbClr val="0000FF"/>
                </a:solidFill>
              </a:rPr>
              <a:t>!=</a:t>
            </a:r>
            <a:r>
              <a:rPr lang="en-US" sz="2200" b="1" dirty="0">
                <a:solidFill>
                  <a:srgbClr val="16A53F"/>
                </a:solidFill>
              </a:rPr>
              <a:t>"Human"</a:t>
            </a:r>
            <a:r>
              <a:rPr lang="en-US" sz="2200" dirty="0"/>
              <a:t>)</a:t>
            </a:r>
            <a:endParaRPr lang="en-US" sz="2200" b="1" dirty="0">
              <a:solidFill>
                <a:srgbClr val="0000FF"/>
              </a:solidFill>
            </a:endParaRPr>
          </a:p>
          <a:p>
            <a:pPr marL="95250" indent="0">
              <a:buNone/>
            </a:pPr>
            <a:endParaRPr lang="en-US" dirty="0"/>
          </a:p>
        </p:txBody>
      </p:sp>
      <p:sp>
        <p:nvSpPr>
          <p:cNvPr id="5" name="Slide Number Placeholder 4">
            <a:extLst>
              <a:ext uri="{FF2B5EF4-FFF2-40B4-BE49-F238E27FC236}">
                <a16:creationId xmlns:a16="http://schemas.microsoft.com/office/drawing/2014/main" id="{8AC9EBEC-F7DE-B47A-0469-F493AB1D5C7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spTree>
    <p:extLst>
      <p:ext uri="{BB962C8B-B14F-4D97-AF65-F5344CB8AC3E}">
        <p14:creationId xmlns:p14="http://schemas.microsoft.com/office/powerpoint/2010/main" val="2468937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dirty="0">
                <a:solidFill>
                  <a:srgbClr val="FF0000"/>
                </a:solidFill>
                <a:latin typeface="Arial"/>
                <a:ea typeface="Arial"/>
                <a:cs typeface="Arial"/>
                <a:sym typeface="Arial"/>
              </a:rPr>
              <a:t>filter</a:t>
            </a:r>
            <a:r>
              <a:rPr lang="en" sz="3300" b="0" i="0" u="none" strike="noStrike" cap="none" dirty="0">
                <a:solidFill>
                  <a:schemeClr val="dk1"/>
                </a:solidFill>
                <a:latin typeface="Arial"/>
                <a:ea typeface="Arial"/>
                <a:cs typeface="Arial"/>
                <a:sym typeface="Arial"/>
              </a:rPr>
              <a:t>() and missing data</a:t>
            </a:r>
            <a:endParaRPr sz="3300" b="0" i="0" u="none" strike="noStrike" cap="none" dirty="0">
              <a:solidFill>
                <a:schemeClr val="dk1"/>
              </a:solidFill>
              <a:latin typeface="Arial"/>
              <a:ea typeface="Arial"/>
              <a:cs typeface="Arial"/>
              <a:sym typeface="Arial"/>
            </a:endParaRPr>
          </a:p>
        </p:txBody>
      </p:sp>
      <p:sp>
        <p:nvSpPr>
          <p:cNvPr id="317" name="Google Shape;317;p54"/>
          <p:cNvSpPr txBox="1">
            <a:spLocks noGrp="1"/>
          </p:cNvSpPr>
          <p:nvPr>
            <p:ph type="body" idx="2"/>
          </p:nvPr>
        </p:nvSpPr>
        <p:spPr>
          <a:xfrm>
            <a:off x="4572000" y="1749117"/>
            <a:ext cx="4382220" cy="2002942"/>
          </a:xfrm>
          <a:prstGeom prst="rect">
            <a:avLst/>
          </a:prstGeom>
        </p:spPr>
        <p:txBody>
          <a:bodyPr spcFirstLastPara="1" wrap="square" lIns="68575" tIns="68575" rIns="68575" bIns="68575" anchor="t" anchorCtr="0">
            <a:noAutofit/>
          </a:bodyPr>
          <a:lstStyle/>
          <a:p>
            <a:pPr marL="0" lvl="0" indent="0" algn="l" rtl="0">
              <a:lnSpc>
                <a:spcPct val="70000"/>
              </a:lnSpc>
              <a:spcBef>
                <a:spcPts val="800"/>
              </a:spcBef>
              <a:spcAft>
                <a:spcPts val="0"/>
              </a:spcAft>
              <a:buClr>
                <a:schemeClr val="dk1"/>
              </a:buClr>
              <a:buSzPts val="1800"/>
              <a:buFont typeface="Arial"/>
              <a:buNone/>
            </a:pPr>
            <a:r>
              <a:rPr kumimoji="0" lang="en-US" sz="1800" b="1" i="0" u="none" strike="noStrike" kern="0" cap="none" spc="0" normalizeH="0" baseline="0" noProof="0" dirty="0" err="1">
                <a:ln>
                  <a:noFill/>
                </a:ln>
                <a:solidFill>
                  <a:srgbClr val="7030A0"/>
                </a:solidFill>
                <a:effectLst/>
                <a:uLnTx/>
                <a:uFillTx/>
                <a:latin typeface="Arial"/>
                <a:cs typeface="Arial"/>
                <a:sym typeface="Arial"/>
              </a:rPr>
              <a:t>missing_heights</a:t>
            </a:r>
            <a:r>
              <a:rPr kumimoji="0" lang="en-US" sz="1800" b="1" i="0" u="none" strike="noStrike" kern="0" cap="none" spc="0" normalizeH="0" baseline="0" noProof="0" dirty="0">
                <a:ln>
                  <a:noFill/>
                </a:ln>
                <a:solidFill>
                  <a:srgbClr val="0000FF"/>
                </a:solidFill>
                <a:effectLst/>
                <a:uLnTx/>
                <a:uFillTx/>
                <a:latin typeface="Arial"/>
                <a:cs typeface="Arial"/>
                <a:sym typeface="Arial"/>
              </a:rPr>
              <a:t> &lt;-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None/>
            </a:pPr>
            <a:r>
              <a:rPr lang="en-US" sz="1800" b="1" dirty="0">
                <a:solidFill>
                  <a:srgbClr val="FF0000"/>
                </a:solidFill>
              </a:rPr>
              <a:t>	filter</a:t>
            </a:r>
            <a:r>
              <a:rPr lang="en-US" sz="1800" dirty="0"/>
              <a:t>(</a:t>
            </a:r>
            <a:r>
              <a:rPr lang="en-US" sz="1800" b="1" dirty="0" err="1">
                <a:solidFill>
                  <a:srgbClr val="0000FF"/>
                </a:solidFill>
              </a:rPr>
              <a:t>is.na</a:t>
            </a:r>
            <a:r>
              <a:rPr lang="en-US" sz="1800" dirty="0"/>
              <a:t>(</a:t>
            </a:r>
            <a:r>
              <a:rPr lang="en-US" sz="1800" b="1" dirty="0">
                <a:solidFill>
                  <a:srgbClr val="16A53F"/>
                </a:solidFill>
              </a:rPr>
              <a:t>height</a:t>
            </a:r>
            <a:r>
              <a:rPr lang="en-US" sz="1800" dirty="0"/>
              <a:t>))</a:t>
            </a:r>
            <a:endParaRPr lang="en-US" sz="1800" dirty="0">
              <a:solidFill>
                <a:srgbClr val="0000FF"/>
              </a:solidFill>
            </a:endParaRPr>
          </a:p>
          <a:p>
            <a:pPr marL="0" lvl="0" indent="0" algn="l" rtl="0">
              <a:spcBef>
                <a:spcPts val="800"/>
              </a:spcBef>
              <a:spcAft>
                <a:spcPts val="0"/>
              </a:spcAft>
              <a:buNone/>
            </a:pPr>
            <a:endParaRPr lang="en-US" dirty="0"/>
          </a:p>
          <a:p>
            <a:pPr marL="0" lvl="0" indent="0" algn="l" rtl="0">
              <a:lnSpc>
                <a:spcPct val="70000"/>
              </a:lnSpc>
              <a:spcBef>
                <a:spcPts val="800"/>
              </a:spcBef>
              <a:spcAft>
                <a:spcPts val="0"/>
              </a:spcAft>
              <a:buClr>
                <a:schemeClr val="dk1"/>
              </a:buClr>
              <a:buSzPts val="1800"/>
              <a:buFont typeface="Arial"/>
              <a:buNone/>
            </a:pPr>
            <a:r>
              <a:rPr kumimoji="0" lang="en-US" sz="1800" b="1" i="0" u="none" strike="noStrike" kern="0" cap="none" spc="0" normalizeH="0" baseline="0" noProof="0" dirty="0" err="1">
                <a:ln>
                  <a:noFill/>
                </a:ln>
                <a:solidFill>
                  <a:srgbClr val="7030A0"/>
                </a:solidFill>
                <a:effectLst/>
                <a:uLnTx/>
                <a:uFillTx/>
                <a:latin typeface="Arial"/>
                <a:cs typeface="Arial"/>
                <a:sym typeface="Arial"/>
              </a:rPr>
              <a:t>non_missing_heights</a:t>
            </a:r>
            <a:r>
              <a:rPr kumimoji="0" lang="en-US" sz="1800" b="1" i="0" u="none" strike="noStrike" kern="0" cap="none" spc="0" normalizeH="0" baseline="0" noProof="0" dirty="0">
                <a:ln>
                  <a:noFill/>
                </a:ln>
                <a:solidFill>
                  <a:srgbClr val="0000FF"/>
                </a:solidFill>
                <a:effectLst/>
                <a:uLnTx/>
                <a:uFillTx/>
                <a:latin typeface="Arial"/>
                <a:cs typeface="Arial"/>
                <a:sym typeface="Arial"/>
              </a:rPr>
              <a:t> &lt;-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None/>
            </a:pPr>
            <a:r>
              <a:rPr lang="en-US" sz="1800" b="1" dirty="0">
                <a:solidFill>
                  <a:srgbClr val="FF0000"/>
                </a:solidFill>
              </a:rPr>
              <a:t>	filter</a:t>
            </a:r>
            <a:r>
              <a:rPr lang="en-US" sz="1800" dirty="0"/>
              <a:t>(</a:t>
            </a:r>
            <a:r>
              <a:rPr lang="en-US" sz="1800" b="1" dirty="0">
                <a:solidFill>
                  <a:srgbClr val="0000FF"/>
                </a:solidFill>
              </a:rPr>
              <a:t>!</a:t>
            </a:r>
            <a:r>
              <a:rPr lang="en-US" sz="1800" b="1" dirty="0" err="1">
                <a:solidFill>
                  <a:srgbClr val="0000FF"/>
                </a:solidFill>
              </a:rPr>
              <a:t>is.na</a:t>
            </a:r>
            <a:r>
              <a:rPr lang="en-US" sz="1800" dirty="0"/>
              <a:t>(</a:t>
            </a:r>
            <a:r>
              <a:rPr lang="en-US" sz="1800" b="1" dirty="0">
                <a:solidFill>
                  <a:srgbClr val="16A53F"/>
                </a:solidFill>
              </a:rPr>
              <a:t>height</a:t>
            </a:r>
            <a:r>
              <a:rPr lang="en-US" sz="1800" dirty="0"/>
              <a:t>))</a:t>
            </a:r>
            <a:endParaRPr lang="en-US" sz="1800" dirty="0">
              <a:solidFill>
                <a:srgbClr val="0000FF"/>
              </a:solidFill>
            </a:endParaRPr>
          </a:p>
          <a:p>
            <a:pPr marL="0" lvl="0" indent="0" algn="l" rtl="0">
              <a:spcBef>
                <a:spcPts val="800"/>
              </a:spcBef>
              <a:spcAft>
                <a:spcPts val="0"/>
              </a:spcAft>
              <a:buNone/>
            </a:pPr>
            <a:endParaRPr dirty="0"/>
          </a:p>
        </p:txBody>
      </p:sp>
      <p:sp>
        <p:nvSpPr>
          <p:cNvPr id="3" name="TextBox 2">
            <a:extLst>
              <a:ext uri="{FF2B5EF4-FFF2-40B4-BE49-F238E27FC236}">
                <a16:creationId xmlns:a16="http://schemas.microsoft.com/office/drawing/2014/main" id="{68AFB8B8-1403-A8E6-DB6B-355215141904}"/>
              </a:ext>
            </a:extLst>
          </p:cNvPr>
          <p:cNvSpPr txBox="1"/>
          <p:nvPr/>
        </p:nvSpPr>
        <p:spPr>
          <a:xfrm>
            <a:off x="258794" y="1326124"/>
            <a:ext cx="3881885" cy="2336024"/>
          </a:xfrm>
          <a:prstGeom prst="rect">
            <a:avLst/>
          </a:prstGeom>
          <a:noFill/>
        </p:spPr>
        <p:txBody>
          <a:bodyPr wrap="square">
            <a:spAutoFit/>
          </a:bodyPr>
          <a:lstStyle/>
          <a:p>
            <a:pPr marL="361950" marR="0" lvl="0" indent="-285750" algn="l" rtl="0">
              <a:lnSpc>
                <a:spcPct val="90000"/>
              </a:lnSpc>
              <a:spcBef>
                <a:spcPts val="0"/>
              </a:spcBef>
              <a:spcAft>
                <a:spcPts val="0"/>
              </a:spcAft>
              <a:buSzPts val="2400"/>
              <a:buFont typeface="Arial" panose="020B0604020202020204" pitchFamily="34" charset="0"/>
              <a:buChar char="•"/>
            </a:pPr>
            <a:r>
              <a:rPr lang="en-US" sz="2400" b="0" i="0" dirty="0">
                <a:solidFill>
                  <a:srgbClr val="000000"/>
                </a:solidFill>
                <a:effectLst/>
                <a:latin typeface="Fira Sans" panose="020B0503050000020004" pitchFamily="34" charset="0"/>
              </a:rPr>
              <a:t>A very common </a:t>
            </a:r>
            <a:r>
              <a:rPr lang="en-US" sz="2400" dirty="0"/>
              <a:t>filter</a:t>
            </a:r>
            <a:r>
              <a:rPr lang="en-US" sz="2400" b="0" i="0" dirty="0">
                <a:solidFill>
                  <a:srgbClr val="000000"/>
                </a:solidFill>
                <a:effectLst/>
                <a:latin typeface="Fira Sans" panose="020B0503050000020004" pitchFamily="34" charset="0"/>
              </a:rPr>
              <a:t> use case is identifying (or removing) missing data cases.</a:t>
            </a:r>
          </a:p>
          <a:p>
            <a:pPr marL="361950" indent="-285750">
              <a:lnSpc>
                <a:spcPct val="90000"/>
              </a:lnSpc>
              <a:buSzPts val="2400"/>
              <a:buFont typeface="Arial" panose="020B0604020202020204" pitchFamily="34" charset="0"/>
              <a:buChar char="•"/>
            </a:pPr>
            <a:r>
              <a:rPr lang="en-US" sz="2400" dirty="0">
                <a:latin typeface="Fira Sans" panose="020B0503050000020004" pitchFamily="34" charset="0"/>
              </a:rPr>
              <a:t>These examples use </a:t>
            </a:r>
            <a:r>
              <a:rPr kumimoji="0" lang="en-US" sz="1800" b="1" i="0" u="none" strike="noStrike" kern="0" cap="none" spc="0" normalizeH="0" baseline="0" noProof="0" dirty="0" err="1">
                <a:ln>
                  <a:noFill/>
                </a:ln>
                <a:solidFill>
                  <a:srgbClr val="0000FF"/>
                </a:solidFill>
                <a:effectLst/>
                <a:uLnTx/>
                <a:uFillTx/>
                <a:latin typeface="Arial"/>
                <a:cs typeface="Arial"/>
                <a:sym typeface="Arial"/>
              </a:rPr>
              <a:t>is.na</a:t>
            </a:r>
            <a:r>
              <a:rPr kumimoji="0" lang="en-US" sz="1800" b="1" i="0" u="none" strike="noStrike" kern="0" cap="none" spc="0" normalizeH="0" baseline="0" noProof="0" dirty="0">
                <a:ln>
                  <a:noFill/>
                </a:ln>
                <a:solidFill>
                  <a:srgbClr val="0000FF"/>
                </a:solidFill>
                <a:effectLst/>
                <a:uLnTx/>
                <a:uFillTx/>
                <a:latin typeface="Arial"/>
                <a:cs typeface="Arial"/>
                <a:sym typeface="Arial"/>
              </a:rPr>
              <a:t> </a:t>
            </a:r>
            <a:r>
              <a:rPr kumimoji="0" lang="en-US" sz="1800" i="0" u="none" strike="noStrike" kern="0" cap="none" spc="0" normalizeH="0" baseline="0" noProof="0" dirty="0">
                <a:ln>
                  <a:noFill/>
                </a:ln>
                <a:solidFill>
                  <a:schemeClr val="tx1"/>
                </a:solidFill>
                <a:effectLst/>
                <a:uLnTx/>
                <a:uFillTx/>
                <a:latin typeface="Arial"/>
                <a:cs typeface="Arial"/>
                <a:sym typeface="Arial"/>
              </a:rPr>
              <a:t>(“is missing”) and</a:t>
            </a:r>
            <a:r>
              <a:rPr kumimoji="0" lang="en-US" sz="1800" b="1" i="0" u="none" strike="noStrike" kern="0" cap="none" spc="0" normalizeH="0" baseline="0" noProof="0" dirty="0">
                <a:ln>
                  <a:noFill/>
                </a:ln>
                <a:solidFill>
                  <a:srgbClr val="0000FF"/>
                </a:solidFill>
                <a:effectLst/>
                <a:uLnTx/>
                <a:uFillTx/>
                <a:latin typeface="Arial"/>
                <a:cs typeface="Arial"/>
                <a:sym typeface="Arial"/>
              </a:rPr>
              <a:t> ! </a:t>
            </a:r>
            <a:r>
              <a:rPr kumimoji="0" lang="en-US" sz="1800" i="0" u="none" strike="noStrike" kern="0" cap="none" spc="0" normalizeH="0" baseline="0" noProof="0" dirty="0">
                <a:ln>
                  <a:noFill/>
                </a:ln>
                <a:solidFill>
                  <a:schemeClr val="tx1"/>
                </a:solidFill>
                <a:effectLst/>
                <a:uLnTx/>
                <a:uFillTx/>
                <a:latin typeface="Arial"/>
                <a:cs typeface="Arial"/>
                <a:sym typeface="Arial"/>
              </a:rPr>
              <a:t>(“not”)</a:t>
            </a:r>
            <a:endParaRPr lang="en-US" sz="1400" dirty="0">
              <a:solidFill>
                <a:schemeClr val="tx1"/>
              </a:solidFill>
            </a:endParaRPr>
          </a:p>
        </p:txBody>
      </p:sp>
    </p:spTree>
    <p:extLst>
      <p:ext uri="{BB962C8B-B14F-4D97-AF65-F5344CB8AC3E}">
        <p14:creationId xmlns:p14="http://schemas.microsoft.com/office/powerpoint/2010/main" val="40503196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FF51-6F75-7303-D613-4CD69AA968C3}"/>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A987556-73E7-048C-8131-CDE906D6EBCB}"/>
              </a:ext>
            </a:extLst>
          </p:cNvPr>
          <p:cNvSpPr>
            <a:spLocks noGrp="1"/>
          </p:cNvSpPr>
          <p:nvPr>
            <p:ph type="body" idx="1"/>
          </p:nvPr>
        </p:nvSpPr>
        <p:spPr>
          <a:xfrm>
            <a:off x="628650" y="1369219"/>
            <a:ext cx="7886700" cy="3263400"/>
          </a:xfrm>
        </p:spPr>
        <p:txBody>
          <a:bodyPr/>
          <a:lstStyle/>
          <a:p>
            <a:pPr marL="95250" indent="0">
              <a:buNone/>
            </a:pPr>
            <a:endParaRPr lang="en-US" dirty="0"/>
          </a:p>
          <a:p>
            <a:pPr lvl="1"/>
            <a:r>
              <a:rPr lang="en-US" dirty="0"/>
              <a:t>create a data frame of the characters whose sex is listed as none</a:t>
            </a:r>
          </a:p>
          <a:p>
            <a:pPr lvl="1"/>
            <a:r>
              <a:rPr lang="en-US" dirty="0"/>
              <a:t>create a data frame of the characters whose sex is unknown (missing)</a:t>
            </a:r>
          </a:p>
          <a:p>
            <a:endParaRPr lang="en-US" dirty="0"/>
          </a:p>
          <a:p>
            <a:pPr marL="95250" indent="0">
              <a:buNone/>
            </a:pPr>
            <a:endParaRPr lang="en-US" dirty="0"/>
          </a:p>
        </p:txBody>
      </p:sp>
      <p:sp>
        <p:nvSpPr>
          <p:cNvPr id="5" name="Slide Number Placeholder 4">
            <a:extLst>
              <a:ext uri="{FF2B5EF4-FFF2-40B4-BE49-F238E27FC236}">
                <a16:creationId xmlns:a16="http://schemas.microsoft.com/office/drawing/2014/main" id="{5A1CFF3C-7052-C561-8D44-D71E4D5B2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spTree>
    <p:extLst>
      <p:ext uri="{BB962C8B-B14F-4D97-AF65-F5344CB8AC3E}">
        <p14:creationId xmlns:p14="http://schemas.microsoft.com/office/powerpoint/2010/main" val="22647406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5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dirty="0">
                <a:solidFill>
                  <a:srgbClr val="FF0000"/>
                </a:solidFill>
                <a:latin typeface="Arial"/>
                <a:ea typeface="Arial"/>
                <a:cs typeface="Arial"/>
                <a:sym typeface="Arial"/>
              </a:rPr>
              <a:t>filter</a:t>
            </a:r>
            <a:r>
              <a:rPr lang="en" sz="3300" b="0" i="0" u="none" strike="noStrike" cap="none" dirty="0">
                <a:solidFill>
                  <a:schemeClr val="dk1"/>
                </a:solidFill>
                <a:latin typeface="Arial"/>
                <a:ea typeface="Arial"/>
                <a:cs typeface="Arial"/>
                <a:sym typeface="Arial"/>
              </a:rPr>
              <a:t>()</a:t>
            </a:r>
            <a:endParaRPr sz="3300" b="0" i="0" u="none" strike="noStrike" cap="none" dirty="0">
              <a:solidFill>
                <a:schemeClr val="dk1"/>
              </a:solidFill>
              <a:latin typeface="Arial"/>
              <a:ea typeface="Arial"/>
              <a:cs typeface="Arial"/>
              <a:sym typeface="Arial"/>
            </a:endParaRPr>
          </a:p>
        </p:txBody>
      </p:sp>
      <p:sp>
        <p:nvSpPr>
          <p:cNvPr id="317" name="Google Shape;317;p54"/>
          <p:cNvSpPr txBox="1">
            <a:spLocks noGrp="1"/>
          </p:cNvSpPr>
          <p:nvPr>
            <p:ph type="body" idx="2"/>
          </p:nvPr>
        </p:nvSpPr>
        <p:spPr>
          <a:xfrm>
            <a:off x="1199071" y="2327518"/>
            <a:ext cx="6745857" cy="2374149"/>
          </a:xfrm>
          <a:prstGeom prst="rect">
            <a:avLst/>
          </a:prstGeom>
        </p:spPr>
        <p:txBody>
          <a:bodyPr spcFirstLastPara="1" wrap="square" lIns="68575" tIns="68575" rIns="68575" bIns="68575" anchor="t" anchorCtr="0">
            <a:noAutofit/>
          </a:bodyPr>
          <a:lstStyle/>
          <a:p>
            <a:pPr marL="0" lvl="0" indent="0" algn="l" rtl="0">
              <a:lnSpc>
                <a:spcPct val="70000"/>
              </a:lnSpc>
              <a:spcBef>
                <a:spcPts val="800"/>
              </a:spcBef>
              <a:spcAft>
                <a:spcPts val="0"/>
              </a:spcAft>
              <a:buClr>
                <a:schemeClr val="dk1"/>
              </a:buClr>
              <a:buSzPts val="1800"/>
              <a:buFont typeface="Arial"/>
              <a:buNone/>
            </a:pPr>
            <a:r>
              <a:rPr lang="en-US" sz="1800" b="1" dirty="0" err="1">
                <a:solidFill>
                  <a:srgbClr val="7030A0"/>
                </a:solidFill>
              </a:rPr>
              <a:t>tall_humans</a:t>
            </a:r>
            <a:r>
              <a:rPr kumimoji="0" lang="en-US" sz="1800" b="1" i="0" u="none" strike="noStrike" kern="0" cap="none" spc="0" normalizeH="0" baseline="0" noProof="0" dirty="0">
                <a:ln>
                  <a:noFill/>
                </a:ln>
                <a:solidFill>
                  <a:srgbClr val="0000FF"/>
                </a:solidFill>
                <a:effectLst/>
                <a:uLnTx/>
                <a:uFillTx/>
                <a:latin typeface="Arial"/>
                <a:cs typeface="Arial"/>
                <a:sym typeface="Arial"/>
              </a:rPr>
              <a:t> &lt;-</a:t>
            </a:r>
            <a:r>
              <a:rPr lang="en-US" sz="1800" dirty="0"/>
              <a:t> </a:t>
            </a:r>
            <a:r>
              <a:rPr lang="en-US" sz="1800" b="1" dirty="0" err="1">
                <a:solidFill>
                  <a:srgbClr val="00B050"/>
                </a:solidFill>
              </a:rPr>
              <a:t>starwars</a:t>
            </a:r>
            <a:r>
              <a:rPr lang="en-US" sz="1800" dirty="0"/>
              <a:t> </a:t>
            </a:r>
            <a:r>
              <a:rPr lang="en-US" sz="1800" b="1" dirty="0">
                <a:solidFill>
                  <a:srgbClr val="0000FF"/>
                </a:solidFill>
              </a:rPr>
              <a:t>%&gt;%</a:t>
            </a:r>
            <a:endParaRPr lang="en-US" sz="1800" dirty="0">
              <a:solidFill>
                <a:srgbClr val="0000FF"/>
              </a:solidFill>
            </a:endParaRPr>
          </a:p>
          <a:p>
            <a:pPr marL="0" indent="0">
              <a:lnSpc>
                <a:spcPct val="70000"/>
              </a:lnSpc>
              <a:buSzPts val="1800"/>
              <a:buNone/>
            </a:pPr>
            <a:r>
              <a:rPr lang="en-US" sz="1800" dirty="0"/>
              <a:t>              </a:t>
            </a:r>
            <a:r>
              <a:rPr lang="en-US" sz="1800" b="1" dirty="0">
                <a:solidFill>
                  <a:srgbClr val="FF0000"/>
                </a:solidFill>
              </a:rPr>
              <a:t>filter</a:t>
            </a:r>
            <a:r>
              <a:rPr lang="en-US" sz="1800" dirty="0"/>
              <a:t>(</a:t>
            </a:r>
            <a:r>
              <a:rPr lang="en-US" sz="1800" b="1" dirty="0">
                <a:solidFill>
                  <a:srgbClr val="16A53F"/>
                </a:solidFill>
              </a:rPr>
              <a:t>species</a:t>
            </a:r>
            <a:r>
              <a:rPr lang="en-US" sz="1800" b="1" dirty="0">
                <a:solidFill>
                  <a:srgbClr val="0000FF"/>
                </a:solidFill>
              </a:rPr>
              <a:t>==</a:t>
            </a:r>
            <a:r>
              <a:rPr lang="en-US" sz="1800" b="1" dirty="0">
                <a:solidFill>
                  <a:srgbClr val="16A53F"/>
                </a:solidFill>
              </a:rPr>
              <a:t>"Human"</a:t>
            </a:r>
            <a:r>
              <a:rPr lang="en-US" sz="1800" dirty="0"/>
              <a:t>) </a:t>
            </a:r>
            <a:r>
              <a:rPr lang="en-US" sz="1800" b="1" dirty="0">
                <a:solidFill>
                  <a:srgbClr val="0000FF"/>
                </a:solidFill>
              </a:rPr>
              <a:t>%&gt;%</a:t>
            </a:r>
          </a:p>
          <a:p>
            <a:pPr marL="0" indent="0">
              <a:lnSpc>
                <a:spcPct val="70000"/>
              </a:lnSpc>
              <a:buSzPts val="1800"/>
              <a:buNone/>
            </a:pPr>
            <a:r>
              <a:rPr lang="en-US" sz="1800" b="1" dirty="0">
                <a:solidFill>
                  <a:srgbClr val="FF0000"/>
                </a:solidFill>
              </a:rPr>
              <a:t>	filter</a:t>
            </a:r>
            <a:r>
              <a:rPr lang="en-US" sz="1800" dirty="0"/>
              <a:t>(</a:t>
            </a:r>
            <a:r>
              <a:rPr lang="en-US" sz="1800" b="1" dirty="0">
                <a:solidFill>
                  <a:srgbClr val="16A53F"/>
                </a:solidFill>
              </a:rPr>
              <a:t>height </a:t>
            </a:r>
            <a:r>
              <a:rPr lang="en-US" sz="1800" b="1" dirty="0">
                <a:solidFill>
                  <a:srgbClr val="0000FF"/>
                </a:solidFill>
              </a:rPr>
              <a:t>&gt;=</a:t>
            </a:r>
            <a:r>
              <a:rPr lang="en-US" sz="1800" b="1" dirty="0">
                <a:solidFill>
                  <a:srgbClr val="16A53F"/>
                </a:solidFill>
              </a:rPr>
              <a:t> 190</a:t>
            </a:r>
            <a:r>
              <a:rPr lang="en-US" sz="1800" dirty="0"/>
              <a:t>)</a:t>
            </a:r>
            <a:endParaRPr lang="en-US" sz="1800" dirty="0">
              <a:solidFill>
                <a:srgbClr val="0000FF"/>
              </a:solidFill>
            </a:endParaRPr>
          </a:p>
          <a:p>
            <a:pPr marL="0" lvl="0" indent="0" algn="l" rtl="0">
              <a:spcBef>
                <a:spcPts val="800"/>
              </a:spcBef>
              <a:spcAft>
                <a:spcPts val="0"/>
              </a:spcAft>
              <a:buClr>
                <a:schemeClr val="dk1"/>
              </a:buClr>
              <a:buSzPts val="2100"/>
              <a:buFont typeface="Arial"/>
              <a:buNone/>
            </a:pPr>
            <a:endParaRPr lang="en" sz="2200" b="1" dirty="0">
              <a:solidFill>
                <a:srgbClr val="434343"/>
              </a:solidFill>
            </a:endParaRPr>
          </a:p>
          <a:p>
            <a:pPr marL="0" lvl="0" indent="0" algn="l" rtl="0">
              <a:lnSpc>
                <a:spcPct val="70000"/>
              </a:lnSpc>
              <a:spcBef>
                <a:spcPts val="800"/>
              </a:spcBef>
              <a:spcAft>
                <a:spcPts val="0"/>
              </a:spcAft>
              <a:buClr>
                <a:schemeClr val="dk1"/>
              </a:buClr>
              <a:buSzPts val="1800"/>
              <a:buFont typeface="Arial"/>
              <a:buNone/>
            </a:pPr>
            <a:r>
              <a:rPr lang="en-US" sz="2000" b="1" dirty="0" err="1">
                <a:solidFill>
                  <a:srgbClr val="7030A0"/>
                </a:solidFill>
              </a:rPr>
              <a:t>tall_humans</a:t>
            </a:r>
            <a:r>
              <a:rPr kumimoji="0" lang="en-US" sz="2000" b="1" i="0" u="none" strike="noStrike" kern="0" cap="none" spc="0" normalizeH="0" baseline="0" noProof="0" dirty="0">
                <a:ln>
                  <a:noFill/>
                </a:ln>
                <a:solidFill>
                  <a:srgbClr val="0000FF"/>
                </a:solidFill>
                <a:effectLst/>
                <a:uLnTx/>
                <a:uFillTx/>
                <a:latin typeface="Arial"/>
                <a:cs typeface="Arial"/>
                <a:sym typeface="Arial"/>
              </a:rPr>
              <a:t> &lt;-</a:t>
            </a:r>
            <a:r>
              <a:rPr lang="en-US" sz="2000" dirty="0"/>
              <a:t> </a:t>
            </a:r>
            <a:r>
              <a:rPr lang="en-US" sz="2000" b="1" dirty="0" err="1">
                <a:solidFill>
                  <a:srgbClr val="00B050"/>
                </a:solidFill>
              </a:rPr>
              <a:t>starwars</a:t>
            </a:r>
            <a:r>
              <a:rPr lang="en-US" sz="2000" dirty="0"/>
              <a:t> </a:t>
            </a:r>
            <a:r>
              <a:rPr lang="en-US" sz="2000" b="1" dirty="0">
                <a:solidFill>
                  <a:srgbClr val="0000FF"/>
                </a:solidFill>
              </a:rPr>
              <a:t>%&gt;%</a:t>
            </a:r>
            <a:endParaRPr lang="en-US" sz="2000" dirty="0">
              <a:solidFill>
                <a:srgbClr val="0000FF"/>
              </a:solidFill>
            </a:endParaRPr>
          </a:p>
          <a:p>
            <a:pPr marL="0" indent="0">
              <a:lnSpc>
                <a:spcPct val="70000"/>
              </a:lnSpc>
              <a:buSzPts val="1800"/>
              <a:buNone/>
            </a:pPr>
            <a:r>
              <a:rPr lang="en-US" sz="2000" dirty="0"/>
              <a:t>              </a:t>
            </a:r>
            <a:r>
              <a:rPr lang="en-US" sz="2000" b="1" dirty="0">
                <a:solidFill>
                  <a:srgbClr val="FF0000"/>
                </a:solidFill>
              </a:rPr>
              <a:t>filter</a:t>
            </a:r>
            <a:r>
              <a:rPr lang="en-US" sz="2000" dirty="0"/>
              <a:t>(</a:t>
            </a:r>
            <a:r>
              <a:rPr lang="en-US" sz="2000" b="1" dirty="0">
                <a:solidFill>
                  <a:srgbClr val="16A53F"/>
                </a:solidFill>
              </a:rPr>
              <a:t>species</a:t>
            </a:r>
            <a:r>
              <a:rPr lang="en-US" sz="2000" b="1" dirty="0">
                <a:solidFill>
                  <a:srgbClr val="0000FF"/>
                </a:solidFill>
              </a:rPr>
              <a:t>==</a:t>
            </a:r>
            <a:r>
              <a:rPr lang="en-US" sz="2000" b="1" dirty="0">
                <a:solidFill>
                  <a:srgbClr val="16A53F"/>
                </a:solidFill>
              </a:rPr>
              <a:t>"Human"</a:t>
            </a:r>
            <a:r>
              <a:rPr lang="en-US" sz="2000" b="1" dirty="0">
                <a:solidFill>
                  <a:schemeClr val="tx1"/>
                </a:solidFill>
              </a:rPr>
              <a:t>,</a:t>
            </a:r>
            <a:r>
              <a:rPr lang="en-US" sz="2000" b="1" dirty="0">
                <a:solidFill>
                  <a:srgbClr val="16A53F"/>
                </a:solidFill>
              </a:rPr>
              <a:t> height </a:t>
            </a:r>
            <a:r>
              <a:rPr lang="en-US" sz="2000" b="1" dirty="0">
                <a:solidFill>
                  <a:srgbClr val="0000FF"/>
                </a:solidFill>
              </a:rPr>
              <a:t>&gt;=</a:t>
            </a:r>
            <a:r>
              <a:rPr lang="en-US" sz="2000" b="1" dirty="0">
                <a:solidFill>
                  <a:srgbClr val="16A53F"/>
                </a:solidFill>
              </a:rPr>
              <a:t> 190</a:t>
            </a:r>
            <a:r>
              <a:rPr lang="en-US" sz="2000" dirty="0"/>
              <a:t>) </a:t>
            </a:r>
            <a:r>
              <a:rPr lang="en-US" sz="2000" b="1" dirty="0">
                <a:solidFill>
                  <a:srgbClr val="FF0000"/>
                </a:solidFill>
              </a:rPr>
              <a:t>	</a:t>
            </a:r>
            <a:endParaRPr lang="en-US" sz="2000" dirty="0">
              <a:solidFill>
                <a:srgbClr val="0000FF"/>
              </a:solidFill>
            </a:endParaRPr>
          </a:p>
          <a:p>
            <a:pPr marL="0" lvl="0" indent="0" algn="l" rtl="0">
              <a:spcBef>
                <a:spcPts val="800"/>
              </a:spcBef>
              <a:spcAft>
                <a:spcPts val="0"/>
              </a:spcAft>
              <a:buClr>
                <a:schemeClr val="dk1"/>
              </a:buClr>
              <a:buSzPts val="2100"/>
              <a:buFont typeface="Arial"/>
              <a:buNone/>
            </a:pPr>
            <a:endParaRPr sz="2000" b="1" dirty="0">
              <a:solidFill>
                <a:srgbClr val="0000FF"/>
              </a:solidFill>
            </a:endParaRPr>
          </a:p>
          <a:p>
            <a:pPr marL="0" lvl="0" indent="0" algn="l" rtl="0">
              <a:spcBef>
                <a:spcPts val="800"/>
              </a:spcBef>
              <a:spcAft>
                <a:spcPts val="0"/>
              </a:spcAft>
              <a:buNone/>
            </a:pPr>
            <a:endParaRPr dirty="0"/>
          </a:p>
        </p:txBody>
      </p:sp>
      <p:sp>
        <p:nvSpPr>
          <p:cNvPr id="3" name="TextBox 2">
            <a:extLst>
              <a:ext uri="{FF2B5EF4-FFF2-40B4-BE49-F238E27FC236}">
                <a16:creationId xmlns:a16="http://schemas.microsoft.com/office/drawing/2014/main" id="{68AFB8B8-1403-A8E6-DB6B-355215141904}"/>
              </a:ext>
            </a:extLst>
          </p:cNvPr>
          <p:cNvSpPr txBox="1"/>
          <p:nvPr/>
        </p:nvSpPr>
        <p:spPr>
          <a:xfrm>
            <a:off x="258794" y="1326125"/>
            <a:ext cx="8402127" cy="1271117"/>
          </a:xfrm>
          <a:prstGeom prst="rect">
            <a:avLst/>
          </a:prstGeom>
          <a:noFill/>
        </p:spPr>
        <p:txBody>
          <a:bodyPr wrap="square">
            <a:spAutoFit/>
          </a:bodyPr>
          <a:lstStyle/>
          <a:p>
            <a:pPr marL="361950" marR="0" lvl="0" indent="-285750" algn="l" rtl="0">
              <a:lnSpc>
                <a:spcPct val="90000"/>
              </a:lnSpc>
              <a:spcBef>
                <a:spcPts val="0"/>
              </a:spcBef>
              <a:spcAft>
                <a:spcPts val="0"/>
              </a:spcAft>
              <a:buSzPts val="2400"/>
              <a:buFont typeface="Arial" panose="020B0604020202020204" pitchFamily="34" charset="0"/>
              <a:buChar char="•"/>
            </a:pPr>
            <a:r>
              <a:rPr lang="en-US" sz="1800" b="0" i="0" u="none" strike="noStrike" cap="none" dirty="0">
                <a:solidFill>
                  <a:schemeClr val="dk1"/>
                </a:solidFill>
                <a:latin typeface="Arial"/>
                <a:ea typeface="Arial"/>
                <a:cs typeface="Arial"/>
                <a:sym typeface="Arial"/>
              </a:rPr>
              <a:t>We can chain multiple filter commands with the pipe </a:t>
            </a:r>
            <a:r>
              <a:rPr lang="en-US" sz="1800" b="1" dirty="0">
                <a:solidFill>
                  <a:srgbClr val="0000FF"/>
                </a:solidFill>
              </a:rPr>
              <a:t>%&gt;%</a:t>
            </a:r>
            <a:endParaRPr lang="en-US" sz="1800" b="1" i="0" u="none" strike="noStrike" cap="none" dirty="0">
              <a:solidFill>
                <a:srgbClr val="0000FF"/>
              </a:solidFill>
              <a:latin typeface="Arial"/>
              <a:ea typeface="Arial"/>
              <a:cs typeface="Arial"/>
              <a:sym typeface="Arial"/>
            </a:endParaRPr>
          </a:p>
          <a:p>
            <a:pPr marL="361950" marR="0" lvl="0" indent="-285750" algn="l" rtl="0">
              <a:lnSpc>
                <a:spcPct val="90000"/>
              </a:lnSpc>
              <a:spcBef>
                <a:spcPts val="0"/>
              </a:spcBef>
              <a:spcAft>
                <a:spcPts val="0"/>
              </a:spcAft>
              <a:buSzPts val="2400"/>
              <a:buFont typeface="Arial" panose="020B0604020202020204" pitchFamily="34" charset="0"/>
              <a:buChar char="•"/>
            </a:pPr>
            <a:endParaRPr lang="en-US" sz="1800" b="0" i="0" u="none" strike="noStrike" cap="none" dirty="0">
              <a:solidFill>
                <a:schemeClr val="dk1"/>
              </a:solidFill>
              <a:latin typeface="Arial"/>
              <a:ea typeface="Arial"/>
              <a:cs typeface="Arial"/>
              <a:sym typeface="Arial"/>
            </a:endParaRPr>
          </a:p>
          <a:p>
            <a:pPr marL="361950" marR="0" lvl="0" indent="-285750" algn="l" rtl="0">
              <a:lnSpc>
                <a:spcPct val="90000"/>
              </a:lnSpc>
              <a:spcBef>
                <a:spcPts val="0"/>
              </a:spcBef>
              <a:spcAft>
                <a:spcPts val="0"/>
              </a:spcAft>
              <a:buSzPts val="2400"/>
              <a:buFont typeface="Arial" panose="020B0604020202020204" pitchFamily="34" charset="0"/>
              <a:buChar char="•"/>
            </a:pPr>
            <a:r>
              <a:rPr lang="en-US" sz="1800" b="0" i="0" dirty="0">
                <a:solidFill>
                  <a:srgbClr val="000000"/>
                </a:solidFill>
                <a:effectLst/>
                <a:latin typeface="Fira Sans" panose="020B0503050000020004" pitchFamily="34" charset="0"/>
              </a:rPr>
              <a:t>we can also separate them within a single filter command using commas.</a:t>
            </a:r>
          </a:p>
          <a:p>
            <a:br>
              <a:rPr lang="en-US" dirty="0"/>
            </a:br>
            <a:endParaRPr lang="en-US" sz="1400" dirty="0"/>
          </a:p>
        </p:txBody>
      </p:sp>
    </p:spTree>
    <p:extLst>
      <p:ext uri="{BB962C8B-B14F-4D97-AF65-F5344CB8AC3E}">
        <p14:creationId xmlns:p14="http://schemas.microsoft.com/office/powerpoint/2010/main" val="3497647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EE2B43F-C78B-BFC2-E086-B9E5B7A2225A}"/>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D155993F-CDD0-7B7C-AC99-F3219F1909FB}"/>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79234C55-233B-343E-414C-1732150A41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sp>
        <p:nvSpPr>
          <p:cNvPr id="6" name="Title 5">
            <a:extLst>
              <a:ext uri="{FF2B5EF4-FFF2-40B4-BE49-F238E27FC236}">
                <a16:creationId xmlns:a16="http://schemas.microsoft.com/office/drawing/2014/main" id="{9E2253B7-C037-2E9B-D8DA-42E48DE8A155}"/>
              </a:ext>
            </a:extLst>
          </p:cNvPr>
          <p:cNvSpPr txBox="1">
            <a:spLocks noGrp="1"/>
          </p:cNvSpPr>
          <p:nvPr>
            <p:ph type="title"/>
          </p:nvPr>
        </p:nvSpPr>
        <p:spPr>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72966514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b="1">
                <a:solidFill>
                  <a:srgbClr val="FF0000"/>
                </a:solidFill>
              </a:rPr>
              <a:t>arrange</a:t>
            </a:r>
            <a:r>
              <a:rPr lang="en"/>
              <a:t>()</a:t>
            </a:r>
            <a:endParaRPr/>
          </a:p>
        </p:txBody>
      </p:sp>
      <p:pic>
        <p:nvPicPr>
          <p:cNvPr id="3" name="Picture 2">
            <a:extLst>
              <a:ext uri="{FF2B5EF4-FFF2-40B4-BE49-F238E27FC236}">
                <a16:creationId xmlns:a16="http://schemas.microsoft.com/office/drawing/2014/main" id="{F4CBAF71-6506-780E-8E1C-6D05D62D3974}"/>
              </a:ext>
            </a:extLst>
          </p:cNvPr>
          <p:cNvPicPr>
            <a:picLocks noChangeAspect="1"/>
          </p:cNvPicPr>
          <p:nvPr/>
        </p:nvPicPr>
        <p:blipFill>
          <a:blip r:embed="rId3"/>
          <a:stretch>
            <a:fillRect/>
          </a:stretch>
        </p:blipFill>
        <p:spPr>
          <a:xfrm>
            <a:off x="685800" y="1533172"/>
            <a:ext cx="7772400" cy="2077155"/>
          </a:xfrm>
          <a:prstGeom prst="rect">
            <a:avLst/>
          </a:prstGeom>
        </p:spPr>
      </p:pic>
    </p:spTree>
    <p:extLst>
      <p:ext uri="{BB962C8B-B14F-4D97-AF65-F5344CB8AC3E}">
        <p14:creationId xmlns:p14="http://schemas.microsoft.com/office/powerpoint/2010/main" val="4262961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CE18A5-4D9E-94B5-0957-A506DEEEB3A6}"/>
              </a:ext>
            </a:extLst>
          </p:cNvPr>
          <p:cNvSpPr>
            <a:spLocks noGrp="1"/>
          </p:cNvSpPr>
          <p:nvPr>
            <p:ph type="title"/>
          </p:nvPr>
        </p:nvSpPr>
        <p:spPr/>
        <p:txBody>
          <a:bodyPr/>
          <a:lstStyle/>
          <a:p>
            <a:r>
              <a:rPr lang="en-US" dirty="0"/>
              <a:t>#</a:t>
            </a:r>
            <a:r>
              <a:rPr lang="en-US" dirty="0" err="1"/>
              <a:t>tidytuesday</a:t>
            </a:r>
            <a:endParaRPr lang="en-US" dirty="0"/>
          </a:p>
        </p:txBody>
      </p:sp>
      <p:pic>
        <p:nvPicPr>
          <p:cNvPr id="5" name="Picture 4">
            <a:extLst>
              <a:ext uri="{FF2B5EF4-FFF2-40B4-BE49-F238E27FC236}">
                <a16:creationId xmlns:a16="http://schemas.microsoft.com/office/drawing/2014/main" id="{A050E2E1-ABD6-E8DE-F8B4-D3AC660190E8}"/>
              </a:ext>
            </a:extLst>
          </p:cNvPr>
          <p:cNvPicPr>
            <a:picLocks noChangeAspect="1"/>
          </p:cNvPicPr>
          <p:nvPr/>
        </p:nvPicPr>
        <p:blipFill>
          <a:blip r:embed="rId2"/>
          <a:stretch>
            <a:fillRect/>
          </a:stretch>
        </p:blipFill>
        <p:spPr>
          <a:xfrm>
            <a:off x="4840985" y="0"/>
            <a:ext cx="3800095" cy="5143500"/>
          </a:xfrm>
          <a:prstGeom prst="rect">
            <a:avLst/>
          </a:prstGeom>
        </p:spPr>
      </p:pic>
      <p:sp>
        <p:nvSpPr>
          <p:cNvPr id="3" name="Text Placeholder 2">
            <a:extLst>
              <a:ext uri="{FF2B5EF4-FFF2-40B4-BE49-F238E27FC236}">
                <a16:creationId xmlns:a16="http://schemas.microsoft.com/office/drawing/2014/main" id="{4729FDDC-5DD6-0EFE-4B8E-978B47004C9F}"/>
              </a:ext>
            </a:extLst>
          </p:cNvPr>
          <p:cNvSpPr>
            <a:spLocks noGrp="1"/>
          </p:cNvSpPr>
          <p:nvPr>
            <p:ph type="body" idx="1"/>
          </p:nvPr>
        </p:nvSpPr>
        <p:spPr>
          <a:xfrm>
            <a:off x="628650" y="1369219"/>
            <a:ext cx="3800095" cy="3398044"/>
          </a:xfrm>
        </p:spPr>
        <p:txBody>
          <a:bodyPr/>
          <a:lstStyle/>
          <a:p>
            <a:r>
              <a:rPr lang="en-US" dirty="0">
                <a:hlinkClick r:id="rId3"/>
              </a:rPr>
              <a:t>https://www.bloomberg.com/news/articles/2019-06-24/how-many-squirrels-are-in-nyc-s-central-park</a:t>
            </a:r>
            <a:endParaRPr lang="en-US" dirty="0"/>
          </a:p>
          <a:p>
            <a:r>
              <a:rPr lang="en-US" dirty="0"/>
              <a:t>data: </a:t>
            </a:r>
            <a:r>
              <a:rPr lang="en-US" dirty="0">
                <a:hlinkClick r:id="rId4"/>
              </a:rPr>
              <a:t>https://github.com/rfordatascience/tidytuesday/tree/master/data/2019/2019-10-29</a:t>
            </a:r>
            <a:endParaRPr lang="en-US" dirty="0"/>
          </a:p>
          <a:p>
            <a:endParaRPr lang="en-US" dirty="0"/>
          </a:p>
        </p:txBody>
      </p:sp>
      <p:sp>
        <p:nvSpPr>
          <p:cNvPr id="4" name="Slide Number Placeholder 3">
            <a:extLst>
              <a:ext uri="{FF2B5EF4-FFF2-40B4-BE49-F238E27FC236}">
                <a16:creationId xmlns:a16="http://schemas.microsoft.com/office/drawing/2014/main" id="{41F0F969-7294-6A80-998D-FB9B287E72A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spTree>
    <p:extLst>
      <p:ext uri="{BB962C8B-B14F-4D97-AF65-F5344CB8AC3E}">
        <p14:creationId xmlns:p14="http://schemas.microsoft.com/office/powerpoint/2010/main" val="131561372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70"/>
          <p:cNvSpPr txBox="1">
            <a:spLocks noGrp="1"/>
          </p:cNvSpPr>
          <p:nvPr>
            <p:ph type="title"/>
          </p:nvPr>
        </p:nvSpPr>
        <p:spPr>
          <a:xfrm>
            <a:off x="628650" y="273844"/>
            <a:ext cx="7886700" cy="994200"/>
          </a:xfrm>
          <a:prstGeom prst="rect">
            <a:avLst/>
          </a:prstGeom>
        </p:spPr>
        <p:txBody>
          <a:bodyPr spcFirstLastPara="1" wrap="square" lIns="68575" tIns="68575" rIns="68575" bIns="68575" anchor="ctr" anchorCtr="0">
            <a:noAutofit/>
          </a:bodyPr>
          <a:lstStyle/>
          <a:p>
            <a:pPr marL="0" lvl="0" indent="0" algn="l" rtl="0">
              <a:spcBef>
                <a:spcPts val="0"/>
              </a:spcBef>
              <a:spcAft>
                <a:spcPts val="0"/>
              </a:spcAft>
              <a:buNone/>
            </a:pPr>
            <a:r>
              <a:rPr lang="en" b="1" dirty="0">
                <a:solidFill>
                  <a:srgbClr val="FF0000"/>
                </a:solidFill>
              </a:rPr>
              <a:t>arrange</a:t>
            </a:r>
            <a:r>
              <a:rPr lang="en" dirty="0"/>
              <a:t>()</a:t>
            </a:r>
            <a:endParaRPr dirty="0"/>
          </a:p>
        </p:txBody>
      </p:sp>
      <p:sp>
        <p:nvSpPr>
          <p:cNvPr id="423" name="Google Shape;423;p70"/>
          <p:cNvSpPr txBox="1">
            <a:spLocks noGrp="1"/>
          </p:cNvSpPr>
          <p:nvPr>
            <p:ph type="body" idx="1"/>
          </p:nvPr>
        </p:nvSpPr>
        <p:spPr>
          <a:xfrm>
            <a:off x="247650" y="1174775"/>
            <a:ext cx="3921227" cy="3457800"/>
          </a:xfrm>
          <a:prstGeom prst="rect">
            <a:avLst/>
          </a:prstGeom>
        </p:spPr>
        <p:txBody>
          <a:bodyPr spcFirstLastPara="1" wrap="square" lIns="68575" tIns="68575" rIns="68575" bIns="68575" anchor="t" anchorCtr="0">
            <a:noAutofit/>
          </a:bodyPr>
          <a:lstStyle/>
          <a:p>
            <a:pPr indent="-381000">
              <a:spcBef>
                <a:spcPts val="0"/>
              </a:spcBef>
              <a:buSzPts val="2400"/>
            </a:pPr>
            <a:r>
              <a:rPr kumimoji="0" lang="en" sz="2000" b="1" i="0" u="none" strike="noStrike" kern="0" cap="none" spc="0" normalizeH="0" baseline="0" noProof="0" dirty="0">
                <a:ln>
                  <a:noFill/>
                </a:ln>
                <a:solidFill>
                  <a:srgbClr val="FF0000"/>
                </a:solidFill>
                <a:effectLst/>
                <a:uLnTx/>
                <a:uFillTx/>
                <a:latin typeface="Arial"/>
                <a:cs typeface="Arial"/>
                <a:sym typeface="Arial"/>
              </a:rPr>
              <a:t>arrange</a:t>
            </a:r>
            <a:r>
              <a:rPr kumimoji="0" lang="en" sz="2000" b="0" i="0" u="none" strike="noStrike" kern="0" cap="none" spc="0" normalizeH="0" baseline="0" noProof="0" dirty="0">
                <a:ln>
                  <a:noFill/>
                </a:ln>
                <a:solidFill>
                  <a:srgbClr val="000000"/>
                </a:solidFill>
                <a:effectLst/>
                <a:uLnTx/>
                <a:uFillTx/>
                <a:latin typeface="Arial"/>
                <a:cs typeface="Arial"/>
                <a:sym typeface="Arial"/>
              </a:rPr>
              <a:t>()</a:t>
            </a:r>
            <a:r>
              <a:rPr lang="en-US" sz="2000" b="0" i="0" dirty="0">
                <a:solidFill>
                  <a:srgbClr val="000000"/>
                </a:solidFill>
                <a:effectLst/>
                <a:latin typeface="Fira Sans" panose="020B0503050000020004" pitchFamily="34" charset="0"/>
              </a:rPr>
              <a:t> sorts your data frame by a particular variable in ascending order :</a:t>
            </a:r>
          </a:p>
          <a:p>
            <a:pPr lvl="1" indent="-381000">
              <a:spcBef>
                <a:spcPts val="0"/>
              </a:spcBef>
              <a:buSzPts val="2400"/>
            </a:pPr>
            <a:r>
              <a:rPr lang="en-US" sz="2000" dirty="0">
                <a:solidFill>
                  <a:srgbClr val="000000"/>
                </a:solidFill>
                <a:latin typeface="Fira Sans" panose="020B0503050000020004" pitchFamily="34" charset="0"/>
              </a:rPr>
              <a:t>numeric: </a:t>
            </a:r>
            <a:r>
              <a:rPr lang="en-US" sz="2000" b="0" i="0" dirty="0">
                <a:solidFill>
                  <a:srgbClr val="000000"/>
                </a:solidFill>
                <a:effectLst/>
                <a:latin typeface="Fira Sans" panose="020B0503050000020004" pitchFamily="34" charset="0"/>
              </a:rPr>
              <a:t>1,2,3, etc.</a:t>
            </a:r>
          </a:p>
          <a:p>
            <a:pPr lvl="1" indent="-381000">
              <a:spcBef>
                <a:spcPts val="0"/>
              </a:spcBef>
              <a:buSzPts val="2400"/>
            </a:pPr>
            <a:r>
              <a:rPr lang="en-US" sz="2000" b="0" i="0" dirty="0">
                <a:solidFill>
                  <a:srgbClr val="000000"/>
                </a:solidFill>
                <a:effectLst/>
                <a:latin typeface="Fira Sans" panose="020B0503050000020004" pitchFamily="34" charset="0"/>
              </a:rPr>
              <a:t>character: </a:t>
            </a:r>
            <a:r>
              <a:rPr lang="en-US" sz="2000" dirty="0">
                <a:solidFill>
                  <a:srgbClr val="000000"/>
                </a:solidFill>
                <a:latin typeface="Fira Sans" panose="020B0503050000020004" pitchFamily="34" charset="0"/>
              </a:rPr>
              <a:t>a, b, c, etc.</a:t>
            </a:r>
            <a:endParaRPr sz="2000" dirty="0"/>
          </a:p>
          <a:p>
            <a:pPr marL="0" lvl="0" indent="0" algn="l" rtl="0">
              <a:spcBef>
                <a:spcPts val="0"/>
              </a:spcBef>
              <a:spcAft>
                <a:spcPts val="0"/>
              </a:spcAft>
              <a:buNone/>
            </a:pPr>
            <a:endParaRPr sz="2000" dirty="0"/>
          </a:p>
          <a:p>
            <a:pPr marL="457200" lvl="0" indent="-381000" algn="l" rtl="0">
              <a:spcBef>
                <a:spcPts val="0"/>
              </a:spcBef>
              <a:spcAft>
                <a:spcPts val="0"/>
              </a:spcAft>
              <a:buSzPts val="2400"/>
              <a:buChar char="•"/>
            </a:pPr>
            <a:r>
              <a:rPr lang="en" sz="2000" b="1" dirty="0">
                <a:solidFill>
                  <a:srgbClr val="16A53F"/>
                </a:solidFill>
              </a:rPr>
              <a:t>Arguments</a:t>
            </a:r>
            <a:r>
              <a:rPr lang="en" sz="2000" dirty="0"/>
              <a:t>: </a:t>
            </a:r>
            <a:endParaRPr sz="2000" dirty="0"/>
          </a:p>
          <a:p>
            <a:pPr marL="914400" lvl="1" indent="-381000" algn="l" rtl="0">
              <a:spcBef>
                <a:spcPts val="0"/>
              </a:spcBef>
              <a:spcAft>
                <a:spcPts val="0"/>
              </a:spcAft>
              <a:buSzPts val="2400"/>
              <a:buChar char="•"/>
            </a:pPr>
            <a:r>
              <a:rPr lang="en" sz="2000" dirty="0"/>
              <a:t>A variable</a:t>
            </a:r>
            <a:endParaRPr sz="2000" dirty="0"/>
          </a:p>
          <a:p>
            <a:pPr marL="914400" lvl="1" indent="-381000" algn="l" rtl="0">
              <a:spcBef>
                <a:spcPts val="0"/>
              </a:spcBef>
              <a:spcAft>
                <a:spcPts val="0"/>
              </a:spcAft>
              <a:buSzPts val="2400"/>
              <a:buChar char="•"/>
            </a:pPr>
            <a:r>
              <a:rPr lang="en" sz="2000" dirty="0">
                <a:solidFill>
                  <a:srgbClr val="000000"/>
                </a:solidFill>
              </a:rPr>
              <a:t>Use</a:t>
            </a:r>
            <a:r>
              <a:rPr lang="en" sz="2000" b="1" dirty="0">
                <a:solidFill>
                  <a:srgbClr val="FF0000"/>
                </a:solidFill>
              </a:rPr>
              <a:t> desc</a:t>
            </a:r>
            <a:r>
              <a:rPr lang="en" sz="2000" dirty="0"/>
              <a:t>() to put them in descending order</a:t>
            </a:r>
            <a:endParaRPr sz="2000" dirty="0"/>
          </a:p>
          <a:p>
            <a:pPr marL="0" lvl="0" indent="0" algn="l" rtl="0">
              <a:spcBef>
                <a:spcPts val="0"/>
              </a:spcBef>
              <a:spcAft>
                <a:spcPts val="0"/>
              </a:spcAft>
              <a:buNone/>
            </a:pPr>
            <a:endParaRPr sz="2400" dirty="0"/>
          </a:p>
        </p:txBody>
      </p:sp>
      <p:sp>
        <p:nvSpPr>
          <p:cNvPr id="3" name="TextBox 2">
            <a:extLst>
              <a:ext uri="{FF2B5EF4-FFF2-40B4-BE49-F238E27FC236}">
                <a16:creationId xmlns:a16="http://schemas.microsoft.com/office/drawing/2014/main" id="{11E4D2E0-3FFC-B5AC-9003-2B3398D353A3}"/>
              </a:ext>
            </a:extLst>
          </p:cNvPr>
          <p:cNvSpPr txBox="1"/>
          <p:nvPr/>
        </p:nvSpPr>
        <p:spPr>
          <a:xfrm>
            <a:off x="4269044" y="1700667"/>
            <a:ext cx="4874956" cy="1948290"/>
          </a:xfrm>
          <a:prstGeom prst="rect">
            <a:avLst/>
          </a:prstGeom>
          <a:noFill/>
        </p:spPr>
        <p:txBody>
          <a:bodyPr wrap="square">
            <a:spAutoFit/>
          </a:bodyPr>
          <a:lstStyle/>
          <a:p>
            <a:pPr marL="0" indent="0">
              <a:lnSpc>
                <a:spcPct val="70000"/>
              </a:lnSpc>
              <a:buSzPts val="1800"/>
              <a:buFont typeface="Arial"/>
              <a:buNone/>
            </a:pPr>
            <a:r>
              <a:rPr lang="en-US" sz="1800" b="1" dirty="0" err="1">
                <a:solidFill>
                  <a:srgbClr val="7030A0"/>
                </a:solidFill>
              </a:rPr>
              <a:t>ascending_birth_year</a:t>
            </a:r>
            <a:r>
              <a:rPr lang="en-US" sz="1800" b="1" dirty="0">
                <a:solidFill>
                  <a:srgbClr val="0000FF"/>
                </a:solidFill>
              </a:rPr>
              <a:t>&lt;-</a:t>
            </a:r>
            <a:r>
              <a:rPr lang="en-US" sz="1800" b="1" dirty="0"/>
              <a:t> </a:t>
            </a:r>
            <a:r>
              <a:rPr lang="en-US" sz="1800" b="1" dirty="0" err="1">
                <a:solidFill>
                  <a:srgbClr val="00B050"/>
                </a:solidFill>
              </a:rPr>
              <a:t>starwars</a:t>
            </a:r>
            <a:r>
              <a:rPr lang="en-US" sz="1800" b="1" dirty="0"/>
              <a:t> </a:t>
            </a:r>
            <a:r>
              <a:rPr lang="en-US" sz="1800" b="1" dirty="0">
                <a:solidFill>
                  <a:srgbClr val="0000FF"/>
                </a:solidFill>
              </a:rPr>
              <a:t>%&gt;%</a:t>
            </a:r>
          </a:p>
          <a:p>
            <a:pPr marL="0" indent="0">
              <a:lnSpc>
                <a:spcPct val="70000"/>
              </a:lnSpc>
              <a:buSzPts val="1800"/>
              <a:buFont typeface="Arial"/>
              <a:buNone/>
            </a:pPr>
            <a:endParaRPr lang="en-US" sz="1800" b="1" dirty="0">
              <a:solidFill>
                <a:srgbClr val="0000FF"/>
              </a:solidFill>
            </a:endParaRPr>
          </a:p>
          <a:p>
            <a:pPr>
              <a:lnSpc>
                <a:spcPct val="70000"/>
              </a:lnSpc>
              <a:buSzPts val="1800"/>
            </a:pPr>
            <a:r>
              <a:rPr lang="en-US" sz="1800" b="1" dirty="0"/>
              <a:t>              	</a:t>
            </a:r>
            <a:r>
              <a:rPr lang="en-US" sz="1800" b="1" dirty="0">
                <a:solidFill>
                  <a:srgbClr val="FF0000"/>
                </a:solidFill>
              </a:rPr>
              <a:t>arrange</a:t>
            </a:r>
            <a:r>
              <a:rPr lang="en-US" sz="1800" b="1" dirty="0"/>
              <a:t>(</a:t>
            </a:r>
            <a:r>
              <a:rPr lang="en-US" sz="1800" b="1" dirty="0" err="1">
                <a:solidFill>
                  <a:srgbClr val="16A53F"/>
                </a:solidFill>
              </a:rPr>
              <a:t>birth_year</a:t>
            </a:r>
            <a:r>
              <a:rPr lang="en-US" sz="1800" b="1" dirty="0"/>
              <a:t>)</a:t>
            </a:r>
          </a:p>
          <a:p>
            <a:pPr>
              <a:lnSpc>
                <a:spcPct val="70000"/>
              </a:lnSpc>
              <a:buSzPts val="1800"/>
            </a:pPr>
            <a:endParaRPr lang="en-US" sz="1800" b="1" dirty="0">
              <a:solidFill>
                <a:srgbClr val="0000FF"/>
              </a:solidFill>
            </a:endParaRPr>
          </a:p>
          <a:p>
            <a:pPr>
              <a:lnSpc>
                <a:spcPct val="70000"/>
              </a:lnSpc>
              <a:buSzPts val="1800"/>
            </a:pPr>
            <a:endParaRPr lang="en-US" sz="1800" b="1" dirty="0">
              <a:solidFill>
                <a:srgbClr val="0000FF"/>
              </a:solidFill>
            </a:endParaRPr>
          </a:p>
          <a:p>
            <a:pPr marL="0" indent="0">
              <a:lnSpc>
                <a:spcPct val="70000"/>
              </a:lnSpc>
              <a:buSzPts val="1800"/>
              <a:buFont typeface="Arial"/>
              <a:buNone/>
            </a:pPr>
            <a:r>
              <a:rPr lang="en-US" sz="1800" b="1" dirty="0" err="1">
                <a:solidFill>
                  <a:srgbClr val="7030A0"/>
                </a:solidFill>
              </a:rPr>
              <a:t>descending_birth_year</a:t>
            </a:r>
            <a:r>
              <a:rPr lang="en-US" sz="1800" b="1" dirty="0">
                <a:solidFill>
                  <a:srgbClr val="0000FF"/>
                </a:solidFill>
              </a:rPr>
              <a:t>&lt;-</a:t>
            </a:r>
            <a:r>
              <a:rPr lang="en-US" sz="1800" b="1" dirty="0"/>
              <a:t> </a:t>
            </a:r>
            <a:r>
              <a:rPr lang="en-US" sz="1800" b="1" dirty="0" err="1">
                <a:solidFill>
                  <a:srgbClr val="00B050"/>
                </a:solidFill>
              </a:rPr>
              <a:t>starwars</a:t>
            </a:r>
            <a:r>
              <a:rPr lang="en-US" sz="1800" b="1" dirty="0"/>
              <a:t> </a:t>
            </a:r>
            <a:r>
              <a:rPr lang="en-US" sz="1800" b="1" dirty="0">
                <a:solidFill>
                  <a:srgbClr val="0000FF"/>
                </a:solidFill>
              </a:rPr>
              <a:t>%&gt;%</a:t>
            </a:r>
          </a:p>
          <a:p>
            <a:pPr marL="0" indent="0">
              <a:lnSpc>
                <a:spcPct val="70000"/>
              </a:lnSpc>
              <a:buSzPts val="1800"/>
              <a:buFont typeface="Arial"/>
              <a:buNone/>
            </a:pPr>
            <a:endParaRPr lang="en-US" sz="1800" b="1" dirty="0">
              <a:solidFill>
                <a:srgbClr val="0000FF"/>
              </a:solidFill>
            </a:endParaRPr>
          </a:p>
          <a:p>
            <a:pPr>
              <a:lnSpc>
                <a:spcPct val="70000"/>
              </a:lnSpc>
              <a:buSzPts val="1800"/>
            </a:pPr>
            <a:r>
              <a:rPr lang="en-US" sz="1800" b="1" dirty="0"/>
              <a:t> 	</a:t>
            </a:r>
            <a:r>
              <a:rPr lang="en-US" sz="1800" b="1" dirty="0">
                <a:solidFill>
                  <a:srgbClr val="FF0000"/>
                </a:solidFill>
              </a:rPr>
              <a:t>arrange</a:t>
            </a:r>
            <a:r>
              <a:rPr lang="en-US" sz="1800" b="1" dirty="0"/>
              <a:t>( </a:t>
            </a:r>
            <a:r>
              <a:rPr lang="en-US" sz="1800" b="1" dirty="0">
                <a:solidFill>
                  <a:srgbClr val="FF0000"/>
                </a:solidFill>
              </a:rPr>
              <a:t>desc</a:t>
            </a:r>
            <a:r>
              <a:rPr lang="en-US" sz="1800" b="1" dirty="0"/>
              <a:t>(</a:t>
            </a:r>
            <a:r>
              <a:rPr lang="en-US" sz="1800" b="1" dirty="0" err="1">
                <a:solidFill>
                  <a:srgbClr val="16A53F"/>
                </a:solidFill>
              </a:rPr>
              <a:t>birth_year</a:t>
            </a:r>
            <a:r>
              <a:rPr lang="en-US" sz="1800" b="1" dirty="0"/>
              <a:t>))</a:t>
            </a:r>
          </a:p>
          <a:p>
            <a:pPr>
              <a:lnSpc>
                <a:spcPct val="70000"/>
              </a:lnSpc>
              <a:buSzPts val="1800"/>
            </a:pPr>
            <a:endParaRPr lang="en-US" b="1" dirty="0">
              <a:solidFill>
                <a:srgbClr val="0000FF"/>
              </a:solidFill>
            </a:endParaRPr>
          </a:p>
          <a:p>
            <a:pPr>
              <a:lnSpc>
                <a:spcPct val="70000"/>
              </a:lnSpc>
              <a:buSzPts val="1800"/>
            </a:pPr>
            <a:endParaRPr lang="en-US" sz="1400" b="1" dirty="0">
              <a:solidFill>
                <a:srgbClr val="0000FF"/>
              </a:solidFill>
            </a:endParaRPr>
          </a:p>
        </p:txBody>
      </p:sp>
    </p:spTree>
    <p:extLst>
      <p:ext uri="{BB962C8B-B14F-4D97-AF65-F5344CB8AC3E}">
        <p14:creationId xmlns:p14="http://schemas.microsoft.com/office/powerpoint/2010/main" val="34448287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FF51-6F75-7303-D613-4CD69AA968C3}"/>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A987556-73E7-048C-8131-CDE906D6EBCB}"/>
              </a:ext>
            </a:extLst>
          </p:cNvPr>
          <p:cNvSpPr>
            <a:spLocks noGrp="1"/>
          </p:cNvSpPr>
          <p:nvPr>
            <p:ph type="body" idx="1"/>
          </p:nvPr>
        </p:nvSpPr>
        <p:spPr>
          <a:xfrm>
            <a:off x="628650" y="1369219"/>
            <a:ext cx="7886700" cy="3263400"/>
          </a:xfrm>
        </p:spPr>
        <p:txBody>
          <a:bodyPr/>
          <a:lstStyle/>
          <a:p>
            <a:pPr marL="95250" indent="0">
              <a:buNone/>
            </a:pPr>
            <a:endParaRPr lang="en-US" dirty="0"/>
          </a:p>
          <a:p>
            <a:pPr lvl="1"/>
            <a:r>
              <a:rPr lang="en-US" dirty="0"/>
              <a:t>Who is the tallest character in Naboo?</a:t>
            </a:r>
          </a:p>
          <a:p>
            <a:pPr marL="95250" indent="0">
              <a:buNone/>
            </a:pPr>
            <a:endParaRPr lang="en-US" dirty="0"/>
          </a:p>
        </p:txBody>
      </p:sp>
      <p:sp>
        <p:nvSpPr>
          <p:cNvPr id="5" name="Slide Number Placeholder 4">
            <a:extLst>
              <a:ext uri="{FF2B5EF4-FFF2-40B4-BE49-F238E27FC236}">
                <a16:creationId xmlns:a16="http://schemas.microsoft.com/office/drawing/2014/main" id="{5A1CFF3C-7052-C561-8D44-D71E4D5B2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spTree>
    <p:extLst>
      <p:ext uri="{BB962C8B-B14F-4D97-AF65-F5344CB8AC3E}">
        <p14:creationId xmlns:p14="http://schemas.microsoft.com/office/powerpoint/2010/main" val="3748633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0699C2-D03C-CAC1-4ECD-F86A52F9CF17}"/>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AA09D527-7FF4-1B60-6D38-754FCC2BB1B8}"/>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C39CA3BA-0EB8-0559-A05F-0C00E2AE3F75}"/>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E07E28A3-DA74-8297-0766-F15CDA91D8E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sp>
        <p:nvSpPr>
          <p:cNvPr id="6" name="Title 5">
            <a:extLst>
              <a:ext uri="{FF2B5EF4-FFF2-40B4-BE49-F238E27FC236}">
                <a16:creationId xmlns:a16="http://schemas.microsoft.com/office/drawing/2014/main" id="{9AACD8D6-50DF-79C7-FBBF-3C09CA78A286}"/>
              </a:ext>
            </a:extLst>
          </p:cNvPr>
          <p:cNvSpPr txBox="1">
            <a:spLocks noGrp="1"/>
          </p:cNvSpPr>
          <p:nvPr>
            <p:ph type="title"/>
          </p:nvPr>
        </p:nvSpPr>
        <p:spPr>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4261517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a:solidFill>
                  <a:srgbClr val="FF0000"/>
                </a:solidFill>
                <a:latin typeface="Arial"/>
                <a:ea typeface="Arial"/>
                <a:cs typeface="Arial"/>
                <a:sym typeface="Arial"/>
              </a:rPr>
              <a:t>select</a:t>
            </a:r>
            <a:r>
              <a:rPr lang="en" sz="3300" b="0" i="0" u="none" strike="noStrike" cap="none">
                <a:solidFill>
                  <a:schemeClr val="dk1"/>
                </a:solidFill>
                <a:latin typeface="Arial"/>
                <a:ea typeface="Arial"/>
                <a:cs typeface="Arial"/>
                <a:sym typeface="Arial"/>
              </a:rPr>
              <a:t>()</a:t>
            </a:r>
            <a:endParaRPr sz="3300" b="0" i="0" u="none" strike="noStrike" cap="none">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94236BA7-18FB-7D32-78AE-167CD6F3C0DE}"/>
              </a:ext>
            </a:extLst>
          </p:cNvPr>
          <p:cNvPicPr>
            <a:picLocks noChangeAspect="1"/>
          </p:cNvPicPr>
          <p:nvPr/>
        </p:nvPicPr>
        <p:blipFill>
          <a:blip r:embed="rId3"/>
          <a:stretch>
            <a:fillRect/>
          </a:stretch>
        </p:blipFill>
        <p:spPr>
          <a:xfrm>
            <a:off x="685800" y="1442197"/>
            <a:ext cx="7772400" cy="2259106"/>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5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dirty="0">
                <a:solidFill>
                  <a:srgbClr val="FF0000"/>
                </a:solidFill>
                <a:latin typeface="Arial"/>
                <a:ea typeface="Arial"/>
                <a:cs typeface="Arial"/>
                <a:sym typeface="Arial"/>
              </a:rPr>
              <a:t>select</a:t>
            </a:r>
            <a:r>
              <a:rPr lang="en" sz="3300" b="0" i="0" u="none" strike="noStrike" cap="none" dirty="0">
                <a:solidFill>
                  <a:schemeClr val="dk1"/>
                </a:solidFill>
                <a:latin typeface="Arial"/>
                <a:ea typeface="Arial"/>
                <a:cs typeface="Arial"/>
                <a:sym typeface="Arial"/>
              </a:rPr>
              <a:t>()</a:t>
            </a:r>
            <a:endParaRPr sz="3300" b="0" i="0" u="none" strike="noStrike" cap="none" dirty="0">
              <a:solidFill>
                <a:schemeClr val="dk1"/>
              </a:solidFill>
              <a:latin typeface="Arial"/>
              <a:ea typeface="Arial"/>
              <a:cs typeface="Arial"/>
              <a:sym typeface="Arial"/>
            </a:endParaRPr>
          </a:p>
        </p:txBody>
      </p:sp>
      <p:sp>
        <p:nvSpPr>
          <p:cNvPr id="297" name="Google Shape;297;p51"/>
          <p:cNvSpPr txBox="1">
            <a:spLocks noGrp="1"/>
          </p:cNvSpPr>
          <p:nvPr>
            <p:ph type="body" idx="1"/>
          </p:nvPr>
        </p:nvSpPr>
        <p:spPr>
          <a:xfrm>
            <a:off x="566700" y="1335350"/>
            <a:ext cx="4260939"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Clr>
                <a:schemeClr val="dk1"/>
              </a:buClr>
              <a:buSzPts val="2400"/>
              <a:buFont typeface="Arial"/>
              <a:buChar char="•"/>
            </a:pPr>
            <a:r>
              <a:rPr lang="en" sz="2400" b="1" i="0" u="none" strike="noStrike" cap="none" dirty="0">
                <a:solidFill>
                  <a:srgbClr val="FF0000"/>
                </a:solidFill>
                <a:latin typeface="Arial"/>
                <a:ea typeface="Arial"/>
                <a:cs typeface="Arial"/>
                <a:sym typeface="Arial"/>
              </a:rPr>
              <a:t>select</a:t>
            </a:r>
            <a:r>
              <a:rPr lang="en" sz="2400" b="0" i="0" u="none" strike="noStrike" cap="none" dirty="0">
                <a:solidFill>
                  <a:schemeClr val="dk1"/>
                </a:solidFill>
                <a:latin typeface="Arial"/>
                <a:ea typeface="Arial"/>
                <a:cs typeface="Arial"/>
                <a:sym typeface="Arial"/>
              </a:rPr>
              <a:t>() selects variables from a data frame</a:t>
            </a:r>
            <a:endParaRPr sz="2400" dirty="0"/>
          </a:p>
          <a:p>
            <a:pPr marL="4572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a:p>
            <a:pPr marL="457200" marR="0" lvl="0" indent="-381000" algn="l" rtl="0">
              <a:lnSpc>
                <a:spcPct val="90000"/>
              </a:lnSpc>
              <a:spcBef>
                <a:spcPts val="800"/>
              </a:spcBef>
              <a:spcAft>
                <a:spcPts val="0"/>
              </a:spcAft>
              <a:buSzPts val="2400"/>
              <a:buChar char="•"/>
            </a:pPr>
            <a:r>
              <a:rPr lang="en" sz="2400" b="1" dirty="0">
                <a:solidFill>
                  <a:srgbClr val="16A53F"/>
                </a:solidFill>
              </a:rPr>
              <a:t>Arguments</a:t>
            </a:r>
            <a:r>
              <a:rPr lang="en" sz="2400" b="0" i="0" u="none" strike="noStrike" cap="none" dirty="0">
                <a:solidFill>
                  <a:schemeClr val="dk1"/>
                </a:solidFill>
                <a:latin typeface="Arial"/>
                <a:ea typeface="Arial"/>
                <a:cs typeface="Arial"/>
                <a:sym typeface="Arial"/>
              </a:rPr>
              <a:t>: </a:t>
            </a:r>
          </a:p>
          <a:p>
            <a:pPr lvl="1" indent="-381000">
              <a:spcBef>
                <a:spcPts val="800"/>
              </a:spcBef>
              <a:buSzPts val="2400"/>
            </a:pPr>
            <a:r>
              <a:rPr lang="en" sz="2100" b="0" i="0" u="none" strike="noStrike" cap="none" dirty="0">
                <a:solidFill>
                  <a:schemeClr val="dk1"/>
                </a:solidFill>
                <a:latin typeface="Arial"/>
                <a:ea typeface="Arial"/>
                <a:cs typeface="Arial"/>
                <a:sym typeface="Arial"/>
              </a:rPr>
              <a:t>variables to be kept (separated by commas)</a:t>
            </a:r>
            <a:endParaRPr sz="2100" b="0" i="0" u="none" strike="noStrike" cap="none" dirty="0">
              <a:solidFill>
                <a:schemeClr val="dk1"/>
              </a:solidFill>
              <a:latin typeface="Arial"/>
              <a:ea typeface="Arial"/>
              <a:cs typeface="Arial"/>
              <a:sym typeface="Arial"/>
            </a:endParaRPr>
          </a:p>
          <a:p>
            <a:pPr marL="914400" marR="0" lvl="0" indent="0" algn="l" rtl="0">
              <a:lnSpc>
                <a:spcPct val="90000"/>
              </a:lnSpc>
              <a:spcBef>
                <a:spcPts val="400"/>
              </a:spcBef>
              <a:spcAft>
                <a:spcPts val="0"/>
              </a:spcAft>
              <a:buNone/>
            </a:pPr>
            <a:endParaRPr sz="2400" b="0" i="0" u="none" strike="noStrike" cap="none" dirty="0">
              <a:solidFill>
                <a:schemeClr val="dk1"/>
              </a:solidFill>
              <a:latin typeface="Arial"/>
              <a:ea typeface="Arial"/>
              <a:cs typeface="Arial"/>
              <a:sym typeface="Arial"/>
            </a:endParaRPr>
          </a:p>
          <a:p>
            <a:pPr marL="457200" marR="0" lvl="0" indent="-381000" algn="l" rtl="0">
              <a:lnSpc>
                <a:spcPct val="90000"/>
              </a:lnSpc>
              <a:spcBef>
                <a:spcPts val="800"/>
              </a:spcBef>
              <a:spcAft>
                <a:spcPts val="0"/>
              </a:spcAft>
              <a:buSzPts val="2400"/>
              <a:buChar char="•"/>
            </a:pPr>
            <a:r>
              <a:rPr lang="en" sz="2400" b="1" i="0" u="none" strike="noStrike" cap="none" dirty="0">
                <a:solidFill>
                  <a:srgbClr val="5B1A8E"/>
                </a:solidFill>
                <a:latin typeface="Arial"/>
                <a:ea typeface="Arial"/>
                <a:cs typeface="Arial"/>
                <a:sym typeface="Arial"/>
              </a:rPr>
              <a:t>Output</a:t>
            </a:r>
            <a:r>
              <a:rPr lang="en" sz="2400" b="0" i="0" u="none" strike="noStrike" cap="none" dirty="0">
                <a:solidFill>
                  <a:schemeClr val="dk1"/>
                </a:solidFill>
                <a:latin typeface="Arial"/>
                <a:ea typeface="Arial"/>
                <a:cs typeface="Arial"/>
                <a:sym typeface="Arial"/>
              </a:rPr>
              <a:t>: </a:t>
            </a:r>
            <a:r>
              <a:rPr lang="en" sz="2400" dirty="0"/>
              <a:t>data</a:t>
            </a:r>
            <a:r>
              <a:rPr lang="en" sz="2400" b="0" i="0" u="none" strike="noStrike" cap="none" dirty="0">
                <a:solidFill>
                  <a:schemeClr val="dk1"/>
                </a:solidFill>
                <a:latin typeface="Arial"/>
                <a:ea typeface="Arial"/>
                <a:cs typeface="Arial"/>
                <a:sym typeface="Arial"/>
              </a:rPr>
              <a:t> with only the </a:t>
            </a:r>
            <a:r>
              <a:rPr lang="en" sz="2400" dirty="0"/>
              <a:t>specified </a:t>
            </a:r>
            <a:r>
              <a:rPr lang="en" sz="2400" b="0" i="0" u="none" strike="noStrike" cap="none" dirty="0">
                <a:solidFill>
                  <a:schemeClr val="dk1"/>
                </a:solidFill>
                <a:latin typeface="Arial"/>
                <a:ea typeface="Arial"/>
                <a:cs typeface="Arial"/>
                <a:sym typeface="Arial"/>
              </a:rPr>
              <a:t>variables </a:t>
            </a:r>
            <a:endParaRPr sz="2400" b="0" i="0" u="none" strike="noStrike" cap="none" dirty="0">
              <a:solidFill>
                <a:schemeClr val="dk1"/>
              </a:solidFill>
              <a:latin typeface="Arial"/>
              <a:ea typeface="Arial"/>
              <a:cs typeface="Arial"/>
              <a:sym typeface="Arial"/>
            </a:endParaRPr>
          </a:p>
          <a:p>
            <a:pPr marL="457200" marR="0" lvl="0" indent="0" algn="l" rtl="0">
              <a:lnSpc>
                <a:spcPct val="90000"/>
              </a:lnSpc>
              <a:spcBef>
                <a:spcPts val="800"/>
              </a:spcBef>
              <a:spcAft>
                <a:spcPts val="0"/>
              </a:spcAft>
              <a:buNone/>
            </a:pPr>
            <a:endParaRPr sz="2400" dirty="0"/>
          </a:p>
        </p:txBody>
      </p:sp>
      <p:sp>
        <p:nvSpPr>
          <p:cNvPr id="5" name="TextBox 4">
            <a:extLst>
              <a:ext uri="{FF2B5EF4-FFF2-40B4-BE49-F238E27FC236}">
                <a16:creationId xmlns:a16="http://schemas.microsoft.com/office/drawing/2014/main" id="{637B0B88-452A-36B6-0687-3539B0645980}"/>
              </a:ext>
            </a:extLst>
          </p:cNvPr>
          <p:cNvSpPr txBox="1"/>
          <p:nvPr/>
        </p:nvSpPr>
        <p:spPr>
          <a:xfrm>
            <a:off x="4980039" y="1697414"/>
            <a:ext cx="4572000" cy="547907"/>
          </a:xfrm>
          <a:prstGeom prst="rect">
            <a:avLst/>
          </a:prstGeom>
          <a:noFill/>
        </p:spPr>
        <p:txBody>
          <a:bodyPr wrap="square">
            <a:spAutoFit/>
          </a:bodyPr>
          <a:lstStyle/>
          <a:p>
            <a:pPr marL="0" indent="0">
              <a:lnSpc>
                <a:spcPct val="70000"/>
              </a:lnSpc>
              <a:buSzPts val="1800"/>
              <a:buFont typeface="Arial"/>
              <a:buNone/>
            </a:pPr>
            <a:r>
              <a:rPr lang="en-US" sz="1400" b="1" dirty="0">
                <a:solidFill>
                  <a:srgbClr val="7030A0"/>
                </a:solidFill>
              </a:rPr>
              <a:t>fewer_vars1</a:t>
            </a:r>
            <a:r>
              <a:rPr lang="en-US" sz="1400" b="1" dirty="0">
                <a:solidFill>
                  <a:srgbClr val="0000FF"/>
                </a:solidFill>
              </a:rPr>
              <a:t>&lt;-</a:t>
            </a:r>
            <a:r>
              <a:rPr lang="en-US" sz="1400" b="1" dirty="0"/>
              <a:t> </a:t>
            </a:r>
            <a:r>
              <a:rPr lang="en-US" sz="1400" b="1" dirty="0" err="1">
                <a:solidFill>
                  <a:srgbClr val="00B050"/>
                </a:solidFill>
              </a:rPr>
              <a:t>starwars</a:t>
            </a:r>
            <a:r>
              <a:rPr lang="en-US" sz="1400" b="1" dirty="0"/>
              <a:t> </a:t>
            </a:r>
            <a:r>
              <a:rPr lang="en-US" sz="1400" b="1" dirty="0">
                <a:solidFill>
                  <a:srgbClr val="0000FF"/>
                </a:solidFill>
              </a:rPr>
              <a:t>%&gt;%</a:t>
            </a:r>
          </a:p>
          <a:p>
            <a:pPr marL="0" indent="0">
              <a:lnSpc>
                <a:spcPct val="70000"/>
              </a:lnSpc>
              <a:buSzPts val="1800"/>
              <a:buFont typeface="Arial"/>
              <a:buNone/>
            </a:pPr>
            <a:endParaRPr lang="en-US" sz="1400" b="1" dirty="0">
              <a:solidFill>
                <a:srgbClr val="0000FF"/>
              </a:solidFill>
            </a:endParaRPr>
          </a:p>
          <a:p>
            <a:pPr>
              <a:lnSpc>
                <a:spcPct val="70000"/>
              </a:lnSpc>
              <a:buSzPts val="1800"/>
            </a:pPr>
            <a:r>
              <a:rPr lang="en-US" sz="1400" b="1" dirty="0"/>
              <a:t>              	</a:t>
            </a:r>
            <a:r>
              <a:rPr lang="en-US" sz="1400" b="1" dirty="0">
                <a:solidFill>
                  <a:srgbClr val="FF0000"/>
                </a:solidFill>
              </a:rPr>
              <a:t>select</a:t>
            </a:r>
            <a:r>
              <a:rPr lang="en-US" sz="1400" b="1" dirty="0"/>
              <a:t>(</a:t>
            </a:r>
            <a:r>
              <a:rPr lang="en-US" b="1" dirty="0">
                <a:solidFill>
                  <a:srgbClr val="16A53F"/>
                </a:solidFill>
              </a:rPr>
              <a:t>mass</a:t>
            </a:r>
            <a:r>
              <a:rPr lang="en-US" b="1" dirty="0">
                <a:solidFill>
                  <a:schemeClr val="tx1"/>
                </a:solidFill>
              </a:rPr>
              <a:t>,</a:t>
            </a:r>
            <a:r>
              <a:rPr lang="en-US" b="1" dirty="0">
                <a:solidFill>
                  <a:srgbClr val="16A53F"/>
                </a:solidFill>
              </a:rPr>
              <a:t> species</a:t>
            </a:r>
            <a:r>
              <a:rPr lang="en-US" b="1" dirty="0">
                <a:solidFill>
                  <a:schemeClr val="tx1"/>
                </a:solidFill>
              </a:rPr>
              <a:t>,</a:t>
            </a:r>
            <a:r>
              <a:rPr lang="en-US" b="1" dirty="0">
                <a:solidFill>
                  <a:srgbClr val="16A53F"/>
                </a:solidFill>
              </a:rPr>
              <a:t> height</a:t>
            </a:r>
            <a:r>
              <a:rPr lang="en-US" sz="1400" b="1" dirty="0"/>
              <a:t>)</a:t>
            </a:r>
          </a:p>
        </p:txBody>
      </p:sp>
    </p:spTree>
    <p:extLst>
      <p:ext uri="{BB962C8B-B14F-4D97-AF65-F5344CB8AC3E}">
        <p14:creationId xmlns:p14="http://schemas.microsoft.com/office/powerpoint/2010/main" val="2142072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C042F-FDE9-97BB-A32D-02F43F3136D9}"/>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BF06C52-F271-C917-8054-C42E629C0B26}"/>
              </a:ext>
            </a:extLst>
          </p:cNvPr>
          <p:cNvSpPr>
            <a:spLocks noGrp="1"/>
          </p:cNvSpPr>
          <p:nvPr>
            <p:ph type="body" idx="1"/>
          </p:nvPr>
        </p:nvSpPr>
        <p:spPr/>
        <p:txBody>
          <a:bodyPr/>
          <a:lstStyle/>
          <a:p>
            <a:endParaRPr lang="en-US" dirty="0"/>
          </a:p>
        </p:txBody>
      </p:sp>
      <p:sp>
        <p:nvSpPr>
          <p:cNvPr id="4" name="Text Placeholder 3">
            <a:extLst>
              <a:ext uri="{FF2B5EF4-FFF2-40B4-BE49-F238E27FC236}">
                <a16:creationId xmlns:a16="http://schemas.microsoft.com/office/drawing/2014/main" id="{66D8A029-7916-6058-8517-6C8F2186CFD4}"/>
              </a:ext>
            </a:extLst>
          </p:cNvPr>
          <p:cNvSpPr>
            <a:spLocks noGrp="1"/>
          </p:cNvSpPr>
          <p:nvPr>
            <p:ph type="body" idx="2"/>
          </p:nvPr>
        </p:nvSpPr>
        <p:spPr/>
        <p:txBody>
          <a:bodyPr/>
          <a:lstStyle/>
          <a:p>
            <a:endParaRPr lang="en-US"/>
          </a:p>
        </p:txBody>
      </p:sp>
      <p:sp>
        <p:nvSpPr>
          <p:cNvPr id="5" name="Slide Number Placeholder 4">
            <a:extLst>
              <a:ext uri="{FF2B5EF4-FFF2-40B4-BE49-F238E27FC236}">
                <a16:creationId xmlns:a16="http://schemas.microsoft.com/office/drawing/2014/main" id="{EC386276-2601-1F0A-625A-7BBCB59A3C9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sp>
        <p:nvSpPr>
          <p:cNvPr id="6" name="Title 5">
            <a:extLst>
              <a:ext uri="{FF2B5EF4-FFF2-40B4-BE49-F238E27FC236}">
                <a16:creationId xmlns:a16="http://schemas.microsoft.com/office/drawing/2014/main" id="{1D5C5A81-7B65-ED78-5450-5478ED456A9A}"/>
              </a:ext>
            </a:extLst>
          </p:cNvPr>
          <p:cNvSpPr txBox="1">
            <a:spLocks noGrp="1"/>
          </p:cNvSpPr>
          <p:nvPr>
            <p:ph type="title"/>
          </p:nvPr>
        </p:nvSpPr>
        <p:spPr>
          <a:prstGeom prst="rect">
            <a:avLst/>
          </a:prstGeom>
          <a:noFill/>
        </p:spPr>
        <p:txBody>
          <a:bodyPr wrap="square">
            <a:spAutoFit/>
          </a:bodyPr>
          <a:lstStyle/>
          <a:p>
            <a:r>
              <a:rPr lang="en-US" sz="2400" dirty="0">
                <a:hlinkClick r:id="rId2"/>
              </a:rPr>
              <a:t>https://</a:t>
            </a:r>
            <a:r>
              <a:rPr lang="en-US" sz="2400" dirty="0" err="1">
                <a:hlinkClick r:id="rId2"/>
              </a:rPr>
              <a:t>pollev.com</a:t>
            </a:r>
            <a:r>
              <a:rPr lang="en-US" sz="2400" dirty="0">
                <a:hlinkClick r:id="rId2"/>
              </a:rPr>
              <a:t>/</a:t>
            </a:r>
            <a:r>
              <a:rPr lang="en-US" sz="2400" dirty="0" err="1">
                <a:hlinkClick r:id="rId2"/>
              </a:rPr>
              <a:t>vsovero</a:t>
            </a:r>
            <a:endParaRPr lang="en-US" sz="2400" dirty="0"/>
          </a:p>
        </p:txBody>
      </p:sp>
    </p:spTree>
    <p:extLst>
      <p:ext uri="{BB962C8B-B14F-4D97-AF65-F5344CB8AC3E}">
        <p14:creationId xmlns:p14="http://schemas.microsoft.com/office/powerpoint/2010/main" val="15850042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a:solidFill>
                  <a:srgbClr val="FF0000"/>
                </a:solidFill>
                <a:latin typeface="Arial"/>
                <a:ea typeface="Arial"/>
                <a:cs typeface="Arial"/>
                <a:sym typeface="Arial"/>
              </a:rPr>
              <a:t>select</a:t>
            </a:r>
            <a:r>
              <a:rPr lang="en" sz="3300" b="0" i="0" u="none" strike="noStrike" cap="none">
                <a:solidFill>
                  <a:schemeClr val="dk1"/>
                </a:solidFill>
                <a:latin typeface="Arial"/>
                <a:ea typeface="Arial"/>
                <a:cs typeface="Arial"/>
                <a:sym typeface="Arial"/>
              </a:rPr>
              <a:t>()</a:t>
            </a:r>
            <a:endParaRPr sz="3300" b="0" i="0" u="none" strike="noStrike" cap="none">
              <a:solidFill>
                <a:schemeClr val="dk1"/>
              </a:solidFill>
              <a:latin typeface="Arial"/>
              <a:ea typeface="Arial"/>
              <a:cs typeface="Arial"/>
              <a:sym typeface="Arial"/>
            </a:endParaRPr>
          </a:p>
        </p:txBody>
      </p:sp>
      <p:sp>
        <p:nvSpPr>
          <p:cNvPr id="303" name="Google Shape;303;p52"/>
          <p:cNvSpPr txBox="1">
            <a:spLocks noGrp="1"/>
          </p:cNvSpPr>
          <p:nvPr>
            <p:ph type="body" idx="1"/>
          </p:nvPr>
        </p:nvSpPr>
        <p:spPr>
          <a:xfrm>
            <a:off x="566699" y="1335350"/>
            <a:ext cx="7692398" cy="3263400"/>
          </a:xfrm>
          <a:prstGeom prst="rect">
            <a:avLst/>
          </a:prstGeom>
          <a:noFill/>
          <a:ln>
            <a:noFill/>
          </a:ln>
        </p:spPr>
        <p:txBody>
          <a:bodyPr spcFirstLastPara="1" wrap="square" lIns="68575" tIns="34275" rIns="68575" bIns="34275" anchor="t" anchorCtr="0">
            <a:noAutofit/>
          </a:bodyPr>
          <a:lstStyle/>
          <a:p>
            <a:pPr algn="l"/>
            <a:r>
              <a:rPr lang="en-US" sz="2000" b="0" i="0" dirty="0">
                <a:solidFill>
                  <a:srgbClr val="000000"/>
                </a:solidFill>
                <a:effectLst/>
                <a:latin typeface="Fira Sans" panose="020B0503050000020004" pitchFamily="34" charset="0"/>
              </a:rPr>
              <a:t>You can also use "</a:t>
            </a:r>
            <a:r>
              <a:rPr lang="en-US" sz="2000" b="0" i="0" dirty="0" err="1">
                <a:solidFill>
                  <a:srgbClr val="000000"/>
                </a:solidFill>
                <a:effectLst/>
                <a:latin typeface="Fira Sans" panose="020B0503050000020004" pitchFamily="34" charset="0"/>
              </a:rPr>
              <a:t>first:last</a:t>
            </a:r>
            <a:r>
              <a:rPr lang="en-US" sz="2000" b="0" i="0" dirty="0">
                <a:solidFill>
                  <a:srgbClr val="000000"/>
                </a:solidFill>
                <a:effectLst/>
                <a:latin typeface="Fira Sans" panose="020B0503050000020004" pitchFamily="34" charset="0"/>
              </a:rPr>
              <a:t>" to select  consecutive columns. </a:t>
            </a:r>
          </a:p>
          <a:p>
            <a:pPr algn="l"/>
            <a:r>
              <a:rPr lang="en-US" sz="2000" b="0" i="0" dirty="0">
                <a:solidFill>
                  <a:srgbClr val="000000"/>
                </a:solidFill>
                <a:effectLst/>
                <a:latin typeface="Fira Sans" panose="020B0503050000020004" pitchFamily="34" charset="0"/>
              </a:rPr>
              <a:t>Deselect a column with "-".</a:t>
            </a:r>
          </a:p>
          <a:p>
            <a:pPr marL="0" indent="0">
              <a:lnSpc>
                <a:spcPct val="70000"/>
              </a:lnSpc>
              <a:buSzPts val="1800"/>
              <a:buFont typeface="Arial"/>
              <a:buNone/>
            </a:pPr>
            <a:endParaRPr lang="en-US" sz="1800" b="1" dirty="0">
              <a:solidFill>
                <a:srgbClr val="7030A0"/>
              </a:solidFill>
            </a:endParaRPr>
          </a:p>
          <a:p>
            <a:pPr marL="0" indent="0">
              <a:lnSpc>
                <a:spcPct val="70000"/>
              </a:lnSpc>
              <a:buSzPts val="1800"/>
              <a:buFont typeface="Arial"/>
              <a:buNone/>
            </a:pPr>
            <a:r>
              <a:rPr lang="en-US" sz="1800" b="1" dirty="0" err="1">
                <a:solidFill>
                  <a:srgbClr val="7030A0"/>
                </a:solidFill>
              </a:rPr>
              <a:t>fewer_vars</a:t>
            </a:r>
            <a:r>
              <a:rPr lang="en-US" sz="1800" b="1" dirty="0">
                <a:solidFill>
                  <a:srgbClr val="0000FF"/>
                </a:solidFill>
              </a:rPr>
              <a:t>&lt;-</a:t>
            </a:r>
            <a:r>
              <a:rPr lang="en-US" sz="1800" b="1" dirty="0"/>
              <a:t> </a:t>
            </a:r>
            <a:r>
              <a:rPr lang="en-US" sz="1800" b="1" dirty="0" err="1">
                <a:solidFill>
                  <a:srgbClr val="00B050"/>
                </a:solidFill>
              </a:rPr>
              <a:t>starwars</a:t>
            </a:r>
            <a:r>
              <a:rPr lang="en-US" sz="1800" b="1" dirty="0"/>
              <a:t> </a:t>
            </a:r>
            <a:r>
              <a:rPr lang="en-US" sz="1800" b="1" dirty="0">
                <a:solidFill>
                  <a:srgbClr val="0000FF"/>
                </a:solidFill>
              </a:rPr>
              <a:t>%&gt;%</a:t>
            </a:r>
          </a:p>
          <a:p>
            <a:pPr marL="95250" indent="0">
              <a:lnSpc>
                <a:spcPct val="70000"/>
              </a:lnSpc>
              <a:buSzPts val="1800"/>
              <a:buNone/>
            </a:pPr>
            <a:r>
              <a:rPr lang="en-US" sz="1800" b="1" dirty="0"/>
              <a:t>              </a:t>
            </a:r>
            <a:r>
              <a:rPr lang="en-US" sz="1800" b="1" dirty="0">
                <a:solidFill>
                  <a:srgbClr val="FF0000"/>
                </a:solidFill>
              </a:rPr>
              <a:t>select</a:t>
            </a:r>
            <a:r>
              <a:rPr lang="en-US" sz="1800" b="1" dirty="0"/>
              <a:t>(</a:t>
            </a:r>
            <a:r>
              <a:rPr lang="en-US" sz="1800" b="1" dirty="0" err="1">
                <a:solidFill>
                  <a:srgbClr val="16A53F"/>
                </a:solidFill>
              </a:rPr>
              <a:t>height</a:t>
            </a:r>
            <a:r>
              <a:rPr lang="en-US" sz="1800" b="1" dirty="0" err="1">
                <a:solidFill>
                  <a:schemeClr val="tx1"/>
                </a:solidFill>
              </a:rPr>
              <a:t>:</a:t>
            </a:r>
            <a:r>
              <a:rPr lang="en-US" sz="1800" b="1" dirty="0" err="1">
                <a:solidFill>
                  <a:srgbClr val="16A53F"/>
                </a:solidFill>
              </a:rPr>
              <a:t>eye_color</a:t>
            </a:r>
            <a:r>
              <a:rPr lang="en-US" sz="1800" b="1" dirty="0">
                <a:solidFill>
                  <a:schemeClr val="tx1"/>
                </a:solidFill>
              </a:rPr>
              <a:t>,</a:t>
            </a:r>
            <a:r>
              <a:rPr lang="en-US" sz="1800" b="1" dirty="0">
                <a:solidFill>
                  <a:srgbClr val="16A53F"/>
                </a:solidFill>
              </a:rPr>
              <a:t> </a:t>
            </a:r>
            <a:r>
              <a:rPr lang="en-US" sz="1800" b="1" dirty="0">
                <a:solidFill>
                  <a:schemeClr val="tx1"/>
                </a:solidFill>
              </a:rPr>
              <a:t>-</a:t>
            </a:r>
            <a:r>
              <a:rPr lang="en-US" sz="1800" b="1" dirty="0" err="1">
                <a:solidFill>
                  <a:srgbClr val="16A53F"/>
                </a:solidFill>
              </a:rPr>
              <a:t>skin_color</a:t>
            </a:r>
            <a:r>
              <a:rPr lang="en-US" sz="1800" b="1" dirty="0"/>
              <a:t>)</a:t>
            </a:r>
          </a:p>
          <a:p>
            <a:pPr marL="0" marR="0" lvl="0" indent="0" algn="l" rtl="0">
              <a:lnSpc>
                <a:spcPct val="90000"/>
              </a:lnSpc>
              <a:spcBef>
                <a:spcPts val="0"/>
              </a:spcBef>
              <a:spcAft>
                <a:spcPts val="0"/>
              </a:spcAft>
              <a:buNone/>
            </a:pPr>
            <a:endParaRPr lang="en-US" sz="24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a:solidFill>
                  <a:srgbClr val="FF0000"/>
                </a:solidFill>
                <a:latin typeface="Arial"/>
                <a:ea typeface="Arial"/>
                <a:cs typeface="Arial"/>
                <a:sym typeface="Arial"/>
              </a:rPr>
              <a:t>select</a:t>
            </a:r>
            <a:r>
              <a:rPr lang="en" sz="3300" b="0" i="0" u="none" strike="noStrike" cap="none">
                <a:solidFill>
                  <a:schemeClr val="dk1"/>
                </a:solidFill>
                <a:latin typeface="Arial"/>
                <a:ea typeface="Arial"/>
                <a:cs typeface="Arial"/>
                <a:sym typeface="Arial"/>
              </a:rPr>
              <a:t>()</a:t>
            </a:r>
            <a:endParaRPr sz="3300" b="0" i="0" u="none" strike="noStrike" cap="none">
              <a:solidFill>
                <a:schemeClr val="dk1"/>
              </a:solidFill>
              <a:latin typeface="Arial"/>
              <a:ea typeface="Arial"/>
              <a:cs typeface="Arial"/>
              <a:sym typeface="Arial"/>
            </a:endParaRPr>
          </a:p>
        </p:txBody>
      </p:sp>
      <p:sp>
        <p:nvSpPr>
          <p:cNvPr id="303" name="Google Shape;303;p52"/>
          <p:cNvSpPr txBox="1">
            <a:spLocks noGrp="1"/>
          </p:cNvSpPr>
          <p:nvPr>
            <p:ph type="body" idx="1"/>
          </p:nvPr>
        </p:nvSpPr>
        <p:spPr>
          <a:xfrm>
            <a:off x="566698" y="1335350"/>
            <a:ext cx="7886699" cy="1103050"/>
          </a:xfrm>
          <a:prstGeom prst="rect">
            <a:avLst/>
          </a:prstGeom>
          <a:noFill/>
          <a:ln>
            <a:noFill/>
          </a:ln>
        </p:spPr>
        <p:txBody>
          <a:bodyPr spcFirstLastPara="1" wrap="square" lIns="68575" tIns="34275" rIns="68575" bIns="34275" anchor="t" anchorCtr="0">
            <a:noAutofit/>
          </a:bodyPr>
          <a:lstStyle/>
          <a:p>
            <a:pPr marL="0" indent="0">
              <a:lnSpc>
                <a:spcPct val="70000"/>
              </a:lnSpc>
              <a:buSzPts val="1800"/>
              <a:buFont typeface="Arial"/>
              <a:buNone/>
            </a:pPr>
            <a:endParaRPr lang="en-US" sz="1800" b="1" dirty="0">
              <a:solidFill>
                <a:srgbClr val="7030A0"/>
              </a:solidFill>
            </a:endParaRPr>
          </a:p>
          <a:p>
            <a:pPr marL="0" indent="0">
              <a:lnSpc>
                <a:spcPct val="70000"/>
              </a:lnSpc>
              <a:buSzPts val="1800"/>
              <a:buFont typeface="Arial"/>
              <a:buNone/>
            </a:pPr>
            <a:r>
              <a:rPr lang="en-US" sz="1800" b="1" dirty="0" err="1">
                <a:solidFill>
                  <a:srgbClr val="7030A0"/>
                </a:solidFill>
              </a:rPr>
              <a:t>fewer_vars</a:t>
            </a:r>
            <a:r>
              <a:rPr lang="en-US" sz="1800" b="1" dirty="0">
                <a:solidFill>
                  <a:srgbClr val="0000FF"/>
                </a:solidFill>
              </a:rPr>
              <a:t>&lt;-</a:t>
            </a:r>
            <a:r>
              <a:rPr lang="en-US" sz="1800" b="1" dirty="0"/>
              <a:t> </a:t>
            </a:r>
            <a:r>
              <a:rPr lang="en-US" sz="1800" b="1" dirty="0" err="1">
                <a:solidFill>
                  <a:srgbClr val="00B050"/>
                </a:solidFill>
              </a:rPr>
              <a:t>starwars</a:t>
            </a:r>
            <a:r>
              <a:rPr lang="en-US" sz="1800" b="1" dirty="0"/>
              <a:t> </a:t>
            </a:r>
            <a:r>
              <a:rPr lang="en-US" sz="1800" b="1" dirty="0">
                <a:solidFill>
                  <a:srgbClr val="0000FF"/>
                </a:solidFill>
              </a:rPr>
              <a:t>%&gt;%</a:t>
            </a:r>
          </a:p>
          <a:p>
            <a:pPr marL="95250" indent="0">
              <a:lnSpc>
                <a:spcPct val="70000"/>
              </a:lnSpc>
              <a:buSzPts val="1800"/>
              <a:buNone/>
            </a:pPr>
            <a:r>
              <a:rPr lang="en-US" sz="1800" b="1" dirty="0"/>
              <a:t>              </a:t>
            </a:r>
            <a:r>
              <a:rPr lang="en-US" sz="1800" b="1" dirty="0">
                <a:solidFill>
                  <a:srgbClr val="FF0000"/>
                </a:solidFill>
              </a:rPr>
              <a:t>select</a:t>
            </a:r>
            <a:r>
              <a:rPr lang="en-US" sz="1800" b="1" dirty="0"/>
              <a:t>(</a:t>
            </a:r>
            <a:r>
              <a:rPr lang="en-US" sz="1800" b="1" dirty="0" err="1">
                <a:solidFill>
                  <a:srgbClr val="16A53F"/>
                </a:solidFill>
              </a:rPr>
              <a:t>height</a:t>
            </a:r>
            <a:r>
              <a:rPr lang="en-US" sz="1800" b="1" dirty="0" err="1">
                <a:solidFill>
                  <a:schemeClr val="tx1"/>
                </a:solidFill>
              </a:rPr>
              <a:t>:</a:t>
            </a:r>
            <a:r>
              <a:rPr lang="en-US" sz="1800" b="1" dirty="0" err="1">
                <a:solidFill>
                  <a:srgbClr val="16A53F"/>
                </a:solidFill>
              </a:rPr>
              <a:t>eye_color</a:t>
            </a:r>
            <a:r>
              <a:rPr lang="en-US" sz="1800" b="1" dirty="0">
                <a:solidFill>
                  <a:schemeClr val="tx1"/>
                </a:solidFill>
              </a:rPr>
              <a:t>,</a:t>
            </a:r>
            <a:r>
              <a:rPr lang="en-US" sz="1800" b="1" dirty="0">
                <a:solidFill>
                  <a:srgbClr val="16A53F"/>
                </a:solidFill>
              </a:rPr>
              <a:t> </a:t>
            </a:r>
            <a:r>
              <a:rPr lang="en-US" sz="1800" b="1" dirty="0">
                <a:solidFill>
                  <a:schemeClr val="tx1"/>
                </a:solidFill>
              </a:rPr>
              <a:t>-</a:t>
            </a:r>
            <a:r>
              <a:rPr lang="en-US" sz="1800" b="1" dirty="0" err="1">
                <a:solidFill>
                  <a:srgbClr val="16A53F"/>
                </a:solidFill>
              </a:rPr>
              <a:t>skin_color</a:t>
            </a:r>
            <a:r>
              <a:rPr lang="en-US" sz="1800" b="1" dirty="0"/>
              <a:t>)</a:t>
            </a:r>
          </a:p>
          <a:p>
            <a:pPr marL="0" marR="0" lvl="0" indent="0" algn="l" rtl="0">
              <a:lnSpc>
                <a:spcPct val="90000"/>
              </a:lnSpc>
              <a:spcBef>
                <a:spcPts val="0"/>
              </a:spcBef>
              <a:spcAft>
                <a:spcPts val="0"/>
              </a:spcAft>
              <a:buNone/>
            </a:pPr>
            <a:endParaRPr lang="en-US" sz="2400" dirty="0"/>
          </a:p>
        </p:txBody>
      </p:sp>
      <p:pic>
        <p:nvPicPr>
          <p:cNvPr id="2" name="Picture 1">
            <a:extLst>
              <a:ext uri="{FF2B5EF4-FFF2-40B4-BE49-F238E27FC236}">
                <a16:creationId xmlns:a16="http://schemas.microsoft.com/office/drawing/2014/main" id="{A8EF00F7-0714-699A-E12F-6BC312A71D39}"/>
              </a:ext>
            </a:extLst>
          </p:cNvPr>
          <p:cNvPicPr>
            <a:picLocks noChangeAspect="1"/>
          </p:cNvPicPr>
          <p:nvPr/>
        </p:nvPicPr>
        <p:blipFill rotWithShape="1">
          <a:blip r:embed="rId3"/>
          <a:srcRect r="62" b="32774"/>
          <a:stretch/>
        </p:blipFill>
        <p:spPr>
          <a:xfrm>
            <a:off x="1238251" y="2608538"/>
            <a:ext cx="5919634" cy="2030545"/>
          </a:xfrm>
          <a:prstGeom prst="rect">
            <a:avLst/>
          </a:prstGeom>
          <a:ln>
            <a:solidFill>
              <a:srgbClr val="7030A0"/>
            </a:solidFill>
          </a:ln>
        </p:spPr>
      </p:pic>
      <p:sp>
        <p:nvSpPr>
          <p:cNvPr id="3" name="Rectangle 2">
            <a:extLst>
              <a:ext uri="{FF2B5EF4-FFF2-40B4-BE49-F238E27FC236}">
                <a16:creationId xmlns:a16="http://schemas.microsoft.com/office/drawing/2014/main" id="{2BB4D481-C7DC-3D58-3A99-CC2F8680E83B}"/>
              </a:ext>
            </a:extLst>
          </p:cNvPr>
          <p:cNvSpPr/>
          <p:nvPr/>
        </p:nvSpPr>
        <p:spPr>
          <a:xfrm>
            <a:off x="1356850" y="2571749"/>
            <a:ext cx="4424517" cy="2067334"/>
          </a:xfrm>
          <a:prstGeom prst="rect">
            <a:avLst/>
          </a:prstGeom>
          <a:solidFill>
            <a:schemeClr val="lt1">
              <a:alpha val="0"/>
            </a:schemeClr>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 name="Multiply 4">
            <a:extLst>
              <a:ext uri="{FF2B5EF4-FFF2-40B4-BE49-F238E27FC236}">
                <a16:creationId xmlns:a16="http://schemas.microsoft.com/office/drawing/2014/main" id="{BF192194-AF81-54BF-473F-E11A9BC824B0}"/>
              </a:ext>
            </a:extLst>
          </p:cNvPr>
          <p:cNvSpPr/>
          <p:nvPr/>
        </p:nvSpPr>
        <p:spPr>
          <a:xfrm>
            <a:off x="3706761" y="1956618"/>
            <a:ext cx="1160207" cy="3392129"/>
          </a:xfrm>
          <a:prstGeom prst="mathMultiply">
            <a:avLst/>
          </a:prstGeom>
          <a:solidFill>
            <a:srgbClr val="FF0000">
              <a:alpha val="37077"/>
            </a:srgbClr>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157099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52"/>
          <p:cNvSpPr txBox="1">
            <a:spLocks noGrp="1"/>
          </p:cNvSpPr>
          <p:nvPr>
            <p:ph type="title"/>
          </p:nvPr>
        </p:nvSpPr>
        <p:spPr>
          <a:xfrm>
            <a:off x="157316" y="273844"/>
            <a:ext cx="8986684"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dirty="0">
                <a:solidFill>
                  <a:srgbClr val="FF0000"/>
                </a:solidFill>
                <a:latin typeface="Arial"/>
                <a:ea typeface="Arial"/>
                <a:cs typeface="Arial"/>
                <a:sym typeface="Arial"/>
              </a:rPr>
              <a:t>select</a:t>
            </a:r>
            <a:r>
              <a:rPr lang="en" sz="3300" b="0" i="0" u="none" strike="noStrike" cap="none" dirty="0">
                <a:solidFill>
                  <a:schemeClr val="dk1"/>
                </a:solidFill>
                <a:latin typeface="Arial"/>
                <a:ea typeface="Arial"/>
                <a:cs typeface="Arial"/>
                <a:sym typeface="Arial"/>
              </a:rPr>
              <a:t>() variable names that match a pattern</a:t>
            </a:r>
            <a:endParaRPr sz="3300" b="0" i="0" u="none" strike="noStrike" cap="none" dirty="0">
              <a:solidFill>
                <a:schemeClr val="dk1"/>
              </a:solidFill>
              <a:latin typeface="Arial"/>
              <a:ea typeface="Arial"/>
              <a:cs typeface="Arial"/>
              <a:sym typeface="Arial"/>
            </a:endParaRPr>
          </a:p>
        </p:txBody>
      </p:sp>
      <p:sp>
        <p:nvSpPr>
          <p:cNvPr id="303" name="Google Shape;303;p52"/>
          <p:cNvSpPr txBox="1">
            <a:spLocks noGrp="1"/>
          </p:cNvSpPr>
          <p:nvPr>
            <p:ph type="body" idx="1"/>
          </p:nvPr>
        </p:nvSpPr>
        <p:spPr>
          <a:xfrm>
            <a:off x="566698" y="1335350"/>
            <a:ext cx="7886699" cy="1103050"/>
          </a:xfrm>
          <a:prstGeom prst="rect">
            <a:avLst/>
          </a:prstGeom>
          <a:noFill/>
          <a:ln>
            <a:noFill/>
          </a:ln>
        </p:spPr>
        <p:txBody>
          <a:bodyPr spcFirstLastPara="1" wrap="square" lIns="68575" tIns="34275" rIns="68575" bIns="34275" anchor="t" anchorCtr="0">
            <a:noAutofit/>
          </a:bodyPr>
          <a:lstStyle/>
          <a:p>
            <a:pPr marL="0" indent="0">
              <a:lnSpc>
                <a:spcPct val="70000"/>
              </a:lnSpc>
              <a:buSzPts val="1800"/>
              <a:buFont typeface="Arial"/>
              <a:buNone/>
            </a:pPr>
            <a:endParaRPr lang="en-US" sz="1800" b="1" dirty="0">
              <a:solidFill>
                <a:srgbClr val="7030A0"/>
              </a:solidFill>
            </a:endParaRPr>
          </a:p>
          <a:p>
            <a:pPr marL="0" indent="0">
              <a:lnSpc>
                <a:spcPct val="70000"/>
              </a:lnSpc>
              <a:buSzPts val="1800"/>
              <a:buFont typeface="Arial"/>
              <a:buNone/>
            </a:pPr>
            <a:r>
              <a:rPr lang="en-US" sz="1800" b="1" dirty="0" err="1">
                <a:solidFill>
                  <a:srgbClr val="7030A0"/>
                </a:solidFill>
              </a:rPr>
              <a:t>color_vars</a:t>
            </a:r>
            <a:r>
              <a:rPr lang="en-US" sz="1800" b="1" dirty="0">
                <a:solidFill>
                  <a:srgbClr val="0000FF"/>
                </a:solidFill>
              </a:rPr>
              <a:t>&lt;-</a:t>
            </a:r>
            <a:r>
              <a:rPr lang="en-US" sz="1800" b="1" dirty="0"/>
              <a:t> </a:t>
            </a:r>
            <a:r>
              <a:rPr lang="en-US" sz="1800" b="1" dirty="0" err="1">
                <a:solidFill>
                  <a:srgbClr val="00B050"/>
                </a:solidFill>
              </a:rPr>
              <a:t>starwars</a:t>
            </a:r>
            <a:r>
              <a:rPr lang="en-US" sz="1800" b="1" dirty="0"/>
              <a:t> </a:t>
            </a:r>
            <a:r>
              <a:rPr lang="en-US" sz="1800" b="1" dirty="0">
                <a:solidFill>
                  <a:srgbClr val="0000FF"/>
                </a:solidFill>
              </a:rPr>
              <a:t>%&gt;%</a:t>
            </a:r>
          </a:p>
          <a:p>
            <a:pPr marL="95250" indent="0">
              <a:lnSpc>
                <a:spcPct val="70000"/>
              </a:lnSpc>
              <a:buSzPts val="1800"/>
              <a:buNone/>
            </a:pPr>
            <a:r>
              <a:rPr lang="en-US" sz="1800" b="1" dirty="0"/>
              <a:t>              </a:t>
            </a:r>
            <a:r>
              <a:rPr lang="en-US" sz="1800" b="1" dirty="0">
                <a:solidFill>
                  <a:srgbClr val="FF0000"/>
                </a:solidFill>
              </a:rPr>
              <a:t>select</a:t>
            </a:r>
            <a:r>
              <a:rPr lang="en-US" sz="1800" b="1" dirty="0"/>
              <a:t>(</a:t>
            </a:r>
            <a:r>
              <a:rPr lang="en-US" sz="1800" b="1" dirty="0">
                <a:solidFill>
                  <a:srgbClr val="0000FF"/>
                </a:solidFill>
              </a:rPr>
              <a:t>contains</a:t>
            </a:r>
            <a:r>
              <a:rPr lang="en-US" sz="1800" b="1" dirty="0">
                <a:solidFill>
                  <a:schemeClr val="tx1"/>
                </a:solidFill>
              </a:rPr>
              <a:t>(</a:t>
            </a:r>
            <a:r>
              <a:rPr lang="en-US" sz="1800" b="1" dirty="0">
                <a:solidFill>
                  <a:srgbClr val="16A53F"/>
                </a:solidFill>
              </a:rPr>
              <a:t>"color"</a:t>
            </a:r>
            <a:r>
              <a:rPr lang="en-US" sz="1800" b="1" dirty="0"/>
              <a:t>))</a:t>
            </a:r>
          </a:p>
          <a:p>
            <a:pPr marL="0" marR="0" lvl="0" indent="0" algn="l" rtl="0">
              <a:lnSpc>
                <a:spcPct val="90000"/>
              </a:lnSpc>
              <a:spcBef>
                <a:spcPts val="0"/>
              </a:spcBef>
              <a:spcAft>
                <a:spcPts val="0"/>
              </a:spcAft>
              <a:buNone/>
            </a:pPr>
            <a:endParaRPr lang="en-US" sz="2400" dirty="0"/>
          </a:p>
        </p:txBody>
      </p:sp>
      <p:pic>
        <p:nvPicPr>
          <p:cNvPr id="2" name="Picture 1">
            <a:extLst>
              <a:ext uri="{FF2B5EF4-FFF2-40B4-BE49-F238E27FC236}">
                <a16:creationId xmlns:a16="http://schemas.microsoft.com/office/drawing/2014/main" id="{A8EF00F7-0714-699A-E12F-6BC312A71D39}"/>
              </a:ext>
            </a:extLst>
          </p:cNvPr>
          <p:cNvPicPr>
            <a:picLocks noChangeAspect="1"/>
          </p:cNvPicPr>
          <p:nvPr/>
        </p:nvPicPr>
        <p:blipFill rotWithShape="1">
          <a:blip r:embed="rId3"/>
          <a:srcRect r="62" b="32774"/>
          <a:stretch/>
        </p:blipFill>
        <p:spPr>
          <a:xfrm>
            <a:off x="1238251" y="2608538"/>
            <a:ext cx="5919634" cy="2030545"/>
          </a:xfrm>
          <a:prstGeom prst="rect">
            <a:avLst/>
          </a:prstGeom>
          <a:ln>
            <a:solidFill>
              <a:srgbClr val="7030A0"/>
            </a:solidFill>
          </a:ln>
        </p:spPr>
      </p:pic>
      <p:sp>
        <p:nvSpPr>
          <p:cNvPr id="3" name="Rectangle 2">
            <a:extLst>
              <a:ext uri="{FF2B5EF4-FFF2-40B4-BE49-F238E27FC236}">
                <a16:creationId xmlns:a16="http://schemas.microsoft.com/office/drawing/2014/main" id="{2BB4D481-C7DC-3D58-3A99-CC2F8680E83B}"/>
              </a:ext>
            </a:extLst>
          </p:cNvPr>
          <p:cNvSpPr/>
          <p:nvPr/>
        </p:nvSpPr>
        <p:spPr>
          <a:xfrm>
            <a:off x="2723535" y="2608537"/>
            <a:ext cx="3057832" cy="2030545"/>
          </a:xfrm>
          <a:prstGeom prst="rect">
            <a:avLst/>
          </a:prstGeom>
          <a:solidFill>
            <a:schemeClr val="lt1">
              <a:alpha val="0"/>
            </a:schemeClr>
          </a:solidFill>
          <a:ln w="508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5283122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dirty="0">
                <a:solidFill>
                  <a:srgbClr val="FF0000"/>
                </a:solidFill>
                <a:latin typeface="Arial"/>
                <a:ea typeface="Arial"/>
                <a:cs typeface="Arial"/>
                <a:sym typeface="Arial"/>
              </a:rPr>
              <a:t>mutate</a:t>
            </a:r>
            <a:r>
              <a:rPr lang="en" sz="3300" b="0" i="0" u="none" strike="noStrike" cap="none" dirty="0">
                <a:solidFill>
                  <a:schemeClr val="dk1"/>
                </a:solidFill>
                <a:latin typeface="Arial"/>
                <a:ea typeface="Arial"/>
                <a:cs typeface="Arial"/>
                <a:sym typeface="Arial"/>
              </a:rPr>
              <a:t>()</a:t>
            </a:r>
            <a:endParaRPr sz="3300" b="0" i="0" u="none" strike="noStrike" cap="none" dirty="0">
              <a:solidFill>
                <a:schemeClr val="dk1"/>
              </a:solidFill>
              <a:latin typeface="Arial"/>
              <a:ea typeface="Arial"/>
              <a:cs typeface="Arial"/>
              <a:sym typeface="Arial"/>
            </a:endParaRPr>
          </a:p>
        </p:txBody>
      </p:sp>
      <p:pic>
        <p:nvPicPr>
          <p:cNvPr id="7" name="Picture 6">
            <a:extLst>
              <a:ext uri="{FF2B5EF4-FFF2-40B4-BE49-F238E27FC236}">
                <a16:creationId xmlns:a16="http://schemas.microsoft.com/office/drawing/2014/main" id="{0C24E707-C296-F38F-CD66-E4D88C070090}"/>
              </a:ext>
            </a:extLst>
          </p:cNvPr>
          <p:cNvPicPr>
            <a:picLocks noChangeAspect="1"/>
          </p:cNvPicPr>
          <p:nvPr/>
        </p:nvPicPr>
        <p:blipFill>
          <a:blip r:embed="rId3"/>
          <a:stretch>
            <a:fillRect/>
          </a:stretch>
        </p:blipFill>
        <p:spPr>
          <a:xfrm>
            <a:off x="685800" y="1600200"/>
            <a:ext cx="7772400" cy="19431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8"/>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a:solidFill>
                  <a:schemeClr val="dk1"/>
                </a:solidFill>
                <a:latin typeface="Arial"/>
                <a:ea typeface="Arial"/>
                <a:cs typeface="Arial"/>
                <a:sym typeface="Arial"/>
              </a:rPr>
              <a:t>Outline</a:t>
            </a:r>
            <a:endParaRPr sz="3300" b="0" i="0" u="none" strike="noStrike" cap="none">
              <a:solidFill>
                <a:schemeClr val="dk1"/>
              </a:solidFill>
              <a:latin typeface="Arial"/>
              <a:ea typeface="Arial"/>
              <a:cs typeface="Arial"/>
              <a:sym typeface="Arial"/>
            </a:endParaRPr>
          </a:p>
        </p:txBody>
      </p:sp>
      <p:sp>
        <p:nvSpPr>
          <p:cNvPr id="211" name="Google Shape;211;p38"/>
          <p:cNvSpPr txBox="1">
            <a:spLocks noGrp="1"/>
          </p:cNvSpPr>
          <p:nvPr>
            <p:ph type="body" idx="1"/>
          </p:nvPr>
        </p:nvSpPr>
        <p:spPr>
          <a:xfrm>
            <a:off x="628650" y="1369225"/>
            <a:ext cx="5968500" cy="32634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SzPts val="2400"/>
              <a:buChar char="•"/>
            </a:pPr>
            <a:r>
              <a:rPr lang="en" sz="2400" dirty="0" err="1"/>
              <a:t>Tidyverse</a:t>
            </a:r>
            <a:r>
              <a:rPr lang="en" sz="2400" dirty="0"/>
              <a:t> basics</a:t>
            </a:r>
          </a:p>
          <a:p>
            <a:pPr marL="457200" marR="0" lvl="0" indent="-381000" algn="l" rtl="0">
              <a:lnSpc>
                <a:spcPct val="90000"/>
              </a:lnSpc>
              <a:spcBef>
                <a:spcPts val="0"/>
              </a:spcBef>
              <a:spcAft>
                <a:spcPts val="0"/>
              </a:spcAft>
              <a:buSzPts val="2400"/>
              <a:buChar char="•"/>
            </a:pPr>
            <a:r>
              <a:rPr lang="en" sz="2400" b="0" i="0" u="none" strike="noStrike" cap="none" dirty="0">
                <a:solidFill>
                  <a:schemeClr val="dk1"/>
                </a:solidFill>
                <a:latin typeface="Arial"/>
                <a:ea typeface="Arial"/>
                <a:cs typeface="Arial"/>
                <a:sym typeface="Arial"/>
              </a:rPr>
              <a:t>Data wran</a:t>
            </a:r>
            <a:r>
              <a:rPr lang="en" sz="2400" dirty="0"/>
              <a:t>gling with </a:t>
            </a:r>
            <a:r>
              <a:rPr lang="en" sz="2400" dirty="0" err="1"/>
              <a:t>dplyr</a:t>
            </a:r>
            <a:endParaRPr lang="en" sz="2100" b="0" i="0" u="none" strike="noStrike" cap="none" dirty="0">
              <a:solidFill>
                <a:schemeClr val="dk1"/>
              </a:solidFill>
              <a:latin typeface="Arial"/>
              <a:ea typeface="Arial"/>
              <a:cs typeface="Arial"/>
              <a:sym typeface="Arial"/>
            </a:endParaRPr>
          </a:p>
          <a:p>
            <a:pPr marL="9144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p:txBody>
      </p:sp>
      <p:sp>
        <p:nvSpPr>
          <p:cNvPr id="214" name="Google Shape;214;p38"/>
          <p:cNvSpPr txBox="1">
            <a:spLocks noGrp="1"/>
          </p:cNvSpPr>
          <p:nvPr>
            <p:ph type="sldNum" idx="12"/>
          </p:nvPr>
        </p:nvSpPr>
        <p:spPr>
          <a:xfrm>
            <a:off x="6457950" y="4767263"/>
            <a:ext cx="2057400" cy="273900"/>
          </a:xfrm>
          <a:prstGeom prst="rect">
            <a:avLst/>
          </a:prstGeom>
        </p:spPr>
        <p:txBody>
          <a:bodyPr spcFirstLastPara="1" wrap="square" lIns="68575" tIns="34275" rIns="68575" bIns="34275" anchor="ctr" anchorCtr="0">
            <a:noAutofit/>
          </a:bodyPr>
          <a:lstStyle/>
          <a:p>
            <a:pPr marL="0" lvl="0" indent="0" algn="r" rtl="0">
              <a:spcBef>
                <a:spcPts val="0"/>
              </a:spcBef>
              <a:spcAft>
                <a:spcPts val="0"/>
              </a:spcAft>
              <a:buClr>
                <a:srgbClr val="000000"/>
              </a:buClr>
              <a:buFont typeface="Arial"/>
              <a:buNone/>
            </a:pPr>
            <a:fld id="{00000000-1234-1234-1234-123412341234}" type="slidenum">
              <a:rPr lang="en"/>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a:solidFill>
                  <a:srgbClr val="FF0000"/>
                </a:solidFill>
                <a:latin typeface="Arial"/>
                <a:ea typeface="Arial"/>
                <a:cs typeface="Arial"/>
                <a:sym typeface="Arial"/>
              </a:rPr>
              <a:t>mutate</a:t>
            </a:r>
            <a:r>
              <a:rPr lang="en" sz="3300" b="0" i="0" u="none" strike="noStrike" cap="none">
                <a:solidFill>
                  <a:schemeClr val="dk1"/>
                </a:solidFill>
                <a:latin typeface="Arial"/>
                <a:ea typeface="Arial"/>
                <a:cs typeface="Arial"/>
                <a:sym typeface="Arial"/>
              </a:rPr>
              <a:t>()</a:t>
            </a:r>
            <a:endParaRPr sz="3300" b="0" i="0" u="none" strike="noStrike" cap="none">
              <a:solidFill>
                <a:schemeClr val="dk1"/>
              </a:solidFill>
              <a:latin typeface="Arial"/>
              <a:ea typeface="Arial"/>
              <a:cs typeface="Arial"/>
              <a:sym typeface="Arial"/>
            </a:endParaRPr>
          </a:p>
        </p:txBody>
      </p:sp>
      <p:sp>
        <p:nvSpPr>
          <p:cNvPr id="338" name="Google Shape;338;p57"/>
          <p:cNvSpPr txBox="1">
            <a:spLocks noGrp="1"/>
          </p:cNvSpPr>
          <p:nvPr>
            <p:ph type="body" idx="1"/>
          </p:nvPr>
        </p:nvSpPr>
        <p:spPr>
          <a:xfrm>
            <a:off x="628650" y="1268025"/>
            <a:ext cx="8082600" cy="3693300"/>
          </a:xfrm>
          <a:prstGeom prst="rect">
            <a:avLst/>
          </a:prstGeom>
          <a:noFill/>
          <a:ln>
            <a:noFill/>
          </a:ln>
        </p:spPr>
        <p:txBody>
          <a:bodyPr spcFirstLastPara="1" wrap="square" lIns="68575" tIns="34275" rIns="68575" bIns="34275" anchor="t" anchorCtr="0">
            <a:noAutofit/>
          </a:bodyPr>
          <a:lstStyle/>
          <a:p>
            <a:pPr marL="457200" marR="0" lvl="0" indent="-381000" algn="l" rtl="0">
              <a:lnSpc>
                <a:spcPct val="90000"/>
              </a:lnSpc>
              <a:spcBef>
                <a:spcPts val="0"/>
              </a:spcBef>
              <a:spcAft>
                <a:spcPts val="0"/>
              </a:spcAft>
              <a:buClr>
                <a:schemeClr val="dk1"/>
              </a:buClr>
              <a:buSzPts val="2400"/>
              <a:buFont typeface="Arial"/>
              <a:buChar char="•"/>
            </a:pPr>
            <a:r>
              <a:rPr lang="en" sz="2400" b="0" i="0" u="none" strike="noStrike" cap="none" dirty="0">
                <a:solidFill>
                  <a:schemeClr val="dk1"/>
                </a:solidFill>
                <a:latin typeface="Arial"/>
                <a:ea typeface="Arial"/>
                <a:cs typeface="Arial"/>
                <a:sym typeface="Arial"/>
              </a:rPr>
              <a:t>Creates a new variable</a:t>
            </a:r>
            <a:endParaRPr sz="2400" b="0" i="0" u="none" strike="noStrike" cap="none" dirty="0">
              <a:solidFill>
                <a:schemeClr val="dk1"/>
              </a:solidFill>
              <a:latin typeface="Arial"/>
              <a:ea typeface="Arial"/>
              <a:cs typeface="Arial"/>
              <a:sym typeface="Arial"/>
            </a:endParaRPr>
          </a:p>
          <a:p>
            <a:pPr marL="4572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a:p>
            <a:pPr marL="457200" marR="0" lvl="0" indent="-381000" algn="l" rtl="0">
              <a:lnSpc>
                <a:spcPct val="90000"/>
              </a:lnSpc>
              <a:spcBef>
                <a:spcPts val="800"/>
              </a:spcBef>
              <a:spcAft>
                <a:spcPts val="0"/>
              </a:spcAft>
              <a:buSzPts val="2400"/>
              <a:buChar char="•"/>
            </a:pPr>
            <a:r>
              <a:rPr lang="en" sz="2400" b="1" dirty="0">
                <a:solidFill>
                  <a:srgbClr val="16A53F"/>
                </a:solidFill>
              </a:rPr>
              <a:t>Arguments</a:t>
            </a:r>
            <a:r>
              <a:rPr lang="en" sz="2400" b="1" i="0" u="none" strike="noStrike" cap="none" dirty="0">
                <a:solidFill>
                  <a:schemeClr val="dk1"/>
                </a:solidFill>
                <a:latin typeface="Arial"/>
                <a:ea typeface="Arial"/>
                <a:cs typeface="Arial"/>
                <a:sym typeface="Arial"/>
              </a:rPr>
              <a:t>:</a:t>
            </a:r>
            <a:r>
              <a:rPr lang="en" sz="2400" b="1" dirty="0"/>
              <a:t> </a:t>
            </a:r>
            <a:r>
              <a:rPr lang="en" sz="2400" dirty="0"/>
              <a:t>data frame and</a:t>
            </a:r>
            <a:r>
              <a:rPr lang="en" sz="2400" b="1" dirty="0"/>
              <a:t> </a:t>
            </a:r>
            <a:r>
              <a:rPr lang="en" sz="2400" dirty="0"/>
              <a:t>the definition of a new variable</a:t>
            </a:r>
            <a:endParaRPr sz="2400" dirty="0"/>
          </a:p>
          <a:p>
            <a:pPr marL="457200" marR="0" lvl="0" indent="0" algn="l" rtl="0">
              <a:lnSpc>
                <a:spcPct val="90000"/>
              </a:lnSpc>
              <a:spcBef>
                <a:spcPts val="800"/>
              </a:spcBef>
              <a:spcAft>
                <a:spcPts val="0"/>
              </a:spcAft>
              <a:buNone/>
            </a:pPr>
            <a:endParaRPr sz="2400" b="0" i="0" u="none" strike="noStrike" cap="none" dirty="0">
              <a:solidFill>
                <a:schemeClr val="dk1"/>
              </a:solidFill>
              <a:latin typeface="Arial"/>
              <a:ea typeface="Arial"/>
              <a:cs typeface="Arial"/>
              <a:sym typeface="Arial"/>
            </a:endParaRPr>
          </a:p>
          <a:p>
            <a:pPr marL="457200" marR="0" lvl="0" indent="-381000" algn="l" rtl="0">
              <a:lnSpc>
                <a:spcPct val="90000"/>
              </a:lnSpc>
              <a:spcBef>
                <a:spcPts val="800"/>
              </a:spcBef>
              <a:spcAft>
                <a:spcPts val="0"/>
              </a:spcAft>
              <a:buSzPts val="2400"/>
              <a:buChar char="•"/>
            </a:pPr>
            <a:r>
              <a:rPr lang="en" sz="2400" b="1" i="0" u="none" strike="noStrike" cap="none" dirty="0">
                <a:solidFill>
                  <a:srgbClr val="5B1A8E"/>
                </a:solidFill>
                <a:latin typeface="Arial"/>
                <a:ea typeface="Arial"/>
                <a:cs typeface="Arial"/>
                <a:sym typeface="Arial"/>
              </a:rPr>
              <a:t>Output</a:t>
            </a:r>
            <a:r>
              <a:rPr lang="en" sz="2400" b="0" i="0" u="none" strike="noStrike" cap="none" dirty="0">
                <a:solidFill>
                  <a:schemeClr val="dk1"/>
                </a:solidFill>
                <a:latin typeface="Arial"/>
                <a:ea typeface="Arial"/>
                <a:cs typeface="Arial"/>
                <a:sym typeface="Arial"/>
              </a:rPr>
              <a:t>: </a:t>
            </a:r>
            <a:r>
              <a:rPr lang="en" sz="2400" dirty="0"/>
              <a:t>data</a:t>
            </a:r>
            <a:r>
              <a:rPr lang="en" sz="2400" b="0" i="0" u="none" strike="noStrike" cap="none" dirty="0">
                <a:solidFill>
                  <a:schemeClr val="dk1"/>
                </a:solidFill>
                <a:latin typeface="Arial"/>
                <a:ea typeface="Arial"/>
                <a:cs typeface="Arial"/>
                <a:sym typeface="Arial"/>
              </a:rPr>
              <a:t> frame with a new variable</a:t>
            </a:r>
            <a:endParaRPr sz="2400" b="0" i="0" u="none" strike="noStrike" cap="none" dirty="0">
              <a:solidFill>
                <a:schemeClr val="dk1"/>
              </a:solidFill>
              <a:latin typeface="Arial"/>
              <a:ea typeface="Arial"/>
              <a:cs typeface="Arial"/>
              <a:sym typeface="Arial"/>
            </a:endParaRPr>
          </a:p>
          <a:p>
            <a:pPr marL="457200" marR="0" lvl="0" indent="0" algn="l" rtl="0">
              <a:lnSpc>
                <a:spcPct val="90000"/>
              </a:lnSpc>
              <a:spcBef>
                <a:spcPts val="800"/>
              </a:spcBef>
              <a:spcAft>
                <a:spcPts val="0"/>
              </a:spcAft>
              <a:buNone/>
            </a:pPr>
            <a:endParaRPr sz="2400" dirty="0"/>
          </a:p>
        </p:txBody>
      </p:sp>
    </p:spTree>
    <p:extLst>
      <p:ext uri="{BB962C8B-B14F-4D97-AF65-F5344CB8AC3E}">
        <p14:creationId xmlns:p14="http://schemas.microsoft.com/office/powerpoint/2010/main" val="22739743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a:solidFill>
                  <a:srgbClr val="FF0000"/>
                </a:solidFill>
                <a:latin typeface="Arial"/>
                <a:ea typeface="Arial"/>
                <a:cs typeface="Arial"/>
                <a:sym typeface="Arial"/>
              </a:rPr>
              <a:t>mutate</a:t>
            </a:r>
            <a:r>
              <a:rPr lang="en" sz="3300" b="0" i="0" u="none" strike="noStrike" cap="none">
                <a:solidFill>
                  <a:schemeClr val="dk1"/>
                </a:solidFill>
                <a:latin typeface="Arial"/>
                <a:ea typeface="Arial"/>
                <a:cs typeface="Arial"/>
                <a:sym typeface="Arial"/>
              </a:rPr>
              <a:t>()</a:t>
            </a:r>
            <a:endParaRPr sz="3300" b="0" i="0" u="none" strike="noStrike" cap="none">
              <a:solidFill>
                <a:schemeClr val="dk1"/>
              </a:solidFill>
              <a:latin typeface="Arial"/>
              <a:ea typeface="Arial"/>
              <a:cs typeface="Arial"/>
              <a:sym typeface="Arial"/>
            </a:endParaRPr>
          </a:p>
        </p:txBody>
      </p:sp>
      <p:sp>
        <p:nvSpPr>
          <p:cNvPr id="338" name="Google Shape;338;p57"/>
          <p:cNvSpPr txBox="1">
            <a:spLocks noGrp="1"/>
          </p:cNvSpPr>
          <p:nvPr>
            <p:ph type="body" idx="1"/>
          </p:nvPr>
        </p:nvSpPr>
        <p:spPr>
          <a:xfrm>
            <a:off x="4410390" y="1268016"/>
            <a:ext cx="4733610" cy="3693300"/>
          </a:xfrm>
          <a:prstGeom prst="rect">
            <a:avLst/>
          </a:prstGeom>
          <a:noFill/>
          <a:ln>
            <a:noFill/>
          </a:ln>
        </p:spPr>
        <p:txBody>
          <a:bodyPr spcFirstLastPara="1" wrap="square" lIns="68575" tIns="34275" rIns="68575" bIns="34275" anchor="t" anchorCtr="0">
            <a:noAutofit/>
          </a:bodyPr>
          <a:lstStyle/>
          <a:p>
            <a:pPr marL="0" indent="0">
              <a:lnSpc>
                <a:spcPct val="70000"/>
              </a:lnSpc>
              <a:buSzPts val="1800"/>
              <a:buFont typeface="Arial"/>
              <a:buNone/>
            </a:pPr>
            <a:r>
              <a:rPr lang="en-US" sz="1600" b="1" dirty="0" err="1">
                <a:solidFill>
                  <a:srgbClr val="7030A0"/>
                </a:solidFill>
              </a:rPr>
              <a:t>add_new_vars</a:t>
            </a:r>
            <a:r>
              <a:rPr lang="en-US" sz="1600" b="1" dirty="0">
                <a:solidFill>
                  <a:srgbClr val="0000FF"/>
                </a:solidFill>
              </a:rPr>
              <a:t>&lt;-</a:t>
            </a:r>
            <a:r>
              <a:rPr lang="en-US" sz="1600" b="1" dirty="0"/>
              <a:t> </a:t>
            </a:r>
            <a:r>
              <a:rPr lang="en-US" sz="1600" b="1" dirty="0" err="1">
                <a:solidFill>
                  <a:srgbClr val="00B050"/>
                </a:solidFill>
              </a:rPr>
              <a:t>starwars</a:t>
            </a:r>
            <a:r>
              <a:rPr lang="en-US" sz="1600" b="1" dirty="0"/>
              <a:t> </a:t>
            </a:r>
            <a:r>
              <a:rPr lang="en-US" sz="1600" b="1" dirty="0">
                <a:solidFill>
                  <a:srgbClr val="0000FF"/>
                </a:solidFill>
              </a:rPr>
              <a:t>%&gt;%</a:t>
            </a:r>
          </a:p>
          <a:p>
            <a:pPr marL="95250" indent="0">
              <a:lnSpc>
                <a:spcPct val="70000"/>
              </a:lnSpc>
              <a:buSzPts val="1800"/>
              <a:buNone/>
            </a:pPr>
            <a:r>
              <a:rPr lang="en-US" sz="1600" b="1" dirty="0"/>
              <a:t>              </a:t>
            </a:r>
            <a:r>
              <a:rPr lang="en-US" sz="1600" b="1" dirty="0">
                <a:solidFill>
                  <a:srgbClr val="FF0000"/>
                </a:solidFill>
              </a:rPr>
              <a:t>mutate</a:t>
            </a:r>
            <a:r>
              <a:rPr lang="en-US" sz="1600" b="1" dirty="0"/>
              <a:t>(</a:t>
            </a:r>
            <a:r>
              <a:rPr lang="en-US" sz="1600" b="1" dirty="0" err="1">
                <a:solidFill>
                  <a:srgbClr val="7030A0"/>
                </a:solidFill>
              </a:rPr>
              <a:t>dog_years</a:t>
            </a:r>
            <a:r>
              <a:rPr lang="en-US" sz="1600" b="1" dirty="0">
                <a:solidFill>
                  <a:schemeClr val="tx1"/>
                </a:solidFill>
              </a:rPr>
              <a:t>=</a:t>
            </a:r>
            <a:r>
              <a:rPr lang="en-US" sz="1600" b="1" dirty="0" err="1">
                <a:solidFill>
                  <a:srgbClr val="16A53F"/>
                </a:solidFill>
              </a:rPr>
              <a:t>birth_year</a:t>
            </a:r>
            <a:r>
              <a:rPr lang="en-US" sz="1600" b="1" dirty="0">
                <a:solidFill>
                  <a:srgbClr val="0000FF"/>
                </a:solidFill>
              </a:rPr>
              <a:t>*</a:t>
            </a:r>
            <a:r>
              <a:rPr lang="en-US" sz="1600" b="1" dirty="0">
                <a:solidFill>
                  <a:srgbClr val="16A53F"/>
                </a:solidFill>
              </a:rPr>
              <a:t>7</a:t>
            </a:r>
            <a:r>
              <a:rPr lang="en-US" sz="1600" b="1" dirty="0"/>
              <a:t>) </a:t>
            </a:r>
            <a:r>
              <a:rPr lang="en-US" sz="1600" b="1" dirty="0">
                <a:solidFill>
                  <a:srgbClr val="0000FF"/>
                </a:solidFill>
              </a:rPr>
              <a:t>%&gt;%</a:t>
            </a:r>
          </a:p>
          <a:p>
            <a:pPr marL="95250" indent="0">
              <a:lnSpc>
                <a:spcPct val="70000"/>
              </a:lnSpc>
              <a:buSzPts val="1800"/>
              <a:buNone/>
            </a:pPr>
            <a:r>
              <a:rPr lang="en-US" sz="1600" b="1" dirty="0">
                <a:solidFill>
                  <a:srgbClr val="0000FF"/>
                </a:solidFill>
              </a:rPr>
              <a:t>	</a:t>
            </a:r>
            <a:r>
              <a:rPr lang="en-US" sz="1600" b="1" dirty="0">
                <a:solidFill>
                  <a:srgbClr val="FF0000"/>
                </a:solidFill>
              </a:rPr>
              <a:t>  mutate</a:t>
            </a:r>
            <a:r>
              <a:rPr lang="en-US" sz="1600" b="1" dirty="0"/>
              <a:t>(</a:t>
            </a:r>
            <a:r>
              <a:rPr lang="en-US" sz="1600" b="1" dirty="0" err="1">
                <a:solidFill>
                  <a:srgbClr val="7030A0"/>
                </a:solidFill>
              </a:rPr>
              <a:t>height_m</a:t>
            </a:r>
            <a:r>
              <a:rPr lang="en-US" sz="1600" b="1" dirty="0">
                <a:solidFill>
                  <a:schemeClr val="tx1"/>
                </a:solidFill>
              </a:rPr>
              <a:t>=</a:t>
            </a:r>
            <a:r>
              <a:rPr lang="en-US" sz="1600" b="1" dirty="0">
                <a:solidFill>
                  <a:srgbClr val="16A53F"/>
                </a:solidFill>
              </a:rPr>
              <a:t>height</a:t>
            </a:r>
            <a:r>
              <a:rPr lang="en-US" sz="1600" b="1" dirty="0">
                <a:solidFill>
                  <a:srgbClr val="0000FF"/>
                </a:solidFill>
              </a:rPr>
              <a:t>/</a:t>
            </a:r>
            <a:r>
              <a:rPr lang="en-US" sz="1600" b="1" dirty="0">
                <a:solidFill>
                  <a:srgbClr val="16A53F"/>
                </a:solidFill>
              </a:rPr>
              <a:t>100</a:t>
            </a:r>
            <a:r>
              <a:rPr lang="en-US" sz="1600" b="1" dirty="0"/>
              <a:t>)</a:t>
            </a:r>
          </a:p>
          <a:p>
            <a:pPr marL="95250" indent="0">
              <a:lnSpc>
                <a:spcPct val="70000"/>
              </a:lnSpc>
              <a:buSzPts val="1800"/>
              <a:buNone/>
            </a:pPr>
            <a:endParaRPr lang="en-US" sz="1600" b="1" dirty="0"/>
          </a:p>
          <a:p>
            <a:pPr marL="0" indent="0">
              <a:lnSpc>
                <a:spcPct val="70000"/>
              </a:lnSpc>
              <a:buSzPts val="1800"/>
              <a:buFont typeface="Arial"/>
              <a:buNone/>
            </a:pPr>
            <a:endParaRPr lang="en-US" sz="1600" b="1" dirty="0">
              <a:solidFill>
                <a:srgbClr val="7030A0"/>
              </a:solidFill>
            </a:endParaRPr>
          </a:p>
          <a:p>
            <a:pPr marL="0" indent="0">
              <a:lnSpc>
                <a:spcPct val="70000"/>
              </a:lnSpc>
              <a:buSzPts val="1800"/>
              <a:buFont typeface="Arial"/>
              <a:buNone/>
            </a:pPr>
            <a:r>
              <a:rPr lang="en-US" sz="1600" b="1" dirty="0" err="1">
                <a:solidFill>
                  <a:srgbClr val="7030A0"/>
                </a:solidFill>
              </a:rPr>
              <a:t>add_new_vars</a:t>
            </a:r>
            <a:r>
              <a:rPr lang="en-US" sz="1600" b="1" dirty="0">
                <a:solidFill>
                  <a:srgbClr val="0000FF"/>
                </a:solidFill>
              </a:rPr>
              <a:t>&lt;-</a:t>
            </a:r>
            <a:r>
              <a:rPr lang="en-US" sz="1600" b="1" dirty="0"/>
              <a:t> </a:t>
            </a:r>
            <a:r>
              <a:rPr lang="en-US" sz="1600" b="1" dirty="0" err="1">
                <a:solidFill>
                  <a:srgbClr val="00B050"/>
                </a:solidFill>
              </a:rPr>
              <a:t>starwars</a:t>
            </a:r>
            <a:r>
              <a:rPr lang="en-US" sz="1600" b="1" dirty="0"/>
              <a:t> </a:t>
            </a:r>
            <a:r>
              <a:rPr lang="en-US" sz="1600" b="1" dirty="0">
                <a:solidFill>
                  <a:srgbClr val="0000FF"/>
                </a:solidFill>
              </a:rPr>
              <a:t>%&gt;%</a:t>
            </a:r>
          </a:p>
          <a:p>
            <a:pPr marL="95250" indent="0">
              <a:lnSpc>
                <a:spcPct val="70000"/>
              </a:lnSpc>
              <a:buSzPts val="1800"/>
              <a:buNone/>
            </a:pPr>
            <a:r>
              <a:rPr lang="en-US" sz="1600" b="1" dirty="0"/>
              <a:t>              </a:t>
            </a:r>
            <a:r>
              <a:rPr lang="en-US" sz="1600" b="1" dirty="0">
                <a:solidFill>
                  <a:srgbClr val="FF0000"/>
                </a:solidFill>
              </a:rPr>
              <a:t>mutate</a:t>
            </a:r>
            <a:r>
              <a:rPr lang="en-US" sz="1600" b="1" dirty="0"/>
              <a:t>(</a:t>
            </a:r>
            <a:r>
              <a:rPr lang="en-US" sz="1600" b="1" dirty="0" err="1">
                <a:solidFill>
                  <a:srgbClr val="7030A0"/>
                </a:solidFill>
              </a:rPr>
              <a:t>dog_years</a:t>
            </a:r>
            <a:r>
              <a:rPr lang="en-US" sz="1600" b="1" dirty="0">
                <a:solidFill>
                  <a:schemeClr val="tx1"/>
                </a:solidFill>
              </a:rPr>
              <a:t>=</a:t>
            </a:r>
            <a:r>
              <a:rPr lang="en-US" sz="1600" b="1" dirty="0" err="1">
                <a:solidFill>
                  <a:srgbClr val="16A53F"/>
                </a:solidFill>
              </a:rPr>
              <a:t>birth_year</a:t>
            </a:r>
            <a:r>
              <a:rPr lang="en-US" sz="1600" b="1" dirty="0">
                <a:solidFill>
                  <a:srgbClr val="0000FF"/>
                </a:solidFill>
              </a:rPr>
              <a:t>*</a:t>
            </a:r>
            <a:r>
              <a:rPr lang="en-US" sz="1600" b="1" dirty="0">
                <a:solidFill>
                  <a:srgbClr val="16A53F"/>
                </a:solidFill>
              </a:rPr>
              <a:t>7</a:t>
            </a:r>
            <a:r>
              <a:rPr lang="en-US" sz="1600" b="1" dirty="0"/>
              <a:t>,</a:t>
            </a:r>
            <a:endParaRPr lang="en-US" sz="1600" b="1" dirty="0">
              <a:solidFill>
                <a:srgbClr val="0000FF"/>
              </a:solidFill>
            </a:endParaRPr>
          </a:p>
          <a:p>
            <a:pPr marL="95250" indent="0">
              <a:lnSpc>
                <a:spcPct val="70000"/>
              </a:lnSpc>
              <a:buSzPts val="1800"/>
              <a:buNone/>
            </a:pPr>
            <a:r>
              <a:rPr lang="en-US" sz="1600" b="1" dirty="0">
                <a:solidFill>
                  <a:srgbClr val="0000FF"/>
                </a:solidFill>
              </a:rPr>
              <a:t>	</a:t>
            </a:r>
            <a:r>
              <a:rPr lang="en-US" sz="1600" b="1" dirty="0">
                <a:solidFill>
                  <a:srgbClr val="FF0000"/>
                </a:solidFill>
              </a:rPr>
              <a:t>  	 </a:t>
            </a:r>
            <a:r>
              <a:rPr lang="en-US" sz="1600" b="1" dirty="0" err="1">
                <a:solidFill>
                  <a:srgbClr val="7030A0"/>
                </a:solidFill>
              </a:rPr>
              <a:t>height_m</a:t>
            </a:r>
            <a:r>
              <a:rPr lang="en-US" sz="1600" b="1" dirty="0">
                <a:solidFill>
                  <a:schemeClr val="tx1"/>
                </a:solidFill>
              </a:rPr>
              <a:t>=</a:t>
            </a:r>
            <a:r>
              <a:rPr lang="en-US" sz="1600" b="1" dirty="0">
                <a:solidFill>
                  <a:srgbClr val="16A53F"/>
                </a:solidFill>
              </a:rPr>
              <a:t>height</a:t>
            </a:r>
            <a:r>
              <a:rPr lang="en-US" sz="1600" b="1" dirty="0">
                <a:solidFill>
                  <a:srgbClr val="0000FF"/>
                </a:solidFill>
              </a:rPr>
              <a:t>/</a:t>
            </a:r>
            <a:r>
              <a:rPr lang="en-US" sz="1600" b="1" dirty="0">
                <a:solidFill>
                  <a:srgbClr val="16A53F"/>
                </a:solidFill>
              </a:rPr>
              <a:t>100</a:t>
            </a:r>
            <a:r>
              <a:rPr lang="en-US" sz="1600" b="1" dirty="0"/>
              <a:t>)</a:t>
            </a:r>
            <a:endParaRPr lang="en-US" sz="1600" dirty="0"/>
          </a:p>
          <a:p>
            <a:pPr marL="457200" marR="0" lvl="0" indent="0" algn="l" rtl="0">
              <a:lnSpc>
                <a:spcPct val="90000"/>
              </a:lnSpc>
              <a:spcBef>
                <a:spcPts val="800"/>
              </a:spcBef>
              <a:spcAft>
                <a:spcPts val="0"/>
              </a:spcAft>
              <a:buNone/>
            </a:pPr>
            <a:endParaRPr sz="2400" dirty="0"/>
          </a:p>
        </p:txBody>
      </p:sp>
      <p:sp>
        <p:nvSpPr>
          <p:cNvPr id="2" name="TextBox 1">
            <a:extLst>
              <a:ext uri="{FF2B5EF4-FFF2-40B4-BE49-F238E27FC236}">
                <a16:creationId xmlns:a16="http://schemas.microsoft.com/office/drawing/2014/main" id="{840C14AB-10CD-9F22-CF86-24395729A2EC}"/>
              </a:ext>
            </a:extLst>
          </p:cNvPr>
          <p:cNvSpPr txBox="1"/>
          <p:nvPr/>
        </p:nvSpPr>
        <p:spPr>
          <a:xfrm>
            <a:off x="320040" y="1348740"/>
            <a:ext cx="3531870"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t>You can create multiple new variables at a time with pipes (first example)</a:t>
            </a:r>
          </a:p>
          <a:p>
            <a:pPr marL="285750" indent="-285750">
              <a:buFont typeface="Arial" panose="020B0604020202020204" pitchFamily="34" charset="0"/>
              <a:buChar char="•"/>
            </a:pPr>
            <a:r>
              <a:rPr lang="en-US" sz="2000" dirty="0"/>
              <a:t>You can also skip the pipes and put a comma instead (second example)</a:t>
            </a:r>
          </a:p>
        </p:txBody>
      </p:sp>
    </p:spTree>
    <p:extLst>
      <p:ext uri="{BB962C8B-B14F-4D97-AF65-F5344CB8AC3E}">
        <p14:creationId xmlns:p14="http://schemas.microsoft.com/office/powerpoint/2010/main" val="4808486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rgbClr val="BF9000"/>
              </a:buClr>
              <a:buSzPts val="3300"/>
              <a:buFont typeface="Arial"/>
              <a:buNone/>
            </a:pPr>
            <a:r>
              <a:rPr lang="en" sz="3300" b="1" i="0" u="none" strike="noStrike" cap="none">
                <a:solidFill>
                  <a:srgbClr val="FF0000"/>
                </a:solidFill>
                <a:latin typeface="Arial"/>
                <a:ea typeface="Arial"/>
                <a:cs typeface="Arial"/>
                <a:sym typeface="Arial"/>
              </a:rPr>
              <a:t>mutate</a:t>
            </a:r>
            <a:r>
              <a:rPr lang="en" sz="3300" b="0" i="0" u="none" strike="noStrike" cap="none">
                <a:solidFill>
                  <a:schemeClr val="dk1"/>
                </a:solidFill>
                <a:latin typeface="Arial"/>
                <a:ea typeface="Arial"/>
                <a:cs typeface="Arial"/>
                <a:sym typeface="Arial"/>
              </a:rPr>
              <a:t>()</a:t>
            </a:r>
            <a:endParaRPr sz="3300" b="0" i="0" u="none" strike="noStrike" cap="none">
              <a:solidFill>
                <a:schemeClr val="dk1"/>
              </a:solidFill>
              <a:latin typeface="Arial"/>
              <a:ea typeface="Arial"/>
              <a:cs typeface="Arial"/>
              <a:sym typeface="Arial"/>
            </a:endParaRPr>
          </a:p>
        </p:txBody>
      </p:sp>
      <p:sp>
        <p:nvSpPr>
          <p:cNvPr id="338" name="Google Shape;338;p57"/>
          <p:cNvSpPr txBox="1">
            <a:spLocks noGrp="1"/>
          </p:cNvSpPr>
          <p:nvPr>
            <p:ph type="body" idx="1"/>
          </p:nvPr>
        </p:nvSpPr>
        <p:spPr>
          <a:xfrm>
            <a:off x="196645" y="1268025"/>
            <a:ext cx="8514605" cy="1940734"/>
          </a:xfrm>
          <a:prstGeom prst="rect">
            <a:avLst/>
          </a:prstGeom>
          <a:noFill/>
          <a:ln>
            <a:noFill/>
          </a:ln>
        </p:spPr>
        <p:txBody>
          <a:bodyPr spcFirstLastPara="1" wrap="square" lIns="68575" tIns="34275" rIns="68575" bIns="34275" anchor="t" anchorCtr="0">
            <a:noAutofit/>
          </a:bodyPr>
          <a:lstStyle/>
          <a:p>
            <a:pPr>
              <a:lnSpc>
                <a:spcPct val="70000"/>
              </a:lnSpc>
              <a:buSzPts val="1800"/>
            </a:pPr>
            <a:r>
              <a:rPr lang="en-US" sz="1800" b="0" i="0" dirty="0">
                <a:solidFill>
                  <a:srgbClr val="000000"/>
                </a:solidFill>
                <a:effectLst/>
                <a:latin typeface="Fira Sans" panose="020B0503050000020004" pitchFamily="34" charset="0"/>
              </a:rPr>
              <a:t>We can also create non-numeric vectors with mutate</a:t>
            </a:r>
            <a:endParaRPr lang="en-US" sz="1800" b="1" dirty="0"/>
          </a:p>
          <a:p>
            <a:pPr marL="0" indent="0">
              <a:lnSpc>
                <a:spcPct val="70000"/>
              </a:lnSpc>
              <a:buSzPts val="1800"/>
              <a:buFont typeface="Arial"/>
              <a:buNone/>
            </a:pPr>
            <a:endParaRPr lang="en-US" sz="1800" b="1" dirty="0">
              <a:solidFill>
                <a:srgbClr val="7030A0"/>
              </a:solidFill>
            </a:endParaRPr>
          </a:p>
          <a:p>
            <a:pPr marL="457200" lvl="1" indent="0">
              <a:lnSpc>
                <a:spcPct val="70000"/>
              </a:lnSpc>
              <a:buNone/>
            </a:pPr>
            <a:r>
              <a:rPr lang="en-US" sz="1500" b="1" dirty="0" err="1">
                <a:solidFill>
                  <a:srgbClr val="7030A0"/>
                </a:solidFill>
              </a:rPr>
              <a:t>add_height_vars</a:t>
            </a:r>
            <a:r>
              <a:rPr lang="en-US" sz="1500" b="1" dirty="0">
                <a:solidFill>
                  <a:srgbClr val="0000FF"/>
                </a:solidFill>
              </a:rPr>
              <a:t>&lt;-</a:t>
            </a:r>
            <a:r>
              <a:rPr lang="en-US" sz="1500" b="1" dirty="0"/>
              <a:t> </a:t>
            </a:r>
            <a:r>
              <a:rPr lang="en-US" sz="1500" b="1" dirty="0" err="1">
                <a:solidFill>
                  <a:srgbClr val="00B050"/>
                </a:solidFill>
              </a:rPr>
              <a:t>starwars</a:t>
            </a:r>
            <a:r>
              <a:rPr lang="en-US" sz="1500" b="1" dirty="0"/>
              <a:t> </a:t>
            </a:r>
            <a:r>
              <a:rPr lang="en-US" sz="1500" b="1" dirty="0">
                <a:solidFill>
                  <a:srgbClr val="0000FF"/>
                </a:solidFill>
              </a:rPr>
              <a:t>%&gt;%</a:t>
            </a:r>
          </a:p>
          <a:p>
            <a:pPr marL="457200" lvl="1" indent="0">
              <a:lnSpc>
                <a:spcPct val="70000"/>
              </a:lnSpc>
              <a:buNone/>
            </a:pPr>
            <a:r>
              <a:rPr lang="en-US" sz="1500" b="1" dirty="0">
                <a:solidFill>
                  <a:srgbClr val="FF0000"/>
                </a:solidFill>
              </a:rPr>
              <a:t>		select</a:t>
            </a:r>
            <a:r>
              <a:rPr lang="en-US" sz="1500" b="1" dirty="0"/>
              <a:t>(</a:t>
            </a:r>
            <a:r>
              <a:rPr lang="en-US" sz="1500" b="1" dirty="0">
                <a:solidFill>
                  <a:srgbClr val="16A53F"/>
                </a:solidFill>
              </a:rPr>
              <a:t>name, height</a:t>
            </a:r>
            <a:r>
              <a:rPr lang="en-US" sz="1500" b="1" dirty="0">
                <a:solidFill>
                  <a:schemeClr val="tx1"/>
                </a:solidFill>
              </a:rPr>
              <a:t>) </a:t>
            </a:r>
            <a:r>
              <a:rPr lang="en-US" sz="1500" b="1" dirty="0">
                <a:solidFill>
                  <a:srgbClr val="0000FF"/>
                </a:solidFill>
              </a:rPr>
              <a:t>%&gt;%</a:t>
            </a:r>
          </a:p>
          <a:p>
            <a:pPr marL="552450" lvl="1" indent="0">
              <a:lnSpc>
                <a:spcPct val="70000"/>
              </a:lnSpc>
              <a:buNone/>
            </a:pPr>
            <a:r>
              <a:rPr lang="en-US" sz="1500" b="1" dirty="0"/>
              <a:t>              	</a:t>
            </a:r>
            <a:r>
              <a:rPr lang="en-US" sz="1500" b="1" dirty="0">
                <a:solidFill>
                  <a:srgbClr val="FF0000"/>
                </a:solidFill>
              </a:rPr>
              <a:t>mutate</a:t>
            </a:r>
            <a:r>
              <a:rPr lang="en-US" sz="1500" b="1" dirty="0"/>
              <a:t>(</a:t>
            </a:r>
            <a:r>
              <a:rPr lang="en-US" sz="1500" b="1" dirty="0">
                <a:solidFill>
                  <a:srgbClr val="7030A0"/>
                </a:solidFill>
              </a:rPr>
              <a:t>tall1</a:t>
            </a:r>
            <a:r>
              <a:rPr lang="en-US" sz="1500" b="1" dirty="0">
                <a:solidFill>
                  <a:srgbClr val="16A53F"/>
                </a:solidFill>
              </a:rPr>
              <a:t> = height </a:t>
            </a:r>
            <a:r>
              <a:rPr lang="en-US" sz="1500" b="1" dirty="0">
                <a:solidFill>
                  <a:srgbClr val="0000FF"/>
                </a:solidFill>
              </a:rPr>
              <a:t>&gt;</a:t>
            </a:r>
            <a:r>
              <a:rPr lang="en-US" sz="1500" b="1" dirty="0">
                <a:solidFill>
                  <a:srgbClr val="16A53F"/>
                </a:solidFill>
              </a:rPr>
              <a:t> 180</a:t>
            </a:r>
            <a:r>
              <a:rPr lang="en-US" sz="1500" b="1" dirty="0"/>
              <a:t>,</a:t>
            </a:r>
            <a:endParaRPr lang="en-US" sz="1500" b="1" dirty="0">
              <a:solidFill>
                <a:srgbClr val="0000FF"/>
              </a:solidFill>
            </a:endParaRPr>
          </a:p>
          <a:p>
            <a:pPr marL="552450" lvl="1" indent="0">
              <a:lnSpc>
                <a:spcPct val="70000"/>
              </a:lnSpc>
              <a:buNone/>
            </a:pPr>
            <a:r>
              <a:rPr lang="en-US" sz="1500" b="1" dirty="0">
                <a:solidFill>
                  <a:srgbClr val="0000FF"/>
                </a:solidFill>
              </a:rPr>
              <a:t>	</a:t>
            </a:r>
            <a:r>
              <a:rPr lang="en-US" sz="1500" b="1" dirty="0">
                <a:solidFill>
                  <a:srgbClr val="FF0000"/>
                </a:solidFill>
              </a:rPr>
              <a:t>  		 </a:t>
            </a:r>
            <a:r>
              <a:rPr lang="en-US" sz="1500" b="1" dirty="0">
                <a:solidFill>
                  <a:srgbClr val="7030A0"/>
                </a:solidFill>
              </a:rPr>
              <a:t>tall2</a:t>
            </a:r>
            <a:r>
              <a:rPr lang="en-US" sz="1500" b="1" dirty="0">
                <a:solidFill>
                  <a:srgbClr val="16A53F"/>
                </a:solidFill>
              </a:rPr>
              <a:t> = </a:t>
            </a:r>
            <a:r>
              <a:rPr lang="en-US" sz="1500" b="1" dirty="0" err="1">
                <a:solidFill>
                  <a:srgbClr val="0000FF"/>
                </a:solidFill>
              </a:rPr>
              <a:t>ifelse</a:t>
            </a:r>
            <a:r>
              <a:rPr lang="en-US" sz="1500" b="1" dirty="0">
                <a:solidFill>
                  <a:srgbClr val="16A53F"/>
                </a:solidFill>
              </a:rPr>
              <a:t>(height </a:t>
            </a:r>
            <a:r>
              <a:rPr lang="en-US" sz="1500" b="1" dirty="0">
                <a:solidFill>
                  <a:srgbClr val="0000FF"/>
                </a:solidFill>
              </a:rPr>
              <a:t>&gt;</a:t>
            </a:r>
            <a:r>
              <a:rPr lang="en-US" sz="1500" b="1" dirty="0">
                <a:solidFill>
                  <a:srgbClr val="16A53F"/>
                </a:solidFill>
              </a:rPr>
              <a:t> 180, "Tall", "Short")</a:t>
            </a:r>
            <a:r>
              <a:rPr lang="en-US" sz="1500" b="1" dirty="0"/>
              <a:t>)</a:t>
            </a:r>
          </a:p>
          <a:p>
            <a:pPr marL="95250" indent="0">
              <a:lnSpc>
                <a:spcPct val="70000"/>
              </a:lnSpc>
              <a:buSzPts val="1800"/>
              <a:buNone/>
            </a:pPr>
            <a:endParaRPr lang="en-US" sz="1800" dirty="0"/>
          </a:p>
          <a:p>
            <a:pPr marL="457200" marR="0" lvl="0" indent="0" algn="l" rtl="0">
              <a:lnSpc>
                <a:spcPct val="90000"/>
              </a:lnSpc>
              <a:spcBef>
                <a:spcPts val="800"/>
              </a:spcBef>
              <a:spcAft>
                <a:spcPts val="0"/>
              </a:spcAft>
              <a:buNone/>
            </a:pPr>
            <a:endParaRPr sz="2400" dirty="0"/>
          </a:p>
        </p:txBody>
      </p:sp>
      <p:pic>
        <p:nvPicPr>
          <p:cNvPr id="2" name="Picture 1">
            <a:extLst>
              <a:ext uri="{FF2B5EF4-FFF2-40B4-BE49-F238E27FC236}">
                <a16:creationId xmlns:a16="http://schemas.microsoft.com/office/drawing/2014/main" id="{F3A50A31-74DC-2800-9683-30485B9CA9EB}"/>
              </a:ext>
            </a:extLst>
          </p:cNvPr>
          <p:cNvPicPr>
            <a:picLocks noChangeAspect="1"/>
          </p:cNvPicPr>
          <p:nvPr/>
        </p:nvPicPr>
        <p:blipFill>
          <a:blip r:embed="rId3"/>
          <a:stretch>
            <a:fillRect/>
          </a:stretch>
        </p:blipFill>
        <p:spPr>
          <a:xfrm>
            <a:off x="2546555" y="3000927"/>
            <a:ext cx="3411793" cy="1940734"/>
          </a:xfrm>
          <a:prstGeom prst="rect">
            <a:avLst/>
          </a:prstGeom>
        </p:spPr>
      </p:pic>
    </p:spTree>
    <p:extLst>
      <p:ext uri="{BB962C8B-B14F-4D97-AF65-F5344CB8AC3E}">
        <p14:creationId xmlns:p14="http://schemas.microsoft.com/office/powerpoint/2010/main" val="1265579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075CAD-4106-BECA-C3FE-010E030991D1}"/>
              </a:ext>
            </a:extLst>
          </p:cNvPr>
          <p:cNvSpPr>
            <a:spLocks noGrp="1"/>
          </p:cNvSpPr>
          <p:nvPr>
            <p:ph type="title"/>
          </p:nvPr>
        </p:nvSpPr>
        <p:spPr/>
        <p:txBody>
          <a:bodyPr/>
          <a:lstStyle/>
          <a:p>
            <a:r>
              <a:rPr lang="en-US" dirty="0"/>
              <a:t>Be careful with the order of chained commands</a:t>
            </a:r>
          </a:p>
        </p:txBody>
      </p:sp>
      <p:sp>
        <p:nvSpPr>
          <p:cNvPr id="3" name="Text Placeholder 2">
            <a:extLst>
              <a:ext uri="{FF2B5EF4-FFF2-40B4-BE49-F238E27FC236}">
                <a16:creationId xmlns:a16="http://schemas.microsoft.com/office/drawing/2014/main" id="{D35243B3-5472-BFEF-0E54-BF0DD920E70F}"/>
              </a:ext>
            </a:extLst>
          </p:cNvPr>
          <p:cNvSpPr>
            <a:spLocks noGrp="1"/>
          </p:cNvSpPr>
          <p:nvPr>
            <p:ph type="body" idx="1"/>
          </p:nvPr>
        </p:nvSpPr>
        <p:spPr/>
        <p:txBody>
          <a:bodyPr/>
          <a:lstStyle/>
          <a:p>
            <a:r>
              <a:rPr lang="en-US" dirty="0"/>
              <a:t>Why doesn’t this work?</a:t>
            </a:r>
          </a:p>
        </p:txBody>
      </p:sp>
      <p:sp>
        <p:nvSpPr>
          <p:cNvPr id="5" name="Slide Number Placeholder 4">
            <a:extLst>
              <a:ext uri="{FF2B5EF4-FFF2-40B4-BE49-F238E27FC236}">
                <a16:creationId xmlns:a16="http://schemas.microsoft.com/office/drawing/2014/main" id="{B74E9CE6-3B84-51CF-DF04-5822A775EB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sp>
        <p:nvSpPr>
          <p:cNvPr id="9" name="TextBox 8">
            <a:extLst>
              <a:ext uri="{FF2B5EF4-FFF2-40B4-BE49-F238E27FC236}">
                <a16:creationId xmlns:a16="http://schemas.microsoft.com/office/drawing/2014/main" id="{767660B8-BF92-3221-0E84-2EDD34BA142F}"/>
              </a:ext>
            </a:extLst>
          </p:cNvPr>
          <p:cNvSpPr txBox="1"/>
          <p:nvPr/>
        </p:nvSpPr>
        <p:spPr>
          <a:xfrm>
            <a:off x="953729" y="2372587"/>
            <a:ext cx="5904271" cy="743152"/>
          </a:xfrm>
          <a:prstGeom prst="rect">
            <a:avLst/>
          </a:prstGeom>
          <a:noFill/>
        </p:spPr>
        <p:txBody>
          <a:bodyPr wrap="square">
            <a:spAutoFit/>
          </a:bodyPr>
          <a:lstStyle/>
          <a:p>
            <a:pPr marL="457200" lvl="1" indent="0">
              <a:lnSpc>
                <a:spcPct val="70000"/>
              </a:lnSpc>
              <a:buNone/>
            </a:pPr>
            <a:r>
              <a:rPr lang="en-US" sz="2000" b="1" dirty="0">
                <a:solidFill>
                  <a:srgbClr val="7030A0"/>
                </a:solidFill>
              </a:rPr>
              <a:t>hmm</a:t>
            </a:r>
            <a:r>
              <a:rPr lang="en-US" sz="2000" b="1" dirty="0">
                <a:solidFill>
                  <a:srgbClr val="0000FF"/>
                </a:solidFill>
              </a:rPr>
              <a:t>&lt;-</a:t>
            </a:r>
            <a:r>
              <a:rPr lang="en-US" sz="2000" b="1" dirty="0"/>
              <a:t> </a:t>
            </a:r>
            <a:r>
              <a:rPr lang="en-US" sz="2000" b="1" dirty="0" err="1">
                <a:solidFill>
                  <a:srgbClr val="00B050"/>
                </a:solidFill>
              </a:rPr>
              <a:t>starwars</a:t>
            </a:r>
            <a:r>
              <a:rPr lang="en-US" sz="2000" b="1" dirty="0"/>
              <a:t> </a:t>
            </a:r>
            <a:r>
              <a:rPr lang="en-US" sz="2000" b="1" dirty="0">
                <a:solidFill>
                  <a:srgbClr val="0000FF"/>
                </a:solidFill>
              </a:rPr>
              <a:t>%&gt;%</a:t>
            </a:r>
          </a:p>
          <a:p>
            <a:pPr marL="457200" lvl="1" indent="0">
              <a:lnSpc>
                <a:spcPct val="70000"/>
              </a:lnSpc>
              <a:buNone/>
            </a:pPr>
            <a:r>
              <a:rPr lang="en-US" sz="2000" b="1" dirty="0">
                <a:solidFill>
                  <a:srgbClr val="FF0000"/>
                </a:solidFill>
              </a:rPr>
              <a:t>		select</a:t>
            </a:r>
            <a:r>
              <a:rPr lang="en-US" sz="2000" b="1" dirty="0"/>
              <a:t>(</a:t>
            </a:r>
            <a:r>
              <a:rPr lang="en-US" sz="2000" b="1" dirty="0">
                <a:solidFill>
                  <a:srgbClr val="16A53F"/>
                </a:solidFill>
              </a:rPr>
              <a:t>name, mass</a:t>
            </a:r>
            <a:r>
              <a:rPr lang="en-US" sz="2000" b="1" dirty="0">
                <a:solidFill>
                  <a:schemeClr val="tx1"/>
                </a:solidFill>
              </a:rPr>
              <a:t>) </a:t>
            </a:r>
            <a:r>
              <a:rPr lang="en-US" sz="2000" b="1" dirty="0">
                <a:solidFill>
                  <a:srgbClr val="0000FF"/>
                </a:solidFill>
              </a:rPr>
              <a:t>%&gt;%</a:t>
            </a:r>
          </a:p>
          <a:p>
            <a:pPr marL="457200" lvl="1" indent="0">
              <a:lnSpc>
                <a:spcPct val="70000"/>
              </a:lnSpc>
              <a:buNone/>
            </a:pPr>
            <a:r>
              <a:rPr lang="en-US" sz="2000" b="1" dirty="0">
                <a:solidFill>
                  <a:srgbClr val="FF0000"/>
                </a:solidFill>
              </a:rPr>
              <a:t>		arrange</a:t>
            </a:r>
            <a:r>
              <a:rPr lang="en-US" sz="2000" b="1" dirty="0"/>
              <a:t>(</a:t>
            </a:r>
            <a:r>
              <a:rPr lang="en-US" sz="2000" b="1" dirty="0">
                <a:solidFill>
                  <a:srgbClr val="16A53F"/>
                </a:solidFill>
              </a:rPr>
              <a:t> height</a:t>
            </a:r>
            <a:r>
              <a:rPr lang="en-US" sz="2000" b="1" dirty="0">
                <a:solidFill>
                  <a:schemeClr val="tx1"/>
                </a:solidFill>
              </a:rPr>
              <a:t>)</a:t>
            </a:r>
            <a:endParaRPr lang="en-US" sz="2000" b="1" dirty="0">
              <a:solidFill>
                <a:srgbClr val="0000FF"/>
              </a:solidFill>
            </a:endParaRPr>
          </a:p>
        </p:txBody>
      </p:sp>
    </p:spTree>
    <p:extLst>
      <p:ext uri="{BB962C8B-B14F-4D97-AF65-F5344CB8AC3E}">
        <p14:creationId xmlns:p14="http://schemas.microsoft.com/office/powerpoint/2010/main" val="37853577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4FF51-6F75-7303-D613-4CD69AA968C3}"/>
              </a:ext>
            </a:extLst>
          </p:cNvPr>
          <p:cNvSpPr>
            <a:spLocks noGrp="1"/>
          </p:cNvSpPr>
          <p:nvPr>
            <p:ph type="title"/>
          </p:nvPr>
        </p:nvSpPr>
        <p:spPr/>
        <p:txBody>
          <a:bodyPr/>
          <a:lstStyle/>
          <a:p>
            <a:r>
              <a:rPr lang="en-US" dirty="0"/>
              <a:t>Exercise</a:t>
            </a:r>
          </a:p>
        </p:txBody>
      </p:sp>
      <p:sp>
        <p:nvSpPr>
          <p:cNvPr id="3" name="Text Placeholder 2">
            <a:extLst>
              <a:ext uri="{FF2B5EF4-FFF2-40B4-BE49-F238E27FC236}">
                <a16:creationId xmlns:a16="http://schemas.microsoft.com/office/drawing/2014/main" id="{8A987556-73E7-048C-8131-CDE906D6EBCB}"/>
              </a:ext>
            </a:extLst>
          </p:cNvPr>
          <p:cNvSpPr>
            <a:spLocks noGrp="1"/>
          </p:cNvSpPr>
          <p:nvPr>
            <p:ph type="body" idx="1"/>
          </p:nvPr>
        </p:nvSpPr>
        <p:spPr>
          <a:xfrm>
            <a:off x="628650" y="1369219"/>
            <a:ext cx="7886700" cy="3263400"/>
          </a:xfrm>
        </p:spPr>
        <p:txBody>
          <a:bodyPr/>
          <a:lstStyle/>
          <a:p>
            <a:pPr lvl="1"/>
            <a:r>
              <a:rPr lang="en-US" dirty="0"/>
              <a:t>Calculate the BMI of the star wars characters (height divided by mass squared)</a:t>
            </a:r>
          </a:p>
          <a:p>
            <a:pPr lvl="1"/>
            <a:r>
              <a:rPr lang="en-US" dirty="0"/>
              <a:t>filter for non-human characters</a:t>
            </a:r>
          </a:p>
          <a:p>
            <a:pPr lvl="1"/>
            <a:r>
              <a:rPr lang="en-US" dirty="0"/>
              <a:t>sort the data from highest to lowest BMI</a:t>
            </a:r>
          </a:p>
          <a:p>
            <a:endParaRPr lang="en-US" dirty="0"/>
          </a:p>
          <a:p>
            <a:pPr marL="95250" indent="0">
              <a:buNone/>
            </a:pPr>
            <a:endParaRPr lang="en-US" dirty="0"/>
          </a:p>
        </p:txBody>
      </p:sp>
      <p:sp>
        <p:nvSpPr>
          <p:cNvPr id="5" name="Slide Number Placeholder 4">
            <a:extLst>
              <a:ext uri="{FF2B5EF4-FFF2-40B4-BE49-F238E27FC236}">
                <a16:creationId xmlns:a16="http://schemas.microsoft.com/office/drawing/2014/main" id="{5A1CFF3C-7052-C561-8D44-D71E4D5B24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Tree>
    <p:extLst>
      <p:ext uri="{BB962C8B-B14F-4D97-AF65-F5344CB8AC3E}">
        <p14:creationId xmlns:p14="http://schemas.microsoft.com/office/powerpoint/2010/main" val="3683946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8B558-DFBF-7024-02D0-7A50BBE8D4E5}"/>
              </a:ext>
            </a:extLst>
          </p:cNvPr>
          <p:cNvSpPr>
            <a:spLocks noGrp="1"/>
          </p:cNvSpPr>
          <p:nvPr>
            <p:ph type="title"/>
          </p:nvPr>
        </p:nvSpPr>
        <p:spPr/>
        <p:txBody>
          <a:bodyPr/>
          <a:lstStyle/>
          <a:p>
            <a:r>
              <a:rPr lang="en-US" dirty="0"/>
              <a:t>The </a:t>
            </a:r>
            <a:r>
              <a:rPr lang="en-US" dirty="0" err="1"/>
              <a:t>tidyverse</a:t>
            </a:r>
            <a:r>
              <a:rPr lang="en-US" dirty="0"/>
              <a:t> Package</a:t>
            </a:r>
          </a:p>
        </p:txBody>
      </p:sp>
      <p:sp>
        <p:nvSpPr>
          <p:cNvPr id="3" name="Text Placeholder 2">
            <a:extLst>
              <a:ext uri="{FF2B5EF4-FFF2-40B4-BE49-F238E27FC236}">
                <a16:creationId xmlns:a16="http://schemas.microsoft.com/office/drawing/2014/main" id="{CBF8C5E9-69E4-6F1F-C44C-5790B21838F0}"/>
              </a:ext>
            </a:extLst>
          </p:cNvPr>
          <p:cNvSpPr>
            <a:spLocks noGrp="1"/>
          </p:cNvSpPr>
          <p:nvPr>
            <p:ph type="body" idx="1"/>
          </p:nvPr>
        </p:nvSpPr>
        <p:spPr>
          <a:xfrm>
            <a:off x="628650" y="1369219"/>
            <a:ext cx="8515350" cy="3183731"/>
          </a:xfrm>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The most powerful, intuitive, and popular approach to data cleaning, wrangling, and visualization in R</a:t>
            </a:r>
          </a:p>
          <a:p>
            <a:pPr marL="95250" indent="0">
              <a:buNone/>
            </a:pPr>
            <a:r>
              <a:rPr lang="en-US" b="1" i="0" dirty="0">
                <a:solidFill>
                  <a:srgbClr val="000000"/>
                </a:solidFill>
                <a:effectLst/>
                <a:latin typeface="Fira Sans" panose="020B0503050000020004" pitchFamily="34" charset="0"/>
              </a:rPr>
              <a:t>Advantages:</a:t>
            </a:r>
          </a:p>
          <a:p>
            <a:pPr lvl="1">
              <a:buFont typeface="Arial" panose="020B0604020202020204" pitchFamily="34" charset="0"/>
              <a:buChar char="•"/>
            </a:pPr>
            <a:r>
              <a:rPr lang="en-US" b="0" i="0" dirty="0">
                <a:solidFill>
                  <a:srgbClr val="000000"/>
                </a:solidFill>
                <a:effectLst/>
                <a:latin typeface="Fira Sans" panose="020B0503050000020004" pitchFamily="34" charset="0"/>
              </a:rPr>
              <a:t>Consistent philosophy and syntax (package is maintained!!!!)</a:t>
            </a:r>
          </a:p>
          <a:p>
            <a:pPr lvl="1">
              <a:buFont typeface="Arial" panose="020B0604020202020204" pitchFamily="34" charset="0"/>
              <a:buChar char="•"/>
            </a:pPr>
            <a:r>
              <a:rPr lang="en-US" b="0" i="0" dirty="0">
                <a:solidFill>
                  <a:srgbClr val="000000"/>
                </a:solidFill>
                <a:effectLst/>
                <a:latin typeface="Fira Sans" panose="020B0503050000020004" pitchFamily="34" charset="0"/>
              </a:rPr>
              <a:t>"Verb" based approach makes it more familiar to users of Stata/SAS/SPSS</a:t>
            </a:r>
          </a:p>
          <a:p>
            <a:pPr marL="571500" lvl="1" indent="0">
              <a:buNone/>
            </a:pPr>
            <a:endParaRPr lang="en-US" b="0" i="0" dirty="0">
              <a:solidFill>
                <a:srgbClr val="000000"/>
              </a:solidFill>
              <a:effectLst/>
              <a:latin typeface="Fira Sans" panose="020B0503050000020004" pitchFamily="34" charset="0"/>
            </a:endParaRPr>
          </a:p>
        </p:txBody>
      </p:sp>
      <p:sp>
        <p:nvSpPr>
          <p:cNvPr id="5" name="Slide Number Placeholder 4">
            <a:extLst>
              <a:ext uri="{FF2B5EF4-FFF2-40B4-BE49-F238E27FC236}">
                <a16:creationId xmlns:a16="http://schemas.microsoft.com/office/drawing/2014/main" id="{0120F5F3-07CF-01E7-E5DF-E6714FDC28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4064372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3207F-EE38-7801-C418-5A604F0D2722}"/>
              </a:ext>
            </a:extLst>
          </p:cNvPr>
          <p:cNvSpPr>
            <a:spLocks noGrp="1"/>
          </p:cNvSpPr>
          <p:nvPr>
            <p:ph type="title"/>
          </p:nvPr>
        </p:nvSpPr>
        <p:spPr/>
        <p:txBody>
          <a:bodyPr/>
          <a:lstStyle/>
          <a:p>
            <a:r>
              <a:rPr lang="en-US" dirty="0"/>
              <a:t>Packages inside the </a:t>
            </a:r>
            <a:r>
              <a:rPr lang="en-US" dirty="0" err="1"/>
              <a:t>tidyverse</a:t>
            </a:r>
            <a:r>
              <a:rPr lang="en-US" dirty="0"/>
              <a:t> package</a:t>
            </a:r>
          </a:p>
        </p:txBody>
      </p:sp>
      <p:sp>
        <p:nvSpPr>
          <p:cNvPr id="3" name="Text Placeholder 2">
            <a:extLst>
              <a:ext uri="{FF2B5EF4-FFF2-40B4-BE49-F238E27FC236}">
                <a16:creationId xmlns:a16="http://schemas.microsoft.com/office/drawing/2014/main" id="{3510F550-71FA-EC6E-9800-846E9862491A}"/>
              </a:ext>
            </a:extLst>
          </p:cNvPr>
          <p:cNvSpPr>
            <a:spLocks noGrp="1"/>
          </p:cNvSpPr>
          <p:nvPr>
            <p:ph type="body" idx="1"/>
          </p:nvPr>
        </p:nvSpPr>
        <p:spPr>
          <a:xfrm>
            <a:off x="628650" y="1268043"/>
            <a:ext cx="8066776" cy="1159085"/>
          </a:xfrm>
        </p:spPr>
        <p:txBody>
          <a:bodyPr/>
          <a:lstStyle/>
          <a:p>
            <a:r>
              <a:rPr lang="en-US" dirty="0"/>
              <a:t>lots of packages inside the </a:t>
            </a:r>
            <a:r>
              <a:rPr lang="en-US" dirty="0" err="1"/>
              <a:t>tidyverse</a:t>
            </a:r>
            <a:r>
              <a:rPr lang="en-US" dirty="0"/>
              <a:t> (important ones highlighted)</a:t>
            </a:r>
          </a:p>
          <a:p>
            <a:r>
              <a:rPr lang="en-US" dirty="0"/>
              <a:t>you won’t need to load these separately in order to use them</a:t>
            </a:r>
          </a:p>
        </p:txBody>
      </p:sp>
      <p:sp>
        <p:nvSpPr>
          <p:cNvPr id="5" name="Slide Number Placeholder 4">
            <a:extLst>
              <a:ext uri="{FF2B5EF4-FFF2-40B4-BE49-F238E27FC236}">
                <a16:creationId xmlns:a16="http://schemas.microsoft.com/office/drawing/2014/main" id="{91B4730F-4054-3B38-37C2-F5DBB4D5B8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aphicFrame>
        <p:nvGraphicFramePr>
          <p:cNvPr id="8" name="Table 7">
            <a:extLst>
              <a:ext uri="{FF2B5EF4-FFF2-40B4-BE49-F238E27FC236}">
                <a16:creationId xmlns:a16="http://schemas.microsoft.com/office/drawing/2014/main" id="{090BEE67-B532-9713-27EE-9EE765B6E4DF}"/>
              </a:ext>
            </a:extLst>
          </p:cNvPr>
          <p:cNvGraphicFramePr>
            <a:graphicFrameLocks noGrp="1"/>
          </p:cNvGraphicFramePr>
          <p:nvPr>
            <p:extLst>
              <p:ext uri="{D42A27DB-BD31-4B8C-83A1-F6EECF244321}">
                <p14:modId xmlns:p14="http://schemas.microsoft.com/office/powerpoint/2010/main" val="2156807753"/>
              </p:ext>
            </p:extLst>
          </p:nvPr>
        </p:nvGraphicFramePr>
        <p:xfrm>
          <a:off x="1509623" y="2716371"/>
          <a:ext cx="6357668" cy="2032000"/>
        </p:xfrm>
        <a:graphic>
          <a:graphicData uri="http://schemas.openxmlformats.org/drawingml/2006/table">
            <a:tbl>
              <a:tblPr>
                <a:tableStyleId>{E4EE8C4D-261F-49C9-8869-00AC481E4FCA}</a:tableStyleId>
              </a:tblPr>
              <a:tblGrid>
                <a:gridCol w="1589417">
                  <a:extLst>
                    <a:ext uri="{9D8B030D-6E8A-4147-A177-3AD203B41FA5}">
                      <a16:colId xmlns:a16="http://schemas.microsoft.com/office/drawing/2014/main" val="3969285976"/>
                    </a:ext>
                  </a:extLst>
                </a:gridCol>
                <a:gridCol w="1589417">
                  <a:extLst>
                    <a:ext uri="{9D8B030D-6E8A-4147-A177-3AD203B41FA5}">
                      <a16:colId xmlns:a16="http://schemas.microsoft.com/office/drawing/2014/main" val="4198801858"/>
                    </a:ext>
                  </a:extLst>
                </a:gridCol>
                <a:gridCol w="1589417">
                  <a:extLst>
                    <a:ext uri="{9D8B030D-6E8A-4147-A177-3AD203B41FA5}">
                      <a16:colId xmlns:a16="http://schemas.microsoft.com/office/drawing/2014/main" val="2459132002"/>
                    </a:ext>
                  </a:extLst>
                </a:gridCol>
                <a:gridCol w="1589417">
                  <a:extLst>
                    <a:ext uri="{9D8B030D-6E8A-4147-A177-3AD203B41FA5}">
                      <a16:colId xmlns:a16="http://schemas.microsoft.com/office/drawing/2014/main" val="810638550"/>
                    </a:ext>
                  </a:extLst>
                </a:gridCol>
              </a:tblGrid>
              <a:tr h="254000">
                <a:tc>
                  <a:txBody>
                    <a:bodyPr/>
                    <a:lstStyle/>
                    <a:p>
                      <a:pPr algn="l" fontAlgn="b"/>
                      <a:r>
                        <a:rPr lang="en-US" sz="1200" u="none" strike="noStrike">
                          <a:effectLst/>
                        </a:rPr>
                        <a:t>"broom"</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"conflicted"</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"cli"</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t>
                      </a:r>
                      <a:r>
                        <a:rPr lang="en-US" sz="1200" u="none" strike="noStrike" dirty="0" err="1">
                          <a:effectLst/>
                          <a:highlight>
                            <a:srgbClr val="FFFF00"/>
                          </a:highlight>
                        </a:rPr>
                        <a:t>dbplyr</a:t>
                      </a:r>
                      <a:r>
                        <a:rPr lang="en-US" sz="1200" u="none" strike="noStrike" dirty="0">
                          <a:effectLst/>
                          <a:highlight>
                            <a:srgbClr val="FFFF00"/>
                          </a:highlight>
                        </a:rPr>
                        <a:t>"</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1241524446"/>
                  </a:ext>
                </a:extLst>
              </a:tr>
              <a:tr h="254000">
                <a:tc>
                  <a:txBody>
                    <a:bodyPr/>
                    <a:lstStyle/>
                    <a:p>
                      <a:pPr algn="l" fontAlgn="b"/>
                      <a:r>
                        <a:rPr lang="en-US" sz="1200" u="none" strike="noStrike">
                          <a:effectLst/>
                        </a:rPr>
                        <a:t>"dplyr"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"dtplyr"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"forcats"</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t>
                      </a:r>
                      <a:r>
                        <a:rPr lang="en-US" sz="1200" u="none" strike="noStrike" dirty="0">
                          <a:effectLst/>
                          <a:highlight>
                            <a:srgbClr val="FFFF00"/>
                          </a:highlight>
                        </a:rPr>
                        <a:t>ggplot2"</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tc>
                <a:extLst>
                  <a:ext uri="{0D108BD9-81ED-4DB2-BD59-A6C34878D82A}">
                    <a16:rowId xmlns:a16="http://schemas.microsoft.com/office/drawing/2014/main" val="2931200287"/>
                  </a:ext>
                </a:extLst>
              </a:tr>
              <a:tr h="254000">
                <a:tc>
                  <a:txBody>
                    <a:bodyPr/>
                    <a:lstStyle/>
                    <a:p>
                      <a:pPr algn="l" fontAlgn="b"/>
                      <a:r>
                        <a:rPr lang="en-US" sz="1200" u="none" strike="noStrike">
                          <a:effectLst/>
                        </a:rPr>
                        <a:t>"googledrive"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"googlesheets4"</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"haven"</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"hms"</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0274598"/>
                  </a:ext>
                </a:extLst>
              </a:tr>
              <a:tr h="254000">
                <a:tc>
                  <a:txBody>
                    <a:bodyPr/>
                    <a:lstStyle/>
                    <a:p>
                      <a:pPr algn="l" fontAlgn="b"/>
                      <a:r>
                        <a:rPr lang="en-US" sz="1200" u="none" strike="noStrike">
                          <a:effectLst/>
                        </a:rPr>
                        <a:t>"httr"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"jsonlite"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"lubridate"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"magrittr"</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7178580"/>
                  </a:ext>
                </a:extLst>
              </a:tr>
              <a:tr h="254000">
                <a:tc>
                  <a:txBody>
                    <a:bodyPr/>
                    <a:lstStyle/>
                    <a:p>
                      <a:pPr algn="l" fontAlgn="b"/>
                      <a:r>
                        <a:rPr lang="en-US" sz="1200" u="none" strike="noStrike">
                          <a:effectLst/>
                        </a:rPr>
                        <a:t>"modelr"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"pillar"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dirty="0">
                          <a:effectLst/>
                        </a:rPr>
                        <a:t>"</a:t>
                      </a:r>
                      <a:r>
                        <a:rPr lang="en-US" sz="1200" u="none" strike="noStrike" dirty="0" err="1">
                          <a:effectLst/>
                        </a:rPr>
                        <a:t>purrr</a:t>
                      </a:r>
                      <a:r>
                        <a:rPr lang="en-US" sz="1200" u="none" strike="noStrike" dirty="0">
                          <a:effectLst/>
                        </a:rPr>
                        <a:t>"</a:t>
                      </a:r>
                      <a:endParaRPr lang="en-US" sz="12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"ragg"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617310668"/>
                  </a:ext>
                </a:extLst>
              </a:tr>
              <a:tr h="254000">
                <a:tc>
                  <a:txBody>
                    <a:bodyPr/>
                    <a:lstStyle/>
                    <a:p>
                      <a:pPr algn="l" fontAlgn="b"/>
                      <a:r>
                        <a:rPr lang="en-US" sz="1200" u="none" strike="noStrike" dirty="0">
                          <a:effectLst/>
                          <a:highlight>
                            <a:srgbClr val="FFFF00"/>
                          </a:highlight>
                        </a:rPr>
                        <a:t>"</a:t>
                      </a:r>
                      <a:r>
                        <a:rPr lang="en-US" sz="1200" u="none" strike="noStrike" dirty="0" err="1">
                          <a:effectLst/>
                          <a:highlight>
                            <a:srgbClr val="FFFF00"/>
                          </a:highlight>
                        </a:rPr>
                        <a:t>readr</a:t>
                      </a:r>
                      <a:r>
                        <a:rPr lang="en-US" sz="1200" u="none" strike="noStrike" dirty="0">
                          <a:effectLst/>
                          <a:highlight>
                            <a:srgbClr val="FFFF00"/>
                          </a:highlight>
                        </a:rPr>
                        <a:t>"</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l" fontAlgn="b"/>
                      <a:r>
                        <a:rPr lang="en-US" sz="1200" u="none" strike="noStrike" dirty="0">
                          <a:effectLst/>
                          <a:highlight>
                            <a:srgbClr val="FFFF00"/>
                          </a:highlight>
                        </a:rPr>
                        <a:t>"</a:t>
                      </a:r>
                      <a:r>
                        <a:rPr lang="en-US" sz="1200" u="none" strike="noStrike" dirty="0" err="1">
                          <a:effectLst/>
                          <a:highlight>
                            <a:srgbClr val="FFFF00"/>
                          </a:highlight>
                        </a:rPr>
                        <a:t>readxl</a:t>
                      </a:r>
                      <a:r>
                        <a:rPr lang="en-US" sz="1200" u="none" strike="noStrike" dirty="0">
                          <a:effectLst/>
                          <a:highlight>
                            <a:srgbClr val="FFFF00"/>
                          </a:highlight>
                        </a:rPr>
                        <a:t>"</a:t>
                      </a:r>
                      <a:endParaRPr lang="en-US" sz="1200" b="0" i="0" u="none" strike="noStrike" dirty="0">
                        <a:solidFill>
                          <a:srgbClr val="000000"/>
                        </a:solidFill>
                        <a:effectLst/>
                        <a:highlight>
                          <a:srgbClr val="FFFF00"/>
                        </a:highlight>
                        <a:latin typeface="Calibri" panose="020F0502020204030204" pitchFamily="34" charset="0"/>
                      </a:endParaRPr>
                    </a:p>
                  </a:txBody>
                  <a:tcPr marL="9525" marR="9525" marT="9525" marB="0" anchor="b"/>
                </a:tc>
                <a:tc>
                  <a:txBody>
                    <a:bodyPr/>
                    <a:lstStyle/>
                    <a:p>
                      <a:pPr algn="l" fontAlgn="b"/>
                      <a:r>
                        <a:rPr lang="en-US" sz="1200" u="none" strike="noStrike">
                          <a:effectLst/>
                        </a:rPr>
                        <a:t>"reprex"</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"rlang"</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96679289"/>
                  </a:ext>
                </a:extLst>
              </a:tr>
              <a:tr h="254000">
                <a:tc>
                  <a:txBody>
                    <a:bodyPr/>
                    <a:lstStyle/>
                    <a:p>
                      <a:pPr algn="l" fontAlgn="b"/>
                      <a:r>
                        <a:rPr lang="en-US" sz="1200" u="none" strike="noStrike">
                          <a:effectLst/>
                        </a:rPr>
                        <a:t>"rstudioapi"</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"rvest"</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"stringr"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"tibble"</a:t>
                      </a:r>
                      <a:endParaRPr lang="en-US" sz="12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57707272"/>
                  </a:ext>
                </a:extLst>
              </a:tr>
              <a:tr h="254000">
                <a:tc>
                  <a:txBody>
                    <a:bodyPr/>
                    <a:lstStyle/>
                    <a:p>
                      <a:pPr algn="l" fontAlgn="b"/>
                      <a:r>
                        <a:rPr lang="en-US" sz="1200" u="none" strike="noStrike">
                          <a:effectLst/>
                        </a:rPr>
                        <a:t>"tidyr"</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"xml2"</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200" u="none" strike="noStrike">
                          <a:effectLst/>
                        </a:rPr>
                        <a:t>"tidyverse"</a:t>
                      </a:r>
                      <a:endParaRPr lang="en-US" sz="12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endParaRPr lang="en-US" sz="1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808976140"/>
                  </a:ext>
                </a:extLst>
              </a:tr>
            </a:tbl>
          </a:graphicData>
        </a:graphic>
      </p:graphicFrame>
    </p:spTree>
    <p:extLst>
      <p:ext uri="{BB962C8B-B14F-4D97-AF65-F5344CB8AC3E}">
        <p14:creationId xmlns:p14="http://schemas.microsoft.com/office/powerpoint/2010/main" val="42112726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4"/>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sz="3300" b="0" i="0" u="none" strike="noStrike" cap="none" dirty="0">
                <a:solidFill>
                  <a:schemeClr val="dk1"/>
                </a:solidFill>
                <a:latin typeface="Arial"/>
                <a:ea typeface="Arial"/>
                <a:cs typeface="Arial"/>
                <a:sym typeface="Arial"/>
              </a:rPr>
              <a:t>Installing </a:t>
            </a:r>
            <a:r>
              <a:rPr lang="en" sz="3300" b="0" i="0" u="none" strike="noStrike" cap="none" dirty="0" err="1">
                <a:solidFill>
                  <a:schemeClr val="dk1"/>
                </a:solidFill>
                <a:latin typeface="Arial"/>
                <a:ea typeface="Arial"/>
                <a:cs typeface="Arial"/>
                <a:sym typeface="Arial"/>
              </a:rPr>
              <a:t>tidyverse</a:t>
            </a:r>
            <a:r>
              <a:rPr lang="en" sz="3300" b="0" i="0" u="none" strike="noStrike" cap="none" dirty="0">
                <a:solidFill>
                  <a:schemeClr val="dk1"/>
                </a:solidFill>
                <a:latin typeface="Arial"/>
                <a:ea typeface="Arial"/>
                <a:cs typeface="Arial"/>
                <a:sym typeface="Arial"/>
              </a:rPr>
              <a:t> package</a:t>
            </a:r>
            <a:endParaRPr sz="3300" b="0" i="0" u="none" strike="noStrike" cap="none" dirty="0">
              <a:solidFill>
                <a:schemeClr val="dk1"/>
              </a:solidFill>
              <a:latin typeface="Arial"/>
              <a:ea typeface="Arial"/>
              <a:cs typeface="Arial"/>
              <a:sym typeface="Arial"/>
            </a:endParaRPr>
          </a:p>
        </p:txBody>
      </p:sp>
      <p:sp>
        <p:nvSpPr>
          <p:cNvPr id="250" name="Google Shape;250;p44"/>
          <p:cNvSpPr txBox="1">
            <a:spLocks noGrp="1"/>
          </p:cNvSpPr>
          <p:nvPr>
            <p:ph type="body" idx="1"/>
          </p:nvPr>
        </p:nvSpPr>
        <p:spPr>
          <a:xfrm>
            <a:off x="743250" y="1268050"/>
            <a:ext cx="7886700" cy="3554100"/>
          </a:xfrm>
          <a:prstGeom prst="rect">
            <a:avLst/>
          </a:prstGeom>
        </p:spPr>
        <p:txBody>
          <a:bodyPr spcFirstLastPara="1" wrap="square" lIns="68575" tIns="68575" rIns="68575" bIns="68575" anchor="t" anchorCtr="0">
            <a:noAutofit/>
          </a:bodyPr>
          <a:lstStyle/>
          <a:p>
            <a:pPr marL="0" lvl="0" indent="0" algn="l" rtl="0">
              <a:spcBef>
                <a:spcPts val="0"/>
              </a:spcBef>
              <a:spcAft>
                <a:spcPts val="0"/>
              </a:spcAft>
              <a:buNone/>
            </a:pPr>
            <a:r>
              <a:rPr lang="en" sz="2400" b="1">
                <a:solidFill>
                  <a:srgbClr val="FF0000"/>
                </a:solidFill>
              </a:rPr>
              <a:t>install.packages</a:t>
            </a:r>
            <a:r>
              <a:rPr lang="en" sz="2400" b="1"/>
              <a:t>("</a:t>
            </a:r>
            <a:r>
              <a:rPr lang="en" sz="2400" b="1">
                <a:solidFill>
                  <a:srgbClr val="16A53F"/>
                </a:solidFill>
              </a:rPr>
              <a:t>tidyverse</a:t>
            </a:r>
            <a:r>
              <a:rPr lang="en" sz="2400" b="1"/>
              <a:t>")</a:t>
            </a:r>
            <a:endParaRPr sz="2400" b="1"/>
          </a:p>
          <a:p>
            <a:pPr marL="0" lvl="0" indent="0" algn="l" rtl="0">
              <a:spcBef>
                <a:spcPts val="0"/>
              </a:spcBef>
              <a:spcAft>
                <a:spcPts val="0"/>
              </a:spcAft>
              <a:buNone/>
            </a:pPr>
            <a:endParaRPr sz="2400" b="1"/>
          </a:p>
          <a:p>
            <a:pPr marL="0" lvl="0" indent="0" algn="l" rtl="0">
              <a:spcBef>
                <a:spcPts val="0"/>
              </a:spcBef>
              <a:spcAft>
                <a:spcPts val="0"/>
              </a:spcAft>
              <a:buNone/>
            </a:pPr>
            <a:endParaRPr sz="2400" b="1"/>
          </a:p>
          <a:p>
            <a:pPr marL="0" lvl="0" indent="0" algn="l" rtl="0">
              <a:spcBef>
                <a:spcPts val="400"/>
              </a:spcBef>
              <a:spcAft>
                <a:spcPts val="0"/>
              </a:spcAft>
              <a:buClr>
                <a:schemeClr val="dk1"/>
              </a:buClr>
              <a:buSzPts val="1100"/>
              <a:buFont typeface="Arial"/>
              <a:buNone/>
            </a:pPr>
            <a:r>
              <a:rPr lang="en" sz="2400" b="1">
                <a:solidFill>
                  <a:srgbClr val="5B1A8E"/>
                </a:solidFill>
              </a:rPr>
              <a:t>Output</a:t>
            </a:r>
            <a:r>
              <a:rPr lang="en" sz="2400"/>
              <a:t>:</a:t>
            </a:r>
            <a:endParaRPr sz="2400"/>
          </a:p>
          <a:p>
            <a:pPr marL="0" lvl="0" indent="0" algn="l" rtl="0">
              <a:spcBef>
                <a:spcPts val="0"/>
              </a:spcBef>
              <a:spcAft>
                <a:spcPts val="0"/>
              </a:spcAft>
              <a:buNone/>
            </a:pPr>
            <a:endParaRPr sz="2400" b="1"/>
          </a:p>
          <a:p>
            <a:pPr marL="0" lvl="0" indent="0" algn="l" rtl="0">
              <a:spcBef>
                <a:spcPts val="400"/>
              </a:spcBef>
              <a:spcAft>
                <a:spcPts val="0"/>
              </a:spcAft>
              <a:buNone/>
            </a:pPr>
            <a:endParaRPr/>
          </a:p>
        </p:txBody>
      </p:sp>
      <p:pic>
        <p:nvPicPr>
          <p:cNvPr id="251" name="Google Shape;251;p44" descr="Output message in console when installing a package." title="Workspace loaded"/>
          <p:cNvPicPr preferRelativeResize="0"/>
          <p:nvPr/>
        </p:nvPicPr>
        <p:blipFill>
          <a:blip r:embed="rId3">
            <a:alphaModFix/>
          </a:blip>
          <a:stretch>
            <a:fillRect/>
          </a:stretch>
        </p:blipFill>
        <p:spPr>
          <a:xfrm>
            <a:off x="2091075" y="2100075"/>
            <a:ext cx="6212775" cy="22217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6"/>
          <p:cNvSpPr txBox="1">
            <a:spLocks noGrp="1"/>
          </p:cNvSpPr>
          <p:nvPr>
            <p:ph type="title"/>
          </p:nvPr>
        </p:nvSpPr>
        <p:spPr>
          <a:xfrm>
            <a:off x="628650" y="273844"/>
            <a:ext cx="7886700" cy="994200"/>
          </a:xfrm>
          <a:prstGeom prst="rect">
            <a:avLst/>
          </a:prstGeom>
          <a:noFill/>
          <a:ln>
            <a:noFill/>
          </a:ln>
        </p:spPr>
        <p:txBody>
          <a:bodyPr spcFirstLastPara="1" wrap="square" lIns="68575" tIns="34275" rIns="68575" bIns="34275" anchor="ctr" anchorCtr="0">
            <a:noAutofit/>
          </a:bodyPr>
          <a:lstStyle/>
          <a:p>
            <a:pPr marL="0" marR="0" lvl="0" indent="0" algn="l" rtl="0">
              <a:lnSpc>
                <a:spcPct val="90000"/>
              </a:lnSpc>
              <a:spcBef>
                <a:spcPts val="0"/>
              </a:spcBef>
              <a:spcAft>
                <a:spcPts val="0"/>
              </a:spcAft>
              <a:buClr>
                <a:schemeClr val="dk1"/>
              </a:buClr>
              <a:buSzPts val="3300"/>
              <a:buFont typeface="Arial"/>
              <a:buNone/>
            </a:pPr>
            <a:r>
              <a:rPr lang="en" dirty="0"/>
              <a:t>Loading</a:t>
            </a:r>
            <a:r>
              <a:rPr lang="en" sz="3300" b="0" i="0" u="none" strike="noStrike" cap="none" dirty="0">
                <a:solidFill>
                  <a:schemeClr val="dk1"/>
                </a:solidFill>
                <a:latin typeface="Arial"/>
                <a:ea typeface="Arial"/>
                <a:cs typeface="Arial"/>
                <a:sym typeface="Arial"/>
              </a:rPr>
              <a:t> </a:t>
            </a:r>
            <a:r>
              <a:rPr lang="en" sz="3300" b="0" i="0" u="none" strike="noStrike" cap="none" dirty="0" err="1">
                <a:solidFill>
                  <a:schemeClr val="dk1"/>
                </a:solidFill>
                <a:latin typeface="Arial"/>
                <a:ea typeface="Arial"/>
                <a:cs typeface="Arial"/>
                <a:sym typeface="Arial"/>
              </a:rPr>
              <a:t>tidyverse</a:t>
            </a:r>
            <a:r>
              <a:rPr lang="en" sz="3300" b="0" i="0" u="none" strike="noStrike" cap="none" dirty="0">
                <a:solidFill>
                  <a:schemeClr val="dk1"/>
                </a:solidFill>
                <a:latin typeface="Arial"/>
                <a:ea typeface="Arial"/>
                <a:cs typeface="Arial"/>
                <a:sym typeface="Arial"/>
              </a:rPr>
              <a:t> package</a:t>
            </a:r>
            <a:endParaRPr sz="3300" b="0" i="0" u="none" strike="noStrike" cap="none" dirty="0">
              <a:solidFill>
                <a:schemeClr val="dk1"/>
              </a:solidFill>
              <a:latin typeface="Arial"/>
              <a:ea typeface="Arial"/>
              <a:cs typeface="Arial"/>
              <a:sym typeface="Arial"/>
            </a:endParaRPr>
          </a:p>
        </p:txBody>
      </p:sp>
      <p:sp>
        <p:nvSpPr>
          <p:cNvPr id="263" name="Google Shape;263;p46"/>
          <p:cNvSpPr txBox="1">
            <a:spLocks noGrp="1"/>
          </p:cNvSpPr>
          <p:nvPr>
            <p:ph type="body" idx="2"/>
          </p:nvPr>
        </p:nvSpPr>
        <p:spPr>
          <a:xfrm>
            <a:off x="628650" y="976050"/>
            <a:ext cx="7886700" cy="3999900"/>
          </a:xfrm>
          <a:prstGeom prst="rect">
            <a:avLst/>
          </a:prstGeom>
          <a:noFill/>
          <a:ln>
            <a:noFill/>
          </a:ln>
        </p:spPr>
        <p:txBody>
          <a:bodyPr spcFirstLastPara="1" wrap="square" lIns="68575" tIns="34275" rIns="68575" bIns="34275" anchor="t" anchorCtr="0">
            <a:noAutofit/>
          </a:bodyPr>
          <a:lstStyle/>
          <a:p>
            <a:pPr marL="0" marR="0" lvl="0" indent="0" algn="l" rtl="0">
              <a:lnSpc>
                <a:spcPct val="90000"/>
              </a:lnSpc>
              <a:spcBef>
                <a:spcPts val="0"/>
              </a:spcBef>
              <a:spcAft>
                <a:spcPts val="0"/>
              </a:spcAft>
              <a:buNone/>
            </a:pPr>
            <a:endParaRPr sz="1100"/>
          </a:p>
          <a:p>
            <a:pPr marL="0" lvl="0" indent="0" algn="l" rtl="0">
              <a:spcBef>
                <a:spcPts val="0"/>
              </a:spcBef>
              <a:spcAft>
                <a:spcPts val="0"/>
              </a:spcAft>
              <a:buNone/>
            </a:pPr>
            <a:r>
              <a:rPr lang="en" sz="2400" b="1">
                <a:solidFill>
                  <a:srgbClr val="FF0000"/>
                </a:solidFill>
              </a:rPr>
              <a:t>library</a:t>
            </a:r>
            <a:r>
              <a:rPr lang="en" sz="2400" b="1"/>
              <a:t>("</a:t>
            </a:r>
            <a:r>
              <a:rPr lang="en" sz="2400" b="1">
                <a:solidFill>
                  <a:srgbClr val="16A53F"/>
                </a:solidFill>
              </a:rPr>
              <a:t>tidyverse</a:t>
            </a:r>
            <a:r>
              <a:rPr lang="en" sz="2400" b="1"/>
              <a:t>")</a:t>
            </a:r>
            <a:endParaRPr sz="2400" b="1"/>
          </a:p>
          <a:p>
            <a:pPr marL="0" lvl="0" indent="0" algn="l" rtl="0">
              <a:spcBef>
                <a:spcPts val="0"/>
              </a:spcBef>
              <a:spcAft>
                <a:spcPts val="0"/>
              </a:spcAft>
              <a:buNone/>
            </a:pPr>
            <a:endParaRPr sz="2400" b="1"/>
          </a:p>
          <a:p>
            <a:pPr marL="0" lvl="0" indent="0" algn="l" rtl="0">
              <a:spcBef>
                <a:spcPts val="400"/>
              </a:spcBef>
              <a:spcAft>
                <a:spcPts val="0"/>
              </a:spcAft>
              <a:buClr>
                <a:schemeClr val="dk1"/>
              </a:buClr>
              <a:buSzPts val="1100"/>
              <a:buFont typeface="Arial"/>
              <a:buNone/>
            </a:pPr>
            <a:r>
              <a:rPr lang="en" sz="2400" b="1">
                <a:solidFill>
                  <a:srgbClr val="5B1A8E"/>
                </a:solidFill>
              </a:rPr>
              <a:t>Output</a:t>
            </a:r>
            <a:r>
              <a:rPr lang="en" sz="2400"/>
              <a:t>:</a:t>
            </a:r>
            <a:endParaRPr sz="2400" b="1"/>
          </a:p>
          <a:p>
            <a:pPr marL="0" marR="0" lvl="0" indent="0" algn="l" rtl="0">
              <a:lnSpc>
                <a:spcPct val="90000"/>
              </a:lnSpc>
              <a:spcBef>
                <a:spcPts val="400"/>
              </a:spcBef>
              <a:spcAft>
                <a:spcPts val="0"/>
              </a:spcAft>
              <a:buNone/>
            </a:pPr>
            <a:endParaRPr/>
          </a:p>
          <a:p>
            <a:pPr marL="0" marR="0" lvl="0" indent="0" algn="l" rtl="0">
              <a:lnSpc>
                <a:spcPct val="90000"/>
              </a:lnSpc>
              <a:spcBef>
                <a:spcPts val="400"/>
              </a:spcBef>
              <a:spcAft>
                <a:spcPts val="0"/>
              </a:spcAft>
              <a:buNone/>
            </a:pPr>
            <a:endParaRPr/>
          </a:p>
        </p:txBody>
      </p:sp>
      <p:pic>
        <p:nvPicPr>
          <p:cNvPr id="264" name="Google Shape;264;p46" descr="Message in console after loading a package. Shows attached packages and conflicts." title="Loading package output"/>
          <p:cNvPicPr preferRelativeResize="0"/>
          <p:nvPr/>
        </p:nvPicPr>
        <p:blipFill>
          <a:blip r:embed="rId3">
            <a:alphaModFix/>
          </a:blip>
          <a:stretch>
            <a:fillRect/>
          </a:stretch>
        </p:blipFill>
        <p:spPr>
          <a:xfrm>
            <a:off x="2172322" y="1802825"/>
            <a:ext cx="5271976" cy="2985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EA2E-4809-0809-EF27-72883217401E}"/>
              </a:ext>
            </a:extLst>
          </p:cNvPr>
          <p:cNvSpPr>
            <a:spLocks noGrp="1"/>
          </p:cNvSpPr>
          <p:nvPr>
            <p:ph type="title"/>
          </p:nvPr>
        </p:nvSpPr>
        <p:spPr/>
        <p:txBody>
          <a:bodyPr/>
          <a:lstStyle/>
          <a:p>
            <a:r>
              <a:rPr lang="en-US" dirty="0"/>
              <a:t>Let’s load some new data</a:t>
            </a:r>
          </a:p>
        </p:txBody>
      </p:sp>
      <p:sp>
        <p:nvSpPr>
          <p:cNvPr id="3" name="Text Placeholder 2">
            <a:extLst>
              <a:ext uri="{FF2B5EF4-FFF2-40B4-BE49-F238E27FC236}">
                <a16:creationId xmlns:a16="http://schemas.microsoft.com/office/drawing/2014/main" id="{2137E528-69A0-C5B3-39A9-771B6608F954}"/>
              </a:ext>
            </a:extLst>
          </p:cNvPr>
          <p:cNvSpPr>
            <a:spLocks noGrp="1"/>
          </p:cNvSpPr>
          <p:nvPr>
            <p:ph type="body" idx="1"/>
          </p:nvPr>
        </p:nvSpPr>
        <p:spPr/>
        <p:txBody>
          <a:bodyPr/>
          <a:lstStyle/>
          <a:p>
            <a:r>
              <a:rPr lang="en-US" dirty="0">
                <a:solidFill>
                  <a:srgbClr val="000000"/>
                </a:solidFill>
                <a:latin typeface="Fira Sans" panose="020B0503050000020004" pitchFamily="34" charset="0"/>
              </a:rPr>
              <a:t>W</a:t>
            </a:r>
            <a:r>
              <a:rPr lang="en-US" b="0" i="0" dirty="0">
                <a:solidFill>
                  <a:srgbClr val="000000"/>
                </a:solidFill>
                <a:effectLst/>
                <a:latin typeface="Fira Sans" panose="020B0503050000020004" pitchFamily="34" charset="0"/>
              </a:rPr>
              <a:t>e will load the dataset </a:t>
            </a:r>
            <a:r>
              <a:rPr lang="en-US" dirty="0" err="1"/>
              <a:t>starwars</a:t>
            </a:r>
            <a:r>
              <a:rPr lang="en-US" b="0" i="0" dirty="0">
                <a:solidFill>
                  <a:srgbClr val="000000"/>
                </a:solidFill>
                <a:effectLst/>
                <a:latin typeface="Fira Sans" panose="020B0503050000020004" pitchFamily="34" charset="0"/>
              </a:rPr>
              <a:t> from the </a:t>
            </a:r>
            <a:r>
              <a:rPr lang="en-US" b="0" i="0" dirty="0" err="1">
                <a:solidFill>
                  <a:srgbClr val="000000"/>
                </a:solidFill>
                <a:effectLst/>
                <a:latin typeface="Fira Sans" panose="020B0503050000020004" pitchFamily="34" charset="0"/>
              </a:rPr>
              <a:t>tidyverse</a:t>
            </a:r>
            <a:r>
              <a:rPr lang="en-US" b="0" i="0" dirty="0">
                <a:solidFill>
                  <a:srgbClr val="000000"/>
                </a:solidFill>
                <a:effectLst/>
                <a:latin typeface="Fira Sans" panose="020B0503050000020004" pitchFamily="34" charset="0"/>
              </a:rPr>
              <a:t> package</a:t>
            </a:r>
          </a:p>
          <a:p>
            <a:pPr marL="95250" indent="0">
              <a:buNone/>
            </a:pPr>
            <a:r>
              <a:rPr lang="en-US" dirty="0">
                <a:solidFill>
                  <a:srgbClr val="000000"/>
                </a:solidFill>
                <a:latin typeface="Fira Sans" panose="020B0503050000020004" pitchFamily="34" charset="0"/>
              </a:rPr>
              <a:t>	</a:t>
            </a:r>
            <a:endParaRPr lang="en-US" dirty="0"/>
          </a:p>
        </p:txBody>
      </p:sp>
      <p:sp>
        <p:nvSpPr>
          <p:cNvPr id="4" name="Text Placeholder 3">
            <a:extLst>
              <a:ext uri="{FF2B5EF4-FFF2-40B4-BE49-F238E27FC236}">
                <a16:creationId xmlns:a16="http://schemas.microsoft.com/office/drawing/2014/main" id="{7A7DB709-4B2F-4C55-BAEC-2D2185E481B5}"/>
              </a:ext>
            </a:extLst>
          </p:cNvPr>
          <p:cNvSpPr>
            <a:spLocks noGrp="1"/>
          </p:cNvSpPr>
          <p:nvPr>
            <p:ph type="body" idx="2"/>
          </p:nvPr>
        </p:nvSpPr>
        <p:spPr>
          <a:xfrm>
            <a:off x="5684808" y="1369219"/>
            <a:ext cx="2830542" cy="3263400"/>
          </a:xfrm>
        </p:spPr>
        <p:txBody>
          <a:bodyPr/>
          <a:lstStyle/>
          <a:p>
            <a:pPr marL="95250" indent="0">
              <a:buNone/>
            </a:pPr>
            <a:r>
              <a:rPr lang="en-US" sz="2000" b="1" dirty="0">
                <a:solidFill>
                  <a:srgbClr val="FF0000"/>
                </a:solidFill>
              </a:rPr>
              <a:t>library</a:t>
            </a:r>
            <a:r>
              <a:rPr lang="en-US" sz="2000" dirty="0"/>
              <a:t>(</a:t>
            </a:r>
            <a:r>
              <a:rPr lang="en-US" sz="2000" dirty="0" err="1">
                <a:solidFill>
                  <a:srgbClr val="00B050"/>
                </a:solidFill>
              </a:rPr>
              <a:t>tidyverse</a:t>
            </a:r>
            <a:r>
              <a:rPr lang="en-US" sz="2000" dirty="0"/>
              <a:t>)</a:t>
            </a:r>
          </a:p>
          <a:p>
            <a:pPr marL="95250" indent="0">
              <a:buNone/>
            </a:pPr>
            <a:endParaRPr lang="en-US" sz="2000" dirty="0"/>
          </a:p>
          <a:p>
            <a:pPr marL="95250" indent="0">
              <a:buNone/>
            </a:pPr>
            <a:r>
              <a:rPr lang="en-US" sz="2000" b="1" dirty="0">
                <a:solidFill>
                  <a:srgbClr val="FF0000"/>
                </a:solidFill>
              </a:rPr>
              <a:t>data</a:t>
            </a:r>
            <a:r>
              <a:rPr lang="en-US" sz="2000" dirty="0"/>
              <a:t>(</a:t>
            </a:r>
            <a:r>
              <a:rPr lang="en-US" sz="2000" dirty="0" err="1">
                <a:solidFill>
                  <a:srgbClr val="00B050"/>
                </a:solidFill>
              </a:rPr>
              <a:t>starwars</a:t>
            </a:r>
            <a:r>
              <a:rPr lang="en-US" sz="2000" dirty="0"/>
              <a:t>)</a:t>
            </a:r>
          </a:p>
          <a:p>
            <a:pPr marL="95250" indent="0">
              <a:buNone/>
            </a:pPr>
            <a:endParaRPr lang="en-US" dirty="0"/>
          </a:p>
        </p:txBody>
      </p:sp>
      <p:sp>
        <p:nvSpPr>
          <p:cNvPr id="5" name="Slide Number Placeholder 4">
            <a:extLst>
              <a:ext uri="{FF2B5EF4-FFF2-40B4-BE49-F238E27FC236}">
                <a16:creationId xmlns:a16="http://schemas.microsoft.com/office/drawing/2014/main" id="{E985869F-AB18-0991-5F46-D3DA12E74E2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spTree>
    <p:extLst>
      <p:ext uri="{BB962C8B-B14F-4D97-AF65-F5344CB8AC3E}">
        <p14:creationId xmlns:p14="http://schemas.microsoft.com/office/powerpoint/2010/main" val="3456846005"/>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13466</TotalTime>
  <Words>4898</Words>
  <Application>Microsoft Macintosh PowerPoint</Application>
  <PresentationFormat>On-screen Show (16:9)</PresentationFormat>
  <Paragraphs>632</Paragraphs>
  <Slides>44</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Arial</vt:lpstr>
      <vt:lpstr>Calibri</vt:lpstr>
      <vt:lpstr>Fira Sans</vt:lpstr>
      <vt:lpstr>Roboto</vt:lpstr>
      <vt:lpstr>Times New Roman</vt:lpstr>
      <vt:lpstr>Office Theme</vt:lpstr>
      <vt:lpstr>Econ 106 Data Analysis in Economics</vt:lpstr>
      <vt:lpstr>Reminders</vt:lpstr>
      <vt:lpstr>#tidytuesday</vt:lpstr>
      <vt:lpstr>Outline</vt:lpstr>
      <vt:lpstr>The tidyverse Package</vt:lpstr>
      <vt:lpstr>Packages inside the tidyverse package</vt:lpstr>
      <vt:lpstr>Installing tidyverse package</vt:lpstr>
      <vt:lpstr>Loading tidyverse package</vt:lpstr>
      <vt:lpstr>Let’s load some new data</vt:lpstr>
      <vt:lpstr>Dplyr Example</vt:lpstr>
      <vt:lpstr>Pipe operator %&gt;%</vt:lpstr>
      <vt:lpstr>Key dplyr verbs</vt:lpstr>
      <vt:lpstr>filter()</vt:lpstr>
      <vt:lpstr>filter()</vt:lpstr>
      <vt:lpstr>Logical Operators</vt:lpstr>
      <vt:lpstr>Combining logical conditions (“and”)</vt:lpstr>
      <vt:lpstr>Combining logical conditions (“or”)</vt:lpstr>
      <vt:lpstr>Exercise</vt:lpstr>
      <vt:lpstr>Filtering with non-numeric variables</vt:lpstr>
      <vt:lpstr>Combining logical conditions</vt:lpstr>
      <vt:lpstr>A Useful trick: %in% logical operator</vt:lpstr>
      <vt:lpstr>Exercise</vt:lpstr>
      <vt:lpstr>https://pollev.com/vsovero</vt:lpstr>
      <vt:lpstr>“not” logical operator</vt:lpstr>
      <vt:lpstr>filter() and missing data</vt:lpstr>
      <vt:lpstr>Exercise</vt:lpstr>
      <vt:lpstr>filter()</vt:lpstr>
      <vt:lpstr>https://pollev.com/vsovero</vt:lpstr>
      <vt:lpstr>arrange()</vt:lpstr>
      <vt:lpstr>arrange()</vt:lpstr>
      <vt:lpstr>Exercise</vt:lpstr>
      <vt:lpstr>https://pollev.com/vsovero</vt:lpstr>
      <vt:lpstr>select()</vt:lpstr>
      <vt:lpstr>select()</vt:lpstr>
      <vt:lpstr>https://pollev.com/vsovero</vt:lpstr>
      <vt:lpstr>select()</vt:lpstr>
      <vt:lpstr>select()</vt:lpstr>
      <vt:lpstr>select() variable names that match a pattern</vt:lpstr>
      <vt:lpstr>mutate()</vt:lpstr>
      <vt:lpstr>mutate()</vt:lpstr>
      <vt:lpstr>mutate()</vt:lpstr>
      <vt:lpstr>mutate()</vt:lpstr>
      <vt:lpstr>Be careful with the order of chained commands</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Basics</dc:title>
  <cp:lastModifiedBy>Veronica Sovero</cp:lastModifiedBy>
  <cp:revision>54</cp:revision>
  <dcterms:modified xsi:type="dcterms:W3CDTF">2024-10-10T21:43:58Z</dcterms:modified>
</cp:coreProperties>
</file>