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40"/>
  </p:notesMasterIdLst>
  <p:sldIdLst>
    <p:sldId id="256" r:id="rId2"/>
    <p:sldId id="404" r:id="rId3"/>
    <p:sldId id="418" r:id="rId4"/>
    <p:sldId id="408" r:id="rId5"/>
    <p:sldId id="257" r:id="rId6"/>
    <p:sldId id="351" r:id="rId7"/>
    <p:sldId id="289" r:id="rId8"/>
    <p:sldId id="270" r:id="rId9"/>
    <p:sldId id="276" r:id="rId10"/>
    <p:sldId id="349" r:id="rId11"/>
    <p:sldId id="400" r:id="rId12"/>
    <p:sldId id="372" r:id="rId13"/>
    <p:sldId id="355" r:id="rId14"/>
    <p:sldId id="279" r:id="rId15"/>
    <p:sldId id="356" r:id="rId16"/>
    <p:sldId id="393" r:id="rId17"/>
    <p:sldId id="410" r:id="rId18"/>
    <p:sldId id="411" r:id="rId19"/>
    <p:sldId id="409" r:id="rId20"/>
    <p:sldId id="394" r:id="rId21"/>
    <p:sldId id="403" r:id="rId22"/>
    <p:sldId id="392" r:id="rId23"/>
    <p:sldId id="369" r:id="rId24"/>
    <p:sldId id="395" r:id="rId25"/>
    <p:sldId id="412" r:id="rId26"/>
    <p:sldId id="413" r:id="rId27"/>
    <p:sldId id="398" r:id="rId28"/>
    <p:sldId id="399" r:id="rId29"/>
    <p:sldId id="396" r:id="rId30"/>
    <p:sldId id="397" r:id="rId31"/>
    <p:sldId id="374" r:id="rId32"/>
    <p:sldId id="357" r:id="rId33"/>
    <p:sldId id="283" r:id="rId34"/>
    <p:sldId id="282" r:id="rId35"/>
    <p:sldId id="414" r:id="rId36"/>
    <p:sldId id="401" r:id="rId37"/>
    <p:sldId id="416" r:id="rId38"/>
    <p:sldId id="417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8C4D-261F-49C9-8869-00AC481E4FCA}">
  <a:tblStyle styleId="{E4EE8C4D-261F-49C9-8869-00AC481E4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94422"/>
  </p:normalViewPr>
  <p:slideViewPr>
    <p:cSldViewPr snapToGrid="0">
      <p:cViewPr>
        <p:scale>
          <a:sx n="160" d="100"/>
          <a:sy n="16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8d5f999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and welcome R basics. Today we’re going to be discussing how to use the R programming language and the RStudio interface to read and subset tabular data.</a:t>
            </a:r>
            <a:endParaRPr/>
          </a:p>
        </p:txBody>
      </p:sp>
      <p:sp>
        <p:nvSpPr>
          <p:cNvPr id="202" name="Google Shape;202;g298d5f999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de388118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Dplyr</a:t>
            </a:r>
            <a:r>
              <a:rPr lang="en" sz="1100" dirty="0">
                <a:solidFill>
                  <a:schemeClr val="dk1"/>
                </a:solidFill>
              </a:rPr>
              <a:t> also has functions that make it easy to create summary tables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let’s look at the summarize function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summarize applies a summary statistic to data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It takes a definition of a summary statistic as input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And outputs the summary statistic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look at how this works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Suppose you would like to know the average weight for all animals in the dataset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#Overall mean weight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#remove NAs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(weight, </a:t>
            </a:r>
            <a:r>
              <a:rPr lang="en" sz="1100" b="1" dirty="0" err="1">
                <a:solidFill>
                  <a:srgbClr val="16A53F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= TRUE))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is a logical value indicating whether NA values should be stripped before the computation proceeds.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Mean is a built-in function in base 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54" name="Google Shape;354;g4cde3881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17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de388118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Dplyr</a:t>
            </a:r>
            <a:r>
              <a:rPr lang="en" sz="1100" dirty="0">
                <a:solidFill>
                  <a:schemeClr val="dk1"/>
                </a:solidFill>
              </a:rPr>
              <a:t> also has functions that make it easy to create summary tables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let’s look at the summarize function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summarize applies a summary statistic to data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It takes a definition of a summary statistic as input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And outputs the summary statistic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look at how this works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Suppose you would like to know the average weight for all animals in the dataset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#Overall mean weight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#remove NAs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(weight, </a:t>
            </a:r>
            <a:r>
              <a:rPr lang="en" sz="1100" b="1" dirty="0" err="1">
                <a:solidFill>
                  <a:srgbClr val="16A53F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= TRUE))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is a logical value indicating whether NA values should be stripped before the computation proceeds.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Mean is a built-in function in base 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54" name="Google Shape;354;g4cde3881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654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de388118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Dplyr</a:t>
            </a:r>
            <a:r>
              <a:rPr lang="en" sz="1100" dirty="0">
                <a:solidFill>
                  <a:schemeClr val="dk1"/>
                </a:solidFill>
              </a:rPr>
              <a:t> also has functions that make it easy to create summary tables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let’s look at the summarize function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summarize applies a summary statistic to data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It takes a definition of a summary statistic as input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And outputs the summary statistic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look at how this works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Suppose you would like to know the average weight for all animals in the dataset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#Overall mean weight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#remove NAs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(weight, </a:t>
            </a:r>
            <a:r>
              <a:rPr lang="en" sz="1100" b="1" dirty="0" err="1">
                <a:solidFill>
                  <a:srgbClr val="16A53F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= TRUE))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is a logical value indicating whether NA values should be stripped before the computation proceeds.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Mean is a built-in function in base 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54" name="Google Shape;354;g4cde3881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647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cde388118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You can also group by multiple variables. For example, it might make more sense to group M/F within a species.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#Mean weight by sex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surveys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group_by</a:t>
            </a:r>
            <a:r>
              <a:rPr lang="en" sz="1100">
                <a:solidFill>
                  <a:schemeClr val="dk1"/>
                </a:solidFill>
              </a:rPr>
              <a:t>(sex, species_id)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     </a:t>
            </a:r>
            <a:r>
              <a:rPr lang="en" sz="1100">
                <a:solidFill>
                  <a:srgbClr val="FF0000"/>
                </a:solidFill>
              </a:rPr>
              <a:t> </a:t>
            </a:r>
            <a:r>
              <a:rPr lang="en" sz="1100" b="1">
                <a:solidFill>
                  <a:srgbClr val="FF0000"/>
                </a:solidFill>
              </a:rPr>
              <a:t>summarize</a:t>
            </a:r>
            <a:r>
              <a:rPr lang="en" sz="1100">
                <a:solidFill>
                  <a:schemeClr val="dk1"/>
                </a:solidFill>
              </a:rPr>
              <a:t>(mean_weight </a:t>
            </a:r>
            <a:r>
              <a:rPr lang="en" sz="1100" b="1">
                <a:solidFill>
                  <a:srgbClr val="0000FF"/>
                </a:solidFill>
              </a:rPr>
              <a:t>=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rgbClr val="FF0000"/>
                </a:solidFill>
              </a:rPr>
              <a:t>mean</a:t>
            </a:r>
            <a:r>
              <a:rPr lang="en" sz="1100">
                <a:solidFill>
                  <a:schemeClr val="dk1"/>
                </a:solidFill>
              </a:rPr>
              <a:t>(weight, </a:t>
            </a:r>
            <a:r>
              <a:rPr lang="en" sz="1100" b="1">
                <a:solidFill>
                  <a:srgbClr val="16A53F"/>
                </a:solidFill>
              </a:rPr>
              <a:t>na.rm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rgbClr val="0000FF"/>
                </a:solidFill>
              </a:rPr>
              <a:t>=</a:t>
            </a:r>
            <a:r>
              <a:rPr lang="en" sz="1100">
                <a:solidFill>
                  <a:schemeClr val="dk1"/>
                </a:solidFill>
              </a:rPr>
              <a:t> TRUE))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4cde38811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4b70b538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We’ve learned how to get a summary stats for the overall animals, but what if we want to know the summary for female group and male group separately?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can use filter verb to get female subset and run a summary, and do it again for male. But it’s tedious. Then we can use group_by, it would tell R to summarize within groups instead of the entire population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However, using summarize alone isn’t that interesting. It would be much nicer if we could calculate summary stats for different categories within our dataset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00FF00"/>
                </a:highlight>
              </a:rPr>
              <a:t>Group_by</a:t>
            </a:r>
            <a:r>
              <a:rPr lang="en" sz="1100">
                <a:solidFill>
                  <a:schemeClr val="dk1"/>
                </a:solidFill>
              </a:rPr>
              <a:t> groups data in the table by an attribute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takes a tibble and a column with a categorical variable to group by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use it alone, the output is a tibble that looks a lot like the original, but has additional metadata that groups the observations as specified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the grouped table is the input to summarize, the output changes to give you information about these subgroups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see how this works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 7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#Mean weight by sex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surveys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group_by</a:t>
            </a:r>
            <a:r>
              <a:rPr lang="en" sz="1100">
                <a:solidFill>
                  <a:schemeClr val="dk1"/>
                </a:solidFill>
              </a:rPr>
              <a:t>(sex)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summarize</a:t>
            </a:r>
            <a:r>
              <a:rPr lang="en" sz="1100">
                <a:solidFill>
                  <a:schemeClr val="dk1"/>
                </a:solidFill>
              </a:rPr>
              <a:t>(mean_weight = </a:t>
            </a:r>
            <a:r>
              <a:rPr lang="en" sz="1100" b="1">
                <a:solidFill>
                  <a:srgbClr val="FF0000"/>
                </a:solidFill>
              </a:rPr>
              <a:t>mean</a:t>
            </a:r>
            <a:r>
              <a:rPr lang="en" sz="1100">
                <a:solidFill>
                  <a:schemeClr val="dk1"/>
                </a:solidFill>
              </a:rPr>
              <a:t>(weight, </a:t>
            </a:r>
            <a:r>
              <a:rPr lang="en" sz="1100" b="1">
                <a:solidFill>
                  <a:srgbClr val="16A53F"/>
                </a:solidFill>
              </a:rPr>
              <a:t>na.rm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rgbClr val="0000FF"/>
                </a:solidFill>
              </a:rPr>
              <a:t>=</a:t>
            </a:r>
            <a:r>
              <a:rPr lang="en" sz="1100">
                <a:solidFill>
                  <a:schemeClr val="dk1"/>
                </a:solidFill>
              </a:rPr>
              <a:t> TRUE))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164b70b53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4b70b538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We’ve learned how to get a summary stats for the overall animals, but what if we want to know the summary for female group and male group separately?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can use filter verb to get female subset and run a summary, and do it again for male. But it’s tedious. Then we can use group_by, it would tell R to summarize within groups instead of the entire population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However, using summarize alone isn’t that interesting. It would be much nicer if we could calculate summary stats for different categories within our dataset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00FF00"/>
                </a:highlight>
              </a:rPr>
              <a:t>Group_by</a:t>
            </a:r>
            <a:r>
              <a:rPr lang="en" sz="1100">
                <a:solidFill>
                  <a:schemeClr val="dk1"/>
                </a:solidFill>
              </a:rPr>
              <a:t> groups data in the table by an attribute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takes a tibble and a column with a categorical variable to group by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use it alone, the output is a tibble that looks a lot like the original, but has additional metadata that groups the observations as specified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the grouped table is the input to summarize, the output changes to give you information about these subgroups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see how this works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 7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#Mean weight by sex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surveys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group_by</a:t>
            </a:r>
            <a:r>
              <a:rPr lang="en" sz="1100">
                <a:solidFill>
                  <a:schemeClr val="dk1"/>
                </a:solidFill>
              </a:rPr>
              <a:t>(sex)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summarize</a:t>
            </a:r>
            <a:r>
              <a:rPr lang="en" sz="1100">
                <a:solidFill>
                  <a:schemeClr val="dk1"/>
                </a:solidFill>
              </a:rPr>
              <a:t>(mean_weight = </a:t>
            </a:r>
            <a:r>
              <a:rPr lang="en" sz="1100" b="1">
                <a:solidFill>
                  <a:srgbClr val="FF0000"/>
                </a:solidFill>
              </a:rPr>
              <a:t>mean</a:t>
            </a:r>
            <a:r>
              <a:rPr lang="en" sz="1100">
                <a:solidFill>
                  <a:schemeClr val="dk1"/>
                </a:solidFill>
              </a:rPr>
              <a:t>(weight, </a:t>
            </a:r>
            <a:r>
              <a:rPr lang="en" sz="1100" b="1">
                <a:solidFill>
                  <a:srgbClr val="16A53F"/>
                </a:solidFill>
              </a:rPr>
              <a:t>na.rm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rgbClr val="0000FF"/>
                </a:solidFill>
              </a:rPr>
              <a:t>=</a:t>
            </a:r>
            <a:r>
              <a:rPr lang="en" sz="1100">
                <a:solidFill>
                  <a:schemeClr val="dk1"/>
                </a:solidFill>
              </a:rPr>
              <a:t> TRUE))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164b70b53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12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4b70b538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We’ve learned how to get a summary stats for the overall animals, but what if we want to know the summary for female group and male group separately?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can use filter verb to get female subset and run a summary, and do it again for male. But it’s tedious. Then we can use group_by, it would tell R to summarize within groups instead of the entire population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However, using summarize alone isn’t that interesting. It would be much nicer if we could calculate summary stats for different categories within our dataset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00FF00"/>
                </a:highlight>
              </a:rPr>
              <a:t>Group_by</a:t>
            </a:r>
            <a:r>
              <a:rPr lang="en" sz="1100">
                <a:solidFill>
                  <a:schemeClr val="dk1"/>
                </a:solidFill>
              </a:rPr>
              <a:t> groups data in the table by an attribute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takes a tibble and a column with a categorical variable to group by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use it alone, the output is a tibble that looks a lot like the original, but has additional metadata that groups the observations as specified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the grouped table is the input to summarize, the output changes to give you information about these subgroups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see how this works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 7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#Mean weight by sex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surveys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group_by</a:t>
            </a:r>
            <a:r>
              <a:rPr lang="en" sz="1100">
                <a:solidFill>
                  <a:schemeClr val="dk1"/>
                </a:solidFill>
              </a:rPr>
              <a:t>(sex)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summarize</a:t>
            </a:r>
            <a:r>
              <a:rPr lang="en" sz="1100">
                <a:solidFill>
                  <a:schemeClr val="dk1"/>
                </a:solidFill>
              </a:rPr>
              <a:t>(mean_weight = </a:t>
            </a:r>
            <a:r>
              <a:rPr lang="en" sz="1100" b="1">
                <a:solidFill>
                  <a:srgbClr val="FF0000"/>
                </a:solidFill>
              </a:rPr>
              <a:t>mean</a:t>
            </a:r>
            <a:r>
              <a:rPr lang="en" sz="1100">
                <a:solidFill>
                  <a:schemeClr val="dk1"/>
                </a:solidFill>
              </a:rPr>
              <a:t>(weight, </a:t>
            </a:r>
            <a:r>
              <a:rPr lang="en" sz="1100" b="1">
                <a:solidFill>
                  <a:srgbClr val="16A53F"/>
                </a:solidFill>
              </a:rPr>
              <a:t>na.rm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rgbClr val="0000FF"/>
                </a:solidFill>
              </a:rPr>
              <a:t>=</a:t>
            </a:r>
            <a:r>
              <a:rPr lang="en" sz="1100">
                <a:solidFill>
                  <a:schemeClr val="dk1"/>
                </a:solidFill>
              </a:rPr>
              <a:t> TRUE))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164b70b53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93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0e1fe51c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brief, we’ll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Introduce the R programming language and the RStudio interface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Discuss how operators and functions work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Investigate the structure of data frames</a:t>
            </a:r>
            <a:endParaRPr/>
          </a:p>
        </p:txBody>
      </p:sp>
      <p:sp>
        <p:nvSpPr>
          <p:cNvPr id="208" name="Google Shape;208;g290e1fe51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5594906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5594906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making these summary tables, the data don’t always appear in the order that we would like.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arrange() function orders the results in ascending order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takes a variable as input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want to arrange them in descending order, wrap the variable name in the desc() function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output is a table with the same data, but ordered in the way you specified.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this works: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#Ascending order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surveys </a:t>
            </a:r>
            <a:r>
              <a:rPr lang="en" sz="1200" b="1">
                <a:solidFill>
                  <a:srgbClr val="0000FF"/>
                </a:solidFill>
              </a:rPr>
              <a:t>%&gt;%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      </a:t>
            </a:r>
            <a:r>
              <a:rPr lang="en" sz="1200" b="1">
                <a:solidFill>
                  <a:srgbClr val="FF0000"/>
                </a:solidFill>
              </a:rPr>
              <a:t>count</a:t>
            </a:r>
            <a:r>
              <a:rPr lang="en" sz="1200">
                <a:solidFill>
                  <a:schemeClr val="dk1"/>
                </a:solidFill>
              </a:rPr>
              <a:t>(sex) </a:t>
            </a:r>
            <a:r>
              <a:rPr lang="en" sz="1200" b="1">
                <a:solidFill>
                  <a:srgbClr val="0000FF"/>
                </a:solidFill>
              </a:rPr>
              <a:t>%&gt;%</a:t>
            </a:r>
            <a:endParaRPr sz="12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</a:rPr>
              <a:t>      </a:t>
            </a:r>
            <a:r>
              <a:rPr lang="en" sz="1200" b="1">
                <a:solidFill>
                  <a:srgbClr val="FF0000"/>
                </a:solidFill>
              </a:rPr>
              <a:t>arrange</a:t>
            </a:r>
            <a:r>
              <a:rPr lang="en" sz="1200">
                <a:solidFill>
                  <a:schemeClr val="dk1"/>
                </a:solidFill>
              </a:rPr>
              <a:t>(n)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#descending order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surveys </a:t>
            </a:r>
            <a:r>
              <a:rPr lang="en" sz="1200" b="1">
                <a:solidFill>
                  <a:srgbClr val="0000FF"/>
                </a:solidFill>
              </a:rPr>
              <a:t>%&gt;%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      </a:t>
            </a:r>
            <a:r>
              <a:rPr lang="en" sz="1200" b="1">
                <a:solidFill>
                  <a:srgbClr val="FF0000"/>
                </a:solidFill>
              </a:rPr>
              <a:t>count</a:t>
            </a:r>
            <a:r>
              <a:rPr lang="en" sz="1200">
                <a:solidFill>
                  <a:schemeClr val="dk1"/>
                </a:solidFill>
              </a:rPr>
              <a:t>(sex) </a:t>
            </a:r>
            <a:r>
              <a:rPr lang="en" sz="1200" b="1">
                <a:solidFill>
                  <a:srgbClr val="0000FF"/>
                </a:solidFill>
              </a:rPr>
              <a:t>%&gt;%</a:t>
            </a:r>
            <a:endParaRPr sz="12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</a:t>
            </a:r>
            <a:r>
              <a:rPr lang="en" sz="1200" b="1">
                <a:solidFill>
                  <a:srgbClr val="FF0000"/>
                </a:solidFill>
              </a:rPr>
              <a:t>arrange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 b="1">
                <a:solidFill>
                  <a:srgbClr val="FF0000"/>
                </a:solidFill>
              </a:rPr>
              <a:t>desc</a:t>
            </a:r>
            <a:r>
              <a:rPr lang="en" sz="1200">
                <a:solidFill>
                  <a:schemeClr val="dk1"/>
                </a:solidFill>
              </a:rPr>
              <a:t>(n))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39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3e32b937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Now that we have the data loaded, let’s manipulate it with our first verb: </a:t>
            </a:r>
            <a:r>
              <a:rPr lang="en" sz="1200">
                <a:solidFill>
                  <a:schemeClr val="dk1"/>
                </a:solidFill>
                <a:highlight>
                  <a:srgbClr val="00FF00"/>
                </a:highlight>
              </a:rPr>
              <a:t>select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Select picks columns from a data frame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takes a tibble and a list of column names as input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And its output is a tibble with only the columns you selected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Let’s see an example of how select works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 3</a:t>
            </a:r>
            <a:r>
              <a:rPr lang="en" sz="1100">
                <a:solidFill>
                  <a:schemeClr val="dk1"/>
                </a:solidFill>
              </a:rPr>
              <a:t>: select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select</a:t>
            </a:r>
            <a:r>
              <a:rPr lang="en" sz="1200">
                <a:solidFill>
                  <a:schemeClr val="dk1"/>
                </a:solidFill>
              </a:rPr>
              <a:t>(surveys,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    weight)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You can also use –weight, keep everything but exclude weight column.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Same as: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tibble</a:t>
            </a:r>
            <a:r>
              <a:rPr lang="en" sz="1200">
                <a:solidFill>
                  <a:schemeClr val="dk1"/>
                </a:solidFill>
              </a:rPr>
              <a:t>(surveys</a:t>
            </a:r>
            <a:r>
              <a:rPr lang="en" sz="1200" b="1">
                <a:solidFill>
                  <a:srgbClr val="0000FF"/>
                </a:solidFill>
              </a:rPr>
              <a:t>$</a:t>
            </a:r>
            <a:r>
              <a:rPr lang="en" sz="1200">
                <a:solidFill>
                  <a:schemeClr val="dk1"/>
                </a:solidFill>
              </a:rPr>
              <a:t>weight)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#You can also select multiple columns by separating other column names with a comma.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#Let’s say we have a collaborator who only wants the plot, species id, and weight data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select</a:t>
            </a:r>
            <a:r>
              <a:rPr lang="en" sz="1200">
                <a:solidFill>
                  <a:schemeClr val="dk1"/>
                </a:solidFill>
              </a:rPr>
              <a:t>(surveys, plot_id, species_id, weight)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4" name="Google Shape;294;g2b3e32b937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3e32b937_2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dplyr also allows you to create new columns using the </a:t>
            </a:r>
            <a:r>
              <a:rPr lang="en" sz="1100">
                <a:solidFill>
                  <a:schemeClr val="dk1"/>
                </a:solidFill>
                <a:highlight>
                  <a:srgbClr val="00FF00"/>
                </a:highlight>
              </a:rPr>
              <a:t>mutate</a:t>
            </a:r>
            <a:r>
              <a:rPr lang="en" sz="1100">
                <a:solidFill>
                  <a:schemeClr val="dk1"/>
                </a:solidFill>
              </a:rPr>
              <a:t> function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      Which creates a new column as defined by the input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      Mutate takes a tibble and an expression that names and defines the value of the new column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      This function outputs a tibble that includes the new column as defined in the input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      For example, the weight is currently in grams. We could create a new column called weight_kg that stores the weight in kilograms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·      Let’s see how this works in practice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 6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To create a new column with mutate…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FF0000"/>
                </a:solidFill>
              </a:rPr>
              <a:t>mutate</a:t>
            </a:r>
            <a:r>
              <a:rPr lang="en" sz="1100">
                <a:solidFill>
                  <a:schemeClr val="dk1"/>
                </a:solidFill>
              </a:rPr>
              <a:t>(surveys, weight_kg</a:t>
            </a:r>
            <a:r>
              <a:rPr lang="en" sz="1100" b="1">
                <a:solidFill>
                  <a:srgbClr val="447128"/>
                </a:solidFill>
              </a:rPr>
              <a:t> </a:t>
            </a:r>
            <a:r>
              <a:rPr lang="en" sz="1100" b="1">
                <a:solidFill>
                  <a:srgbClr val="0B5AB2"/>
                </a:solidFill>
              </a:rPr>
              <a:t>=</a:t>
            </a:r>
            <a:r>
              <a:rPr lang="en" sz="1100" b="1">
                <a:solidFill>
                  <a:srgbClr val="447128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weight</a:t>
            </a:r>
            <a:r>
              <a:rPr lang="en" sz="1100" b="1">
                <a:solidFill>
                  <a:srgbClr val="0B5AB2"/>
                </a:solidFill>
              </a:rPr>
              <a:t>/</a:t>
            </a:r>
            <a:r>
              <a:rPr lang="en" sz="1100">
                <a:solidFill>
                  <a:schemeClr val="dk1"/>
                </a:solidFill>
              </a:rPr>
              <a:t>1000)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same as 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surveys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           	</a:t>
            </a:r>
            <a:r>
              <a:rPr lang="en" sz="1100" b="1">
                <a:solidFill>
                  <a:srgbClr val="FF0000"/>
                </a:solidFill>
              </a:rPr>
              <a:t>mutate</a:t>
            </a:r>
            <a:r>
              <a:rPr lang="en" sz="1100">
                <a:solidFill>
                  <a:schemeClr val="dk1"/>
                </a:solidFill>
              </a:rPr>
              <a:t>(weight_kg = weight/1000)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35" name="Google Shape;335;g2b3e32b93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de388118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Dplyr</a:t>
            </a:r>
            <a:r>
              <a:rPr lang="en" sz="1100" dirty="0">
                <a:solidFill>
                  <a:schemeClr val="dk1"/>
                </a:solidFill>
              </a:rPr>
              <a:t> also has functions that make it easy to create summary tables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let’s look at the summarize function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summarize applies a summary statistic to data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It takes a definition of a summary statistic as input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And outputs the summary statistic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look at how this works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Suppose you would like to know the average weight for all animals in the dataset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#Overall mean weight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#remove NAs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(weight, </a:t>
            </a:r>
            <a:r>
              <a:rPr lang="en" sz="1100" b="1" dirty="0" err="1">
                <a:solidFill>
                  <a:srgbClr val="16A53F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= TRUE))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is a logical value indicating whether NA values should be stripped before the computation proceeds.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Mean is a built-in function in base 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54" name="Google Shape;354;g4cde3881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68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de388118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Dplyr also has functions that make it easy to create summary tables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First let’s look at the summarize function</a:t>
            </a:r>
            <a:endParaRPr sz="11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>
                <a:solidFill>
                  <a:schemeClr val="dk1"/>
                </a:solidFill>
              </a:rPr>
              <a:t>summarize applies a summary statistic to data</a:t>
            </a:r>
            <a:endParaRPr sz="11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It takes a definition of a summary statistic as input</a:t>
            </a:r>
            <a:endParaRPr sz="11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>
                <a:solidFill>
                  <a:schemeClr val="dk1"/>
                </a:solidFill>
              </a:rPr>
              <a:t>And outputs the summary statistic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Let’s look at how this works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Suppose you would like to know the average weight for all animals in the dataset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#Overall mean weight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surveys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summarize</a:t>
            </a:r>
            <a:r>
              <a:rPr lang="en" sz="1100">
                <a:solidFill>
                  <a:schemeClr val="dk1"/>
                </a:solidFill>
              </a:rPr>
              <a:t>(mean_weight </a:t>
            </a:r>
            <a:r>
              <a:rPr lang="en" sz="1100" b="1">
                <a:solidFill>
                  <a:srgbClr val="0000FF"/>
                </a:solidFill>
              </a:rPr>
              <a:t>=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rgbClr val="FF0000"/>
                </a:solidFill>
              </a:rPr>
              <a:t>mean</a:t>
            </a:r>
            <a:r>
              <a:rPr lang="en" sz="1100">
                <a:solidFill>
                  <a:schemeClr val="dk1"/>
                </a:solidFill>
              </a:rPr>
              <a:t>(weight))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#remove NAs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surveys </a:t>
            </a:r>
            <a:r>
              <a:rPr lang="en" sz="1100" b="1">
                <a:solidFill>
                  <a:srgbClr val="0000FF"/>
                </a:solidFill>
              </a:rPr>
              <a:t>%&gt;%</a:t>
            </a:r>
            <a:endParaRPr sz="1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      </a:t>
            </a:r>
            <a:r>
              <a:rPr lang="en" sz="1100" b="1">
                <a:solidFill>
                  <a:srgbClr val="FF0000"/>
                </a:solidFill>
              </a:rPr>
              <a:t>summarize</a:t>
            </a:r>
            <a:r>
              <a:rPr lang="en" sz="1100">
                <a:solidFill>
                  <a:schemeClr val="dk1"/>
                </a:solidFill>
              </a:rPr>
              <a:t>(mean_weight </a:t>
            </a:r>
            <a:r>
              <a:rPr lang="en" sz="1100" b="1">
                <a:solidFill>
                  <a:srgbClr val="0000FF"/>
                </a:solidFill>
              </a:rPr>
              <a:t>=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b="1">
                <a:solidFill>
                  <a:srgbClr val="FF0000"/>
                </a:solidFill>
              </a:rPr>
              <a:t>mean</a:t>
            </a:r>
            <a:r>
              <a:rPr lang="en" sz="1100">
                <a:solidFill>
                  <a:schemeClr val="dk1"/>
                </a:solidFill>
              </a:rPr>
              <a:t>(weight, </a:t>
            </a:r>
            <a:r>
              <a:rPr lang="en" sz="1100" b="1">
                <a:solidFill>
                  <a:srgbClr val="16A53F"/>
                </a:solidFill>
              </a:rPr>
              <a:t>na.rm</a:t>
            </a:r>
            <a:r>
              <a:rPr lang="en" sz="1100">
                <a:solidFill>
                  <a:schemeClr val="dk1"/>
                </a:solidFill>
              </a:rPr>
              <a:t> = TRUE))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na.rm is a logical value indicating whether NA values should be stripped before the computation proceeds.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Mean is a built-in function in base R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354" name="Google Shape;354;g4cde3881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de388118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Dplyr</a:t>
            </a:r>
            <a:r>
              <a:rPr lang="en" sz="1100" dirty="0">
                <a:solidFill>
                  <a:schemeClr val="dk1"/>
                </a:solidFill>
              </a:rPr>
              <a:t> also has functions that make it easy to create summary tables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let’s look at the summarize function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summarize applies a summary statistic to data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It takes a definition of a summary statistic as input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And outputs the summary statistic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look at how this works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Suppose you would like to know the average weight for all animals in the dataset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#Overall mean weight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#remove NAs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(weight, </a:t>
            </a:r>
            <a:r>
              <a:rPr lang="en" sz="1100" b="1" dirty="0" err="1">
                <a:solidFill>
                  <a:srgbClr val="16A53F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= TRUE))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is a logical value indicating whether NA values should be stripped before the computation proceeds.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Mean is a built-in function in base 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54" name="Google Shape;354;g4cde3881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95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cde388118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Dplyr</a:t>
            </a:r>
            <a:r>
              <a:rPr lang="en" sz="1100" dirty="0">
                <a:solidFill>
                  <a:schemeClr val="dk1"/>
                </a:solidFill>
              </a:rPr>
              <a:t> also has functions that make it easy to create summary tables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First let’s look at the summarize function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summarize applies a summary statistic to data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It takes a definition of a summary statistic as input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And outputs the summary statistic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look at how this works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Suppose you would like to know the average weight for all animals in the dataset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#Overall mean weight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#remove NAs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surveys </a:t>
            </a:r>
            <a:r>
              <a:rPr lang="en" sz="1100" b="1" dirty="0">
                <a:solidFill>
                  <a:srgbClr val="0000FF"/>
                </a:solidFill>
              </a:rPr>
              <a:t>%&gt;%</a:t>
            </a:r>
            <a:endParaRPr sz="11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   </a:t>
            </a:r>
            <a:r>
              <a:rPr lang="en" sz="1100" b="1" dirty="0">
                <a:solidFill>
                  <a:srgbClr val="FF0000"/>
                </a:solidFill>
              </a:rPr>
              <a:t>summarize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mean_weight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0000FF"/>
                </a:solidFill>
              </a:rPr>
              <a:t>=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FF0000"/>
                </a:solidFill>
              </a:rPr>
              <a:t>mean</a:t>
            </a:r>
            <a:r>
              <a:rPr lang="en" sz="1100" dirty="0">
                <a:solidFill>
                  <a:schemeClr val="dk1"/>
                </a:solidFill>
              </a:rPr>
              <a:t>(weight, </a:t>
            </a:r>
            <a:r>
              <a:rPr lang="en" sz="1100" b="1" dirty="0" err="1">
                <a:solidFill>
                  <a:srgbClr val="16A53F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= TRUE))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na.rm</a:t>
            </a:r>
            <a:r>
              <a:rPr lang="en" sz="1100" dirty="0">
                <a:solidFill>
                  <a:schemeClr val="dk1"/>
                </a:solidFill>
              </a:rPr>
              <a:t> is a logical value indicating whether NA values should be stripped before the computation proceeds.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Mean is a built-in function in base 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54" name="Google Shape;354;g4cde3881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32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8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57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89154" indent="-89154">
              <a:buClr>
                <a:schemeClr val="bg1"/>
              </a:buClr>
              <a:buSzPct val="25000"/>
              <a:defRPr sz="1800"/>
            </a:lvl1pPr>
            <a:lvl2pPr marL="427435" indent="-214313">
              <a:defRPr sz="1500"/>
            </a:lvl2pPr>
            <a:lvl3pPr>
              <a:defRPr sz="15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E5C-025E-4D0E-BF46-E29A94E9235C}" type="datetime1">
              <a:rPr lang="en-US" smtClean="0"/>
              <a:pPr/>
              <a:t>10/9/24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afalab.dfci.harvard.edu/dsbook/programming-basic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uo-ec607/lectures/blob/master/LICENSE" TargetMode="External"/><Relationship Id="rId5" Type="http://schemas.openxmlformats.org/officeDocument/2006/relationships/hyperlink" Target="https://raw.githack.com/uo-ec607/lectures/master/12-parallel/12-parallel.html" TargetMode="External"/><Relationship Id="rId4" Type="http://schemas.openxmlformats.org/officeDocument/2006/relationships/hyperlink" Target="https://creativecommons.org/licenses/by-nc-sa/4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ordatascience/tidytuesday/tree/master/data/2019/2019-03-05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ordatascience/tidytuesday/tree/master/data/2019/2019-06-0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x.com/AmeliaBarberPhD/status/1136296202385940480?s=2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>
            <a:off x="526473" y="841772"/>
            <a:ext cx="8294253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5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Econ 106</a:t>
            </a:r>
            <a:endParaRPr sz="45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526474" y="2756675"/>
            <a:ext cx="789709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/>
              <a:t>Lecture 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/>
              <a:t>Fall 2024</a:t>
            </a:r>
            <a:endParaRPr sz="1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 dirty="0"/>
          </a:p>
          <a:p>
            <a:pPr algn="l"/>
            <a:r>
              <a:rPr lang="en-US" sz="16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Large part of these slides are adapted from Nick Hagerty at Montana State University and</a:t>
            </a:r>
            <a:br>
              <a:rPr lang="en-US" sz="16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</a:br>
            <a:r>
              <a:rPr lang="en-US" sz="1600" b="0" i="0" u="none" strike="noStrike" dirty="0">
                <a:solidFill>
                  <a:srgbClr val="F92672"/>
                </a:solidFill>
                <a:effectLst/>
                <a:latin typeface="Fira Sans" panose="020B0503050000020004" pitchFamily="34" charset="0"/>
                <a:hlinkClick r:id="rId3"/>
              </a:rPr>
              <a:t>Introduction to Data Science</a:t>
            </a:r>
            <a:r>
              <a:rPr lang="en-US" sz="16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 by Rafael A. Irizarry, used under </a:t>
            </a:r>
            <a:r>
              <a:rPr lang="en-US" sz="1600" b="0" i="0" u="none" strike="noStrike" dirty="0">
                <a:solidFill>
                  <a:srgbClr val="F92672"/>
                </a:solidFill>
                <a:effectLst/>
                <a:latin typeface="Fira Sans" panose="020B0503050000020004" pitchFamily="34" charset="0"/>
                <a:hlinkClick r:id="rId4"/>
              </a:rPr>
              <a:t>CC BY-NC-SA 4.0</a:t>
            </a:r>
            <a:r>
              <a:rPr lang="en-US" sz="16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, and </a:t>
            </a:r>
            <a:r>
              <a:rPr lang="en-US" sz="1600" b="0" i="0" u="none" strike="noStrike" dirty="0">
                <a:solidFill>
                  <a:srgbClr val="F92672"/>
                </a:solidFill>
                <a:effectLst/>
                <a:latin typeface="Fira Sans" panose="020B0503050000020004" pitchFamily="34" charset="0"/>
                <a:hlinkClick r:id="rId5"/>
              </a:rPr>
              <a:t>“Data Science for Economists”</a:t>
            </a:r>
            <a:r>
              <a:rPr lang="en-US" sz="16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 by Grant R. McDermott, used under the </a:t>
            </a:r>
            <a:r>
              <a:rPr lang="en-US" sz="1600" b="0" i="0" u="none" strike="noStrike" dirty="0">
                <a:solidFill>
                  <a:srgbClr val="F92672"/>
                </a:solidFill>
                <a:effectLst/>
                <a:latin typeface="Fira Sans" panose="020B0503050000020004" pitchFamily="34" charset="0"/>
                <a:hlinkClick r:id="rId6"/>
              </a:rPr>
              <a:t>MIT License</a:t>
            </a:r>
            <a:r>
              <a:rPr lang="en-US" sz="16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.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575-62FC-3E86-2C32-057C5708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key </a:t>
            </a:r>
            <a:r>
              <a:rPr lang="en-US" dirty="0" err="1"/>
              <a:t>dplyr</a:t>
            </a:r>
            <a:r>
              <a:rPr lang="en-US" dirty="0"/>
              <a:t>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C304-02D5-A5D1-D93A-BA25567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8046223" cy="3263400"/>
          </a:xfrm>
        </p:spPr>
        <p:txBody>
          <a:bodyPr/>
          <a:lstStyle/>
          <a:p>
            <a:pPr marL="95250" indent="0">
              <a:buNone/>
            </a:pPr>
            <a:r>
              <a:rPr lang="en-US" dirty="0"/>
              <a:t>**There are five key </a:t>
            </a:r>
            <a:r>
              <a:rPr lang="en-US" dirty="0" err="1"/>
              <a:t>dplyr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verbs</a:t>
            </a:r>
            <a:r>
              <a:rPr lang="en-US" dirty="0"/>
              <a:t> that you need to learn.**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: Filter (i.e. subset) rows based on their values.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arrange</a:t>
            </a:r>
            <a:r>
              <a:rPr lang="en-US" dirty="0"/>
              <a:t>: Arrange (i.e. reorder) rows based on their values.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: Select (i.e. subset) columns by their names: 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mutate</a:t>
            </a:r>
            <a:r>
              <a:rPr lang="en-US" dirty="0"/>
              <a:t>: Create new columns.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summarize</a:t>
            </a:r>
            <a:r>
              <a:rPr lang="en-US" dirty="0"/>
              <a:t>: Collapse multiple rows into a single summary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856C4-2B80-2549-BFC7-08A1B156A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8681B-899A-C2B7-EBBC-85E2DFF98331}"/>
              </a:ext>
            </a:extLst>
          </p:cNvPr>
          <p:cNvSpPr txBox="1"/>
          <p:nvPr/>
        </p:nvSpPr>
        <p:spPr>
          <a:xfrm>
            <a:off x="1856061" y="44017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55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1AF1-04B9-F0D9-077E-48B02FA9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B22DF-D56D-A18A-B298-24BBAA37BA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268044"/>
            <a:ext cx="7397878" cy="3374062"/>
          </a:xfrm>
        </p:spPr>
        <p:txBody>
          <a:bodyPr/>
          <a:lstStyle/>
          <a:p>
            <a:r>
              <a:rPr lang="en-US" dirty="0"/>
              <a:t>How can we summarize/describe variables?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categorical data</a:t>
            </a:r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145E-7832-6B87-21B7-CD7C8963F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020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348-1967-A4E0-FE02-89B390D4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for quantitative variables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213534-58D0-69A2-A015-7B67B57D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754814" cy="2929404"/>
          </a:xfrm>
        </p:spPr>
        <p:txBody>
          <a:bodyPr/>
          <a:lstStyle/>
          <a:p>
            <a:r>
              <a:rPr lang="en-US" dirty="0"/>
              <a:t>Center: 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(), </a:t>
            </a:r>
            <a:r>
              <a:rPr lang="en-US" dirty="0">
                <a:solidFill>
                  <a:srgbClr val="FF0000"/>
                </a:solidFill>
              </a:rPr>
              <a:t>median</a:t>
            </a:r>
            <a:r>
              <a:rPr lang="en-US" dirty="0"/>
              <a:t>()</a:t>
            </a:r>
          </a:p>
          <a:p>
            <a:r>
              <a:rPr lang="en-US" dirty="0"/>
              <a:t>Spread: 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/>
              <a:t>(), 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()</a:t>
            </a:r>
          </a:p>
          <a:p>
            <a:r>
              <a:rPr lang="en-US" dirty="0"/>
              <a:t>Range: </a:t>
            </a:r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(), 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(),</a:t>
            </a:r>
          </a:p>
          <a:p>
            <a:r>
              <a:rPr lang="en-US" dirty="0"/>
              <a:t>Position: 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(), 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/>
              <a:t>(), </a:t>
            </a:r>
          </a:p>
          <a:p>
            <a:r>
              <a:rPr lang="en-US" dirty="0"/>
              <a:t>Total: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4D1C-A2BB-9074-1AD3-B9EBE6A4D8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581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Creating a summary table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24CEA-8087-652E-A404-C96EDD10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1403"/>
            <a:ext cx="7772400" cy="20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Creating a summary table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226500" y="1369225"/>
            <a:ext cx="85857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b="1" dirty="0">
                <a:solidFill>
                  <a:srgbClr val="FF0000"/>
                </a:solidFill>
              </a:rPr>
              <a:t>summarize</a:t>
            </a:r>
            <a:r>
              <a:rPr lang="en" sz="2400" dirty="0"/>
              <a:t>()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b="1" dirty="0">
                <a:solidFill>
                  <a:srgbClr val="16A53F"/>
                </a:solidFill>
              </a:rPr>
              <a:t>Arguments</a:t>
            </a:r>
            <a:r>
              <a:rPr lang="en" sz="2400" b="1" dirty="0"/>
              <a:t>:</a:t>
            </a:r>
            <a:r>
              <a:rPr lang="en" sz="2400" dirty="0"/>
              <a:t> a specific summary statistic</a:t>
            </a:r>
            <a:endParaRPr sz="2400" dirty="0"/>
          </a:p>
          <a:p>
            <a: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dirty="0"/>
              <a:t>e.g.: </a:t>
            </a:r>
            <a:r>
              <a:rPr lang="en" sz="2400" b="1" dirty="0">
                <a:solidFill>
                  <a:srgbClr val="FF0000"/>
                </a:solidFill>
              </a:rPr>
              <a:t>mean</a:t>
            </a:r>
            <a:r>
              <a:rPr lang="en" sz="2400" dirty="0"/>
              <a:t>(), </a:t>
            </a:r>
            <a:r>
              <a:rPr lang="en" sz="2400" b="1" dirty="0">
                <a:solidFill>
                  <a:srgbClr val="FF0000"/>
                </a:solidFill>
              </a:rPr>
              <a:t>min</a:t>
            </a:r>
            <a:r>
              <a:rPr lang="en" sz="2400" dirty="0"/>
              <a:t>(), </a:t>
            </a:r>
            <a:r>
              <a:rPr lang="en" sz="2400" b="1" dirty="0">
                <a:solidFill>
                  <a:srgbClr val="FF0000"/>
                </a:solidFill>
              </a:rPr>
              <a:t>max</a:t>
            </a:r>
            <a:r>
              <a:rPr lang="en" sz="2400" dirty="0"/>
              <a:t>(), </a:t>
            </a:r>
            <a:r>
              <a:rPr lang="en" sz="2400" b="1" dirty="0">
                <a:solidFill>
                  <a:srgbClr val="FF0000"/>
                </a:solidFill>
              </a:rPr>
              <a:t>median</a:t>
            </a:r>
            <a:r>
              <a:rPr lang="en" sz="2400" dirty="0"/>
              <a:t>(), </a:t>
            </a:r>
            <a:r>
              <a:rPr lang="en" sz="2400" b="1" dirty="0">
                <a:solidFill>
                  <a:srgbClr val="FF0000"/>
                </a:solidFill>
              </a:rPr>
              <a:t>sum</a:t>
            </a:r>
            <a:r>
              <a:rPr lang="en" sz="2400" dirty="0"/>
              <a:t>()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b="1" dirty="0">
                <a:solidFill>
                  <a:srgbClr val="5B1A8E"/>
                </a:solidFill>
              </a:rPr>
              <a:t>Output</a:t>
            </a:r>
            <a:r>
              <a:rPr lang="en" sz="2400" dirty="0"/>
              <a:t>: a table with the calculated summary statistic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Creating a summary table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EEBF2-CB13-C563-D8FD-236A6A55A320}"/>
              </a:ext>
            </a:extLst>
          </p:cNvPr>
          <p:cNvSpPr txBox="1"/>
          <p:nvPr/>
        </p:nvSpPr>
        <p:spPr>
          <a:xfrm>
            <a:off x="3864334" y="1369225"/>
            <a:ext cx="5394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 err="1">
                <a:solidFill>
                  <a:srgbClr val="7030A0"/>
                </a:solidFill>
              </a:rPr>
              <a:t>height_summary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&lt;-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starwars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%&gt;%</a:t>
            </a:r>
            <a:endParaRPr lang="en-US" sz="14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</a:rPr>
              <a:t>	summarize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7030A0"/>
                </a:solidFill>
              </a:rPr>
              <a:t>mean_height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mean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rgbClr val="00B050"/>
                </a:solidFill>
              </a:rPr>
              <a:t>height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r>
              <a:rPr lang="en-US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24B71-FDC7-81AE-F217-7C96C7560749}"/>
              </a:ext>
            </a:extLst>
          </p:cNvPr>
          <p:cNvSpPr txBox="1"/>
          <p:nvPr/>
        </p:nvSpPr>
        <p:spPr>
          <a:xfrm>
            <a:off x="445273" y="1630835"/>
            <a:ext cx="2957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summarize function is similar to the mutate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to provide a name (</a:t>
            </a:r>
            <a:r>
              <a:rPr lang="en-US" dirty="0" err="1"/>
              <a:t>mean_height</a:t>
            </a:r>
            <a:r>
              <a:rPr lang="en-US" dirty="0"/>
              <a:t>) for where the new information will be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5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happened?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1280159" y="1268044"/>
            <a:ext cx="6353093" cy="9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rgbClr val="00B050"/>
                </a:solidFill>
              </a:rPr>
              <a:t>	</a:t>
            </a:r>
            <a:r>
              <a:rPr lang="en-US" sz="1800" b="1" dirty="0" err="1">
                <a:solidFill>
                  <a:srgbClr val="7030A0"/>
                </a:solidFill>
              </a:rPr>
              <a:t>height_summary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starwars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lang="en-US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	summarize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mean_height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mean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00B050"/>
                </a:solidFill>
              </a:rPr>
              <a:t>height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dirty="0"/>
              <a:t>)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17439-805F-F9E5-3D61-5A5603FC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2262244"/>
            <a:ext cx="3759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5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C4A2-C165-695E-BE1C-A1F340F1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is What Happened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BF04A6-A34D-3D3A-454D-4951E42B1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can’t compute the mean of a numeric vector if there are any missing values (NA)</a:t>
            </a:r>
          </a:p>
          <a:p>
            <a:r>
              <a:rPr lang="en-US" dirty="0"/>
              <a:t>We will have to tell it to ignore the rows that have missing values</a:t>
            </a:r>
          </a:p>
          <a:p>
            <a:pPr marL="9525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B8FBA-EE20-8B61-744F-0E7B86CE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02" y="1372761"/>
            <a:ext cx="3496895" cy="349689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4239-D932-63E8-E230-C64E002DA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456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Fixed With an Additional Argument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328474" y="1268044"/>
            <a:ext cx="8186875" cy="9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>
                <a:solidFill>
                  <a:srgbClr val="00B050"/>
                </a:solidFill>
              </a:rPr>
              <a:t>	</a:t>
            </a:r>
            <a:r>
              <a:rPr lang="en-US" sz="1800" b="1" dirty="0" err="1">
                <a:solidFill>
                  <a:srgbClr val="7030A0"/>
                </a:solidFill>
              </a:rPr>
              <a:t>height_summary_without_NA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starwars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lang="en-US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	summarize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mean_height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mean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00B050"/>
                </a:solidFill>
              </a:rPr>
              <a:t>height, </a:t>
            </a:r>
            <a:r>
              <a:rPr lang="en" sz="18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na.rm</a:t>
            </a:r>
            <a:r>
              <a:rPr lang="en" sz="1800" b="1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" sz="1800" dirty="0">
                <a:highlight>
                  <a:srgbClr val="FFFF00"/>
                </a:highlight>
              </a:rPr>
              <a:t>=</a:t>
            </a:r>
            <a:r>
              <a:rPr lang="en" sz="1800" b="1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" sz="1800" dirty="0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en" sz="1800" b="1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dirty="0"/>
              <a:t>)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3F6E9-2010-24FD-9700-B1403682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22" y="2516052"/>
            <a:ext cx="4206609" cy="24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7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0901-C35A-F14B-919A-D417ABB7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 vs.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885EC5-0570-DA19-D3FC-D1822930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159" y="1402619"/>
            <a:ext cx="3339051" cy="3263400"/>
          </a:xfrm>
        </p:spPr>
        <p:txBody>
          <a:bodyPr/>
          <a:lstStyle/>
          <a:p>
            <a:r>
              <a:rPr lang="en-US" sz="1800" dirty="0"/>
              <a:t>We could have also used Base R for this calculation</a:t>
            </a:r>
          </a:p>
          <a:p>
            <a:r>
              <a:rPr lang="en-US" sz="1800" dirty="0"/>
              <a:t>The code is actually a bit simpler</a:t>
            </a:r>
          </a:p>
          <a:p>
            <a:r>
              <a:rPr lang="en-US" sz="1800" dirty="0"/>
              <a:t>However, it’s going to store the information as a vector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4D7AF9-600B-D8C8-E6CE-DD5222BAFA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21210" y="1369219"/>
            <a:ext cx="6583680" cy="3263400"/>
          </a:xfrm>
        </p:spPr>
        <p:txBody>
          <a:bodyPr/>
          <a:lstStyle/>
          <a:p>
            <a:pPr marL="95250" indent="0">
              <a:buNone/>
            </a:pPr>
            <a:r>
              <a:rPr lang="en-US" sz="1200" b="1" dirty="0" err="1">
                <a:solidFill>
                  <a:srgbClr val="7030A0"/>
                </a:solidFill>
              </a:rPr>
              <a:t>height_summary_without_NA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&lt;-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mean</a:t>
            </a:r>
            <a:r>
              <a:rPr lang="en-US" sz="1200" dirty="0"/>
              <a:t>(</a:t>
            </a:r>
            <a:r>
              <a:rPr lang="en-US" sz="1200" b="1" dirty="0" err="1">
                <a:solidFill>
                  <a:srgbClr val="00B050"/>
                </a:solidFill>
              </a:rPr>
              <a:t>starwars</a:t>
            </a:r>
            <a:r>
              <a:rPr lang="en-US" sz="1200" b="1" dirty="0" err="1">
                <a:solidFill>
                  <a:srgbClr val="0000FF"/>
                </a:solidFill>
              </a:rPr>
              <a:t>$</a:t>
            </a:r>
            <a:r>
              <a:rPr lang="en-US" sz="1200" b="1" dirty="0" err="1">
                <a:solidFill>
                  <a:srgbClr val="00B050"/>
                </a:solidFill>
              </a:rPr>
              <a:t>height</a:t>
            </a:r>
            <a:r>
              <a:rPr lang="en-US" sz="1200" dirty="0"/>
              <a:t>,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na.rm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b="1" dirty="0">
                <a:solidFill>
                  <a:srgbClr val="00B050"/>
                </a:solidFill>
              </a:rPr>
              <a:t> TRUE</a:t>
            </a:r>
            <a:r>
              <a:rPr lang="en-US" sz="1200" dirty="0"/>
              <a:t>)</a:t>
            </a:r>
            <a:r>
              <a:rPr lang="en-US" sz="1200" b="1" dirty="0"/>
              <a:t> </a:t>
            </a:r>
          </a:p>
          <a:p>
            <a:pPr marL="95250" indent="0">
              <a:buNone/>
            </a:pPr>
            <a:endParaRPr lang="en-US" sz="1200" b="1" dirty="0"/>
          </a:p>
          <a:p>
            <a:pPr marL="95250" indent="0">
              <a:buNone/>
            </a:pPr>
            <a:endParaRPr lang="en-US" sz="1200" b="1" dirty="0"/>
          </a:p>
          <a:p>
            <a:pPr marL="95250" indent="0">
              <a:buNone/>
            </a:pPr>
            <a:endParaRPr lang="en-US" sz="1200" b="1" dirty="0"/>
          </a:p>
          <a:p>
            <a:pPr marL="95250" indent="0">
              <a:buNone/>
            </a:pPr>
            <a:endParaRPr lang="en-US" sz="1200" b="1" dirty="0"/>
          </a:p>
          <a:p>
            <a:pPr marL="95250" indent="0"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 b="1" dirty="0" err="1">
                <a:solidFill>
                  <a:srgbClr val="7030A0"/>
                </a:solidFill>
              </a:rPr>
              <a:t>height_summary_without_NA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&lt;-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starwars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FF"/>
                </a:solidFill>
              </a:rPr>
              <a:t>%&gt;%</a:t>
            </a:r>
            <a:endParaRPr lang="en-US" sz="12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200" b="1" dirty="0">
                <a:solidFill>
                  <a:srgbClr val="FF0000"/>
                </a:solidFill>
              </a:rPr>
              <a:t>	summarize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7030A0"/>
                </a:solidFill>
              </a:rPr>
              <a:t>mean_height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>
                <a:solidFill>
                  <a:srgbClr val="00B050"/>
                </a:solidFill>
              </a:rPr>
              <a:t>  </a:t>
            </a:r>
            <a:r>
              <a:rPr lang="en-US" sz="1200" b="1" dirty="0">
                <a:solidFill>
                  <a:srgbClr val="FF0000"/>
                </a:solidFill>
              </a:rPr>
              <a:t>mean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00B050"/>
                </a:solidFill>
              </a:rPr>
              <a:t>height, </a:t>
            </a:r>
            <a:r>
              <a:rPr lang="en" sz="12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na.rm</a:t>
            </a:r>
            <a:r>
              <a:rPr lang="en" sz="1200" b="1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" sz="1200" dirty="0">
                <a:highlight>
                  <a:srgbClr val="FFFF00"/>
                </a:highlight>
              </a:rPr>
              <a:t>=</a:t>
            </a:r>
            <a:r>
              <a:rPr lang="en" sz="1200" b="1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" sz="1200" dirty="0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en" sz="1200" b="1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r>
              <a:rPr lang="en-US" sz="1200" dirty="0"/>
              <a:t>)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95250" indent="0">
              <a:buNone/>
            </a:pPr>
            <a:endParaRPr lang="en-US" sz="1200" b="1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D9A70-01E4-2A6D-CDC9-78BF96B75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395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884996-5244-7E9C-8B53-B0F9099C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3A8C1D-F562-6821-A38F-E8BDB0E6D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 will be posted Sunday, due one week later</a:t>
            </a:r>
          </a:p>
          <a:p>
            <a:pPr lvl="1"/>
            <a:r>
              <a:rPr lang="en-US" dirty="0"/>
              <a:t>one-page writeup with tables</a:t>
            </a:r>
          </a:p>
          <a:p>
            <a:pPr lvl="1"/>
            <a:r>
              <a:rPr lang="en-US" dirty="0"/>
              <a:t>R script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C9AA-A615-D802-295F-AF712B462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BA69B-BABA-186B-B89B-5638344F46B4}"/>
              </a:ext>
            </a:extLst>
          </p:cNvPr>
          <p:cNvSpPr txBox="1"/>
          <p:nvPr/>
        </p:nvSpPr>
        <p:spPr>
          <a:xfrm>
            <a:off x="1816305" y="3646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810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Creating a less silly summary table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311085" y="1369226"/>
            <a:ext cx="8748073" cy="338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9100" indent="-3429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dirty="0"/>
              <a:t>We can summarize more than one variable</a:t>
            </a:r>
          </a:p>
          <a:p>
            <a:pPr marL="419100" indent="-3429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dirty="0"/>
              <a:t>Add a comma, then write out the next statistic</a:t>
            </a:r>
            <a:r>
              <a:rPr lang="en" sz="2400" dirty="0">
                <a:solidFill>
                  <a:srgbClr val="00B050"/>
                </a:solidFill>
              </a:rPr>
              <a:t>	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400" b="1" dirty="0">
              <a:solidFill>
                <a:srgbClr val="00B050"/>
              </a:solidFill>
            </a:endParaRP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b="1" dirty="0" err="1">
                <a:solidFill>
                  <a:srgbClr val="7030A0"/>
                </a:solidFill>
              </a:rPr>
              <a:t>ht_and_wt_summary</a:t>
            </a:r>
            <a:r>
              <a:rPr lang="en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&lt;-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  <a:r>
              <a:rPr lang="en" sz="2000" dirty="0" err="1">
                <a:solidFill>
                  <a:srgbClr val="00B050"/>
                </a:solidFill>
              </a:rPr>
              <a:t>starwars</a:t>
            </a:r>
            <a:r>
              <a:rPr lang="en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%&gt;%</a:t>
            </a:r>
            <a:endParaRPr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</a:rPr>
              <a:t>	summarize</a:t>
            </a:r>
            <a:r>
              <a:rPr lang="en" sz="2000" dirty="0"/>
              <a:t>(</a:t>
            </a:r>
            <a:r>
              <a:rPr lang="en" sz="2000" dirty="0" err="1">
                <a:solidFill>
                  <a:srgbClr val="7030A0"/>
                </a:solidFill>
              </a:rPr>
              <a:t>mean_height</a:t>
            </a:r>
            <a:r>
              <a:rPr lang="en" sz="2000" dirty="0">
                <a:solidFill>
                  <a:srgbClr val="7030A0"/>
                </a:solidFill>
              </a:rPr>
              <a:t> </a:t>
            </a:r>
            <a:r>
              <a:rPr lang="en" sz="2000" dirty="0">
                <a:solidFill>
                  <a:schemeClr val="tx1"/>
                </a:solidFill>
              </a:rPr>
              <a:t>=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  <a:r>
              <a:rPr lang="en" sz="2000" dirty="0">
                <a:solidFill>
                  <a:srgbClr val="FF0000"/>
                </a:solidFill>
              </a:rPr>
              <a:t>mean</a:t>
            </a:r>
            <a:r>
              <a:rPr lang="en" sz="2000" dirty="0">
                <a:solidFill>
                  <a:schemeClr val="tx1"/>
                </a:solidFill>
              </a:rPr>
              <a:t>(</a:t>
            </a:r>
            <a:r>
              <a:rPr lang="en" sz="2000" dirty="0">
                <a:solidFill>
                  <a:srgbClr val="00B050"/>
                </a:solidFill>
              </a:rPr>
              <a:t>height </a:t>
            </a:r>
            <a:r>
              <a:rPr lang="en" sz="2000" dirty="0">
                <a:solidFill>
                  <a:schemeClr val="tx1"/>
                </a:solidFill>
              </a:rPr>
              <a:t>,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  <a:r>
              <a:rPr lang="en" sz="2000" dirty="0" err="1">
                <a:solidFill>
                  <a:srgbClr val="00B050"/>
                </a:solidFill>
              </a:rPr>
              <a:t>na.rm</a:t>
            </a:r>
            <a:r>
              <a:rPr lang="en" sz="2000" dirty="0">
                <a:solidFill>
                  <a:schemeClr val="tx1"/>
                </a:solidFill>
              </a:rPr>
              <a:t>=</a:t>
            </a:r>
            <a:r>
              <a:rPr lang="en" sz="2000" dirty="0">
                <a:solidFill>
                  <a:srgbClr val="00B050"/>
                </a:solidFill>
              </a:rPr>
              <a:t>TRUE</a:t>
            </a:r>
            <a:r>
              <a:rPr lang="en" sz="2000" dirty="0">
                <a:solidFill>
                  <a:schemeClr val="tx1"/>
                </a:solidFill>
              </a:rPr>
              <a:t>)</a:t>
            </a:r>
            <a:r>
              <a:rPr lang="en" dirty="0"/>
              <a:t>,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B050"/>
                </a:solidFill>
              </a:rPr>
              <a:t>		      </a:t>
            </a:r>
            <a:r>
              <a:rPr lang="en" sz="2000" dirty="0" err="1">
                <a:solidFill>
                  <a:srgbClr val="7030A0"/>
                </a:solidFill>
              </a:rPr>
              <a:t>mean_weight</a:t>
            </a:r>
            <a:r>
              <a:rPr lang="en" sz="2000" dirty="0">
                <a:solidFill>
                  <a:srgbClr val="7030A0"/>
                </a:solidFill>
              </a:rPr>
              <a:t> </a:t>
            </a:r>
            <a:r>
              <a:rPr lang="en" sz="2000" dirty="0">
                <a:solidFill>
                  <a:schemeClr val="tx1"/>
                </a:solidFill>
              </a:rPr>
              <a:t>=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  <a:r>
              <a:rPr lang="en" sz="2000" dirty="0">
                <a:solidFill>
                  <a:srgbClr val="FF0000"/>
                </a:solidFill>
              </a:rPr>
              <a:t>mean</a:t>
            </a:r>
            <a:r>
              <a:rPr lang="en" sz="2000" dirty="0">
                <a:solidFill>
                  <a:schemeClr val="tx1"/>
                </a:solidFill>
              </a:rPr>
              <a:t>(</a:t>
            </a:r>
            <a:r>
              <a:rPr lang="en" sz="2000" dirty="0">
                <a:solidFill>
                  <a:srgbClr val="00B050"/>
                </a:solidFill>
              </a:rPr>
              <a:t>mass </a:t>
            </a:r>
            <a:r>
              <a:rPr lang="en" sz="2000" dirty="0">
                <a:solidFill>
                  <a:schemeClr val="tx1"/>
                </a:solidFill>
              </a:rPr>
              <a:t>,</a:t>
            </a:r>
            <a:r>
              <a:rPr lang="en" sz="2000" dirty="0">
                <a:solidFill>
                  <a:srgbClr val="00B050"/>
                </a:solidFill>
              </a:rPr>
              <a:t> </a:t>
            </a:r>
            <a:r>
              <a:rPr lang="en" sz="2000" dirty="0" err="1">
                <a:solidFill>
                  <a:srgbClr val="00B050"/>
                </a:solidFill>
              </a:rPr>
              <a:t>na.rm</a:t>
            </a:r>
            <a:r>
              <a:rPr lang="en" sz="2000" dirty="0">
                <a:solidFill>
                  <a:schemeClr val="tx1"/>
                </a:solidFill>
              </a:rPr>
              <a:t>=</a:t>
            </a:r>
            <a:r>
              <a:rPr lang="en" sz="2000" dirty="0">
                <a:solidFill>
                  <a:srgbClr val="00B050"/>
                </a:solidFill>
              </a:rPr>
              <a:t>TRUE</a:t>
            </a:r>
            <a:r>
              <a:rPr lang="en" sz="2000" dirty="0">
                <a:solidFill>
                  <a:schemeClr val="tx1"/>
                </a:solidFill>
              </a:rPr>
              <a:t>)</a:t>
            </a:r>
            <a:endParaRPr lang="en" dirty="0">
              <a:solidFill>
                <a:schemeClr val="tx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		)</a:t>
            </a: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28391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Exercise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311085" y="1369226"/>
            <a:ext cx="8748073" cy="338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9100" indent="-3429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dirty="0"/>
              <a:t>Calculate median and mean mass for characters in Naboo. </a:t>
            </a:r>
          </a:p>
          <a:p>
            <a:pPr marL="419100" indent="-3429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dirty="0"/>
              <a:t>What does this suggest about the distribution of mass?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sz="2400" b="1" dirty="0">
              <a:solidFill>
                <a:srgbClr val="00B05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420DD-065D-89F7-5A64-A660BBB7F893}"/>
              </a:ext>
            </a:extLst>
          </p:cNvPr>
          <p:cNvSpPr txBox="1"/>
          <p:nvPr/>
        </p:nvSpPr>
        <p:spPr>
          <a:xfrm>
            <a:off x="1879915" y="40835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24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04E-CA94-941E-E488-2B04E24D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Categorical Variables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4B12544-BEE7-9866-9747-00C28E0B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13426"/>
              </p:ext>
            </p:extLst>
          </p:nvPr>
        </p:nvGraphicFramePr>
        <p:xfrm>
          <a:off x="5467350" y="3154132"/>
          <a:ext cx="30480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826513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3803494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Value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Count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464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below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91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average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4315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high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0247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56FD090-7362-2B62-3400-C170F3CB8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687817"/>
              </p:ext>
            </p:extLst>
          </p:nvPr>
        </p:nvGraphicFramePr>
        <p:xfrm>
          <a:off x="628650" y="2752039"/>
          <a:ext cx="3274790" cy="191670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54958">
                  <a:extLst>
                    <a:ext uri="{9D8B030D-6E8A-4147-A177-3AD203B41FA5}">
                      <a16:colId xmlns:a16="http://schemas.microsoft.com/office/drawing/2014/main" val="948043490"/>
                    </a:ext>
                  </a:extLst>
                </a:gridCol>
                <a:gridCol w="654958">
                  <a:extLst>
                    <a:ext uri="{9D8B030D-6E8A-4147-A177-3AD203B41FA5}">
                      <a16:colId xmlns:a16="http://schemas.microsoft.com/office/drawing/2014/main" val="3158003709"/>
                    </a:ext>
                  </a:extLst>
                </a:gridCol>
                <a:gridCol w="654958">
                  <a:extLst>
                    <a:ext uri="{9D8B030D-6E8A-4147-A177-3AD203B41FA5}">
                      <a16:colId xmlns:a16="http://schemas.microsoft.com/office/drawing/2014/main" val="48144059"/>
                    </a:ext>
                  </a:extLst>
                </a:gridCol>
                <a:gridCol w="654958">
                  <a:extLst>
                    <a:ext uri="{9D8B030D-6E8A-4147-A177-3AD203B41FA5}">
                      <a16:colId xmlns:a16="http://schemas.microsoft.com/office/drawing/2014/main" val="931496001"/>
                    </a:ext>
                  </a:extLst>
                </a:gridCol>
                <a:gridCol w="654958">
                  <a:extLst>
                    <a:ext uri="{9D8B030D-6E8A-4147-A177-3AD203B41FA5}">
                      <a16:colId xmlns:a16="http://schemas.microsoft.com/office/drawing/2014/main" val="72381332"/>
                    </a:ext>
                  </a:extLst>
                </a:gridCol>
              </a:tblGrid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Gender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educ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3830176111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2374397295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1341870307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2917509595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2595162878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3445010977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742479980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539198992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794193380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2945922917"/>
                  </a:ext>
                </a:extLst>
              </a:tr>
              <a:tr h="166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6" marR="6606" marT="6606" marB="0" anchor="b"/>
                </a:tc>
                <a:extLst>
                  <a:ext uri="{0D108BD9-81ED-4DB2-BD59-A6C34878D82A}">
                    <a16:rowId xmlns:a16="http://schemas.microsoft.com/office/drawing/2014/main" val="383650335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CD969C7-2426-5B11-B310-43A2E0679EC6}"/>
              </a:ext>
            </a:extLst>
          </p:cNvPr>
          <p:cNvSpPr/>
          <p:nvPr/>
        </p:nvSpPr>
        <p:spPr>
          <a:xfrm>
            <a:off x="1923068" y="2751452"/>
            <a:ext cx="669303" cy="1916706"/>
          </a:xfrm>
          <a:prstGeom prst="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809DA-7074-B1DC-9DEB-29E6B472126E}"/>
              </a:ext>
            </a:extLst>
          </p:cNvPr>
          <p:cNvSpPr txBox="1"/>
          <p:nvPr/>
        </p:nvSpPr>
        <p:spPr>
          <a:xfrm>
            <a:off x="772998" y="1527142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Econ 101 recap: we summarize/describe categorical variables with frequency tables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20F80F-B4FF-F14D-C460-25C788D41142}"/>
              </a:ext>
            </a:extLst>
          </p:cNvPr>
          <p:cNvSpPr/>
          <p:nvPr/>
        </p:nvSpPr>
        <p:spPr>
          <a:xfrm>
            <a:off x="4156281" y="3638746"/>
            <a:ext cx="1008668" cy="179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frequency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7059070" cy="3280666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count </a:t>
            </a:r>
            <a:r>
              <a:rPr lang="en-US" sz="2400" b="1" dirty="0">
                <a:solidFill>
                  <a:schemeClr val="tx1"/>
                </a:solidFill>
              </a:rPr>
              <a:t>() 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16A53F"/>
                </a:solidFill>
              </a:rPr>
              <a:t>Arguments</a:t>
            </a:r>
            <a:r>
              <a:rPr lang="en-US" sz="2400" b="1" dirty="0"/>
              <a:t>:</a:t>
            </a:r>
            <a:r>
              <a:rPr lang="en-US" sz="2400" dirty="0"/>
              <a:t> a categorical variable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solidFill>
                  <a:srgbClr val="5B1A8E"/>
                </a:solidFill>
              </a:rPr>
              <a:t>Output</a:t>
            </a:r>
            <a:r>
              <a:rPr lang="en-US" sz="2400" dirty="0"/>
              <a:t>: a table with the frequency of each value of the categorical variable</a:t>
            </a:r>
          </a:p>
          <a:p>
            <a:pPr lvl="1"/>
            <a:endParaRPr lang="en-US" dirty="0"/>
          </a:p>
          <a:p>
            <a:pPr marL="571500" lvl="1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635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Frequency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7059070" cy="3280666"/>
          </a:xfrm>
        </p:spPr>
        <p:txBody>
          <a:bodyPr/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species_frequency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starwars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lang="en-US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	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species</a:t>
            </a:r>
            <a:r>
              <a:rPr lang="en-US" dirty="0"/>
              <a:t>)</a:t>
            </a:r>
            <a:endParaRPr lang="en-US" sz="1800" dirty="0">
              <a:solidFill>
                <a:srgbClr val="00B05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</a:rPr>
              <a:t>		</a:t>
            </a:r>
            <a:endParaRPr lang="en-US" dirty="0"/>
          </a:p>
          <a:p>
            <a:pPr marL="571500" lvl="1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B6200-DAD1-BBBB-DD2A-6479D5E2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53" y="1345976"/>
            <a:ext cx="2501323" cy="34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Frequency Table (ordered by frequency)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7059070" cy="3280666"/>
          </a:xfrm>
        </p:spPr>
        <p:txBody>
          <a:bodyPr/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species_count_ordered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starwars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lang="en-US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	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species</a:t>
            </a:r>
            <a:r>
              <a:rPr lang="en-US" dirty="0"/>
              <a:t>)</a:t>
            </a:r>
            <a:r>
              <a:rPr lang="en-US" sz="1800" b="1" dirty="0">
                <a:solidFill>
                  <a:srgbClr val="0000FF"/>
                </a:solidFill>
              </a:rPr>
              <a:t> %&gt;%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arrange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))</a:t>
            </a:r>
            <a:endParaRPr lang="en-US" dirty="0"/>
          </a:p>
          <a:p>
            <a:pPr marL="571500" lvl="1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58F90-4D05-54F9-8DAB-2D64FFEC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37" y="1024863"/>
            <a:ext cx="3214178" cy="39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8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Frequency Table (remove NA)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7059070" cy="3280666"/>
          </a:xfrm>
        </p:spPr>
        <p:txBody>
          <a:bodyPr/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species_count_remove_NA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starwars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lang="en-US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	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species</a:t>
            </a:r>
            <a:r>
              <a:rPr lang="en-US" dirty="0"/>
              <a:t>)</a:t>
            </a:r>
            <a:r>
              <a:rPr lang="en-US" sz="1800" b="1" dirty="0">
                <a:solidFill>
                  <a:srgbClr val="0000FF"/>
                </a:solidFill>
              </a:rPr>
              <a:t> %&gt;%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arrange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%&gt;%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filter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!</a:t>
            </a:r>
            <a:r>
              <a:rPr lang="en-US" sz="1800" b="1" dirty="0" err="1">
                <a:solidFill>
                  <a:srgbClr val="0000FF"/>
                </a:solidFill>
              </a:rPr>
              <a:t>is.na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species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571500" lvl="1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42167-8C4D-CFDB-D0E0-7B7A9D04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76" y="1320981"/>
            <a:ext cx="2621604" cy="37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634F-BE4F-D2CD-1CDC-6DBF160C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Shortening our tables with </a:t>
            </a:r>
            <a:r>
              <a:rPr lang="en-US" b="1" dirty="0">
                <a:solidFill>
                  <a:srgbClr val="FF0000"/>
                </a:solidFill>
              </a:rPr>
              <a:t>slice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D5702-0822-9502-B2AE-13396BD2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7374707" cy="3263400"/>
          </a:xfrm>
        </p:spPr>
        <p:txBody>
          <a:bodyPr/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slice_head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)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  select the first n rows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slice_tail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en-US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n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) select the last n rows.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slice_sample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en-US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n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) randomly select n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slice_min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en-US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x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n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) select n rows with the smallest values of variable 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slice_max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en-US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x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US" b="0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n</a:t>
            </a:r>
            <a:r>
              <a:rPr lang="en-US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) select n rows with the largest values of variable x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0DB3-4429-A851-38E5-6451D39E8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60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3DEE91-09E7-2E14-F809-6A693AB8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List of Most Frequent Species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4EC5DE-B874-306B-C787-C5561D84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029" y="1350365"/>
            <a:ext cx="5168835" cy="3042525"/>
          </a:xfrm>
        </p:spPr>
        <p:txBody>
          <a:bodyPr/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top_ten_species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starwars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lang="en-US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filter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rgbClr val="0000FF"/>
                </a:solidFill>
              </a:rPr>
              <a:t>!</a:t>
            </a:r>
            <a:r>
              <a:rPr lang="en-US" sz="1800" b="1" dirty="0" err="1">
                <a:solidFill>
                  <a:srgbClr val="0000FF"/>
                </a:solidFill>
              </a:rPr>
              <a:t>is.na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species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species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000FF"/>
                </a:solidFill>
              </a:rPr>
              <a:t> %&gt;%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arrange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 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err="1">
                <a:solidFill>
                  <a:srgbClr val="FF0000"/>
                </a:solidFill>
              </a:rPr>
              <a:t>slice_head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6"/>
                </a:solidFill>
              </a:rPr>
              <a:t>n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tx1"/>
                </a:solidFill>
              </a:rPr>
              <a:t>10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3517-E7ED-498E-AEB6-D61E9406D5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53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8033392" cy="3280666"/>
          </a:xfrm>
        </p:spPr>
        <p:txBody>
          <a:bodyPr/>
          <a:lstStyle/>
          <a:p>
            <a:pPr marL="7620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en-US" dirty="0"/>
          </a:p>
          <a:p>
            <a:pPr marL="819150" lvl="1" indent="-28575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US" dirty="0"/>
              <a:t>filter out missing values of eye color</a:t>
            </a:r>
          </a:p>
          <a:p>
            <a:pPr marL="819150" lvl="1" indent="-28575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US" dirty="0"/>
              <a:t>order the eye colors in a frequency table from highest to lowest frequency</a:t>
            </a:r>
          </a:p>
          <a:p>
            <a:pPr marL="819150" lvl="1" indent="-28575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-US" dirty="0"/>
              <a:t>report the top ten eye colors by frequency</a:t>
            </a:r>
          </a:p>
          <a:p>
            <a:pPr marL="571500" lvl="1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91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7EC3A-8C30-44F5-3E0D-D321E2B6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Interested in Grad School?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406FC-E6DF-48C7-D2D7-1C9E9577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99" y="219543"/>
            <a:ext cx="3046107" cy="47044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2482-D662-CD50-961A-9B081EDDEF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7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651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 (two variables)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7059070" cy="3280666"/>
          </a:xfrm>
        </p:spPr>
        <p:txBody>
          <a:bodyPr/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species_gender_frequency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starwars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%&gt;%</a:t>
            </a:r>
            <a:endParaRPr lang="en-US"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	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species, gender</a:t>
            </a:r>
            <a:r>
              <a:rPr lang="en-US" dirty="0"/>
              <a:t>)</a:t>
            </a:r>
            <a:endParaRPr lang="en-US" sz="1800" dirty="0">
              <a:solidFill>
                <a:srgbClr val="00B05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</a:rPr>
              <a:t>		</a:t>
            </a:r>
            <a:endParaRPr lang="en-US" dirty="0"/>
          </a:p>
          <a:p>
            <a:pPr marL="571500" lvl="1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AFE90-A0F8-0A54-3C0C-3D1922D3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34" y="2407662"/>
            <a:ext cx="2513796" cy="26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far: How to Summarize/Describe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8363330" cy="3280666"/>
          </a:xfrm>
        </p:spPr>
        <p:txBody>
          <a:bodyPr/>
          <a:lstStyle/>
          <a:p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Quantitative variables: </a:t>
            </a:r>
          </a:p>
          <a:p>
            <a:pPr lvl="1"/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mean, median, etc.</a:t>
            </a:r>
          </a:p>
          <a:p>
            <a:pPr lvl="1"/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use  </a:t>
            </a:r>
            <a:r>
              <a:rPr lang="en-US" sz="1800" b="1" dirty="0">
                <a:solidFill>
                  <a:srgbClr val="FF0000"/>
                </a:solidFill>
              </a:rPr>
              <a:t>summarize</a:t>
            </a:r>
            <a:r>
              <a:rPr lang="en-US" sz="1800" dirty="0"/>
              <a:t>()</a:t>
            </a:r>
          </a:p>
          <a:p>
            <a:pPr lvl="1"/>
            <a:endParaRPr lang="en-US" dirty="0">
              <a:solidFill>
                <a:srgbClr val="373A3C"/>
              </a:solidFill>
              <a:latin typeface="Source Sans Pro" panose="020B0503030403020204" pitchFamily="34" charset="0"/>
            </a:endParaRPr>
          </a:p>
          <a:p>
            <a:pPr marL="571500" lvl="1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C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ategorical variables:</a:t>
            </a:r>
          </a:p>
          <a:p>
            <a:pPr lvl="1"/>
            <a:r>
              <a:rPr lang="en-US" dirty="0"/>
              <a:t>frequencies (use</a:t>
            </a:r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())</a:t>
            </a:r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721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B321-BE6F-61E6-5970-53357324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b="1" dirty="0" err="1">
                <a:solidFill>
                  <a:srgbClr val="FF0000"/>
                </a:solidFill>
              </a:rPr>
              <a:t>group_by</a:t>
            </a:r>
            <a:r>
              <a:rPr lang="en" sz="3600" dirty="0">
                <a:solidFill>
                  <a:schemeClr val="dk1"/>
                </a:solidFill>
              </a:rPr>
              <a:t>()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C3090-45D6-9409-E4F4-7F3EA333F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A5E51-3C90-0E83-452D-738880AB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6099"/>
            <a:ext cx="7772400" cy="20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7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533650" y="273850"/>
            <a:ext cx="8134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Grouped summary table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4"/>
          <p:cNvSpPr txBox="1">
            <a:spLocks noGrp="1"/>
          </p:cNvSpPr>
          <p:nvPr>
            <p:ph type="body" idx="1"/>
          </p:nvPr>
        </p:nvSpPr>
        <p:spPr>
          <a:xfrm>
            <a:off x="165425" y="1369225"/>
            <a:ext cx="8589300" cy="3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group_by</a:t>
            </a:r>
            <a:r>
              <a:rPr lang="en" sz="2400" b="0" i="0" u="none" strike="noStrike" cap="none" dirty="0">
                <a:solidFill>
                  <a:schemeClr val="dk1"/>
                </a:solidFill>
              </a:rPr>
              <a:t>()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b="1" dirty="0">
                <a:solidFill>
                  <a:srgbClr val="16A53F"/>
                </a:solidFill>
              </a:rPr>
              <a:t>Arguments</a:t>
            </a:r>
            <a:r>
              <a:rPr lang="en" sz="2400" dirty="0"/>
              <a:t>: set of variables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1" dirty="0">
                <a:solidFill>
                  <a:srgbClr val="5B1A8E"/>
                </a:solidFill>
              </a:rPr>
              <a:t>Output</a:t>
            </a:r>
            <a:r>
              <a:rPr lang="en" sz="2400" dirty="0"/>
              <a:t>: a table with the calculated summary statistic for each combination of unique values in the variables inside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group_by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()</a:t>
            </a:r>
            <a:endParaRPr lang="en-US" sz="2400" dirty="0"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2400" dirty="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Grouped summary table 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519225" y="1268050"/>
            <a:ext cx="8650200" cy="3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 dirty="0" err="1">
                <a:solidFill>
                  <a:srgbClr val="7030A0"/>
                </a:solidFill>
              </a:rPr>
              <a:t>weight_by_sex</a:t>
            </a:r>
            <a:r>
              <a:rPr lang="en" sz="1800" b="1" dirty="0">
                <a:solidFill>
                  <a:srgbClr val="7030A0"/>
                </a:solidFill>
              </a:rPr>
              <a:t> </a:t>
            </a:r>
            <a:r>
              <a:rPr lang="en" sz="1800" b="1" dirty="0">
                <a:solidFill>
                  <a:srgbClr val="0000FF"/>
                </a:solidFill>
              </a:rPr>
              <a:t>&lt;-</a:t>
            </a:r>
            <a:r>
              <a:rPr lang="en" sz="1800" b="1" dirty="0">
                <a:solidFill>
                  <a:srgbClr val="7030A0"/>
                </a:solidFill>
              </a:rPr>
              <a:t> </a:t>
            </a:r>
            <a:r>
              <a:rPr lang="en" sz="1800" dirty="0" err="1">
                <a:solidFill>
                  <a:srgbClr val="00B050"/>
                </a:solidFill>
              </a:rPr>
              <a:t>starwars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" sz="1800" b="1" dirty="0">
                <a:solidFill>
                  <a:srgbClr val="0000FF"/>
                </a:solidFill>
              </a:rPr>
              <a:t>%&gt;%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     		</a:t>
            </a:r>
            <a:r>
              <a:rPr lang="en" sz="1800" b="1" dirty="0" err="1">
                <a:solidFill>
                  <a:srgbClr val="FF0000"/>
                </a:solidFill>
              </a:rPr>
              <a:t>group_by</a:t>
            </a:r>
            <a:r>
              <a:rPr lang="en" sz="1800" b="1" dirty="0">
                <a:solidFill>
                  <a:schemeClr val="dk1"/>
                </a:solidFill>
              </a:rPr>
              <a:t>(</a:t>
            </a:r>
            <a:r>
              <a:rPr lang="en" sz="1800" dirty="0">
                <a:solidFill>
                  <a:srgbClr val="00B050"/>
                </a:solidFill>
              </a:rPr>
              <a:t> sex</a:t>
            </a:r>
            <a:r>
              <a:rPr lang="en" sz="1800" dirty="0">
                <a:solidFill>
                  <a:schemeClr val="dk1"/>
                </a:solidFill>
              </a:rPr>
              <a:t>) </a:t>
            </a:r>
            <a:r>
              <a:rPr lang="en" sz="1800" b="1" dirty="0">
                <a:solidFill>
                  <a:srgbClr val="0000FF"/>
                </a:solidFill>
              </a:rPr>
              <a:t>%&gt;%</a:t>
            </a:r>
            <a:endParaRPr sz="1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  		 </a:t>
            </a:r>
            <a:r>
              <a:rPr lang="en" sz="1800" b="1" dirty="0">
                <a:solidFill>
                  <a:srgbClr val="FF0000"/>
                </a:solidFill>
              </a:rPr>
              <a:t>summarize</a:t>
            </a:r>
            <a:r>
              <a:rPr lang="en" sz="1800" dirty="0">
                <a:solidFill>
                  <a:schemeClr val="dk1"/>
                </a:solidFill>
              </a:rPr>
              <a:t>(</a:t>
            </a:r>
            <a:r>
              <a:rPr lang="en" sz="1800" dirty="0" err="1">
                <a:solidFill>
                  <a:srgbClr val="7030A0"/>
                </a:solidFill>
              </a:rPr>
              <a:t>mean_wt</a:t>
            </a:r>
            <a:r>
              <a:rPr lang="en" sz="1800" dirty="0">
                <a:solidFill>
                  <a:srgbClr val="7030A0"/>
                </a:solidFill>
              </a:rPr>
              <a:t> </a:t>
            </a:r>
            <a:r>
              <a:rPr lang="en" sz="1800" b="1" dirty="0">
                <a:solidFill>
                  <a:schemeClr val="tx1"/>
                </a:solidFill>
              </a:rPr>
              <a:t>=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b="1" dirty="0">
                <a:solidFill>
                  <a:srgbClr val="FF0000"/>
                </a:solidFill>
              </a:rPr>
              <a:t>mean</a:t>
            </a:r>
            <a:r>
              <a:rPr lang="en" sz="1800" dirty="0">
                <a:solidFill>
                  <a:schemeClr val="tx1"/>
                </a:solidFill>
              </a:rPr>
              <a:t>(</a:t>
            </a:r>
            <a:r>
              <a:rPr lang="en" sz="1800" dirty="0">
                <a:solidFill>
                  <a:srgbClr val="00B050"/>
                </a:solidFill>
              </a:rPr>
              <a:t>mass</a:t>
            </a:r>
            <a:r>
              <a:rPr lang="en" sz="1800" dirty="0">
                <a:solidFill>
                  <a:schemeClr val="tx1"/>
                </a:solidFill>
              </a:rPr>
              <a:t>,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b="1" dirty="0" err="1">
                <a:solidFill>
                  <a:srgbClr val="00B050"/>
                </a:solidFill>
              </a:rPr>
              <a:t>na.rm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dirty="0">
                <a:solidFill>
                  <a:schemeClr val="tx1"/>
                </a:solidFill>
              </a:rPr>
              <a:t>= TRUE</a:t>
            </a:r>
            <a:r>
              <a:rPr lang="en" sz="1800" dirty="0">
                <a:solidFill>
                  <a:schemeClr val="dk1"/>
                </a:solidFill>
              </a:rPr>
              <a:t>))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1" dirty="0">
                <a:solidFill>
                  <a:srgbClr val="5B1A8E"/>
                </a:solidFill>
              </a:rPr>
              <a:t>Output</a:t>
            </a:r>
            <a:endParaRPr sz="2400" b="1" dirty="0">
              <a:solidFill>
                <a:srgbClr val="5B1A8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A9A2F-F3A9-91AE-A5D1-0D9BC8E7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06" y="2755726"/>
            <a:ext cx="3418825" cy="21139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Grouped summary table (more than one group) 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519225" y="1268050"/>
            <a:ext cx="8650200" cy="3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 dirty="0" err="1">
                <a:solidFill>
                  <a:srgbClr val="7030A0"/>
                </a:solidFill>
              </a:rPr>
              <a:t>weight_by_gender_sex</a:t>
            </a:r>
            <a:r>
              <a:rPr lang="en" sz="1800" b="1" dirty="0">
                <a:solidFill>
                  <a:srgbClr val="7030A0"/>
                </a:solidFill>
              </a:rPr>
              <a:t> </a:t>
            </a:r>
            <a:r>
              <a:rPr lang="en" sz="1800" b="1" dirty="0">
                <a:solidFill>
                  <a:srgbClr val="0000FF"/>
                </a:solidFill>
              </a:rPr>
              <a:t>&lt;-</a:t>
            </a:r>
            <a:r>
              <a:rPr lang="en" sz="1800" b="1" dirty="0">
                <a:solidFill>
                  <a:srgbClr val="7030A0"/>
                </a:solidFill>
              </a:rPr>
              <a:t> </a:t>
            </a:r>
            <a:r>
              <a:rPr lang="en" sz="1800" dirty="0" err="1">
                <a:solidFill>
                  <a:srgbClr val="00B050"/>
                </a:solidFill>
              </a:rPr>
              <a:t>starwars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" sz="1800" b="1" dirty="0">
                <a:solidFill>
                  <a:srgbClr val="0000FF"/>
                </a:solidFill>
              </a:rPr>
              <a:t>%&gt;%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     		</a:t>
            </a:r>
            <a:r>
              <a:rPr lang="en" sz="1800" b="1" dirty="0" err="1">
                <a:solidFill>
                  <a:srgbClr val="FF0000"/>
                </a:solidFill>
              </a:rPr>
              <a:t>group_by</a:t>
            </a:r>
            <a:r>
              <a:rPr lang="en" sz="1800" b="1" dirty="0">
                <a:solidFill>
                  <a:schemeClr val="dk1"/>
                </a:solidFill>
              </a:rPr>
              <a:t>(</a:t>
            </a:r>
            <a:r>
              <a:rPr lang="en" sz="1800" dirty="0">
                <a:solidFill>
                  <a:srgbClr val="00B050"/>
                </a:solidFill>
              </a:rPr>
              <a:t> gender</a:t>
            </a:r>
            <a:r>
              <a:rPr lang="en" sz="1800" dirty="0">
                <a:solidFill>
                  <a:schemeClr val="tx1"/>
                </a:solidFill>
              </a:rPr>
              <a:t>,</a:t>
            </a:r>
            <a:r>
              <a:rPr lang="en" sz="1800" dirty="0">
                <a:solidFill>
                  <a:srgbClr val="00B050"/>
                </a:solidFill>
              </a:rPr>
              <a:t> sex</a:t>
            </a:r>
            <a:r>
              <a:rPr lang="en" sz="1800" dirty="0">
                <a:solidFill>
                  <a:schemeClr val="dk1"/>
                </a:solidFill>
              </a:rPr>
              <a:t>) </a:t>
            </a:r>
            <a:r>
              <a:rPr lang="en" sz="1800" b="1" dirty="0">
                <a:solidFill>
                  <a:srgbClr val="0000FF"/>
                </a:solidFill>
              </a:rPr>
              <a:t>%&gt;%</a:t>
            </a:r>
            <a:endParaRPr sz="1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  		 </a:t>
            </a:r>
            <a:r>
              <a:rPr lang="en" sz="1800" b="1" dirty="0">
                <a:solidFill>
                  <a:srgbClr val="FF0000"/>
                </a:solidFill>
              </a:rPr>
              <a:t>summarize</a:t>
            </a:r>
            <a:r>
              <a:rPr lang="en" sz="1800" dirty="0">
                <a:solidFill>
                  <a:schemeClr val="dk1"/>
                </a:solidFill>
              </a:rPr>
              <a:t>(</a:t>
            </a:r>
            <a:r>
              <a:rPr lang="en" sz="1800" dirty="0" err="1">
                <a:solidFill>
                  <a:srgbClr val="7030A0"/>
                </a:solidFill>
              </a:rPr>
              <a:t>mean_wt</a:t>
            </a:r>
            <a:r>
              <a:rPr lang="en" sz="1800" dirty="0">
                <a:solidFill>
                  <a:srgbClr val="7030A0"/>
                </a:solidFill>
              </a:rPr>
              <a:t> </a:t>
            </a:r>
            <a:r>
              <a:rPr lang="en" sz="1800" b="1" dirty="0">
                <a:solidFill>
                  <a:schemeClr val="tx1"/>
                </a:solidFill>
              </a:rPr>
              <a:t>=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b="1" dirty="0">
                <a:solidFill>
                  <a:srgbClr val="FF0000"/>
                </a:solidFill>
              </a:rPr>
              <a:t>mean</a:t>
            </a:r>
            <a:r>
              <a:rPr lang="en" sz="1800" dirty="0">
                <a:solidFill>
                  <a:schemeClr val="tx1"/>
                </a:solidFill>
              </a:rPr>
              <a:t>(</a:t>
            </a:r>
            <a:r>
              <a:rPr lang="en" sz="1800" dirty="0">
                <a:solidFill>
                  <a:srgbClr val="00B050"/>
                </a:solidFill>
              </a:rPr>
              <a:t>mass</a:t>
            </a:r>
            <a:r>
              <a:rPr lang="en" sz="1800" dirty="0">
                <a:solidFill>
                  <a:schemeClr val="tx1"/>
                </a:solidFill>
              </a:rPr>
              <a:t>,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b="1" dirty="0" err="1">
                <a:solidFill>
                  <a:srgbClr val="00B050"/>
                </a:solidFill>
              </a:rPr>
              <a:t>na.rm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" sz="1800" dirty="0">
                <a:solidFill>
                  <a:schemeClr val="tx1"/>
                </a:solidFill>
              </a:rPr>
              <a:t>= TRUE</a:t>
            </a:r>
            <a:r>
              <a:rPr lang="en" sz="1800" dirty="0">
                <a:solidFill>
                  <a:schemeClr val="dk1"/>
                </a:solidFill>
              </a:rPr>
              <a:t>))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1" dirty="0">
                <a:solidFill>
                  <a:srgbClr val="5B1A8E"/>
                </a:solidFill>
              </a:rPr>
              <a:t>Output</a:t>
            </a:r>
            <a:endParaRPr sz="2400" b="1" dirty="0">
              <a:solidFill>
                <a:srgbClr val="5B1A8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D30CA-3910-E2A6-0D19-327A54A2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47" y="2614344"/>
            <a:ext cx="3192346" cy="2345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4B521C-FF29-C3A2-0D4B-7F7F200BA4A3}"/>
              </a:ext>
            </a:extLst>
          </p:cNvPr>
          <p:cNvSpPr/>
          <p:nvPr/>
        </p:nvSpPr>
        <p:spPr>
          <a:xfrm>
            <a:off x="2998247" y="3626069"/>
            <a:ext cx="3192346" cy="2627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9AE5-B080-ECC7-0776-2BD781A2AFCA}"/>
              </a:ext>
            </a:extLst>
          </p:cNvPr>
          <p:cNvSpPr txBox="1"/>
          <p:nvPr/>
        </p:nvSpPr>
        <p:spPr>
          <a:xfrm>
            <a:off x="6442842" y="3598304"/>
            <a:ext cx="195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1523960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291919" y="273844"/>
            <a:ext cx="8650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" sz="3000" dirty="0"/>
              <a:t>Using </a:t>
            </a:r>
            <a:r>
              <a:rPr lang="en-US" sz="3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group_by</a:t>
            </a:r>
            <a:r>
              <a:rPr lang="en-US" sz="3000" b="0" i="0" u="none" strike="noStrike" cap="none" dirty="0">
                <a:solidFill>
                  <a:schemeClr val="dk1"/>
                </a:solidFill>
              </a:rPr>
              <a:t>() to Create a Frequency Table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519225" y="1268050"/>
            <a:ext cx="8650200" cy="3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 dirty="0" err="1">
                <a:solidFill>
                  <a:srgbClr val="7030A0"/>
                </a:solidFill>
              </a:rPr>
              <a:t>characters_by_homeworld</a:t>
            </a:r>
            <a:r>
              <a:rPr lang="en" sz="1800" b="1" dirty="0">
                <a:solidFill>
                  <a:srgbClr val="0000FF"/>
                </a:solidFill>
              </a:rPr>
              <a:t>&lt;-</a:t>
            </a:r>
            <a:r>
              <a:rPr lang="en" sz="1800" b="1" dirty="0">
                <a:solidFill>
                  <a:srgbClr val="7030A0"/>
                </a:solidFill>
              </a:rPr>
              <a:t> </a:t>
            </a:r>
            <a:r>
              <a:rPr lang="en" sz="1800" dirty="0" err="1">
                <a:solidFill>
                  <a:srgbClr val="00B050"/>
                </a:solidFill>
              </a:rPr>
              <a:t>starwars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" sz="1800" b="1" dirty="0">
                <a:solidFill>
                  <a:srgbClr val="0000FF"/>
                </a:solidFill>
              </a:rPr>
              <a:t>%&gt;%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     		</a:t>
            </a:r>
            <a:r>
              <a:rPr lang="en" sz="1800" b="1" dirty="0" err="1">
                <a:solidFill>
                  <a:srgbClr val="FF0000"/>
                </a:solidFill>
              </a:rPr>
              <a:t>group_by</a:t>
            </a:r>
            <a:r>
              <a:rPr lang="en" sz="1800" dirty="0">
                <a:solidFill>
                  <a:schemeClr val="dk1"/>
                </a:solidFill>
              </a:rPr>
              <a:t>(</a:t>
            </a:r>
            <a:r>
              <a:rPr lang="en" sz="1800" dirty="0" err="1">
                <a:solidFill>
                  <a:srgbClr val="00B050"/>
                </a:solidFill>
              </a:rPr>
              <a:t>homeworld</a:t>
            </a:r>
            <a:r>
              <a:rPr lang="en" sz="1800" dirty="0">
                <a:solidFill>
                  <a:schemeClr val="dk1"/>
                </a:solidFill>
              </a:rPr>
              <a:t>) </a:t>
            </a:r>
            <a:r>
              <a:rPr lang="en" sz="1800" b="1" dirty="0">
                <a:solidFill>
                  <a:srgbClr val="0000FF"/>
                </a:solidFill>
              </a:rPr>
              <a:t>%&gt;%</a:t>
            </a:r>
            <a:endParaRPr sz="1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  		 </a:t>
            </a:r>
            <a:r>
              <a:rPr lang="en" sz="1800" b="1" dirty="0">
                <a:solidFill>
                  <a:srgbClr val="FF0000"/>
                </a:solidFill>
              </a:rPr>
              <a:t>summarize</a:t>
            </a:r>
            <a:r>
              <a:rPr lang="en" sz="1800" dirty="0">
                <a:solidFill>
                  <a:schemeClr val="dk1"/>
                </a:solidFill>
              </a:rPr>
              <a:t>(</a:t>
            </a:r>
            <a:r>
              <a:rPr lang="en" sz="1800" dirty="0">
                <a:solidFill>
                  <a:srgbClr val="7030A0"/>
                </a:solidFill>
              </a:rPr>
              <a:t>count</a:t>
            </a:r>
            <a:r>
              <a:rPr lang="en" sz="1800" dirty="0">
                <a:solidFill>
                  <a:schemeClr val="tx1"/>
                </a:solidFill>
              </a:rPr>
              <a:t>=</a:t>
            </a:r>
            <a:r>
              <a:rPr lang="en" sz="1800" b="1" dirty="0">
                <a:solidFill>
                  <a:srgbClr val="FF0000"/>
                </a:solidFill>
              </a:rPr>
              <a:t>n</a:t>
            </a:r>
            <a:r>
              <a:rPr lang="en" sz="1800" dirty="0">
                <a:solidFill>
                  <a:schemeClr val="tx1"/>
                </a:solidFill>
              </a:rPr>
              <a:t>())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9254F-CCA2-CD5F-3ABF-279DB18E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68" y="1179442"/>
            <a:ext cx="2268187" cy="3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46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5EC0-6F58-D663-20C3-ECFB0721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1F28-6499-114B-175A-67293A4E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6707571" cy="3263400"/>
          </a:xfrm>
        </p:spPr>
        <p:txBody>
          <a:bodyPr/>
          <a:lstStyle/>
          <a:p>
            <a:r>
              <a:rPr lang="en-US" dirty="0"/>
              <a:t>Let’s load some data from a </a:t>
            </a:r>
            <a:r>
              <a:rPr lang="en-US" dirty="0" err="1">
                <a:hlinkClick r:id="rId2"/>
              </a:rPr>
              <a:t>tidytuesday</a:t>
            </a:r>
            <a:r>
              <a:rPr lang="en-US" dirty="0">
                <a:hlinkClick r:id="rId2"/>
              </a:rPr>
              <a:t> challenge</a:t>
            </a:r>
            <a:endParaRPr lang="en-US" dirty="0"/>
          </a:p>
          <a:p>
            <a:r>
              <a:rPr lang="en-US" dirty="0"/>
              <a:t>we will use the </a:t>
            </a:r>
            <a:r>
              <a:rPr lang="en-US" b="1" dirty="0" err="1">
                <a:solidFill>
                  <a:srgbClr val="FF0000"/>
                </a:solidFill>
              </a:rPr>
              <a:t>read_csv</a:t>
            </a:r>
            <a:r>
              <a:rPr lang="en-US" dirty="0"/>
              <a:t>() function from the </a:t>
            </a:r>
            <a:r>
              <a:rPr lang="en-US" dirty="0" err="1"/>
              <a:t>tidyverse</a:t>
            </a:r>
            <a:r>
              <a:rPr lang="en-US" dirty="0"/>
              <a:t> package</a:t>
            </a:r>
          </a:p>
          <a:p>
            <a:r>
              <a:rPr lang="en-US" dirty="0"/>
              <a:t>it can read in csv files from your computer or from a URL</a:t>
            </a:r>
          </a:p>
        </p:txBody>
      </p:sp>
    </p:spTree>
    <p:extLst>
      <p:ext uri="{BB962C8B-B14F-4D97-AF65-F5344CB8AC3E}">
        <p14:creationId xmlns:p14="http://schemas.microsoft.com/office/powerpoint/2010/main" val="833252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EE70-1EBF-ACD8-B272-679A8115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tidytuesday</a:t>
            </a:r>
            <a:r>
              <a:rPr lang="en-US" dirty="0"/>
              <a:t>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80208-A672-73CB-A21D-4744ACE3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584" y="1370013"/>
            <a:ext cx="4960831" cy="32623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5FD7-0B23-AE7C-9B26-92D1C98C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9BF3-241E-8331-7152-1480ECD1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tidytuesday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3FF6-D506-8EB6-DB80-7A28DE838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C41C6D9-2C53-E366-33FF-7582DB56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93" y="770944"/>
            <a:ext cx="5369151" cy="38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F3256C-4F5D-0C05-5D58-A7B81B2A58B2}"/>
              </a:ext>
            </a:extLst>
          </p:cNvPr>
          <p:cNvSpPr txBox="1"/>
          <p:nvPr/>
        </p:nvSpPr>
        <p:spPr>
          <a:xfrm>
            <a:off x="4402439" y="4302499"/>
            <a:ext cx="2650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data source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code to generate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5968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dirty="0"/>
              <a:t>summary tables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dirty="0"/>
              <a:t>frequency tables</a:t>
            </a:r>
          </a:p>
          <a:p>
            <a:pPr marL="9144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51C0-0114-46ED-067E-14009A56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3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AA6FB-414D-CE75-5102-D0493315D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0EC7E-7376-40D3-D7D5-D859605A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2766"/>
            <a:ext cx="7772400" cy="19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arrange</a:t>
            </a:r>
            <a:r>
              <a:rPr lang="en"/>
              <a:t>()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BAF71-6506-780E-8E1C-6D05D62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3172"/>
            <a:ext cx="7772400" cy="20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6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36BA7-18FB-7D32-78AE-167CD6F3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2197"/>
            <a:ext cx="7772400" cy="2259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300"/>
              <a:buFont typeface="Arial"/>
              <a:buNone/>
            </a:pPr>
            <a:r>
              <a:rPr lang="en" sz="33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4E707-C296-F38F-CD66-E4D88C07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7772400" cy="194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16546</TotalTime>
  <Words>3350</Words>
  <Application>Microsoft Macintosh PowerPoint</Application>
  <PresentationFormat>On-screen Show (16:9)</PresentationFormat>
  <Paragraphs>531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Fira Sans</vt:lpstr>
      <vt:lpstr>Source Sans Pro</vt:lpstr>
      <vt:lpstr>Times New Roman</vt:lpstr>
      <vt:lpstr>Office Theme</vt:lpstr>
      <vt:lpstr>Econ 106</vt:lpstr>
      <vt:lpstr>Reminders</vt:lpstr>
      <vt:lpstr>Interested in Grad School?</vt:lpstr>
      <vt:lpstr>#tidytuesday</vt:lpstr>
      <vt:lpstr>Outline</vt:lpstr>
      <vt:lpstr>filter()</vt:lpstr>
      <vt:lpstr>arrange()</vt:lpstr>
      <vt:lpstr>select()</vt:lpstr>
      <vt:lpstr>mutate()</vt:lpstr>
      <vt:lpstr>Recap: key dplyr verbs</vt:lpstr>
      <vt:lpstr>Summarizing Variables</vt:lpstr>
      <vt:lpstr>Useful functions for quantitative variables </vt:lpstr>
      <vt:lpstr>Creating a summary table</vt:lpstr>
      <vt:lpstr>Creating a summary table</vt:lpstr>
      <vt:lpstr>Creating a summary table</vt:lpstr>
      <vt:lpstr>What happened?</vt:lpstr>
      <vt:lpstr>Missing Data is What Happened</vt:lpstr>
      <vt:lpstr>Fixed With an Additional Argument</vt:lpstr>
      <vt:lpstr>Base R vs. Dplyr</vt:lpstr>
      <vt:lpstr>Creating a less silly summary table</vt:lpstr>
      <vt:lpstr>Exercise</vt:lpstr>
      <vt:lpstr>Summarizing Categorical Variables</vt:lpstr>
      <vt:lpstr>Create a frequency table</vt:lpstr>
      <vt:lpstr>Species Frequency Table</vt:lpstr>
      <vt:lpstr>Species Frequency Table (ordered by frequency)</vt:lpstr>
      <vt:lpstr>Species Frequency Table (remove NA)</vt:lpstr>
      <vt:lpstr>Shortening our tables with slice()</vt:lpstr>
      <vt:lpstr>Top 10 List of Most Frequent Species</vt:lpstr>
      <vt:lpstr>Exercise</vt:lpstr>
      <vt:lpstr>Frequency Table (two variables)</vt:lpstr>
      <vt:lpstr>Recap so far: How to Summarize/Describe Variables</vt:lpstr>
      <vt:lpstr>group_by()</vt:lpstr>
      <vt:lpstr>Grouped summary table</vt:lpstr>
      <vt:lpstr>Grouped summary table </vt:lpstr>
      <vt:lpstr>Grouped summary table (more than one group) </vt:lpstr>
      <vt:lpstr>Using group_by() to Create a Frequency Table</vt:lpstr>
      <vt:lpstr>Exercise</vt:lpstr>
      <vt:lpstr>tidytuesday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cp:lastModifiedBy>Veronica Sovero</cp:lastModifiedBy>
  <cp:revision>62</cp:revision>
  <dcterms:modified xsi:type="dcterms:W3CDTF">2024-10-09T22:29:19Z</dcterms:modified>
</cp:coreProperties>
</file>