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270046"/>
            <a:ext cx="4919305" cy="36895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733193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702"/>
              </a:lnSpc>
              <a:buNone/>
            </a:pPr>
            <a:r>
              <a:rPr lang="en-US" sz="616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Express.js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793790" y="4029789"/>
            <a:ext cx="7556421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"A route" refers to a path or endpoint that the server responds to, along with the HTTP method (GET, POST, PUT, DELETE, etc.) that is associated with that path. When a client makes a request to a specific route, Express.js matches that request to the corresponding route handler, which is a function that defines how the server should respond.</a:t>
            </a: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793790" y="611636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6123980"/>
            <a:ext cx="347663" cy="3476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70040" y="6099453"/>
            <a:ext cx="2883813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126"/>
              </a:lnSpc>
              <a:buNone/>
            </a:pPr>
            <a:r>
              <a:rPr lang="en-US" sz="2233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Vivek Singh Parmar</a:t>
            </a:r>
            <a:endParaRPr lang="en-US" sz="2233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177058"/>
            <a:ext cx="874907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Route Parameters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Dynamic Routes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Express.js allows you to create dynamic routes using parameters. These parameters are extracted from the URL and can be used to customize the response.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3452813"/>
            <a:ext cx="2912864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Accessing Parameters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4033957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Parameters are accessible through the `req.params` object in your route handlers. This allows you to build flexible and scalable APIs.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3452813"/>
            <a:ext cx="3114318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Validation and Handling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4033957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It's important to validate and handle parameters to ensure your application's security and reliability.</a:t>
            </a:r>
            <a:endParaRPr lang="en-US" sz="1786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884515"/>
            <a:ext cx="6390442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Defining Route Handlers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793790" y="1933456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028224" y="216789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Function Signatures</a:t>
            </a:r>
            <a:endParaRPr lang="en-US" sz="2233" dirty="0"/>
          </a:p>
        </p:txBody>
      </p:sp>
      <p:sp>
        <p:nvSpPr>
          <p:cNvPr id="9" name="Text 5"/>
          <p:cNvSpPr/>
          <p:nvPr/>
        </p:nvSpPr>
        <p:spPr>
          <a:xfrm>
            <a:off x="1028224" y="2658308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Route handlers in Express.js are defined as functions that accept the request (req) and response (res) objects.</a:t>
            </a:r>
            <a:endParaRPr lang="en-US" sz="1786" dirty="0"/>
          </a:p>
        </p:txBody>
      </p:sp>
      <p:sp>
        <p:nvSpPr>
          <p:cNvPr id="10" name="Shape 6"/>
          <p:cNvSpPr/>
          <p:nvPr/>
        </p:nvSpPr>
        <p:spPr>
          <a:xfrm>
            <a:off x="4685467" y="1933456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919901" y="216789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Handling Logic</a:t>
            </a:r>
            <a:endParaRPr lang="en-US" sz="2233" dirty="0"/>
          </a:p>
        </p:txBody>
      </p:sp>
      <p:sp>
        <p:nvSpPr>
          <p:cNvPr id="12" name="Text 8"/>
          <p:cNvSpPr/>
          <p:nvPr/>
        </p:nvSpPr>
        <p:spPr>
          <a:xfrm>
            <a:off x="4919901" y="2658308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Route handlers contain the logic to process the incoming request and generate the appropriate response.</a:t>
            </a:r>
            <a:endParaRPr lang="en-US" sz="1786" dirty="0"/>
          </a:p>
        </p:txBody>
      </p:sp>
      <p:sp>
        <p:nvSpPr>
          <p:cNvPr id="13" name="Shape 9"/>
          <p:cNvSpPr/>
          <p:nvPr/>
        </p:nvSpPr>
        <p:spPr>
          <a:xfrm>
            <a:off x="793790" y="4571167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28224" y="4805601"/>
            <a:ext cx="3027521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Middleware Integration</a:t>
            </a:r>
            <a:endParaRPr lang="en-US" sz="2233" dirty="0"/>
          </a:p>
        </p:txBody>
      </p:sp>
      <p:sp>
        <p:nvSpPr>
          <p:cNvPr id="15" name="Text 11"/>
          <p:cNvSpPr/>
          <p:nvPr/>
        </p:nvSpPr>
        <p:spPr>
          <a:xfrm>
            <a:off x="1028224" y="5296019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Route handlers can also utilize middleware functions to extend their functionality and share common logic.</a:t>
            </a:r>
            <a:endParaRPr lang="en-US" sz="1786" dirty="0"/>
          </a:p>
        </p:txBody>
      </p:sp>
      <p:sp>
        <p:nvSpPr>
          <p:cNvPr id="16" name="Shape 12"/>
          <p:cNvSpPr/>
          <p:nvPr/>
        </p:nvSpPr>
        <p:spPr>
          <a:xfrm>
            <a:off x="4685467" y="4571167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4919901" y="480560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Modularity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4919901" y="5296019"/>
            <a:ext cx="3195995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Organizing route handlers in a modular fashion can improve the maintainability and scalability of your Express.js application.</a:t>
            </a:r>
            <a:endParaRPr lang="en-US" sz="1786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282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92135" y="2963823"/>
            <a:ext cx="5489972" cy="6069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80"/>
              </a:lnSpc>
              <a:buNone/>
            </a:pPr>
            <a:r>
              <a:rPr lang="en-US" sz="38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Handling HTTP Methods</a:t>
            </a:r>
            <a:endParaRPr lang="en-US" sz="3824" dirty="0"/>
          </a:p>
        </p:txBody>
      </p:sp>
      <p:sp>
        <p:nvSpPr>
          <p:cNvPr id="6" name="Shape 3"/>
          <p:cNvSpPr/>
          <p:nvPr/>
        </p:nvSpPr>
        <p:spPr>
          <a:xfrm>
            <a:off x="892135" y="5778103"/>
            <a:ext cx="12846010" cy="22860"/>
          </a:xfrm>
          <a:prstGeom prst="roundRect">
            <a:avLst>
              <a:gd name="adj" fmla="val 356926"/>
            </a:avLst>
          </a:prstGeom>
          <a:solidFill>
            <a:srgbClr val="C7C7D0"/>
          </a:solidFill>
          <a:ln/>
        </p:spPr>
      </p:sp>
      <p:sp>
        <p:nvSpPr>
          <p:cNvPr id="7" name="Shape 4"/>
          <p:cNvSpPr/>
          <p:nvPr/>
        </p:nvSpPr>
        <p:spPr>
          <a:xfrm>
            <a:off x="3391495" y="5098316"/>
            <a:ext cx="22860" cy="679847"/>
          </a:xfrm>
          <a:prstGeom prst="roundRect">
            <a:avLst>
              <a:gd name="adj" fmla="val 356926"/>
            </a:avLst>
          </a:prstGeom>
          <a:solidFill>
            <a:srgbClr val="C7C7D0"/>
          </a:solidFill>
          <a:ln/>
        </p:spPr>
      </p:sp>
      <p:sp>
        <p:nvSpPr>
          <p:cNvPr id="8" name="Shape 5"/>
          <p:cNvSpPr/>
          <p:nvPr/>
        </p:nvSpPr>
        <p:spPr>
          <a:xfrm>
            <a:off x="3184446" y="5559564"/>
            <a:ext cx="437078" cy="43707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340537" y="5632430"/>
            <a:ext cx="124778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5"/>
              </a:lnSpc>
              <a:buNone/>
            </a:pPr>
            <a:r>
              <a:rPr lang="en-US" sz="22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95" dirty="0"/>
          </a:p>
        </p:txBody>
      </p:sp>
      <p:sp>
        <p:nvSpPr>
          <p:cNvPr id="10" name="Text 7"/>
          <p:cNvSpPr/>
          <p:nvPr/>
        </p:nvSpPr>
        <p:spPr>
          <a:xfrm>
            <a:off x="2188845" y="3862149"/>
            <a:ext cx="2428280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90"/>
              </a:lnSpc>
              <a:buNone/>
            </a:pPr>
            <a:r>
              <a:rPr lang="en-US" sz="191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GET</a:t>
            </a:r>
            <a:endParaRPr lang="en-US" sz="1912" dirty="0"/>
          </a:p>
        </p:txBody>
      </p:sp>
      <p:sp>
        <p:nvSpPr>
          <p:cNvPr id="11" name="Text 8"/>
          <p:cNvSpPr/>
          <p:nvPr/>
        </p:nvSpPr>
        <p:spPr>
          <a:xfrm>
            <a:off x="1086326" y="4282202"/>
            <a:ext cx="4633436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47"/>
              </a:lnSpc>
              <a:buNone/>
            </a:pPr>
            <a:r>
              <a:rPr lang="en-US" sz="153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GET method is used to retrieve data from the server.</a:t>
            </a:r>
            <a:endParaRPr lang="en-US" sz="1530" dirty="0"/>
          </a:p>
        </p:txBody>
      </p:sp>
      <p:sp>
        <p:nvSpPr>
          <p:cNvPr id="12" name="Shape 9"/>
          <p:cNvSpPr/>
          <p:nvPr/>
        </p:nvSpPr>
        <p:spPr>
          <a:xfrm>
            <a:off x="5999440" y="5778044"/>
            <a:ext cx="22860" cy="679847"/>
          </a:xfrm>
          <a:prstGeom prst="roundRect">
            <a:avLst>
              <a:gd name="adj" fmla="val 356926"/>
            </a:avLst>
          </a:prstGeom>
          <a:solidFill>
            <a:srgbClr val="C7C7D0"/>
          </a:solidFill>
          <a:ln/>
        </p:spPr>
      </p:sp>
      <p:sp>
        <p:nvSpPr>
          <p:cNvPr id="13" name="Shape 10"/>
          <p:cNvSpPr/>
          <p:nvPr/>
        </p:nvSpPr>
        <p:spPr>
          <a:xfrm>
            <a:off x="5792391" y="5559564"/>
            <a:ext cx="437078" cy="43707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5935028" y="5632430"/>
            <a:ext cx="151805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5"/>
              </a:lnSpc>
              <a:buNone/>
            </a:pPr>
            <a:r>
              <a:rPr lang="en-US" sz="22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95" dirty="0"/>
          </a:p>
        </p:txBody>
      </p:sp>
      <p:sp>
        <p:nvSpPr>
          <p:cNvPr id="15" name="Text 12"/>
          <p:cNvSpPr/>
          <p:nvPr/>
        </p:nvSpPr>
        <p:spPr>
          <a:xfrm>
            <a:off x="4796909" y="6652260"/>
            <a:ext cx="2428280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90"/>
              </a:lnSpc>
              <a:buNone/>
            </a:pPr>
            <a:r>
              <a:rPr lang="en-US" sz="191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POST</a:t>
            </a:r>
            <a:endParaRPr lang="en-US" sz="1912" dirty="0"/>
          </a:p>
        </p:txBody>
      </p:sp>
      <p:sp>
        <p:nvSpPr>
          <p:cNvPr id="16" name="Text 13"/>
          <p:cNvSpPr/>
          <p:nvPr/>
        </p:nvSpPr>
        <p:spPr>
          <a:xfrm>
            <a:off x="3694271" y="7072313"/>
            <a:ext cx="463355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47"/>
              </a:lnSpc>
              <a:buNone/>
            </a:pPr>
            <a:r>
              <a:rPr lang="en-US" sz="153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POST method is used to submit new data to the server.</a:t>
            </a:r>
            <a:endParaRPr lang="en-US" sz="1530" dirty="0"/>
          </a:p>
        </p:txBody>
      </p:sp>
      <p:sp>
        <p:nvSpPr>
          <p:cNvPr id="17" name="Shape 14"/>
          <p:cNvSpPr/>
          <p:nvPr/>
        </p:nvSpPr>
        <p:spPr>
          <a:xfrm>
            <a:off x="8607504" y="5098316"/>
            <a:ext cx="22860" cy="679847"/>
          </a:xfrm>
          <a:prstGeom prst="roundRect">
            <a:avLst>
              <a:gd name="adj" fmla="val 356926"/>
            </a:avLst>
          </a:prstGeom>
          <a:solidFill>
            <a:srgbClr val="C7C7D0"/>
          </a:solidFill>
          <a:ln/>
        </p:spPr>
      </p:sp>
      <p:sp>
        <p:nvSpPr>
          <p:cNvPr id="18" name="Shape 15"/>
          <p:cNvSpPr/>
          <p:nvPr/>
        </p:nvSpPr>
        <p:spPr>
          <a:xfrm>
            <a:off x="8400455" y="5559564"/>
            <a:ext cx="437078" cy="43707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8541187" y="5632430"/>
            <a:ext cx="155615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5"/>
              </a:lnSpc>
              <a:buNone/>
            </a:pPr>
            <a:r>
              <a:rPr lang="en-US" sz="22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95" dirty="0"/>
          </a:p>
        </p:txBody>
      </p:sp>
      <p:sp>
        <p:nvSpPr>
          <p:cNvPr id="20" name="Text 17"/>
          <p:cNvSpPr/>
          <p:nvPr/>
        </p:nvSpPr>
        <p:spPr>
          <a:xfrm>
            <a:off x="7404973" y="3862149"/>
            <a:ext cx="2428280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90"/>
              </a:lnSpc>
              <a:buNone/>
            </a:pPr>
            <a:r>
              <a:rPr lang="en-US" sz="191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PUT/PATCH</a:t>
            </a:r>
            <a:endParaRPr lang="en-US" sz="1912" dirty="0"/>
          </a:p>
        </p:txBody>
      </p:sp>
      <p:sp>
        <p:nvSpPr>
          <p:cNvPr id="21" name="Text 18"/>
          <p:cNvSpPr/>
          <p:nvPr/>
        </p:nvSpPr>
        <p:spPr>
          <a:xfrm>
            <a:off x="6302335" y="4282202"/>
            <a:ext cx="463355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47"/>
              </a:lnSpc>
              <a:buNone/>
            </a:pPr>
            <a:r>
              <a:rPr lang="en-US" sz="153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PUT and PATCH methods are used to update existing data on the server.</a:t>
            </a:r>
            <a:endParaRPr lang="en-US" sz="1530" dirty="0"/>
          </a:p>
        </p:txBody>
      </p:sp>
      <p:sp>
        <p:nvSpPr>
          <p:cNvPr id="22" name="Shape 19"/>
          <p:cNvSpPr/>
          <p:nvPr/>
        </p:nvSpPr>
        <p:spPr>
          <a:xfrm>
            <a:off x="11215568" y="5778044"/>
            <a:ext cx="22860" cy="679847"/>
          </a:xfrm>
          <a:prstGeom prst="roundRect">
            <a:avLst>
              <a:gd name="adj" fmla="val 356926"/>
            </a:avLst>
          </a:prstGeom>
          <a:solidFill>
            <a:srgbClr val="C7C7D0"/>
          </a:solidFill>
          <a:ln/>
        </p:spPr>
      </p:sp>
      <p:sp>
        <p:nvSpPr>
          <p:cNvPr id="23" name="Shape 20"/>
          <p:cNvSpPr/>
          <p:nvPr/>
        </p:nvSpPr>
        <p:spPr>
          <a:xfrm>
            <a:off x="11008519" y="5559564"/>
            <a:ext cx="437078" cy="43707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11147465" y="5632430"/>
            <a:ext cx="159187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5"/>
              </a:lnSpc>
              <a:buNone/>
            </a:pPr>
            <a:r>
              <a:rPr lang="en-US" sz="22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295" dirty="0"/>
          </a:p>
        </p:txBody>
      </p:sp>
      <p:sp>
        <p:nvSpPr>
          <p:cNvPr id="25" name="Text 22"/>
          <p:cNvSpPr/>
          <p:nvPr/>
        </p:nvSpPr>
        <p:spPr>
          <a:xfrm>
            <a:off x="10013037" y="6652260"/>
            <a:ext cx="2428280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90"/>
              </a:lnSpc>
              <a:buNone/>
            </a:pPr>
            <a:r>
              <a:rPr lang="en-US" sz="191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DELETE</a:t>
            </a:r>
            <a:endParaRPr lang="en-US" sz="1912" dirty="0"/>
          </a:p>
        </p:txBody>
      </p:sp>
      <p:sp>
        <p:nvSpPr>
          <p:cNvPr id="26" name="Text 23"/>
          <p:cNvSpPr/>
          <p:nvPr/>
        </p:nvSpPr>
        <p:spPr>
          <a:xfrm>
            <a:off x="8910399" y="7072313"/>
            <a:ext cx="463355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47"/>
              </a:lnSpc>
              <a:buNone/>
            </a:pPr>
            <a:r>
              <a:rPr lang="en-US" sz="153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DELETE method is used to remove data from the server.</a:t>
            </a:r>
            <a:endParaRPr lang="en-US" sz="1530" dirty="0"/>
          </a:p>
        </p:txBody>
      </p:sp>
      <p:pic>
        <p:nvPicPr>
          <p:cNvPr id="2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651159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Sending Responses with Express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793790" y="36640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76074" y="3749040"/>
            <a:ext cx="14561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5"/>
          <p:cNvSpPr/>
          <p:nvPr/>
        </p:nvSpPr>
        <p:spPr>
          <a:xfrm>
            <a:off x="1530906" y="366402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res.send()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1530906" y="4154448"/>
            <a:ext cx="2927747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a simple text or HTML response.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4685467" y="36640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4851916" y="3749040"/>
            <a:ext cx="177284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9"/>
          <p:cNvSpPr/>
          <p:nvPr/>
        </p:nvSpPr>
        <p:spPr>
          <a:xfrm>
            <a:off x="5422583" y="366402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res.json()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5422583" y="4154448"/>
            <a:ext cx="2927747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a JSON response.</a:t>
            </a:r>
            <a:endParaRPr lang="en-US" sz="1786" dirty="0"/>
          </a:p>
        </p:txBody>
      </p:sp>
      <p:sp>
        <p:nvSpPr>
          <p:cNvPr id="15" name="Shape 11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58096" y="5447228"/>
            <a:ext cx="181689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3"/>
          <p:cNvSpPr/>
          <p:nvPr/>
        </p:nvSpPr>
        <p:spPr>
          <a:xfrm>
            <a:off x="1530906" y="536221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res.status()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1530906" y="5852636"/>
            <a:ext cx="2927747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Sets the HTTP status code of the response.</a:t>
            </a:r>
            <a:endParaRPr lang="en-US" sz="1786" dirty="0"/>
          </a:p>
        </p:txBody>
      </p:sp>
      <p:sp>
        <p:nvSpPr>
          <p:cNvPr id="19" name="Shape 15"/>
          <p:cNvSpPr/>
          <p:nvPr/>
        </p:nvSpPr>
        <p:spPr>
          <a:xfrm>
            <a:off x="4685467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4847749" y="5447228"/>
            <a:ext cx="185738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79" dirty="0"/>
          </a:p>
        </p:txBody>
      </p:sp>
      <p:sp>
        <p:nvSpPr>
          <p:cNvPr id="21" name="Text 17"/>
          <p:cNvSpPr/>
          <p:nvPr/>
        </p:nvSpPr>
        <p:spPr>
          <a:xfrm>
            <a:off x="5422583" y="536221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res.redirect()</a:t>
            </a:r>
            <a:endParaRPr lang="en-US" sz="2233" dirty="0"/>
          </a:p>
        </p:txBody>
      </p:sp>
      <p:sp>
        <p:nvSpPr>
          <p:cNvPr id="22" name="Text 18"/>
          <p:cNvSpPr/>
          <p:nvPr/>
        </p:nvSpPr>
        <p:spPr>
          <a:xfrm>
            <a:off x="5422583" y="5852636"/>
            <a:ext cx="2927747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Redirects the client to a different URL.</a:t>
            </a:r>
            <a:endParaRPr lang="en-US" sz="1786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546747"/>
            <a:ext cx="4919305" cy="313610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708541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Customizing Response Headers</a:t>
            </a:r>
            <a:endParaRPr lang="en-US" sz="4465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6626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3790" y="326005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Content-Type</a:t>
            </a:r>
            <a:endParaRPr lang="en-US" sz="2233" dirty="0"/>
          </a:p>
        </p:txBody>
      </p:sp>
      <p:sp>
        <p:nvSpPr>
          <p:cNvPr id="9" name="Text 4"/>
          <p:cNvSpPr/>
          <p:nvPr/>
        </p:nvSpPr>
        <p:spPr>
          <a:xfrm>
            <a:off x="793790" y="3750469"/>
            <a:ext cx="3608070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Specifies the media type of the response body.</a:t>
            </a:r>
            <a:endParaRPr lang="en-US" sz="178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21" y="246626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742021" y="326005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Cache-Control</a:t>
            </a:r>
            <a:endParaRPr lang="en-US" sz="2233" dirty="0"/>
          </a:p>
        </p:txBody>
      </p:sp>
      <p:sp>
        <p:nvSpPr>
          <p:cNvPr id="12" name="Text 6"/>
          <p:cNvSpPr/>
          <p:nvPr/>
        </p:nvSpPr>
        <p:spPr>
          <a:xfrm>
            <a:off x="4742021" y="3750469"/>
            <a:ext cx="360818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Controls how the response is cached by the client.</a:t>
            </a:r>
            <a:endParaRPr lang="en-US" sz="178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156716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93790" y="5950506"/>
            <a:ext cx="3608070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Access-Control-Allow-Origin</a:t>
            </a:r>
            <a:endParaRPr lang="en-US" sz="2233" dirty="0"/>
          </a:p>
        </p:txBody>
      </p:sp>
      <p:sp>
        <p:nvSpPr>
          <p:cNvPr id="15" name="Text 8"/>
          <p:cNvSpPr/>
          <p:nvPr/>
        </p:nvSpPr>
        <p:spPr>
          <a:xfrm>
            <a:off x="793790" y="6795254"/>
            <a:ext cx="3608070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Specifies which origins are allowed to access the resource.</a:t>
            </a:r>
            <a:endParaRPr lang="en-US" sz="1786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021" y="5156716"/>
            <a:ext cx="566976" cy="566976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4742021" y="595050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X-Powered-By</a:t>
            </a:r>
            <a:endParaRPr lang="en-US" sz="2233" dirty="0"/>
          </a:p>
        </p:txBody>
      </p:sp>
      <p:sp>
        <p:nvSpPr>
          <p:cNvPr id="18" name="Text 10"/>
          <p:cNvSpPr/>
          <p:nvPr/>
        </p:nvSpPr>
        <p:spPr>
          <a:xfrm>
            <a:off x="4742021" y="6440924"/>
            <a:ext cx="360818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Identifies the technology used to power the application.</a:t>
            </a:r>
            <a:endParaRPr lang="en-US" sz="1786" dirty="0"/>
          </a:p>
        </p:txBody>
      </p:sp>
      <p:pic>
        <p:nvPicPr>
          <p:cNvPr id="19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3036570"/>
            <a:ext cx="4919305" cy="2156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Redirecting Requests</a:t>
            </a:r>
            <a:endParaRPr lang="en-US" sz="4465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Temporary Redirect</a:t>
            </a:r>
            <a:endParaRPr lang="en-US" sz="2233" dirty="0"/>
          </a:p>
        </p:txBody>
      </p:sp>
      <p:sp>
        <p:nvSpPr>
          <p:cNvPr id="9" name="Text 4"/>
          <p:cNvSpPr/>
          <p:nvPr/>
        </p:nvSpPr>
        <p:spPr>
          <a:xfrm>
            <a:off x="7754422" y="2634734"/>
            <a:ext cx="608218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res.redirect() to temporarily redirect the client to a different URL.</a:t>
            </a:r>
            <a:endParaRPr lang="en-US" sz="178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Permanent Redirect</a:t>
            </a:r>
            <a:endParaRPr lang="en-US" sz="2233" dirty="0"/>
          </a:p>
        </p:txBody>
      </p:sp>
      <p:sp>
        <p:nvSpPr>
          <p:cNvPr id="12" name="Text 6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res.status(301).redirect() to permanently redirect the client to a new URL.</a:t>
            </a:r>
            <a:endParaRPr lang="en-US" sz="178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Relative Paths</a:t>
            </a:r>
            <a:endParaRPr lang="en-US" sz="2233" dirty="0"/>
          </a:p>
        </p:txBody>
      </p:sp>
      <p:sp>
        <p:nvSpPr>
          <p:cNvPr id="15" name="Text 8"/>
          <p:cNvSpPr/>
          <p:nvPr/>
        </p:nvSpPr>
        <p:spPr>
          <a:xfrm>
            <a:off x="7754422" y="6263759"/>
            <a:ext cx="608218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Redirects can use relative paths to redirect to other routes within the application.</a:t>
            </a:r>
            <a:endParaRPr lang="en-US" sz="1786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174" y="2807018"/>
            <a:ext cx="4981932" cy="261556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6160" y="1188839"/>
            <a:ext cx="7048857" cy="6305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65"/>
              </a:lnSpc>
              <a:buNone/>
            </a:pPr>
            <a:r>
              <a:rPr lang="en-US" sz="397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and Best Practices</a:t>
            </a:r>
            <a:endParaRPr lang="en-US" sz="3972" dirty="0"/>
          </a:p>
        </p:txBody>
      </p:sp>
      <p:sp>
        <p:nvSpPr>
          <p:cNvPr id="7" name="Shape 3"/>
          <p:cNvSpPr/>
          <p:nvPr/>
        </p:nvSpPr>
        <p:spPr>
          <a:xfrm>
            <a:off x="706160" y="2122051"/>
            <a:ext cx="7731681" cy="4918710"/>
          </a:xfrm>
          <a:prstGeom prst="roundRect">
            <a:avLst>
              <a:gd name="adj" fmla="val 172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713780" y="2129671"/>
            <a:ext cx="7716441" cy="12258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915472" y="2258258"/>
            <a:ext cx="3451027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2"/>
              </a:lnSpc>
              <a:buNone/>
            </a:pPr>
            <a:r>
              <a:rPr lang="en-US" sz="158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Middleware</a:t>
            </a:r>
            <a:endParaRPr lang="en-US" sz="1589" dirty="0"/>
          </a:p>
        </p:txBody>
      </p:sp>
      <p:sp>
        <p:nvSpPr>
          <p:cNvPr id="10" name="Text 6"/>
          <p:cNvSpPr/>
          <p:nvPr/>
        </p:nvSpPr>
        <p:spPr>
          <a:xfrm>
            <a:off x="4777502" y="2258258"/>
            <a:ext cx="3451027" cy="968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2"/>
              </a:lnSpc>
              <a:buNone/>
            </a:pPr>
            <a:r>
              <a:rPr lang="en-US" sz="158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middleware functions to encapsulate common logic and improve code organization.</a:t>
            </a:r>
            <a:endParaRPr lang="en-US" sz="1589" dirty="0"/>
          </a:p>
        </p:txBody>
      </p:sp>
      <p:sp>
        <p:nvSpPr>
          <p:cNvPr id="11" name="Shape 7"/>
          <p:cNvSpPr/>
          <p:nvPr/>
        </p:nvSpPr>
        <p:spPr>
          <a:xfrm>
            <a:off x="713780" y="3355538"/>
            <a:ext cx="7716441" cy="122586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915472" y="3484126"/>
            <a:ext cx="3451027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2"/>
              </a:lnSpc>
              <a:buNone/>
            </a:pPr>
            <a:r>
              <a:rPr lang="en-US" sz="158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Validate Inputs</a:t>
            </a:r>
            <a:endParaRPr lang="en-US" sz="1589" dirty="0"/>
          </a:p>
        </p:txBody>
      </p:sp>
      <p:sp>
        <p:nvSpPr>
          <p:cNvPr id="13" name="Text 9"/>
          <p:cNvSpPr/>
          <p:nvPr/>
        </p:nvSpPr>
        <p:spPr>
          <a:xfrm>
            <a:off x="4777502" y="3484126"/>
            <a:ext cx="3451027" cy="968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2"/>
              </a:lnSpc>
              <a:buNone/>
            </a:pPr>
            <a:r>
              <a:rPr lang="en-US" sz="158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Carefully validate all user inputs to ensure the security and reliability of your application.</a:t>
            </a:r>
            <a:endParaRPr lang="en-US" sz="1589" dirty="0"/>
          </a:p>
        </p:txBody>
      </p:sp>
      <p:sp>
        <p:nvSpPr>
          <p:cNvPr id="14" name="Shape 10"/>
          <p:cNvSpPr/>
          <p:nvPr/>
        </p:nvSpPr>
        <p:spPr>
          <a:xfrm>
            <a:off x="713780" y="4581406"/>
            <a:ext cx="7716441" cy="12258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915472" y="4709993"/>
            <a:ext cx="3451027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2"/>
              </a:lnSpc>
              <a:buNone/>
            </a:pPr>
            <a:r>
              <a:rPr lang="en-US" sz="158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Error Handling</a:t>
            </a:r>
            <a:endParaRPr lang="en-US" sz="1589" dirty="0"/>
          </a:p>
        </p:txBody>
      </p:sp>
      <p:sp>
        <p:nvSpPr>
          <p:cNvPr id="16" name="Text 12"/>
          <p:cNvSpPr/>
          <p:nvPr/>
        </p:nvSpPr>
        <p:spPr>
          <a:xfrm>
            <a:off x="4777502" y="4709993"/>
            <a:ext cx="3451027" cy="968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2"/>
              </a:lnSpc>
              <a:buNone/>
            </a:pPr>
            <a:r>
              <a:rPr lang="en-US" sz="158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robust error handling to provide meaningful feedback to users and facilitate debugging.</a:t>
            </a:r>
            <a:endParaRPr lang="en-US" sz="1589" dirty="0"/>
          </a:p>
        </p:txBody>
      </p:sp>
      <p:sp>
        <p:nvSpPr>
          <p:cNvPr id="17" name="Shape 13"/>
          <p:cNvSpPr/>
          <p:nvPr/>
        </p:nvSpPr>
        <p:spPr>
          <a:xfrm>
            <a:off x="713780" y="5807273"/>
            <a:ext cx="7716441" cy="122586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915472" y="5935861"/>
            <a:ext cx="3451027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2"/>
              </a:lnSpc>
              <a:buNone/>
            </a:pPr>
            <a:r>
              <a:rPr lang="en-US" sz="158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Modular Design</a:t>
            </a:r>
            <a:endParaRPr lang="en-US" sz="1589" dirty="0"/>
          </a:p>
        </p:txBody>
      </p:sp>
      <p:sp>
        <p:nvSpPr>
          <p:cNvPr id="19" name="Text 15"/>
          <p:cNvSpPr/>
          <p:nvPr/>
        </p:nvSpPr>
        <p:spPr>
          <a:xfrm>
            <a:off x="4777502" y="5935861"/>
            <a:ext cx="3451027" cy="968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2"/>
              </a:lnSpc>
              <a:buNone/>
            </a:pPr>
            <a:r>
              <a:rPr lang="en-US" sz="158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Organize your Express.js application in a modular fashion to improve scalability and maintainability.</a:t>
            </a:r>
            <a:endParaRPr lang="en-US" sz="1589" dirty="0"/>
          </a:p>
        </p:txBody>
      </p:sp>
      <p:pic>
        <p:nvPicPr>
          <p:cNvPr id="2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2024-08-12T08:39:26Z</dcterms:created>
  <dcterms:modified xsi:type="dcterms:W3CDTF">2024-08-12T08:39:26Z</dcterms:modified>
</cp:coreProperties>
</file>