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752" r:id="rId5"/>
    <p:sldMasterId id="2147483691" r:id="rId6"/>
    <p:sldMasterId id="2147483704" r:id="rId7"/>
    <p:sldMasterId id="2147483716" r:id="rId8"/>
    <p:sldMasterId id="2147483728" r:id="rId9"/>
  </p:sldMasterIdLst>
  <p:notesMasterIdLst>
    <p:notesMasterId r:id="rId19"/>
  </p:notesMasterIdLst>
  <p:handoutMasterIdLst>
    <p:handoutMasterId r:id="rId20"/>
  </p:handoutMasterIdLst>
  <p:sldIdLst>
    <p:sldId id="326" r:id="rId10"/>
    <p:sldId id="327" r:id="rId11"/>
    <p:sldId id="322" r:id="rId12"/>
    <p:sldId id="331" r:id="rId13"/>
    <p:sldId id="324" r:id="rId14"/>
    <p:sldId id="332" r:id="rId15"/>
    <p:sldId id="333" r:id="rId16"/>
    <p:sldId id="334" r:id="rId17"/>
    <p:sldId id="336" r:id="rId18"/>
  </p:sldIdLst>
  <p:sldSz cx="12192000" cy="6858000"/>
  <p:notesSz cx="9236075"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8" userDrawn="1">
          <p15:clr>
            <a:srgbClr val="A4A3A4"/>
          </p15:clr>
        </p15:guide>
        <p15:guide id="2" pos="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6F0"/>
    <a:srgbClr val="C1D6FF"/>
    <a:srgbClr val="DEB4E6"/>
    <a:srgbClr val="873299"/>
    <a:srgbClr val="B7ECFF"/>
    <a:srgbClr val="EA1D76"/>
    <a:srgbClr val="95D600"/>
    <a:srgbClr val="98D5E9"/>
    <a:srgbClr val="FFFF37"/>
    <a:srgbClr val="E7E8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3" autoAdjust="0"/>
    <p:restoredTop sz="91977" autoAdjust="0"/>
  </p:normalViewPr>
  <p:slideViewPr>
    <p:cSldViewPr snapToGrid="0" snapToObjects="1" showGuides="1">
      <p:cViewPr varScale="1">
        <p:scale>
          <a:sx n="111" d="100"/>
          <a:sy n="111" d="100"/>
        </p:scale>
        <p:origin x="680" y="200"/>
      </p:cViewPr>
      <p:guideLst>
        <p:guide orient="horz" pos="638"/>
        <p:guide pos="38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theme" Target="theme/theme1.xml"/><Relationship Id="rId10" Type="http://schemas.openxmlformats.org/officeDocument/2006/relationships/slide" Target="slides/slide1.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uttav\Desktop\Varun%20Desktop\Sepsis\Copy%20of%20Sepsis%20Readmission%20Completed%20File%20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puttav\Desktop\Varun%20Desktop\Sepsis\Copy%20of%20Sepsis%20Readmission%20Completed%20File%202.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Sepsis Readmission Completed File 2.0.xlsx]Summary!PivotTable1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Sepsis Disch &amp; Readm count (30 days)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Summary!$B$1</c:f>
              <c:strCache>
                <c:ptCount val="1"/>
                <c:pt idx="0">
                  <c:v>Sepsis Disch</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Summary!$A$2:$A$13</c:f>
              <c:strCache>
                <c:ptCount val="11"/>
                <c:pt idx="0">
                  <c:v>2023-(07)July</c:v>
                </c:pt>
                <c:pt idx="1">
                  <c:v>2023-(08)August</c:v>
                </c:pt>
                <c:pt idx="2">
                  <c:v>2023-(09)September</c:v>
                </c:pt>
                <c:pt idx="3">
                  <c:v>2023-(10)October</c:v>
                </c:pt>
                <c:pt idx="4">
                  <c:v>2023-(11)November</c:v>
                </c:pt>
                <c:pt idx="5">
                  <c:v>2023-(12)December</c:v>
                </c:pt>
                <c:pt idx="6">
                  <c:v>2024-(01)January</c:v>
                </c:pt>
                <c:pt idx="7">
                  <c:v>2024-(02)February</c:v>
                </c:pt>
                <c:pt idx="8">
                  <c:v>2024-(03)March</c:v>
                </c:pt>
                <c:pt idx="9">
                  <c:v>2024-(04)April</c:v>
                </c:pt>
                <c:pt idx="10">
                  <c:v>2024-(05)May</c:v>
                </c:pt>
              </c:strCache>
            </c:strRef>
          </c:cat>
          <c:val>
            <c:numRef>
              <c:f>Summary!$B$2:$B$13</c:f>
              <c:numCache>
                <c:formatCode>General</c:formatCode>
                <c:ptCount val="11"/>
                <c:pt idx="0">
                  <c:v>109</c:v>
                </c:pt>
                <c:pt idx="1">
                  <c:v>125</c:v>
                </c:pt>
                <c:pt idx="2">
                  <c:v>150</c:v>
                </c:pt>
                <c:pt idx="3">
                  <c:v>146</c:v>
                </c:pt>
                <c:pt idx="4">
                  <c:v>116</c:v>
                </c:pt>
                <c:pt idx="5">
                  <c:v>118</c:v>
                </c:pt>
                <c:pt idx="6">
                  <c:v>173</c:v>
                </c:pt>
                <c:pt idx="7">
                  <c:v>144</c:v>
                </c:pt>
                <c:pt idx="8">
                  <c:v>151</c:v>
                </c:pt>
                <c:pt idx="9">
                  <c:v>118</c:v>
                </c:pt>
                <c:pt idx="10">
                  <c:v>148</c:v>
                </c:pt>
              </c:numCache>
            </c:numRef>
          </c:val>
          <c:smooth val="0"/>
          <c:extLst>
            <c:ext xmlns:c16="http://schemas.microsoft.com/office/drawing/2014/chart" uri="{C3380CC4-5D6E-409C-BE32-E72D297353CC}">
              <c16:uniqueId val="{00000000-E069-46CE-9CDA-9A5C1F3637BB}"/>
            </c:ext>
          </c:extLst>
        </c:ser>
        <c:ser>
          <c:idx val="1"/>
          <c:order val="1"/>
          <c:tx>
            <c:strRef>
              <c:f>Summary!$C$1</c:f>
              <c:strCache>
                <c:ptCount val="1"/>
                <c:pt idx="0">
                  <c:v>Sum of Readm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Summary!$A$2:$A$13</c:f>
              <c:strCache>
                <c:ptCount val="11"/>
                <c:pt idx="0">
                  <c:v>2023-(07)July</c:v>
                </c:pt>
                <c:pt idx="1">
                  <c:v>2023-(08)August</c:v>
                </c:pt>
                <c:pt idx="2">
                  <c:v>2023-(09)September</c:v>
                </c:pt>
                <c:pt idx="3">
                  <c:v>2023-(10)October</c:v>
                </c:pt>
                <c:pt idx="4">
                  <c:v>2023-(11)November</c:v>
                </c:pt>
                <c:pt idx="5">
                  <c:v>2023-(12)December</c:v>
                </c:pt>
                <c:pt idx="6">
                  <c:v>2024-(01)January</c:v>
                </c:pt>
                <c:pt idx="7">
                  <c:v>2024-(02)February</c:v>
                </c:pt>
                <c:pt idx="8">
                  <c:v>2024-(03)March</c:v>
                </c:pt>
                <c:pt idx="9">
                  <c:v>2024-(04)April</c:v>
                </c:pt>
                <c:pt idx="10">
                  <c:v>2024-(05)May</c:v>
                </c:pt>
              </c:strCache>
            </c:strRef>
          </c:cat>
          <c:val>
            <c:numRef>
              <c:f>Summary!$C$2:$C$13</c:f>
              <c:numCache>
                <c:formatCode>General</c:formatCode>
                <c:ptCount val="11"/>
                <c:pt idx="0">
                  <c:v>15</c:v>
                </c:pt>
                <c:pt idx="1">
                  <c:v>11</c:v>
                </c:pt>
                <c:pt idx="2">
                  <c:v>9</c:v>
                </c:pt>
                <c:pt idx="3">
                  <c:v>10</c:v>
                </c:pt>
                <c:pt idx="4">
                  <c:v>17</c:v>
                </c:pt>
                <c:pt idx="5">
                  <c:v>19</c:v>
                </c:pt>
                <c:pt idx="6">
                  <c:v>15</c:v>
                </c:pt>
                <c:pt idx="7">
                  <c:v>11</c:v>
                </c:pt>
                <c:pt idx="8">
                  <c:v>17</c:v>
                </c:pt>
                <c:pt idx="9">
                  <c:v>6</c:v>
                </c:pt>
                <c:pt idx="10">
                  <c:v>17</c:v>
                </c:pt>
              </c:numCache>
            </c:numRef>
          </c:val>
          <c:smooth val="0"/>
          <c:extLst>
            <c:ext xmlns:c16="http://schemas.microsoft.com/office/drawing/2014/chart" uri="{C3380CC4-5D6E-409C-BE32-E72D297353CC}">
              <c16:uniqueId val="{00000001-E069-46CE-9CDA-9A5C1F3637BB}"/>
            </c:ext>
          </c:extLst>
        </c:ser>
        <c:dLbls>
          <c:showLegendKey val="0"/>
          <c:showVal val="1"/>
          <c:showCatName val="0"/>
          <c:showSerName val="0"/>
          <c:showPercent val="0"/>
          <c:showBubbleSize val="0"/>
        </c:dLbls>
        <c:marker val="1"/>
        <c:smooth val="0"/>
        <c:axId val="1150020144"/>
        <c:axId val="484867456"/>
      </c:lineChart>
      <c:catAx>
        <c:axId val="11500201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4867456"/>
        <c:crosses val="autoZero"/>
        <c:auto val="1"/>
        <c:lblAlgn val="ctr"/>
        <c:lblOffset val="100"/>
        <c:noMultiLvlLbl val="0"/>
      </c:catAx>
      <c:valAx>
        <c:axId val="484867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500201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Sepsis Readm Rate (30 days)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Summary!$D$1</c:f>
              <c:strCache>
                <c:ptCount val="1"/>
                <c:pt idx="0">
                  <c:v>Sepsis Readm Rate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Summary!$A$2:$A$12</c:f>
              <c:strCache>
                <c:ptCount val="11"/>
                <c:pt idx="0">
                  <c:v>2023-(07)July</c:v>
                </c:pt>
                <c:pt idx="1">
                  <c:v>2023-(08)August</c:v>
                </c:pt>
                <c:pt idx="2">
                  <c:v>2023-(09)September</c:v>
                </c:pt>
                <c:pt idx="3">
                  <c:v>2023-(10)October</c:v>
                </c:pt>
                <c:pt idx="4">
                  <c:v>2023-(11)November</c:v>
                </c:pt>
                <c:pt idx="5">
                  <c:v>2023-(12)December</c:v>
                </c:pt>
                <c:pt idx="6">
                  <c:v>2024-(01)January</c:v>
                </c:pt>
                <c:pt idx="7">
                  <c:v>2024-(02)February</c:v>
                </c:pt>
                <c:pt idx="8">
                  <c:v>2024-(03)March</c:v>
                </c:pt>
                <c:pt idx="9">
                  <c:v>2024-(04)April</c:v>
                </c:pt>
                <c:pt idx="10">
                  <c:v>2024-(05)May</c:v>
                </c:pt>
              </c:strCache>
            </c:strRef>
          </c:cat>
          <c:val>
            <c:numRef>
              <c:f>Summary!$D$2:$D$12</c:f>
              <c:numCache>
                <c:formatCode>0.00%</c:formatCode>
                <c:ptCount val="11"/>
                <c:pt idx="0">
                  <c:v>0.13761467889908258</c:v>
                </c:pt>
                <c:pt idx="1">
                  <c:v>8.7999999999999995E-2</c:v>
                </c:pt>
                <c:pt idx="2">
                  <c:v>0.06</c:v>
                </c:pt>
                <c:pt idx="3">
                  <c:v>6.8493150684931503E-2</c:v>
                </c:pt>
                <c:pt idx="4">
                  <c:v>0.14655172413793102</c:v>
                </c:pt>
                <c:pt idx="5">
                  <c:v>0.16101694915254236</c:v>
                </c:pt>
                <c:pt idx="6">
                  <c:v>8.6705202312138727E-2</c:v>
                </c:pt>
                <c:pt idx="7">
                  <c:v>7.6388888888888895E-2</c:v>
                </c:pt>
                <c:pt idx="8">
                  <c:v>0.11258278145695365</c:v>
                </c:pt>
                <c:pt idx="9">
                  <c:v>5.0847457627118647E-2</c:v>
                </c:pt>
                <c:pt idx="10">
                  <c:v>0.11486486486486487</c:v>
                </c:pt>
              </c:numCache>
            </c:numRef>
          </c:val>
          <c:smooth val="0"/>
          <c:extLst>
            <c:ext xmlns:c16="http://schemas.microsoft.com/office/drawing/2014/chart" uri="{C3380CC4-5D6E-409C-BE32-E72D297353CC}">
              <c16:uniqueId val="{00000001-08E4-4286-944B-2AF0A433A17F}"/>
            </c:ext>
          </c:extLst>
        </c:ser>
        <c:dLbls>
          <c:showLegendKey val="0"/>
          <c:showVal val="1"/>
          <c:showCatName val="0"/>
          <c:showSerName val="0"/>
          <c:showPercent val="0"/>
          <c:showBubbleSize val="0"/>
        </c:dLbls>
        <c:marker val="1"/>
        <c:smooth val="0"/>
        <c:axId val="1150020144"/>
        <c:axId val="484867456"/>
        <c:extLst/>
      </c:lineChart>
      <c:catAx>
        <c:axId val="11500201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4867456"/>
        <c:crosses val="autoZero"/>
        <c:auto val="1"/>
        <c:lblAlgn val="ctr"/>
        <c:lblOffset val="100"/>
        <c:noMultiLvlLbl val="0"/>
      </c:catAx>
      <c:valAx>
        <c:axId val="4848674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500201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4002299" cy="351737"/>
          </a:xfrm>
          <a:prstGeom prst="rect">
            <a:avLst/>
          </a:prstGeom>
        </p:spPr>
        <p:txBody>
          <a:bodyPr vert="horz" lIns="92298" tIns="46150" rIns="92298" bIns="46150" rtlCol="0"/>
          <a:lstStyle>
            <a:lvl1pPr algn="l">
              <a:defRPr sz="1200"/>
            </a:lvl1pPr>
          </a:lstStyle>
          <a:p>
            <a:endParaRPr lang="en-US"/>
          </a:p>
        </p:txBody>
      </p:sp>
      <p:sp>
        <p:nvSpPr>
          <p:cNvPr id="3" name="Date Placeholder 2"/>
          <p:cNvSpPr>
            <a:spLocks noGrp="1"/>
          </p:cNvSpPr>
          <p:nvPr>
            <p:ph type="dt" sz="quarter" idx="1"/>
          </p:nvPr>
        </p:nvSpPr>
        <p:spPr>
          <a:xfrm>
            <a:off x="5231641" y="4"/>
            <a:ext cx="4002299" cy="351737"/>
          </a:xfrm>
          <a:prstGeom prst="rect">
            <a:avLst/>
          </a:prstGeom>
        </p:spPr>
        <p:txBody>
          <a:bodyPr vert="horz" lIns="92298" tIns="46150" rIns="92298" bIns="46150" rtlCol="0"/>
          <a:lstStyle>
            <a:lvl1pPr algn="r">
              <a:defRPr sz="1200"/>
            </a:lvl1pPr>
          </a:lstStyle>
          <a:p>
            <a:fld id="{87872E37-9DF8-408A-BC88-D2F6B9F21E66}" type="datetimeFigureOut">
              <a:rPr lang="en-US" smtClean="0"/>
              <a:t>12/16/24</a:t>
            </a:fld>
            <a:endParaRPr lang="en-US"/>
          </a:p>
        </p:txBody>
      </p:sp>
      <p:sp>
        <p:nvSpPr>
          <p:cNvPr id="4" name="Footer Placeholder 3"/>
          <p:cNvSpPr>
            <a:spLocks noGrp="1"/>
          </p:cNvSpPr>
          <p:nvPr>
            <p:ph type="ftr" sz="quarter" idx="2"/>
          </p:nvPr>
        </p:nvSpPr>
        <p:spPr>
          <a:xfrm>
            <a:off x="0" y="6658664"/>
            <a:ext cx="4002299" cy="351736"/>
          </a:xfrm>
          <a:prstGeom prst="rect">
            <a:avLst/>
          </a:prstGeom>
        </p:spPr>
        <p:txBody>
          <a:bodyPr vert="horz" lIns="92298" tIns="46150" rIns="92298" bIns="46150" rtlCol="0" anchor="b"/>
          <a:lstStyle>
            <a:lvl1pPr algn="l">
              <a:defRPr sz="1200"/>
            </a:lvl1pPr>
          </a:lstStyle>
          <a:p>
            <a:endParaRPr lang="en-US"/>
          </a:p>
        </p:txBody>
      </p:sp>
      <p:sp>
        <p:nvSpPr>
          <p:cNvPr id="5" name="Slide Number Placeholder 4"/>
          <p:cNvSpPr>
            <a:spLocks noGrp="1"/>
          </p:cNvSpPr>
          <p:nvPr>
            <p:ph type="sldNum" sz="quarter" idx="3"/>
          </p:nvPr>
        </p:nvSpPr>
        <p:spPr>
          <a:xfrm>
            <a:off x="5231641" y="6658664"/>
            <a:ext cx="4002299" cy="351736"/>
          </a:xfrm>
          <a:prstGeom prst="rect">
            <a:avLst/>
          </a:prstGeom>
        </p:spPr>
        <p:txBody>
          <a:bodyPr vert="horz" lIns="92298" tIns="46150" rIns="92298" bIns="46150" rtlCol="0" anchor="b"/>
          <a:lstStyle>
            <a:lvl1pPr algn="r">
              <a:defRPr sz="1200"/>
            </a:lvl1pPr>
          </a:lstStyle>
          <a:p>
            <a:fld id="{F2A4E725-3AF2-4C60-AA54-F090D07C7BE3}" type="slidenum">
              <a:rPr lang="en-US" smtClean="0"/>
              <a:t>‹#›</a:t>
            </a:fld>
            <a:endParaRPr lang="en-US"/>
          </a:p>
        </p:txBody>
      </p:sp>
    </p:spTree>
    <p:extLst>
      <p:ext uri="{BB962C8B-B14F-4D97-AF65-F5344CB8AC3E}">
        <p14:creationId xmlns:p14="http://schemas.microsoft.com/office/powerpoint/2010/main" val="1800607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4002299" cy="351737"/>
          </a:xfrm>
          <a:prstGeom prst="rect">
            <a:avLst/>
          </a:prstGeom>
        </p:spPr>
        <p:txBody>
          <a:bodyPr vert="horz" lIns="92298" tIns="46150" rIns="92298" bIns="46150" rtlCol="0"/>
          <a:lstStyle>
            <a:lvl1pPr algn="l">
              <a:defRPr sz="1200"/>
            </a:lvl1pPr>
          </a:lstStyle>
          <a:p>
            <a:endParaRPr lang="en-US"/>
          </a:p>
        </p:txBody>
      </p:sp>
      <p:sp>
        <p:nvSpPr>
          <p:cNvPr id="3" name="Date Placeholder 2"/>
          <p:cNvSpPr>
            <a:spLocks noGrp="1"/>
          </p:cNvSpPr>
          <p:nvPr>
            <p:ph type="dt" idx="1"/>
          </p:nvPr>
        </p:nvSpPr>
        <p:spPr>
          <a:xfrm>
            <a:off x="5231641" y="4"/>
            <a:ext cx="4002299" cy="351737"/>
          </a:xfrm>
          <a:prstGeom prst="rect">
            <a:avLst/>
          </a:prstGeom>
        </p:spPr>
        <p:txBody>
          <a:bodyPr vert="horz" lIns="92298" tIns="46150" rIns="92298" bIns="46150" rtlCol="0"/>
          <a:lstStyle>
            <a:lvl1pPr algn="r">
              <a:defRPr sz="1200"/>
            </a:lvl1pPr>
          </a:lstStyle>
          <a:p>
            <a:fld id="{EF07BF85-D09D-4488-A564-A5739CC0ADA7}" type="datetimeFigureOut">
              <a:rPr lang="en-US" smtClean="0"/>
              <a:t>12/16/24</a:t>
            </a:fld>
            <a:endParaRPr lang="en-US"/>
          </a:p>
        </p:txBody>
      </p:sp>
      <p:sp>
        <p:nvSpPr>
          <p:cNvPr id="4" name="Slide Image Placeholder 3"/>
          <p:cNvSpPr>
            <a:spLocks noGrp="1" noRot="1" noChangeAspect="1"/>
          </p:cNvSpPr>
          <p:nvPr>
            <p:ph type="sldImg" idx="2"/>
          </p:nvPr>
        </p:nvSpPr>
        <p:spPr>
          <a:xfrm>
            <a:off x="2516188" y="876300"/>
            <a:ext cx="4203700" cy="2365375"/>
          </a:xfrm>
          <a:prstGeom prst="rect">
            <a:avLst/>
          </a:prstGeom>
          <a:noFill/>
          <a:ln w="12700">
            <a:solidFill>
              <a:prstClr val="black"/>
            </a:solidFill>
          </a:ln>
        </p:spPr>
        <p:txBody>
          <a:bodyPr vert="horz" lIns="92298" tIns="46150" rIns="92298" bIns="46150" rtlCol="0" anchor="ctr"/>
          <a:lstStyle/>
          <a:p>
            <a:endParaRPr lang="en-US"/>
          </a:p>
        </p:txBody>
      </p:sp>
      <p:sp>
        <p:nvSpPr>
          <p:cNvPr id="5" name="Notes Placeholder 4"/>
          <p:cNvSpPr>
            <a:spLocks noGrp="1"/>
          </p:cNvSpPr>
          <p:nvPr>
            <p:ph type="body" sz="quarter" idx="3"/>
          </p:nvPr>
        </p:nvSpPr>
        <p:spPr>
          <a:xfrm>
            <a:off x="923608" y="3373754"/>
            <a:ext cx="7388860" cy="2760346"/>
          </a:xfrm>
          <a:prstGeom prst="rect">
            <a:avLst/>
          </a:prstGeom>
        </p:spPr>
        <p:txBody>
          <a:bodyPr vert="horz" lIns="92298" tIns="46150" rIns="92298" bIns="4615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02299" cy="351736"/>
          </a:xfrm>
          <a:prstGeom prst="rect">
            <a:avLst/>
          </a:prstGeom>
        </p:spPr>
        <p:txBody>
          <a:bodyPr vert="horz" lIns="92298" tIns="46150" rIns="92298" bIns="46150" rtlCol="0" anchor="b"/>
          <a:lstStyle>
            <a:lvl1pPr algn="l">
              <a:defRPr sz="1200"/>
            </a:lvl1pPr>
          </a:lstStyle>
          <a:p>
            <a:endParaRPr lang="en-US"/>
          </a:p>
        </p:txBody>
      </p:sp>
      <p:sp>
        <p:nvSpPr>
          <p:cNvPr id="7" name="Slide Number Placeholder 6"/>
          <p:cNvSpPr>
            <a:spLocks noGrp="1"/>
          </p:cNvSpPr>
          <p:nvPr>
            <p:ph type="sldNum" sz="quarter" idx="5"/>
          </p:nvPr>
        </p:nvSpPr>
        <p:spPr>
          <a:xfrm>
            <a:off x="5231641" y="6658664"/>
            <a:ext cx="4002299" cy="351736"/>
          </a:xfrm>
          <a:prstGeom prst="rect">
            <a:avLst/>
          </a:prstGeom>
        </p:spPr>
        <p:txBody>
          <a:bodyPr vert="horz" lIns="92298" tIns="46150" rIns="92298" bIns="46150" rtlCol="0" anchor="b"/>
          <a:lstStyle>
            <a:lvl1pPr algn="r">
              <a:defRPr sz="1200"/>
            </a:lvl1pPr>
          </a:lstStyle>
          <a:p>
            <a:fld id="{A5A095C4-80EB-4F69-BE67-05D6C1823E73}" type="slidenum">
              <a:rPr lang="en-US" smtClean="0"/>
              <a:t>‹#›</a:t>
            </a:fld>
            <a:endParaRPr lang="en-US"/>
          </a:p>
        </p:txBody>
      </p:sp>
    </p:spTree>
    <p:extLst>
      <p:ext uri="{BB962C8B-B14F-4D97-AF65-F5344CB8AC3E}">
        <p14:creationId xmlns:p14="http://schemas.microsoft.com/office/powerpoint/2010/main" val="3454165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6188" y="876300"/>
            <a:ext cx="4203700" cy="23653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A095C4-80EB-4F69-BE67-05D6C1823E7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156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6188" y="876300"/>
            <a:ext cx="4203700" cy="23653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A095C4-80EB-4F69-BE67-05D6C1823E7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9025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6188" y="876300"/>
            <a:ext cx="4203700" cy="23653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A095C4-80EB-4F69-BE67-05D6C1823E7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9533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6188" y="876300"/>
            <a:ext cx="4203700" cy="23653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A095C4-80EB-4F69-BE67-05D6C1823E7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581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6188" y="876300"/>
            <a:ext cx="4203700" cy="2365375"/>
          </a:xfrm>
        </p:spPr>
      </p:sp>
      <p:sp>
        <p:nvSpPr>
          <p:cNvPr id="3" name="Notes Placeholder 2"/>
          <p:cNvSpPr>
            <a:spLocks noGrp="1"/>
          </p:cNvSpPr>
          <p:nvPr>
            <p:ph type="body" idx="1"/>
          </p:nvPr>
        </p:nvSpPr>
        <p:spPr/>
        <p:txBody>
          <a:bodyPr/>
          <a:lstStyle/>
          <a:p>
            <a:r>
              <a:rPr lang="en-US" dirty="0"/>
              <a:t>introduces our balance measure and equity lens for ensuring effective and equitable follow-up care. Our balance measure focuses on monitoring the 'Show Rate for Follow-Up Appointments,' which tracks the percentage of patients attending their scheduled appointments. To enhance attendance, we implement reminders via phone, email, or text, and offer support for transportation or other barriers that patients may face.</a:t>
            </a:r>
          </a:p>
          <a:p>
            <a:r>
              <a:rPr lang="en-US" dirty="0"/>
              <a:t>Simultaneously, our equity lens emphasizes the importance of ensuring equitable access to follow-up care. We analyze disparities in access and outcomes among different patient demographics. By providing resources such as language assistance, transportation options, and financial support, we aim to mitigate barriers and ensure that all patients receive the necessary follow-up care, regardless of their circumstances."</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A095C4-80EB-4F69-BE67-05D6C1823E7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3456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6188" y="876300"/>
            <a:ext cx="4203700" cy="2365375"/>
          </a:xfrm>
        </p:spPr>
      </p:sp>
      <p:sp>
        <p:nvSpPr>
          <p:cNvPr id="3" name="Notes Placeholder 2"/>
          <p:cNvSpPr>
            <a:spLocks noGrp="1"/>
          </p:cNvSpPr>
          <p:nvPr>
            <p:ph type="body" idx="1"/>
          </p:nvPr>
        </p:nvSpPr>
        <p:spPr/>
        <p:txBody>
          <a:bodyPr/>
          <a:lstStyle/>
          <a:p>
            <a:r>
              <a:rPr lang="en-US" dirty="0"/>
              <a:t>introduces our balance measure and equity lens for ensuring effective and equitable follow-up care. Our balance measure focuses on monitoring the 'Show Rate for Follow-Up Appointments,' which tracks the percentage of patients attending their scheduled appointments. To enhance attendance, we implement reminders via phone, email, or text, and offer support for transportation or other barriers that patients may face.</a:t>
            </a:r>
          </a:p>
          <a:p>
            <a:r>
              <a:rPr lang="en-US" dirty="0"/>
              <a:t>Simultaneously, our equity lens emphasizes the importance of ensuring equitable access to follow-up care. We analyze disparities in access and outcomes among different patient demographics. By providing resources such as language assistance, transportation options, and financial support, we aim to mitigate barriers and ensure that all patients receive the necessary follow-up care, regardless of their circumstances."</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A095C4-80EB-4F69-BE67-05D6C1823E7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1942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6188" y="876300"/>
            <a:ext cx="4203700" cy="2365375"/>
          </a:xfrm>
        </p:spPr>
      </p:sp>
      <p:sp>
        <p:nvSpPr>
          <p:cNvPr id="3" name="Notes Placeholder 2"/>
          <p:cNvSpPr>
            <a:spLocks noGrp="1"/>
          </p:cNvSpPr>
          <p:nvPr>
            <p:ph type="body" idx="1"/>
          </p:nvPr>
        </p:nvSpPr>
        <p:spPr/>
        <p:txBody>
          <a:bodyPr/>
          <a:lstStyle/>
          <a:p>
            <a:r>
              <a:rPr lang="en-US" dirty="0"/>
              <a:t>introduces our balance measure and equity lens for ensuring effective and equitable follow-up care. Our balance measure focuses on monitoring the 'Show Rate for Follow-Up Appointments,' which tracks the percentage of patients attending their scheduled appointments. To enhance attendance, we implement reminders via phone, email, or text, and offer support for transportation or other barriers that patients may face.</a:t>
            </a:r>
          </a:p>
          <a:p>
            <a:r>
              <a:rPr lang="en-US" dirty="0"/>
              <a:t>Simultaneously, our equity lens emphasizes the importance of ensuring equitable access to follow-up care. We analyze disparities in access and outcomes among different patient demographics. By providing resources such as language assistance, transportation options, and financial support, we aim to mitigate barriers and ensure that all patients receive the necessary follow-up care, regardless of their circumstances."</a:t>
            </a: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A095C4-80EB-4F69-BE67-05D6C1823E7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262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6188" y="876300"/>
            <a:ext cx="4203700" cy="23653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A095C4-80EB-4F69-BE67-05D6C1823E7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865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6188" y="876300"/>
            <a:ext cx="4203700" cy="23653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5A095C4-80EB-4F69-BE67-05D6C1823E7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2333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60369"/>
            <a:ext cx="10972800" cy="1470025"/>
          </a:xfrm>
        </p:spPr>
        <p:txBody>
          <a:bodyPr>
            <a:noAutofit/>
          </a:bodyPr>
          <a:lstStyle>
            <a:lvl1pPr algn="ctr">
              <a:defRPr sz="5400"/>
            </a:lvl1pPr>
          </a:lstStyle>
          <a:p>
            <a:r>
              <a:rPr lang="en-US" dirty="0"/>
              <a:t>Click to edit Master title style</a:t>
            </a:r>
          </a:p>
        </p:txBody>
      </p:sp>
      <p:sp>
        <p:nvSpPr>
          <p:cNvPr id="3" name="Subtitle 2"/>
          <p:cNvSpPr>
            <a:spLocks noGrp="1"/>
          </p:cNvSpPr>
          <p:nvPr>
            <p:ph type="subTitle" idx="1"/>
          </p:nvPr>
        </p:nvSpPr>
        <p:spPr>
          <a:xfrm>
            <a:off x="609600" y="3554881"/>
            <a:ext cx="10972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D10E48F4-4C51-4ACA-84D7-0AFEDBB97AE4}" type="datetime1">
              <a:rPr lang="en-US" smtClean="0"/>
              <a:t>12/16/24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76043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693F57-7C2F-4D95-B9D2-9A64ACD72E9D}" type="datetime1">
              <a:rPr lang="en-US" smtClean="0"/>
              <a:t>12/16/24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60763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12826"/>
            <a:ext cx="2743200" cy="508581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09600" y="1012826"/>
            <a:ext cx="8026400" cy="508581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AAA6B98-C70B-43CC-9736-3A9843DE4F59}" type="datetime1">
              <a:rPr lang="en-US" smtClean="0"/>
              <a:t>12/16/24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939319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8432800" cy="609600"/>
          </a:xfrm>
        </p:spPr>
        <p:txBody>
          <a:bodyPr/>
          <a:lstStyle/>
          <a:p>
            <a:r>
              <a:rPr lang="en-US"/>
              <a:t>Click to edit Master title style</a:t>
            </a:r>
          </a:p>
        </p:txBody>
      </p:sp>
      <p:sp>
        <p:nvSpPr>
          <p:cNvPr id="3" name="Text Placeholder 2"/>
          <p:cNvSpPr>
            <a:spLocks noGrp="1"/>
          </p:cNvSpPr>
          <p:nvPr>
            <p:ph type="body" sz="half" idx="1"/>
          </p:nvPr>
        </p:nvSpPr>
        <p:spPr>
          <a:xfrm>
            <a:off x="592667" y="1112838"/>
            <a:ext cx="5384800" cy="5367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0667" y="1112838"/>
            <a:ext cx="5384800" cy="5367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525150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60369"/>
            <a:ext cx="10972800" cy="1470025"/>
          </a:xfrm>
        </p:spPr>
        <p:txBody>
          <a:bodyPr>
            <a:no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609600" y="3554881"/>
            <a:ext cx="10972800" cy="1752600"/>
          </a:xfrm>
        </p:spPr>
        <p:txBody>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0E48F4-4C51-4ACA-84D7-0AFEDBB97AE4}" type="datetime1">
              <a:rPr lang="en-US" smtClean="0"/>
              <a:t>12/16/24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431250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B00352-014C-4BBB-9FEE-9FB3F98E15CF}" type="datetime1">
              <a:rPr lang="en-US" smtClean="0"/>
              <a:t>12/16/24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8400406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64843"/>
            <a:ext cx="10972800" cy="1204133"/>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609600" y="2906713"/>
            <a:ext cx="10972800" cy="1500187"/>
          </a:xfrm>
        </p:spPr>
        <p:txBody>
          <a:bodyPr anchor="b"/>
          <a:lstStyle>
            <a:lvl1pPr marL="0" indent="0">
              <a:buNone/>
              <a:defRPr sz="20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A2374D-8995-48FF-A670-03A36A90A1BB}" type="datetime1">
              <a:rPr lang="en-US" smtClean="0"/>
              <a:t>12/16/24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158339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160031"/>
            <a:ext cx="5384800" cy="39386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160030"/>
            <a:ext cx="5384800" cy="39386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B514E-CD90-4F70-BDDC-411A5F3FA33D}" type="datetime1">
              <a:rPr lang="en-US" smtClean="0"/>
              <a:t>12/16/24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359990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3529"/>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75738"/>
            <a:ext cx="5386917"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2173529"/>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975738"/>
            <a:ext cx="5389033"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5D62CF-2137-4366-8A3F-12C946BB2CFF}" type="datetime1">
              <a:rPr lang="en-US" smtClean="0"/>
              <a:t>12/16/24</a:t>
            </a:fld>
            <a:endParaRPr lang="en-US"/>
          </a:p>
        </p:txBody>
      </p:sp>
      <p:sp>
        <p:nvSpPr>
          <p:cNvPr id="8" name="Footer Placeholder 7"/>
          <p:cNvSpPr>
            <a:spLocks noGrp="1"/>
          </p:cNvSpPr>
          <p:nvPr>
            <p:ph type="ftr" sz="quarter" idx="11"/>
          </p:nvPr>
        </p:nvSpPr>
        <p:spPr/>
        <p:txBody>
          <a:bodyPr/>
          <a:lstStyle/>
          <a:p>
            <a:r>
              <a:rPr lang="en-US"/>
              <a:t>Privileged &amp; Confidential PHL 2805 J.K.L.M. ED. Law 6527</a:t>
            </a:r>
          </a:p>
        </p:txBody>
      </p:sp>
      <p:sp>
        <p:nvSpPr>
          <p:cNvPr id="9" name="Slide Number Placeholder 8"/>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8155225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63DBA3-9688-4E33-B9CB-46A382DBA38B}" type="datetime1">
              <a:rPr lang="en-US" smtClean="0"/>
              <a:t>12/16/24</a:t>
            </a:fld>
            <a:endParaRPr lang="en-US"/>
          </a:p>
        </p:txBody>
      </p:sp>
      <p:sp>
        <p:nvSpPr>
          <p:cNvPr id="4" name="Footer Placeholder 3"/>
          <p:cNvSpPr>
            <a:spLocks noGrp="1"/>
          </p:cNvSpPr>
          <p:nvPr>
            <p:ph type="ftr" sz="quarter" idx="11"/>
          </p:nvPr>
        </p:nvSpPr>
        <p:spPr/>
        <p:txBody>
          <a:bodyPr/>
          <a:lstStyle/>
          <a:p>
            <a:r>
              <a:rPr lang="en-US"/>
              <a:t>Privileged &amp; Confidential PHL 2805 J.K.L.M. ED. Law 6527</a:t>
            </a:r>
          </a:p>
        </p:txBody>
      </p:sp>
      <p:sp>
        <p:nvSpPr>
          <p:cNvPr id="5" name="Slide Number Placeholder 4"/>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4660139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AC3CA-9A74-4898-B3EB-5109FE723ADA}" type="datetime1">
              <a:rPr lang="en-US" smtClean="0"/>
              <a:t>12/16/24</a:t>
            </a:fld>
            <a:endParaRPr lang="en-US"/>
          </a:p>
        </p:txBody>
      </p:sp>
      <p:sp>
        <p:nvSpPr>
          <p:cNvPr id="3" name="Footer Placeholder 2"/>
          <p:cNvSpPr>
            <a:spLocks noGrp="1"/>
          </p:cNvSpPr>
          <p:nvPr>
            <p:ph type="ftr" sz="quarter" idx="11"/>
          </p:nvPr>
        </p:nvSpPr>
        <p:spPr/>
        <p:txBody>
          <a:bodyPr/>
          <a:lstStyle/>
          <a:p>
            <a:r>
              <a:rPr lang="en-US"/>
              <a:t>Privileged &amp; Confidential PHL 2805 J.K.L.M. ED. Law 6527</a:t>
            </a:r>
          </a:p>
        </p:txBody>
      </p:sp>
      <p:sp>
        <p:nvSpPr>
          <p:cNvPr id="4" name="Slide Number Placeholder 3"/>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97529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B00352-014C-4BBB-9FEE-9FB3F98E15CF}" type="datetime1">
              <a:rPr lang="en-US" smtClean="0"/>
              <a:t>12/16/24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6386411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12825"/>
            <a:ext cx="4011084" cy="12873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1012825"/>
            <a:ext cx="6815667" cy="51133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386726"/>
            <a:ext cx="4011084" cy="3739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CC93F8-4219-4076-9802-977C2C05EF80}" type="datetime1">
              <a:rPr lang="en-US" smtClean="0"/>
              <a:t>12/16/24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595423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5365" y="4800600"/>
            <a:ext cx="10977033"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5366" y="1012826"/>
            <a:ext cx="10977033" cy="378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5440971"/>
            <a:ext cx="10972800" cy="4798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0DCD1-186D-4BC0-9067-770B15DF8A20}" type="datetime1">
              <a:rPr lang="en-US" smtClean="0"/>
              <a:t>12/16/24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3863323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693F57-7C2F-4D95-B9D2-9A64ACD72E9D}" type="datetime1">
              <a:rPr lang="en-US" smtClean="0"/>
              <a:t>12/16/24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4755870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12826"/>
            <a:ext cx="2743200" cy="50858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1012826"/>
            <a:ext cx="8026400" cy="508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A6B98-C70B-43CC-9736-3A9843DE4F59}" type="datetime1">
              <a:rPr lang="en-US" smtClean="0"/>
              <a:t>12/16/24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4729970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60369"/>
            <a:ext cx="10972800" cy="1470025"/>
          </a:xfrm>
        </p:spPr>
        <p:txBody>
          <a:bodyPr>
            <a:no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609600" y="3554881"/>
            <a:ext cx="10972800" cy="1752600"/>
          </a:xfrm>
        </p:spPr>
        <p:txBody>
          <a:bodyPr/>
          <a:lstStyle>
            <a:lvl1pPr marL="0" indent="0" algn="ctr">
              <a:buNone/>
              <a:defRPr>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0E48F4-4C51-4ACA-84D7-0AFEDBB97AE4}" type="datetime1">
              <a:rPr lang="en-US" smtClean="0"/>
              <a:t>12/16/24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2566929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B00352-014C-4BBB-9FEE-9FB3F98E15CF}" type="datetime1">
              <a:rPr lang="en-US" smtClean="0"/>
              <a:t>12/16/24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7392387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64843"/>
            <a:ext cx="10972800" cy="1204133"/>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609600" y="2906713"/>
            <a:ext cx="10972800" cy="1500187"/>
          </a:xfrm>
        </p:spPr>
        <p:txBody>
          <a:bodyPr anchor="b"/>
          <a:lstStyle>
            <a:lvl1pPr marL="0" indent="0">
              <a:buNone/>
              <a:defRPr sz="20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A2374D-8995-48FF-A670-03A36A90A1BB}" type="datetime1">
              <a:rPr lang="en-US" smtClean="0"/>
              <a:t>12/16/24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781957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160031"/>
            <a:ext cx="5384800" cy="39386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160030"/>
            <a:ext cx="5384800" cy="39386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B514E-CD90-4F70-BDDC-411A5F3FA33D}" type="datetime1">
              <a:rPr lang="en-US" smtClean="0"/>
              <a:t>12/16/24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4035898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3529"/>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75738"/>
            <a:ext cx="5386917"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2173529"/>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975738"/>
            <a:ext cx="5389033"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5D62CF-2137-4366-8A3F-12C946BB2CFF}" type="datetime1">
              <a:rPr lang="en-US" smtClean="0"/>
              <a:t>12/16/24</a:t>
            </a:fld>
            <a:endParaRPr lang="en-US"/>
          </a:p>
        </p:txBody>
      </p:sp>
      <p:sp>
        <p:nvSpPr>
          <p:cNvPr id="8" name="Footer Placeholder 7"/>
          <p:cNvSpPr>
            <a:spLocks noGrp="1"/>
          </p:cNvSpPr>
          <p:nvPr>
            <p:ph type="ftr" sz="quarter" idx="11"/>
          </p:nvPr>
        </p:nvSpPr>
        <p:spPr/>
        <p:txBody>
          <a:bodyPr/>
          <a:lstStyle/>
          <a:p>
            <a:r>
              <a:rPr lang="en-US"/>
              <a:t>Privileged &amp; Confidential PHL 2805 J.K.L.M. ED. Law 6527</a:t>
            </a:r>
          </a:p>
        </p:txBody>
      </p:sp>
      <p:sp>
        <p:nvSpPr>
          <p:cNvPr id="9" name="Slide Number Placeholder 8"/>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9614202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63DBA3-9688-4E33-B9CB-46A382DBA38B}" type="datetime1">
              <a:rPr lang="en-US" smtClean="0"/>
              <a:t>12/16/24</a:t>
            </a:fld>
            <a:endParaRPr lang="en-US"/>
          </a:p>
        </p:txBody>
      </p:sp>
      <p:sp>
        <p:nvSpPr>
          <p:cNvPr id="4" name="Footer Placeholder 3"/>
          <p:cNvSpPr>
            <a:spLocks noGrp="1"/>
          </p:cNvSpPr>
          <p:nvPr>
            <p:ph type="ftr" sz="quarter" idx="11"/>
          </p:nvPr>
        </p:nvSpPr>
        <p:spPr/>
        <p:txBody>
          <a:bodyPr/>
          <a:lstStyle/>
          <a:p>
            <a:r>
              <a:rPr lang="en-US"/>
              <a:t>Privileged &amp; Confidential PHL 2805 J.K.L.M. ED. Law 6527</a:t>
            </a:r>
          </a:p>
        </p:txBody>
      </p:sp>
      <p:sp>
        <p:nvSpPr>
          <p:cNvPr id="5" name="Slide Number Placeholder 4"/>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514254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64843"/>
            <a:ext cx="10972800" cy="1204133"/>
          </a:xfrm>
        </p:spPr>
        <p:txBody>
          <a:bodyPr anchor="t"/>
          <a:lstStyle>
            <a:lvl1pPr algn="l">
              <a:defRPr sz="4000" b="1" cap="none"/>
            </a:lvl1pPr>
          </a:lstStyle>
          <a:p>
            <a:r>
              <a:rPr lang="en-US" dirty="0"/>
              <a:t>Click to edit Master title style</a:t>
            </a:r>
          </a:p>
        </p:txBody>
      </p:sp>
      <p:sp>
        <p:nvSpPr>
          <p:cNvPr id="3" name="Text Placeholder 2"/>
          <p:cNvSpPr>
            <a:spLocks noGrp="1"/>
          </p:cNvSpPr>
          <p:nvPr>
            <p:ph type="body" idx="1"/>
          </p:nvPr>
        </p:nvSpPr>
        <p:spPr>
          <a:xfrm>
            <a:off x="609600" y="2906713"/>
            <a:ext cx="109728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AA2374D-8995-48FF-A670-03A36A90A1BB}" type="datetime1">
              <a:rPr lang="en-US" smtClean="0"/>
              <a:t>12/16/24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8089867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AC3CA-9A74-4898-B3EB-5109FE723ADA}" type="datetime1">
              <a:rPr lang="en-US" smtClean="0"/>
              <a:t>12/16/24</a:t>
            </a:fld>
            <a:endParaRPr lang="en-US"/>
          </a:p>
        </p:txBody>
      </p:sp>
      <p:sp>
        <p:nvSpPr>
          <p:cNvPr id="3" name="Footer Placeholder 2"/>
          <p:cNvSpPr>
            <a:spLocks noGrp="1"/>
          </p:cNvSpPr>
          <p:nvPr>
            <p:ph type="ftr" sz="quarter" idx="11"/>
          </p:nvPr>
        </p:nvSpPr>
        <p:spPr/>
        <p:txBody>
          <a:bodyPr/>
          <a:lstStyle/>
          <a:p>
            <a:r>
              <a:rPr lang="en-US"/>
              <a:t>Privileged &amp; Confidential PHL 2805 J.K.L.M. ED. Law 6527</a:t>
            </a:r>
          </a:p>
        </p:txBody>
      </p:sp>
      <p:sp>
        <p:nvSpPr>
          <p:cNvPr id="4" name="Slide Number Placeholder 3"/>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40164794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12825"/>
            <a:ext cx="4011084" cy="12873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1012825"/>
            <a:ext cx="6815667" cy="51133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386726"/>
            <a:ext cx="4011084" cy="3739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CC93F8-4219-4076-9802-977C2C05EF80}" type="datetime1">
              <a:rPr lang="en-US" smtClean="0"/>
              <a:t>12/16/24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1295419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5365" y="4800600"/>
            <a:ext cx="10977033"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5366" y="1012826"/>
            <a:ext cx="10977033" cy="378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5440971"/>
            <a:ext cx="10972800" cy="4798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0DCD1-186D-4BC0-9067-770B15DF8A20}" type="datetime1">
              <a:rPr lang="en-US" smtClean="0"/>
              <a:t>12/16/24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32448715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693F57-7C2F-4D95-B9D2-9A64ACD72E9D}" type="datetime1">
              <a:rPr lang="en-US" smtClean="0"/>
              <a:t>12/16/24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40638843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12826"/>
            <a:ext cx="2743200" cy="50858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1012826"/>
            <a:ext cx="8026400" cy="508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AA6B98-C70B-43CC-9736-3A9843DE4F59}" type="datetime1">
              <a:rPr lang="en-US" smtClean="0"/>
              <a:t>12/16/24</a:t>
            </a:fld>
            <a:endParaRPr lang="en-US"/>
          </a:p>
        </p:txBody>
      </p:sp>
      <p:sp>
        <p:nvSpPr>
          <p:cNvPr id="5" name="Footer Placeholder 4"/>
          <p:cNvSpPr>
            <a:spLocks noGrp="1"/>
          </p:cNvSpPr>
          <p:nvPr>
            <p:ph type="ftr" sz="quarter" idx="11"/>
          </p:nvPr>
        </p:nvSpPr>
        <p:spPr/>
        <p:txBody>
          <a:bodyPr/>
          <a:lstStyle/>
          <a:p>
            <a:r>
              <a:rPr lang="en-US"/>
              <a:t>Privileged &amp; Confidential PHL 2805 J.K.L.M. ED. Law 6527</a:t>
            </a:r>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951131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60369"/>
            <a:ext cx="10972800" cy="1470025"/>
          </a:xfrm>
        </p:spPr>
        <p:txBody>
          <a:bodyPr>
            <a:no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609600" y="3554881"/>
            <a:ext cx="10972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20FA67-A252-974B-A551-44BECC331CC5}" type="datetimeFigureOut">
              <a:rPr lang="en-US" smtClean="0"/>
              <a:t>12/16/24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3103977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20FA67-A252-974B-A551-44BECC331CC5}" type="datetimeFigureOut">
              <a:rPr lang="en-US" smtClean="0"/>
              <a:t>12/16/24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39643557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64843"/>
            <a:ext cx="10972800" cy="1204133"/>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609600" y="2906713"/>
            <a:ext cx="109728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0FA67-A252-974B-A551-44BECC331CC5}" type="datetimeFigureOut">
              <a:rPr lang="en-US" smtClean="0"/>
              <a:t>12/16/24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36655792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160031"/>
            <a:ext cx="5384800" cy="39386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160030"/>
            <a:ext cx="5384800" cy="39386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20FA67-A252-974B-A551-44BECC331CC5}" type="datetimeFigureOut">
              <a:rPr lang="en-US" smtClean="0"/>
              <a:t>12/16/24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34922705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3529"/>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75738"/>
            <a:ext cx="5386917"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2173529"/>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975738"/>
            <a:ext cx="5389033"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20FA67-A252-974B-A551-44BECC331CC5}" type="datetimeFigureOut">
              <a:rPr lang="en-US" smtClean="0"/>
              <a:t>12/16/24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3469761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160031"/>
            <a:ext cx="5384800" cy="39386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2160030"/>
            <a:ext cx="5384800" cy="39386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578B514E-CD90-4F70-BDDC-411A5F3FA33D}" type="datetime1">
              <a:rPr lang="en-US" smtClean="0"/>
              <a:t>12/16/24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6770433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20FA67-A252-974B-A551-44BECC331CC5}" type="datetimeFigureOut">
              <a:rPr lang="en-US" smtClean="0"/>
              <a:t>12/16/24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5448335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0FA67-A252-974B-A551-44BECC331CC5}" type="datetimeFigureOut">
              <a:rPr lang="en-US" smtClean="0"/>
              <a:t>12/16/24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4401019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12825"/>
            <a:ext cx="4011084" cy="12873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1012825"/>
            <a:ext cx="6815667" cy="51133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386726"/>
            <a:ext cx="4011084" cy="3739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20FA67-A252-974B-A551-44BECC331CC5}" type="datetimeFigureOut">
              <a:rPr lang="en-US" smtClean="0"/>
              <a:t>12/16/24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5032165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5365" y="4800600"/>
            <a:ext cx="10977033"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5366" y="1012826"/>
            <a:ext cx="10977033" cy="378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5440971"/>
            <a:ext cx="10972800" cy="4798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20FA67-A252-974B-A551-44BECC331CC5}" type="datetimeFigureOut">
              <a:rPr lang="en-US" smtClean="0"/>
              <a:t>12/16/24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5261356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20FA67-A252-974B-A551-44BECC331CC5}" type="datetimeFigureOut">
              <a:rPr lang="en-US" smtClean="0"/>
              <a:t>12/16/24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2202564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12826"/>
            <a:ext cx="2743200" cy="50858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1012826"/>
            <a:ext cx="8026400" cy="508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0FA67-A252-974B-A551-44BECC331CC5}" type="datetimeFigureOut">
              <a:rPr lang="en-US" smtClean="0"/>
              <a:t>12/16/24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5320564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60369"/>
            <a:ext cx="10972800" cy="1470025"/>
          </a:xfrm>
        </p:spPr>
        <p:txBody>
          <a:bodyPr>
            <a:no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609600" y="3554881"/>
            <a:ext cx="10972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20FA67-A252-974B-A551-44BECC331CC5}" type="datetimeFigureOut">
              <a:rPr lang="en-US" smtClean="0">
                <a:solidFill>
                  <a:srgbClr val="3884BF"/>
                </a:solidFill>
              </a:rPr>
              <a:pPr/>
              <a:t>12/16/24</a:t>
            </a:fld>
            <a:endParaRPr lang="en-US">
              <a:solidFill>
                <a:srgbClr val="3884BF"/>
              </a:solidFill>
            </a:endParaRPr>
          </a:p>
        </p:txBody>
      </p:sp>
      <p:sp>
        <p:nvSpPr>
          <p:cNvPr id="5" name="Footer Placeholder 4"/>
          <p:cNvSpPr>
            <a:spLocks noGrp="1"/>
          </p:cNvSpPr>
          <p:nvPr>
            <p:ph type="ftr" sz="quarter" idx="11"/>
          </p:nvPr>
        </p:nvSpPr>
        <p:spPr/>
        <p:txBody>
          <a:bodyPr/>
          <a:lstStyle/>
          <a:p>
            <a:endParaRPr lang="en-US">
              <a:solidFill>
                <a:srgbClr val="3884BF"/>
              </a:solidFill>
            </a:endParaRPr>
          </a:p>
        </p:txBody>
      </p:sp>
      <p:sp>
        <p:nvSpPr>
          <p:cNvPr id="6" name="Slide Number Placeholder 5"/>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8677738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20FA67-A252-974B-A551-44BECC331CC5}" type="datetimeFigureOut">
              <a:rPr lang="en-US" smtClean="0">
                <a:solidFill>
                  <a:srgbClr val="3884BF"/>
                </a:solidFill>
              </a:rPr>
              <a:pPr/>
              <a:t>12/16/24</a:t>
            </a:fld>
            <a:endParaRPr lang="en-US">
              <a:solidFill>
                <a:srgbClr val="3884BF"/>
              </a:solidFill>
            </a:endParaRPr>
          </a:p>
        </p:txBody>
      </p:sp>
      <p:sp>
        <p:nvSpPr>
          <p:cNvPr id="5" name="Footer Placeholder 4"/>
          <p:cNvSpPr>
            <a:spLocks noGrp="1"/>
          </p:cNvSpPr>
          <p:nvPr>
            <p:ph type="ftr" sz="quarter" idx="11"/>
          </p:nvPr>
        </p:nvSpPr>
        <p:spPr/>
        <p:txBody>
          <a:bodyPr/>
          <a:lstStyle/>
          <a:p>
            <a:endParaRPr lang="en-US">
              <a:solidFill>
                <a:srgbClr val="3884BF"/>
              </a:solidFill>
            </a:endParaRPr>
          </a:p>
        </p:txBody>
      </p:sp>
      <p:sp>
        <p:nvSpPr>
          <p:cNvPr id="6" name="Slide Number Placeholder 5"/>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17585174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64843"/>
            <a:ext cx="10972800" cy="1204133"/>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609600" y="2906713"/>
            <a:ext cx="109728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20FA67-A252-974B-A551-44BECC331CC5}" type="datetimeFigureOut">
              <a:rPr lang="en-US" smtClean="0">
                <a:solidFill>
                  <a:srgbClr val="3884BF"/>
                </a:solidFill>
              </a:rPr>
              <a:pPr/>
              <a:t>12/16/24</a:t>
            </a:fld>
            <a:endParaRPr lang="en-US">
              <a:solidFill>
                <a:srgbClr val="3884BF"/>
              </a:solidFill>
            </a:endParaRPr>
          </a:p>
        </p:txBody>
      </p:sp>
      <p:sp>
        <p:nvSpPr>
          <p:cNvPr id="5" name="Footer Placeholder 4"/>
          <p:cNvSpPr>
            <a:spLocks noGrp="1"/>
          </p:cNvSpPr>
          <p:nvPr>
            <p:ph type="ftr" sz="quarter" idx="11"/>
          </p:nvPr>
        </p:nvSpPr>
        <p:spPr/>
        <p:txBody>
          <a:bodyPr/>
          <a:lstStyle/>
          <a:p>
            <a:endParaRPr lang="en-US">
              <a:solidFill>
                <a:srgbClr val="3884BF"/>
              </a:solidFill>
            </a:endParaRPr>
          </a:p>
        </p:txBody>
      </p:sp>
      <p:sp>
        <p:nvSpPr>
          <p:cNvPr id="6" name="Slide Number Placeholder 5"/>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14215320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160031"/>
            <a:ext cx="5384800" cy="39386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160030"/>
            <a:ext cx="5384800" cy="393860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20FA67-A252-974B-A551-44BECC331CC5}" type="datetimeFigureOut">
              <a:rPr lang="en-US" smtClean="0">
                <a:solidFill>
                  <a:srgbClr val="3884BF"/>
                </a:solidFill>
              </a:rPr>
              <a:pPr/>
              <a:t>12/16/24</a:t>
            </a:fld>
            <a:endParaRPr lang="en-US">
              <a:solidFill>
                <a:srgbClr val="3884BF"/>
              </a:solidFill>
            </a:endParaRPr>
          </a:p>
        </p:txBody>
      </p:sp>
      <p:sp>
        <p:nvSpPr>
          <p:cNvPr id="6" name="Footer Placeholder 5"/>
          <p:cNvSpPr>
            <a:spLocks noGrp="1"/>
          </p:cNvSpPr>
          <p:nvPr>
            <p:ph type="ftr" sz="quarter" idx="11"/>
          </p:nvPr>
        </p:nvSpPr>
        <p:spPr/>
        <p:txBody>
          <a:bodyPr/>
          <a:lstStyle/>
          <a:p>
            <a:endParaRPr lang="en-US">
              <a:solidFill>
                <a:srgbClr val="3884BF"/>
              </a:solidFill>
            </a:endParaRPr>
          </a:p>
        </p:txBody>
      </p:sp>
      <p:sp>
        <p:nvSpPr>
          <p:cNvPr id="7" name="Slide Number Placeholder 6"/>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194523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3529"/>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75738"/>
            <a:ext cx="5386917"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2173529"/>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975738"/>
            <a:ext cx="5389033"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5D62CF-2137-4366-8A3F-12C946BB2CFF}" type="datetime1">
              <a:rPr lang="en-US" smtClean="0"/>
              <a:t>12/16/24</a:t>
            </a:fld>
            <a:endParaRPr lang="en-US"/>
          </a:p>
        </p:txBody>
      </p:sp>
      <p:sp>
        <p:nvSpPr>
          <p:cNvPr id="8" name="Footer Placeholder 7"/>
          <p:cNvSpPr>
            <a:spLocks noGrp="1"/>
          </p:cNvSpPr>
          <p:nvPr>
            <p:ph type="ftr" sz="quarter" idx="11"/>
          </p:nvPr>
        </p:nvSpPr>
        <p:spPr/>
        <p:txBody>
          <a:bodyPr/>
          <a:lstStyle/>
          <a:p>
            <a:r>
              <a:rPr lang="en-US"/>
              <a:t>Privileged &amp; Confidential PHL 2805 J.K.L.M. ED. Law 6527</a:t>
            </a:r>
          </a:p>
        </p:txBody>
      </p:sp>
      <p:sp>
        <p:nvSpPr>
          <p:cNvPr id="9" name="Slide Number Placeholder 8"/>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549627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3529"/>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75738"/>
            <a:ext cx="5386917"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2173529"/>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975738"/>
            <a:ext cx="5389033" cy="31229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20FA67-A252-974B-A551-44BECC331CC5}" type="datetimeFigureOut">
              <a:rPr lang="en-US" smtClean="0">
                <a:solidFill>
                  <a:srgbClr val="3884BF"/>
                </a:solidFill>
              </a:rPr>
              <a:pPr/>
              <a:t>12/16/24</a:t>
            </a:fld>
            <a:endParaRPr lang="en-US">
              <a:solidFill>
                <a:srgbClr val="3884BF"/>
              </a:solidFill>
            </a:endParaRPr>
          </a:p>
        </p:txBody>
      </p:sp>
      <p:sp>
        <p:nvSpPr>
          <p:cNvPr id="8" name="Footer Placeholder 7"/>
          <p:cNvSpPr>
            <a:spLocks noGrp="1"/>
          </p:cNvSpPr>
          <p:nvPr>
            <p:ph type="ftr" sz="quarter" idx="11"/>
          </p:nvPr>
        </p:nvSpPr>
        <p:spPr/>
        <p:txBody>
          <a:bodyPr/>
          <a:lstStyle/>
          <a:p>
            <a:endParaRPr lang="en-US">
              <a:solidFill>
                <a:srgbClr val="3884BF"/>
              </a:solidFill>
            </a:endParaRPr>
          </a:p>
        </p:txBody>
      </p:sp>
      <p:sp>
        <p:nvSpPr>
          <p:cNvPr id="9" name="Slide Number Placeholder 8"/>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38208572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20FA67-A252-974B-A551-44BECC331CC5}" type="datetimeFigureOut">
              <a:rPr lang="en-US" smtClean="0">
                <a:solidFill>
                  <a:srgbClr val="3884BF"/>
                </a:solidFill>
              </a:rPr>
              <a:pPr/>
              <a:t>12/16/24</a:t>
            </a:fld>
            <a:endParaRPr lang="en-US">
              <a:solidFill>
                <a:srgbClr val="3884BF"/>
              </a:solidFill>
            </a:endParaRPr>
          </a:p>
        </p:txBody>
      </p:sp>
      <p:sp>
        <p:nvSpPr>
          <p:cNvPr id="4" name="Footer Placeholder 3"/>
          <p:cNvSpPr>
            <a:spLocks noGrp="1"/>
          </p:cNvSpPr>
          <p:nvPr>
            <p:ph type="ftr" sz="quarter" idx="11"/>
          </p:nvPr>
        </p:nvSpPr>
        <p:spPr/>
        <p:txBody>
          <a:bodyPr/>
          <a:lstStyle/>
          <a:p>
            <a:endParaRPr lang="en-US">
              <a:solidFill>
                <a:srgbClr val="3884BF"/>
              </a:solidFill>
            </a:endParaRPr>
          </a:p>
        </p:txBody>
      </p:sp>
      <p:sp>
        <p:nvSpPr>
          <p:cNvPr id="5" name="Slide Number Placeholder 4"/>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32899872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20FA67-A252-974B-A551-44BECC331CC5}" type="datetimeFigureOut">
              <a:rPr lang="en-US" smtClean="0">
                <a:solidFill>
                  <a:srgbClr val="3884BF"/>
                </a:solidFill>
              </a:rPr>
              <a:pPr/>
              <a:t>12/16/24</a:t>
            </a:fld>
            <a:endParaRPr lang="en-US">
              <a:solidFill>
                <a:srgbClr val="3884BF"/>
              </a:solidFill>
            </a:endParaRPr>
          </a:p>
        </p:txBody>
      </p:sp>
      <p:sp>
        <p:nvSpPr>
          <p:cNvPr id="3" name="Footer Placeholder 2"/>
          <p:cNvSpPr>
            <a:spLocks noGrp="1"/>
          </p:cNvSpPr>
          <p:nvPr>
            <p:ph type="ftr" sz="quarter" idx="11"/>
          </p:nvPr>
        </p:nvSpPr>
        <p:spPr/>
        <p:txBody>
          <a:bodyPr/>
          <a:lstStyle/>
          <a:p>
            <a:endParaRPr lang="en-US">
              <a:solidFill>
                <a:srgbClr val="3884BF"/>
              </a:solidFill>
            </a:endParaRPr>
          </a:p>
        </p:txBody>
      </p:sp>
      <p:sp>
        <p:nvSpPr>
          <p:cNvPr id="4" name="Slide Number Placeholder 3"/>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17492966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12825"/>
            <a:ext cx="4011084" cy="12873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1012825"/>
            <a:ext cx="6815667" cy="51133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386726"/>
            <a:ext cx="4011084" cy="3739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20FA67-A252-974B-A551-44BECC331CC5}" type="datetimeFigureOut">
              <a:rPr lang="en-US" smtClean="0">
                <a:solidFill>
                  <a:srgbClr val="3884BF"/>
                </a:solidFill>
              </a:rPr>
              <a:pPr/>
              <a:t>12/16/24</a:t>
            </a:fld>
            <a:endParaRPr lang="en-US">
              <a:solidFill>
                <a:srgbClr val="3884BF"/>
              </a:solidFill>
            </a:endParaRPr>
          </a:p>
        </p:txBody>
      </p:sp>
      <p:sp>
        <p:nvSpPr>
          <p:cNvPr id="6" name="Footer Placeholder 5"/>
          <p:cNvSpPr>
            <a:spLocks noGrp="1"/>
          </p:cNvSpPr>
          <p:nvPr>
            <p:ph type="ftr" sz="quarter" idx="11"/>
          </p:nvPr>
        </p:nvSpPr>
        <p:spPr/>
        <p:txBody>
          <a:bodyPr/>
          <a:lstStyle/>
          <a:p>
            <a:endParaRPr lang="en-US">
              <a:solidFill>
                <a:srgbClr val="3884BF"/>
              </a:solidFill>
            </a:endParaRPr>
          </a:p>
        </p:txBody>
      </p:sp>
      <p:sp>
        <p:nvSpPr>
          <p:cNvPr id="7" name="Slide Number Placeholder 6"/>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4040183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5365" y="4800600"/>
            <a:ext cx="10977033"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5366" y="1012826"/>
            <a:ext cx="10977033" cy="378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5440971"/>
            <a:ext cx="10972800" cy="4798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20FA67-A252-974B-A551-44BECC331CC5}" type="datetimeFigureOut">
              <a:rPr lang="en-US" smtClean="0">
                <a:solidFill>
                  <a:srgbClr val="3884BF"/>
                </a:solidFill>
              </a:rPr>
              <a:pPr/>
              <a:t>12/16/24</a:t>
            </a:fld>
            <a:endParaRPr lang="en-US">
              <a:solidFill>
                <a:srgbClr val="3884BF"/>
              </a:solidFill>
            </a:endParaRPr>
          </a:p>
        </p:txBody>
      </p:sp>
      <p:sp>
        <p:nvSpPr>
          <p:cNvPr id="6" name="Footer Placeholder 5"/>
          <p:cNvSpPr>
            <a:spLocks noGrp="1"/>
          </p:cNvSpPr>
          <p:nvPr>
            <p:ph type="ftr" sz="quarter" idx="11"/>
          </p:nvPr>
        </p:nvSpPr>
        <p:spPr/>
        <p:txBody>
          <a:bodyPr/>
          <a:lstStyle/>
          <a:p>
            <a:endParaRPr lang="en-US">
              <a:solidFill>
                <a:srgbClr val="3884BF"/>
              </a:solidFill>
            </a:endParaRPr>
          </a:p>
        </p:txBody>
      </p:sp>
      <p:sp>
        <p:nvSpPr>
          <p:cNvPr id="7" name="Slide Number Placeholder 6"/>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22971254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20FA67-A252-974B-A551-44BECC331CC5}" type="datetimeFigureOut">
              <a:rPr lang="en-US" smtClean="0">
                <a:solidFill>
                  <a:srgbClr val="3884BF"/>
                </a:solidFill>
              </a:rPr>
              <a:pPr/>
              <a:t>12/16/24</a:t>
            </a:fld>
            <a:endParaRPr lang="en-US">
              <a:solidFill>
                <a:srgbClr val="3884BF"/>
              </a:solidFill>
            </a:endParaRPr>
          </a:p>
        </p:txBody>
      </p:sp>
      <p:sp>
        <p:nvSpPr>
          <p:cNvPr id="5" name="Footer Placeholder 4"/>
          <p:cNvSpPr>
            <a:spLocks noGrp="1"/>
          </p:cNvSpPr>
          <p:nvPr>
            <p:ph type="ftr" sz="quarter" idx="11"/>
          </p:nvPr>
        </p:nvSpPr>
        <p:spPr/>
        <p:txBody>
          <a:bodyPr/>
          <a:lstStyle/>
          <a:p>
            <a:endParaRPr lang="en-US">
              <a:solidFill>
                <a:srgbClr val="3884BF"/>
              </a:solidFill>
            </a:endParaRPr>
          </a:p>
        </p:txBody>
      </p:sp>
      <p:sp>
        <p:nvSpPr>
          <p:cNvPr id="6" name="Slide Number Placeholder 5"/>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12929938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12826"/>
            <a:ext cx="2743200" cy="50858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1012826"/>
            <a:ext cx="8026400" cy="508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20FA67-A252-974B-A551-44BECC331CC5}" type="datetimeFigureOut">
              <a:rPr lang="en-US" smtClean="0">
                <a:solidFill>
                  <a:srgbClr val="3884BF"/>
                </a:solidFill>
              </a:rPr>
              <a:pPr/>
              <a:t>12/16/24</a:t>
            </a:fld>
            <a:endParaRPr lang="en-US">
              <a:solidFill>
                <a:srgbClr val="3884BF"/>
              </a:solidFill>
            </a:endParaRPr>
          </a:p>
        </p:txBody>
      </p:sp>
      <p:sp>
        <p:nvSpPr>
          <p:cNvPr id="5" name="Footer Placeholder 4"/>
          <p:cNvSpPr>
            <a:spLocks noGrp="1"/>
          </p:cNvSpPr>
          <p:nvPr>
            <p:ph type="ftr" sz="quarter" idx="11"/>
          </p:nvPr>
        </p:nvSpPr>
        <p:spPr/>
        <p:txBody>
          <a:bodyPr/>
          <a:lstStyle/>
          <a:p>
            <a:endParaRPr lang="en-US">
              <a:solidFill>
                <a:srgbClr val="3884BF"/>
              </a:solidFill>
            </a:endParaRPr>
          </a:p>
        </p:txBody>
      </p:sp>
      <p:sp>
        <p:nvSpPr>
          <p:cNvPr id="6" name="Slide Number Placeholder 5"/>
          <p:cNvSpPr>
            <a:spLocks noGrp="1"/>
          </p:cNvSpPr>
          <p:nvPr>
            <p:ph type="sldNum" sz="quarter" idx="12"/>
          </p:nvPr>
        </p:nvSpPr>
        <p:spPr/>
        <p:txBody>
          <a:bodyPr/>
          <a:lstStyle/>
          <a:p>
            <a:fld id="{CA801905-C5F5-7943-85B0-6126D52C8FFD}" type="slidenum">
              <a:rPr lang="en-US" smtClean="0">
                <a:solidFill>
                  <a:srgbClr val="3884BF"/>
                </a:solidFill>
              </a:rPr>
              <a:pPr/>
              <a:t>‹#›</a:t>
            </a:fld>
            <a:endParaRPr lang="en-US">
              <a:solidFill>
                <a:srgbClr val="3884BF"/>
              </a:solidFill>
            </a:endParaRPr>
          </a:p>
        </p:txBody>
      </p:sp>
    </p:spTree>
    <p:extLst>
      <p:ext uri="{BB962C8B-B14F-4D97-AF65-F5344CB8AC3E}">
        <p14:creationId xmlns:p14="http://schemas.microsoft.com/office/powerpoint/2010/main" val="3830246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60371"/>
            <a:ext cx="10972800" cy="1470025"/>
          </a:xfrm>
        </p:spPr>
        <p:txBody>
          <a:bodyPr>
            <a:no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609600" y="3554881"/>
            <a:ext cx="10972800" cy="1752600"/>
          </a:xfrm>
        </p:spPr>
        <p:txBody>
          <a:bodyPr/>
          <a:lstStyle>
            <a:lvl1pPr marL="0" indent="0" algn="ctr">
              <a:buNone/>
              <a:defRPr>
                <a:solidFill>
                  <a:schemeClr val="accent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A8B838-6987-4589-8C54-22EFEFDF53F9}" type="datetimeFigureOut">
              <a:rPr lang="en-US" smtClean="0">
                <a:solidFill>
                  <a:prstClr val="black">
                    <a:tint val="75000"/>
                  </a:prstClr>
                </a:solidFill>
              </a:rPr>
              <a:pPr/>
              <a:t>12/16/24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185572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8B838-6987-4589-8C54-22EFEFDF53F9}" type="datetimeFigureOut">
              <a:rPr lang="en-US" smtClean="0">
                <a:solidFill>
                  <a:prstClr val="black">
                    <a:tint val="75000"/>
                  </a:prstClr>
                </a:solidFill>
              </a:rPr>
              <a:pPr/>
              <a:t>12/16/24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64637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64845"/>
            <a:ext cx="10972800" cy="1204133"/>
          </a:xfrm>
        </p:spPr>
        <p:txBody>
          <a:bodyPr anchor="t"/>
          <a:lstStyle>
            <a:lvl1pPr algn="l">
              <a:defRPr sz="3000" b="1" cap="none"/>
            </a:lvl1pPr>
          </a:lstStyle>
          <a:p>
            <a:r>
              <a:rPr lang="en-US"/>
              <a:t>Click to edit Master title style</a:t>
            </a:r>
            <a:endParaRPr lang="en-US" dirty="0"/>
          </a:p>
        </p:txBody>
      </p:sp>
      <p:sp>
        <p:nvSpPr>
          <p:cNvPr id="3" name="Text Placeholder 2"/>
          <p:cNvSpPr>
            <a:spLocks noGrp="1"/>
          </p:cNvSpPr>
          <p:nvPr>
            <p:ph type="body" idx="1"/>
          </p:nvPr>
        </p:nvSpPr>
        <p:spPr>
          <a:xfrm>
            <a:off x="609600" y="2906713"/>
            <a:ext cx="10972800" cy="1500187"/>
          </a:xfrm>
        </p:spPr>
        <p:txBody>
          <a:bodyPr anchor="b"/>
          <a:lstStyle>
            <a:lvl1pPr marL="0" indent="0">
              <a:buNone/>
              <a:defRPr sz="15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8B838-6987-4589-8C54-22EFEFDF53F9}" type="datetimeFigureOut">
              <a:rPr lang="en-US" smtClean="0">
                <a:solidFill>
                  <a:prstClr val="black">
                    <a:tint val="75000"/>
                  </a:prstClr>
                </a:solidFill>
              </a:rPr>
              <a:pPr/>
              <a:t>12/16/24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3418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F63DBA3-9688-4E33-B9CB-46A382DBA38B}" type="datetime1">
              <a:rPr lang="en-US" smtClean="0"/>
              <a:t>12/16/24</a:t>
            </a:fld>
            <a:endParaRPr lang="en-US"/>
          </a:p>
        </p:txBody>
      </p:sp>
      <p:sp>
        <p:nvSpPr>
          <p:cNvPr id="4" name="Footer Placeholder 3"/>
          <p:cNvSpPr>
            <a:spLocks noGrp="1"/>
          </p:cNvSpPr>
          <p:nvPr>
            <p:ph type="ftr" sz="quarter" idx="11"/>
          </p:nvPr>
        </p:nvSpPr>
        <p:spPr/>
        <p:txBody>
          <a:bodyPr/>
          <a:lstStyle/>
          <a:p>
            <a:r>
              <a:rPr lang="en-US"/>
              <a:t>Privileged &amp; Confidential PHL 2805 J.K.L.M. ED. Law 6527</a:t>
            </a:r>
          </a:p>
        </p:txBody>
      </p:sp>
      <p:sp>
        <p:nvSpPr>
          <p:cNvPr id="5" name="Slide Number Placeholder 4"/>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2946768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160031"/>
            <a:ext cx="5384800" cy="393860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2160030"/>
            <a:ext cx="5384800" cy="3938609"/>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A8B838-6987-4589-8C54-22EFEFDF53F9}" type="datetimeFigureOut">
              <a:rPr lang="en-US" smtClean="0">
                <a:solidFill>
                  <a:prstClr val="black">
                    <a:tint val="75000"/>
                  </a:prstClr>
                </a:solidFill>
              </a:rPr>
              <a:pPr/>
              <a:t>12/16/24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17421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3529"/>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09600" y="2975740"/>
            <a:ext cx="5386917" cy="3122901"/>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9" y="2173529"/>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93369" y="2975740"/>
            <a:ext cx="5389033" cy="3122901"/>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A8B838-6987-4589-8C54-22EFEFDF53F9}" type="datetimeFigureOut">
              <a:rPr lang="en-US" smtClean="0">
                <a:solidFill>
                  <a:prstClr val="black">
                    <a:tint val="75000"/>
                  </a:prstClr>
                </a:solidFill>
              </a:rPr>
              <a:pPr/>
              <a:t>12/16/24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42334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A8B838-6987-4589-8C54-22EFEFDF53F9}" type="datetimeFigureOut">
              <a:rPr lang="en-US" smtClean="0">
                <a:solidFill>
                  <a:prstClr val="black">
                    <a:tint val="75000"/>
                  </a:prstClr>
                </a:solidFill>
              </a:rPr>
              <a:pPr/>
              <a:t>12/16/24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739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8B838-6987-4589-8C54-22EFEFDF53F9}" type="datetimeFigureOut">
              <a:rPr lang="en-US" smtClean="0">
                <a:solidFill>
                  <a:prstClr val="black">
                    <a:tint val="75000"/>
                  </a:prstClr>
                </a:solidFill>
              </a:rPr>
              <a:pPr/>
              <a:t>12/16/24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60521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1012825"/>
            <a:ext cx="4011084" cy="1287386"/>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1012825"/>
            <a:ext cx="6815667" cy="511333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2386726"/>
            <a:ext cx="4011084" cy="373943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A8B838-6987-4589-8C54-22EFEFDF53F9}" type="datetimeFigureOut">
              <a:rPr lang="en-US" smtClean="0">
                <a:solidFill>
                  <a:prstClr val="black">
                    <a:tint val="75000"/>
                  </a:prstClr>
                </a:solidFill>
              </a:rPr>
              <a:pPr/>
              <a:t>12/16/24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98976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5366" y="4800600"/>
            <a:ext cx="10977033"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605368" y="1012828"/>
            <a:ext cx="10977033" cy="378777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09600" y="5440971"/>
            <a:ext cx="10972800" cy="47982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A8B838-6987-4589-8C54-22EFEFDF53F9}" type="datetimeFigureOut">
              <a:rPr lang="en-US" smtClean="0">
                <a:solidFill>
                  <a:prstClr val="black">
                    <a:tint val="75000"/>
                  </a:prstClr>
                </a:solidFill>
              </a:rPr>
              <a:pPr/>
              <a:t>12/16/24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85402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8B838-6987-4589-8C54-22EFEFDF53F9}" type="datetimeFigureOut">
              <a:rPr lang="en-US" smtClean="0">
                <a:solidFill>
                  <a:prstClr val="black">
                    <a:tint val="75000"/>
                  </a:prstClr>
                </a:solidFill>
              </a:rPr>
              <a:pPr/>
              <a:t>12/16/24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524757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012828"/>
            <a:ext cx="2743200" cy="50858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1012828"/>
            <a:ext cx="8026400" cy="5085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A8B838-6987-4589-8C54-22EFEFDF53F9}" type="datetimeFigureOut">
              <a:rPr lang="en-US" smtClean="0">
                <a:solidFill>
                  <a:prstClr val="black">
                    <a:tint val="75000"/>
                  </a:prstClr>
                </a:solidFill>
              </a:rPr>
              <a:pPr/>
              <a:t>12/16/24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3D99449-D0BC-49CC-849E-D1BF696EFE3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0354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7AC3CA-9A74-4898-B3EB-5109FE723ADA}" type="datetime1">
              <a:rPr lang="en-US" smtClean="0"/>
              <a:t>12/16/24</a:t>
            </a:fld>
            <a:endParaRPr lang="en-US"/>
          </a:p>
        </p:txBody>
      </p:sp>
      <p:sp>
        <p:nvSpPr>
          <p:cNvPr id="3" name="Footer Placeholder 2"/>
          <p:cNvSpPr>
            <a:spLocks noGrp="1"/>
          </p:cNvSpPr>
          <p:nvPr>
            <p:ph type="ftr" sz="quarter" idx="11"/>
          </p:nvPr>
        </p:nvSpPr>
        <p:spPr/>
        <p:txBody>
          <a:bodyPr/>
          <a:lstStyle/>
          <a:p>
            <a:r>
              <a:rPr lang="en-US"/>
              <a:t>Privileged &amp; Confidential PHL 2805 J.K.L.M. ED. Law 6527</a:t>
            </a:r>
          </a:p>
        </p:txBody>
      </p:sp>
      <p:sp>
        <p:nvSpPr>
          <p:cNvPr id="4" name="Slide Number Placeholder 3"/>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1458269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12825"/>
            <a:ext cx="4011084" cy="1287386"/>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1012825"/>
            <a:ext cx="6815667" cy="51133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2386726"/>
            <a:ext cx="4011084" cy="37394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6CC93F8-4219-4076-9802-977C2C05EF80}" type="datetime1">
              <a:rPr lang="en-US" smtClean="0"/>
              <a:t>12/16/24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38873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5365" y="4800600"/>
            <a:ext cx="10977033"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605366" y="1012826"/>
            <a:ext cx="10977033" cy="3787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09600" y="5440971"/>
            <a:ext cx="10972800" cy="47982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10DCD1-186D-4BC0-9067-770B15DF8A20}" type="datetime1">
              <a:rPr lang="en-US" smtClean="0"/>
              <a:t>12/16/24</a:t>
            </a:fld>
            <a:endParaRPr lang="en-US"/>
          </a:p>
        </p:txBody>
      </p:sp>
      <p:sp>
        <p:nvSpPr>
          <p:cNvPr id="6" name="Footer Placeholder 5"/>
          <p:cNvSpPr>
            <a:spLocks noGrp="1"/>
          </p:cNvSpPr>
          <p:nvPr>
            <p:ph type="ftr" sz="quarter" idx="11"/>
          </p:nvPr>
        </p:nvSpPr>
        <p:spPr/>
        <p:txBody>
          <a:bodyPr/>
          <a:lstStyle/>
          <a:p>
            <a:r>
              <a:rPr lang="en-US"/>
              <a:t>Privileged &amp; Confidential PHL 2805 J.K.L.M. ED. Law 6527</a:t>
            </a:r>
          </a:p>
        </p:txBody>
      </p:sp>
      <p:sp>
        <p:nvSpPr>
          <p:cNvPr id="7" name="Slide Number Placeholder 6"/>
          <p:cNvSpPr>
            <a:spLocks noGrp="1"/>
          </p:cNvSpPr>
          <p:nvPr>
            <p:ph type="sldNum" sz="quarter" idx="12"/>
          </p:nvPr>
        </p:nvSpPr>
        <p:spPr/>
        <p:txBody>
          <a:bodyPr/>
          <a:lstStyle/>
          <a:p>
            <a:fld id="{CA801905-C5F5-7943-85B0-6126D52C8FFD}" type="slidenum">
              <a:rPr lang="en-US" smtClean="0"/>
              <a:t>‹#›</a:t>
            </a:fld>
            <a:endParaRPr lang="en-US"/>
          </a:p>
        </p:txBody>
      </p:sp>
    </p:spTree>
    <p:extLst>
      <p:ext uri="{BB962C8B-B14F-4D97-AF65-F5344CB8AC3E}">
        <p14:creationId xmlns:p14="http://schemas.microsoft.com/office/powerpoint/2010/main" val="4123768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2.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2.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17030"/>
            <a:ext cx="10972800" cy="1143000"/>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2503301"/>
            <a:ext cx="10972800" cy="3515665"/>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098639"/>
            <a:ext cx="2844800" cy="365125"/>
          </a:xfrm>
          <a:prstGeom prst="rect">
            <a:avLst/>
          </a:prstGeom>
        </p:spPr>
        <p:txBody>
          <a:bodyPr vert="horz" lIns="0" tIns="45720" rIns="91440" bIns="45720" rtlCol="0" anchor="ctr"/>
          <a:lstStyle>
            <a:lvl1pPr algn="l">
              <a:defRPr sz="1000">
                <a:solidFill>
                  <a:schemeClr val="accent3"/>
                </a:solidFill>
                <a:latin typeface="Arial"/>
              </a:defRPr>
            </a:lvl1pPr>
          </a:lstStyle>
          <a:p>
            <a:fld id="{54339199-39D4-4BA7-B412-AD2D5A2D9D02}" type="datetime1">
              <a:rPr lang="en-US" smtClean="0"/>
              <a:t>12/16/24</a:t>
            </a:fld>
            <a:endParaRPr lang="en-US" dirty="0"/>
          </a:p>
        </p:txBody>
      </p:sp>
      <p:sp>
        <p:nvSpPr>
          <p:cNvPr id="5" name="Footer Placeholder 4"/>
          <p:cNvSpPr>
            <a:spLocks noGrp="1"/>
          </p:cNvSpPr>
          <p:nvPr>
            <p:ph type="ftr" sz="quarter" idx="3"/>
          </p:nvPr>
        </p:nvSpPr>
        <p:spPr>
          <a:xfrm>
            <a:off x="4165600" y="6098639"/>
            <a:ext cx="3860800" cy="365125"/>
          </a:xfrm>
          <a:prstGeom prst="rect">
            <a:avLst/>
          </a:prstGeom>
        </p:spPr>
        <p:txBody>
          <a:bodyPr vert="horz" lIns="91440" tIns="45720" rIns="91440" bIns="45720" rtlCol="0" anchor="ctr"/>
          <a:lstStyle>
            <a:lvl1pPr algn="ctr">
              <a:defRPr sz="1000">
                <a:solidFill>
                  <a:schemeClr val="accent3"/>
                </a:solidFill>
                <a:latin typeface="Arial"/>
              </a:defRPr>
            </a:lvl1pPr>
          </a:lstStyle>
          <a:p>
            <a:r>
              <a:rPr lang="en-US"/>
              <a:t>Privileged &amp; Confidential PHL 2805 J.K.L.M. ED. Law 6527</a:t>
            </a:r>
            <a:endParaRPr lang="en-US" dirty="0"/>
          </a:p>
        </p:txBody>
      </p:sp>
      <p:sp>
        <p:nvSpPr>
          <p:cNvPr id="6" name="Slide Number Placeholder 5"/>
          <p:cNvSpPr>
            <a:spLocks noGrp="1"/>
          </p:cNvSpPr>
          <p:nvPr>
            <p:ph type="sldNum" sz="quarter" idx="4"/>
          </p:nvPr>
        </p:nvSpPr>
        <p:spPr>
          <a:xfrm>
            <a:off x="8737600" y="6098639"/>
            <a:ext cx="2844800" cy="365125"/>
          </a:xfrm>
          <a:prstGeom prst="rect">
            <a:avLst/>
          </a:prstGeom>
        </p:spPr>
        <p:txBody>
          <a:bodyPr vert="horz" lIns="91440" tIns="45720" rIns="0" bIns="45720" rtlCol="0" anchor="ctr"/>
          <a:lstStyle>
            <a:lvl1pPr algn="r">
              <a:defRPr sz="1000">
                <a:solidFill>
                  <a:schemeClr val="accent3"/>
                </a:solidFill>
                <a:latin typeface="Arial"/>
              </a:defRPr>
            </a:lvl1pPr>
          </a:lstStyle>
          <a:p>
            <a:fld id="{CA801905-C5F5-7943-85B0-6126D52C8FFD}" type="slidenum">
              <a:rPr lang="en-US" smtClean="0"/>
              <a:pPr/>
              <a:t>‹#›</a:t>
            </a:fld>
            <a:endParaRPr lang="en-US" dirty="0"/>
          </a:p>
        </p:txBody>
      </p:sp>
    </p:spTree>
    <p:extLst>
      <p:ext uri="{BB962C8B-B14F-4D97-AF65-F5344CB8AC3E}">
        <p14:creationId xmlns:p14="http://schemas.microsoft.com/office/powerpoint/2010/main" val="923560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90" r:id="rId12"/>
  </p:sldLayoutIdLst>
  <p:hf sldNum="0" hdr="0" dt="0"/>
  <p:txStyles>
    <p:titleStyle>
      <a:lvl1pPr algn="l" defTabSz="457200" rtl="0" eaLnBrk="1" latinLnBrk="0" hangingPunct="1">
        <a:spcBef>
          <a:spcPct val="0"/>
        </a:spcBef>
        <a:buNone/>
        <a:defRPr sz="3500" b="1" i="0" kern="1200">
          <a:solidFill>
            <a:schemeClr val="accent4"/>
          </a:solidFill>
          <a:latin typeface="Arial"/>
          <a:ea typeface="+mj-ea"/>
          <a:cs typeface="+mj-cs"/>
        </a:defRPr>
      </a:lvl1pPr>
    </p:titleStyle>
    <p:bodyStyle>
      <a:lvl1pPr marL="342900" indent="-342900" algn="l" defTabSz="457200" rtl="0" eaLnBrk="1" latinLnBrk="0" hangingPunct="1">
        <a:spcBef>
          <a:spcPct val="20000"/>
        </a:spcBef>
        <a:buClr>
          <a:schemeClr val="accent2"/>
        </a:buClr>
        <a:buSzPct val="125000"/>
        <a:buFont typeface="Wingdings" charset="2"/>
        <a:buChar char="§"/>
        <a:defRPr sz="3200" kern="1200">
          <a:solidFill>
            <a:schemeClr val="bg1"/>
          </a:solidFill>
          <a:latin typeface="Arial"/>
          <a:ea typeface="+mn-ea"/>
          <a:cs typeface="+mn-cs"/>
        </a:defRPr>
      </a:lvl1pPr>
      <a:lvl2pPr marL="742950" indent="-285750" algn="l" defTabSz="457200" rtl="0" eaLnBrk="1" latinLnBrk="0" hangingPunct="1">
        <a:spcBef>
          <a:spcPct val="20000"/>
        </a:spcBef>
        <a:buClr>
          <a:schemeClr val="accent2"/>
        </a:buClr>
        <a:buSzPct val="125000"/>
        <a:buFont typeface="Wingdings" charset="2"/>
        <a:buChar char="§"/>
        <a:defRPr sz="2800" kern="1200">
          <a:solidFill>
            <a:schemeClr val="bg1"/>
          </a:solidFill>
          <a:latin typeface="Arial"/>
          <a:ea typeface="+mn-ea"/>
          <a:cs typeface="+mn-cs"/>
        </a:defRPr>
      </a:lvl2pPr>
      <a:lvl3pPr marL="1143000" indent="-228600" algn="l" defTabSz="457200" rtl="0" eaLnBrk="1" latinLnBrk="0" hangingPunct="1">
        <a:spcBef>
          <a:spcPct val="20000"/>
        </a:spcBef>
        <a:buClr>
          <a:schemeClr val="accent2"/>
        </a:buClr>
        <a:buSzPct val="125000"/>
        <a:buFont typeface="Wingdings" charset="2"/>
        <a:buChar char="§"/>
        <a:defRPr sz="2400" kern="1200">
          <a:solidFill>
            <a:schemeClr val="bg1"/>
          </a:solidFill>
          <a:latin typeface="Arial"/>
          <a:ea typeface="+mn-ea"/>
          <a:cs typeface="+mn-cs"/>
        </a:defRPr>
      </a:lvl3pPr>
      <a:lvl4pPr marL="1600200" indent="-228600" algn="l" defTabSz="457200" rtl="0" eaLnBrk="1" latinLnBrk="0" hangingPunct="1">
        <a:spcBef>
          <a:spcPct val="20000"/>
        </a:spcBef>
        <a:buClr>
          <a:schemeClr val="accent2"/>
        </a:buClr>
        <a:buSzPct val="125000"/>
        <a:buFont typeface="Wingdings" charset="2"/>
        <a:buChar char="§"/>
        <a:defRPr sz="2000" kern="1200">
          <a:solidFill>
            <a:schemeClr val="bg1"/>
          </a:solidFill>
          <a:latin typeface="Arial"/>
          <a:ea typeface="+mn-ea"/>
          <a:cs typeface="+mn-cs"/>
        </a:defRPr>
      </a:lvl4pPr>
      <a:lvl5pPr marL="2057400" indent="-228600" algn="l" defTabSz="457200" rtl="0" eaLnBrk="1" latinLnBrk="0" hangingPunct="1">
        <a:spcBef>
          <a:spcPct val="20000"/>
        </a:spcBef>
        <a:buClr>
          <a:schemeClr val="accent2"/>
        </a:buClr>
        <a:buSzPct val="125000"/>
        <a:buFont typeface="Wingdings" charset="2"/>
        <a:buChar char="§"/>
        <a:defRPr sz="2000" kern="1200">
          <a:solidFill>
            <a:schemeClr val="bg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17030"/>
            <a:ext cx="10972800" cy="1143000"/>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503301"/>
            <a:ext cx="10972800" cy="351566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098639"/>
            <a:ext cx="2844800" cy="365125"/>
          </a:xfrm>
          <a:prstGeom prst="rect">
            <a:avLst/>
          </a:prstGeom>
        </p:spPr>
        <p:txBody>
          <a:bodyPr vert="horz" lIns="0" tIns="45720" rIns="91440" bIns="45720" rtlCol="0" anchor="ctr"/>
          <a:lstStyle>
            <a:lvl1pPr algn="l">
              <a:defRPr sz="1000">
                <a:solidFill>
                  <a:schemeClr val="tx1">
                    <a:tint val="75000"/>
                  </a:schemeClr>
                </a:solidFill>
                <a:latin typeface="Arial"/>
              </a:defRPr>
            </a:lvl1pPr>
          </a:lstStyle>
          <a:p>
            <a:fld id="{54339199-39D4-4BA7-B412-AD2D5A2D9D02}" type="datetime1">
              <a:rPr lang="en-US" smtClean="0"/>
              <a:t>12/16/24</a:t>
            </a:fld>
            <a:endParaRPr lang="en-US" dirty="0"/>
          </a:p>
        </p:txBody>
      </p:sp>
      <p:sp>
        <p:nvSpPr>
          <p:cNvPr id="5" name="Footer Placeholder 4"/>
          <p:cNvSpPr>
            <a:spLocks noGrp="1"/>
          </p:cNvSpPr>
          <p:nvPr>
            <p:ph type="ftr" sz="quarter" idx="3"/>
          </p:nvPr>
        </p:nvSpPr>
        <p:spPr>
          <a:xfrm>
            <a:off x="4165600" y="6098639"/>
            <a:ext cx="3860800" cy="365125"/>
          </a:xfrm>
          <a:prstGeom prst="rect">
            <a:avLst/>
          </a:prstGeom>
        </p:spPr>
        <p:txBody>
          <a:bodyPr vert="horz" lIns="91440" tIns="45720" rIns="91440" bIns="45720" rtlCol="0" anchor="ctr"/>
          <a:lstStyle>
            <a:lvl1pPr algn="ctr">
              <a:defRPr sz="1000">
                <a:solidFill>
                  <a:schemeClr val="tx1">
                    <a:tint val="75000"/>
                  </a:schemeClr>
                </a:solidFill>
                <a:latin typeface="Arial"/>
              </a:defRPr>
            </a:lvl1pPr>
          </a:lstStyle>
          <a:p>
            <a:r>
              <a:rPr lang="en-US"/>
              <a:t>Privileged &amp; Confidential PHL 2805 J.K.L.M. ED. Law 6527</a:t>
            </a:r>
            <a:endParaRPr lang="en-US" dirty="0"/>
          </a:p>
        </p:txBody>
      </p:sp>
      <p:sp>
        <p:nvSpPr>
          <p:cNvPr id="6" name="Slide Number Placeholder 5"/>
          <p:cNvSpPr>
            <a:spLocks noGrp="1"/>
          </p:cNvSpPr>
          <p:nvPr>
            <p:ph type="sldNum" sz="quarter" idx="4"/>
          </p:nvPr>
        </p:nvSpPr>
        <p:spPr>
          <a:xfrm>
            <a:off x="8737600" y="6098639"/>
            <a:ext cx="2844800" cy="365125"/>
          </a:xfrm>
          <a:prstGeom prst="rect">
            <a:avLst/>
          </a:prstGeom>
        </p:spPr>
        <p:txBody>
          <a:bodyPr vert="horz" lIns="91440" tIns="45720" rIns="0" bIns="45720" rtlCol="0" anchor="ctr"/>
          <a:lstStyle>
            <a:lvl1pPr algn="r">
              <a:defRPr sz="1000">
                <a:solidFill>
                  <a:schemeClr val="tx1">
                    <a:tint val="75000"/>
                  </a:schemeClr>
                </a:solidFill>
                <a:latin typeface="Arial"/>
              </a:defRPr>
            </a:lvl1pPr>
          </a:lstStyle>
          <a:p>
            <a:fld id="{CA801905-C5F5-7943-85B0-6126D52C8FFD}" type="slidenum">
              <a:rPr lang="en-US" smtClean="0"/>
              <a:pPr/>
              <a:t>‹#›</a:t>
            </a:fld>
            <a:endParaRPr lang="en-US" dirty="0"/>
          </a:p>
        </p:txBody>
      </p:sp>
    </p:spTree>
    <p:extLst>
      <p:ext uri="{BB962C8B-B14F-4D97-AF65-F5344CB8AC3E}">
        <p14:creationId xmlns:p14="http://schemas.microsoft.com/office/powerpoint/2010/main" val="2078950720"/>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dt="0"/>
  <p:txStyles>
    <p:titleStyle>
      <a:lvl1pPr algn="l" defTabSz="457200" rtl="0" eaLnBrk="1" latinLnBrk="0" hangingPunct="1">
        <a:spcBef>
          <a:spcPct val="0"/>
        </a:spcBef>
        <a:buNone/>
        <a:defRPr sz="3500" b="1" i="0" kern="1200">
          <a:solidFill>
            <a:schemeClr val="accent3"/>
          </a:solidFill>
          <a:latin typeface="Arial"/>
          <a:ea typeface="+mj-ea"/>
          <a:cs typeface="+mj-cs"/>
        </a:defRPr>
      </a:lvl1pPr>
    </p:titleStyle>
    <p:bodyStyle>
      <a:lvl1pPr marL="342900" indent="-342900" algn="l" defTabSz="457200" rtl="0" eaLnBrk="1" latinLnBrk="0" hangingPunct="1">
        <a:spcBef>
          <a:spcPct val="20000"/>
        </a:spcBef>
        <a:buClr>
          <a:schemeClr val="accent2"/>
        </a:buClr>
        <a:buSzPct val="125000"/>
        <a:buFont typeface="Wingdings" charset="2"/>
        <a:buChar char="§"/>
        <a:defRPr sz="3200" kern="1200">
          <a:solidFill>
            <a:schemeClr val="accent1"/>
          </a:solidFill>
          <a:latin typeface="Arial"/>
          <a:ea typeface="+mn-ea"/>
          <a:cs typeface="+mn-cs"/>
        </a:defRPr>
      </a:lvl1pPr>
      <a:lvl2pPr marL="742950" indent="-285750" algn="l" defTabSz="457200" rtl="0" eaLnBrk="1" latinLnBrk="0" hangingPunct="1">
        <a:spcBef>
          <a:spcPct val="20000"/>
        </a:spcBef>
        <a:buClr>
          <a:schemeClr val="accent2"/>
        </a:buClr>
        <a:buSzPct val="125000"/>
        <a:buFont typeface="Wingdings" charset="2"/>
        <a:buChar char="§"/>
        <a:defRPr sz="2800" kern="1200">
          <a:solidFill>
            <a:schemeClr val="accent1"/>
          </a:solidFill>
          <a:latin typeface="Arial"/>
          <a:ea typeface="+mn-ea"/>
          <a:cs typeface="+mn-cs"/>
        </a:defRPr>
      </a:lvl2pPr>
      <a:lvl3pPr marL="1143000" indent="-228600" algn="l" defTabSz="457200" rtl="0" eaLnBrk="1" latinLnBrk="0" hangingPunct="1">
        <a:spcBef>
          <a:spcPct val="20000"/>
        </a:spcBef>
        <a:buClr>
          <a:schemeClr val="accent2"/>
        </a:buClr>
        <a:buSzPct val="125000"/>
        <a:buFont typeface="Wingdings" charset="2"/>
        <a:buChar char="§"/>
        <a:defRPr sz="2400" kern="1200">
          <a:solidFill>
            <a:schemeClr val="accent1"/>
          </a:solidFill>
          <a:latin typeface="Arial"/>
          <a:ea typeface="+mn-ea"/>
          <a:cs typeface="+mn-cs"/>
        </a:defRPr>
      </a:lvl3pPr>
      <a:lvl4pPr marL="1600200" indent="-228600" algn="l" defTabSz="457200" rtl="0" eaLnBrk="1" latinLnBrk="0" hangingPunct="1">
        <a:spcBef>
          <a:spcPct val="20000"/>
        </a:spcBef>
        <a:buClr>
          <a:schemeClr val="accent2"/>
        </a:buClr>
        <a:buSzPct val="125000"/>
        <a:buFont typeface="Wingdings" charset="2"/>
        <a:buChar char="§"/>
        <a:defRPr sz="2000" kern="1200">
          <a:solidFill>
            <a:schemeClr val="accent1"/>
          </a:solidFill>
          <a:latin typeface="Arial"/>
          <a:ea typeface="+mn-ea"/>
          <a:cs typeface="+mn-cs"/>
        </a:defRPr>
      </a:lvl4pPr>
      <a:lvl5pPr marL="2057400" indent="-228600" algn="l" defTabSz="457200" rtl="0" eaLnBrk="1" latinLnBrk="0" hangingPunct="1">
        <a:spcBef>
          <a:spcPct val="20000"/>
        </a:spcBef>
        <a:buClr>
          <a:schemeClr val="accent2"/>
        </a:buClr>
        <a:buSzPct val="125000"/>
        <a:buFont typeface="Wingdings" charset="2"/>
        <a:buChar char="§"/>
        <a:defRPr sz="2000" kern="1200">
          <a:solidFill>
            <a:schemeClr val="accent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17030"/>
            <a:ext cx="10972800" cy="1143000"/>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503301"/>
            <a:ext cx="10972800" cy="351566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098639"/>
            <a:ext cx="2844800" cy="365125"/>
          </a:xfrm>
          <a:prstGeom prst="rect">
            <a:avLst/>
          </a:prstGeom>
        </p:spPr>
        <p:txBody>
          <a:bodyPr vert="horz" lIns="0" tIns="45720" rIns="91440" bIns="45720" rtlCol="0" anchor="ctr"/>
          <a:lstStyle>
            <a:lvl1pPr algn="l">
              <a:defRPr sz="1000">
                <a:solidFill>
                  <a:schemeClr val="tx1">
                    <a:tint val="75000"/>
                  </a:schemeClr>
                </a:solidFill>
                <a:latin typeface="Arial"/>
              </a:defRPr>
            </a:lvl1pPr>
          </a:lstStyle>
          <a:p>
            <a:fld id="{54339199-39D4-4BA7-B412-AD2D5A2D9D02}" type="datetime1">
              <a:rPr lang="en-US" smtClean="0"/>
              <a:t>12/16/24</a:t>
            </a:fld>
            <a:endParaRPr lang="en-US" dirty="0"/>
          </a:p>
        </p:txBody>
      </p:sp>
      <p:sp>
        <p:nvSpPr>
          <p:cNvPr id="5" name="Footer Placeholder 4"/>
          <p:cNvSpPr>
            <a:spLocks noGrp="1"/>
          </p:cNvSpPr>
          <p:nvPr>
            <p:ph type="ftr" sz="quarter" idx="3"/>
          </p:nvPr>
        </p:nvSpPr>
        <p:spPr>
          <a:xfrm>
            <a:off x="4165600" y="6098639"/>
            <a:ext cx="3860800" cy="365125"/>
          </a:xfrm>
          <a:prstGeom prst="rect">
            <a:avLst/>
          </a:prstGeom>
        </p:spPr>
        <p:txBody>
          <a:bodyPr vert="horz" lIns="91440" tIns="45720" rIns="91440" bIns="45720" rtlCol="0" anchor="ctr"/>
          <a:lstStyle>
            <a:lvl1pPr algn="ctr">
              <a:defRPr sz="1000">
                <a:solidFill>
                  <a:schemeClr val="tx1">
                    <a:tint val="75000"/>
                  </a:schemeClr>
                </a:solidFill>
                <a:latin typeface="Arial"/>
              </a:defRPr>
            </a:lvl1pPr>
          </a:lstStyle>
          <a:p>
            <a:r>
              <a:rPr lang="en-US"/>
              <a:t>Privileged &amp; Confidential PHL 2805 J.K.L.M. ED. Law 6527</a:t>
            </a:r>
            <a:endParaRPr lang="en-US" dirty="0"/>
          </a:p>
        </p:txBody>
      </p:sp>
      <p:sp>
        <p:nvSpPr>
          <p:cNvPr id="6" name="Slide Number Placeholder 5"/>
          <p:cNvSpPr>
            <a:spLocks noGrp="1"/>
          </p:cNvSpPr>
          <p:nvPr>
            <p:ph type="sldNum" sz="quarter" idx="4"/>
          </p:nvPr>
        </p:nvSpPr>
        <p:spPr>
          <a:xfrm>
            <a:off x="8737600" y="6098639"/>
            <a:ext cx="2844800" cy="365125"/>
          </a:xfrm>
          <a:prstGeom prst="rect">
            <a:avLst/>
          </a:prstGeom>
        </p:spPr>
        <p:txBody>
          <a:bodyPr vert="horz" lIns="91440" tIns="45720" rIns="0" bIns="45720" rtlCol="0" anchor="ctr"/>
          <a:lstStyle>
            <a:lvl1pPr algn="r">
              <a:defRPr sz="1000">
                <a:solidFill>
                  <a:schemeClr val="tx1">
                    <a:tint val="75000"/>
                  </a:schemeClr>
                </a:solidFill>
                <a:latin typeface="Arial"/>
              </a:defRPr>
            </a:lvl1pPr>
          </a:lstStyle>
          <a:p>
            <a:fld id="{CA801905-C5F5-7943-85B0-6126D52C8FFD}" type="slidenum">
              <a:rPr lang="en-US" smtClean="0"/>
              <a:pPr/>
              <a:t>‹#›</a:t>
            </a:fld>
            <a:endParaRPr lang="en-US" dirty="0"/>
          </a:p>
        </p:txBody>
      </p:sp>
      <p:sp>
        <p:nvSpPr>
          <p:cNvPr id="7" name="Rectangle 6"/>
          <p:cNvSpPr/>
          <p:nvPr userDrawn="1"/>
        </p:nvSpPr>
        <p:spPr>
          <a:xfrm>
            <a:off x="502653" y="112296"/>
            <a:ext cx="1957137" cy="8181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573298915"/>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dt="0"/>
  <p:txStyles>
    <p:titleStyle>
      <a:lvl1pPr algn="l" defTabSz="457200" rtl="0" eaLnBrk="1" latinLnBrk="0" hangingPunct="1">
        <a:spcBef>
          <a:spcPct val="0"/>
        </a:spcBef>
        <a:buNone/>
        <a:defRPr sz="3500" b="1" i="0" kern="1200">
          <a:solidFill>
            <a:schemeClr val="accent3"/>
          </a:solidFill>
          <a:latin typeface="Arial"/>
          <a:ea typeface="+mj-ea"/>
          <a:cs typeface="+mj-cs"/>
        </a:defRPr>
      </a:lvl1pPr>
    </p:titleStyle>
    <p:bodyStyle>
      <a:lvl1pPr marL="342900" indent="-342900" algn="l" defTabSz="457200" rtl="0" eaLnBrk="1" latinLnBrk="0" hangingPunct="1">
        <a:spcBef>
          <a:spcPct val="20000"/>
        </a:spcBef>
        <a:buClr>
          <a:schemeClr val="accent2"/>
        </a:buClr>
        <a:buSzPct val="125000"/>
        <a:buFont typeface="Wingdings" charset="2"/>
        <a:buChar char="§"/>
        <a:defRPr sz="3200" kern="1200">
          <a:solidFill>
            <a:schemeClr val="accent1"/>
          </a:solidFill>
          <a:latin typeface="Arial"/>
          <a:ea typeface="+mn-ea"/>
          <a:cs typeface="+mn-cs"/>
        </a:defRPr>
      </a:lvl1pPr>
      <a:lvl2pPr marL="742950" indent="-285750" algn="l" defTabSz="457200" rtl="0" eaLnBrk="1" latinLnBrk="0" hangingPunct="1">
        <a:spcBef>
          <a:spcPct val="20000"/>
        </a:spcBef>
        <a:buClr>
          <a:schemeClr val="accent2"/>
        </a:buClr>
        <a:buSzPct val="125000"/>
        <a:buFont typeface="Wingdings" charset="2"/>
        <a:buChar char="§"/>
        <a:defRPr sz="2800" kern="1200">
          <a:solidFill>
            <a:schemeClr val="accent1"/>
          </a:solidFill>
          <a:latin typeface="Arial"/>
          <a:ea typeface="+mn-ea"/>
          <a:cs typeface="+mn-cs"/>
        </a:defRPr>
      </a:lvl2pPr>
      <a:lvl3pPr marL="1143000" indent="-228600" algn="l" defTabSz="457200" rtl="0" eaLnBrk="1" latinLnBrk="0" hangingPunct="1">
        <a:spcBef>
          <a:spcPct val="20000"/>
        </a:spcBef>
        <a:buClr>
          <a:schemeClr val="accent2"/>
        </a:buClr>
        <a:buSzPct val="125000"/>
        <a:buFont typeface="Wingdings" charset="2"/>
        <a:buChar char="§"/>
        <a:defRPr sz="2400" kern="1200">
          <a:solidFill>
            <a:schemeClr val="accent1"/>
          </a:solidFill>
          <a:latin typeface="Arial"/>
          <a:ea typeface="+mn-ea"/>
          <a:cs typeface="+mn-cs"/>
        </a:defRPr>
      </a:lvl3pPr>
      <a:lvl4pPr marL="1600200" indent="-228600" algn="l" defTabSz="457200" rtl="0" eaLnBrk="1" latinLnBrk="0" hangingPunct="1">
        <a:spcBef>
          <a:spcPct val="20000"/>
        </a:spcBef>
        <a:buClr>
          <a:schemeClr val="accent2"/>
        </a:buClr>
        <a:buSzPct val="125000"/>
        <a:buFont typeface="Wingdings" charset="2"/>
        <a:buChar char="§"/>
        <a:defRPr sz="2000" kern="1200">
          <a:solidFill>
            <a:schemeClr val="accent1"/>
          </a:solidFill>
          <a:latin typeface="Arial"/>
          <a:ea typeface="+mn-ea"/>
          <a:cs typeface="+mn-cs"/>
        </a:defRPr>
      </a:lvl4pPr>
      <a:lvl5pPr marL="2057400" indent="-228600" algn="l" defTabSz="457200" rtl="0" eaLnBrk="1" latinLnBrk="0" hangingPunct="1">
        <a:spcBef>
          <a:spcPct val="20000"/>
        </a:spcBef>
        <a:buClr>
          <a:schemeClr val="accent2"/>
        </a:buClr>
        <a:buSzPct val="125000"/>
        <a:buFont typeface="Wingdings" charset="2"/>
        <a:buChar char="§"/>
        <a:defRPr sz="2000" kern="1200">
          <a:solidFill>
            <a:schemeClr val="accent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17030"/>
            <a:ext cx="10972800" cy="1143000"/>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503301"/>
            <a:ext cx="10972800" cy="351566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098639"/>
            <a:ext cx="2844800" cy="365125"/>
          </a:xfrm>
          <a:prstGeom prst="rect">
            <a:avLst/>
          </a:prstGeom>
        </p:spPr>
        <p:txBody>
          <a:bodyPr vert="horz" lIns="0" tIns="45720" rIns="91440" bIns="45720" rtlCol="0" anchor="ctr"/>
          <a:lstStyle>
            <a:lvl1pPr algn="l">
              <a:defRPr sz="1000">
                <a:solidFill>
                  <a:schemeClr val="accent3"/>
                </a:solidFill>
                <a:latin typeface="Arial"/>
              </a:defRPr>
            </a:lvl1pPr>
          </a:lstStyle>
          <a:p>
            <a:fld id="{1920FA67-A252-974B-A551-44BECC331CC5}" type="datetimeFigureOut">
              <a:rPr lang="en-US" smtClean="0"/>
              <a:pPr/>
              <a:t>12/16/24</a:t>
            </a:fld>
            <a:endParaRPr lang="en-US" dirty="0"/>
          </a:p>
        </p:txBody>
      </p:sp>
      <p:sp>
        <p:nvSpPr>
          <p:cNvPr id="5" name="Footer Placeholder 4"/>
          <p:cNvSpPr>
            <a:spLocks noGrp="1"/>
          </p:cNvSpPr>
          <p:nvPr>
            <p:ph type="ftr" sz="quarter" idx="3"/>
          </p:nvPr>
        </p:nvSpPr>
        <p:spPr>
          <a:xfrm>
            <a:off x="4165600" y="6098639"/>
            <a:ext cx="3860800" cy="365125"/>
          </a:xfrm>
          <a:prstGeom prst="rect">
            <a:avLst/>
          </a:prstGeom>
        </p:spPr>
        <p:txBody>
          <a:bodyPr vert="horz" lIns="91440" tIns="45720" rIns="91440" bIns="45720" rtlCol="0" anchor="ctr"/>
          <a:lstStyle>
            <a:lvl1pPr algn="ctr">
              <a:defRPr sz="1000">
                <a:solidFill>
                  <a:schemeClr val="accent3"/>
                </a:solidFill>
                <a:latin typeface="Arial"/>
              </a:defRPr>
            </a:lvl1pPr>
          </a:lstStyle>
          <a:p>
            <a:endParaRPr lang="en-US" dirty="0"/>
          </a:p>
        </p:txBody>
      </p:sp>
      <p:sp>
        <p:nvSpPr>
          <p:cNvPr id="6" name="Slide Number Placeholder 5"/>
          <p:cNvSpPr>
            <a:spLocks noGrp="1"/>
          </p:cNvSpPr>
          <p:nvPr>
            <p:ph type="sldNum" sz="quarter" idx="4"/>
          </p:nvPr>
        </p:nvSpPr>
        <p:spPr>
          <a:xfrm>
            <a:off x="8737600" y="6098639"/>
            <a:ext cx="2844800" cy="365125"/>
          </a:xfrm>
          <a:prstGeom prst="rect">
            <a:avLst/>
          </a:prstGeom>
        </p:spPr>
        <p:txBody>
          <a:bodyPr vert="horz" lIns="91440" tIns="45720" rIns="0" bIns="45720" rtlCol="0" anchor="ctr"/>
          <a:lstStyle>
            <a:lvl1pPr algn="r">
              <a:defRPr sz="1000">
                <a:solidFill>
                  <a:schemeClr val="accent3"/>
                </a:solidFill>
                <a:latin typeface="Arial"/>
              </a:defRPr>
            </a:lvl1pPr>
          </a:lstStyle>
          <a:p>
            <a:fld id="{CA801905-C5F5-7943-85B0-6126D52C8FFD}" type="slidenum">
              <a:rPr lang="en-US" smtClean="0"/>
              <a:pPr/>
              <a:t>‹#›</a:t>
            </a:fld>
            <a:endParaRPr lang="en-US" dirty="0"/>
          </a:p>
        </p:txBody>
      </p:sp>
    </p:spTree>
    <p:extLst>
      <p:ext uri="{BB962C8B-B14F-4D97-AF65-F5344CB8AC3E}">
        <p14:creationId xmlns:p14="http://schemas.microsoft.com/office/powerpoint/2010/main" val="219315268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457200" rtl="0" eaLnBrk="1" latinLnBrk="0" hangingPunct="1">
        <a:spcBef>
          <a:spcPct val="0"/>
        </a:spcBef>
        <a:buNone/>
        <a:defRPr sz="3500" b="1" i="0" kern="1200">
          <a:solidFill>
            <a:schemeClr val="accent4"/>
          </a:solidFill>
          <a:latin typeface="Arial"/>
          <a:ea typeface="+mj-ea"/>
          <a:cs typeface="+mj-cs"/>
        </a:defRPr>
      </a:lvl1pPr>
    </p:titleStyle>
    <p:bodyStyle>
      <a:lvl1pPr marL="342900" indent="-342900" algn="l" defTabSz="457200" rtl="0" eaLnBrk="1" latinLnBrk="0" hangingPunct="1">
        <a:spcBef>
          <a:spcPct val="20000"/>
        </a:spcBef>
        <a:buClr>
          <a:schemeClr val="accent2"/>
        </a:buClr>
        <a:buSzPct val="125000"/>
        <a:buFont typeface="Wingdings" charset="2"/>
        <a:buChar char="§"/>
        <a:defRPr sz="3200" kern="1200">
          <a:solidFill>
            <a:schemeClr val="bg1"/>
          </a:solidFill>
          <a:latin typeface="Arial"/>
          <a:ea typeface="+mn-ea"/>
          <a:cs typeface="+mn-cs"/>
        </a:defRPr>
      </a:lvl1pPr>
      <a:lvl2pPr marL="742950" indent="-285750" algn="l" defTabSz="457200" rtl="0" eaLnBrk="1" latinLnBrk="0" hangingPunct="1">
        <a:spcBef>
          <a:spcPct val="20000"/>
        </a:spcBef>
        <a:buClr>
          <a:schemeClr val="accent2"/>
        </a:buClr>
        <a:buSzPct val="125000"/>
        <a:buFont typeface="Wingdings" charset="2"/>
        <a:buChar char="§"/>
        <a:defRPr sz="2800" kern="1200">
          <a:solidFill>
            <a:schemeClr val="bg1"/>
          </a:solidFill>
          <a:latin typeface="Arial"/>
          <a:ea typeface="+mn-ea"/>
          <a:cs typeface="+mn-cs"/>
        </a:defRPr>
      </a:lvl2pPr>
      <a:lvl3pPr marL="1143000" indent="-228600" algn="l" defTabSz="457200" rtl="0" eaLnBrk="1" latinLnBrk="0" hangingPunct="1">
        <a:spcBef>
          <a:spcPct val="20000"/>
        </a:spcBef>
        <a:buClr>
          <a:schemeClr val="accent2"/>
        </a:buClr>
        <a:buSzPct val="125000"/>
        <a:buFont typeface="Wingdings" charset="2"/>
        <a:buChar char="§"/>
        <a:defRPr sz="2400" kern="1200">
          <a:solidFill>
            <a:schemeClr val="bg1"/>
          </a:solidFill>
          <a:latin typeface="Arial"/>
          <a:ea typeface="+mn-ea"/>
          <a:cs typeface="+mn-cs"/>
        </a:defRPr>
      </a:lvl3pPr>
      <a:lvl4pPr marL="1600200" indent="-228600" algn="l" defTabSz="457200" rtl="0" eaLnBrk="1" latinLnBrk="0" hangingPunct="1">
        <a:spcBef>
          <a:spcPct val="20000"/>
        </a:spcBef>
        <a:buClr>
          <a:schemeClr val="accent2"/>
        </a:buClr>
        <a:buSzPct val="125000"/>
        <a:buFont typeface="Wingdings" charset="2"/>
        <a:buChar char="§"/>
        <a:defRPr sz="2000" kern="1200">
          <a:solidFill>
            <a:schemeClr val="bg1"/>
          </a:solidFill>
          <a:latin typeface="Arial"/>
          <a:ea typeface="+mn-ea"/>
          <a:cs typeface="+mn-cs"/>
        </a:defRPr>
      </a:lvl4pPr>
      <a:lvl5pPr marL="2057400" indent="-228600" algn="l" defTabSz="457200" rtl="0" eaLnBrk="1" latinLnBrk="0" hangingPunct="1">
        <a:spcBef>
          <a:spcPct val="20000"/>
        </a:spcBef>
        <a:buClr>
          <a:schemeClr val="accent2"/>
        </a:buClr>
        <a:buSzPct val="125000"/>
        <a:buFont typeface="Wingdings" charset="2"/>
        <a:buChar char="§"/>
        <a:defRPr sz="2000" kern="1200">
          <a:solidFill>
            <a:schemeClr val="bg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17030"/>
            <a:ext cx="10972800" cy="1143000"/>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503301"/>
            <a:ext cx="10972800" cy="351566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098639"/>
            <a:ext cx="2844800" cy="365125"/>
          </a:xfrm>
          <a:prstGeom prst="rect">
            <a:avLst/>
          </a:prstGeom>
        </p:spPr>
        <p:txBody>
          <a:bodyPr vert="horz" lIns="0" tIns="45720" rIns="91440" bIns="45720" rtlCol="0" anchor="ctr"/>
          <a:lstStyle>
            <a:lvl1pPr algn="l">
              <a:defRPr sz="1000">
                <a:solidFill>
                  <a:schemeClr val="accent3"/>
                </a:solidFill>
                <a:latin typeface="Arial"/>
              </a:defRPr>
            </a:lvl1pPr>
          </a:lstStyle>
          <a:p>
            <a:pPr defTabSz="914400"/>
            <a:fld id="{1920FA67-A252-974B-A551-44BECC331CC5}" type="datetimeFigureOut">
              <a:rPr lang="en-US" smtClean="0">
                <a:solidFill>
                  <a:srgbClr val="3884BF"/>
                </a:solidFill>
              </a:rPr>
              <a:pPr defTabSz="914400"/>
              <a:t>12/16/24</a:t>
            </a:fld>
            <a:endParaRPr lang="en-US" dirty="0">
              <a:solidFill>
                <a:srgbClr val="3884BF"/>
              </a:solidFill>
            </a:endParaRPr>
          </a:p>
        </p:txBody>
      </p:sp>
      <p:sp>
        <p:nvSpPr>
          <p:cNvPr id="5" name="Footer Placeholder 4"/>
          <p:cNvSpPr>
            <a:spLocks noGrp="1"/>
          </p:cNvSpPr>
          <p:nvPr>
            <p:ph type="ftr" sz="quarter" idx="3"/>
          </p:nvPr>
        </p:nvSpPr>
        <p:spPr>
          <a:xfrm>
            <a:off x="4165600" y="6098639"/>
            <a:ext cx="3860800" cy="365125"/>
          </a:xfrm>
          <a:prstGeom prst="rect">
            <a:avLst/>
          </a:prstGeom>
        </p:spPr>
        <p:txBody>
          <a:bodyPr vert="horz" lIns="91440" tIns="45720" rIns="91440" bIns="45720" rtlCol="0" anchor="ctr"/>
          <a:lstStyle>
            <a:lvl1pPr algn="ctr">
              <a:defRPr sz="1000">
                <a:solidFill>
                  <a:schemeClr val="accent3"/>
                </a:solidFill>
                <a:latin typeface="Arial"/>
              </a:defRPr>
            </a:lvl1pPr>
          </a:lstStyle>
          <a:p>
            <a:pPr defTabSz="914400"/>
            <a:endParaRPr lang="en-US" dirty="0">
              <a:solidFill>
                <a:srgbClr val="3884BF"/>
              </a:solidFill>
            </a:endParaRPr>
          </a:p>
        </p:txBody>
      </p:sp>
      <p:sp>
        <p:nvSpPr>
          <p:cNvPr id="6" name="Slide Number Placeholder 5"/>
          <p:cNvSpPr>
            <a:spLocks noGrp="1"/>
          </p:cNvSpPr>
          <p:nvPr>
            <p:ph type="sldNum" sz="quarter" idx="4"/>
          </p:nvPr>
        </p:nvSpPr>
        <p:spPr>
          <a:xfrm>
            <a:off x="8737600" y="6098639"/>
            <a:ext cx="2844800" cy="365125"/>
          </a:xfrm>
          <a:prstGeom prst="rect">
            <a:avLst/>
          </a:prstGeom>
        </p:spPr>
        <p:txBody>
          <a:bodyPr vert="horz" lIns="91440" tIns="45720" rIns="0" bIns="45720" rtlCol="0" anchor="ctr"/>
          <a:lstStyle>
            <a:lvl1pPr algn="r">
              <a:defRPr sz="1000">
                <a:solidFill>
                  <a:schemeClr val="accent3"/>
                </a:solidFill>
                <a:latin typeface="Arial"/>
              </a:defRPr>
            </a:lvl1pPr>
          </a:lstStyle>
          <a:p>
            <a:pPr defTabSz="914400"/>
            <a:fld id="{CA801905-C5F5-7943-85B0-6126D52C8FFD}" type="slidenum">
              <a:rPr lang="en-US" smtClean="0">
                <a:solidFill>
                  <a:srgbClr val="3884BF"/>
                </a:solidFill>
              </a:rPr>
              <a:pPr defTabSz="914400"/>
              <a:t>‹#›</a:t>
            </a:fld>
            <a:endParaRPr lang="en-US" dirty="0">
              <a:solidFill>
                <a:srgbClr val="3884BF"/>
              </a:solidFill>
            </a:endParaRPr>
          </a:p>
        </p:txBody>
      </p:sp>
    </p:spTree>
    <p:extLst>
      <p:ext uri="{BB962C8B-B14F-4D97-AF65-F5344CB8AC3E}">
        <p14:creationId xmlns:p14="http://schemas.microsoft.com/office/powerpoint/2010/main" val="177496933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457200" rtl="0" eaLnBrk="1" latinLnBrk="0" hangingPunct="1">
        <a:spcBef>
          <a:spcPct val="0"/>
        </a:spcBef>
        <a:buNone/>
        <a:defRPr sz="3500" b="1" i="0" kern="1200">
          <a:solidFill>
            <a:schemeClr val="accent4"/>
          </a:solidFill>
          <a:latin typeface="Arial"/>
          <a:ea typeface="+mj-ea"/>
          <a:cs typeface="+mj-cs"/>
        </a:defRPr>
      </a:lvl1pPr>
    </p:titleStyle>
    <p:bodyStyle>
      <a:lvl1pPr marL="342900" indent="-342900" algn="l" defTabSz="457200" rtl="0" eaLnBrk="1" latinLnBrk="0" hangingPunct="1">
        <a:spcBef>
          <a:spcPct val="20000"/>
        </a:spcBef>
        <a:buClr>
          <a:schemeClr val="accent2"/>
        </a:buClr>
        <a:buSzPct val="125000"/>
        <a:buFont typeface="Wingdings" charset="2"/>
        <a:buChar char="§"/>
        <a:defRPr sz="3200" kern="1200">
          <a:solidFill>
            <a:schemeClr val="bg1"/>
          </a:solidFill>
          <a:latin typeface="Arial"/>
          <a:ea typeface="+mn-ea"/>
          <a:cs typeface="+mn-cs"/>
        </a:defRPr>
      </a:lvl1pPr>
      <a:lvl2pPr marL="742950" indent="-285750" algn="l" defTabSz="457200" rtl="0" eaLnBrk="1" latinLnBrk="0" hangingPunct="1">
        <a:spcBef>
          <a:spcPct val="20000"/>
        </a:spcBef>
        <a:buClr>
          <a:schemeClr val="accent2"/>
        </a:buClr>
        <a:buSzPct val="125000"/>
        <a:buFont typeface="Wingdings" charset="2"/>
        <a:buChar char="§"/>
        <a:defRPr sz="2800" kern="1200">
          <a:solidFill>
            <a:schemeClr val="bg1"/>
          </a:solidFill>
          <a:latin typeface="Arial"/>
          <a:ea typeface="+mn-ea"/>
          <a:cs typeface="+mn-cs"/>
        </a:defRPr>
      </a:lvl2pPr>
      <a:lvl3pPr marL="1143000" indent="-228600" algn="l" defTabSz="457200" rtl="0" eaLnBrk="1" latinLnBrk="0" hangingPunct="1">
        <a:spcBef>
          <a:spcPct val="20000"/>
        </a:spcBef>
        <a:buClr>
          <a:schemeClr val="accent2"/>
        </a:buClr>
        <a:buSzPct val="125000"/>
        <a:buFont typeface="Wingdings" charset="2"/>
        <a:buChar char="§"/>
        <a:defRPr sz="2400" kern="1200">
          <a:solidFill>
            <a:schemeClr val="bg1"/>
          </a:solidFill>
          <a:latin typeface="Arial"/>
          <a:ea typeface="+mn-ea"/>
          <a:cs typeface="+mn-cs"/>
        </a:defRPr>
      </a:lvl3pPr>
      <a:lvl4pPr marL="1600200" indent="-228600" algn="l" defTabSz="457200" rtl="0" eaLnBrk="1" latinLnBrk="0" hangingPunct="1">
        <a:spcBef>
          <a:spcPct val="20000"/>
        </a:spcBef>
        <a:buClr>
          <a:schemeClr val="accent2"/>
        </a:buClr>
        <a:buSzPct val="125000"/>
        <a:buFont typeface="Wingdings" charset="2"/>
        <a:buChar char="§"/>
        <a:defRPr sz="2000" kern="1200">
          <a:solidFill>
            <a:schemeClr val="bg1"/>
          </a:solidFill>
          <a:latin typeface="Arial"/>
          <a:ea typeface="+mn-ea"/>
          <a:cs typeface="+mn-cs"/>
        </a:defRPr>
      </a:lvl4pPr>
      <a:lvl5pPr marL="2057400" indent="-228600" algn="l" defTabSz="457200" rtl="0" eaLnBrk="1" latinLnBrk="0" hangingPunct="1">
        <a:spcBef>
          <a:spcPct val="20000"/>
        </a:spcBef>
        <a:buClr>
          <a:schemeClr val="accent2"/>
        </a:buClr>
        <a:buSzPct val="125000"/>
        <a:buFont typeface="Wingdings" charset="2"/>
        <a:buChar char="§"/>
        <a:defRPr sz="2000" kern="1200">
          <a:solidFill>
            <a:schemeClr val="bg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1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017030"/>
            <a:ext cx="10972800" cy="1143000"/>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2503303"/>
            <a:ext cx="10972800" cy="351566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098641"/>
            <a:ext cx="2844800" cy="365125"/>
          </a:xfrm>
          <a:prstGeom prst="rect">
            <a:avLst/>
          </a:prstGeom>
        </p:spPr>
        <p:txBody>
          <a:bodyPr vert="horz" lIns="0" tIns="45720" rIns="91440" bIns="45720" rtlCol="0" anchor="ctr"/>
          <a:lstStyle>
            <a:lvl1pPr algn="l">
              <a:defRPr sz="750">
                <a:solidFill>
                  <a:schemeClr val="tx1">
                    <a:tint val="75000"/>
                  </a:schemeClr>
                </a:solidFill>
                <a:latin typeface="Arial"/>
              </a:defRPr>
            </a:lvl1pPr>
          </a:lstStyle>
          <a:p>
            <a:pPr defTabSz="685800"/>
            <a:fld id="{F4A8B838-6987-4589-8C54-22EFEFDF53F9}" type="datetimeFigureOut">
              <a:rPr lang="en-US" smtClean="0">
                <a:solidFill>
                  <a:prstClr val="black">
                    <a:tint val="75000"/>
                  </a:prstClr>
                </a:solidFill>
              </a:rPr>
              <a:pPr defTabSz="685800"/>
              <a:t>12/16/24</a:t>
            </a:fld>
            <a:endParaRPr lang="en-US">
              <a:solidFill>
                <a:prstClr val="black">
                  <a:tint val="75000"/>
                </a:prstClr>
              </a:solidFill>
            </a:endParaRPr>
          </a:p>
        </p:txBody>
      </p:sp>
      <p:sp>
        <p:nvSpPr>
          <p:cNvPr id="5" name="Footer Placeholder 4"/>
          <p:cNvSpPr>
            <a:spLocks noGrp="1"/>
          </p:cNvSpPr>
          <p:nvPr>
            <p:ph type="ftr" sz="quarter" idx="3"/>
          </p:nvPr>
        </p:nvSpPr>
        <p:spPr>
          <a:xfrm>
            <a:off x="4165600" y="6098641"/>
            <a:ext cx="3860800" cy="365125"/>
          </a:xfrm>
          <a:prstGeom prst="rect">
            <a:avLst/>
          </a:prstGeom>
        </p:spPr>
        <p:txBody>
          <a:bodyPr vert="horz" lIns="91440" tIns="45720" rIns="91440" bIns="45720" rtlCol="0" anchor="ctr"/>
          <a:lstStyle>
            <a:lvl1pPr algn="ctr">
              <a:defRPr sz="750">
                <a:solidFill>
                  <a:schemeClr val="tx1">
                    <a:tint val="75000"/>
                  </a:schemeClr>
                </a:solidFill>
                <a:latin typeface="Arial"/>
              </a:defRPr>
            </a:lvl1pPr>
          </a:lstStyle>
          <a:p>
            <a:pPr defTabSz="6858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098641"/>
            <a:ext cx="2844800" cy="365125"/>
          </a:xfrm>
          <a:prstGeom prst="rect">
            <a:avLst/>
          </a:prstGeom>
        </p:spPr>
        <p:txBody>
          <a:bodyPr vert="horz" lIns="91440" tIns="45720" rIns="0" bIns="45720" rtlCol="0" anchor="ctr"/>
          <a:lstStyle>
            <a:lvl1pPr algn="r">
              <a:defRPr sz="750">
                <a:solidFill>
                  <a:schemeClr val="tx1">
                    <a:tint val="75000"/>
                  </a:schemeClr>
                </a:solidFill>
                <a:latin typeface="Arial"/>
              </a:defRPr>
            </a:lvl1pPr>
          </a:lstStyle>
          <a:p>
            <a:pPr defTabSz="685800"/>
            <a:fld id="{53D99449-D0BC-49CC-849E-D1BF696EFE30}" type="slidenum">
              <a:rPr lang="en-US" smtClean="0">
                <a:solidFill>
                  <a:prstClr val="black">
                    <a:tint val="75000"/>
                  </a:prstClr>
                </a:solidFill>
              </a:rPr>
              <a:pPr defTabSz="685800"/>
              <a:t>‹#›</a:t>
            </a:fld>
            <a:endParaRPr lang="en-US">
              <a:solidFill>
                <a:prstClr val="black">
                  <a:tint val="75000"/>
                </a:prstClr>
              </a:solidFill>
            </a:endParaRPr>
          </a:p>
        </p:txBody>
      </p:sp>
    </p:spTree>
    <p:extLst>
      <p:ext uri="{BB962C8B-B14F-4D97-AF65-F5344CB8AC3E}">
        <p14:creationId xmlns:p14="http://schemas.microsoft.com/office/powerpoint/2010/main" val="228789528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342900" rtl="0" eaLnBrk="1" latinLnBrk="0" hangingPunct="1">
        <a:spcBef>
          <a:spcPct val="0"/>
        </a:spcBef>
        <a:buNone/>
        <a:defRPr sz="2625" b="1" i="0" kern="1200">
          <a:solidFill>
            <a:schemeClr val="accent3"/>
          </a:solidFill>
          <a:latin typeface="Arial"/>
          <a:ea typeface="+mj-ea"/>
          <a:cs typeface="+mj-cs"/>
        </a:defRPr>
      </a:lvl1pPr>
    </p:titleStyle>
    <p:bodyStyle>
      <a:lvl1pPr marL="257175" indent="-257175" algn="l" defTabSz="342900" rtl="0" eaLnBrk="1" latinLnBrk="0" hangingPunct="1">
        <a:spcBef>
          <a:spcPct val="20000"/>
        </a:spcBef>
        <a:buClr>
          <a:schemeClr val="accent2"/>
        </a:buClr>
        <a:buSzPct val="125000"/>
        <a:buFont typeface="Wingdings" charset="2"/>
        <a:buChar char="§"/>
        <a:defRPr sz="2400" kern="1200">
          <a:solidFill>
            <a:schemeClr val="accent1"/>
          </a:solidFill>
          <a:latin typeface="Arial"/>
          <a:ea typeface="+mn-ea"/>
          <a:cs typeface="+mn-cs"/>
        </a:defRPr>
      </a:lvl1pPr>
      <a:lvl2pPr marL="557213" indent="-214313" algn="l" defTabSz="342900" rtl="0" eaLnBrk="1" latinLnBrk="0" hangingPunct="1">
        <a:spcBef>
          <a:spcPct val="20000"/>
        </a:spcBef>
        <a:buClr>
          <a:schemeClr val="accent2"/>
        </a:buClr>
        <a:buSzPct val="125000"/>
        <a:buFont typeface="Wingdings" charset="2"/>
        <a:buChar char="§"/>
        <a:defRPr sz="2100" kern="1200">
          <a:solidFill>
            <a:schemeClr val="accent1"/>
          </a:solidFill>
          <a:latin typeface="Arial"/>
          <a:ea typeface="+mn-ea"/>
          <a:cs typeface="+mn-cs"/>
        </a:defRPr>
      </a:lvl2pPr>
      <a:lvl3pPr marL="857250" indent="-171450" algn="l" defTabSz="342900" rtl="0" eaLnBrk="1" latinLnBrk="0" hangingPunct="1">
        <a:spcBef>
          <a:spcPct val="20000"/>
        </a:spcBef>
        <a:buClr>
          <a:schemeClr val="accent2"/>
        </a:buClr>
        <a:buSzPct val="125000"/>
        <a:buFont typeface="Wingdings" charset="2"/>
        <a:buChar char="§"/>
        <a:defRPr sz="1800" kern="1200">
          <a:solidFill>
            <a:schemeClr val="accent1"/>
          </a:solidFill>
          <a:latin typeface="Arial"/>
          <a:ea typeface="+mn-ea"/>
          <a:cs typeface="+mn-cs"/>
        </a:defRPr>
      </a:lvl3pPr>
      <a:lvl4pPr marL="1200150" indent="-171450" algn="l" defTabSz="342900" rtl="0" eaLnBrk="1" latinLnBrk="0" hangingPunct="1">
        <a:spcBef>
          <a:spcPct val="20000"/>
        </a:spcBef>
        <a:buClr>
          <a:schemeClr val="accent2"/>
        </a:buClr>
        <a:buSzPct val="125000"/>
        <a:buFont typeface="Wingdings" charset="2"/>
        <a:buChar char="§"/>
        <a:defRPr sz="1500" kern="1200">
          <a:solidFill>
            <a:schemeClr val="accent1"/>
          </a:solidFill>
          <a:latin typeface="Arial"/>
          <a:ea typeface="+mn-ea"/>
          <a:cs typeface="+mn-cs"/>
        </a:defRPr>
      </a:lvl4pPr>
      <a:lvl5pPr marL="1543050" indent="-171450" algn="l" defTabSz="342900" rtl="0" eaLnBrk="1" latinLnBrk="0" hangingPunct="1">
        <a:spcBef>
          <a:spcPct val="20000"/>
        </a:spcBef>
        <a:buClr>
          <a:schemeClr val="accent2"/>
        </a:buClr>
        <a:buSzPct val="125000"/>
        <a:buFont typeface="Wingdings" charset="2"/>
        <a:buChar char="§"/>
        <a:defRPr sz="1500" kern="1200">
          <a:solidFill>
            <a:schemeClr val="accent1"/>
          </a:solidFill>
          <a:latin typeface="Arial"/>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4.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4.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4.xml"/><Relationship Id="rId5" Type="http://schemas.openxmlformats.org/officeDocument/2006/relationships/chart" Target="../charts/char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6205647" y="3236068"/>
            <a:ext cx="5986353" cy="2855009"/>
            <a:chOff x="5877547" y="4461708"/>
            <a:chExt cx="4709843" cy="2855009"/>
          </a:xfrm>
        </p:grpSpPr>
        <p:sp>
          <p:nvSpPr>
            <p:cNvPr id="4" name="Rectangle 3"/>
            <p:cNvSpPr/>
            <p:nvPr/>
          </p:nvSpPr>
          <p:spPr>
            <a:xfrm>
              <a:off x="6240204" y="4461708"/>
              <a:ext cx="4347186" cy="707886"/>
            </a:xfrm>
            <a:prstGeom prst="rect">
              <a:avLst/>
            </a:prstGeom>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2060"/>
                  </a:solidFill>
                  <a:effectLst/>
                  <a:uLnTx/>
                  <a:uFillTx/>
                  <a:latin typeface="Arial" panose="020B0604020202020204" pitchFamily="34" charset="0"/>
                  <a:ea typeface="+mn-ea"/>
                  <a:cs typeface="Arial" panose="020B0604020202020204" pitchFamily="34" charset="0"/>
                </a:rPr>
                <a:t>  S4 Severe Sepsis &amp; Septic Shock Coordinating Team Meeting</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3" name="Rectangle 12"/>
            <p:cNvSpPr/>
            <p:nvPr/>
          </p:nvSpPr>
          <p:spPr>
            <a:xfrm>
              <a:off x="5877547" y="5993278"/>
              <a:ext cx="4709843" cy="1323439"/>
            </a:xfrm>
            <a:prstGeom prst="rect">
              <a:avLst/>
            </a:prstGeom>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srgbClr val="F79646">
                      <a:lumMod val="75000"/>
                    </a:srgbClr>
                  </a:solidFill>
                  <a:effectLst/>
                  <a:uLnTx/>
                  <a:uFillTx/>
                  <a:latin typeface="Arial" panose="020B0604020202020204" pitchFamily="34" charset="0"/>
                  <a:ea typeface="+mn-ea"/>
                  <a:cs typeface="Arial" panose="020B0604020202020204" pitchFamily="34" charset="0"/>
                </a:rPr>
                <a:t>Presented by: </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Varun Putta</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Intern at Quality Management, </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Elmhurst Medical Center</a:t>
              </a:r>
              <a:endParaRPr kumimoji="0" lang="en-US" sz="2000" b="1" i="1" u="none" strike="noStrike" kern="1200" cap="none" spc="0" normalizeH="0" baseline="0" noProof="0" dirty="0">
                <a:ln>
                  <a:noFill/>
                </a:ln>
                <a:solidFill>
                  <a:srgbClr val="F79646">
                    <a:lumMod val="75000"/>
                  </a:srgbClr>
                </a:solidFill>
                <a:effectLst/>
                <a:uLnTx/>
                <a:uFillTx/>
                <a:latin typeface="Arial" panose="020B0604020202020204" pitchFamily="34" charset="0"/>
                <a:ea typeface="+mn-ea"/>
                <a:cs typeface="Arial" panose="020B0604020202020204" pitchFamily="34" charset="0"/>
              </a:endParaRPr>
            </a:p>
          </p:txBody>
        </p:sp>
      </p:grpSp>
      <p:grpSp>
        <p:nvGrpSpPr>
          <p:cNvPr id="5" name="Group 4"/>
          <p:cNvGrpSpPr/>
          <p:nvPr/>
        </p:nvGrpSpPr>
        <p:grpSpPr>
          <a:xfrm>
            <a:off x="15836" y="-80818"/>
            <a:ext cx="9286719" cy="6479672"/>
            <a:chOff x="1524000" y="-10633"/>
            <a:chExt cx="9286719" cy="6479672"/>
          </a:xfrm>
        </p:grpSpPr>
        <p:pic>
          <p:nvPicPr>
            <p:cNvPr id="7" name="Picture 6"/>
            <p:cNvPicPr>
              <a:picLocks noChangeAspect="1"/>
            </p:cNvPicPr>
            <p:nvPr/>
          </p:nvPicPr>
          <p:blipFill rotWithShape="1">
            <a:blip r:embed="rId3"/>
            <a:srcRect t="27375" b="11506"/>
            <a:stretch/>
          </p:blipFill>
          <p:spPr>
            <a:xfrm>
              <a:off x="3409534" y="-10633"/>
              <a:ext cx="7401185" cy="6479672"/>
            </a:xfrm>
            <a:prstGeom prst="rect">
              <a:avLst/>
            </a:prstGeom>
          </p:spPr>
        </p:pic>
        <p:pic>
          <p:nvPicPr>
            <p:cNvPr id="6" name="Picture 5"/>
            <p:cNvPicPr>
              <a:picLocks noChangeAspect="1"/>
            </p:cNvPicPr>
            <p:nvPr/>
          </p:nvPicPr>
          <p:blipFill rotWithShape="1">
            <a:blip r:embed="rId4"/>
            <a:srcRect t="27377" b="11504"/>
            <a:stretch/>
          </p:blipFill>
          <p:spPr>
            <a:xfrm>
              <a:off x="2403326" y="-10633"/>
              <a:ext cx="7401185" cy="6479672"/>
            </a:xfrm>
            <a:prstGeom prst="rect">
              <a:avLst/>
            </a:prstGeom>
          </p:spPr>
        </p:pic>
        <p:pic>
          <p:nvPicPr>
            <p:cNvPr id="2" name="Picture 1"/>
            <p:cNvPicPr>
              <a:picLocks noChangeAspect="1"/>
            </p:cNvPicPr>
            <p:nvPr/>
          </p:nvPicPr>
          <p:blipFill rotWithShape="1">
            <a:blip r:embed="rId5"/>
            <a:srcRect l="2664" t="27377" b="11505"/>
            <a:stretch/>
          </p:blipFill>
          <p:spPr>
            <a:xfrm>
              <a:off x="1524000" y="-10633"/>
              <a:ext cx="7204032" cy="6479672"/>
            </a:xfrm>
            <a:prstGeom prst="rect">
              <a:avLst/>
            </a:prstGeom>
          </p:spPr>
        </p:pic>
        <p:sp>
          <p:nvSpPr>
            <p:cNvPr id="16" name="Rectangle 15"/>
            <p:cNvSpPr/>
            <p:nvPr/>
          </p:nvSpPr>
          <p:spPr>
            <a:xfrm>
              <a:off x="1704346" y="1647073"/>
              <a:ext cx="4572000" cy="3046988"/>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Calibri"/>
                  <a:ea typeface="+mn-ea"/>
                  <a:cs typeface="+mn-cs"/>
                </a:rPr>
                <a:t>Reducing 30-Day Sepsis Readmission Rates</a:t>
              </a:r>
              <a:b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br>
              <a:endPar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6791F">
                      <a:lumMod val="40000"/>
                      <a:lumOff val="60000"/>
                    </a:srgbClr>
                  </a:solidFill>
                  <a:effectLst/>
                  <a:uLnTx/>
                  <a:uFillTx/>
                  <a:latin typeface="Arial" panose="020B0604020202020204" pitchFamily="34" charset="0"/>
                  <a:ea typeface="+mn-ea"/>
                  <a:cs typeface="Arial" panose="020B0604020202020204" pitchFamily="34" charset="0"/>
                </a:rPr>
                <a:t>Performance Improvement Project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F6791F">
                    <a:lumMod val="40000"/>
                    <a:lumOff val="60000"/>
                  </a:srgbClr>
                </a:solidFill>
                <a:effectLst/>
                <a:uLnTx/>
                <a:uFillTx/>
                <a:latin typeface="Arial" panose="020B0604020202020204" pitchFamily="34" charset="0"/>
                <a:ea typeface="+mn-ea"/>
                <a:cs typeface="Arial" panose="020B0604020202020204" pitchFamily="34" charset="0"/>
              </a:endParaRPr>
            </a:p>
          </p:txBody>
        </p:sp>
      </p:gr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36" y="0"/>
            <a:ext cx="1435608" cy="904732"/>
          </a:xfrm>
          <a:prstGeom prst="rect">
            <a:avLst/>
          </a:prstGeom>
        </p:spPr>
      </p:pic>
      <p:grpSp>
        <p:nvGrpSpPr>
          <p:cNvPr id="11" name="Group 10">
            <a:extLst>
              <a:ext uri="{FF2B5EF4-FFF2-40B4-BE49-F238E27FC236}">
                <a16:creationId xmlns:a16="http://schemas.microsoft.com/office/drawing/2014/main" id="{0277D999-2240-4003-9D27-776972647902}"/>
              </a:ext>
            </a:extLst>
          </p:cNvPr>
          <p:cNvGrpSpPr/>
          <p:nvPr/>
        </p:nvGrpSpPr>
        <p:grpSpPr>
          <a:xfrm>
            <a:off x="1364735" y="144589"/>
            <a:ext cx="1863124" cy="615553"/>
            <a:chOff x="1499458" y="173568"/>
            <a:chExt cx="1863124" cy="615553"/>
          </a:xfrm>
        </p:grpSpPr>
        <p:sp>
          <p:nvSpPr>
            <p:cNvPr id="12" name="TextBox 11">
              <a:extLst>
                <a:ext uri="{FF2B5EF4-FFF2-40B4-BE49-F238E27FC236}">
                  <a16:creationId xmlns:a16="http://schemas.microsoft.com/office/drawing/2014/main" id="{CB726081-C253-44E2-84F2-A18B3FAF7A00}"/>
                </a:ext>
              </a:extLst>
            </p:cNvPr>
            <p:cNvSpPr txBox="1"/>
            <p:nvPr/>
          </p:nvSpPr>
          <p:spPr>
            <a:xfrm>
              <a:off x="1576516" y="173568"/>
              <a:ext cx="1786066" cy="615553"/>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white"/>
                  </a:solidFill>
                  <a:effectLst/>
                  <a:uLnTx/>
                  <a:uFillTx/>
                  <a:latin typeface="Mongolian Baiti" panose="03000500000000000000" pitchFamily="66" charset="0"/>
                  <a:ea typeface="+mn-ea"/>
                  <a:cs typeface="Mongolian Baiti" panose="03000500000000000000" pitchFamily="66" charset="0"/>
                </a:rPr>
                <a:t>Elmhurst</a:t>
              </a:r>
            </a:p>
          </p:txBody>
        </p:sp>
        <p:cxnSp>
          <p:nvCxnSpPr>
            <p:cNvPr id="14" name="Straight Connector 13">
              <a:extLst>
                <a:ext uri="{FF2B5EF4-FFF2-40B4-BE49-F238E27FC236}">
                  <a16:creationId xmlns:a16="http://schemas.microsoft.com/office/drawing/2014/main" id="{FF48B64C-44D4-4BEF-9162-83A789B354FF}"/>
                </a:ext>
              </a:extLst>
            </p:cNvPr>
            <p:cNvCxnSpPr/>
            <p:nvPr/>
          </p:nvCxnSpPr>
          <p:spPr>
            <a:xfrm>
              <a:off x="1499458" y="201084"/>
              <a:ext cx="0" cy="521292"/>
            </a:xfrm>
            <a:prstGeom prst="line">
              <a:avLst/>
            </a:prstGeom>
            <a:ln w="3175">
              <a:solidFill>
                <a:schemeClr val="bg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453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6559" y="188523"/>
            <a:ext cx="1450801" cy="734216"/>
          </a:xfrm>
          <a:prstGeom prst="rect">
            <a:avLst/>
          </a:prstGeom>
        </p:spPr>
      </p:pic>
      <p:grpSp>
        <p:nvGrpSpPr>
          <p:cNvPr id="7" name="Group 6"/>
          <p:cNvGrpSpPr/>
          <p:nvPr/>
        </p:nvGrpSpPr>
        <p:grpSpPr>
          <a:xfrm>
            <a:off x="1737360" y="247854"/>
            <a:ext cx="1863124" cy="615553"/>
            <a:chOff x="1499458" y="173568"/>
            <a:chExt cx="1863124" cy="615553"/>
          </a:xfrm>
        </p:grpSpPr>
        <p:sp>
          <p:nvSpPr>
            <p:cNvPr id="8" name="TextBox 7"/>
            <p:cNvSpPr txBox="1"/>
            <p:nvPr/>
          </p:nvSpPr>
          <p:spPr>
            <a:xfrm>
              <a:off x="1576516" y="173568"/>
              <a:ext cx="1786066" cy="615553"/>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srgbClr val="172E77"/>
                  </a:solidFill>
                  <a:effectLst/>
                  <a:uLnTx/>
                  <a:uFillTx/>
                  <a:latin typeface="Mongolian Baiti" panose="03000500000000000000" pitchFamily="66" charset="0"/>
                  <a:ea typeface="+mn-ea"/>
                  <a:cs typeface="Mongolian Baiti" panose="03000500000000000000" pitchFamily="66" charset="0"/>
                </a:rPr>
                <a:t>Elmhurst</a:t>
              </a:r>
            </a:p>
          </p:txBody>
        </p:sp>
        <p:cxnSp>
          <p:nvCxnSpPr>
            <p:cNvPr id="9" name="Straight Connector 8"/>
            <p:cNvCxnSpPr/>
            <p:nvPr/>
          </p:nvCxnSpPr>
          <p:spPr>
            <a:xfrm>
              <a:off x="1499458" y="201084"/>
              <a:ext cx="0" cy="521292"/>
            </a:xfrm>
            <a:prstGeom prst="line">
              <a:avLst/>
            </a:prstGeom>
            <a:ln w="19050">
              <a:solidFill>
                <a:srgbClr val="284B8F"/>
              </a:solidFill>
            </a:ln>
            <a:effectLst/>
          </p:spPr>
          <p:style>
            <a:lnRef idx="2">
              <a:schemeClr val="accent1"/>
            </a:lnRef>
            <a:fillRef idx="0">
              <a:schemeClr val="accent1"/>
            </a:fillRef>
            <a:effectRef idx="1">
              <a:schemeClr val="accent1"/>
            </a:effectRef>
            <a:fontRef idx="minor">
              <a:schemeClr val="tx1"/>
            </a:fontRef>
          </p:style>
        </p:cxnSp>
      </p:grpSp>
      <p:sp>
        <p:nvSpPr>
          <p:cNvPr id="10" name="TextBox 9">
            <a:extLst>
              <a:ext uri="{FF2B5EF4-FFF2-40B4-BE49-F238E27FC236}">
                <a16:creationId xmlns:a16="http://schemas.microsoft.com/office/drawing/2014/main" id="{CB738D29-2A40-4348-ABBD-0F90E43ADA1B}"/>
              </a:ext>
            </a:extLst>
          </p:cNvPr>
          <p:cNvSpPr txBox="1"/>
          <p:nvPr/>
        </p:nvSpPr>
        <p:spPr>
          <a:xfrm>
            <a:off x="840509" y="1321911"/>
            <a:ext cx="6400791"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Current State and Aim</a:t>
            </a:r>
          </a:p>
        </p:txBody>
      </p:sp>
      <p:sp>
        <p:nvSpPr>
          <p:cNvPr id="11" name="TextBox 10">
            <a:extLst>
              <a:ext uri="{FF2B5EF4-FFF2-40B4-BE49-F238E27FC236}">
                <a16:creationId xmlns:a16="http://schemas.microsoft.com/office/drawing/2014/main" id="{7140C718-7899-492D-ABB4-40E58C4806FB}"/>
              </a:ext>
            </a:extLst>
          </p:cNvPr>
          <p:cNvSpPr txBox="1"/>
          <p:nvPr/>
        </p:nvSpPr>
        <p:spPr>
          <a:xfrm>
            <a:off x="764920" y="2296622"/>
            <a:ext cx="5671127" cy="2585323"/>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Current Sepsis Readmission Rate: </a:t>
            </a:r>
            <a:r>
              <a:rPr lang="en-US" dirty="0">
                <a:solidFill>
                  <a:prstClr val="black"/>
                </a:solidFill>
                <a:latin typeface="Calibri"/>
              </a:rPr>
              <a:t>9.8</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lang="en-US" dirty="0">
                <a:solidFill>
                  <a:prstClr val="black"/>
                </a:solidFill>
                <a:latin typeface="Calibri"/>
              </a:rPr>
              <a:t>July</a:t>
            </a:r>
            <a:r>
              <a:rPr kumimoji="0" lang="en-US" sz="1800" b="0" i="0" u="none" strike="noStrike" kern="1200" cap="none" spc="0" normalizeH="0" baseline="0" noProof="0" dirty="0">
                <a:ln>
                  <a:noFill/>
                </a:ln>
                <a:solidFill>
                  <a:prstClr val="black"/>
                </a:solidFill>
                <a:effectLst/>
                <a:uLnTx/>
                <a:uFillTx/>
                <a:latin typeface="Calibri"/>
                <a:ea typeface="+mn-ea"/>
                <a:cs typeface="+mn-cs"/>
              </a:rPr>
              <a:t> 2023 - May 2024)  -  MICU</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National Average: 20-25%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Top Performing Hospitals: ~15%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B050"/>
                </a:solidFill>
                <a:effectLst/>
                <a:uLnTx/>
                <a:uFillTx/>
                <a:latin typeface="Calibri"/>
                <a:ea typeface="+mn-ea"/>
                <a:cs typeface="+mn-cs"/>
              </a:rPr>
              <a:t>SMART TARGET : Reduce 30-day sepsis readmission rates by 10% in 3 months</a:t>
            </a:r>
          </a:p>
        </p:txBody>
      </p:sp>
      <p:pic>
        <p:nvPicPr>
          <p:cNvPr id="2" name="Picture 1">
            <a:extLst>
              <a:ext uri="{FF2B5EF4-FFF2-40B4-BE49-F238E27FC236}">
                <a16:creationId xmlns:a16="http://schemas.microsoft.com/office/drawing/2014/main" id="{1D39AED9-3E69-4981-9A74-6A1E2774AA70}"/>
              </a:ext>
            </a:extLst>
          </p:cNvPr>
          <p:cNvPicPr>
            <a:picLocks noChangeAspect="1"/>
          </p:cNvPicPr>
          <p:nvPr/>
        </p:nvPicPr>
        <p:blipFill>
          <a:blip r:embed="rId4"/>
          <a:stretch>
            <a:fillRect/>
          </a:stretch>
        </p:blipFill>
        <p:spPr>
          <a:xfrm>
            <a:off x="6915708" y="2431935"/>
            <a:ext cx="4401164" cy="2114845"/>
          </a:xfrm>
          <a:prstGeom prst="rect">
            <a:avLst/>
          </a:prstGeom>
        </p:spPr>
      </p:pic>
    </p:spTree>
    <p:extLst>
      <p:ext uri="{BB962C8B-B14F-4D97-AF65-F5344CB8AC3E}">
        <p14:creationId xmlns:p14="http://schemas.microsoft.com/office/powerpoint/2010/main" val="318621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6559" y="188523"/>
            <a:ext cx="1450801" cy="734216"/>
          </a:xfrm>
          <a:prstGeom prst="rect">
            <a:avLst/>
          </a:prstGeom>
        </p:spPr>
      </p:pic>
      <p:grpSp>
        <p:nvGrpSpPr>
          <p:cNvPr id="7" name="Group 6"/>
          <p:cNvGrpSpPr/>
          <p:nvPr/>
        </p:nvGrpSpPr>
        <p:grpSpPr>
          <a:xfrm>
            <a:off x="1737360" y="247854"/>
            <a:ext cx="1863124" cy="1138773"/>
            <a:chOff x="1499458" y="173568"/>
            <a:chExt cx="1863124" cy="1138773"/>
          </a:xfrm>
        </p:grpSpPr>
        <p:sp>
          <p:nvSpPr>
            <p:cNvPr id="8" name="TextBox 7"/>
            <p:cNvSpPr txBox="1"/>
            <p:nvPr/>
          </p:nvSpPr>
          <p:spPr>
            <a:xfrm>
              <a:off x="1576516" y="173568"/>
              <a:ext cx="1786066" cy="1138773"/>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srgbClr val="172E77"/>
                  </a:solidFill>
                  <a:effectLst/>
                  <a:uLnTx/>
                  <a:uFillTx/>
                  <a:latin typeface="Mongolian Baiti" panose="03000500000000000000" pitchFamily="66" charset="0"/>
                  <a:ea typeface="+mn-ea"/>
                  <a:cs typeface="Mongolian Baiti" panose="03000500000000000000" pitchFamily="66" charset="0"/>
                </a:rPr>
                <a:t>Elmhurst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white"/>
                  </a:solidFill>
                  <a:effectLst/>
                  <a:uLnTx/>
                  <a:uFillTx/>
                  <a:latin typeface="Mongolian Baiti" panose="03000500000000000000" pitchFamily="66" charset="0"/>
                  <a:ea typeface="+mn-ea"/>
                  <a:cs typeface="Mongolian Baiti" panose="03000500000000000000" pitchFamily="66" charset="0"/>
                </a:rPr>
                <a:t>s</a:t>
              </a:r>
            </a:p>
          </p:txBody>
        </p:sp>
        <p:cxnSp>
          <p:nvCxnSpPr>
            <p:cNvPr id="9" name="Straight Connector 8"/>
            <p:cNvCxnSpPr/>
            <p:nvPr/>
          </p:nvCxnSpPr>
          <p:spPr>
            <a:xfrm>
              <a:off x="1499458" y="201084"/>
              <a:ext cx="0" cy="521292"/>
            </a:xfrm>
            <a:prstGeom prst="line">
              <a:avLst/>
            </a:prstGeom>
            <a:ln w="19050">
              <a:solidFill>
                <a:srgbClr val="284B8F"/>
              </a:solidFill>
            </a:ln>
            <a:effectLst/>
          </p:spPr>
          <p:style>
            <a:lnRef idx="2">
              <a:schemeClr val="accent1"/>
            </a:lnRef>
            <a:fillRef idx="0">
              <a:schemeClr val="accent1"/>
            </a:fillRef>
            <a:effectRef idx="1">
              <a:schemeClr val="accent1"/>
            </a:effectRef>
            <a:fontRef idx="minor">
              <a:schemeClr val="tx1"/>
            </a:fontRef>
          </p:style>
        </p:cxnSp>
      </p:grpSp>
      <p:sp>
        <p:nvSpPr>
          <p:cNvPr id="10" name="TextBox 9">
            <a:extLst>
              <a:ext uri="{FF2B5EF4-FFF2-40B4-BE49-F238E27FC236}">
                <a16:creationId xmlns:a16="http://schemas.microsoft.com/office/drawing/2014/main" id="{CB738D29-2A40-4348-ABBD-0F90E43ADA1B}"/>
              </a:ext>
            </a:extLst>
          </p:cNvPr>
          <p:cNvSpPr txBox="1"/>
          <p:nvPr/>
        </p:nvSpPr>
        <p:spPr>
          <a:xfrm>
            <a:off x="587992" y="1365809"/>
            <a:ext cx="6400791"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Key Interventions</a:t>
            </a:r>
          </a:p>
        </p:txBody>
      </p:sp>
      <p:sp>
        <p:nvSpPr>
          <p:cNvPr id="11" name="TextBox 10">
            <a:extLst>
              <a:ext uri="{FF2B5EF4-FFF2-40B4-BE49-F238E27FC236}">
                <a16:creationId xmlns:a16="http://schemas.microsoft.com/office/drawing/2014/main" id="{7140C718-7899-492D-ABB4-40E58C4806FB}"/>
              </a:ext>
            </a:extLst>
          </p:cNvPr>
          <p:cNvSpPr txBox="1"/>
          <p:nvPr/>
        </p:nvSpPr>
        <p:spPr>
          <a:xfrm>
            <a:off x="508000" y="2540549"/>
            <a:ext cx="5671127" cy="3323987"/>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Enhanced Discharge Planning</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Standardized discharge checklist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Comprehensive discharge instructions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Scheduled follow-up appointments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Post-Discharge Follow-Up</a:t>
            </a: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Follow-up phone calls within 48 hours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Telemedicine check-ins within 7 days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Home health services for high-risk patients </a:t>
            </a:r>
          </a:p>
        </p:txBody>
      </p:sp>
      <p:pic>
        <p:nvPicPr>
          <p:cNvPr id="15" name="Picture 14">
            <a:extLst>
              <a:ext uri="{FF2B5EF4-FFF2-40B4-BE49-F238E27FC236}">
                <a16:creationId xmlns:a16="http://schemas.microsoft.com/office/drawing/2014/main" id="{A8FAFD3F-E40A-443A-9FEB-1390D0E88805}"/>
              </a:ext>
            </a:extLst>
          </p:cNvPr>
          <p:cNvPicPr>
            <a:picLocks noChangeAspect="1"/>
          </p:cNvPicPr>
          <p:nvPr/>
        </p:nvPicPr>
        <p:blipFill>
          <a:blip r:embed="rId4"/>
          <a:stretch>
            <a:fillRect/>
          </a:stretch>
        </p:blipFill>
        <p:spPr>
          <a:xfrm>
            <a:off x="5504872" y="1558315"/>
            <a:ext cx="6099136" cy="3741369"/>
          </a:xfrm>
          <a:prstGeom prst="rect">
            <a:avLst/>
          </a:prstGeom>
        </p:spPr>
      </p:pic>
    </p:spTree>
    <p:extLst>
      <p:ext uri="{BB962C8B-B14F-4D97-AF65-F5344CB8AC3E}">
        <p14:creationId xmlns:p14="http://schemas.microsoft.com/office/powerpoint/2010/main" val="381195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6559" y="188523"/>
            <a:ext cx="1450801" cy="734216"/>
          </a:xfrm>
          <a:prstGeom prst="rect">
            <a:avLst/>
          </a:prstGeom>
        </p:spPr>
      </p:pic>
      <p:grpSp>
        <p:nvGrpSpPr>
          <p:cNvPr id="7" name="Group 6"/>
          <p:cNvGrpSpPr/>
          <p:nvPr/>
        </p:nvGrpSpPr>
        <p:grpSpPr>
          <a:xfrm>
            <a:off x="1737360" y="247854"/>
            <a:ext cx="1863124" cy="615553"/>
            <a:chOff x="1499458" y="173568"/>
            <a:chExt cx="1863124" cy="615553"/>
          </a:xfrm>
        </p:grpSpPr>
        <p:sp>
          <p:nvSpPr>
            <p:cNvPr id="8" name="TextBox 7"/>
            <p:cNvSpPr txBox="1"/>
            <p:nvPr/>
          </p:nvSpPr>
          <p:spPr>
            <a:xfrm>
              <a:off x="1576516" y="173568"/>
              <a:ext cx="1786066" cy="615553"/>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srgbClr val="172E77"/>
                  </a:solidFill>
                  <a:effectLst/>
                  <a:uLnTx/>
                  <a:uFillTx/>
                  <a:latin typeface="Mongolian Baiti" panose="03000500000000000000" pitchFamily="66" charset="0"/>
                  <a:ea typeface="+mn-ea"/>
                  <a:cs typeface="Mongolian Baiti" panose="03000500000000000000" pitchFamily="66" charset="0"/>
                </a:rPr>
                <a:t>Elmhurst</a:t>
              </a:r>
            </a:p>
          </p:txBody>
        </p:sp>
        <p:cxnSp>
          <p:nvCxnSpPr>
            <p:cNvPr id="9" name="Straight Connector 8"/>
            <p:cNvCxnSpPr/>
            <p:nvPr/>
          </p:nvCxnSpPr>
          <p:spPr>
            <a:xfrm>
              <a:off x="1499458" y="201084"/>
              <a:ext cx="0" cy="521292"/>
            </a:xfrm>
            <a:prstGeom prst="line">
              <a:avLst/>
            </a:prstGeom>
            <a:ln w="19050">
              <a:solidFill>
                <a:srgbClr val="284B8F"/>
              </a:solidFill>
            </a:ln>
            <a:effectLst/>
          </p:spPr>
          <p:style>
            <a:lnRef idx="2">
              <a:schemeClr val="accent1"/>
            </a:lnRef>
            <a:fillRef idx="0">
              <a:schemeClr val="accent1"/>
            </a:fillRef>
            <a:effectRef idx="1">
              <a:schemeClr val="accent1"/>
            </a:effectRef>
            <a:fontRef idx="minor">
              <a:schemeClr val="tx1"/>
            </a:fontRef>
          </p:style>
        </p:cxnSp>
      </p:grpSp>
      <p:sp>
        <p:nvSpPr>
          <p:cNvPr id="10" name="TextBox 9">
            <a:extLst>
              <a:ext uri="{FF2B5EF4-FFF2-40B4-BE49-F238E27FC236}">
                <a16:creationId xmlns:a16="http://schemas.microsoft.com/office/drawing/2014/main" id="{CB738D29-2A40-4348-ABBD-0F90E43ADA1B}"/>
              </a:ext>
            </a:extLst>
          </p:cNvPr>
          <p:cNvSpPr txBox="1"/>
          <p:nvPr/>
        </p:nvSpPr>
        <p:spPr>
          <a:xfrm>
            <a:off x="286559" y="1285812"/>
            <a:ext cx="7389087"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Process Measure &amp; Outcomes Measure</a:t>
            </a:r>
          </a:p>
        </p:txBody>
      </p:sp>
      <p:sp>
        <p:nvSpPr>
          <p:cNvPr id="11" name="TextBox 10">
            <a:extLst>
              <a:ext uri="{FF2B5EF4-FFF2-40B4-BE49-F238E27FC236}">
                <a16:creationId xmlns:a16="http://schemas.microsoft.com/office/drawing/2014/main" id="{7140C718-7899-492D-ABB4-40E58C4806FB}"/>
              </a:ext>
            </a:extLst>
          </p:cNvPr>
          <p:cNvSpPr txBox="1"/>
          <p:nvPr/>
        </p:nvSpPr>
        <p:spPr>
          <a:xfrm>
            <a:off x="286559" y="2174328"/>
            <a:ext cx="6253017" cy="4431983"/>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2000" b="1" i="0" u="none" strike="noStrike" kern="1200" cap="none" spc="0" normalizeH="0" baseline="0" noProof="0" dirty="0">
                <a:ln>
                  <a:noFill/>
                </a:ln>
                <a:solidFill>
                  <a:prstClr val="black"/>
                </a:solidFill>
                <a:effectLst/>
                <a:uLnTx/>
                <a:uFillTx/>
                <a:latin typeface="Calibri"/>
                <a:ea typeface="+mn-ea"/>
                <a:cs typeface="+mn-cs"/>
              </a:rPr>
              <a:t>Process Measure</a:t>
            </a:r>
            <a:r>
              <a:rPr kumimoji="0" lang="en-US" sz="2000" b="0" i="0" u="none" strike="noStrike" kern="1200" cap="none" spc="0" normalizeH="0" baseline="0" noProof="0" dirty="0">
                <a:ln>
                  <a:noFill/>
                </a:ln>
                <a:solidFill>
                  <a:prstClr val="black"/>
                </a:solidFill>
                <a:effectLst/>
                <a:uLnTx/>
                <a:uFillTx/>
                <a:latin typeface="Calibri"/>
                <a:ea typeface="+mn-ea"/>
                <a:cs typeface="+mn-cs"/>
              </a:rPr>
              <a:t>: </a:t>
            </a:r>
            <a:r>
              <a:rPr kumimoji="0" lang="en-US" sz="2000" b="1" i="0" u="none" strike="noStrike" kern="1200" cap="none" spc="0" normalizeH="0" baseline="0" noProof="0" dirty="0">
                <a:ln>
                  <a:noFill/>
                </a:ln>
                <a:solidFill>
                  <a:prstClr val="black"/>
                </a:solidFill>
                <a:effectLst/>
                <a:uLnTx/>
                <a:uFillTx/>
                <a:latin typeface="Calibri"/>
                <a:ea typeface="+mn-ea"/>
                <a:cs typeface="+mn-cs"/>
              </a:rPr>
              <a:t>Link to Care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Ensuring all sepsis patients are linked to appropriate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follow-up care before discharge.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            Actions:</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Schedule follow-up appointments prior to discharge.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Coordinate care between healthcare providers.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Provide clear, detailed discharge instructions to patients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and their families.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2000" b="1" i="0" u="none" strike="noStrike" kern="1200" cap="none" spc="0" normalizeH="0" baseline="0" noProof="0" dirty="0">
                <a:ln>
                  <a:noFill/>
                </a:ln>
                <a:solidFill>
                  <a:prstClr val="black"/>
                </a:solidFill>
                <a:effectLst/>
                <a:uLnTx/>
                <a:uFillTx/>
                <a:latin typeface="Calibri"/>
                <a:ea typeface="+mn-ea"/>
                <a:cs typeface="+mn-cs"/>
              </a:rPr>
              <a:t>Outcome Measure: 30- Day Readmission Rate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Reduction in 30-day sepsis readmission rates by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2 % in 3 months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Improved patient outcomes and satisfaction  </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2050" name="Picture 2" descr="Healthcare | Free Full-Text | Sustaining Improvements of Surgical Site  Infections by Six Sigma DMAIC Approach">
            <a:extLst>
              <a:ext uri="{FF2B5EF4-FFF2-40B4-BE49-F238E27FC236}">
                <a16:creationId xmlns:a16="http://schemas.microsoft.com/office/drawing/2014/main" id="{29222A89-E53F-4B9F-A871-1ED9E06953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1017" y="3019240"/>
            <a:ext cx="5238750"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08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6559" y="188523"/>
            <a:ext cx="1450801" cy="734216"/>
          </a:xfrm>
          <a:prstGeom prst="rect">
            <a:avLst/>
          </a:prstGeom>
        </p:spPr>
      </p:pic>
      <p:grpSp>
        <p:nvGrpSpPr>
          <p:cNvPr id="7" name="Group 6"/>
          <p:cNvGrpSpPr/>
          <p:nvPr/>
        </p:nvGrpSpPr>
        <p:grpSpPr>
          <a:xfrm>
            <a:off x="1737360" y="247854"/>
            <a:ext cx="1863124" cy="615553"/>
            <a:chOff x="1499458" y="173568"/>
            <a:chExt cx="1863124" cy="615553"/>
          </a:xfrm>
        </p:grpSpPr>
        <p:sp>
          <p:nvSpPr>
            <p:cNvPr id="8" name="TextBox 7"/>
            <p:cNvSpPr txBox="1"/>
            <p:nvPr/>
          </p:nvSpPr>
          <p:spPr>
            <a:xfrm>
              <a:off x="1576516" y="173568"/>
              <a:ext cx="1786066" cy="615553"/>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srgbClr val="172E77"/>
                  </a:solidFill>
                  <a:effectLst/>
                  <a:uLnTx/>
                  <a:uFillTx/>
                  <a:latin typeface="Mongolian Baiti" panose="03000500000000000000" pitchFamily="66" charset="0"/>
                  <a:ea typeface="+mn-ea"/>
                  <a:cs typeface="Mongolian Baiti" panose="03000500000000000000" pitchFamily="66" charset="0"/>
                </a:rPr>
                <a:t>Elmhurst</a:t>
              </a:r>
            </a:p>
          </p:txBody>
        </p:sp>
        <p:cxnSp>
          <p:nvCxnSpPr>
            <p:cNvPr id="9" name="Straight Connector 8"/>
            <p:cNvCxnSpPr/>
            <p:nvPr/>
          </p:nvCxnSpPr>
          <p:spPr>
            <a:xfrm>
              <a:off x="1499458" y="201084"/>
              <a:ext cx="0" cy="521292"/>
            </a:xfrm>
            <a:prstGeom prst="line">
              <a:avLst/>
            </a:prstGeom>
            <a:ln w="19050">
              <a:solidFill>
                <a:srgbClr val="284B8F"/>
              </a:solidFill>
            </a:ln>
            <a:effectLst/>
          </p:spPr>
          <p:style>
            <a:lnRef idx="2">
              <a:schemeClr val="accent1"/>
            </a:lnRef>
            <a:fillRef idx="0">
              <a:schemeClr val="accent1"/>
            </a:fillRef>
            <a:effectRef idx="1">
              <a:schemeClr val="accent1"/>
            </a:effectRef>
            <a:fontRef idx="minor">
              <a:schemeClr val="tx1"/>
            </a:fontRef>
          </p:style>
        </p:cxnSp>
      </p:grpSp>
      <p:sp>
        <p:nvSpPr>
          <p:cNvPr id="10" name="TextBox 9">
            <a:extLst>
              <a:ext uri="{FF2B5EF4-FFF2-40B4-BE49-F238E27FC236}">
                <a16:creationId xmlns:a16="http://schemas.microsoft.com/office/drawing/2014/main" id="{CB738D29-2A40-4348-ABBD-0F90E43ADA1B}"/>
              </a:ext>
            </a:extLst>
          </p:cNvPr>
          <p:cNvSpPr txBox="1"/>
          <p:nvPr/>
        </p:nvSpPr>
        <p:spPr>
          <a:xfrm>
            <a:off x="286559" y="1376218"/>
            <a:ext cx="6400791"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Balance Measure and Equity Lens</a:t>
            </a:r>
          </a:p>
        </p:txBody>
      </p:sp>
      <p:sp>
        <p:nvSpPr>
          <p:cNvPr id="11" name="TextBox 10">
            <a:extLst>
              <a:ext uri="{FF2B5EF4-FFF2-40B4-BE49-F238E27FC236}">
                <a16:creationId xmlns:a16="http://schemas.microsoft.com/office/drawing/2014/main" id="{7140C718-7899-492D-ABB4-40E58C4806FB}"/>
              </a:ext>
            </a:extLst>
          </p:cNvPr>
          <p:cNvSpPr txBox="1"/>
          <p:nvPr/>
        </p:nvSpPr>
        <p:spPr>
          <a:xfrm>
            <a:off x="180103" y="2522625"/>
            <a:ext cx="7056583" cy="3477875"/>
          </a:xfrm>
          <a:prstGeom prst="rect">
            <a:avLst/>
          </a:prstGeom>
          <a:noFill/>
        </p:spPr>
        <p:txBody>
          <a:bodyPr wrap="square" rtlCol="0">
            <a:spAutoFit/>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2000" b="1" i="0" u="none" strike="noStrike" kern="1200" cap="none" spc="0" normalizeH="0" baseline="0" noProof="0" dirty="0">
                <a:ln>
                  <a:noFill/>
                </a:ln>
                <a:solidFill>
                  <a:prstClr val="black"/>
                </a:solidFill>
                <a:effectLst/>
                <a:uLnTx/>
                <a:uFillTx/>
                <a:latin typeface="Calibri"/>
                <a:ea typeface="+mn-ea"/>
                <a:cs typeface="+mn-cs"/>
              </a:rPr>
              <a:t>Balance Measure</a:t>
            </a:r>
            <a:r>
              <a:rPr kumimoji="0" lang="en-US" sz="2000" b="0" i="0" u="none" strike="noStrike" kern="1200" cap="none" spc="0" normalizeH="0" baseline="0" noProof="0" dirty="0">
                <a:ln>
                  <a:noFill/>
                </a:ln>
                <a:solidFill>
                  <a:prstClr val="black"/>
                </a:solidFill>
                <a:effectLst/>
                <a:uLnTx/>
                <a:uFillTx/>
                <a:latin typeface="Calibri"/>
                <a:ea typeface="+mn-ea"/>
                <a:cs typeface="+mn-cs"/>
              </a:rPr>
              <a:t>: </a:t>
            </a:r>
            <a:r>
              <a:rPr kumimoji="0" lang="en-US" sz="2000" b="1" i="0" u="none" strike="noStrike" kern="1200" cap="none" spc="0" normalizeH="0" baseline="0" noProof="0" dirty="0">
                <a:ln>
                  <a:noFill/>
                </a:ln>
                <a:solidFill>
                  <a:prstClr val="black"/>
                </a:solidFill>
                <a:effectLst/>
                <a:uLnTx/>
                <a:uFillTx/>
                <a:latin typeface="Calibri"/>
                <a:ea typeface="+mn-ea"/>
                <a:cs typeface="+mn-cs"/>
              </a:rPr>
              <a:t>Increase in overall hours spent in call times</a:t>
            </a:r>
          </a:p>
          <a:p>
            <a:pPr marL="285750" lvl="0" indent="-285750">
              <a:buFont typeface="Wingdings" panose="05000000000000000000" pitchFamily="2" charset="2"/>
              <a:buChar char="Ø"/>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Implement Regular Check-ins: </a:t>
            </a:r>
            <a:r>
              <a:rPr lang="en-US" b="1" dirty="0"/>
              <a:t>:</a:t>
            </a:r>
            <a:r>
              <a:rPr lang="en-US" dirty="0"/>
              <a:t> Schedule periodic calls to patients  </a:t>
            </a:r>
          </a:p>
          <a:p>
            <a:pPr lvl="0">
              <a:defRPr/>
            </a:pPr>
            <a:r>
              <a:rPr lang="en-US" dirty="0"/>
              <a:t>            to discuss their health.</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lvl="0" indent="-285750">
              <a:buFont typeface="Wingdings" panose="05000000000000000000" pitchFamily="2" charset="2"/>
              <a:buChar char="Ø"/>
              <a:defRPr/>
            </a:pPr>
            <a:r>
              <a:rPr lang="en-US" dirty="0"/>
              <a:t>      Utilize Data Tracking</a:t>
            </a:r>
            <a:r>
              <a:rPr lang="en-US" b="1" dirty="0"/>
              <a:t>:</a:t>
            </a:r>
            <a:r>
              <a:rPr lang="en-US" dirty="0"/>
              <a:t> Monitor call logs and patient engagement  </a:t>
            </a:r>
          </a:p>
          <a:p>
            <a:pPr lvl="0">
              <a:defRPr/>
            </a:pPr>
            <a:r>
              <a:rPr lang="en-US" dirty="0"/>
              <a:t>            metrics to identify trends and optimize call strategies, aiming to   </a:t>
            </a:r>
          </a:p>
          <a:p>
            <a:pPr lvl="0">
              <a:defRPr/>
            </a:pPr>
            <a:r>
              <a:rPr lang="en-US" dirty="0"/>
              <a:t>            increase the overall hours spent in meaningful interactions.</a:t>
            </a:r>
          </a:p>
          <a:p>
            <a:pPr marL="285750" lvl="0" indent="-285750">
              <a:buFont typeface="Wingdings" panose="05000000000000000000" pitchFamily="2" charset="2"/>
              <a:buChar char="Ø"/>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2000" b="1" i="0" u="none" strike="noStrike" kern="1200" cap="none" spc="0" normalizeH="0" baseline="0" noProof="0" dirty="0">
                <a:ln>
                  <a:noFill/>
                </a:ln>
                <a:solidFill>
                  <a:prstClr val="black"/>
                </a:solidFill>
                <a:effectLst/>
                <a:uLnTx/>
                <a:uFillTx/>
                <a:latin typeface="Calibri"/>
                <a:ea typeface="+mn-ea"/>
                <a:cs typeface="+mn-cs"/>
              </a:rPr>
              <a:t>Equity Lens: Ensuring Equitable Access to Follow- Up Care</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Analyze disparities in follow-up care access and outcomes.</a:t>
            </a:r>
          </a:p>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Provide resources such as language assistance, transportation,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and financial support.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2" name="Picture 1">
            <a:extLst>
              <a:ext uri="{FF2B5EF4-FFF2-40B4-BE49-F238E27FC236}">
                <a16:creationId xmlns:a16="http://schemas.microsoft.com/office/drawing/2014/main" id="{E40F9309-A054-42A7-9E80-4F417A2BD577}"/>
              </a:ext>
            </a:extLst>
          </p:cNvPr>
          <p:cNvPicPr>
            <a:picLocks noChangeAspect="1"/>
          </p:cNvPicPr>
          <p:nvPr/>
        </p:nvPicPr>
        <p:blipFill>
          <a:blip r:embed="rId4"/>
          <a:stretch>
            <a:fillRect/>
          </a:stretch>
        </p:blipFill>
        <p:spPr>
          <a:xfrm>
            <a:off x="7204372" y="2781300"/>
            <a:ext cx="4847529" cy="2257246"/>
          </a:xfrm>
          <a:prstGeom prst="rect">
            <a:avLst/>
          </a:prstGeom>
        </p:spPr>
      </p:pic>
    </p:spTree>
    <p:extLst>
      <p:ext uri="{BB962C8B-B14F-4D97-AF65-F5344CB8AC3E}">
        <p14:creationId xmlns:p14="http://schemas.microsoft.com/office/powerpoint/2010/main" val="910225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6559" y="188523"/>
            <a:ext cx="1450801" cy="734216"/>
          </a:xfrm>
          <a:prstGeom prst="rect">
            <a:avLst/>
          </a:prstGeom>
        </p:spPr>
      </p:pic>
      <p:grpSp>
        <p:nvGrpSpPr>
          <p:cNvPr id="7" name="Group 6"/>
          <p:cNvGrpSpPr/>
          <p:nvPr/>
        </p:nvGrpSpPr>
        <p:grpSpPr>
          <a:xfrm>
            <a:off x="1737360" y="247854"/>
            <a:ext cx="1863124" cy="615553"/>
            <a:chOff x="1499458" y="173568"/>
            <a:chExt cx="1863124" cy="615553"/>
          </a:xfrm>
        </p:grpSpPr>
        <p:sp>
          <p:nvSpPr>
            <p:cNvPr id="8" name="TextBox 7"/>
            <p:cNvSpPr txBox="1"/>
            <p:nvPr/>
          </p:nvSpPr>
          <p:spPr>
            <a:xfrm>
              <a:off x="1576516" y="173568"/>
              <a:ext cx="1786066" cy="615553"/>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srgbClr val="172E77"/>
                  </a:solidFill>
                  <a:effectLst/>
                  <a:uLnTx/>
                  <a:uFillTx/>
                  <a:latin typeface="Mongolian Baiti" panose="03000500000000000000" pitchFamily="66" charset="0"/>
                  <a:ea typeface="+mn-ea"/>
                  <a:cs typeface="Mongolian Baiti" panose="03000500000000000000" pitchFamily="66" charset="0"/>
                </a:rPr>
                <a:t>Elmhurst</a:t>
              </a:r>
            </a:p>
          </p:txBody>
        </p:sp>
        <p:cxnSp>
          <p:nvCxnSpPr>
            <p:cNvPr id="9" name="Straight Connector 8"/>
            <p:cNvCxnSpPr/>
            <p:nvPr/>
          </p:nvCxnSpPr>
          <p:spPr>
            <a:xfrm>
              <a:off x="1499458" y="201084"/>
              <a:ext cx="0" cy="521292"/>
            </a:xfrm>
            <a:prstGeom prst="line">
              <a:avLst/>
            </a:prstGeom>
            <a:ln w="19050">
              <a:solidFill>
                <a:srgbClr val="284B8F"/>
              </a:solidFill>
            </a:ln>
            <a:effectLst/>
          </p:spPr>
          <p:style>
            <a:lnRef idx="2">
              <a:schemeClr val="accent1"/>
            </a:lnRef>
            <a:fillRef idx="0">
              <a:schemeClr val="accent1"/>
            </a:fillRef>
            <a:effectRef idx="1">
              <a:schemeClr val="accent1"/>
            </a:effectRef>
            <a:fontRef idx="minor">
              <a:schemeClr val="tx1"/>
            </a:fontRef>
          </p:style>
        </p:cxnSp>
      </p:grpSp>
      <p:pic>
        <p:nvPicPr>
          <p:cNvPr id="3" name="Picture 2">
            <a:extLst>
              <a:ext uri="{FF2B5EF4-FFF2-40B4-BE49-F238E27FC236}">
                <a16:creationId xmlns:a16="http://schemas.microsoft.com/office/drawing/2014/main" id="{A292EF3A-C8E1-4269-984F-223A1CD0418C}"/>
              </a:ext>
            </a:extLst>
          </p:cNvPr>
          <p:cNvPicPr>
            <a:picLocks noChangeAspect="1"/>
          </p:cNvPicPr>
          <p:nvPr/>
        </p:nvPicPr>
        <p:blipFill>
          <a:blip r:embed="rId4"/>
          <a:stretch>
            <a:fillRect/>
          </a:stretch>
        </p:blipFill>
        <p:spPr>
          <a:xfrm>
            <a:off x="1011960" y="1179630"/>
            <a:ext cx="2124371" cy="2448267"/>
          </a:xfrm>
          <a:prstGeom prst="rect">
            <a:avLst/>
          </a:prstGeom>
        </p:spPr>
      </p:pic>
      <p:pic>
        <p:nvPicPr>
          <p:cNvPr id="5" name="Picture 4">
            <a:extLst>
              <a:ext uri="{FF2B5EF4-FFF2-40B4-BE49-F238E27FC236}">
                <a16:creationId xmlns:a16="http://schemas.microsoft.com/office/drawing/2014/main" id="{0293C827-9420-41E6-A02A-9E7E9975FE87}"/>
              </a:ext>
            </a:extLst>
          </p:cNvPr>
          <p:cNvPicPr>
            <a:picLocks noChangeAspect="1"/>
          </p:cNvPicPr>
          <p:nvPr/>
        </p:nvPicPr>
        <p:blipFill>
          <a:blip r:embed="rId5"/>
          <a:stretch>
            <a:fillRect/>
          </a:stretch>
        </p:blipFill>
        <p:spPr>
          <a:xfrm>
            <a:off x="6571091" y="946660"/>
            <a:ext cx="4969160" cy="2517272"/>
          </a:xfrm>
          <a:prstGeom prst="rect">
            <a:avLst/>
          </a:prstGeom>
        </p:spPr>
      </p:pic>
      <p:pic>
        <p:nvPicPr>
          <p:cNvPr id="6" name="Picture 5">
            <a:extLst>
              <a:ext uri="{FF2B5EF4-FFF2-40B4-BE49-F238E27FC236}">
                <a16:creationId xmlns:a16="http://schemas.microsoft.com/office/drawing/2014/main" id="{1698240D-F214-4C7F-909B-FCB4A1A9F305}"/>
              </a:ext>
            </a:extLst>
          </p:cNvPr>
          <p:cNvPicPr>
            <a:picLocks noChangeAspect="1"/>
          </p:cNvPicPr>
          <p:nvPr/>
        </p:nvPicPr>
        <p:blipFill>
          <a:blip r:embed="rId6"/>
          <a:stretch>
            <a:fillRect/>
          </a:stretch>
        </p:blipFill>
        <p:spPr>
          <a:xfrm>
            <a:off x="555002" y="4248264"/>
            <a:ext cx="4801270" cy="1638529"/>
          </a:xfrm>
          <a:prstGeom prst="rect">
            <a:avLst/>
          </a:prstGeom>
        </p:spPr>
      </p:pic>
      <p:pic>
        <p:nvPicPr>
          <p:cNvPr id="12" name="Picture 11">
            <a:extLst>
              <a:ext uri="{FF2B5EF4-FFF2-40B4-BE49-F238E27FC236}">
                <a16:creationId xmlns:a16="http://schemas.microsoft.com/office/drawing/2014/main" id="{73CFF337-4EE6-49BF-A78D-5A863E922363}"/>
              </a:ext>
            </a:extLst>
          </p:cNvPr>
          <p:cNvPicPr>
            <a:picLocks noChangeAspect="1"/>
          </p:cNvPicPr>
          <p:nvPr/>
        </p:nvPicPr>
        <p:blipFill>
          <a:blip r:embed="rId7"/>
          <a:stretch>
            <a:fillRect/>
          </a:stretch>
        </p:blipFill>
        <p:spPr>
          <a:xfrm>
            <a:off x="6571091" y="3706139"/>
            <a:ext cx="4801270" cy="2750242"/>
          </a:xfrm>
          <a:prstGeom prst="rect">
            <a:avLst/>
          </a:prstGeom>
        </p:spPr>
      </p:pic>
    </p:spTree>
    <p:extLst>
      <p:ext uri="{BB962C8B-B14F-4D97-AF65-F5344CB8AC3E}">
        <p14:creationId xmlns:p14="http://schemas.microsoft.com/office/powerpoint/2010/main" val="1924616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6559" y="188523"/>
            <a:ext cx="1450801" cy="734216"/>
          </a:xfrm>
          <a:prstGeom prst="rect">
            <a:avLst/>
          </a:prstGeom>
        </p:spPr>
      </p:pic>
      <p:grpSp>
        <p:nvGrpSpPr>
          <p:cNvPr id="7" name="Group 6"/>
          <p:cNvGrpSpPr/>
          <p:nvPr/>
        </p:nvGrpSpPr>
        <p:grpSpPr>
          <a:xfrm>
            <a:off x="1737360" y="247854"/>
            <a:ext cx="1863124" cy="615553"/>
            <a:chOff x="1499458" y="173568"/>
            <a:chExt cx="1863124" cy="615553"/>
          </a:xfrm>
        </p:grpSpPr>
        <p:sp>
          <p:nvSpPr>
            <p:cNvPr id="8" name="TextBox 7"/>
            <p:cNvSpPr txBox="1"/>
            <p:nvPr/>
          </p:nvSpPr>
          <p:spPr>
            <a:xfrm>
              <a:off x="1576516" y="173568"/>
              <a:ext cx="1786066" cy="615553"/>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srgbClr val="172E77"/>
                  </a:solidFill>
                  <a:effectLst/>
                  <a:uLnTx/>
                  <a:uFillTx/>
                  <a:latin typeface="Mongolian Baiti" panose="03000500000000000000" pitchFamily="66" charset="0"/>
                  <a:ea typeface="+mn-ea"/>
                  <a:cs typeface="Mongolian Baiti" panose="03000500000000000000" pitchFamily="66" charset="0"/>
                </a:rPr>
                <a:t>Elmhurst</a:t>
              </a:r>
            </a:p>
          </p:txBody>
        </p:sp>
        <p:cxnSp>
          <p:nvCxnSpPr>
            <p:cNvPr id="9" name="Straight Connector 8"/>
            <p:cNvCxnSpPr/>
            <p:nvPr/>
          </p:nvCxnSpPr>
          <p:spPr>
            <a:xfrm>
              <a:off x="1499458" y="201084"/>
              <a:ext cx="0" cy="521292"/>
            </a:xfrm>
            <a:prstGeom prst="line">
              <a:avLst/>
            </a:prstGeom>
            <a:ln w="19050">
              <a:solidFill>
                <a:srgbClr val="284B8F"/>
              </a:solidFill>
            </a:ln>
            <a:effectLst/>
          </p:spPr>
          <p:style>
            <a:lnRef idx="2">
              <a:schemeClr val="accent1"/>
            </a:lnRef>
            <a:fillRef idx="0">
              <a:schemeClr val="accent1"/>
            </a:fillRef>
            <a:effectRef idx="1">
              <a:schemeClr val="accent1"/>
            </a:effectRef>
            <a:fontRef idx="minor">
              <a:schemeClr val="tx1"/>
            </a:fontRef>
          </p:style>
        </p:cxnSp>
      </p:grpSp>
      <p:sp>
        <p:nvSpPr>
          <p:cNvPr id="2" name="TextBox 1">
            <a:extLst>
              <a:ext uri="{FF2B5EF4-FFF2-40B4-BE49-F238E27FC236}">
                <a16:creationId xmlns:a16="http://schemas.microsoft.com/office/drawing/2014/main" id="{084571F7-AA48-4CBC-ACE6-ACC9E3563F4C}"/>
              </a:ext>
            </a:extLst>
          </p:cNvPr>
          <p:cNvSpPr txBox="1"/>
          <p:nvPr/>
        </p:nvSpPr>
        <p:spPr>
          <a:xfrm>
            <a:off x="692727" y="1588655"/>
            <a:ext cx="4341089" cy="220749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F6352626-64D9-4901-B80B-D46C445027DC}"/>
              </a:ext>
            </a:extLst>
          </p:cNvPr>
          <p:cNvSpPr txBox="1"/>
          <p:nvPr/>
        </p:nvSpPr>
        <p:spPr>
          <a:xfrm>
            <a:off x="286570" y="2575970"/>
            <a:ext cx="5809431" cy="2677656"/>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200" b="1" dirty="0">
                <a:latin typeface="Arial" panose="020B0604020202020204" pitchFamily="34" charset="0"/>
              </a:rPr>
              <a:t>Overall Average LOS</a:t>
            </a:r>
            <a:r>
              <a:rPr lang="en-US" altLang="en-US" sz="1200" dirty="0">
                <a:latin typeface="Arial" panose="020B0604020202020204" pitchFamily="34" charset="0"/>
              </a:rPr>
              <a:t>: Approximately </a:t>
            </a:r>
            <a:r>
              <a:rPr lang="en-US" altLang="en-US" sz="1200" b="1" dirty="0">
                <a:latin typeface="Arial" panose="020B0604020202020204" pitchFamily="34" charset="0"/>
              </a:rPr>
              <a:t>17.4 days per admission</a:t>
            </a:r>
            <a:r>
              <a:rPr lang="en-US" altLang="en-US" sz="1200" dirty="0">
                <a:latin typeface="Arial" panose="020B0604020202020204" pitchFamily="34" charset="0"/>
              </a:rPr>
              <a:t> across all units.</a:t>
            </a:r>
          </a:p>
          <a:p>
            <a:pPr lvl="0" defTabSz="914400" eaLnBrk="0" fontAlgn="base" hangingPunct="0">
              <a:spcBef>
                <a:spcPct val="0"/>
              </a:spcBef>
              <a:spcAft>
                <a:spcPct val="0"/>
              </a:spcAft>
            </a:pPr>
            <a:endParaRPr lang="en-US" altLang="en-US" sz="1200" dirty="0">
              <a:latin typeface="Arial" panose="020B0604020202020204" pitchFamily="34" charset="0"/>
            </a:endParaRPr>
          </a:p>
          <a:p>
            <a:pPr lvl="0" defTabSz="914400" eaLnBrk="0" fontAlgn="base" hangingPunct="0">
              <a:spcBef>
                <a:spcPct val="0"/>
              </a:spcBef>
              <a:spcAft>
                <a:spcPct val="0"/>
              </a:spcAft>
            </a:pPr>
            <a:r>
              <a:rPr lang="en-US" altLang="en-US" sz="1200" b="1" dirty="0">
                <a:latin typeface="Arial" panose="020B0604020202020204" pitchFamily="34" charset="0"/>
              </a:rPr>
              <a:t>Units with Highest LOS</a:t>
            </a:r>
            <a:r>
              <a:rPr lang="en-US" altLang="en-US" sz="1200" dirty="0">
                <a:latin typeface="Arial" panose="020B0604020202020204" pitchFamily="34" charset="0"/>
              </a:rPr>
              <a:t>:</a:t>
            </a:r>
          </a:p>
          <a:p>
            <a:pPr lvl="0" defTabSz="914400" eaLnBrk="0" fontAlgn="base" hangingPunct="0">
              <a:spcBef>
                <a:spcPct val="0"/>
              </a:spcBef>
              <a:spcAft>
                <a:spcPct val="0"/>
              </a:spcAft>
              <a:buFontTx/>
              <a:buChar char="•"/>
            </a:pPr>
            <a:r>
              <a:rPr lang="en-US" altLang="en-US" sz="1200" b="1" dirty="0">
                <a:latin typeface="Arial" panose="020B0604020202020204" pitchFamily="34" charset="0"/>
              </a:rPr>
              <a:t>B3 SUR/GYN</a:t>
            </a:r>
            <a:r>
              <a:rPr lang="en-US" altLang="en-US" sz="1200" dirty="0">
                <a:latin typeface="Arial" panose="020B0604020202020204" pitchFamily="34" charset="0"/>
              </a:rPr>
              <a:t>: </a:t>
            </a:r>
            <a:r>
              <a:rPr lang="en-US" altLang="en-US" sz="1200" b="1" dirty="0">
                <a:latin typeface="Arial" panose="020B0604020202020204" pitchFamily="34" charset="0"/>
              </a:rPr>
              <a:t>20.9 days/admission</a:t>
            </a:r>
            <a:endParaRPr lang="en-US" altLang="en-US" sz="1200" dirty="0">
              <a:latin typeface="Arial" panose="020B0604020202020204" pitchFamily="34" charset="0"/>
            </a:endParaRPr>
          </a:p>
          <a:p>
            <a:pPr lvl="0" defTabSz="914400" eaLnBrk="0" fontAlgn="base" hangingPunct="0">
              <a:spcBef>
                <a:spcPct val="0"/>
              </a:spcBef>
              <a:spcAft>
                <a:spcPct val="0"/>
              </a:spcAft>
              <a:buFontTx/>
              <a:buChar char="•"/>
            </a:pPr>
            <a:r>
              <a:rPr lang="en-US" altLang="en-US" sz="1200" b="1" dirty="0">
                <a:latin typeface="Arial" panose="020B0604020202020204" pitchFamily="34" charset="0"/>
              </a:rPr>
              <a:t>A4 PCU</a:t>
            </a:r>
            <a:r>
              <a:rPr lang="en-US" altLang="en-US" sz="1200" dirty="0">
                <a:latin typeface="Arial" panose="020B0604020202020204" pitchFamily="34" charset="0"/>
              </a:rPr>
              <a:t>: </a:t>
            </a:r>
            <a:r>
              <a:rPr lang="en-US" altLang="en-US" sz="1200" b="1" dirty="0">
                <a:latin typeface="Arial" panose="020B0604020202020204" pitchFamily="34" charset="0"/>
              </a:rPr>
              <a:t>20.5 days/admission</a:t>
            </a:r>
            <a:endParaRPr lang="en-US" altLang="en-US" sz="1200" dirty="0">
              <a:latin typeface="Arial" panose="020B0604020202020204" pitchFamily="34" charset="0"/>
            </a:endParaRPr>
          </a:p>
          <a:p>
            <a:pPr lvl="0" defTabSz="914400" eaLnBrk="0" fontAlgn="base" hangingPunct="0">
              <a:spcBef>
                <a:spcPct val="0"/>
              </a:spcBef>
              <a:spcAft>
                <a:spcPct val="0"/>
              </a:spcAft>
              <a:buFontTx/>
              <a:buChar char="•"/>
            </a:pPr>
            <a:r>
              <a:rPr lang="en-US" altLang="en-US" sz="1200" b="1" dirty="0">
                <a:latin typeface="Arial" panose="020B0604020202020204" pitchFamily="34" charset="0"/>
              </a:rPr>
              <a:t>B4 MED/NCU</a:t>
            </a:r>
            <a:r>
              <a:rPr lang="en-US" altLang="en-US" sz="1200" dirty="0">
                <a:latin typeface="Arial" panose="020B0604020202020204" pitchFamily="34" charset="0"/>
              </a:rPr>
              <a:t>: </a:t>
            </a:r>
            <a:r>
              <a:rPr lang="en-US" altLang="en-US" sz="1200" b="1" dirty="0">
                <a:latin typeface="Arial" panose="020B0604020202020204" pitchFamily="34" charset="0"/>
              </a:rPr>
              <a:t>19.5 days/admission</a:t>
            </a:r>
          </a:p>
          <a:p>
            <a:pPr lvl="0" defTabSz="914400" eaLnBrk="0" fontAlgn="base" hangingPunct="0">
              <a:spcBef>
                <a:spcPct val="0"/>
              </a:spcBef>
              <a:spcAft>
                <a:spcPct val="0"/>
              </a:spcAft>
            </a:pPr>
            <a:endParaRPr lang="en-US" altLang="en-US" sz="1200" dirty="0">
              <a:latin typeface="Arial" panose="020B0604020202020204" pitchFamily="34" charset="0"/>
            </a:endParaRPr>
          </a:p>
          <a:p>
            <a:pPr lvl="0" defTabSz="914400" eaLnBrk="0" fontAlgn="base" hangingPunct="0">
              <a:spcBef>
                <a:spcPct val="0"/>
              </a:spcBef>
              <a:spcAft>
                <a:spcPct val="0"/>
              </a:spcAft>
            </a:pPr>
            <a:r>
              <a:rPr lang="en-US" altLang="en-US" sz="1200" b="1" dirty="0">
                <a:latin typeface="Arial" panose="020B0604020202020204" pitchFamily="34" charset="0"/>
              </a:rPr>
              <a:t>Units with Lowest LOS</a:t>
            </a:r>
            <a:r>
              <a:rPr lang="en-US" altLang="en-US" sz="1200" dirty="0">
                <a:latin typeface="Arial" panose="020B0604020202020204" pitchFamily="34" charset="0"/>
              </a:rPr>
              <a:t> (single cases):</a:t>
            </a:r>
          </a:p>
          <a:p>
            <a:pPr lvl="0" defTabSz="914400" eaLnBrk="0" fontAlgn="base" hangingPunct="0">
              <a:spcBef>
                <a:spcPct val="0"/>
              </a:spcBef>
              <a:spcAft>
                <a:spcPct val="0"/>
              </a:spcAft>
              <a:buFontTx/>
              <a:buChar char="•"/>
            </a:pPr>
            <a:r>
              <a:rPr lang="en-US" altLang="en-US" sz="1200" b="1" dirty="0">
                <a:latin typeface="Arial" panose="020B0604020202020204" pitchFamily="34" charset="0"/>
              </a:rPr>
              <a:t>A7 STEP DOWN</a:t>
            </a:r>
            <a:r>
              <a:rPr lang="en-US" altLang="en-US" sz="1200" dirty="0">
                <a:latin typeface="Arial" panose="020B0604020202020204" pitchFamily="34" charset="0"/>
              </a:rPr>
              <a:t>: </a:t>
            </a:r>
            <a:r>
              <a:rPr lang="en-US" altLang="en-US" sz="1200" b="1" dirty="0">
                <a:latin typeface="Arial" panose="020B0604020202020204" pitchFamily="34" charset="0"/>
              </a:rPr>
              <a:t>14 days/admission</a:t>
            </a:r>
            <a:endParaRPr lang="en-US" altLang="en-US" sz="1200" dirty="0">
              <a:latin typeface="Arial" panose="020B0604020202020204" pitchFamily="34" charset="0"/>
            </a:endParaRPr>
          </a:p>
          <a:p>
            <a:pPr lvl="0" defTabSz="914400" eaLnBrk="0" fontAlgn="base" hangingPunct="0">
              <a:spcBef>
                <a:spcPct val="0"/>
              </a:spcBef>
              <a:spcAft>
                <a:spcPct val="0"/>
              </a:spcAft>
              <a:buFontTx/>
              <a:buChar char="•"/>
            </a:pPr>
            <a:r>
              <a:rPr lang="en-US" altLang="en-US" sz="1200" b="1" dirty="0">
                <a:latin typeface="Arial" panose="020B0604020202020204" pitchFamily="34" charset="0"/>
              </a:rPr>
              <a:t>B2 SICU</a:t>
            </a:r>
            <a:r>
              <a:rPr lang="en-US" altLang="en-US" sz="1200" dirty="0">
                <a:latin typeface="Arial" panose="020B0604020202020204" pitchFamily="34" charset="0"/>
              </a:rPr>
              <a:t>: </a:t>
            </a:r>
            <a:r>
              <a:rPr lang="en-US" altLang="en-US" sz="1200" b="1" dirty="0">
                <a:latin typeface="Arial" panose="020B0604020202020204" pitchFamily="34" charset="0"/>
              </a:rPr>
              <a:t>5 days/admission</a:t>
            </a:r>
          </a:p>
          <a:p>
            <a:pPr lvl="0" defTabSz="914400" eaLnBrk="0" fontAlgn="base" hangingPunct="0">
              <a:spcBef>
                <a:spcPct val="0"/>
              </a:spcBef>
              <a:spcAft>
                <a:spcPct val="0"/>
              </a:spcAft>
            </a:pPr>
            <a:endParaRPr lang="en-US" altLang="en-US" sz="1200" dirty="0">
              <a:latin typeface="Arial" panose="020B0604020202020204" pitchFamily="34" charset="0"/>
            </a:endParaRPr>
          </a:p>
          <a:p>
            <a:pPr lvl="0" defTabSz="914400" eaLnBrk="0" fontAlgn="base" hangingPunct="0">
              <a:spcBef>
                <a:spcPct val="0"/>
              </a:spcBef>
              <a:spcAft>
                <a:spcPct val="0"/>
              </a:spcAft>
            </a:pPr>
            <a:r>
              <a:rPr lang="en-US" altLang="en-US" sz="1200" b="1" dirty="0">
                <a:latin typeface="Arial" panose="020B0604020202020204" pitchFamily="34" charset="0"/>
              </a:rPr>
              <a:t>Variation</a:t>
            </a:r>
            <a:r>
              <a:rPr lang="en-US" altLang="en-US" sz="1200" dirty="0">
                <a:latin typeface="Arial" panose="020B0604020202020204" pitchFamily="34" charset="0"/>
              </a:rPr>
              <a:t>: Significant differences in LOS among units indicate potential areas for quality improvement, especially in high LOS units.</a:t>
            </a:r>
          </a:p>
          <a:p>
            <a:endParaRPr lang="en-US" sz="1200" dirty="0"/>
          </a:p>
        </p:txBody>
      </p:sp>
      <p:sp>
        <p:nvSpPr>
          <p:cNvPr id="6" name="TextBox 5">
            <a:extLst>
              <a:ext uri="{FF2B5EF4-FFF2-40B4-BE49-F238E27FC236}">
                <a16:creationId xmlns:a16="http://schemas.microsoft.com/office/drawing/2014/main" id="{222B07DE-00F9-4641-949F-95F8D33AE686}"/>
              </a:ext>
            </a:extLst>
          </p:cNvPr>
          <p:cNvSpPr txBox="1"/>
          <p:nvPr/>
        </p:nvSpPr>
        <p:spPr>
          <a:xfrm>
            <a:off x="281708" y="1321286"/>
            <a:ext cx="5163125" cy="366223"/>
          </a:xfrm>
          <a:prstGeom prst="rect">
            <a:avLst/>
          </a:prstGeom>
          <a:noFill/>
        </p:spPr>
        <p:txBody>
          <a:bodyPr wrap="square" rtlCol="0">
            <a:spAutoFit/>
          </a:bodyPr>
          <a:lstStyle/>
          <a:p>
            <a:r>
              <a:rPr lang="en-US" dirty="0"/>
              <a:t>Length of stay (LOS) as a Process Measure</a:t>
            </a:r>
          </a:p>
        </p:txBody>
      </p:sp>
      <p:pic>
        <p:nvPicPr>
          <p:cNvPr id="3" name="Picture 2">
            <a:extLst>
              <a:ext uri="{FF2B5EF4-FFF2-40B4-BE49-F238E27FC236}">
                <a16:creationId xmlns:a16="http://schemas.microsoft.com/office/drawing/2014/main" id="{DA67B746-1305-4CF0-90D9-66E5D82F5764}"/>
              </a:ext>
            </a:extLst>
          </p:cNvPr>
          <p:cNvPicPr>
            <a:picLocks noChangeAspect="1"/>
          </p:cNvPicPr>
          <p:nvPr/>
        </p:nvPicPr>
        <p:blipFill>
          <a:blip r:embed="rId4"/>
          <a:stretch>
            <a:fillRect/>
          </a:stretch>
        </p:blipFill>
        <p:spPr>
          <a:xfrm>
            <a:off x="6258782" y="661818"/>
            <a:ext cx="4118799" cy="2429214"/>
          </a:xfrm>
          <a:prstGeom prst="rect">
            <a:avLst/>
          </a:prstGeom>
        </p:spPr>
      </p:pic>
      <p:pic>
        <p:nvPicPr>
          <p:cNvPr id="5" name="Picture 4">
            <a:extLst>
              <a:ext uri="{FF2B5EF4-FFF2-40B4-BE49-F238E27FC236}">
                <a16:creationId xmlns:a16="http://schemas.microsoft.com/office/drawing/2014/main" id="{62B1D844-46E2-4029-868D-A047FB64309D}"/>
              </a:ext>
            </a:extLst>
          </p:cNvPr>
          <p:cNvPicPr>
            <a:picLocks noChangeAspect="1"/>
          </p:cNvPicPr>
          <p:nvPr/>
        </p:nvPicPr>
        <p:blipFill>
          <a:blip r:embed="rId5"/>
          <a:stretch>
            <a:fillRect/>
          </a:stretch>
        </p:blipFill>
        <p:spPr>
          <a:xfrm>
            <a:off x="5990795" y="3304837"/>
            <a:ext cx="5809431" cy="2904715"/>
          </a:xfrm>
          <a:prstGeom prst="rect">
            <a:avLst/>
          </a:prstGeom>
        </p:spPr>
      </p:pic>
    </p:spTree>
    <p:extLst>
      <p:ext uri="{BB962C8B-B14F-4D97-AF65-F5344CB8AC3E}">
        <p14:creationId xmlns:p14="http://schemas.microsoft.com/office/powerpoint/2010/main" val="335845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6559" y="188523"/>
            <a:ext cx="1450801" cy="734216"/>
          </a:xfrm>
          <a:prstGeom prst="rect">
            <a:avLst/>
          </a:prstGeom>
        </p:spPr>
      </p:pic>
      <p:grpSp>
        <p:nvGrpSpPr>
          <p:cNvPr id="7" name="Group 6"/>
          <p:cNvGrpSpPr/>
          <p:nvPr/>
        </p:nvGrpSpPr>
        <p:grpSpPr>
          <a:xfrm>
            <a:off x="1737360" y="247854"/>
            <a:ext cx="1863124" cy="615553"/>
            <a:chOff x="1499458" y="173568"/>
            <a:chExt cx="1863124" cy="615553"/>
          </a:xfrm>
        </p:grpSpPr>
        <p:sp>
          <p:nvSpPr>
            <p:cNvPr id="8" name="TextBox 7"/>
            <p:cNvSpPr txBox="1"/>
            <p:nvPr/>
          </p:nvSpPr>
          <p:spPr>
            <a:xfrm>
              <a:off x="1576516" y="173568"/>
              <a:ext cx="1786066" cy="615553"/>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srgbClr val="172E77"/>
                  </a:solidFill>
                  <a:effectLst/>
                  <a:uLnTx/>
                  <a:uFillTx/>
                  <a:latin typeface="Mongolian Baiti" panose="03000500000000000000" pitchFamily="66" charset="0"/>
                  <a:ea typeface="+mn-ea"/>
                  <a:cs typeface="Mongolian Baiti" panose="03000500000000000000" pitchFamily="66" charset="0"/>
                </a:rPr>
                <a:t>Elmhurst</a:t>
              </a:r>
            </a:p>
          </p:txBody>
        </p:sp>
        <p:cxnSp>
          <p:nvCxnSpPr>
            <p:cNvPr id="9" name="Straight Connector 8"/>
            <p:cNvCxnSpPr/>
            <p:nvPr/>
          </p:nvCxnSpPr>
          <p:spPr>
            <a:xfrm>
              <a:off x="1499458" y="201084"/>
              <a:ext cx="0" cy="521292"/>
            </a:xfrm>
            <a:prstGeom prst="line">
              <a:avLst/>
            </a:prstGeom>
            <a:ln w="19050">
              <a:solidFill>
                <a:srgbClr val="284B8F"/>
              </a:solidFill>
            </a:ln>
            <a:effectLst/>
          </p:spPr>
          <p:style>
            <a:lnRef idx="2">
              <a:schemeClr val="accent1"/>
            </a:lnRef>
            <a:fillRef idx="0">
              <a:schemeClr val="accent1"/>
            </a:fillRef>
            <a:effectRef idx="1">
              <a:schemeClr val="accent1"/>
            </a:effectRef>
            <a:fontRef idx="minor">
              <a:schemeClr val="tx1"/>
            </a:fontRef>
          </p:style>
        </p:cxnSp>
      </p:grpSp>
      <p:sp>
        <p:nvSpPr>
          <p:cNvPr id="2" name="TextBox 1">
            <a:extLst>
              <a:ext uri="{FF2B5EF4-FFF2-40B4-BE49-F238E27FC236}">
                <a16:creationId xmlns:a16="http://schemas.microsoft.com/office/drawing/2014/main" id="{D70FC10E-3DA4-4867-84FB-092B671F4EC7}"/>
              </a:ext>
            </a:extLst>
          </p:cNvPr>
          <p:cNvSpPr txBox="1"/>
          <p:nvPr/>
        </p:nvSpPr>
        <p:spPr>
          <a:xfrm>
            <a:off x="471055" y="1191491"/>
            <a:ext cx="5079997" cy="369332"/>
          </a:xfrm>
          <a:prstGeom prst="rect">
            <a:avLst/>
          </a:prstGeom>
          <a:noFill/>
        </p:spPr>
        <p:txBody>
          <a:bodyPr wrap="square" rtlCol="0">
            <a:spAutoFit/>
          </a:bodyPr>
          <a:lstStyle/>
          <a:p>
            <a:r>
              <a:rPr lang="en-US" dirty="0"/>
              <a:t>Outcome Measure : Sepsis Readmission Rates</a:t>
            </a:r>
          </a:p>
        </p:txBody>
      </p:sp>
      <p:graphicFrame>
        <p:nvGraphicFramePr>
          <p:cNvPr id="10" name="Chart 9">
            <a:extLst>
              <a:ext uri="{FF2B5EF4-FFF2-40B4-BE49-F238E27FC236}">
                <a16:creationId xmlns:a16="http://schemas.microsoft.com/office/drawing/2014/main" id="{48F65030-ED68-4805-BA27-4001ACA822AC}"/>
              </a:ext>
            </a:extLst>
          </p:cNvPr>
          <p:cNvGraphicFramePr>
            <a:graphicFrameLocks/>
          </p:cNvGraphicFramePr>
          <p:nvPr>
            <p:extLst>
              <p:ext uri="{D42A27DB-BD31-4B8C-83A1-F6EECF244321}">
                <p14:modId xmlns:p14="http://schemas.microsoft.com/office/powerpoint/2010/main" val="68735801"/>
              </p:ext>
            </p:extLst>
          </p:nvPr>
        </p:nvGraphicFramePr>
        <p:xfrm>
          <a:off x="471055" y="2055668"/>
          <a:ext cx="5292436" cy="353604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AE0CA9BF-7AF9-4313-9EBD-52B93B1164B5}"/>
              </a:ext>
            </a:extLst>
          </p:cNvPr>
          <p:cNvGraphicFramePr>
            <a:graphicFrameLocks/>
          </p:cNvGraphicFramePr>
          <p:nvPr>
            <p:extLst>
              <p:ext uri="{D42A27DB-BD31-4B8C-83A1-F6EECF244321}">
                <p14:modId xmlns:p14="http://schemas.microsoft.com/office/powerpoint/2010/main" val="1151892026"/>
              </p:ext>
            </p:extLst>
          </p:nvPr>
        </p:nvGraphicFramePr>
        <p:xfrm>
          <a:off x="6096000" y="2055668"/>
          <a:ext cx="5786438" cy="353604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12908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86559" y="188523"/>
            <a:ext cx="1450801" cy="734216"/>
          </a:xfrm>
          <a:prstGeom prst="rect">
            <a:avLst/>
          </a:prstGeom>
        </p:spPr>
      </p:pic>
      <p:grpSp>
        <p:nvGrpSpPr>
          <p:cNvPr id="7" name="Group 6"/>
          <p:cNvGrpSpPr/>
          <p:nvPr/>
        </p:nvGrpSpPr>
        <p:grpSpPr>
          <a:xfrm>
            <a:off x="1737360" y="247854"/>
            <a:ext cx="1863124" cy="615553"/>
            <a:chOff x="1499458" y="173568"/>
            <a:chExt cx="1863124" cy="615553"/>
          </a:xfrm>
        </p:grpSpPr>
        <p:sp>
          <p:nvSpPr>
            <p:cNvPr id="8" name="TextBox 7"/>
            <p:cNvSpPr txBox="1"/>
            <p:nvPr/>
          </p:nvSpPr>
          <p:spPr>
            <a:xfrm>
              <a:off x="1576516" y="173568"/>
              <a:ext cx="1786066" cy="615553"/>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srgbClr val="172E77"/>
                  </a:solidFill>
                  <a:effectLst/>
                  <a:uLnTx/>
                  <a:uFillTx/>
                  <a:latin typeface="Mongolian Baiti" panose="03000500000000000000" pitchFamily="66" charset="0"/>
                  <a:ea typeface="+mn-ea"/>
                  <a:cs typeface="Mongolian Baiti" panose="03000500000000000000" pitchFamily="66" charset="0"/>
                </a:rPr>
                <a:t>Elmhurst</a:t>
              </a:r>
            </a:p>
          </p:txBody>
        </p:sp>
        <p:cxnSp>
          <p:nvCxnSpPr>
            <p:cNvPr id="9" name="Straight Connector 8"/>
            <p:cNvCxnSpPr/>
            <p:nvPr/>
          </p:nvCxnSpPr>
          <p:spPr>
            <a:xfrm>
              <a:off x="1499458" y="201084"/>
              <a:ext cx="0" cy="521292"/>
            </a:xfrm>
            <a:prstGeom prst="line">
              <a:avLst/>
            </a:prstGeom>
            <a:ln w="19050">
              <a:solidFill>
                <a:srgbClr val="284B8F"/>
              </a:solidFill>
            </a:ln>
            <a:effectLst/>
          </p:spPr>
          <p:style>
            <a:lnRef idx="2">
              <a:schemeClr val="accent1"/>
            </a:lnRef>
            <a:fillRef idx="0">
              <a:schemeClr val="accent1"/>
            </a:fillRef>
            <a:effectRef idx="1">
              <a:schemeClr val="accent1"/>
            </a:effectRef>
            <a:fontRef idx="minor">
              <a:schemeClr val="tx1"/>
            </a:fontRef>
          </p:style>
        </p:cxnSp>
      </p:grpSp>
      <p:sp>
        <p:nvSpPr>
          <p:cNvPr id="2" name="TextBox 1">
            <a:extLst>
              <a:ext uri="{FF2B5EF4-FFF2-40B4-BE49-F238E27FC236}">
                <a16:creationId xmlns:a16="http://schemas.microsoft.com/office/drawing/2014/main" id="{8CC1331C-3ED9-4FFF-8D39-677E97828485}"/>
              </a:ext>
            </a:extLst>
          </p:cNvPr>
          <p:cNvSpPr txBox="1"/>
          <p:nvPr/>
        </p:nvSpPr>
        <p:spPr>
          <a:xfrm>
            <a:off x="184727" y="1072040"/>
            <a:ext cx="5227775" cy="369332"/>
          </a:xfrm>
          <a:prstGeom prst="rect">
            <a:avLst/>
          </a:prstGeom>
          <a:noFill/>
        </p:spPr>
        <p:txBody>
          <a:bodyPr wrap="square" rtlCol="0">
            <a:spAutoFit/>
          </a:bodyPr>
          <a:lstStyle/>
          <a:p>
            <a:r>
              <a:rPr lang="en-US" dirty="0"/>
              <a:t>Equity Lens</a:t>
            </a:r>
          </a:p>
        </p:txBody>
      </p:sp>
      <p:sp>
        <p:nvSpPr>
          <p:cNvPr id="3" name="TextBox 2">
            <a:extLst>
              <a:ext uri="{FF2B5EF4-FFF2-40B4-BE49-F238E27FC236}">
                <a16:creationId xmlns:a16="http://schemas.microsoft.com/office/drawing/2014/main" id="{401497CC-7BE8-41DE-A5FB-CD554BD0F2FA}"/>
              </a:ext>
            </a:extLst>
          </p:cNvPr>
          <p:cNvSpPr txBox="1"/>
          <p:nvPr/>
        </p:nvSpPr>
        <p:spPr>
          <a:xfrm>
            <a:off x="184727" y="1716750"/>
            <a:ext cx="5911273" cy="3323987"/>
          </a:xfrm>
          <a:prstGeom prst="rect">
            <a:avLst/>
          </a:prstGeom>
          <a:noFill/>
        </p:spPr>
        <p:txBody>
          <a:bodyPr wrap="square" rtlCol="0">
            <a:spAutoFit/>
          </a:bodyPr>
          <a:lstStyle/>
          <a:p>
            <a:pPr lvl="0" defTabSz="914400" eaLnBrk="0" fontAlgn="base" hangingPunct="0">
              <a:spcBef>
                <a:spcPct val="0"/>
              </a:spcBef>
              <a:spcAft>
                <a:spcPct val="0"/>
              </a:spcAft>
              <a:buFontTx/>
              <a:buChar char="•"/>
            </a:pPr>
            <a:r>
              <a:rPr lang="en-US" altLang="en-US" sz="1400" b="1" dirty="0">
                <a:latin typeface="Arial" panose="020B0604020202020204" pitchFamily="34" charset="0"/>
              </a:rPr>
              <a:t>Medicaid's Key Role</a:t>
            </a:r>
            <a:r>
              <a:rPr lang="en-US" altLang="en-US" sz="1400" dirty="0">
                <a:latin typeface="Arial" panose="020B0604020202020204" pitchFamily="34" charset="0"/>
              </a:rPr>
              <a:t>: The majority of patients (76) are on Medicaid, especially </a:t>
            </a:r>
            <a:r>
              <a:rPr lang="en-US" altLang="en-US" sz="1400" b="1" dirty="0">
                <a:latin typeface="Arial" panose="020B0604020202020204" pitchFamily="34" charset="0"/>
              </a:rPr>
              <a:t>Hispanic</a:t>
            </a:r>
            <a:r>
              <a:rPr lang="en-US" altLang="en-US" sz="1400" dirty="0">
                <a:latin typeface="Arial" panose="020B0604020202020204" pitchFamily="34" charset="0"/>
              </a:rPr>
              <a:t> patients (48), highlighting its importance in providing access to care for this group.</a:t>
            </a:r>
          </a:p>
          <a:p>
            <a:pPr lvl="0" defTabSz="914400" eaLnBrk="0" fontAlgn="base" hangingPunct="0">
              <a:spcBef>
                <a:spcPct val="0"/>
              </a:spcBef>
              <a:spcAft>
                <a:spcPct val="0"/>
              </a:spcAft>
              <a:buFontTx/>
              <a:buChar char="•"/>
            </a:pPr>
            <a:r>
              <a:rPr lang="en-US" altLang="en-US" sz="1400" b="1" dirty="0">
                <a:latin typeface="Arial" panose="020B0604020202020204" pitchFamily="34" charset="0"/>
              </a:rPr>
              <a:t>Medicare Distribution</a:t>
            </a:r>
            <a:r>
              <a:rPr lang="en-US" altLang="en-US" sz="1400" dirty="0">
                <a:latin typeface="Arial" panose="020B0604020202020204" pitchFamily="34" charset="0"/>
              </a:rPr>
              <a:t>: Medicare serves fewer patients (39), with a higher representation of </a:t>
            </a:r>
            <a:r>
              <a:rPr lang="en-US" altLang="en-US" sz="1400" b="1" dirty="0">
                <a:latin typeface="Arial" panose="020B0604020202020204" pitchFamily="34" charset="0"/>
              </a:rPr>
              <a:t>White</a:t>
            </a:r>
            <a:r>
              <a:rPr lang="en-US" altLang="en-US" sz="1400" dirty="0">
                <a:latin typeface="Arial" panose="020B0604020202020204" pitchFamily="34" charset="0"/>
              </a:rPr>
              <a:t> patients (12) compared to </a:t>
            </a:r>
            <a:r>
              <a:rPr lang="en-US" altLang="en-US" sz="1400" b="1" dirty="0">
                <a:latin typeface="Arial" panose="020B0604020202020204" pitchFamily="34" charset="0"/>
              </a:rPr>
              <a:t>Hispanic</a:t>
            </a:r>
            <a:r>
              <a:rPr lang="en-US" altLang="en-US" sz="1400" dirty="0">
                <a:latin typeface="Arial" panose="020B0604020202020204" pitchFamily="34" charset="0"/>
              </a:rPr>
              <a:t> (8) and </a:t>
            </a:r>
            <a:r>
              <a:rPr lang="en-US" altLang="en-US" sz="1400" b="1" dirty="0">
                <a:latin typeface="Arial" panose="020B0604020202020204" pitchFamily="34" charset="0"/>
              </a:rPr>
              <a:t>Black</a:t>
            </a:r>
            <a:r>
              <a:rPr lang="en-US" altLang="en-US" sz="1400" dirty="0">
                <a:latin typeface="Arial" panose="020B0604020202020204" pitchFamily="34" charset="0"/>
              </a:rPr>
              <a:t> (6), suggesting potential disparities in access.</a:t>
            </a:r>
          </a:p>
          <a:p>
            <a:pPr lvl="0" defTabSz="914400" eaLnBrk="0" fontAlgn="base" hangingPunct="0">
              <a:spcBef>
                <a:spcPct val="0"/>
              </a:spcBef>
              <a:spcAft>
                <a:spcPct val="0"/>
              </a:spcAft>
              <a:buFontTx/>
              <a:buChar char="•"/>
            </a:pPr>
            <a:r>
              <a:rPr lang="en-US" altLang="en-US" sz="1400" b="1" dirty="0">
                <a:latin typeface="Arial" panose="020B0604020202020204" pitchFamily="34" charset="0"/>
              </a:rPr>
              <a:t>Private Insurance Gaps</a:t>
            </a:r>
            <a:r>
              <a:rPr lang="en-US" altLang="en-US" sz="1400" dirty="0">
                <a:latin typeface="Arial" panose="020B0604020202020204" pitchFamily="34" charset="0"/>
              </a:rPr>
              <a:t>: Only 14 patients have private insurance, predominantly </a:t>
            </a:r>
            <a:r>
              <a:rPr lang="en-US" altLang="en-US" sz="1400" b="1" dirty="0">
                <a:latin typeface="Arial" panose="020B0604020202020204" pitchFamily="34" charset="0"/>
              </a:rPr>
              <a:t>Hispanic</a:t>
            </a:r>
            <a:r>
              <a:rPr lang="en-US" altLang="en-US" sz="1400" dirty="0">
                <a:latin typeface="Arial" panose="020B0604020202020204" pitchFamily="34" charset="0"/>
              </a:rPr>
              <a:t> (7). This indicates barriers to obtaining private coverage, particularly for this demographic.</a:t>
            </a:r>
          </a:p>
          <a:p>
            <a:pPr lvl="0" defTabSz="914400" eaLnBrk="0" fontAlgn="base" hangingPunct="0">
              <a:spcBef>
                <a:spcPct val="0"/>
              </a:spcBef>
              <a:spcAft>
                <a:spcPct val="0"/>
              </a:spcAft>
              <a:buFontTx/>
              <a:buChar char="•"/>
            </a:pPr>
            <a:r>
              <a:rPr lang="en-US" altLang="en-US" sz="1400" b="1" dirty="0">
                <a:latin typeface="Arial" panose="020B0604020202020204" pitchFamily="34" charset="0"/>
              </a:rPr>
              <a:t>Uninsured Risk</a:t>
            </a:r>
            <a:r>
              <a:rPr lang="en-US" altLang="en-US" sz="1400" dirty="0">
                <a:latin typeface="Arial" panose="020B0604020202020204" pitchFamily="34" charset="0"/>
              </a:rPr>
              <a:t>: There are </a:t>
            </a:r>
            <a:r>
              <a:rPr lang="en-US" altLang="en-US" sz="1400" b="1" dirty="0">
                <a:latin typeface="Arial" panose="020B0604020202020204" pitchFamily="34" charset="0"/>
              </a:rPr>
              <a:t>3 uninsured patients</a:t>
            </a:r>
            <a:r>
              <a:rPr lang="en-US" altLang="en-US" sz="1400" dirty="0">
                <a:latin typeface="Arial" panose="020B0604020202020204" pitchFamily="34" charset="0"/>
              </a:rPr>
              <a:t>, all </a:t>
            </a:r>
            <a:r>
              <a:rPr lang="en-US" altLang="en-US" sz="1400" b="1" dirty="0">
                <a:latin typeface="Arial" panose="020B0604020202020204" pitchFamily="34" charset="0"/>
              </a:rPr>
              <a:t>Hispanic</a:t>
            </a:r>
            <a:r>
              <a:rPr lang="en-US" altLang="en-US" sz="1400" dirty="0">
                <a:latin typeface="Arial" panose="020B0604020202020204" pitchFamily="34" charset="0"/>
              </a:rPr>
              <a:t>, pointing to significant access issues that need addressing.</a:t>
            </a:r>
          </a:p>
          <a:p>
            <a:pPr lvl="0" defTabSz="914400" eaLnBrk="0" fontAlgn="base" hangingPunct="0">
              <a:spcBef>
                <a:spcPct val="0"/>
              </a:spcBef>
              <a:spcAft>
                <a:spcPct val="0"/>
              </a:spcAft>
              <a:buFontTx/>
              <a:buChar char="•"/>
            </a:pPr>
            <a:r>
              <a:rPr lang="en-US" altLang="en-US" sz="1400" b="1" dirty="0">
                <a:latin typeface="Arial" panose="020B0604020202020204" pitchFamily="34" charset="0"/>
              </a:rPr>
              <a:t>Hispanic Population Impact</a:t>
            </a:r>
            <a:r>
              <a:rPr lang="en-US" altLang="en-US" sz="1400" dirty="0">
                <a:latin typeface="Arial" panose="020B0604020202020204" pitchFamily="34" charset="0"/>
              </a:rPr>
              <a:t>: The </a:t>
            </a:r>
            <a:r>
              <a:rPr lang="en-US" altLang="en-US" sz="1400" b="1" dirty="0">
                <a:latin typeface="Arial" panose="020B0604020202020204" pitchFamily="34" charset="0"/>
              </a:rPr>
              <a:t>Hispanic</a:t>
            </a:r>
            <a:r>
              <a:rPr lang="en-US" altLang="en-US" sz="1400" dirty="0">
                <a:latin typeface="Arial" panose="020B0604020202020204" pitchFamily="34" charset="0"/>
              </a:rPr>
              <a:t> group comprises a substantial portion (70) of the total (146), underscoring the need for targeted resources and culturally competent care.</a:t>
            </a:r>
          </a:p>
          <a:p>
            <a:endParaRPr lang="en-US" sz="1400" dirty="0"/>
          </a:p>
        </p:txBody>
      </p:sp>
      <p:pic>
        <p:nvPicPr>
          <p:cNvPr id="10" name="Picture 9">
            <a:extLst>
              <a:ext uri="{FF2B5EF4-FFF2-40B4-BE49-F238E27FC236}">
                <a16:creationId xmlns:a16="http://schemas.microsoft.com/office/drawing/2014/main" id="{7DB80CE0-3E91-410B-B1B7-153E48332F01}"/>
              </a:ext>
            </a:extLst>
          </p:cNvPr>
          <p:cNvPicPr>
            <a:picLocks noChangeAspect="1"/>
          </p:cNvPicPr>
          <p:nvPr/>
        </p:nvPicPr>
        <p:blipFill>
          <a:blip r:embed="rId4"/>
          <a:stretch>
            <a:fillRect/>
          </a:stretch>
        </p:blipFill>
        <p:spPr>
          <a:xfrm>
            <a:off x="3180943" y="4933282"/>
            <a:ext cx="5830114" cy="1295581"/>
          </a:xfrm>
          <a:prstGeom prst="rect">
            <a:avLst/>
          </a:prstGeom>
        </p:spPr>
      </p:pic>
      <p:pic>
        <p:nvPicPr>
          <p:cNvPr id="11" name="Picture 10">
            <a:extLst>
              <a:ext uri="{FF2B5EF4-FFF2-40B4-BE49-F238E27FC236}">
                <a16:creationId xmlns:a16="http://schemas.microsoft.com/office/drawing/2014/main" id="{BC1D75DD-209C-45FA-BC70-51C311BB1EC5}"/>
              </a:ext>
            </a:extLst>
          </p:cNvPr>
          <p:cNvPicPr>
            <a:picLocks noChangeAspect="1"/>
          </p:cNvPicPr>
          <p:nvPr/>
        </p:nvPicPr>
        <p:blipFill>
          <a:blip r:embed="rId5"/>
          <a:stretch>
            <a:fillRect/>
          </a:stretch>
        </p:blipFill>
        <p:spPr>
          <a:xfrm>
            <a:off x="6236269" y="1716750"/>
            <a:ext cx="5955731" cy="3128698"/>
          </a:xfrm>
          <a:prstGeom prst="rect">
            <a:avLst/>
          </a:prstGeom>
        </p:spPr>
      </p:pic>
    </p:spTree>
    <p:extLst>
      <p:ext uri="{BB962C8B-B14F-4D97-AF65-F5344CB8AC3E}">
        <p14:creationId xmlns:p14="http://schemas.microsoft.com/office/powerpoint/2010/main" val="2619525430"/>
      </p:ext>
    </p:extLst>
  </p:cSld>
  <p:clrMapOvr>
    <a:masterClrMapping/>
  </p:clrMapOvr>
</p:sld>
</file>

<file path=ppt/theme/theme1.xml><?xml version="1.0" encoding="utf-8"?>
<a:theme xmlns:a="http://schemas.openxmlformats.org/drawingml/2006/main" name="1_Office Theme">
  <a:themeElements>
    <a:clrScheme name="Custom 14">
      <a:dk1>
        <a:sysClr val="windowText" lastClr="000000"/>
      </a:dk1>
      <a:lt1>
        <a:sysClr val="window" lastClr="FFFFFF"/>
      </a:lt1>
      <a:dk2>
        <a:srgbClr val="1F497D"/>
      </a:dk2>
      <a:lt2>
        <a:srgbClr val="EEECE1"/>
      </a:lt2>
      <a:accent1>
        <a:srgbClr val="172E77"/>
      </a:accent1>
      <a:accent2>
        <a:srgbClr val="F6791F"/>
      </a:accent2>
      <a:accent3>
        <a:srgbClr val="3884BF"/>
      </a:accent3>
      <a:accent4>
        <a:srgbClr val="88CBE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Powerpoint Templates">
  <a:themeElements>
    <a:clrScheme name="Custom 13">
      <a:dk1>
        <a:sysClr val="windowText" lastClr="000000"/>
      </a:dk1>
      <a:lt1>
        <a:sysClr val="window" lastClr="FFFFFF"/>
      </a:lt1>
      <a:dk2>
        <a:srgbClr val="1F497D"/>
      </a:dk2>
      <a:lt2>
        <a:srgbClr val="EEECE1"/>
      </a:lt2>
      <a:accent1>
        <a:srgbClr val="172E77"/>
      </a:accent1>
      <a:accent2>
        <a:srgbClr val="F6791F"/>
      </a:accent2>
      <a:accent3>
        <a:srgbClr val="3884BF"/>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owerpoint Templates">
  <a:themeElements>
    <a:clrScheme name="Custom 13">
      <a:dk1>
        <a:sysClr val="windowText" lastClr="000000"/>
      </a:dk1>
      <a:lt1>
        <a:sysClr val="window" lastClr="FFFFFF"/>
      </a:lt1>
      <a:dk2>
        <a:srgbClr val="1F497D"/>
      </a:dk2>
      <a:lt2>
        <a:srgbClr val="EEECE1"/>
      </a:lt2>
      <a:accent1>
        <a:srgbClr val="172E77"/>
      </a:accent1>
      <a:accent2>
        <a:srgbClr val="F6791F"/>
      </a:accent2>
      <a:accent3>
        <a:srgbClr val="3884BF"/>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2_Office Theme">
  <a:themeElements>
    <a:clrScheme name="Custom 14">
      <a:dk1>
        <a:sysClr val="windowText" lastClr="000000"/>
      </a:dk1>
      <a:lt1>
        <a:sysClr val="window" lastClr="FFFFFF"/>
      </a:lt1>
      <a:dk2>
        <a:srgbClr val="1F497D"/>
      </a:dk2>
      <a:lt2>
        <a:srgbClr val="EEECE1"/>
      </a:lt2>
      <a:accent1>
        <a:srgbClr val="172E77"/>
      </a:accent1>
      <a:accent2>
        <a:srgbClr val="F6791F"/>
      </a:accent2>
      <a:accent3>
        <a:srgbClr val="3884BF"/>
      </a:accent3>
      <a:accent4>
        <a:srgbClr val="88CBE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3_Office Theme">
  <a:themeElements>
    <a:clrScheme name="Custom 14">
      <a:dk1>
        <a:sysClr val="windowText" lastClr="000000"/>
      </a:dk1>
      <a:lt1>
        <a:sysClr val="window" lastClr="FFFFFF"/>
      </a:lt1>
      <a:dk2>
        <a:srgbClr val="1F497D"/>
      </a:dk2>
      <a:lt2>
        <a:srgbClr val="EEECE1"/>
      </a:lt2>
      <a:accent1>
        <a:srgbClr val="172E77"/>
      </a:accent1>
      <a:accent2>
        <a:srgbClr val="F6791F"/>
      </a:accent2>
      <a:accent3>
        <a:srgbClr val="3884BF"/>
      </a:accent3>
      <a:accent4>
        <a:srgbClr val="88CBE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Powerpoint Templates">
  <a:themeElements>
    <a:clrScheme name="Custom 13">
      <a:dk1>
        <a:sysClr val="windowText" lastClr="000000"/>
      </a:dk1>
      <a:lt1>
        <a:sysClr val="window" lastClr="FFFFFF"/>
      </a:lt1>
      <a:dk2>
        <a:srgbClr val="1F497D"/>
      </a:dk2>
      <a:lt2>
        <a:srgbClr val="EEECE1"/>
      </a:lt2>
      <a:accent1>
        <a:srgbClr val="172E77"/>
      </a:accent1>
      <a:accent2>
        <a:srgbClr val="F6791F"/>
      </a:accent2>
      <a:accent3>
        <a:srgbClr val="3884BF"/>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261B8D1E7B3C42820D773FFEEDC86C" ma:contentTypeVersion="0" ma:contentTypeDescription="Create a new document." ma:contentTypeScope="" ma:versionID="bf3b530b5d1b33daf31857354b75b904">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7B3D9B-922D-44B3-A767-40BA76C67A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8981C50-6EDA-49EF-921C-5474DA5F7218}">
  <ds:schemaRefs>
    <ds:schemaRef ds:uri="http://schemas.microsoft.com/sharepoint/v3/contenttype/forms"/>
  </ds:schemaRefs>
</ds:datastoreItem>
</file>

<file path=customXml/itemProps3.xml><?xml version="1.0" encoding="utf-8"?>
<ds:datastoreItem xmlns:ds="http://schemas.openxmlformats.org/officeDocument/2006/customXml" ds:itemID="{7840D0AD-8A98-4F57-828B-E426D0AA5352}">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10414</TotalTime>
  <Words>993</Words>
  <Application>Microsoft Macintosh PowerPoint</Application>
  <PresentationFormat>Widescreen</PresentationFormat>
  <Paragraphs>101</Paragraphs>
  <Slides>9</Slides>
  <Notes>9</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9</vt:i4>
      </vt:variant>
    </vt:vector>
  </HeadingPairs>
  <TitlesOfParts>
    <vt:vector size="19" baseType="lpstr">
      <vt:lpstr>Arial</vt:lpstr>
      <vt:lpstr>Calibri</vt:lpstr>
      <vt:lpstr>Mongolian Baiti</vt:lpstr>
      <vt:lpstr>Wingdings</vt:lpstr>
      <vt:lpstr>1_Office Theme</vt:lpstr>
      <vt:lpstr>2_Powerpoint Templates</vt:lpstr>
      <vt:lpstr>Powerpoint Templates</vt:lpstr>
      <vt:lpstr>2_Office Theme</vt:lpstr>
      <vt:lpstr>3_Office Theme</vt:lpstr>
      <vt:lpstr>1_Powerpoint Templates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DweckDesign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Dweck</dc:creator>
  <cp:lastModifiedBy>Varun Putta</cp:lastModifiedBy>
  <cp:revision>524</cp:revision>
  <cp:lastPrinted>2018-08-09T13:17:20Z</cp:lastPrinted>
  <dcterms:created xsi:type="dcterms:W3CDTF">2015-08-07T15:27:57Z</dcterms:created>
  <dcterms:modified xsi:type="dcterms:W3CDTF">2024-12-16T20:45:03Z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0x0101002B261B8D1E7B3C42820D773FFEEDC86C</vt:lpwstr>
  </property>
</Properties>
</file>