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6" r:id="rId2"/>
    <p:sldId id="327" r:id="rId3"/>
    <p:sldId id="341" r:id="rId4"/>
    <p:sldId id="329" r:id="rId5"/>
    <p:sldId id="339" r:id="rId6"/>
    <p:sldId id="330" r:id="rId7"/>
    <p:sldId id="340" r:id="rId8"/>
    <p:sldId id="328" r:id="rId9"/>
    <p:sldId id="342" r:id="rId10"/>
    <p:sldId id="331" r:id="rId11"/>
    <p:sldId id="332" r:id="rId12"/>
    <p:sldId id="34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ttav\Downloads\Pneumo%20Compliance%20(B6%20May23-Nov24)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ttav\Downloads\Pneumo%20Compliance%20(B6%20May23-Nov24)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ttav\Downloads\Pneumo%20Compliance%20(B6%20May23-Nov24)v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ttav\Downloads\Pneumo%20Compliance%20(B6%20May23-Nov24)v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ttav\Downloads\Pneumo%20Compliance%20(B6%20May23-Nov24)v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[Pneumo Compliance (B6 May23-Nov24)v2.xlsx]Pivot (Final)!PivotTable1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% of b6 unique monthly patients that are pneumo vax compliant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(Final)'!$B$3:$B$4</c:f>
              <c:strCache>
                <c:ptCount val="1"/>
                <c:pt idx="0">
                  <c:v>Vaccine Compliant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'Pivot (Final)'!$A$5:$A$26</c:f>
              <c:multiLvlStrCache>
                <c:ptCount val="19"/>
                <c:lvl>
                  <c:pt idx="0">
                    <c:v>May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Oct</c:v>
                  </c:pt>
                  <c:pt idx="6">
                    <c:v>Nov</c:v>
                  </c:pt>
                  <c:pt idx="7">
                    <c:v>Dec</c:v>
                  </c:pt>
                  <c:pt idx="8">
                    <c:v>Jan</c:v>
                  </c:pt>
                  <c:pt idx="9">
                    <c:v>Feb</c:v>
                  </c:pt>
                  <c:pt idx="10">
                    <c:v>Mar</c:v>
                  </c:pt>
                  <c:pt idx="11">
                    <c:v>Apr</c:v>
                  </c:pt>
                  <c:pt idx="12">
                    <c:v>May</c:v>
                  </c:pt>
                  <c:pt idx="13">
                    <c:v>Jun</c:v>
                  </c:pt>
                  <c:pt idx="14">
                    <c:v>Jul</c:v>
                  </c:pt>
                  <c:pt idx="15">
                    <c:v>Aug</c:v>
                  </c:pt>
                  <c:pt idx="16">
                    <c:v>Sep</c:v>
                  </c:pt>
                  <c:pt idx="17">
                    <c:v>Oct</c:v>
                  </c:pt>
                  <c:pt idx="18">
                    <c:v>Nov</c:v>
                  </c:pt>
                </c:lvl>
                <c:lvl>
                  <c:pt idx="0">
                    <c:v>2023</c:v>
                  </c:pt>
                  <c:pt idx="8">
                    <c:v>2024</c:v>
                  </c:pt>
                </c:lvl>
              </c:multiLvlStrCache>
            </c:multiLvlStrRef>
          </c:cat>
          <c:val>
            <c:numRef>
              <c:f>'Pivot (Final)'!$B$5:$B$26</c:f>
              <c:numCache>
                <c:formatCode>0.00%</c:formatCode>
                <c:ptCount val="19"/>
                <c:pt idx="0">
                  <c:v>0.51048951048951052</c:v>
                </c:pt>
                <c:pt idx="1">
                  <c:v>0.6095890410958904</c:v>
                </c:pt>
                <c:pt idx="2">
                  <c:v>0.54268292682926833</c:v>
                </c:pt>
                <c:pt idx="3">
                  <c:v>0.55494505494505497</c:v>
                </c:pt>
                <c:pt idx="4">
                  <c:v>0.45323741007194246</c:v>
                </c:pt>
                <c:pt idx="5">
                  <c:v>0.56081081081081086</c:v>
                </c:pt>
                <c:pt idx="6">
                  <c:v>0.57480314960629919</c:v>
                </c:pt>
                <c:pt idx="7">
                  <c:v>0.4513888888888889</c:v>
                </c:pt>
                <c:pt idx="8">
                  <c:v>0.52142857142857146</c:v>
                </c:pt>
                <c:pt idx="9">
                  <c:v>0.45588235294117646</c:v>
                </c:pt>
                <c:pt idx="10">
                  <c:v>0.47333333333333333</c:v>
                </c:pt>
                <c:pt idx="11">
                  <c:v>0.51479289940828399</c:v>
                </c:pt>
                <c:pt idx="12">
                  <c:v>0.45569620253164556</c:v>
                </c:pt>
                <c:pt idx="13">
                  <c:v>0.53543307086614178</c:v>
                </c:pt>
                <c:pt idx="14">
                  <c:v>0.5461538461538461</c:v>
                </c:pt>
                <c:pt idx="15">
                  <c:v>0.57647058823529407</c:v>
                </c:pt>
                <c:pt idx="16">
                  <c:v>0.51369863013698636</c:v>
                </c:pt>
                <c:pt idx="17">
                  <c:v>0.58666666666666667</c:v>
                </c:pt>
                <c:pt idx="18">
                  <c:v>0.52112676056338025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3C-4D5C-878E-882DF61765A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37320911"/>
        <c:axId val="1416842735"/>
      </c:lineChart>
      <c:catAx>
        <c:axId val="113732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842735"/>
        <c:crosses val="autoZero"/>
        <c:auto val="1"/>
        <c:lblAlgn val="ctr"/>
        <c:lblOffset val="100"/>
        <c:noMultiLvlLbl val="0"/>
      </c:catAx>
      <c:valAx>
        <c:axId val="141684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2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[Pneumo Compliance (B6 May23-Nov24)v2.xlsx]Total B6 Vax Given!PivotTable3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Total Pneumo Vaccinations given on B6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'Total B6 Vax Given'!$B$3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'Total B6 Vax Given'!$A$4:$A$28</c:f>
              <c:multiLvlStrCache>
                <c:ptCount val="2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Oct</c:v>
                  </c:pt>
                  <c:pt idx="9">
                    <c:v>Nov</c:v>
                  </c:pt>
                  <c:pt idx="10">
                    <c:v>Dec</c:v>
                  </c:pt>
                  <c:pt idx="11">
                    <c:v>Jan</c:v>
                  </c:pt>
                  <c:pt idx="12">
                    <c:v>Feb</c:v>
                  </c:pt>
                  <c:pt idx="13">
                    <c:v>Mar</c:v>
                  </c:pt>
                  <c:pt idx="14">
                    <c:v>Apr</c:v>
                  </c:pt>
                  <c:pt idx="15">
                    <c:v>May</c:v>
                  </c:pt>
                  <c:pt idx="16">
                    <c:v>Jun</c:v>
                  </c:pt>
                  <c:pt idx="17">
                    <c:v>Jul</c:v>
                  </c:pt>
                  <c:pt idx="18">
                    <c:v>Aug</c:v>
                  </c:pt>
                  <c:pt idx="19">
                    <c:v>Sep</c:v>
                  </c:pt>
                  <c:pt idx="20">
                    <c:v>Oct</c:v>
                  </c:pt>
                  <c:pt idx="21">
                    <c:v>Nov</c:v>
                  </c:pt>
                </c:lvl>
                <c:lvl>
                  <c:pt idx="0">
                    <c:v>2023</c:v>
                  </c:pt>
                  <c:pt idx="11">
                    <c:v>2024</c:v>
                  </c:pt>
                </c:lvl>
              </c:multiLvlStrCache>
            </c:multiLvlStrRef>
          </c:cat>
          <c:val>
            <c:numRef>
              <c:f>'Total B6 Vax Given'!$B$4:$B$28</c:f>
              <c:numCache>
                <c:formatCode>General</c:formatCode>
                <c:ptCount val="22"/>
                <c:pt idx="0">
                  <c:v>3</c:v>
                </c:pt>
                <c:pt idx="1">
                  <c:v>2</c:v>
                </c:pt>
                <c:pt idx="2">
                  <c:v>9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2</c:v>
                </c:pt>
                <c:pt idx="7">
                  <c:v>5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1</c:v>
                </c:pt>
                <c:pt idx="12">
                  <c:v>4</c:v>
                </c:pt>
                <c:pt idx="13">
                  <c:v>4</c:v>
                </c:pt>
                <c:pt idx="14">
                  <c:v>7</c:v>
                </c:pt>
                <c:pt idx="15">
                  <c:v>5</c:v>
                </c:pt>
                <c:pt idx="16">
                  <c:v>3</c:v>
                </c:pt>
                <c:pt idx="17">
                  <c:v>6</c:v>
                </c:pt>
                <c:pt idx="18">
                  <c:v>10</c:v>
                </c:pt>
                <c:pt idx="19">
                  <c:v>4</c:v>
                </c:pt>
                <c:pt idx="20">
                  <c:v>7</c:v>
                </c:pt>
                <c:pt idx="2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00-4CC6-BCB0-545176BC3F4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78436687"/>
        <c:axId val="1133759503"/>
      </c:lineChart>
      <c:catAx>
        <c:axId val="2078436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3759503"/>
        <c:crosses val="autoZero"/>
        <c:auto val="1"/>
        <c:lblAlgn val="ctr"/>
        <c:lblOffset val="100"/>
        <c:noMultiLvlLbl val="0"/>
      </c:catAx>
      <c:valAx>
        <c:axId val="113375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843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[Pneumo Compliance (B6 May23-Nov24)v2.xlsx]Pivot (Final)!PivotTable1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>
                <a:effectLst/>
              </a:rPr>
              <a:t>% of b6 unique monthly patients that are pneumo vax compliant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38100" cap="flat" cmpd="dbl" algn="ctr">
            <a:solidFill>
              <a:schemeClr val="accent1"/>
            </a:solidFill>
            <a:miter lim="800000"/>
          </a:ln>
          <a:effectLst/>
        </c:spPr>
        <c:marker>
          <c:symbol val="circle"/>
          <c:size val="6"/>
          <c:spPr>
            <a:solidFill>
              <a:schemeClr val="accent1"/>
            </a:solidFill>
            <a:ln w="9525" cap="flat" cmpd="sng" algn="ctr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(Final)'!$B$3:$B$4</c:f>
              <c:strCache>
                <c:ptCount val="1"/>
                <c:pt idx="0">
                  <c:v>Vaccine Compliant</c:v>
                </c:pt>
              </c:strCache>
            </c:strRef>
          </c:tx>
          <c:spPr>
            <a:ln w="38100" cap="flat" cmpd="dbl" algn="ctr">
              <a:solidFill>
                <a:schemeClr val="accent1"/>
              </a:solidFill>
              <a:miter lim="800000"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9525" cap="flat" cmpd="sng" algn="ctr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'Pivot (Final)'!$A$5:$A$26</c:f>
              <c:multiLvlStrCache>
                <c:ptCount val="19"/>
                <c:lvl>
                  <c:pt idx="0">
                    <c:v>May</c:v>
                  </c:pt>
                  <c:pt idx="1">
                    <c:v>Jun</c:v>
                  </c:pt>
                  <c:pt idx="2">
                    <c:v>Jul</c:v>
                  </c:pt>
                  <c:pt idx="3">
                    <c:v>Aug</c:v>
                  </c:pt>
                  <c:pt idx="4">
                    <c:v>Sep</c:v>
                  </c:pt>
                  <c:pt idx="5">
                    <c:v>Oct</c:v>
                  </c:pt>
                  <c:pt idx="6">
                    <c:v>Nov</c:v>
                  </c:pt>
                  <c:pt idx="7">
                    <c:v>Dec</c:v>
                  </c:pt>
                  <c:pt idx="8">
                    <c:v>Jan</c:v>
                  </c:pt>
                  <c:pt idx="9">
                    <c:v>Feb</c:v>
                  </c:pt>
                  <c:pt idx="10">
                    <c:v>Mar</c:v>
                  </c:pt>
                  <c:pt idx="11">
                    <c:v>Apr</c:v>
                  </c:pt>
                  <c:pt idx="12">
                    <c:v>May</c:v>
                  </c:pt>
                  <c:pt idx="13">
                    <c:v>Jun</c:v>
                  </c:pt>
                  <c:pt idx="14">
                    <c:v>Jul</c:v>
                  </c:pt>
                  <c:pt idx="15">
                    <c:v>Aug</c:v>
                  </c:pt>
                  <c:pt idx="16">
                    <c:v>Sep</c:v>
                  </c:pt>
                  <c:pt idx="17">
                    <c:v>Oct</c:v>
                  </c:pt>
                  <c:pt idx="18">
                    <c:v>Nov</c:v>
                  </c:pt>
                </c:lvl>
                <c:lvl>
                  <c:pt idx="0">
                    <c:v>2023</c:v>
                  </c:pt>
                  <c:pt idx="8">
                    <c:v>2024</c:v>
                  </c:pt>
                </c:lvl>
              </c:multiLvlStrCache>
            </c:multiLvlStrRef>
          </c:cat>
          <c:val>
            <c:numRef>
              <c:f>'Pivot (Final)'!$B$5:$B$26</c:f>
              <c:numCache>
                <c:formatCode>0.00%</c:formatCode>
                <c:ptCount val="19"/>
                <c:pt idx="0">
                  <c:v>0.51048951048951052</c:v>
                </c:pt>
                <c:pt idx="1">
                  <c:v>0.6095890410958904</c:v>
                </c:pt>
                <c:pt idx="2">
                  <c:v>0.54268292682926833</c:v>
                </c:pt>
                <c:pt idx="3">
                  <c:v>0.55494505494505497</c:v>
                </c:pt>
                <c:pt idx="4">
                  <c:v>0.45323741007194246</c:v>
                </c:pt>
                <c:pt idx="5">
                  <c:v>0.56081081081081086</c:v>
                </c:pt>
                <c:pt idx="6">
                  <c:v>0.57480314960629919</c:v>
                </c:pt>
                <c:pt idx="7">
                  <c:v>0.4513888888888889</c:v>
                </c:pt>
                <c:pt idx="8">
                  <c:v>0.52142857142857146</c:v>
                </c:pt>
                <c:pt idx="9">
                  <c:v>0.45588235294117646</c:v>
                </c:pt>
                <c:pt idx="10">
                  <c:v>0.47333333333333333</c:v>
                </c:pt>
                <c:pt idx="11">
                  <c:v>0.51479289940828399</c:v>
                </c:pt>
                <c:pt idx="12">
                  <c:v>0.45569620253164556</c:v>
                </c:pt>
                <c:pt idx="13">
                  <c:v>0.53543307086614178</c:v>
                </c:pt>
                <c:pt idx="14">
                  <c:v>0.5461538461538461</c:v>
                </c:pt>
                <c:pt idx="15">
                  <c:v>0.57647058823529407</c:v>
                </c:pt>
                <c:pt idx="16">
                  <c:v>0.51369863013698636</c:v>
                </c:pt>
                <c:pt idx="17">
                  <c:v>0.58666666666666667</c:v>
                </c:pt>
                <c:pt idx="18">
                  <c:v>0.52112676056338025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C7-4441-88B7-4FF5F3007E6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37320911"/>
        <c:axId val="1416842735"/>
      </c:lineChart>
      <c:catAx>
        <c:axId val="11373209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842735"/>
        <c:crosses val="autoZero"/>
        <c:auto val="1"/>
        <c:lblAlgn val="ctr"/>
        <c:lblOffset val="100"/>
        <c:noMultiLvlLbl val="0"/>
      </c:catAx>
      <c:valAx>
        <c:axId val="141684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7320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'Pivot (Final)'!$AC$39</c:f>
              <c:strCache>
                <c:ptCount val="1"/>
                <c:pt idx="0">
                  <c:v>%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(Final)'!$AA$40:$AA$47</c:f>
              <c:strCache>
                <c:ptCount val="8"/>
                <c:pt idx="0">
                  <c:v>Apr</c:v>
                </c:pt>
                <c:pt idx="1">
                  <c:v>May</c:v>
                </c:pt>
                <c:pt idx="2">
                  <c:v>Jun</c:v>
                </c:pt>
                <c:pt idx="3">
                  <c:v>Jul</c:v>
                </c:pt>
                <c:pt idx="4">
                  <c:v>Aug</c:v>
                </c:pt>
                <c:pt idx="5">
                  <c:v>Sep</c:v>
                </c:pt>
                <c:pt idx="6">
                  <c:v>Oct</c:v>
                </c:pt>
                <c:pt idx="7">
                  <c:v>Nov</c:v>
                </c:pt>
              </c:strCache>
            </c:strRef>
          </c:cat>
          <c:val>
            <c:numRef>
              <c:f>'Pivot (Final)'!$AC$40:$AC$47</c:f>
              <c:numCache>
                <c:formatCode>0.0</c:formatCode>
                <c:ptCount val="8"/>
                <c:pt idx="0">
                  <c:v>5.6208053691275168</c:v>
                </c:pt>
                <c:pt idx="1">
                  <c:v>5.2852348993288594</c:v>
                </c:pt>
                <c:pt idx="2">
                  <c:v>4.5302013422818792</c:v>
                </c:pt>
                <c:pt idx="3">
                  <c:v>3.8590604026845639</c:v>
                </c:pt>
                <c:pt idx="4">
                  <c:v>5.6208053691275168</c:v>
                </c:pt>
                <c:pt idx="5">
                  <c:v>4.6979865771812079</c:v>
                </c:pt>
                <c:pt idx="6">
                  <c:v>6.4597315436241614</c:v>
                </c:pt>
                <c:pt idx="7">
                  <c:v>4.3624161073825505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FA-46AF-95C4-56AF5B3A62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3029472"/>
        <c:axId val="51302684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'Pivot (Final)'!$AB$39</c15:sqref>
                        </c15:formulaRef>
                      </c:ext>
                    </c:extLst>
                    <c:strCache>
                      <c:ptCount val="1"/>
                      <c:pt idx="0">
                        <c:v>Count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'Pivot (Final)'!$AA$40:$AA$47</c15:sqref>
                        </c15:formulaRef>
                      </c:ext>
                    </c:extLst>
                    <c:strCache>
                      <c:ptCount val="8"/>
                      <c:pt idx="0">
                        <c:v>Apr</c:v>
                      </c:pt>
                      <c:pt idx="1">
                        <c:v>May</c:v>
                      </c:pt>
                      <c:pt idx="2">
                        <c:v>Jun</c:v>
                      </c:pt>
                      <c:pt idx="3">
                        <c:v>Jul</c:v>
                      </c:pt>
                      <c:pt idx="4">
                        <c:v>Aug</c:v>
                      </c:pt>
                      <c:pt idx="5">
                        <c:v>Sep</c:v>
                      </c:pt>
                      <c:pt idx="6">
                        <c:v>Oct</c:v>
                      </c:pt>
                      <c:pt idx="7">
                        <c:v>Nov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'Pivot (Final)'!$AB$40:$AB$47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67</c:v>
                      </c:pt>
                      <c:pt idx="1">
                        <c:v>63</c:v>
                      </c:pt>
                      <c:pt idx="2">
                        <c:v>54</c:v>
                      </c:pt>
                      <c:pt idx="3">
                        <c:v>46</c:v>
                      </c:pt>
                      <c:pt idx="4">
                        <c:v>67</c:v>
                      </c:pt>
                      <c:pt idx="5">
                        <c:v>56</c:v>
                      </c:pt>
                      <c:pt idx="6">
                        <c:v>77</c:v>
                      </c:pt>
                      <c:pt idx="7">
                        <c:v>52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BFA-46AF-95C4-56AF5B3A62EC}"/>
                  </c:ext>
                </c:extLst>
              </c15:ser>
            </c15:filteredBarSeries>
          </c:ext>
        </c:extLst>
      </c:barChart>
      <c:catAx>
        <c:axId val="51302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026848"/>
        <c:crosses val="autoZero"/>
        <c:auto val="1"/>
        <c:lblAlgn val="ctr"/>
        <c:lblOffset val="100"/>
        <c:noMultiLvlLbl val="0"/>
      </c:catAx>
      <c:valAx>
        <c:axId val="5130268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02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baseline="0"/>
              <a:t>Comparison of Vaccine Compliance: Hispanic and Black Populations vs. Total</a:t>
            </a:r>
            <a:endParaRPr lang="en-US" sz="1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'Pivot (Final)'!$B$179</c:f>
              <c:strCache>
                <c:ptCount val="1"/>
                <c:pt idx="0">
                  <c:v>Total population vaccine compliance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'Pivot (Final)'!$A$180:$A$199</c:f>
              <c:strCache>
                <c:ptCount val="20"/>
                <c:pt idx="0">
                  <c:v>23-May</c:v>
                </c:pt>
                <c:pt idx="1">
                  <c:v>23-Jun</c:v>
                </c:pt>
                <c:pt idx="2">
                  <c:v>23-Jul</c:v>
                </c:pt>
                <c:pt idx="3">
                  <c:v>23-Aug</c:v>
                </c:pt>
                <c:pt idx="4">
                  <c:v>23-Sep</c:v>
                </c:pt>
                <c:pt idx="5">
                  <c:v>23-Oct</c:v>
                </c:pt>
                <c:pt idx="6">
                  <c:v>23-Nov</c:v>
                </c:pt>
                <c:pt idx="7">
                  <c:v>23-Dec</c:v>
                </c:pt>
                <c:pt idx="8">
                  <c:v>24-Jan</c:v>
                </c:pt>
                <c:pt idx="9">
                  <c:v>24-Feb</c:v>
                </c:pt>
                <c:pt idx="10">
                  <c:v>24-Mar</c:v>
                </c:pt>
                <c:pt idx="11">
                  <c:v>24-Apr</c:v>
                </c:pt>
                <c:pt idx="12">
                  <c:v>24-May</c:v>
                </c:pt>
                <c:pt idx="13">
                  <c:v>24-Jun</c:v>
                </c:pt>
                <c:pt idx="14">
                  <c:v>24-Jul</c:v>
                </c:pt>
                <c:pt idx="15">
                  <c:v>24-Aug</c:v>
                </c:pt>
                <c:pt idx="16">
                  <c:v>24-Sep</c:v>
                </c:pt>
                <c:pt idx="17">
                  <c:v>24-Oct</c:v>
                </c:pt>
                <c:pt idx="18">
                  <c:v>24-Nov</c:v>
                </c:pt>
                <c:pt idx="19">
                  <c:v>Grand Total *</c:v>
                </c:pt>
              </c:strCache>
            </c:strRef>
          </c:cat>
          <c:val>
            <c:numRef>
              <c:f>'Pivot (Final)'!$B$180:$B$199</c:f>
              <c:numCache>
                <c:formatCode>0.0</c:formatCode>
                <c:ptCount val="20"/>
                <c:pt idx="0">
                  <c:v>51.05</c:v>
                </c:pt>
                <c:pt idx="1">
                  <c:v>60.96</c:v>
                </c:pt>
                <c:pt idx="2">
                  <c:v>54.27</c:v>
                </c:pt>
                <c:pt idx="3">
                  <c:v>55.49</c:v>
                </c:pt>
                <c:pt idx="4">
                  <c:v>45.32</c:v>
                </c:pt>
                <c:pt idx="5">
                  <c:v>56.08</c:v>
                </c:pt>
                <c:pt idx="6">
                  <c:v>57.48</c:v>
                </c:pt>
                <c:pt idx="7">
                  <c:v>45.14</c:v>
                </c:pt>
                <c:pt idx="8">
                  <c:v>52.14</c:v>
                </c:pt>
                <c:pt idx="9">
                  <c:v>45.59</c:v>
                </c:pt>
                <c:pt idx="10">
                  <c:v>47.33</c:v>
                </c:pt>
                <c:pt idx="11">
                  <c:v>51.48</c:v>
                </c:pt>
                <c:pt idx="12">
                  <c:v>45.57</c:v>
                </c:pt>
                <c:pt idx="13">
                  <c:v>53.54</c:v>
                </c:pt>
                <c:pt idx="14">
                  <c:v>54.62</c:v>
                </c:pt>
                <c:pt idx="15">
                  <c:v>57.65</c:v>
                </c:pt>
                <c:pt idx="16">
                  <c:v>51.37</c:v>
                </c:pt>
                <c:pt idx="17">
                  <c:v>58.67</c:v>
                </c:pt>
                <c:pt idx="18">
                  <c:v>52.11</c:v>
                </c:pt>
                <c:pt idx="19">
                  <c:v>52.47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A3-4E52-9107-FF9DF4FC5786}"/>
            </c:ext>
          </c:extLst>
        </c:ser>
        <c:ser>
          <c:idx val="1"/>
          <c:order val="1"/>
          <c:tx>
            <c:strRef>
              <c:f>'Pivot (Final)'!$C$179</c:f>
              <c:strCache>
                <c:ptCount val="1"/>
                <c:pt idx="0">
                  <c:v>Hispanic Vaccine compliance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(Final)'!$A$180:$A$199</c:f>
              <c:strCache>
                <c:ptCount val="20"/>
                <c:pt idx="0">
                  <c:v>23-May</c:v>
                </c:pt>
                <c:pt idx="1">
                  <c:v>23-Jun</c:v>
                </c:pt>
                <c:pt idx="2">
                  <c:v>23-Jul</c:v>
                </c:pt>
                <c:pt idx="3">
                  <c:v>23-Aug</c:v>
                </c:pt>
                <c:pt idx="4">
                  <c:v>23-Sep</c:v>
                </c:pt>
                <c:pt idx="5">
                  <c:v>23-Oct</c:v>
                </c:pt>
                <c:pt idx="6">
                  <c:v>23-Nov</c:v>
                </c:pt>
                <c:pt idx="7">
                  <c:v>23-Dec</c:v>
                </c:pt>
                <c:pt idx="8">
                  <c:v>24-Jan</c:v>
                </c:pt>
                <c:pt idx="9">
                  <c:v>24-Feb</c:v>
                </c:pt>
                <c:pt idx="10">
                  <c:v>24-Mar</c:v>
                </c:pt>
                <c:pt idx="11">
                  <c:v>24-Apr</c:v>
                </c:pt>
                <c:pt idx="12">
                  <c:v>24-May</c:v>
                </c:pt>
                <c:pt idx="13">
                  <c:v>24-Jun</c:v>
                </c:pt>
                <c:pt idx="14">
                  <c:v>24-Jul</c:v>
                </c:pt>
                <c:pt idx="15">
                  <c:v>24-Aug</c:v>
                </c:pt>
                <c:pt idx="16">
                  <c:v>24-Sep</c:v>
                </c:pt>
                <c:pt idx="17">
                  <c:v>24-Oct</c:v>
                </c:pt>
                <c:pt idx="18">
                  <c:v>24-Nov</c:v>
                </c:pt>
                <c:pt idx="19">
                  <c:v>Grand Total *</c:v>
                </c:pt>
              </c:strCache>
            </c:strRef>
          </c:cat>
          <c:val>
            <c:numRef>
              <c:f>'Pivot (Final)'!$C$180:$C$199</c:f>
              <c:numCache>
                <c:formatCode>0.0</c:formatCode>
                <c:ptCount val="20"/>
                <c:pt idx="0">
                  <c:v>24.48</c:v>
                </c:pt>
                <c:pt idx="1">
                  <c:v>33.56</c:v>
                </c:pt>
                <c:pt idx="2">
                  <c:v>26.83</c:v>
                </c:pt>
                <c:pt idx="3">
                  <c:v>28.02</c:v>
                </c:pt>
                <c:pt idx="4">
                  <c:v>22.3</c:v>
                </c:pt>
                <c:pt idx="5">
                  <c:v>30.41</c:v>
                </c:pt>
                <c:pt idx="6">
                  <c:v>30.71</c:v>
                </c:pt>
                <c:pt idx="7">
                  <c:v>23.61</c:v>
                </c:pt>
                <c:pt idx="8">
                  <c:v>23.57</c:v>
                </c:pt>
                <c:pt idx="9">
                  <c:v>23.53</c:v>
                </c:pt>
                <c:pt idx="10">
                  <c:v>23.33</c:v>
                </c:pt>
                <c:pt idx="11">
                  <c:v>25.44</c:v>
                </c:pt>
                <c:pt idx="12">
                  <c:v>21.52</c:v>
                </c:pt>
                <c:pt idx="13">
                  <c:v>29.92</c:v>
                </c:pt>
                <c:pt idx="14">
                  <c:v>26.15</c:v>
                </c:pt>
                <c:pt idx="15">
                  <c:v>29.41</c:v>
                </c:pt>
                <c:pt idx="16">
                  <c:v>26.03</c:v>
                </c:pt>
                <c:pt idx="17">
                  <c:v>26</c:v>
                </c:pt>
                <c:pt idx="18">
                  <c:v>30.99</c:v>
                </c:pt>
                <c:pt idx="19">
                  <c:v>26.61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A3-4E52-9107-FF9DF4FC5786}"/>
            </c:ext>
          </c:extLst>
        </c:ser>
        <c:ser>
          <c:idx val="2"/>
          <c:order val="2"/>
          <c:tx>
            <c:strRef>
              <c:f>'Pivot (Final)'!$D$179</c:f>
              <c:strCache>
                <c:ptCount val="1"/>
                <c:pt idx="0">
                  <c:v>Black Compliance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'Pivot (Final)'!$A$180:$A$199</c:f>
              <c:strCache>
                <c:ptCount val="20"/>
                <c:pt idx="0">
                  <c:v>23-May</c:v>
                </c:pt>
                <c:pt idx="1">
                  <c:v>23-Jun</c:v>
                </c:pt>
                <c:pt idx="2">
                  <c:v>23-Jul</c:v>
                </c:pt>
                <c:pt idx="3">
                  <c:v>23-Aug</c:v>
                </c:pt>
                <c:pt idx="4">
                  <c:v>23-Sep</c:v>
                </c:pt>
                <c:pt idx="5">
                  <c:v>23-Oct</c:v>
                </c:pt>
                <c:pt idx="6">
                  <c:v>23-Nov</c:v>
                </c:pt>
                <c:pt idx="7">
                  <c:v>23-Dec</c:v>
                </c:pt>
                <c:pt idx="8">
                  <c:v>24-Jan</c:v>
                </c:pt>
                <c:pt idx="9">
                  <c:v>24-Feb</c:v>
                </c:pt>
                <c:pt idx="10">
                  <c:v>24-Mar</c:v>
                </c:pt>
                <c:pt idx="11">
                  <c:v>24-Apr</c:v>
                </c:pt>
                <c:pt idx="12">
                  <c:v>24-May</c:v>
                </c:pt>
                <c:pt idx="13">
                  <c:v>24-Jun</c:v>
                </c:pt>
                <c:pt idx="14">
                  <c:v>24-Jul</c:v>
                </c:pt>
                <c:pt idx="15">
                  <c:v>24-Aug</c:v>
                </c:pt>
                <c:pt idx="16">
                  <c:v>24-Sep</c:v>
                </c:pt>
                <c:pt idx="17">
                  <c:v>24-Oct</c:v>
                </c:pt>
                <c:pt idx="18">
                  <c:v>24-Nov</c:v>
                </c:pt>
                <c:pt idx="19">
                  <c:v>Grand Total *</c:v>
                </c:pt>
              </c:strCache>
            </c:strRef>
          </c:cat>
          <c:val>
            <c:numRef>
              <c:f>'Pivot (Final)'!$D$180:$D$199</c:f>
              <c:numCache>
                <c:formatCode>0.0</c:formatCode>
                <c:ptCount val="20"/>
                <c:pt idx="0">
                  <c:v>16.666666666666668</c:v>
                </c:pt>
                <c:pt idx="1">
                  <c:v>60</c:v>
                </c:pt>
                <c:pt idx="2">
                  <c:v>60</c:v>
                </c:pt>
                <c:pt idx="3">
                  <c:v>44.444444444444443</c:v>
                </c:pt>
                <c:pt idx="4">
                  <c:v>11.111111111111111</c:v>
                </c:pt>
                <c:pt idx="5">
                  <c:v>53.846153846153847</c:v>
                </c:pt>
                <c:pt idx="6">
                  <c:v>71.428571428571431</c:v>
                </c:pt>
                <c:pt idx="7">
                  <c:v>35.714285714285715</c:v>
                </c:pt>
                <c:pt idx="8">
                  <c:v>81.818181818181827</c:v>
                </c:pt>
                <c:pt idx="9">
                  <c:v>62.5</c:v>
                </c:pt>
                <c:pt idx="10">
                  <c:v>46.666666666666664</c:v>
                </c:pt>
                <c:pt idx="11">
                  <c:v>58.82352941176471</c:v>
                </c:pt>
                <c:pt idx="12">
                  <c:v>56.25</c:v>
                </c:pt>
                <c:pt idx="13">
                  <c:v>53.846153846153847</c:v>
                </c:pt>
                <c:pt idx="14">
                  <c:v>60</c:v>
                </c:pt>
                <c:pt idx="15">
                  <c:v>45.454545454545453</c:v>
                </c:pt>
                <c:pt idx="16">
                  <c:v>40</c:v>
                </c:pt>
                <c:pt idx="17">
                  <c:v>58.333333333333336</c:v>
                </c:pt>
                <c:pt idx="18">
                  <c:v>47.368421052631575</c:v>
                </c:pt>
                <c:pt idx="19">
                  <c:v>47.7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0A3-4E52-9107-FF9DF4FC5786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2558224"/>
        <c:axId val="1042554944"/>
      </c:lineChart>
      <c:catAx>
        <c:axId val="104255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554944"/>
        <c:crosses val="autoZero"/>
        <c:auto val="1"/>
        <c:lblAlgn val="ctr"/>
        <c:lblOffset val="100"/>
        <c:noMultiLvlLbl val="0"/>
      </c:catAx>
      <c:valAx>
        <c:axId val="104255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2558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6E4D4-D6CE-4662-93F1-2A3ABA7919A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78C07-7055-4FE9-8237-6E8C3DBE3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56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12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070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66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02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19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09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0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98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1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438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76300"/>
            <a:ext cx="420370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A095C4-80EB-4F69-BE67-05D6C1823E7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80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91D0-E5A5-4422-81EB-A58A1F931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C3E84-7C91-4088-AE01-839F492D6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E2A2-13F9-44AC-9018-11E9B641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4736-0C54-44D4-9B95-A427EBB8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12634-6D14-4925-AB7C-16B39B1B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4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6ACE-D185-43EB-8025-343AF289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986B1-D124-4C93-98B2-D5380437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3ED38-8960-406F-A2BF-27177547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CF2A1-BFF9-4089-9F44-FBA43E63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EF7D-C15E-4FEA-9EDD-FE975B6D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E7056-673C-41EB-A254-50D2B472E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1C447-4340-4067-8D29-C753DBD3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72D2-DAEB-4882-8AD1-AA49A720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34B54-8CE2-462D-872E-03624630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3483-7171-4E91-B326-A435FC9D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3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FA9F-C39C-401F-91B9-ACCB7A9C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08FB-2B2F-4CFC-880A-E4C723956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233CB-9A32-41E9-BB87-A9C827D6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5FC0B-D067-4DA5-AD53-7269229C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1FF80-14AB-4A0E-96C0-0250245D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5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A915-F28C-4F5B-93FD-7F8092CE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9C88-0D5E-460E-B024-40D31B16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D83FC-A560-473F-A731-89F256F0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2109-AF3D-4C4F-9159-C5F2AEB5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7BD3-0579-4D65-8859-E45A9845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6067-263F-4039-B185-924B8628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EF83A-1D7F-4C7B-8E81-6F07D3C4E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43F4A-88D1-4F93-8ECE-664C7986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9611B-E5F6-4D85-9D5C-3BD11875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A8EB-62E1-4F41-A5C1-3B593BF6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2F21C-3075-4540-8889-F84391BE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DC5A-3EE1-4B03-9482-508F4BAB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BEF1B-5C0F-47B4-B6FE-D897E6C2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32457-EDE9-442A-964A-C6809C73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8C392-A601-4BBD-9514-BA51F99DD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0D934-7823-45D6-B7BA-C10712DE8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37F5C-998B-41B8-8155-D1D77AA14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07D09-7E6E-46A1-8292-56F4FC72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5E01A-FA04-4FEA-8A45-FA857364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9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2965-E6E6-42A1-A082-4238F3FD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B9F09-C100-4F0C-9ADF-CC80BCD5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CD0DF-CC59-43DC-86C8-585034A6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92F49-626F-47AC-8D30-92187385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03A23-0A3D-4DFE-B49D-B47E3288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9FD55-4A08-428F-9466-9EF186D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D29D-BB1C-4B38-97D3-708D9CBB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4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3B2F-10CE-4F12-B115-BE55E854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9DE-561D-463B-92D7-121576B2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9CBE-BD3F-46C0-BE29-812006DC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4E4E-455C-4D9B-B771-DD2173C8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49973-5A96-4554-922E-B9DCB1E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26157-C599-4A71-947D-87E21F00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0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BBA4-A075-43D0-AA09-6BBDFAAF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FF7B8-98D4-4ACD-BBD2-B33C3BF13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CA554-329E-4F0A-A826-F7359E50E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F7CEA-EE1E-49D9-BD5A-B1460879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35B01-C021-485F-8796-397E6978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2B04-06E9-46E7-B1F5-34786A771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8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8FD92-32B8-43FF-BA2F-67ED9CC5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87019-F86B-47D6-B2FF-7B2A438A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8078D-227E-4933-AC8F-1E1480FE8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20194-1229-426B-B863-9C3B82031B7E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8657-6201-49A1-AD3F-127DFF4F1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A120-6FF4-4725-A0D6-2E677F0E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5A7C-8E22-448A-92C6-13D652335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205647" y="3236068"/>
            <a:ext cx="5986353" cy="2855009"/>
            <a:chOff x="5877547" y="4461708"/>
            <a:chExt cx="4709843" cy="2855009"/>
          </a:xfrm>
        </p:grpSpPr>
        <p:sp>
          <p:nvSpPr>
            <p:cNvPr id="4" name="Rectangle 3"/>
            <p:cNvSpPr/>
            <p:nvPr/>
          </p:nvSpPr>
          <p:spPr>
            <a:xfrm>
              <a:off x="6240204" y="4461708"/>
              <a:ext cx="434718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PNA &amp; FLU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Coordinating Team Meeting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7547" y="5993278"/>
              <a:ext cx="4709843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Presented by: 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Varun Putta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 at Quality Management, </a:t>
              </a:r>
            </a:p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Elmhurst Medical Center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5836" y="-80818"/>
            <a:ext cx="9286719" cy="6479672"/>
            <a:chOff x="1524000" y="-10633"/>
            <a:chExt cx="9286719" cy="647967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27375" b="11506"/>
            <a:stretch/>
          </p:blipFill>
          <p:spPr>
            <a:xfrm>
              <a:off x="3409534" y="-10633"/>
              <a:ext cx="7401185" cy="647967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t="27377" b="11504"/>
            <a:stretch/>
          </p:blipFill>
          <p:spPr>
            <a:xfrm>
              <a:off x="2403326" y="-10633"/>
              <a:ext cx="7401185" cy="647967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/>
            <a:srcRect l="2664" t="27377" b="11505"/>
            <a:stretch/>
          </p:blipFill>
          <p:spPr>
            <a:xfrm>
              <a:off x="1524000" y="-10633"/>
              <a:ext cx="7204032" cy="6479672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1704346" y="1647073"/>
              <a:ext cx="4572000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defTabSz="457200">
                <a:defRPr/>
              </a:pPr>
              <a:r>
                <a:rPr lang="en-US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 Pneumococcal Vaccine Compliance Rate 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6791F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Performance Improvement Project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6791F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" y="0"/>
            <a:ext cx="1435608" cy="9047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277D999-2240-4003-9D27-776972647902}"/>
              </a:ext>
            </a:extLst>
          </p:cNvPr>
          <p:cNvGrpSpPr/>
          <p:nvPr/>
        </p:nvGrpSpPr>
        <p:grpSpPr>
          <a:xfrm>
            <a:off x="1364735" y="144589"/>
            <a:ext cx="1863124" cy="615553"/>
            <a:chOff x="1499458" y="173568"/>
            <a:chExt cx="1863124" cy="6155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726081-C253-44E2-84F2-A18B3FAF7A00}"/>
                </a:ext>
              </a:extLst>
            </p:cNvPr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48B64C-44D4-4BEF-9162-83A789B354FF}"/>
                </a:ext>
              </a:extLst>
            </p:cNvPr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53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31A2CB5-31CB-4911-9BFA-E3D5BD498570}"/>
              </a:ext>
            </a:extLst>
          </p:cNvPr>
          <p:cNvSpPr/>
          <p:nvPr/>
        </p:nvSpPr>
        <p:spPr>
          <a:xfrm>
            <a:off x="5400393" y="796662"/>
            <a:ext cx="1391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b="1" dirty="0">
                <a:solidFill>
                  <a:prstClr val="black"/>
                </a:solidFill>
              </a:rPr>
              <a:t>Visual Aids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8D319-6BEB-40A8-BFD0-88FDD80E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65" y="1212623"/>
            <a:ext cx="8882670" cy="537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FA2B17-F6CD-4327-B29F-1F023346263B}"/>
              </a:ext>
            </a:extLst>
          </p:cNvPr>
          <p:cNvSpPr txBox="1"/>
          <p:nvPr/>
        </p:nvSpPr>
        <p:spPr>
          <a:xfrm>
            <a:off x="787400" y="1385375"/>
            <a:ext cx="301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40875-A52D-4B21-BBE7-6AF343506B4E}"/>
              </a:ext>
            </a:extLst>
          </p:cNvPr>
          <p:cNvSpPr txBox="1"/>
          <p:nvPr/>
        </p:nvSpPr>
        <p:spPr>
          <a:xfrm>
            <a:off x="787400" y="2167467"/>
            <a:ext cx="5604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Significant progress made towards improving pneumonia vaccine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Long-term sustainability and continuous improvement are key to achieving the 10%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equity, education, and streamlined processes for sustained success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7E521-4CCB-4F07-BF91-DE43BBC15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98" y="4573766"/>
            <a:ext cx="4382112" cy="523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629DA-5879-4AE3-A12C-5B41EA686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064" y="1677762"/>
            <a:ext cx="4344006" cy="289600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FBF79C-E23C-4A52-B3AC-F78FF843F6E3}"/>
              </a:ext>
            </a:extLst>
          </p:cNvPr>
          <p:cNvCxnSpPr/>
          <p:nvPr/>
        </p:nvCxnSpPr>
        <p:spPr>
          <a:xfrm flipV="1">
            <a:off x="7569200" y="3429000"/>
            <a:ext cx="2751667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5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87985E-6B6D-4FF6-AC9A-9A2FA2A1F281}"/>
              </a:ext>
            </a:extLst>
          </p:cNvPr>
          <p:cNvSpPr/>
          <p:nvPr/>
        </p:nvSpPr>
        <p:spPr>
          <a:xfrm>
            <a:off x="640788" y="1347801"/>
            <a:ext cx="5193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3200" b="1" dirty="0"/>
              <a:t>Long-Term Sustainability Plan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DA945-CED6-4A49-9E2E-94E6FBF937ED}"/>
              </a:ext>
            </a:extLst>
          </p:cNvPr>
          <p:cNvSpPr txBox="1"/>
          <p:nvPr/>
        </p:nvSpPr>
        <p:spPr>
          <a:xfrm>
            <a:off x="640788" y="2268272"/>
            <a:ext cx="9392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Actions: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Vaccine Orders into admission/discharge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Education: Develop long-term educational campaigns and resources (Easy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Tracking: Ongoing monitoring of vaccine compliance and improving surveillance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 Collaboration: Partner with local health organizations and in-house programs (Similar to Flu vaccine) </a:t>
            </a:r>
          </a:p>
        </p:txBody>
      </p:sp>
    </p:spTree>
    <p:extLst>
      <p:ext uri="{BB962C8B-B14F-4D97-AF65-F5344CB8AC3E}">
        <p14:creationId xmlns:p14="http://schemas.microsoft.com/office/powerpoint/2010/main" val="18359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738D29-2A40-4348-ABBD-0F90E43ADA1B}"/>
              </a:ext>
            </a:extLst>
          </p:cNvPr>
          <p:cNvSpPr txBox="1"/>
          <p:nvPr/>
        </p:nvSpPr>
        <p:spPr>
          <a:xfrm>
            <a:off x="840507" y="1195834"/>
            <a:ext cx="10335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Current Pneumonia Vaccine Compliance Landscape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83B9-D9B1-4E2D-BC19-4DE245041D6E}"/>
              </a:ext>
            </a:extLst>
          </p:cNvPr>
          <p:cNvSpPr txBox="1"/>
          <p:nvPr/>
        </p:nvSpPr>
        <p:spPr>
          <a:xfrm>
            <a:off x="914401" y="1951376"/>
            <a:ext cx="10335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Key Points: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Overall Vaccine Compliance Rate: ~52.47% (2023-2024 Average)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Vaccine compliance trend: Fluctuating between 45% to 60% from May 2023 to November 2024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Primary challenge: Low compliance despite availability of the vaccine</a:t>
            </a:r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AB60573-A483-4784-BAB2-0CE35C401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467263"/>
              </p:ext>
            </p:extLst>
          </p:nvPr>
        </p:nvGraphicFramePr>
        <p:xfrm>
          <a:off x="1891536" y="3555999"/>
          <a:ext cx="8234597" cy="3141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8621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738D29-2A40-4348-ABBD-0F90E43ADA1B}"/>
              </a:ext>
            </a:extLst>
          </p:cNvPr>
          <p:cNvSpPr txBox="1"/>
          <p:nvPr/>
        </p:nvSpPr>
        <p:spPr>
          <a:xfrm>
            <a:off x="1011959" y="1056566"/>
            <a:ext cx="640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Project Aim &amp; Timeline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D83B9-D9B1-4E2D-BC19-4DE245041D6E}"/>
              </a:ext>
            </a:extLst>
          </p:cNvPr>
          <p:cNvSpPr txBox="1"/>
          <p:nvPr/>
        </p:nvSpPr>
        <p:spPr>
          <a:xfrm>
            <a:off x="560172" y="1970977"/>
            <a:ext cx="10598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Aim</a:t>
            </a:r>
            <a:r>
              <a:rPr lang="en-US" dirty="0"/>
              <a:t>: Increase pneumonia vaccine compliance by 10% by November 2024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Project Initiation</a:t>
            </a:r>
            <a:r>
              <a:rPr lang="en-US" dirty="0"/>
              <a:t>: June 2024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Milestones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July 2024</a:t>
            </a:r>
            <a:r>
              <a:rPr lang="en-US" dirty="0"/>
              <a:t>: Interventions designed with stakeholder input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Ongoing Monitoring</a:t>
            </a:r>
            <a:r>
              <a:rPr lang="en-US" dirty="0"/>
              <a:t>: Regular review meetings and tracking with doctors, nursing staff and allied healthcare workers.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 descr="Healthcare | Free Full-Text | Sustaining Improvements of Surgical Site  Infections by Six Sigma DMAIC Approach">
            <a:extLst>
              <a:ext uri="{FF2B5EF4-FFF2-40B4-BE49-F238E27FC236}">
                <a16:creationId xmlns:a16="http://schemas.microsoft.com/office/drawing/2014/main" id="{1852C5CE-5BB7-413B-94BA-E40FF6C9E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4054939"/>
            <a:ext cx="5238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8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4943CE-6881-4E04-8D4D-575CF5A79E4C}"/>
              </a:ext>
            </a:extLst>
          </p:cNvPr>
          <p:cNvSpPr txBox="1"/>
          <p:nvPr/>
        </p:nvSpPr>
        <p:spPr>
          <a:xfrm>
            <a:off x="286559" y="1237605"/>
            <a:ext cx="870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 Measure</a:t>
            </a:r>
            <a:r>
              <a:rPr lang="en-US" dirty="0"/>
              <a:t>: Total pneumonia vaccines administered (e.g., B6 unit data)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270D010-EE90-46D4-B87B-CADCE9D75A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565784"/>
              </p:ext>
            </p:extLst>
          </p:nvPr>
        </p:nvGraphicFramePr>
        <p:xfrm>
          <a:off x="558801" y="3369733"/>
          <a:ext cx="11260666" cy="324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43E7C9B-134A-4FE4-A865-D2135F4382AF}"/>
              </a:ext>
            </a:extLst>
          </p:cNvPr>
          <p:cNvSpPr txBox="1"/>
          <p:nvPr/>
        </p:nvSpPr>
        <p:spPr>
          <a:xfrm>
            <a:off x="372533" y="1972270"/>
            <a:ext cx="750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the total number of vaccines administered allows us to monitor the effectiveness of the intervention in increasing vaccine distribution and identify any gaps in the vaccine delivery process.</a:t>
            </a:r>
          </a:p>
        </p:txBody>
      </p:sp>
    </p:spTree>
    <p:extLst>
      <p:ext uri="{BB962C8B-B14F-4D97-AF65-F5344CB8AC3E}">
        <p14:creationId xmlns:p14="http://schemas.microsoft.com/office/powerpoint/2010/main" val="49673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0E68F0-DC40-4153-94D4-2627A27E1951}"/>
              </a:ext>
            </a:extLst>
          </p:cNvPr>
          <p:cNvSpPr txBox="1"/>
          <p:nvPr/>
        </p:nvSpPr>
        <p:spPr>
          <a:xfrm>
            <a:off x="491065" y="1108899"/>
            <a:ext cx="93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Outcome Measure</a:t>
            </a:r>
            <a:r>
              <a:rPr lang="en-US" sz="2400" dirty="0"/>
              <a:t>: Percentage of vaccine-compliant patients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B363A23-947F-4E1D-B826-D170BC6C3F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07625"/>
              </p:ext>
            </p:extLst>
          </p:nvPr>
        </p:nvGraphicFramePr>
        <p:xfrm>
          <a:off x="1861359" y="3270121"/>
          <a:ext cx="8234597" cy="3141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45A0FF-3847-4591-BC69-D39AB4B7B7A6}"/>
              </a:ext>
            </a:extLst>
          </p:cNvPr>
          <p:cNvSpPr txBox="1"/>
          <p:nvPr/>
        </p:nvSpPr>
        <p:spPr>
          <a:xfrm>
            <a:off x="491063" y="1882801"/>
            <a:ext cx="9338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measure directly reflects the success of our interventions in improving vaccine compliance, providing a clear indicator of progress toward our 10% increase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87985E-6B6D-4FF6-AC9A-9A2FA2A1F281}"/>
              </a:ext>
            </a:extLst>
          </p:cNvPr>
          <p:cNvSpPr/>
          <p:nvPr/>
        </p:nvSpPr>
        <p:spPr>
          <a:xfrm>
            <a:off x="691588" y="1192737"/>
            <a:ext cx="7884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Balancing Measure</a:t>
            </a:r>
            <a:r>
              <a:rPr lang="en-US" dirty="0"/>
              <a:t>: Percentage of patients with a length of stay between 2-7 days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4B0D6E9-50D7-47DD-A968-9BB0A7F33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409229"/>
              </p:ext>
            </p:extLst>
          </p:nvPr>
        </p:nvGraphicFramePr>
        <p:xfrm>
          <a:off x="2368784" y="3429000"/>
          <a:ext cx="7744619" cy="249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FC5529-5F7A-4E4D-A044-5084409B4472}"/>
              </a:ext>
            </a:extLst>
          </p:cNvPr>
          <p:cNvSpPr txBox="1"/>
          <p:nvPr/>
        </p:nvSpPr>
        <p:spPr>
          <a:xfrm>
            <a:off x="753533" y="1844403"/>
            <a:ext cx="9922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Ensuring that vaccine compliance improvements are not skewed by patient length of stay helps maintain the integrity of the data and ensures that changes are truly representative of overall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39947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87985E-6B6D-4FF6-AC9A-9A2FA2A1F281}"/>
              </a:ext>
            </a:extLst>
          </p:cNvPr>
          <p:cNvSpPr/>
          <p:nvPr/>
        </p:nvSpPr>
        <p:spPr>
          <a:xfrm>
            <a:off x="745067" y="1079925"/>
            <a:ext cx="21118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US" sz="3200" b="1" dirty="0">
                <a:solidFill>
                  <a:prstClr val="black"/>
                </a:solidFill>
              </a:rPr>
              <a:t>Equity Lens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AA4B6-B02E-4A42-8A12-6D616048A371}"/>
              </a:ext>
            </a:extLst>
          </p:cNvPr>
          <p:cNvSpPr txBox="1"/>
          <p:nvPr/>
        </p:nvSpPr>
        <p:spPr>
          <a:xfrm>
            <a:off x="745067" y="1821886"/>
            <a:ext cx="11159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Focus on Hispanic and Black populations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Data Insights: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Significant gaps in vaccine compliance between these groups and total population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Example: Hispanic compliance rate in May 2023 (24.5%) vs. Black compliance rate (16.7%)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1CEBC3B-BDBA-4197-AD3D-B2B8764AD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506951"/>
              </p:ext>
            </p:extLst>
          </p:nvPr>
        </p:nvGraphicFramePr>
        <p:xfrm>
          <a:off x="626532" y="3022601"/>
          <a:ext cx="11277601" cy="3767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0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E674CF-2FD5-45CE-B418-128BD06224CA}"/>
              </a:ext>
            </a:extLst>
          </p:cNvPr>
          <p:cNvSpPr/>
          <p:nvPr/>
        </p:nvSpPr>
        <p:spPr>
          <a:xfrm>
            <a:off x="807746" y="1415534"/>
            <a:ext cx="3171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Interventions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B6C68-9844-4F02-8262-C574B282978D}"/>
              </a:ext>
            </a:extLst>
          </p:cNvPr>
          <p:cNvSpPr txBox="1"/>
          <p:nvPr/>
        </p:nvSpPr>
        <p:spPr>
          <a:xfrm>
            <a:off x="922867" y="2091267"/>
            <a:ext cx="539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94209-5E5C-4394-AEA6-5408063F45AD}"/>
              </a:ext>
            </a:extLst>
          </p:cNvPr>
          <p:cNvSpPr txBox="1"/>
          <p:nvPr/>
        </p:nvSpPr>
        <p:spPr>
          <a:xfrm>
            <a:off x="175736" y="2182992"/>
            <a:ext cx="10153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of Vaccine Orders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into Admission/Discharge Protocols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Revise Discharge Workflow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Include vaccine status checklists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Enhanced Patient Education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Improve materials and create visual aids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Staff Reminders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Create visual aids for staff on the importance of vaccines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94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9" y="188523"/>
            <a:ext cx="1450801" cy="7342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737360" y="247854"/>
            <a:ext cx="1863124" cy="615553"/>
            <a:chOff x="1499458" y="173568"/>
            <a:chExt cx="1863124" cy="615553"/>
          </a:xfrm>
        </p:grpSpPr>
        <p:sp>
          <p:nvSpPr>
            <p:cNvPr id="8" name="TextBox 7"/>
            <p:cNvSpPr txBox="1"/>
            <p:nvPr/>
          </p:nvSpPr>
          <p:spPr>
            <a:xfrm>
              <a:off x="1576516" y="173568"/>
              <a:ext cx="17860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172E77"/>
                  </a:solidFill>
                  <a:effectLst/>
                  <a:uLnTx/>
                  <a:uFillTx/>
                  <a:latin typeface="Mongolian Baiti" panose="03000500000000000000" pitchFamily="66" charset="0"/>
                  <a:ea typeface="+mn-ea"/>
                  <a:cs typeface="Mongolian Baiti" panose="03000500000000000000" pitchFamily="66" charset="0"/>
                </a:rPr>
                <a:t>Elmhurst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499458" y="201084"/>
              <a:ext cx="0" cy="521292"/>
            </a:xfrm>
            <a:prstGeom prst="line">
              <a:avLst/>
            </a:prstGeom>
            <a:ln w="19050">
              <a:solidFill>
                <a:srgbClr val="284B8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E674CF-2FD5-45CE-B418-128BD06224CA}"/>
              </a:ext>
            </a:extLst>
          </p:cNvPr>
          <p:cNvSpPr/>
          <p:nvPr/>
        </p:nvSpPr>
        <p:spPr>
          <a:xfrm>
            <a:off x="677333" y="1402157"/>
            <a:ext cx="6034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Interventions : Root Cause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B6C68-9844-4F02-8262-C574B282978D}"/>
              </a:ext>
            </a:extLst>
          </p:cNvPr>
          <p:cNvSpPr txBox="1"/>
          <p:nvPr/>
        </p:nvSpPr>
        <p:spPr>
          <a:xfrm>
            <a:off x="922867" y="2091267"/>
            <a:ext cx="5393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94209-5E5C-4394-AEA6-5408063F45AD}"/>
              </a:ext>
            </a:extLst>
          </p:cNvPr>
          <p:cNvSpPr txBox="1"/>
          <p:nvPr/>
        </p:nvSpPr>
        <p:spPr>
          <a:xfrm>
            <a:off x="677333" y="2458409"/>
            <a:ext cx="490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Primary Drivers: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Inefficient Vaccine Ordering and Administration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Insufficient Communication and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Secondary Drivers: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Postponement of Vaccine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Lack of Patient Understanding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Inadequate Staff Training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F2E980-64A1-466A-8510-B573B78C1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533" y="2250239"/>
            <a:ext cx="6241996" cy="28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524</Words>
  <Application>Microsoft Office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Mongolian Baiti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Putta, Varun</dc:creator>
  <cp:lastModifiedBy>Putta, Varun</cp:lastModifiedBy>
  <cp:revision>5</cp:revision>
  <dcterms:created xsi:type="dcterms:W3CDTF">2024-12-16T16:42:13Z</dcterms:created>
  <dcterms:modified xsi:type="dcterms:W3CDTF">2024-12-16T20:23:49Z</dcterms:modified>
</cp:coreProperties>
</file>