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4"/>
  </p:sldMasterIdLst>
  <p:notesMasterIdLst>
    <p:notesMasterId r:id="rId17"/>
  </p:notesMasterIdLst>
  <p:handoutMasterIdLst>
    <p:handoutMasterId r:id="rId18"/>
  </p:handoutMasterIdLst>
  <p:sldIdLst>
    <p:sldId id="576" r:id="rId5"/>
    <p:sldId id="2142534493" r:id="rId6"/>
    <p:sldId id="2142534495" r:id="rId7"/>
    <p:sldId id="2142534485" r:id="rId8"/>
    <p:sldId id="2142534497" r:id="rId9"/>
    <p:sldId id="2142534460" r:id="rId10"/>
    <p:sldId id="1737" r:id="rId11"/>
    <p:sldId id="2142534492" r:id="rId12"/>
    <p:sldId id="2142534491" r:id="rId13"/>
    <p:sldId id="2142534490" r:id="rId14"/>
    <p:sldId id="2142534496" r:id="rId15"/>
    <p:sldId id="21425344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" initials="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051"/>
    <a:srgbClr val="F57B29"/>
    <a:srgbClr val="0078D4"/>
    <a:srgbClr val="2289C7"/>
    <a:srgbClr val="FF1CA8"/>
    <a:srgbClr val="000000"/>
    <a:srgbClr val="FFFFCC"/>
    <a:srgbClr val="F7C8CF"/>
    <a:srgbClr val="E37222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3F23E-AE93-4D64-9E55-7E341C434B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38FD7-7A44-426B-86CC-FC67C059D1AC}">
      <dgm:prSet phldrT="[Text]" custT="1"/>
      <dgm:spPr>
        <a:solidFill>
          <a:srgbClr val="830051"/>
        </a:solidFill>
      </dgm:spPr>
      <dgm:t>
        <a:bodyPr/>
        <a:lstStyle/>
        <a:p>
          <a:r>
            <a:rPr lang="en-US" sz="1400" dirty="0"/>
            <a:t>Information Security  Governance Services </a:t>
          </a:r>
        </a:p>
      </dgm:t>
    </dgm:pt>
    <dgm:pt modelId="{8FC01385-C17E-468B-A46F-AAB7A7C06FC8}" type="parTrans" cxnId="{5341C1D0-DAC3-4A85-9996-CC9B2B20A03A}">
      <dgm:prSet/>
      <dgm:spPr/>
      <dgm:t>
        <a:bodyPr/>
        <a:lstStyle/>
        <a:p>
          <a:endParaRPr lang="en-US"/>
        </a:p>
      </dgm:t>
    </dgm:pt>
    <dgm:pt modelId="{7B7488DA-9491-49AE-B0AF-FF292113AE68}" type="sibTrans" cxnId="{5341C1D0-DAC3-4A85-9996-CC9B2B20A03A}">
      <dgm:prSet/>
      <dgm:spPr/>
      <dgm:t>
        <a:bodyPr/>
        <a:lstStyle/>
        <a:p>
          <a:endParaRPr lang="en-US"/>
        </a:p>
      </dgm:t>
    </dgm:pt>
    <dgm:pt modelId="{EEA22320-56DC-49F9-8650-B63A6C8DE47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ISO 27001 Implementation </a:t>
          </a:r>
        </a:p>
      </dgm:t>
    </dgm:pt>
    <dgm:pt modelId="{5B4A6B26-9A88-4B33-A17A-03797F212368}" type="parTrans" cxnId="{E6ED8D9A-BDBA-4A56-8735-753C0D3E4768}">
      <dgm:prSet/>
      <dgm:spPr/>
      <dgm:t>
        <a:bodyPr/>
        <a:lstStyle/>
        <a:p>
          <a:endParaRPr lang="en-US"/>
        </a:p>
      </dgm:t>
    </dgm:pt>
    <dgm:pt modelId="{E8AFF84F-665E-4C7D-8B1C-7203C8961B52}" type="sibTrans" cxnId="{E6ED8D9A-BDBA-4A56-8735-753C0D3E4768}">
      <dgm:prSet/>
      <dgm:spPr/>
      <dgm:t>
        <a:bodyPr/>
        <a:lstStyle/>
        <a:p>
          <a:endParaRPr lang="en-US"/>
        </a:p>
      </dgm:t>
    </dgm:pt>
    <dgm:pt modelId="{2A9BF844-100B-4E2C-812F-ACEE1F6B045A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400" dirty="0"/>
            <a:t>Risk Management </a:t>
          </a:r>
        </a:p>
      </dgm:t>
    </dgm:pt>
    <dgm:pt modelId="{86CABFF0-DEC7-460C-9391-A372688B8E9D}" type="parTrans" cxnId="{E8633199-5B30-46AD-8C66-D2CD10F5F05C}">
      <dgm:prSet/>
      <dgm:spPr/>
      <dgm:t>
        <a:bodyPr/>
        <a:lstStyle/>
        <a:p>
          <a:endParaRPr lang="en-US"/>
        </a:p>
      </dgm:t>
    </dgm:pt>
    <dgm:pt modelId="{CA0165D2-8AD5-46C6-B87E-205A8BB9AB32}" type="sibTrans" cxnId="{E8633199-5B30-46AD-8C66-D2CD10F5F05C}">
      <dgm:prSet/>
      <dgm:spPr/>
      <dgm:t>
        <a:bodyPr/>
        <a:lstStyle/>
        <a:p>
          <a:endParaRPr lang="en-US"/>
        </a:p>
      </dgm:t>
    </dgm:pt>
    <dgm:pt modelId="{7026BAD2-C887-43AB-98BB-7214A3E3271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400" dirty="0"/>
            <a:t>Compliance Management </a:t>
          </a:r>
        </a:p>
      </dgm:t>
    </dgm:pt>
    <dgm:pt modelId="{09B39F04-709D-43FB-AE05-9A6C864C1BBB}" type="parTrans" cxnId="{51A9B25C-36E9-4656-999C-D211079A53AF}">
      <dgm:prSet/>
      <dgm:spPr/>
      <dgm:t>
        <a:bodyPr/>
        <a:lstStyle/>
        <a:p>
          <a:endParaRPr lang="en-US"/>
        </a:p>
      </dgm:t>
    </dgm:pt>
    <dgm:pt modelId="{B424839C-130E-4EF4-B8DC-807E331AB6A1}" type="sibTrans" cxnId="{51A9B25C-36E9-4656-999C-D211079A53AF}">
      <dgm:prSet/>
      <dgm:spPr/>
      <dgm:t>
        <a:bodyPr/>
        <a:lstStyle/>
        <a:p>
          <a:endParaRPr lang="en-US"/>
        </a:p>
      </dgm:t>
    </dgm:pt>
    <dgm:pt modelId="{3C7DA546-FF7F-48A1-975E-615023AB5B89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CISO Advisory </a:t>
          </a:r>
        </a:p>
      </dgm:t>
    </dgm:pt>
    <dgm:pt modelId="{FD60F354-952E-4AD1-8F6E-2E18FB1E2BE4}" type="parTrans" cxnId="{0A9FE510-46EE-407D-B6DE-F8CD1E286623}">
      <dgm:prSet/>
      <dgm:spPr/>
      <dgm:t>
        <a:bodyPr/>
        <a:lstStyle/>
        <a:p>
          <a:endParaRPr lang="en-US"/>
        </a:p>
      </dgm:t>
    </dgm:pt>
    <dgm:pt modelId="{21869095-FD7C-41E3-9D4B-9F1E6B150523}" type="sibTrans" cxnId="{0A9FE510-46EE-407D-B6DE-F8CD1E286623}">
      <dgm:prSet/>
      <dgm:spPr/>
      <dgm:t>
        <a:bodyPr/>
        <a:lstStyle/>
        <a:p>
          <a:endParaRPr lang="en-US"/>
        </a:p>
      </dgm:t>
    </dgm:pt>
    <dgm:pt modelId="{F67CA9C9-3F84-4862-AB06-F371E5F3813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Security Metrics</a:t>
          </a:r>
        </a:p>
      </dgm:t>
    </dgm:pt>
    <dgm:pt modelId="{E2B16E6A-482A-4F83-8DE8-C51E666CE684}" type="parTrans" cxnId="{E33C59F8-3AF7-4971-9137-DE36BE58EF60}">
      <dgm:prSet/>
      <dgm:spPr/>
      <dgm:t>
        <a:bodyPr/>
        <a:lstStyle/>
        <a:p>
          <a:endParaRPr lang="en-US"/>
        </a:p>
      </dgm:t>
    </dgm:pt>
    <dgm:pt modelId="{404DC9D4-E92A-4C6D-B7B6-F2F2D75BC91F}" type="sibTrans" cxnId="{E33C59F8-3AF7-4971-9137-DE36BE58EF60}">
      <dgm:prSet/>
      <dgm:spPr/>
      <dgm:t>
        <a:bodyPr/>
        <a:lstStyle/>
        <a:p>
          <a:endParaRPr lang="en-US"/>
        </a:p>
      </dgm:t>
    </dgm:pt>
    <dgm:pt modelId="{EC2CCEEA-3E4A-49B7-A35C-A32BDA0DE7B1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IT Risk assessments </a:t>
          </a:r>
        </a:p>
      </dgm:t>
    </dgm:pt>
    <dgm:pt modelId="{01E6255D-F988-4629-8CAC-B63581C6966B}" type="parTrans" cxnId="{403655FA-FFE8-4D94-8F77-96395DB588BC}">
      <dgm:prSet/>
      <dgm:spPr/>
      <dgm:t>
        <a:bodyPr/>
        <a:lstStyle/>
        <a:p>
          <a:endParaRPr lang="en-US"/>
        </a:p>
      </dgm:t>
    </dgm:pt>
    <dgm:pt modelId="{22A0C365-E3BE-4D3E-B70D-5AB6E06AC1EF}" type="sibTrans" cxnId="{403655FA-FFE8-4D94-8F77-96395DB588BC}">
      <dgm:prSet/>
      <dgm:spPr/>
      <dgm:t>
        <a:bodyPr/>
        <a:lstStyle/>
        <a:p>
          <a:endParaRPr lang="en-US"/>
        </a:p>
      </dgm:t>
    </dgm:pt>
    <dgm:pt modelId="{DF1211E6-841A-444D-960A-0834F76979FD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Supplier / Third party risk assessments</a:t>
          </a:r>
        </a:p>
      </dgm:t>
    </dgm:pt>
    <dgm:pt modelId="{47145137-23D8-4239-8E84-A039AE83B4BE}" type="parTrans" cxnId="{C11D73CF-8A22-4B5A-82AF-3C796BA9D83F}">
      <dgm:prSet/>
      <dgm:spPr/>
      <dgm:t>
        <a:bodyPr/>
        <a:lstStyle/>
        <a:p>
          <a:endParaRPr lang="en-US"/>
        </a:p>
      </dgm:t>
    </dgm:pt>
    <dgm:pt modelId="{8F82BCC0-C8AB-4AA2-9C83-93179C1F5DCF}" type="sibTrans" cxnId="{C11D73CF-8A22-4B5A-82AF-3C796BA9D83F}">
      <dgm:prSet/>
      <dgm:spPr/>
      <dgm:t>
        <a:bodyPr/>
        <a:lstStyle/>
        <a:p>
          <a:endParaRPr lang="en-US"/>
        </a:p>
      </dgm:t>
    </dgm:pt>
    <dgm:pt modelId="{5C01F430-F77B-4966-B208-CAD6256DE8B2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Cyber resiliency assessments </a:t>
          </a:r>
        </a:p>
      </dgm:t>
    </dgm:pt>
    <dgm:pt modelId="{8AE619FD-093D-4F47-8B56-96A49ACAD3BA}" type="parTrans" cxnId="{F191AD8E-1968-451A-9A55-34DA79C05B3F}">
      <dgm:prSet/>
      <dgm:spPr/>
      <dgm:t>
        <a:bodyPr/>
        <a:lstStyle/>
        <a:p>
          <a:endParaRPr lang="en-US"/>
        </a:p>
      </dgm:t>
    </dgm:pt>
    <dgm:pt modelId="{EAB827E9-0B4B-40E9-883F-BD7508170152}" type="sibTrans" cxnId="{F191AD8E-1968-451A-9A55-34DA79C05B3F}">
      <dgm:prSet/>
      <dgm:spPr/>
      <dgm:t>
        <a:bodyPr/>
        <a:lstStyle/>
        <a:p>
          <a:endParaRPr lang="en-US"/>
        </a:p>
      </dgm:t>
    </dgm:pt>
    <dgm:pt modelId="{A7EA03E2-8D18-44E4-A3C4-D9AC2E2D506E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Financial Industry Specific assessments (FFIEC, NYDFS, PCI )</a:t>
          </a:r>
        </a:p>
      </dgm:t>
    </dgm:pt>
    <dgm:pt modelId="{4035895E-EC47-4F61-BDD6-1C1B2BBB62FA}" type="parTrans" cxnId="{43D954E0-5691-4D96-940D-79B9BDCE4BBF}">
      <dgm:prSet/>
      <dgm:spPr/>
      <dgm:t>
        <a:bodyPr/>
        <a:lstStyle/>
        <a:p>
          <a:endParaRPr lang="en-US"/>
        </a:p>
      </dgm:t>
    </dgm:pt>
    <dgm:pt modelId="{313CEA5E-DFCD-426C-A3F0-789C94D4592F}" type="sibTrans" cxnId="{43D954E0-5691-4D96-940D-79B9BDCE4BBF}">
      <dgm:prSet/>
      <dgm:spPr/>
      <dgm:t>
        <a:bodyPr/>
        <a:lstStyle/>
        <a:p>
          <a:endParaRPr lang="en-US"/>
        </a:p>
      </dgm:t>
    </dgm:pt>
    <dgm:pt modelId="{FD577D7D-7CE7-4F54-964F-5884DF66060C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Healthcare specific assessments (HIPAA, HITRUST)</a:t>
          </a:r>
        </a:p>
      </dgm:t>
    </dgm:pt>
    <dgm:pt modelId="{7FBC2994-C63A-4022-9F10-95110269603C}" type="parTrans" cxnId="{5EAE9884-C982-49BD-A213-EB4ECEF6703C}">
      <dgm:prSet/>
      <dgm:spPr/>
      <dgm:t>
        <a:bodyPr/>
        <a:lstStyle/>
        <a:p>
          <a:endParaRPr lang="en-US"/>
        </a:p>
      </dgm:t>
    </dgm:pt>
    <dgm:pt modelId="{99B111B4-0EC6-40E8-BF46-A89F9D1888AF}" type="sibTrans" cxnId="{5EAE9884-C982-49BD-A213-EB4ECEF6703C}">
      <dgm:prSet/>
      <dgm:spPr/>
      <dgm:t>
        <a:bodyPr/>
        <a:lstStyle/>
        <a:p>
          <a:endParaRPr lang="en-US"/>
        </a:p>
      </dgm:t>
    </dgm:pt>
    <dgm:pt modelId="{7FC60AD1-9BA9-4BE3-A9AC-7FC7E74ECEB5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GDPR, Privacy assessments</a:t>
          </a:r>
        </a:p>
      </dgm:t>
    </dgm:pt>
    <dgm:pt modelId="{AB628FAD-7BF5-47FA-87AF-C0EBEDA55024}" type="parTrans" cxnId="{7D7A0E22-3A76-4198-80C2-15D488F151C4}">
      <dgm:prSet/>
      <dgm:spPr/>
      <dgm:t>
        <a:bodyPr/>
        <a:lstStyle/>
        <a:p>
          <a:endParaRPr lang="en-US"/>
        </a:p>
      </dgm:t>
    </dgm:pt>
    <dgm:pt modelId="{EB47A6C0-73C9-48E7-83C0-2EC0387C6A18}" type="sibTrans" cxnId="{7D7A0E22-3A76-4198-80C2-15D488F151C4}">
      <dgm:prSet/>
      <dgm:spPr/>
      <dgm:t>
        <a:bodyPr/>
        <a:lstStyle/>
        <a:p>
          <a:endParaRPr lang="en-US"/>
        </a:p>
      </dgm:t>
    </dgm:pt>
    <dgm:pt modelId="{E4218869-98AA-48E4-9E55-2F87AAE83FE6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400" dirty="0"/>
            <a:t>GRC Automation</a:t>
          </a:r>
        </a:p>
      </dgm:t>
    </dgm:pt>
    <dgm:pt modelId="{F18805CB-B46C-4D7D-8532-538B394124C1}" type="parTrans" cxnId="{05D72C00-4946-420A-95B3-4F061D8F9703}">
      <dgm:prSet/>
      <dgm:spPr/>
      <dgm:t>
        <a:bodyPr/>
        <a:lstStyle/>
        <a:p>
          <a:endParaRPr lang="en-US"/>
        </a:p>
      </dgm:t>
    </dgm:pt>
    <dgm:pt modelId="{ED412369-78EB-49AB-81B6-68C60AF1479C}" type="sibTrans" cxnId="{05D72C00-4946-420A-95B3-4F061D8F9703}">
      <dgm:prSet/>
      <dgm:spPr/>
      <dgm:t>
        <a:bodyPr/>
        <a:lstStyle/>
        <a:p>
          <a:endParaRPr lang="en-US"/>
        </a:p>
      </dgm:t>
    </dgm:pt>
    <dgm:pt modelId="{0CAEA990-06B8-49C3-8F6D-639E7B16D05B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/>
            <a:t>BC / DR Management </a:t>
          </a:r>
        </a:p>
      </dgm:t>
    </dgm:pt>
    <dgm:pt modelId="{C6BE2A2A-1576-4958-BF1E-3982C5FE19B1}" type="parTrans" cxnId="{A4E08D14-6EA4-491E-9BE3-9CD003334E1A}">
      <dgm:prSet/>
      <dgm:spPr/>
      <dgm:t>
        <a:bodyPr/>
        <a:lstStyle/>
        <a:p>
          <a:endParaRPr lang="en-US"/>
        </a:p>
      </dgm:t>
    </dgm:pt>
    <dgm:pt modelId="{D73FE44E-E393-4D7C-93BB-7BA3E8DDC765}" type="sibTrans" cxnId="{A4E08D14-6EA4-491E-9BE3-9CD003334E1A}">
      <dgm:prSet/>
      <dgm:spPr/>
      <dgm:t>
        <a:bodyPr/>
        <a:lstStyle/>
        <a:p>
          <a:endParaRPr lang="en-US"/>
        </a:p>
      </dgm:t>
    </dgm:pt>
    <dgm:pt modelId="{B341203B-7B52-41EC-931A-71230A84C69D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Policies, Standards, Guideline definition</a:t>
          </a:r>
        </a:p>
      </dgm:t>
    </dgm:pt>
    <dgm:pt modelId="{C7DC3B4D-50B0-4DC6-A444-716C35BCCCB9}" type="parTrans" cxnId="{4381DA36-5BB4-4F22-A8EA-D5368CA81670}">
      <dgm:prSet/>
      <dgm:spPr/>
      <dgm:t>
        <a:bodyPr/>
        <a:lstStyle/>
        <a:p>
          <a:endParaRPr lang="en-US"/>
        </a:p>
      </dgm:t>
    </dgm:pt>
    <dgm:pt modelId="{83D72753-B20F-489A-A7E8-EDC9E6201847}" type="sibTrans" cxnId="{4381DA36-5BB4-4F22-A8EA-D5368CA81670}">
      <dgm:prSet/>
      <dgm:spPr/>
      <dgm:t>
        <a:bodyPr/>
        <a:lstStyle/>
        <a:p>
          <a:endParaRPr lang="en-US"/>
        </a:p>
      </dgm:t>
    </dgm:pt>
    <dgm:pt modelId="{0B4B30A4-4FA7-48EF-A24B-207832EDCBEA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Enterprise Risk assessments</a:t>
          </a:r>
        </a:p>
      </dgm:t>
    </dgm:pt>
    <dgm:pt modelId="{050B7128-0E5B-4638-9A98-45D0B2762333}" type="parTrans" cxnId="{ADEA704F-3B27-4C7C-9C27-96E518C6A922}">
      <dgm:prSet/>
      <dgm:spPr/>
      <dgm:t>
        <a:bodyPr/>
        <a:lstStyle/>
        <a:p>
          <a:endParaRPr lang="en-US"/>
        </a:p>
      </dgm:t>
    </dgm:pt>
    <dgm:pt modelId="{FFC65BCA-20B6-4C31-A798-B3D64CE2E01D}" type="sibTrans" cxnId="{ADEA704F-3B27-4C7C-9C27-96E518C6A922}">
      <dgm:prSet/>
      <dgm:spPr/>
      <dgm:t>
        <a:bodyPr/>
        <a:lstStyle/>
        <a:p>
          <a:endParaRPr lang="en-US"/>
        </a:p>
      </dgm:t>
    </dgm:pt>
    <dgm:pt modelId="{69B9FC42-9B73-4EEB-8BAB-00F808923271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CyberSecurity Controls assessment (NIST, CIS)</a:t>
          </a:r>
        </a:p>
      </dgm:t>
    </dgm:pt>
    <dgm:pt modelId="{D53B41BA-1F7C-400A-B6F9-8EA714E35C0B}" type="parTrans" cxnId="{EC651F7E-3804-4E71-9E1E-18D7D4DDBF5C}">
      <dgm:prSet/>
      <dgm:spPr/>
      <dgm:t>
        <a:bodyPr/>
        <a:lstStyle/>
        <a:p>
          <a:endParaRPr lang="en-US"/>
        </a:p>
      </dgm:t>
    </dgm:pt>
    <dgm:pt modelId="{3E6CB88F-F5B6-45EF-902E-A1703031785B}" type="sibTrans" cxnId="{EC651F7E-3804-4E71-9E1E-18D7D4DDBF5C}">
      <dgm:prSet/>
      <dgm:spPr/>
      <dgm:t>
        <a:bodyPr/>
        <a:lstStyle/>
        <a:p>
          <a:endParaRPr lang="en-US"/>
        </a:p>
      </dgm:t>
    </dgm:pt>
    <dgm:pt modelId="{AB03EC6A-7FA2-4933-9600-02622C2E1F27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RSA Archer Solution design and engineering </a:t>
          </a:r>
        </a:p>
      </dgm:t>
    </dgm:pt>
    <dgm:pt modelId="{B43BC373-E0E2-46E9-86E7-A4F2BA7C3199}" type="parTrans" cxnId="{12F46C99-93EC-493F-A264-11A9C1A0401D}">
      <dgm:prSet/>
      <dgm:spPr/>
      <dgm:t>
        <a:bodyPr/>
        <a:lstStyle/>
        <a:p>
          <a:endParaRPr lang="en-US"/>
        </a:p>
      </dgm:t>
    </dgm:pt>
    <dgm:pt modelId="{AA8AABD7-648E-48D2-986B-79FFBDC76A10}" type="sibTrans" cxnId="{12F46C99-93EC-493F-A264-11A9C1A0401D}">
      <dgm:prSet/>
      <dgm:spPr/>
      <dgm:t>
        <a:bodyPr/>
        <a:lstStyle/>
        <a:p>
          <a:endParaRPr lang="en-US"/>
        </a:p>
      </dgm:t>
    </dgm:pt>
    <dgm:pt modelId="{17B97C6F-2AAD-4BAF-B687-4C20CDCFE6AB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BC / DR Program management </a:t>
          </a:r>
        </a:p>
      </dgm:t>
    </dgm:pt>
    <dgm:pt modelId="{AB84B0ED-FC6F-469D-9E99-E2DBF8C3227E}" type="parTrans" cxnId="{4E72263B-752A-4501-9A8A-83C04EDA143E}">
      <dgm:prSet/>
      <dgm:spPr/>
      <dgm:t>
        <a:bodyPr/>
        <a:lstStyle/>
        <a:p>
          <a:endParaRPr lang="en-US"/>
        </a:p>
      </dgm:t>
    </dgm:pt>
    <dgm:pt modelId="{82106441-7E32-4E64-86F5-568D43DFD91A}" type="sibTrans" cxnId="{4E72263B-752A-4501-9A8A-83C04EDA143E}">
      <dgm:prSet/>
      <dgm:spPr/>
      <dgm:t>
        <a:bodyPr/>
        <a:lstStyle/>
        <a:p>
          <a:endParaRPr lang="en-US"/>
        </a:p>
      </dgm:t>
    </dgm:pt>
    <dgm:pt modelId="{2FA72644-290E-45F4-9308-984D369E1350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Service now GRC Platform engineering and Support</a:t>
          </a:r>
        </a:p>
      </dgm:t>
    </dgm:pt>
    <dgm:pt modelId="{FB303472-FBB0-46FE-B9D5-724F124B413B}" type="parTrans" cxnId="{D673774E-A1E5-4FF4-B1DA-251F65916606}">
      <dgm:prSet/>
      <dgm:spPr/>
      <dgm:t>
        <a:bodyPr/>
        <a:lstStyle/>
        <a:p>
          <a:endParaRPr lang="en-US"/>
        </a:p>
      </dgm:t>
    </dgm:pt>
    <dgm:pt modelId="{6A96BAC7-8A64-4A02-AF00-6B7B02151419}" type="sibTrans" cxnId="{D673774E-A1E5-4FF4-B1DA-251F65916606}">
      <dgm:prSet/>
      <dgm:spPr/>
      <dgm:t>
        <a:bodyPr/>
        <a:lstStyle/>
        <a:p>
          <a:endParaRPr lang="en-US"/>
        </a:p>
      </dgm:t>
    </dgm:pt>
    <dgm:pt modelId="{69755534-A6DA-4122-8D46-0C89B626E275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/>
            <a:t>IT General Controls Assessment</a:t>
          </a:r>
        </a:p>
      </dgm:t>
    </dgm:pt>
    <dgm:pt modelId="{CCD20776-79EB-4D4C-93FD-4782B888A084}" type="parTrans" cxnId="{F38C7261-1A14-46B9-B872-6FF04912D4B3}">
      <dgm:prSet/>
      <dgm:spPr/>
      <dgm:t>
        <a:bodyPr/>
        <a:lstStyle/>
        <a:p>
          <a:endParaRPr lang="en-US"/>
        </a:p>
      </dgm:t>
    </dgm:pt>
    <dgm:pt modelId="{04A28E12-5BAE-4A84-BFB9-C4435A713D70}" type="sibTrans" cxnId="{F38C7261-1A14-46B9-B872-6FF04912D4B3}">
      <dgm:prSet/>
      <dgm:spPr/>
      <dgm:t>
        <a:bodyPr/>
        <a:lstStyle/>
        <a:p>
          <a:endParaRPr lang="en-US"/>
        </a:p>
      </dgm:t>
    </dgm:pt>
    <dgm:pt modelId="{C244AA10-10CA-4DE7-9596-4F7641161CA4}" type="pres">
      <dgm:prSet presAssocID="{5943F23E-AE93-4D64-9E55-7E341C434BDA}" presName="Name0" presStyleCnt="0">
        <dgm:presLayoutVars>
          <dgm:dir/>
          <dgm:animLvl val="lvl"/>
          <dgm:resizeHandles val="exact"/>
        </dgm:presLayoutVars>
      </dgm:prSet>
      <dgm:spPr/>
    </dgm:pt>
    <dgm:pt modelId="{815C3262-D623-4549-8132-DAA825DB4821}" type="pres">
      <dgm:prSet presAssocID="{1AC38FD7-7A44-426B-86CC-FC67C059D1AC}" presName="composite" presStyleCnt="0"/>
      <dgm:spPr/>
    </dgm:pt>
    <dgm:pt modelId="{2FCAE8FA-ADCD-4C90-A94D-88A6A6A4E08F}" type="pres">
      <dgm:prSet presAssocID="{1AC38FD7-7A44-426B-86CC-FC67C059D1AC}" presName="parTx" presStyleLbl="alignNode1" presStyleIdx="0" presStyleCnt="5" custScaleX="106371">
        <dgm:presLayoutVars>
          <dgm:chMax val="0"/>
          <dgm:chPref val="0"/>
          <dgm:bulletEnabled val="1"/>
        </dgm:presLayoutVars>
      </dgm:prSet>
      <dgm:spPr/>
    </dgm:pt>
    <dgm:pt modelId="{BEB4EAD7-F0D8-4435-A8C1-D8E424DE8936}" type="pres">
      <dgm:prSet presAssocID="{1AC38FD7-7A44-426B-86CC-FC67C059D1AC}" presName="desTx" presStyleLbl="alignAccFollowNode1" presStyleIdx="0" presStyleCnt="5">
        <dgm:presLayoutVars>
          <dgm:bulletEnabled val="1"/>
        </dgm:presLayoutVars>
      </dgm:prSet>
      <dgm:spPr/>
    </dgm:pt>
    <dgm:pt modelId="{D9A15CB4-55B4-4B93-BBAC-A11748B36C58}" type="pres">
      <dgm:prSet presAssocID="{7B7488DA-9491-49AE-B0AF-FF292113AE68}" presName="space" presStyleCnt="0"/>
      <dgm:spPr/>
    </dgm:pt>
    <dgm:pt modelId="{FC32F70A-E7D6-4FFF-9140-246E746384D0}" type="pres">
      <dgm:prSet presAssocID="{2A9BF844-100B-4E2C-812F-ACEE1F6B045A}" presName="composite" presStyleCnt="0"/>
      <dgm:spPr/>
    </dgm:pt>
    <dgm:pt modelId="{620B2D86-366E-42B9-9FB5-40C2400B876C}" type="pres">
      <dgm:prSet presAssocID="{2A9BF844-100B-4E2C-812F-ACEE1F6B045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F6F917F-CA06-4CF8-B10A-90AA8E1CF25E}" type="pres">
      <dgm:prSet presAssocID="{2A9BF844-100B-4E2C-812F-ACEE1F6B045A}" presName="desTx" presStyleLbl="alignAccFollowNode1" presStyleIdx="1" presStyleCnt="5">
        <dgm:presLayoutVars>
          <dgm:bulletEnabled val="1"/>
        </dgm:presLayoutVars>
      </dgm:prSet>
      <dgm:spPr/>
    </dgm:pt>
    <dgm:pt modelId="{9E1ACBE2-4C27-47B4-A672-6BCA6634AFD5}" type="pres">
      <dgm:prSet presAssocID="{CA0165D2-8AD5-46C6-B87E-205A8BB9AB32}" presName="space" presStyleCnt="0"/>
      <dgm:spPr/>
    </dgm:pt>
    <dgm:pt modelId="{D2F4B91E-815E-45EF-B8E0-AFE268CDB6E8}" type="pres">
      <dgm:prSet presAssocID="{7026BAD2-C887-43AB-98BB-7214A3E32712}" presName="composite" presStyleCnt="0"/>
      <dgm:spPr/>
    </dgm:pt>
    <dgm:pt modelId="{AE65AD43-9E16-47FD-A27E-CEB461A4BB01}" type="pres">
      <dgm:prSet presAssocID="{7026BAD2-C887-43AB-98BB-7214A3E327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DC30276-674D-457C-913C-7C3028031A4C}" type="pres">
      <dgm:prSet presAssocID="{7026BAD2-C887-43AB-98BB-7214A3E32712}" presName="desTx" presStyleLbl="alignAccFollowNode1" presStyleIdx="2" presStyleCnt="5">
        <dgm:presLayoutVars>
          <dgm:bulletEnabled val="1"/>
        </dgm:presLayoutVars>
      </dgm:prSet>
      <dgm:spPr/>
    </dgm:pt>
    <dgm:pt modelId="{BC178690-DFC5-41B9-A906-4978948387CC}" type="pres">
      <dgm:prSet presAssocID="{B424839C-130E-4EF4-B8DC-807E331AB6A1}" presName="space" presStyleCnt="0"/>
      <dgm:spPr/>
    </dgm:pt>
    <dgm:pt modelId="{E31523C6-D219-4353-A9FB-B10FE3570803}" type="pres">
      <dgm:prSet presAssocID="{E4218869-98AA-48E4-9E55-2F87AAE83FE6}" presName="composite" presStyleCnt="0"/>
      <dgm:spPr/>
    </dgm:pt>
    <dgm:pt modelId="{B9C4EE2C-8EF4-47EC-989E-362B033C83C6}" type="pres">
      <dgm:prSet presAssocID="{E4218869-98AA-48E4-9E55-2F87AAE83FE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BFB83-4F7A-4D56-942E-27D2D3AB30E0}" type="pres">
      <dgm:prSet presAssocID="{E4218869-98AA-48E4-9E55-2F87AAE83FE6}" presName="desTx" presStyleLbl="alignAccFollowNode1" presStyleIdx="3" presStyleCnt="5">
        <dgm:presLayoutVars>
          <dgm:bulletEnabled val="1"/>
        </dgm:presLayoutVars>
      </dgm:prSet>
      <dgm:spPr/>
    </dgm:pt>
    <dgm:pt modelId="{46B0909F-3D80-4962-A5BB-EDA92893C74A}" type="pres">
      <dgm:prSet presAssocID="{ED412369-78EB-49AB-81B6-68C60AF1479C}" presName="space" presStyleCnt="0"/>
      <dgm:spPr/>
    </dgm:pt>
    <dgm:pt modelId="{3D3B81F5-ED19-4BA8-8293-4183F43FCFF5}" type="pres">
      <dgm:prSet presAssocID="{0CAEA990-06B8-49C3-8F6D-639E7B16D05B}" presName="composite" presStyleCnt="0"/>
      <dgm:spPr/>
    </dgm:pt>
    <dgm:pt modelId="{EDB112C6-024C-4071-9619-6D8E411A8E72}" type="pres">
      <dgm:prSet presAssocID="{0CAEA990-06B8-49C3-8F6D-639E7B16D05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DFA595CC-0024-4860-A643-EAE243BF81B8}" type="pres">
      <dgm:prSet presAssocID="{0CAEA990-06B8-49C3-8F6D-639E7B16D05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5D72C00-4946-420A-95B3-4F061D8F9703}" srcId="{5943F23E-AE93-4D64-9E55-7E341C434BDA}" destId="{E4218869-98AA-48E4-9E55-2F87AAE83FE6}" srcOrd="3" destOrd="0" parTransId="{F18805CB-B46C-4D7D-8532-538B394124C1}" sibTransId="{ED412369-78EB-49AB-81B6-68C60AF1479C}"/>
    <dgm:cxn modelId="{67AC6301-127C-48E0-A4C8-8E1A13A72275}" type="presOf" srcId="{EC2CCEEA-3E4A-49B7-A35C-A32BDA0DE7B1}" destId="{7F6F917F-CA06-4CF8-B10A-90AA8E1CF25E}" srcOrd="0" destOrd="1" presId="urn:microsoft.com/office/officeart/2005/8/layout/hList1"/>
    <dgm:cxn modelId="{28088707-84C4-4DA8-BF86-0D2813CEC40E}" type="presOf" srcId="{FD577D7D-7CE7-4F54-964F-5884DF66060C}" destId="{7DC30276-674D-457C-913C-7C3028031A4C}" srcOrd="0" destOrd="2" presId="urn:microsoft.com/office/officeart/2005/8/layout/hList1"/>
    <dgm:cxn modelId="{0A9FE510-46EE-407D-B6DE-F8CD1E286623}" srcId="{1AC38FD7-7A44-426B-86CC-FC67C059D1AC}" destId="{3C7DA546-FF7F-48A1-975E-615023AB5B89}" srcOrd="2" destOrd="0" parTransId="{FD60F354-952E-4AD1-8F6E-2E18FB1E2BE4}" sibTransId="{21869095-FD7C-41E3-9D4B-9F1E6B150523}"/>
    <dgm:cxn modelId="{A4E08D14-6EA4-491E-9BE3-9CD003334E1A}" srcId="{5943F23E-AE93-4D64-9E55-7E341C434BDA}" destId="{0CAEA990-06B8-49C3-8F6D-639E7B16D05B}" srcOrd="4" destOrd="0" parTransId="{C6BE2A2A-1576-4958-BF1E-3982C5FE19B1}" sibTransId="{D73FE44E-E393-4D7C-93BB-7BA3E8DDC765}"/>
    <dgm:cxn modelId="{7D7A0E22-3A76-4198-80C2-15D488F151C4}" srcId="{7026BAD2-C887-43AB-98BB-7214A3E32712}" destId="{7FC60AD1-9BA9-4BE3-A9AC-7FC7E74ECEB5}" srcOrd="3" destOrd="0" parTransId="{AB628FAD-7BF5-47FA-87AF-C0EBEDA55024}" sibTransId="{EB47A6C0-73C9-48E7-83C0-2EC0387C6A18}"/>
    <dgm:cxn modelId="{E5B85024-DC5C-4C80-A632-2049B002A929}" type="presOf" srcId="{1AC38FD7-7A44-426B-86CC-FC67C059D1AC}" destId="{2FCAE8FA-ADCD-4C90-A94D-88A6A6A4E08F}" srcOrd="0" destOrd="0" presId="urn:microsoft.com/office/officeart/2005/8/layout/hList1"/>
    <dgm:cxn modelId="{B3AE6627-82A8-46B1-A307-46CA0447202F}" type="presOf" srcId="{A7EA03E2-8D18-44E4-A3C4-D9AC2E2D506E}" destId="{7DC30276-674D-457C-913C-7C3028031A4C}" srcOrd="0" destOrd="1" presId="urn:microsoft.com/office/officeart/2005/8/layout/hList1"/>
    <dgm:cxn modelId="{72D75A33-C276-4762-8F20-AB5AB2BFD32C}" type="presOf" srcId="{7FC60AD1-9BA9-4BE3-A9AC-7FC7E74ECEB5}" destId="{7DC30276-674D-457C-913C-7C3028031A4C}" srcOrd="0" destOrd="3" presId="urn:microsoft.com/office/officeart/2005/8/layout/hList1"/>
    <dgm:cxn modelId="{E4D7CF33-5D43-46C2-AF3D-0E00C62D31C4}" type="presOf" srcId="{5C01F430-F77B-4966-B208-CAD6256DE8B2}" destId="{7F6F917F-CA06-4CF8-B10A-90AA8E1CF25E}" srcOrd="0" destOrd="3" presId="urn:microsoft.com/office/officeart/2005/8/layout/hList1"/>
    <dgm:cxn modelId="{4381DA36-5BB4-4F22-A8EA-D5368CA81670}" srcId="{1AC38FD7-7A44-426B-86CC-FC67C059D1AC}" destId="{B341203B-7B52-41EC-931A-71230A84C69D}" srcOrd="0" destOrd="0" parTransId="{C7DC3B4D-50B0-4DC6-A444-716C35BCCCB9}" sibTransId="{83D72753-B20F-489A-A7E8-EDC9E6201847}"/>
    <dgm:cxn modelId="{4E72263B-752A-4501-9A8A-83C04EDA143E}" srcId="{0CAEA990-06B8-49C3-8F6D-639E7B16D05B}" destId="{17B97C6F-2AAD-4BAF-B687-4C20CDCFE6AB}" srcOrd="0" destOrd="0" parTransId="{AB84B0ED-FC6F-469D-9E99-E2DBF8C3227E}" sibTransId="{82106441-7E32-4E64-86F5-568D43DFD91A}"/>
    <dgm:cxn modelId="{8042CD3F-402D-44BD-884F-63A5F020C94B}" type="presOf" srcId="{EEA22320-56DC-49F9-8650-B63A6C8DE472}" destId="{BEB4EAD7-F0D8-4435-A8C1-D8E424DE8936}" srcOrd="0" destOrd="1" presId="urn:microsoft.com/office/officeart/2005/8/layout/hList1"/>
    <dgm:cxn modelId="{754AC546-5BF6-4C53-B4BD-986AB18328CD}" type="presOf" srcId="{7026BAD2-C887-43AB-98BB-7214A3E32712}" destId="{AE65AD43-9E16-47FD-A27E-CEB461A4BB01}" srcOrd="0" destOrd="0" presId="urn:microsoft.com/office/officeart/2005/8/layout/hList1"/>
    <dgm:cxn modelId="{9553FF4B-8002-42BA-A2D9-149F483D319B}" type="presOf" srcId="{B341203B-7B52-41EC-931A-71230A84C69D}" destId="{BEB4EAD7-F0D8-4435-A8C1-D8E424DE8936}" srcOrd="0" destOrd="0" presId="urn:microsoft.com/office/officeart/2005/8/layout/hList1"/>
    <dgm:cxn modelId="{D673774E-A1E5-4FF4-B1DA-251F65916606}" srcId="{E4218869-98AA-48E4-9E55-2F87AAE83FE6}" destId="{2FA72644-290E-45F4-9308-984D369E1350}" srcOrd="1" destOrd="0" parTransId="{FB303472-FBB0-46FE-B9D5-724F124B413B}" sibTransId="{6A96BAC7-8A64-4A02-AF00-6B7B02151419}"/>
    <dgm:cxn modelId="{ADEA704F-3B27-4C7C-9C27-96E518C6A922}" srcId="{2A9BF844-100B-4E2C-812F-ACEE1F6B045A}" destId="{0B4B30A4-4FA7-48EF-A24B-207832EDCBEA}" srcOrd="0" destOrd="0" parTransId="{050B7128-0E5B-4638-9A98-45D0B2762333}" sibTransId="{FFC65BCA-20B6-4C31-A798-B3D64CE2E01D}"/>
    <dgm:cxn modelId="{1DA09950-35BA-42C8-BDA2-0D786447FD2A}" type="presOf" srcId="{5943F23E-AE93-4D64-9E55-7E341C434BDA}" destId="{C244AA10-10CA-4DE7-9596-4F7641161CA4}" srcOrd="0" destOrd="0" presId="urn:microsoft.com/office/officeart/2005/8/layout/hList1"/>
    <dgm:cxn modelId="{51A9B25C-36E9-4656-999C-D211079A53AF}" srcId="{5943F23E-AE93-4D64-9E55-7E341C434BDA}" destId="{7026BAD2-C887-43AB-98BB-7214A3E32712}" srcOrd="2" destOrd="0" parTransId="{09B39F04-709D-43FB-AE05-9A6C864C1BBB}" sibTransId="{B424839C-130E-4EF4-B8DC-807E331AB6A1}"/>
    <dgm:cxn modelId="{F38C7261-1A14-46B9-B872-6FF04912D4B3}" srcId="{7026BAD2-C887-43AB-98BB-7214A3E32712}" destId="{69755534-A6DA-4122-8D46-0C89B626E275}" srcOrd="4" destOrd="0" parTransId="{CCD20776-79EB-4D4C-93FD-4782B888A084}" sibTransId="{04A28E12-5BAE-4A84-BFB9-C4435A713D70}"/>
    <dgm:cxn modelId="{46990867-9688-4F19-918D-CF4F0210ECDF}" type="presOf" srcId="{2A9BF844-100B-4E2C-812F-ACEE1F6B045A}" destId="{620B2D86-366E-42B9-9FB5-40C2400B876C}" srcOrd="0" destOrd="0" presId="urn:microsoft.com/office/officeart/2005/8/layout/hList1"/>
    <dgm:cxn modelId="{C6907267-88D8-43CC-ACC9-885D94EDE3E8}" type="presOf" srcId="{69755534-A6DA-4122-8D46-0C89B626E275}" destId="{7DC30276-674D-457C-913C-7C3028031A4C}" srcOrd="0" destOrd="4" presId="urn:microsoft.com/office/officeart/2005/8/layout/hList1"/>
    <dgm:cxn modelId="{EC651F7E-3804-4E71-9E1E-18D7D4DDBF5C}" srcId="{7026BAD2-C887-43AB-98BB-7214A3E32712}" destId="{69B9FC42-9B73-4EEB-8BAB-00F808923271}" srcOrd="0" destOrd="0" parTransId="{D53B41BA-1F7C-400A-B6F9-8EA714E35C0B}" sibTransId="{3E6CB88F-F5B6-45EF-902E-A1703031785B}"/>
    <dgm:cxn modelId="{5EAE9884-C982-49BD-A213-EB4ECEF6703C}" srcId="{7026BAD2-C887-43AB-98BB-7214A3E32712}" destId="{FD577D7D-7CE7-4F54-964F-5884DF66060C}" srcOrd="2" destOrd="0" parTransId="{7FBC2994-C63A-4022-9F10-95110269603C}" sibTransId="{99B111B4-0EC6-40E8-BF46-A89F9D1888AF}"/>
    <dgm:cxn modelId="{DEC1338A-C156-4C22-AB74-F488B5892BA7}" type="presOf" srcId="{AB03EC6A-7FA2-4933-9600-02622C2E1F27}" destId="{26EBFB83-4F7A-4D56-942E-27D2D3AB30E0}" srcOrd="0" destOrd="0" presId="urn:microsoft.com/office/officeart/2005/8/layout/hList1"/>
    <dgm:cxn modelId="{F191AD8E-1968-451A-9A55-34DA79C05B3F}" srcId="{2A9BF844-100B-4E2C-812F-ACEE1F6B045A}" destId="{5C01F430-F77B-4966-B208-CAD6256DE8B2}" srcOrd="3" destOrd="0" parTransId="{8AE619FD-093D-4F47-8B56-96A49ACAD3BA}" sibTransId="{EAB827E9-0B4B-40E9-883F-BD7508170152}"/>
    <dgm:cxn modelId="{E8633199-5B30-46AD-8C66-D2CD10F5F05C}" srcId="{5943F23E-AE93-4D64-9E55-7E341C434BDA}" destId="{2A9BF844-100B-4E2C-812F-ACEE1F6B045A}" srcOrd="1" destOrd="0" parTransId="{86CABFF0-DEC7-460C-9391-A372688B8E9D}" sibTransId="{CA0165D2-8AD5-46C6-B87E-205A8BB9AB32}"/>
    <dgm:cxn modelId="{12F46C99-93EC-493F-A264-11A9C1A0401D}" srcId="{E4218869-98AA-48E4-9E55-2F87AAE83FE6}" destId="{AB03EC6A-7FA2-4933-9600-02622C2E1F27}" srcOrd="0" destOrd="0" parTransId="{B43BC373-E0E2-46E9-86E7-A4F2BA7C3199}" sibTransId="{AA8AABD7-648E-48D2-986B-79FFBDC76A10}"/>
    <dgm:cxn modelId="{E6ED8D9A-BDBA-4A56-8735-753C0D3E4768}" srcId="{1AC38FD7-7A44-426B-86CC-FC67C059D1AC}" destId="{EEA22320-56DC-49F9-8650-B63A6C8DE472}" srcOrd="1" destOrd="0" parTransId="{5B4A6B26-9A88-4B33-A17A-03797F212368}" sibTransId="{E8AFF84F-665E-4C7D-8B1C-7203C8961B52}"/>
    <dgm:cxn modelId="{4B64C2A8-94C1-4507-9EC5-99BF096CD27C}" type="presOf" srcId="{DF1211E6-841A-444D-960A-0834F76979FD}" destId="{7F6F917F-CA06-4CF8-B10A-90AA8E1CF25E}" srcOrd="0" destOrd="2" presId="urn:microsoft.com/office/officeart/2005/8/layout/hList1"/>
    <dgm:cxn modelId="{A739FFAD-501F-41E5-A0E1-846B7A72BC4D}" type="presOf" srcId="{E4218869-98AA-48E4-9E55-2F87AAE83FE6}" destId="{B9C4EE2C-8EF4-47EC-989E-362B033C83C6}" srcOrd="0" destOrd="0" presId="urn:microsoft.com/office/officeart/2005/8/layout/hList1"/>
    <dgm:cxn modelId="{887FADAE-252B-4967-83E9-6F189C2757B9}" type="presOf" srcId="{0B4B30A4-4FA7-48EF-A24B-207832EDCBEA}" destId="{7F6F917F-CA06-4CF8-B10A-90AA8E1CF25E}" srcOrd="0" destOrd="0" presId="urn:microsoft.com/office/officeart/2005/8/layout/hList1"/>
    <dgm:cxn modelId="{62DF14B6-FFA8-4E00-B8C4-B7126EBEA970}" type="presOf" srcId="{F67CA9C9-3F84-4862-AB06-F371E5F38132}" destId="{BEB4EAD7-F0D8-4435-A8C1-D8E424DE8936}" srcOrd="0" destOrd="3" presId="urn:microsoft.com/office/officeart/2005/8/layout/hList1"/>
    <dgm:cxn modelId="{9FC9ADC2-5ECC-46AD-9238-1E2FBCC0F3BA}" type="presOf" srcId="{3C7DA546-FF7F-48A1-975E-615023AB5B89}" destId="{BEB4EAD7-F0D8-4435-A8C1-D8E424DE8936}" srcOrd="0" destOrd="2" presId="urn:microsoft.com/office/officeart/2005/8/layout/hList1"/>
    <dgm:cxn modelId="{C11D73CF-8A22-4B5A-82AF-3C796BA9D83F}" srcId="{2A9BF844-100B-4E2C-812F-ACEE1F6B045A}" destId="{DF1211E6-841A-444D-960A-0834F76979FD}" srcOrd="2" destOrd="0" parTransId="{47145137-23D8-4239-8E84-A039AE83B4BE}" sibTransId="{8F82BCC0-C8AB-4AA2-9C83-93179C1F5DCF}"/>
    <dgm:cxn modelId="{5341C1D0-DAC3-4A85-9996-CC9B2B20A03A}" srcId="{5943F23E-AE93-4D64-9E55-7E341C434BDA}" destId="{1AC38FD7-7A44-426B-86CC-FC67C059D1AC}" srcOrd="0" destOrd="0" parTransId="{8FC01385-C17E-468B-A46F-AAB7A7C06FC8}" sibTransId="{7B7488DA-9491-49AE-B0AF-FF292113AE68}"/>
    <dgm:cxn modelId="{8FD5E6D4-C79D-4343-9717-BCD8F280D8CA}" type="presOf" srcId="{69B9FC42-9B73-4EEB-8BAB-00F808923271}" destId="{7DC30276-674D-457C-913C-7C3028031A4C}" srcOrd="0" destOrd="0" presId="urn:microsoft.com/office/officeart/2005/8/layout/hList1"/>
    <dgm:cxn modelId="{19B5F4DC-5AA2-4018-B02D-75656182F8DC}" type="presOf" srcId="{17B97C6F-2AAD-4BAF-B687-4C20CDCFE6AB}" destId="{DFA595CC-0024-4860-A643-EAE243BF81B8}" srcOrd="0" destOrd="0" presId="urn:microsoft.com/office/officeart/2005/8/layout/hList1"/>
    <dgm:cxn modelId="{3AA513DE-977C-4EA1-A60C-A6CCF5A4123A}" type="presOf" srcId="{2FA72644-290E-45F4-9308-984D369E1350}" destId="{26EBFB83-4F7A-4D56-942E-27D2D3AB30E0}" srcOrd="0" destOrd="1" presId="urn:microsoft.com/office/officeart/2005/8/layout/hList1"/>
    <dgm:cxn modelId="{43D954E0-5691-4D96-940D-79B9BDCE4BBF}" srcId="{7026BAD2-C887-43AB-98BB-7214A3E32712}" destId="{A7EA03E2-8D18-44E4-A3C4-D9AC2E2D506E}" srcOrd="1" destOrd="0" parTransId="{4035895E-EC47-4F61-BDD6-1C1B2BBB62FA}" sibTransId="{313CEA5E-DFCD-426C-A3F0-789C94D4592F}"/>
    <dgm:cxn modelId="{C8BF47E5-2A89-4289-B39F-BFFEAF5B676E}" type="presOf" srcId="{0CAEA990-06B8-49C3-8F6D-639E7B16D05B}" destId="{EDB112C6-024C-4071-9619-6D8E411A8E72}" srcOrd="0" destOrd="0" presId="urn:microsoft.com/office/officeart/2005/8/layout/hList1"/>
    <dgm:cxn modelId="{E33C59F8-3AF7-4971-9137-DE36BE58EF60}" srcId="{1AC38FD7-7A44-426B-86CC-FC67C059D1AC}" destId="{F67CA9C9-3F84-4862-AB06-F371E5F38132}" srcOrd="3" destOrd="0" parTransId="{E2B16E6A-482A-4F83-8DE8-C51E666CE684}" sibTransId="{404DC9D4-E92A-4C6D-B7B6-F2F2D75BC91F}"/>
    <dgm:cxn modelId="{403655FA-FFE8-4D94-8F77-96395DB588BC}" srcId="{2A9BF844-100B-4E2C-812F-ACEE1F6B045A}" destId="{EC2CCEEA-3E4A-49B7-A35C-A32BDA0DE7B1}" srcOrd="1" destOrd="0" parTransId="{01E6255D-F988-4629-8CAC-B63581C6966B}" sibTransId="{22A0C365-E3BE-4D3E-B70D-5AB6E06AC1EF}"/>
    <dgm:cxn modelId="{22D0F1D9-0693-4AF2-BB4F-DD276A1566EB}" type="presParOf" srcId="{C244AA10-10CA-4DE7-9596-4F7641161CA4}" destId="{815C3262-D623-4549-8132-DAA825DB4821}" srcOrd="0" destOrd="0" presId="urn:microsoft.com/office/officeart/2005/8/layout/hList1"/>
    <dgm:cxn modelId="{33ACCF26-FC9A-46E1-A1A7-DD01A3DAFBC3}" type="presParOf" srcId="{815C3262-D623-4549-8132-DAA825DB4821}" destId="{2FCAE8FA-ADCD-4C90-A94D-88A6A6A4E08F}" srcOrd="0" destOrd="0" presId="urn:microsoft.com/office/officeart/2005/8/layout/hList1"/>
    <dgm:cxn modelId="{FD7BC051-FE6D-40B3-8745-32D5D601D9B9}" type="presParOf" srcId="{815C3262-D623-4549-8132-DAA825DB4821}" destId="{BEB4EAD7-F0D8-4435-A8C1-D8E424DE8936}" srcOrd="1" destOrd="0" presId="urn:microsoft.com/office/officeart/2005/8/layout/hList1"/>
    <dgm:cxn modelId="{8722BB1E-B8F1-4941-B992-3C798EC8D322}" type="presParOf" srcId="{C244AA10-10CA-4DE7-9596-4F7641161CA4}" destId="{D9A15CB4-55B4-4B93-BBAC-A11748B36C58}" srcOrd="1" destOrd="0" presId="urn:microsoft.com/office/officeart/2005/8/layout/hList1"/>
    <dgm:cxn modelId="{F5E50A69-0D41-48B4-A3DE-5FE8912AD16E}" type="presParOf" srcId="{C244AA10-10CA-4DE7-9596-4F7641161CA4}" destId="{FC32F70A-E7D6-4FFF-9140-246E746384D0}" srcOrd="2" destOrd="0" presId="urn:microsoft.com/office/officeart/2005/8/layout/hList1"/>
    <dgm:cxn modelId="{CB27A09B-3465-4E8A-81CB-9A43F32074CD}" type="presParOf" srcId="{FC32F70A-E7D6-4FFF-9140-246E746384D0}" destId="{620B2D86-366E-42B9-9FB5-40C2400B876C}" srcOrd="0" destOrd="0" presId="urn:microsoft.com/office/officeart/2005/8/layout/hList1"/>
    <dgm:cxn modelId="{46122922-6F44-4CF7-BB39-530AE46DD2B3}" type="presParOf" srcId="{FC32F70A-E7D6-4FFF-9140-246E746384D0}" destId="{7F6F917F-CA06-4CF8-B10A-90AA8E1CF25E}" srcOrd="1" destOrd="0" presId="urn:microsoft.com/office/officeart/2005/8/layout/hList1"/>
    <dgm:cxn modelId="{9533CA03-8061-4E23-BD56-8326FDA6903F}" type="presParOf" srcId="{C244AA10-10CA-4DE7-9596-4F7641161CA4}" destId="{9E1ACBE2-4C27-47B4-A672-6BCA6634AFD5}" srcOrd="3" destOrd="0" presId="urn:microsoft.com/office/officeart/2005/8/layout/hList1"/>
    <dgm:cxn modelId="{65A25904-9F26-43EE-8A8F-9040F1B3F0BF}" type="presParOf" srcId="{C244AA10-10CA-4DE7-9596-4F7641161CA4}" destId="{D2F4B91E-815E-45EF-B8E0-AFE268CDB6E8}" srcOrd="4" destOrd="0" presId="urn:microsoft.com/office/officeart/2005/8/layout/hList1"/>
    <dgm:cxn modelId="{E5F0295C-138F-46C0-99EA-5B62C156C539}" type="presParOf" srcId="{D2F4B91E-815E-45EF-B8E0-AFE268CDB6E8}" destId="{AE65AD43-9E16-47FD-A27E-CEB461A4BB01}" srcOrd="0" destOrd="0" presId="urn:microsoft.com/office/officeart/2005/8/layout/hList1"/>
    <dgm:cxn modelId="{42E97ED1-7DAA-4269-92E2-50E17D795F77}" type="presParOf" srcId="{D2F4B91E-815E-45EF-B8E0-AFE268CDB6E8}" destId="{7DC30276-674D-457C-913C-7C3028031A4C}" srcOrd="1" destOrd="0" presId="urn:microsoft.com/office/officeart/2005/8/layout/hList1"/>
    <dgm:cxn modelId="{9B314372-CE1C-4444-B576-6EDA793772A4}" type="presParOf" srcId="{C244AA10-10CA-4DE7-9596-4F7641161CA4}" destId="{BC178690-DFC5-41B9-A906-4978948387CC}" srcOrd="5" destOrd="0" presId="urn:microsoft.com/office/officeart/2005/8/layout/hList1"/>
    <dgm:cxn modelId="{70985BC9-F7FD-4EA0-AEAA-D16BA4087027}" type="presParOf" srcId="{C244AA10-10CA-4DE7-9596-4F7641161CA4}" destId="{E31523C6-D219-4353-A9FB-B10FE3570803}" srcOrd="6" destOrd="0" presId="urn:microsoft.com/office/officeart/2005/8/layout/hList1"/>
    <dgm:cxn modelId="{27036BCE-AF5E-4ECC-B4F3-59FE9E9C4727}" type="presParOf" srcId="{E31523C6-D219-4353-A9FB-B10FE3570803}" destId="{B9C4EE2C-8EF4-47EC-989E-362B033C83C6}" srcOrd="0" destOrd="0" presId="urn:microsoft.com/office/officeart/2005/8/layout/hList1"/>
    <dgm:cxn modelId="{562D2814-F7C3-4828-BF57-A054F4C414DE}" type="presParOf" srcId="{E31523C6-D219-4353-A9FB-B10FE3570803}" destId="{26EBFB83-4F7A-4D56-942E-27D2D3AB30E0}" srcOrd="1" destOrd="0" presId="urn:microsoft.com/office/officeart/2005/8/layout/hList1"/>
    <dgm:cxn modelId="{B9D1D85C-66D8-43BA-938C-4C08BEB59481}" type="presParOf" srcId="{C244AA10-10CA-4DE7-9596-4F7641161CA4}" destId="{46B0909F-3D80-4962-A5BB-EDA92893C74A}" srcOrd="7" destOrd="0" presId="urn:microsoft.com/office/officeart/2005/8/layout/hList1"/>
    <dgm:cxn modelId="{1380192F-519D-4F21-B710-659E95CAAA65}" type="presParOf" srcId="{C244AA10-10CA-4DE7-9596-4F7641161CA4}" destId="{3D3B81F5-ED19-4BA8-8293-4183F43FCFF5}" srcOrd="8" destOrd="0" presId="urn:microsoft.com/office/officeart/2005/8/layout/hList1"/>
    <dgm:cxn modelId="{FB688804-587D-4890-A941-078E88F02173}" type="presParOf" srcId="{3D3B81F5-ED19-4BA8-8293-4183F43FCFF5}" destId="{EDB112C6-024C-4071-9619-6D8E411A8E72}" srcOrd="0" destOrd="0" presId="urn:microsoft.com/office/officeart/2005/8/layout/hList1"/>
    <dgm:cxn modelId="{0A8FB425-A98D-4FA1-B619-AA11643940E8}" type="presParOf" srcId="{3D3B81F5-ED19-4BA8-8293-4183F43FCFF5}" destId="{DFA595CC-0024-4860-A643-EAE243BF81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AE8FA-ADCD-4C90-A94D-88A6A6A4E08F}">
      <dsp:nvSpPr>
        <dsp:cNvPr id="0" name=""/>
        <dsp:cNvSpPr/>
      </dsp:nvSpPr>
      <dsp:spPr>
        <a:xfrm>
          <a:off x="2337" y="425780"/>
          <a:ext cx="1867199" cy="702146"/>
        </a:xfrm>
        <a:prstGeom prst="rect">
          <a:avLst/>
        </a:prstGeom>
        <a:solidFill>
          <a:srgbClr val="83005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Information Security  Governance Services </a:t>
          </a:r>
        </a:p>
      </dsp:txBody>
      <dsp:txXfrm>
        <a:off x="2337" y="425780"/>
        <a:ext cx="1867199" cy="702146"/>
      </dsp:txXfrm>
    </dsp:sp>
    <dsp:sp modelId="{BEB4EAD7-F0D8-4435-A8C1-D8E424DE8936}">
      <dsp:nvSpPr>
        <dsp:cNvPr id="0" name=""/>
        <dsp:cNvSpPr/>
      </dsp:nvSpPr>
      <dsp:spPr>
        <a:xfrm>
          <a:off x="58254" y="1127926"/>
          <a:ext cx="1755365" cy="386496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Policies, Standards, Guideline definition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ISO 27001 Implementation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CISO Advisory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Security Metrics</a:t>
          </a:r>
        </a:p>
      </dsp:txBody>
      <dsp:txXfrm>
        <a:off x="58254" y="1127926"/>
        <a:ext cx="1755365" cy="3864960"/>
      </dsp:txXfrm>
    </dsp:sp>
    <dsp:sp modelId="{620B2D86-366E-42B9-9FB5-40C2400B876C}">
      <dsp:nvSpPr>
        <dsp:cNvPr id="0" name=""/>
        <dsp:cNvSpPr/>
      </dsp:nvSpPr>
      <dsp:spPr>
        <a:xfrm>
          <a:off x="2115288" y="425780"/>
          <a:ext cx="1755365" cy="70214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Risk Management </a:t>
          </a:r>
        </a:p>
      </dsp:txBody>
      <dsp:txXfrm>
        <a:off x="2115288" y="425780"/>
        <a:ext cx="1755365" cy="702146"/>
      </dsp:txXfrm>
    </dsp:sp>
    <dsp:sp modelId="{7F6F917F-CA06-4CF8-B10A-90AA8E1CF25E}">
      <dsp:nvSpPr>
        <dsp:cNvPr id="0" name=""/>
        <dsp:cNvSpPr/>
      </dsp:nvSpPr>
      <dsp:spPr>
        <a:xfrm>
          <a:off x="2115288" y="1127926"/>
          <a:ext cx="1755365" cy="386496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Enterprise Risk assessments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Risk assessments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Supplier / Third party risk assessments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Cyber resiliency assessments </a:t>
          </a:r>
        </a:p>
      </dsp:txBody>
      <dsp:txXfrm>
        <a:off x="2115288" y="1127926"/>
        <a:ext cx="1755365" cy="3864960"/>
      </dsp:txXfrm>
    </dsp:sp>
    <dsp:sp modelId="{AE65AD43-9E16-47FD-A27E-CEB461A4BB01}">
      <dsp:nvSpPr>
        <dsp:cNvPr id="0" name=""/>
        <dsp:cNvSpPr/>
      </dsp:nvSpPr>
      <dsp:spPr>
        <a:xfrm>
          <a:off x="4116405" y="425780"/>
          <a:ext cx="1755365" cy="70214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Compliance Management </a:t>
          </a:r>
        </a:p>
      </dsp:txBody>
      <dsp:txXfrm>
        <a:off x="4116405" y="425780"/>
        <a:ext cx="1755365" cy="702146"/>
      </dsp:txXfrm>
    </dsp:sp>
    <dsp:sp modelId="{7DC30276-674D-457C-913C-7C3028031A4C}">
      <dsp:nvSpPr>
        <dsp:cNvPr id="0" name=""/>
        <dsp:cNvSpPr/>
      </dsp:nvSpPr>
      <dsp:spPr>
        <a:xfrm>
          <a:off x="4116405" y="1127926"/>
          <a:ext cx="1755365" cy="386496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CyberSecurity Controls assessment (NIST, CIS)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Financial Industry Specific assessments (FFIEC, NYDFS, PCI 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Healthcare specific assessments (HIPAA, HITRUST)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GDPR, Privacy assessments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General Controls Assessment</a:t>
          </a:r>
        </a:p>
      </dsp:txBody>
      <dsp:txXfrm>
        <a:off x="4116405" y="1127926"/>
        <a:ext cx="1755365" cy="3864960"/>
      </dsp:txXfrm>
    </dsp:sp>
    <dsp:sp modelId="{B9C4EE2C-8EF4-47EC-989E-362B033C83C6}">
      <dsp:nvSpPr>
        <dsp:cNvPr id="0" name=""/>
        <dsp:cNvSpPr/>
      </dsp:nvSpPr>
      <dsp:spPr>
        <a:xfrm>
          <a:off x="6117522" y="425780"/>
          <a:ext cx="1755365" cy="702146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GRC Automation</a:t>
          </a:r>
        </a:p>
      </dsp:txBody>
      <dsp:txXfrm>
        <a:off x="6117522" y="425780"/>
        <a:ext cx="1755365" cy="702146"/>
      </dsp:txXfrm>
    </dsp:sp>
    <dsp:sp modelId="{26EBFB83-4F7A-4D56-942E-27D2D3AB30E0}">
      <dsp:nvSpPr>
        <dsp:cNvPr id="0" name=""/>
        <dsp:cNvSpPr/>
      </dsp:nvSpPr>
      <dsp:spPr>
        <a:xfrm>
          <a:off x="6117522" y="1127926"/>
          <a:ext cx="1755365" cy="386496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RSA Archer Solution design and engineering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Service now GRC Platform engineering and Support</a:t>
          </a:r>
        </a:p>
      </dsp:txBody>
      <dsp:txXfrm>
        <a:off x="6117522" y="1127926"/>
        <a:ext cx="1755365" cy="3864960"/>
      </dsp:txXfrm>
    </dsp:sp>
    <dsp:sp modelId="{EDB112C6-024C-4071-9619-6D8E411A8E72}">
      <dsp:nvSpPr>
        <dsp:cNvPr id="0" name=""/>
        <dsp:cNvSpPr/>
      </dsp:nvSpPr>
      <dsp:spPr>
        <a:xfrm>
          <a:off x="8118638" y="425780"/>
          <a:ext cx="1755365" cy="702146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BC / DR Management </a:t>
          </a:r>
        </a:p>
      </dsp:txBody>
      <dsp:txXfrm>
        <a:off x="8118638" y="425780"/>
        <a:ext cx="1755365" cy="702146"/>
      </dsp:txXfrm>
    </dsp:sp>
    <dsp:sp modelId="{DFA595CC-0024-4860-A643-EAE243BF81B8}">
      <dsp:nvSpPr>
        <dsp:cNvPr id="0" name=""/>
        <dsp:cNvSpPr/>
      </dsp:nvSpPr>
      <dsp:spPr>
        <a:xfrm>
          <a:off x="8118638" y="1127926"/>
          <a:ext cx="1755365" cy="386496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BC / DR Program management </a:t>
          </a:r>
        </a:p>
      </dsp:txBody>
      <dsp:txXfrm>
        <a:off x="8118638" y="1127926"/>
        <a:ext cx="1755365" cy="38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AFDB-8B56-433D-8DAA-9CBA4461E909}" type="datetimeFigureOut">
              <a:rPr lang="en-US" smtClean="0"/>
              <a:pPr/>
              <a:t>5/4/24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A2A2-022B-420B-A313-FFD44CE18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B32A-E9F4-4486-975F-C9AD8A3CF37F}" type="datetimeFigureOut">
              <a:rPr lang="en-US" smtClean="0"/>
              <a:pPr/>
              <a:t>5/4/24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3354-9A0B-49EE-95FD-23EABDFE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8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CONFIDENTIAL – FOR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27364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11419-CDC6-D144-BD79-38AD200971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11419-CDC6-D144-BD79-38AD200971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8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4916-B03B-4397-9034-230241FC8C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28A79-DB2E-466C-A0DD-507D046C2E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3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51685-2588-C042-97CE-7E5D0A674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30"/>
            <a:ext cx="12192000" cy="68808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248F35-8336-CE49-8C65-E7983F0CC6F3}"/>
              </a:ext>
            </a:extLst>
          </p:cNvPr>
          <p:cNvSpPr/>
          <p:nvPr userDrawn="1"/>
        </p:nvSpPr>
        <p:spPr>
          <a:xfrm>
            <a:off x="9580892" y="6273800"/>
            <a:ext cx="234775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867" b="0" i="1">
                <a:solidFill>
                  <a:schemeClr val="bg1"/>
                </a:solidFill>
                <a:latin typeface="Aller"/>
                <a:ea typeface="Aller" charset="0"/>
                <a:cs typeface="Aller" charset="0"/>
              </a:rPr>
              <a:t>Welcome to possible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B0709-728F-3043-91A3-03733D5FD7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353" y="260649"/>
            <a:ext cx="4535817" cy="9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16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60164"/>
            <a:ext cx="12192000" cy="0"/>
          </a:xfrm>
          <a:prstGeom prst="line">
            <a:avLst/>
          </a:prstGeom>
          <a:ln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5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121523"/>
            <a:ext cx="10972800" cy="1415772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defRPr sz="1600"/>
            </a:lvl2pPr>
            <a:lvl3pPr marL="457189" indent="-228594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–"/>
              <a:defRPr sz="14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4552" y="635987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04800" y="6096000"/>
            <a:ext cx="1981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4D4F5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prstClr val="white"/>
                </a:solidFill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2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Guidelines available at </a:t>
            </a:r>
          </a:p>
          <a:p>
            <a:endParaRPr lang="en-US" sz="1400">
              <a:solidFill>
                <a:srgbClr val="4D4F53"/>
              </a:solidFill>
              <a:cs typeface="Arial" pitchFamily="34" charset="0"/>
            </a:endParaRPr>
          </a:p>
          <a:p>
            <a:r>
              <a:rPr lang="en-US" sz="1400">
                <a:solidFill>
                  <a:srgbClr val="4D4F53"/>
                </a:solidFill>
                <a:cs typeface="Arial" pitchFamily="34" charset="0"/>
              </a:rPr>
              <a:t>PeopleHub &gt; Microsites &gt;Marketing Hub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18221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224">
          <p15:clr>
            <a:srgbClr val="CCCCCC"/>
          </p15:clr>
        </p15:guide>
        <p15:guide id="2" pos="2546">
          <p15:clr>
            <a:srgbClr val="CCCCCC"/>
          </p15:clr>
        </p15:guide>
        <p15:guide id="3" pos="2882">
          <p15:clr>
            <a:srgbClr val="CCCCCC"/>
          </p15:clr>
        </p15:guide>
        <p15:guide id="4" pos="5205">
          <p15:clr>
            <a:srgbClr val="CCCCCC"/>
          </p15:clr>
        </p15:guide>
        <p15:guide id="5" pos="5541">
          <p15:clr>
            <a:srgbClr val="CCCCCC"/>
          </p15:clr>
        </p15:guide>
        <p15:guide id="6" pos="7864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749801"/>
            <a:ext cx="12090400" cy="203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67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FE20F23-ECE5-46AA-9888-9B7D58C779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2467" y="133564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67DBB"/>
                </a:solidFill>
              </a:rPr>
              <a:t>Success Stories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347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268957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123468"/>
            <a:ext cx="109728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359879"/>
            <a:ext cx="58985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CF02FA9-8CAD-4C87-B028-31481A2E05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599" y="6412495"/>
            <a:ext cx="1237929" cy="29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1" r:id="rId6"/>
    <p:sldLayoutId id="2147483882" r:id="rId7"/>
    <p:sldLayoutId id="2147483886" r:id="rId8"/>
    <p:sldLayoutId id="2147483888" r:id="rId9"/>
    <p:sldLayoutId id="2147483889" r:id="rId10"/>
  </p:sldLayoutIdLst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Font typeface="Wingdings" panose="05000000000000000000" pitchFamily="2" charset="2"/>
        <a:buChar char="§"/>
        <a:defRPr lang="en-US" sz="16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SzPct val="90000"/>
        <a:buFont typeface="Wingdings" pitchFamily="2" charset="2"/>
        <a:buChar char=""/>
        <a:defRPr lang="en-US" sz="14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6E267B"/>
        </a:buClr>
        <a:buSzPct val="100000"/>
        <a:buFont typeface="Wingdings" pitchFamily="2" charset="2"/>
        <a:buChar char=""/>
        <a:defRPr lang="en-US" sz="14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84.sv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emf"/><Relationship Id="rId11" Type="http://schemas.openxmlformats.org/officeDocument/2006/relationships/image" Target="../media/image91.svg"/><Relationship Id="rId5" Type="http://schemas.openxmlformats.org/officeDocument/2006/relationships/image" Target="../media/image86.sv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jpeg"/><Relationship Id="rId3" Type="http://schemas.openxmlformats.org/officeDocument/2006/relationships/image" Target="../media/image22.jpe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jpe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jpeg"/><Relationship Id="rId17" Type="http://schemas.openxmlformats.org/officeDocument/2006/relationships/image" Target="../media/image61.png"/><Relationship Id="rId2" Type="http://schemas.openxmlformats.org/officeDocument/2006/relationships/image" Target="../media/image21.png"/><Relationship Id="rId16" Type="http://schemas.openxmlformats.org/officeDocument/2006/relationships/image" Target="../media/image60.png"/><Relationship Id="rId20" Type="http://schemas.openxmlformats.org/officeDocument/2006/relationships/image" Target="../media/image6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jpe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jpeg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70251"/>
            <a:ext cx="12192000" cy="192177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Digital Security Services 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Service Offerings</a:t>
            </a:r>
            <a:endParaRPr lang="en-US" sz="160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0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E180E4CF-076E-4CEE-AFB0-7F24F3AED0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9200" y="287338"/>
            <a:ext cx="10972800" cy="639762"/>
          </a:xfrm>
        </p:spPr>
        <p:txBody>
          <a:bodyPr>
            <a:normAutofit/>
          </a:bodyPr>
          <a:lstStyle/>
          <a:p>
            <a:r>
              <a:rPr lang="en-US" dirty="0"/>
              <a:t> Governance, Risk and Compliance Services </a:t>
            </a:r>
          </a:p>
        </p:txBody>
      </p:sp>
      <p:sp>
        <p:nvSpPr>
          <p:cNvPr id="109" name="Slide Number Placeholder 10">
            <a:extLst>
              <a:ext uri="{FF2B5EF4-FFF2-40B4-BE49-F238E27FC236}">
                <a16:creationId xmlns:a16="http://schemas.microsoft.com/office/drawing/2014/main" id="{04C58A56-9B8C-3F4C-B6D5-C7BC770AC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4475" y="6359525"/>
            <a:ext cx="5175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3ABDA-49DC-AB47-BD08-9E62308920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4" name="Diagram 63">
            <a:extLst>
              <a:ext uri="{FF2B5EF4-FFF2-40B4-BE49-F238E27FC236}">
                <a16:creationId xmlns:a16="http://schemas.microsoft.com/office/drawing/2014/main" id="{F32CBCF1-27F3-4B95-A1AC-462A5C5C0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363384"/>
              </p:ext>
            </p:extLst>
          </p:nvPr>
        </p:nvGraphicFramePr>
        <p:xfrm>
          <a:off x="1019341" y="719666"/>
          <a:ext cx="987634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15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454F-802F-4185-8537-622A6F6E6AC5}"/>
              </a:ext>
            </a:extLst>
          </p:cNvPr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68288"/>
            <a:ext cx="10972800" cy="6397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IN" dirty="0"/>
              <a:t>Cloud Security Services Offering</a:t>
            </a:r>
            <a:endParaRPr lang="en-GB" dirty="0"/>
          </a:p>
        </p:txBody>
      </p:sp>
      <p:sp>
        <p:nvSpPr>
          <p:cNvPr id="4" name="btfpLayoutConfig" hidden="1"/>
          <p:cNvSpPr txBox="1"/>
          <p:nvPr>
            <p:custDataLst>
              <p:tags r:id="rId2"/>
            </p:custDataLst>
          </p:nvPr>
        </p:nvSpPr>
        <p:spPr>
          <a:xfrm>
            <a:off x="12142" y="12153"/>
            <a:ext cx="8440383" cy="85184"/>
          </a:xfrm>
          <a:prstGeom prst="rect">
            <a:avLst/>
          </a:prstGeom>
          <a:noFill/>
        </p:spPr>
        <p:txBody>
          <a:bodyPr vert="horz" wrap="square" lIns="34180" tIns="34180" rIns="34180" bIns="34180" rtlCol="0">
            <a:spAutoFit/>
          </a:bodyPr>
          <a:lstStyle/>
          <a:p>
            <a:pPr defTabSz="914316">
              <a:defRPr/>
            </a:pPr>
            <a:r>
              <a:rPr lang="en-US" sz="100">
                <a:solidFill>
                  <a:srgbClr val="FFFFFF">
                    <a:alpha val="0"/>
                  </a:srgbClr>
                </a:solidFill>
                <a:latin typeface="Arial"/>
              </a:rPr>
              <a:t>overall_0_132285769990631624 columns_5_132288121945908832 38_1_132285771088076091 56_1_132285771994537079 60_1_132285772020034433 8_1_132288121427966429 11_1_132288121756053773 21_1_132288121778711791 24_1_132288121820163050 31_1_132288121840866144 34_1_132288121845946234 18_1_132288147470866033 </a:t>
            </a:r>
          </a:p>
        </p:txBody>
      </p:sp>
      <p:sp>
        <p:nvSpPr>
          <p:cNvPr id="78" name="Block Arc 77"/>
          <p:cNvSpPr/>
          <p:nvPr/>
        </p:nvSpPr>
        <p:spPr>
          <a:xfrm flipH="1">
            <a:off x="3983210" y="1324652"/>
            <a:ext cx="3356907" cy="3356907"/>
          </a:xfrm>
          <a:prstGeom prst="blockArc">
            <a:avLst>
              <a:gd name="adj1" fmla="val 5384245"/>
              <a:gd name="adj2" fmla="val 16203021"/>
              <a:gd name="adj3" fmla="val 6157"/>
            </a:avLst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68074">
              <a:defRPr/>
            </a:pPr>
            <a:endParaRPr lang="en-US" sz="1709" kern="0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373494" y="1130921"/>
            <a:ext cx="556168" cy="556168"/>
          </a:xfrm>
          <a:prstGeom prst="ellipse">
            <a:avLst/>
          </a:prstGeom>
          <a:solidFill>
            <a:srgbClr val="26262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68074">
              <a:defRPr/>
            </a:pPr>
            <a:r>
              <a:rPr lang="en-AU" sz="1519" kern="0" dirty="0">
                <a:solidFill>
                  <a:srgbClr val="FFFFFF"/>
                </a:solidFill>
                <a:latin typeface="FontAwesome" pitchFamily="2" charset="0"/>
              </a:rPr>
              <a:t></a:t>
            </a:r>
          </a:p>
        </p:txBody>
      </p:sp>
      <p:sp>
        <p:nvSpPr>
          <p:cNvPr id="80" name="Oval 79"/>
          <p:cNvSpPr/>
          <p:nvPr/>
        </p:nvSpPr>
        <p:spPr>
          <a:xfrm>
            <a:off x="6533691" y="1634658"/>
            <a:ext cx="556168" cy="556168"/>
          </a:xfrm>
          <a:prstGeom prst="ellipse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68074">
              <a:defRPr/>
            </a:pPr>
            <a:r>
              <a:rPr lang="en-AU" sz="1519" kern="0" dirty="0">
                <a:solidFill>
                  <a:srgbClr val="FFFFFF"/>
                </a:solidFill>
                <a:latin typeface="FontAwesome" pitchFamily="2" charset="0"/>
              </a:rPr>
              <a:t></a:t>
            </a:r>
            <a:endParaRPr lang="en-US" sz="1519" kern="0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533691" y="3783709"/>
            <a:ext cx="556168" cy="556168"/>
          </a:xfrm>
          <a:prstGeom prst="ellipse">
            <a:avLst/>
          </a:prstGeom>
          <a:solidFill>
            <a:srgbClr val="7E7E7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68074">
              <a:defRPr/>
            </a:pPr>
            <a:r>
              <a:rPr lang="en-AU" sz="1519" kern="0" dirty="0">
                <a:solidFill>
                  <a:srgbClr val="FFFFFF"/>
                </a:solidFill>
                <a:latin typeface="FontAwesome" pitchFamily="2" charset="0"/>
              </a:rPr>
              <a:t></a:t>
            </a:r>
            <a:endParaRPr lang="en-US" sz="1519" kern="0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373494" y="4250549"/>
            <a:ext cx="556168" cy="556168"/>
          </a:xfrm>
          <a:prstGeom prst="ellipse">
            <a:avLst/>
          </a:prstGeom>
          <a:solidFill>
            <a:srgbClr val="A6A6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68074">
              <a:defRPr/>
            </a:pPr>
            <a:r>
              <a:rPr lang="en-US" sz="1519" kern="0" dirty="0">
                <a:solidFill>
                  <a:srgbClr val="FFFFFF"/>
                </a:solidFill>
                <a:latin typeface="FontAwesome" pitchFamily="2" charset="0"/>
              </a:rPr>
              <a:t></a:t>
            </a:r>
          </a:p>
        </p:txBody>
      </p:sp>
      <p:sp>
        <p:nvSpPr>
          <p:cNvPr id="83" name="Oval 82"/>
          <p:cNvSpPr/>
          <p:nvPr/>
        </p:nvSpPr>
        <p:spPr>
          <a:xfrm>
            <a:off x="6942835" y="2692795"/>
            <a:ext cx="556168" cy="556168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68074">
              <a:defRPr/>
            </a:pPr>
            <a:r>
              <a:rPr lang="en-AU" sz="1519" kern="0" dirty="0">
                <a:solidFill>
                  <a:srgbClr val="FFFFFF"/>
                </a:solidFill>
                <a:latin typeface="FontAwesome" pitchFamily="2" charset="0"/>
              </a:rPr>
              <a:t></a:t>
            </a:r>
            <a:endParaRPr lang="en-US" sz="1519" kern="0" dirty="0">
              <a:solidFill>
                <a:srgbClr val="FFFFFF"/>
              </a:solidFill>
              <a:latin typeface="Roboto light"/>
            </a:endParaRPr>
          </a:p>
        </p:txBody>
      </p:sp>
      <p:sp>
        <p:nvSpPr>
          <p:cNvPr id="84" name="Text Placeholder 32"/>
          <p:cNvSpPr txBox="1">
            <a:spLocks/>
          </p:cNvSpPr>
          <p:nvPr/>
        </p:nvSpPr>
        <p:spPr>
          <a:xfrm>
            <a:off x="7869965" y="2906948"/>
            <a:ext cx="2391773" cy="5315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IN" sz="949" dirty="0">
                <a:solidFill>
                  <a:srgbClr val="282828"/>
                </a:solidFill>
                <a:latin typeface="Lato Light" panose="020F0302020204030203" pitchFamily="34" charset="0"/>
              </a:rPr>
              <a:t>Multicloud IDAM Modernization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IN" sz="949" dirty="0">
                <a:solidFill>
                  <a:srgbClr val="282828"/>
                </a:solidFill>
                <a:latin typeface="Lato Light" panose="020F0302020204030203" pitchFamily="34" charset="0"/>
              </a:rPr>
              <a:t>Identity Lifecycle Management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Digital Security</a:t>
            </a:r>
          </a:p>
        </p:txBody>
      </p:sp>
      <p:sp>
        <p:nvSpPr>
          <p:cNvPr id="86" name="Text Placeholder 32"/>
          <p:cNvSpPr txBox="1">
            <a:spLocks/>
          </p:cNvSpPr>
          <p:nvPr/>
        </p:nvSpPr>
        <p:spPr>
          <a:xfrm>
            <a:off x="7563378" y="4192081"/>
            <a:ext cx="2391773" cy="5315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/>
              <a:t>DAST,SAST and IAST Service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 err="1">
                <a:solidFill>
                  <a:srgbClr val="282828"/>
                </a:solidFill>
                <a:latin typeface="Lato Light" panose="020F0302020204030203" pitchFamily="34" charset="0"/>
              </a:rPr>
              <a:t>DevSecOPS</a:t>
            </a: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 Roadmap and implementation</a:t>
            </a:r>
          </a:p>
        </p:txBody>
      </p:sp>
      <p:sp>
        <p:nvSpPr>
          <p:cNvPr id="87" name="Text Placeholder 33"/>
          <p:cNvSpPr txBox="1">
            <a:spLocks/>
          </p:cNvSpPr>
          <p:nvPr/>
        </p:nvSpPr>
        <p:spPr>
          <a:xfrm>
            <a:off x="7549814" y="3926070"/>
            <a:ext cx="2405336" cy="2660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34" b="1" dirty="0">
                <a:solidFill>
                  <a:srgbClr val="282828"/>
                </a:solidFill>
                <a:latin typeface="Lato" panose="020F0502020204030203" pitchFamily="34" charset="0"/>
              </a:rPr>
              <a:t>Cloud Security Testing Service</a:t>
            </a:r>
          </a:p>
        </p:txBody>
      </p:sp>
      <p:sp>
        <p:nvSpPr>
          <p:cNvPr id="88" name="Text Placeholder 32"/>
          <p:cNvSpPr txBox="1">
            <a:spLocks/>
          </p:cNvSpPr>
          <p:nvPr/>
        </p:nvSpPr>
        <p:spPr>
          <a:xfrm>
            <a:off x="7563378" y="1642093"/>
            <a:ext cx="2391773" cy="5315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Vulnerability and Pen Test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Multicloud Threat Management Service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SOC as a Service .Security Analytics (Security Data Lake), UEBA, and Threat Hunting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949" dirty="0">
              <a:solidFill>
                <a:srgbClr val="282828"/>
              </a:solidFill>
              <a:latin typeface="Lato Light" panose="020F0302020204030203" pitchFamily="34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949" dirty="0">
              <a:solidFill>
                <a:srgbClr val="282828"/>
              </a:solidFill>
              <a:latin typeface="Lato Light" panose="020F0302020204030203" pitchFamily="34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949" dirty="0">
              <a:solidFill>
                <a:srgbClr val="282828"/>
              </a:solidFill>
              <a:latin typeface="Lato Light" panose="020F0302020204030203" pitchFamily="34" charset="0"/>
            </a:endParaRPr>
          </a:p>
        </p:txBody>
      </p:sp>
      <p:sp>
        <p:nvSpPr>
          <p:cNvPr id="89" name="Text Placeholder 33"/>
          <p:cNvSpPr txBox="1">
            <a:spLocks/>
          </p:cNvSpPr>
          <p:nvPr/>
        </p:nvSpPr>
        <p:spPr>
          <a:xfrm>
            <a:off x="7549814" y="1376081"/>
            <a:ext cx="2405336" cy="2660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34" b="1" dirty="0">
                <a:solidFill>
                  <a:srgbClr val="282828"/>
                </a:solidFill>
                <a:latin typeface="Lato" panose="020F0502020204030203" pitchFamily="34" charset="0"/>
              </a:rPr>
              <a:t>Cloud Threat Detection and Response</a:t>
            </a:r>
          </a:p>
        </p:txBody>
      </p:sp>
      <p:sp>
        <p:nvSpPr>
          <p:cNvPr id="90" name="Text Placeholder 32"/>
          <p:cNvSpPr txBox="1">
            <a:spLocks/>
          </p:cNvSpPr>
          <p:nvPr/>
        </p:nvSpPr>
        <p:spPr>
          <a:xfrm>
            <a:off x="2656263" y="1324652"/>
            <a:ext cx="2391773" cy="5315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Multi Cloud and Hybrid Security Analysis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Security Assessment of IaaS , PaaS , SaaS, </a:t>
            </a:r>
            <a:r>
              <a:rPr lang="en-US" sz="949" dirty="0" err="1">
                <a:solidFill>
                  <a:srgbClr val="282828"/>
                </a:solidFill>
                <a:latin typeface="Lato Light" panose="020F0302020204030203" pitchFamily="34" charset="0"/>
              </a:rPr>
              <a:t>CaaS</a:t>
            </a: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Compliance Assessment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Application and Data Protection</a:t>
            </a:r>
          </a:p>
        </p:txBody>
      </p:sp>
      <p:sp>
        <p:nvSpPr>
          <p:cNvPr id="91" name="Text Placeholder 33"/>
          <p:cNvSpPr txBox="1">
            <a:spLocks/>
          </p:cNvSpPr>
          <p:nvPr/>
        </p:nvSpPr>
        <p:spPr>
          <a:xfrm>
            <a:off x="2642699" y="1058640"/>
            <a:ext cx="2405336" cy="2660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34" b="1" dirty="0">
                <a:solidFill>
                  <a:srgbClr val="282828"/>
                </a:solidFill>
                <a:latin typeface="Lato" panose="020F0502020204030203" pitchFamily="34" charset="0"/>
              </a:rPr>
              <a:t>Cloud Security Advisory Services</a:t>
            </a:r>
            <a:endParaRPr lang="en-AU" sz="1234" b="1" dirty="0">
              <a:solidFill>
                <a:srgbClr val="282828"/>
              </a:solidFill>
              <a:latin typeface="Lato" panose="020F0502020204030203" pitchFamily="34" charset="0"/>
            </a:endParaRPr>
          </a:p>
        </p:txBody>
      </p:sp>
      <p:sp>
        <p:nvSpPr>
          <p:cNvPr id="92" name="Text Placeholder 32"/>
          <p:cNvSpPr txBox="1">
            <a:spLocks/>
          </p:cNvSpPr>
          <p:nvPr/>
        </p:nvSpPr>
        <p:spPr>
          <a:xfrm>
            <a:off x="2656263" y="4442008"/>
            <a:ext cx="2391773" cy="5315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Multicloud Security Posture Compliance and Regulatory Assessment and Implementation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949" dirty="0">
                <a:solidFill>
                  <a:srgbClr val="282828"/>
                </a:solidFill>
                <a:latin typeface="Lato Light" panose="020F0302020204030203" pitchFamily="34" charset="0"/>
              </a:rPr>
              <a:t>Data Risk assessment,  Classification and Cyber Protection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sz="949" dirty="0"/>
          </a:p>
          <a:p>
            <a:pPr marL="0" indent="0" algn="r">
              <a:lnSpc>
                <a:spcPct val="125000"/>
              </a:lnSpc>
              <a:spcBef>
                <a:spcPts val="0"/>
              </a:spcBef>
              <a:buNone/>
            </a:pPr>
            <a:endParaRPr lang="en-US" sz="949" dirty="0">
              <a:solidFill>
                <a:srgbClr val="282828"/>
              </a:solidFill>
              <a:latin typeface="Lato Light" panose="020F0302020204030203" pitchFamily="34" charset="0"/>
            </a:endParaRPr>
          </a:p>
        </p:txBody>
      </p:sp>
      <p:sp>
        <p:nvSpPr>
          <p:cNvPr id="93" name="Text Placeholder 33"/>
          <p:cNvSpPr txBox="1">
            <a:spLocks/>
          </p:cNvSpPr>
          <p:nvPr/>
        </p:nvSpPr>
        <p:spPr>
          <a:xfrm>
            <a:off x="2655852" y="4175996"/>
            <a:ext cx="2405336" cy="2660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34" b="1" dirty="0">
                <a:solidFill>
                  <a:srgbClr val="282828"/>
                </a:solidFill>
                <a:latin typeface="Lato" panose="020F0502020204030203" pitchFamily="34" charset="0"/>
              </a:rPr>
              <a:t>Cloud Data Protection and GRC Services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0" y="2362980"/>
            <a:ext cx="6259479" cy="1215798"/>
            <a:chOff x="0" y="3077587"/>
            <a:chExt cx="6592829" cy="1280546"/>
          </a:xfrm>
        </p:grpSpPr>
        <p:sp>
          <p:nvSpPr>
            <p:cNvPr id="95" name="Rectangle 94"/>
            <p:cNvSpPr/>
            <p:nvPr/>
          </p:nvSpPr>
          <p:spPr>
            <a:xfrm>
              <a:off x="0" y="3077587"/>
              <a:ext cx="5963177" cy="1280546"/>
            </a:xfrm>
            <a:prstGeom prst="rect">
              <a:avLst/>
            </a:prstGeom>
            <a:solidFill>
              <a:srgbClr val="118CE7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68074">
                <a:defRPr/>
              </a:pPr>
              <a:endParaRPr lang="en-US" sz="1709" kern="0">
                <a:solidFill>
                  <a:srgbClr val="FFFFFF"/>
                </a:solidFill>
                <a:latin typeface="Roboto light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312279" y="3077587"/>
              <a:ext cx="1280550" cy="1280546"/>
            </a:xfrm>
            <a:prstGeom prst="ellipse">
              <a:avLst/>
            </a:prstGeom>
            <a:solidFill>
              <a:srgbClr val="118C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68074">
                <a:defRPr/>
              </a:pPr>
              <a:endParaRPr lang="en-AU" sz="3418" kern="0" dirty="0">
                <a:solidFill>
                  <a:srgbClr val="FFFFFF"/>
                </a:solidFill>
                <a:latin typeface="FontAwesome" pitchFamily="2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437623" y="3202931"/>
              <a:ext cx="1029862" cy="102985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68074">
                <a:defRPr/>
              </a:pPr>
              <a:r>
                <a:rPr lang="en-AU" sz="3418" kern="0" dirty="0">
                  <a:solidFill>
                    <a:srgbClr val="118CE7"/>
                  </a:solidFill>
                  <a:latin typeface="FontAwesome" pitchFamily="2" charset="0"/>
                </a:rPr>
                <a:t></a:t>
              </a:r>
            </a:p>
          </p:txBody>
        </p:sp>
        <p:sp>
          <p:nvSpPr>
            <p:cNvPr id="98" name="Text Placeholder 33"/>
            <p:cNvSpPr txBox="1">
              <a:spLocks/>
            </p:cNvSpPr>
            <p:nvPr/>
          </p:nvSpPr>
          <p:spPr>
            <a:xfrm>
              <a:off x="2096469" y="3287124"/>
              <a:ext cx="2533433" cy="812408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51099">
                <a:lnSpc>
                  <a:spcPct val="100000"/>
                </a:lnSpc>
                <a:spcBef>
                  <a:spcPts val="712"/>
                </a:spcBef>
                <a:buNone/>
                <a:defRPr/>
              </a:pPr>
              <a:r>
                <a:rPr lang="en-AU" sz="2658" b="1" dirty="0">
                  <a:solidFill>
                    <a:srgbClr val="FFFFFF"/>
                  </a:solidFill>
                  <a:latin typeface="Lato" panose="020F0502020204030203" pitchFamily="34" charset="0"/>
                </a:rPr>
                <a:t>Cloud Security Services 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7949" y="5250911"/>
            <a:ext cx="11425515" cy="1039601"/>
            <a:chOff x="598367" y="2732213"/>
            <a:chExt cx="10995267" cy="1131216"/>
          </a:xfrm>
        </p:grpSpPr>
        <p:sp>
          <p:nvSpPr>
            <p:cNvPr id="105" name="Pentagon 104"/>
            <p:cNvSpPr/>
            <p:nvPr/>
          </p:nvSpPr>
          <p:spPr>
            <a:xfrm>
              <a:off x="3948144" y="2914626"/>
              <a:ext cx="7645490" cy="940875"/>
            </a:xfrm>
            <a:prstGeom prst="homePlate">
              <a:avLst>
                <a:gd name="adj" fmla="val 29123"/>
              </a:avLst>
            </a:prstGeom>
            <a:solidFill>
              <a:srgbClr val="2626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68074">
                <a:defRPr/>
              </a:pPr>
              <a:endParaRPr lang="en-US" sz="1709" kern="0">
                <a:solidFill>
                  <a:srgbClr val="FFFFFF"/>
                </a:solidFill>
                <a:latin typeface="Roboto light"/>
              </a:endParaRPr>
            </a:p>
          </p:txBody>
        </p:sp>
        <p:sp>
          <p:nvSpPr>
            <p:cNvPr id="106" name="Rectangle 12"/>
            <p:cNvSpPr/>
            <p:nvPr/>
          </p:nvSpPr>
          <p:spPr>
            <a:xfrm rot="5400000">
              <a:off x="2972538" y="2887823"/>
              <a:ext cx="1131216" cy="819995"/>
            </a:xfrm>
            <a:custGeom>
              <a:avLst/>
              <a:gdLst>
                <a:gd name="connsiteX0" fmla="*/ 0 w 1016000"/>
                <a:gd name="connsiteY0" fmla="*/ 0 h 768404"/>
                <a:gd name="connsiteX1" fmla="*/ 1016000 w 1016000"/>
                <a:gd name="connsiteY1" fmla="*/ 0 h 768404"/>
                <a:gd name="connsiteX2" fmla="*/ 1016000 w 1016000"/>
                <a:gd name="connsiteY2" fmla="*/ 768404 h 768404"/>
                <a:gd name="connsiteX3" fmla="*/ 0 w 1016000"/>
                <a:gd name="connsiteY3" fmla="*/ 768404 h 768404"/>
                <a:gd name="connsiteX4" fmla="*/ 0 w 1016000"/>
                <a:gd name="connsiteY4" fmla="*/ 0 h 768404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745673 w 1745673"/>
                <a:gd name="connsiteY2" fmla="*/ 768404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9673 w 1745673"/>
                <a:gd name="connsiteY0" fmla="*/ 0 h 777641"/>
                <a:gd name="connsiteX1" fmla="*/ 1745673 w 1745673"/>
                <a:gd name="connsiteY1" fmla="*/ 0 h 777641"/>
                <a:gd name="connsiteX2" fmla="*/ 1317048 w 1745673"/>
                <a:gd name="connsiteY2" fmla="*/ 770785 h 777641"/>
                <a:gd name="connsiteX3" fmla="*/ 0 w 1745673"/>
                <a:gd name="connsiteY3" fmla="*/ 777641 h 777641"/>
                <a:gd name="connsiteX4" fmla="*/ 729673 w 1745673"/>
                <a:gd name="connsiteY4" fmla="*/ 0 h 777641"/>
                <a:gd name="connsiteX0" fmla="*/ 720148 w 1736148"/>
                <a:gd name="connsiteY0" fmla="*/ 0 h 770785"/>
                <a:gd name="connsiteX1" fmla="*/ 1736148 w 1736148"/>
                <a:gd name="connsiteY1" fmla="*/ 0 h 770785"/>
                <a:gd name="connsiteX2" fmla="*/ 1307523 w 1736148"/>
                <a:gd name="connsiteY2" fmla="*/ 770785 h 770785"/>
                <a:gd name="connsiteX3" fmla="*/ 0 w 1736148"/>
                <a:gd name="connsiteY3" fmla="*/ 770497 h 770785"/>
                <a:gd name="connsiteX4" fmla="*/ 720148 w 1736148"/>
                <a:gd name="connsiteY4" fmla="*/ 0 h 770785"/>
                <a:gd name="connsiteX0" fmla="*/ 720148 w 1736148"/>
                <a:gd name="connsiteY0" fmla="*/ 0 h 770497"/>
                <a:gd name="connsiteX1" fmla="*/ 1736148 w 1736148"/>
                <a:gd name="connsiteY1" fmla="*/ 0 h 770497"/>
                <a:gd name="connsiteX2" fmla="*/ 1590892 w 1736148"/>
                <a:gd name="connsiteY2" fmla="*/ 768404 h 770497"/>
                <a:gd name="connsiteX3" fmla="*/ 0 w 1736148"/>
                <a:gd name="connsiteY3" fmla="*/ 770497 h 770497"/>
                <a:gd name="connsiteX4" fmla="*/ 720148 w 1736148"/>
                <a:gd name="connsiteY4" fmla="*/ 0 h 770497"/>
                <a:gd name="connsiteX0" fmla="*/ 429636 w 1445636"/>
                <a:gd name="connsiteY0" fmla="*/ 0 h 768404"/>
                <a:gd name="connsiteX1" fmla="*/ 1445636 w 1445636"/>
                <a:gd name="connsiteY1" fmla="*/ 0 h 768404"/>
                <a:gd name="connsiteX2" fmla="*/ 1300380 w 1445636"/>
                <a:gd name="connsiteY2" fmla="*/ 768404 h 768404"/>
                <a:gd name="connsiteX3" fmla="*/ 0 w 1445636"/>
                <a:gd name="connsiteY3" fmla="*/ 768116 h 768404"/>
                <a:gd name="connsiteX4" fmla="*/ 429636 w 1445636"/>
                <a:gd name="connsiteY4" fmla="*/ 0 h 768404"/>
                <a:gd name="connsiteX0" fmla="*/ 433913 w 1449913"/>
                <a:gd name="connsiteY0" fmla="*/ 0 h 771964"/>
                <a:gd name="connsiteX1" fmla="*/ 1449913 w 1449913"/>
                <a:gd name="connsiteY1" fmla="*/ 0 h 771964"/>
                <a:gd name="connsiteX2" fmla="*/ 1304657 w 1449913"/>
                <a:gd name="connsiteY2" fmla="*/ 768404 h 771964"/>
                <a:gd name="connsiteX3" fmla="*/ 0 w 1449913"/>
                <a:gd name="connsiteY3" fmla="*/ 771964 h 771964"/>
                <a:gd name="connsiteX4" fmla="*/ 433913 w 1449913"/>
                <a:gd name="connsiteY4" fmla="*/ 0 h 771964"/>
                <a:gd name="connsiteX0" fmla="*/ 433913 w 1449913"/>
                <a:gd name="connsiteY0" fmla="*/ 0 h 774176"/>
                <a:gd name="connsiteX1" fmla="*/ 1449913 w 1449913"/>
                <a:gd name="connsiteY1" fmla="*/ 0 h 774176"/>
                <a:gd name="connsiteX2" fmla="*/ 1306795 w 1449913"/>
                <a:gd name="connsiteY2" fmla="*/ 774176 h 774176"/>
                <a:gd name="connsiteX3" fmla="*/ 0 w 1449913"/>
                <a:gd name="connsiteY3" fmla="*/ 771964 h 774176"/>
                <a:gd name="connsiteX4" fmla="*/ 433913 w 1449913"/>
                <a:gd name="connsiteY4" fmla="*/ 0 h 774176"/>
                <a:gd name="connsiteX0" fmla="*/ 429635 w 1445635"/>
                <a:gd name="connsiteY0" fmla="*/ 0 h 777737"/>
                <a:gd name="connsiteX1" fmla="*/ 1445635 w 1445635"/>
                <a:gd name="connsiteY1" fmla="*/ 0 h 777737"/>
                <a:gd name="connsiteX2" fmla="*/ 1302517 w 1445635"/>
                <a:gd name="connsiteY2" fmla="*/ 774176 h 777737"/>
                <a:gd name="connsiteX3" fmla="*/ 0 w 1445635"/>
                <a:gd name="connsiteY3" fmla="*/ 777737 h 777737"/>
                <a:gd name="connsiteX4" fmla="*/ 429635 w 1445635"/>
                <a:gd name="connsiteY4" fmla="*/ 0 h 777737"/>
                <a:gd name="connsiteX0" fmla="*/ 431773 w 1447773"/>
                <a:gd name="connsiteY0" fmla="*/ 0 h 774176"/>
                <a:gd name="connsiteX1" fmla="*/ 1447773 w 1447773"/>
                <a:gd name="connsiteY1" fmla="*/ 0 h 774176"/>
                <a:gd name="connsiteX2" fmla="*/ 1304655 w 1447773"/>
                <a:gd name="connsiteY2" fmla="*/ 774176 h 774176"/>
                <a:gd name="connsiteX3" fmla="*/ 0 w 1447773"/>
                <a:gd name="connsiteY3" fmla="*/ 773889 h 774176"/>
                <a:gd name="connsiteX4" fmla="*/ 431773 w 1447773"/>
                <a:gd name="connsiteY4" fmla="*/ 0 h 774176"/>
                <a:gd name="connsiteX0" fmla="*/ 429634 w 1447773"/>
                <a:gd name="connsiteY0" fmla="*/ 0 h 774176"/>
                <a:gd name="connsiteX1" fmla="*/ 1447773 w 1447773"/>
                <a:gd name="connsiteY1" fmla="*/ 0 h 774176"/>
                <a:gd name="connsiteX2" fmla="*/ 1304655 w 1447773"/>
                <a:gd name="connsiteY2" fmla="*/ 774176 h 774176"/>
                <a:gd name="connsiteX3" fmla="*/ 0 w 1447773"/>
                <a:gd name="connsiteY3" fmla="*/ 773889 h 774176"/>
                <a:gd name="connsiteX4" fmla="*/ 429634 w 1447773"/>
                <a:gd name="connsiteY4" fmla="*/ 0 h 774176"/>
                <a:gd name="connsiteX0" fmla="*/ 436049 w 1454188"/>
                <a:gd name="connsiteY0" fmla="*/ 0 h 774176"/>
                <a:gd name="connsiteX1" fmla="*/ 1454188 w 1454188"/>
                <a:gd name="connsiteY1" fmla="*/ 0 h 774176"/>
                <a:gd name="connsiteX2" fmla="*/ 1311070 w 1454188"/>
                <a:gd name="connsiteY2" fmla="*/ 774176 h 774176"/>
                <a:gd name="connsiteX3" fmla="*/ 0 w 1454188"/>
                <a:gd name="connsiteY3" fmla="*/ 773889 h 774176"/>
                <a:gd name="connsiteX4" fmla="*/ 436049 w 1454188"/>
                <a:gd name="connsiteY4" fmla="*/ 0 h 774176"/>
                <a:gd name="connsiteX0" fmla="*/ 436049 w 1458640"/>
                <a:gd name="connsiteY0" fmla="*/ 0 h 774176"/>
                <a:gd name="connsiteX1" fmla="*/ 1454188 w 1458640"/>
                <a:gd name="connsiteY1" fmla="*/ 0 h 774176"/>
                <a:gd name="connsiteX2" fmla="*/ 1458640 w 1458640"/>
                <a:gd name="connsiteY2" fmla="*/ 774176 h 774176"/>
                <a:gd name="connsiteX3" fmla="*/ 0 w 1458640"/>
                <a:gd name="connsiteY3" fmla="*/ 773889 h 774176"/>
                <a:gd name="connsiteX4" fmla="*/ 436049 w 1458640"/>
                <a:gd name="connsiteY4" fmla="*/ 0 h 774176"/>
                <a:gd name="connsiteX0" fmla="*/ 436049 w 1454363"/>
                <a:gd name="connsiteY0" fmla="*/ 0 h 774176"/>
                <a:gd name="connsiteX1" fmla="*/ 1454188 w 1454363"/>
                <a:gd name="connsiteY1" fmla="*/ 0 h 774176"/>
                <a:gd name="connsiteX2" fmla="*/ 1454363 w 1454363"/>
                <a:gd name="connsiteY2" fmla="*/ 774176 h 774176"/>
                <a:gd name="connsiteX3" fmla="*/ 0 w 1454363"/>
                <a:gd name="connsiteY3" fmla="*/ 773889 h 774176"/>
                <a:gd name="connsiteX4" fmla="*/ 436049 w 1454363"/>
                <a:gd name="connsiteY4" fmla="*/ 0 h 774176"/>
                <a:gd name="connsiteX0" fmla="*/ 369749 w 1388063"/>
                <a:gd name="connsiteY0" fmla="*/ 0 h 774176"/>
                <a:gd name="connsiteX1" fmla="*/ 1387888 w 1388063"/>
                <a:gd name="connsiteY1" fmla="*/ 0 h 774176"/>
                <a:gd name="connsiteX2" fmla="*/ 1388063 w 1388063"/>
                <a:gd name="connsiteY2" fmla="*/ 774176 h 774176"/>
                <a:gd name="connsiteX3" fmla="*/ 0 w 1388063"/>
                <a:gd name="connsiteY3" fmla="*/ 771964 h 774176"/>
                <a:gd name="connsiteX4" fmla="*/ 369749 w 1388063"/>
                <a:gd name="connsiteY4" fmla="*/ 0 h 774176"/>
                <a:gd name="connsiteX0" fmla="*/ 236254 w 1388063"/>
                <a:gd name="connsiteY0" fmla="*/ 0 h 774176"/>
                <a:gd name="connsiteX1" fmla="*/ 1387888 w 1388063"/>
                <a:gd name="connsiteY1" fmla="*/ 0 h 774176"/>
                <a:gd name="connsiteX2" fmla="*/ 1388063 w 1388063"/>
                <a:gd name="connsiteY2" fmla="*/ 774176 h 774176"/>
                <a:gd name="connsiteX3" fmla="*/ 0 w 1388063"/>
                <a:gd name="connsiteY3" fmla="*/ 771964 h 774176"/>
                <a:gd name="connsiteX4" fmla="*/ 236254 w 1388063"/>
                <a:gd name="connsiteY4" fmla="*/ 0 h 77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8063" h="774176">
                  <a:moveTo>
                    <a:pt x="236254" y="0"/>
                  </a:moveTo>
                  <a:lnTo>
                    <a:pt x="1387888" y="0"/>
                  </a:lnTo>
                  <a:cubicBezTo>
                    <a:pt x="1387946" y="258059"/>
                    <a:pt x="1388005" y="516117"/>
                    <a:pt x="1388063" y="774176"/>
                  </a:cubicBezTo>
                  <a:lnTo>
                    <a:pt x="0" y="771964"/>
                  </a:lnTo>
                  <a:lnTo>
                    <a:pt x="236254" y="0"/>
                  </a:lnTo>
                  <a:close/>
                </a:path>
              </a:pathLst>
            </a:custGeom>
            <a:solidFill>
              <a:srgbClr val="262626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t" anchorCtr="0"/>
            <a:lstStyle/>
            <a:p>
              <a:pPr algn="ctr" defTabSz="868074">
                <a:defRPr/>
              </a:pPr>
              <a:endParaRPr lang="en-US" sz="1709" kern="0" dirty="0">
                <a:solidFill>
                  <a:srgbClr val="FFFFFF"/>
                </a:solidFill>
                <a:latin typeface="Roboto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1579963" y="2312721"/>
              <a:ext cx="1124549" cy="1976580"/>
            </a:xfrm>
            <a:prstGeom prst="rect">
              <a:avLst/>
            </a:prstGeom>
            <a:solidFill>
              <a:srgbClr val="2626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68074">
                <a:defRPr/>
              </a:pPr>
              <a:r>
                <a:rPr lang="en-US" sz="1709" kern="0" dirty="0">
                  <a:solidFill>
                    <a:srgbClr val="FFFFFF"/>
                  </a:solidFill>
                  <a:latin typeface="Roboto light"/>
                </a:rPr>
                <a:t>Partner</a:t>
              </a:r>
            </a:p>
          </p:txBody>
        </p:sp>
        <p:sp>
          <p:nvSpPr>
            <p:cNvPr id="108" name="Oval 107"/>
            <p:cNvSpPr/>
            <p:nvPr/>
          </p:nvSpPr>
          <p:spPr>
            <a:xfrm>
              <a:off x="598367" y="2738593"/>
              <a:ext cx="1122704" cy="1122704"/>
            </a:xfrm>
            <a:prstGeom prst="ellipse">
              <a:avLst/>
            </a:prstGeom>
            <a:solidFill>
              <a:srgbClr val="2626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68074">
                <a:defRPr/>
              </a:pPr>
              <a:endParaRPr lang="en-US" sz="1709" kern="0">
                <a:solidFill>
                  <a:srgbClr val="FFFFFF"/>
                </a:solidFill>
                <a:latin typeface="Roboto light"/>
              </a:endParaRPr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400" y="5653082"/>
            <a:ext cx="936554" cy="30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263" y="5660778"/>
            <a:ext cx="1478596" cy="287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921" y="5984798"/>
            <a:ext cx="1435550" cy="213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0108" y="5565081"/>
            <a:ext cx="656698" cy="504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892" y="5606436"/>
            <a:ext cx="519989" cy="4213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0381" y="5522043"/>
            <a:ext cx="1108516" cy="2620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0966" y="5606435"/>
            <a:ext cx="1137660" cy="36885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CA9405-68F6-2C40-9546-B29565C2328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1336" y="6003820"/>
            <a:ext cx="997442" cy="204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4796" y="6014459"/>
            <a:ext cx="1156948" cy="22988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t="11851" r="3506" b="11690"/>
          <a:stretch/>
        </p:blipFill>
        <p:spPr>
          <a:xfrm>
            <a:off x="7659612" y="5965483"/>
            <a:ext cx="648083" cy="341798"/>
          </a:xfrm>
          <a:prstGeom prst="rect">
            <a:avLst/>
          </a:prstGeom>
        </p:spPr>
      </p:pic>
      <p:sp>
        <p:nvSpPr>
          <p:cNvPr id="41" name="Text Placeholder 33"/>
          <p:cNvSpPr txBox="1">
            <a:spLocks/>
          </p:cNvSpPr>
          <p:nvPr/>
        </p:nvSpPr>
        <p:spPr>
          <a:xfrm>
            <a:off x="7891783" y="2654746"/>
            <a:ext cx="2405336" cy="26601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34" b="1" dirty="0">
                <a:solidFill>
                  <a:srgbClr val="282828"/>
                </a:solidFill>
                <a:latin typeface="Lato" panose="020F0502020204030203" pitchFamily="34" charset="0"/>
              </a:rPr>
              <a:t>Identity &amp;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4434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82861-FFE9-4ABA-8E79-98B70ACBB0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16675"/>
            <a:ext cx="2844800" cy="365125"/>
          </a:xfrm>
        </p:spPr>
        <p:txBody>
          <a:bodyPr/>
          <a:lstStyle/>
          <a:p>
            <a:fld id="{6B1AB395-38E6-4B95-819F-EA717C9E08FB}" type="slidenum">
              <a:rPr lang="en-US" sz="900" smtClean="0">
                <a:solidFill>
                  <a:srgbClr val="4D4F53">
                    <a:tint val="75000"/>
                  </a:srgbClr>
                </a:solidFill>
              </a:rPr>
              <a:pPr/>
              <a:t>12</a:t>
            </a:fld>
            <a:endParaRPr lang="en-US" sz="900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702301-0207-4700-A475-AEC013696BFD}"/>
              </a:ext>
            </a:extLst>
          </p:cNvPr>
          <p:cNvSpPr/>
          <p:nvPr/>
        </p:nvSpPr>
        <p:spPr>
          <a:xfrm>
            <a:off x="613064" y="1111827"/>
            <a:ext cx="2608118" cy="4634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A83EC-0168-4E7B-8C8D-618047283608}"/>
              </a:ext>
            </a:extLst>
          </p:cNvPr>
          <p:cNvSpPr/>
          <p:nvPr/>
        </p:nvSpPr>
        <p:spPr>
          <a:xfrm>
            <a:off x="8901713" y="1122218"/>
            <a:ext cx="2608118" cy="2253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EBA99-85E9-4A12-9DEC-BB4D84C6BED0}"/>
              </a:ext>
            </a:extLst>
          </p:cNvPr>
          <p:cNvSpPr/>
          <p:nvPr/>
        </p:nvSpPr>
        <p:spPr>
          <a:xfrm>
            <a:off x="6129152" y="1117525"/>
            <a:ext cx="2608118" cy="2278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C7756-EE46-4E8E-A2C4-EA5CF622DE2C}"/>
              </a:ext>
            </a:extLst>
          </p:cNvPr>
          <p:cNvSpPr/>
          <p:nvPr/>
        </p:nvSpPr>
        <p:spPr>
          <a:xfrm>
            <a:off x="3329544" y="1126220"/>
            <a:ext cx="2608118" cy="4619953"/>
          </a:xfrm>
          <a:prstGeom prst="rect">
            <a:avLst/>
          </a:prstGeom>
          <a:noFill/>
          <a:ln w="28575">
            <a:solidFill>
              <a:srgbClr val="F57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A1E36-C3B6-48E6-BC7E-75B96A034480}"/>
              </a:ext>
            </a:extLst>
          </p:cNvPr>
          <p:cNvSpPr/>
          <p:nvPr/>
        </p:nvSpPr>
        <p:spPr>
          <a:xfrm>
            <a:off x="6097820" y="3542315"/>
            <a:ext cx="2608118" cy="2223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67FFA-7F95-4AB1-B630-A247E51707F5}"/>
              </a:ext>
            </a:extLst>
          </p:cNvPr>
          <p:cNvSpPr/>
          <p:nvPr/>
        </p:nvSpPr>
        <p:spPr>
          <a:xfrm>
            <a:off x="8864928" y="3560999"/>
            <a:ext cx="2608118" cy="22236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77676-E541-499B-8DBD-C22440428FAE}"/>
              </a:ext>
            </a:extLst>
          </p:cNvPr>
          <p:cNvGrpSpPr/>
          <p:nvPr/>
        </p:nvGrpSpPr>
        <p:grpSpPr>
          <a:xfrm>
            <a:off x="1447912" y="1385536"/>
            <a:ext cx="987252" cy="984429"/>
            <a:chOff x="1226012" y="1769162"/>
            <a:chExt cx="1203700" cy="12037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12A523-0E82-4C12-84F3-F11E9C208946}"/>
                </a:ext>
              </a:extLst>
            </p:cNvPr>
            <p:cNvGrpSpPr/>
            <p:nvPr/>
          </p:nvGrpSpPr>
          <p:grpSpPr>
            <a:xfrm>
              <a:off x="1226012" y="1769162"/>
              <a:ext cx="1203700" cy="1203700"/>
              <a:chOff x="2758714" y="2648862"/>
              <a:chExt cx="1143000" cy="1143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78ADA9-24E6-488D-8FBA-F9A887C86E50}"/>
                  </a:ext>
                </a:extLst>
              </p:cNvPr>
              <p:cNvSpPr/>
              <p:nvPr/>
            </p:nvSpPr>
            <p:spPr bwMode="auto">
              <a:xfrm>
                <a:off x="2758714" y="2648862"/>
                <a:ext cx="1143000" cy="1143000"/>
              </a:xfrm>
              <a:prstGeom prst="ellipse">
                <a:avLst/>
              </a:prstGeom>
              <a:solidFill>
                <a:schemeClr val="bg1"/>
              </a:solidFill>
              <a:ln w="76200" cap="flat" cmpd="sng" algn="ctr">
                <a:noFill/>
                <a:prstDash val="solid"/>
              </a:ln>
              <a:effectLst>
                <a:outerShdw blurRad="254000" dist="50800" dir="2700000" sx="101000" sy="101000" algn="tl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9113" rIns="0" bIns="491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indent="0" algn="ctr" defTabSz="982032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en-US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CA920E1-3A0A-47F2-807D-46525E6888A4}"/>
                  </a:ext>
                </a:extLst>
              </p:cNvPr>
              <p:cNvGrpSpPr/>
              <p:nvPr/>
            </p:nvGrpSpPr>
            <p:grpSpPr>
              <a:xfrm>
                <a:off x="2922750" y="3033348"/>
                <a:ext cx="663500" cy="270605"/>
                <a:chOff x="3901713" y="1328219"/>
                <a:chExt cx="663500" cy="270605"/>
              </a:xfrm>
            </p:grpSpPr>
            <p:sp>
              <p:nvSpPr>
                <p:cNvPr id="17" name="Freeform: Shape 51">
                  <a:extLst>
                    <a:ext uri="{FF2B5EF4-FFF2-40B4-BE49-F238E27FC236}">
                      <a16:creationId xmlns:a16="http://schemas.microsoft.com/office/drawing/2014/main" id="{80A8E67F-61DA-400F-863C-B92FCA26AF77}"/>
                    </a:ext>
                  </a:extLst>
                </p:cNvPr>
                <p:cNvSpPr/>
                <p:nvPr/>
              </p:nvSpPr>
              <p:spPr>
                <a:xfrm>
                  <a:off x="4176986" y="1328219"/>
                  <a:ext cx="240388" cy="144233"/>
                </a:xfrm>
                <a:custGeom>
                  <a:avLst/>
                  <a:gdLst>
                    <a:gd name="connsiteX0" fmla="*/ 47477 w 240387"/>
                    <a:gd name="connsiteY0" fmla="*/ 144834 h 144232"/>
                    <a:gd name="connsiteX1" fmla="*/ 196517 w 240387"/>
                    <a:gd name="connsiteY1" fmla="*/ 144834 h 144232"/>
                    <a:gd name="connsiteX2" fmla="*/ 234979 w 240387"/>
                    <a:gd name="connsiteY2" fmla="*/ 106372 h 144232"/>
                    <a:gd name="connsiteX3" fmla="*/ 234979 w 240387"/>
                    <a:gd name="connsiteY3" fmla="*/ 60698 h 144232"/>
                    <a:gd name="connsiteX4" fmla="*/ 210940 w 240387"/>
                    <a:gd name="connsiteY4" fmla="*/ 60698 h 144232"/>
                    <a:gd name="connsiteX5" fmla="*/ 210940 w 240387"/>
                    <a:gd name="connsiteY5" fmla="*/ 106372 h 144232"/>
                    <a:gd name="connsiteX6" fmla="*/ 196517 w 240387"/>
                    <a:gd name="connsiteY6" fmla="*/ 120795 h 144232"/>
                    <a:gd name="connsiteX7" fmla="*/ 47477 w 240387"/>
                    <a:gd name="connsiteY7" fmla="*/ 120795 h 144232"/>
                    <a:gd name="connsiteX8" fmla="*/ 33053 w 240387"/>
                    <a:gd name="connsiteY8" fmla="*/ 106372 h 144232"/>
                    <a:gd name="connsiteX9" fmla="*/ 33053 w 240387"/>
                    <a:gd name="connsiteY9" fmla="*/ 47477 h 144232"/>
                    <a:gd name="connsiteX10" fmla="*/ 47477 w 240387"/>
                    <a:gd name="connsiteY10" fmla="*/ 33053 h 144232"/>
                    <a:gd name="connsiteX11" fmla="*/ 125603 w 240387"/>
                    <a:gd name="connsiteY11" fmla="*/ 33053 h 144232"/>
                    <a:gd name="connsiteX12" fmla="*/ 125603 w 240387"/>
                    <a:gd name="connsiteY12" fmla="*/ 9015 h 144232"/>
                    <a:gd name="connsiteX13" fmla="*/ 47477 w 240387"/>
                    <a:gd name="connsiteY13" fmla="*/ 9015 h 144232"/>
                    <a:gd name="connsiteX14" fmla="*/ 9015 w 240387"/>
                    <a:gd name="connsiteY14" fmla="*/ 47477 h 144232"/>
                    <a:gd name="connsiteX15" fmla="*/ 9015 w 240387"/>
                    <a:gd name="connsiteY15" fmla="*/ 106372 h 144232"/>
                    <a:gd name="connsiteX16" fmla="*/ 47477 w 240387"/>
                    <a:gd name="connsiteY16" fmla="*/ 144834 h 144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0387" h="144232">
                      <a:moveTo>
                        <a:pt x="47477" y="144834"/>
                      </a:moveTo>
                      <a:lnTo>
                        <a:pt x="196517" y="144834"/>
                      </a:lnTo>
                      <a:cubicBezTo>
                        <a:pt x="218152" y="144834"/>
                        <a:pt x="234979" y="128007"/>
                        <a:pt x="234979" y="106372"/>
                      </a:cubicBezTo>
                      <a:lnTo>
                        <a:pt x="234979" y="60698"/>
                      </a:lnTo>
                      <a:lnTo>
                        <a:pt x="210940" y="60698"/>
                      </a:lnTo>
                      <a:lnTo>
                        <a:pt x="210940" y="106372"/>
                      </a:lnTo>
                      <a:cubicBezTo>
                        <a:pt x="210940" y="113583"/>
                        <a:pt x="204931" y="120795"/>
                        <a:pt x="196517" y="120795"/>
                      </a:cubicBezTo>
                      <a:lnTo>
                        <a:pt x="47477" y="120795"/>
                      </a:lnTo>
                      <a:cubicBezTo>
                        <a:pt x="40265" y="120795"/>
                        <a:pt x="33053" y="114785"/>
                        <a:pt x="33053" y="106372"/>
                      </a:cubicBezTo>
                      <a:lnTo>
                        <a:pt x="33053" y="47477"/>
                      </a:lnTo>
                      <a:cubicBezTo>
                        <a:pt x="33053" y="40265"/>
                        <a:pt x="39063" y="33053"/>
                        <a:pt x="47477" y="33053"/>
                      </a:cubicBezTo>
                      <a:lnTo>
                        <a:pt x="125603" y="33053"/>
                      </a:lnTo>
                      <a:lnTo>
                        <a:pt x="125603" y="9015"/>
                      </a:lnTo>
                      <a:lnTo>
                        <a:pt x="47477" y="9015"/>
                      </a:lnTo>
                      <a:cubicBezTo>
                        <a:pt x="25842" y="9015"/>
                        <a:pt x="9015" y="25842"/>
                        <a:pt x="9015" y="47477"/>
                      </a:cubicBezTo>
                      <a:lnTo>
                        <a:pt x="9015" y="106372"/>
                      </a:lnTo>
                      <a:cubicBezTo>
                        <a:pt x="9015" y="126805"/>
                        <a:pt x="25842" y="144834"/>
                        <a:pt x="47477" y="1448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63000">
                    <a:spcBef>
                      <a:spcPts val="0"/>
                    </a:spcBef>
                    <a:buNone/>
                    <a:defRPr/>
                  </a:pPr>
                  <a:endParaRPr lang="en-US" sz="1896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8" name="Freeform: Shape 59">
                  <a:extLst>
                    <a:ext uri="{FF2B5EF4-FFF2-40B4-BE49-F238E27FC236}">
                      <a16:creationId xmlns:a16="http://schemas.microsoft.com/office/drawing/2014/main" id="{99DBAD6F-EB23-4FAD-A154-35B265BD2F1F}"/>
                    </a:ext>
                  </a:extLst>
                </p:cNvPr>
                <p:cNvSpPr/>
                <p:nvPr/>
              </p:nvSpPr>
              <p:spPr>
                <a:xfrm>
                  <a:off x="4324825" y="1328219"/>
                  <a:ext cx="240388" cy="144233"/>
                </a:xfrm>
                <a:custGeom>
                  <a:avLst/>
                  <a:gdLst>
                    <a:gd name="connsiteX0" fmla="*/ 33053 w 240387"/>
                    <a:gd name="connsiteY0" fmla="*/ 47477 h 144232"/>
                    <a:gd name="connsiteX1" fmla="*/ 47477 w 240387"/>
                    <a:gd name="connsiteY1" fmla="*/ 33053 h 144232"/>
                    <a:gd name="connsiteX2" fmla="*/ 196517 w 240387"/>
                    <a:gd name="connsiteY2" fmla="*/ 33053 h 144232"/>
                    <a:gd name="connsiteX3" fmla="*/ 210940 w 240387"/>
                    <a:gd name="connsiteY3" fmla="*/ 47477 h 144232"/>
                    <a:gd name="connsiteX4" fmla="*/ 210940 w 240387"/>
                    <a:gd name="connsiteY4" fmla="*/ 106372 h 144232"/>
                    <a:gd name="connsiteX5" fmla="*/ 196517 w 240387"/>
                    <a:gd name="connsiteY5" fmla="*/ 120795 h 144232"/>
                    <a:gd name="connsiteX6" fmla="*/ 118391 w 240387"/>
                    <a:gd name="connsiteY6" fmla="*/ 120795 h 144232"/>
                    <a:gd name="connsiteX7" fmla="*/ 118391 w 240387"/>
                    <a:gd name="connsiteY7" fmla="*/ 144834 h 144232"/>
                    <a:gd name="connsiteX8" fmla="*/ 196517 w 240387"/>
                    <a:gd name="connsiteY8" fmla="*/ 144834 h 144232"/>
                    <a:gd name="connsiteX9" fmla="*/ 234979 w 240387"/>
                    <a:gd name="connsiteY9" fmla="*/ 106372 h 144232"/>
                    <a:gd name="connsiteX10" fmla="*/ 234979 w 240387"/>
                    <a:gd name="connsiteY10" fmla="*/ 47477 h 144232"/>
                    <a:gd name="connsiteX11" fmla="*/ 196517 w 240387"/>
                    <a:gd name="connsiteY11" fmla="*/ 9015 h 144232"/>
                    <a:gd name="connsiteX12" fmla="*/ 47477 w 240387"/>
                    <a:gd name="connsiteY12" fmla="*/ 9015 h 144232"/>
                    <a:gd name="connsiteX13" fmla="*/ 9015 w 240387"/>
                    <a:gd name="connsiteY13" fmla="*/ 47477 h 144232"/>
                    <a:gd name="connsiteX14" fmla="*/ 9015 w 240387"/>
                    <a:gd name="connsiteY14" fmla="*/ 93150 h 144232"/>
                    <a:gd name="connsiteX15" fmla="*/ 33053 w 240387"/>
                    <a:gd name="connsiteY15" fmla="*/ 93150 h 144232"/>
                    <a:gd name="connsiteX16" fmla="*/ 33053 w 240387"/>
                    <a:gd name="connsiteY16" fmla="*/ 47477 h 144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0387" h="144232">
                      <a:moveTo>
                        <a:pt x="33053" y="47477"/>
                      </a:moveTo>
                      <a:cubicBezTo>
                        <a:pt x="33053" y="40265"/>
                        <a:pt x="39063" y="33053"/>
                        <a:pt x="47477" y="33053"/>
                      </a:cubicBezTo>
                      <a:lnTo>
                        <a:pt x="196517" y="33053"/>
                      </a:lnTo>
                      <a:cubicBezTo>
                        <a:pt x="203729" y="33053"/>
                        <a:pt x="210940" y="39063"/>
                        <a:pt x="210940" y="47477"/>
                      </a:cubicBezTo>
                      <a:lnTo>
                        <a:pt x="210940" y="106372"/>
                      </a:lnTo>
                      <a:cubicBezTo>
                        <a:pt x="210940" y="113583"/>
                        <a:pt x="204931" y="120795"/>
                        <a:pt x="196517" y="120795"/>
                      </a:cubicBezTo>
                      <a:lnTo>
                        <a:pt x="118391" y="120795"/>
                      </a:lnTo>
                      <a:lnTo>
                        <a:pt x="118391" y="144834"/>
                      </a:lnTo>
                      <a:lnTo>
                        <a:pt x="196517" y="144834"/>
                      </a:lnTo>
                      <a:cubicBezTo>
                        <a:pt x="218152" y="144834"/>
                        <a:pt x="234979" y="128007"/>
                        <a:pt x="234979" y="106372"/>
                      </a:cubicBezTo>
                      <a:lnTo>
                        <a:pt x="234979" y="47477"/>
                      </a:lnTo>
                      <a:cubicBezTo>
                        <a:pt x="234979" y="25842"/>
                        <a:pt x="218152" y="9015"/>
                        <a:pt x="196517" y="9015"/>
                      </a:cubicBezTo>
                      <a:lnTo>
                        <a:pt x="47477" y="9015"/>
                      </a:lnTo>
                      <a:cubicBezTo>
                        <a:pt x="25842" y="9015"/>
                        <a:pt x="9015" y="25842"/>
                        <a:pt x="9015" y="47477"/>
                      </a:cubicBezTo>
                      <a:lnTo>
                        <a:pt x="9015" y="93150"/>
                      </a:lnTo>
                      <a:lnTo>
                        <a:pt x="33053" y="93150"/>
                      </a:lnTo>
                      <a:lnTo>
                        <a:pt x="33053" y="474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63000">
                    <a:spcBef>
                      <a:spcPts val="0"/>
                    </a:spcBef>
                    <a:buNone/>
                    <a:defRPr/>
                  </a:pPr>
                  <a:endParaRPr lang="en-US" sz="1896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9" name="Rectangle: Rounded Corners 60">
                  <a:extLst>
                    <a:ext uri="{FF2B5EF4-FFF2-40B4-BE49-F238E27FC236}">
                      <a16:creationId xmlns:a16="http://schemas.microsoft.com/office/drawing/2014/main" id="{98EDE0AA-B81C-412D-A40F-85560442A0A7}"/>
                    </a:ext>
                  </a:extLst>
                </p:cNvPr>
                <p:cNvSpPr/>
                <p:nvPr/>
              </p:nvSpPr>
              <p:spPr bwMode="auto">
                <a:xfrm>
                  <a:off x="3901713" y="1416945"/>
                  <a:ext cx="196417" cy="1818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49113" rIns="0" bIns="49113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indent="0" algn="ctr" defTabSz="982032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en-US" sz="2107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  <p:grpSp>
          <p:nvGrpSpPr>
            <p:cNvPr id="12" name="Graphic 46">
              <a:extLst>
                <a:ext uri="{FF2B5EF4-FFF2-40B4-BE49-F238E27FC236}">
                  <a16:creationId xmlns:a16="http://schemas.microsoft.com/office/drawing/2014/main" id="{7E4882BF-46AC-4961-87F8-30658E0B27A2}"/>
                </a:ext>
              </a:extLst>
            </p:cNvPr>
            <p:cNvGrpSpPr/>
            <p:nvPr/>
          </p:nvGrpSpPr>
          <p:grpSpPr>
            <a:xfrm>
              <a:off x="1539167" y="2043769"/>
              <a:ext cx="550704" cy="706337"/>
              <a:chOff x="5782580" y="2434808"/>
              <a:chExt cx="522933" cy="670718"/>
            </a:xfrm>
            <a:solidFill>
              <a:schemeClr val="accent1"/>
            </a:solidFill>
          </p:grpSpPr>
          <p:sp>
            <p:nvSpPr>
              <p:cNvPr id="13" name="Freeform: Shape 46">
                <a:extLst>
                  <a:ext uri="{FF2B5EF4-FFF2-40B4-BE49-F238E27FC236}">
                    <a16:creationId xmlns:a16="http://schemas.microsoft.com/office/drawing/2014/main" id="{4F570533-FEC6-426E-A0A1-50BF46D7C138}"/>
                  </a:ext>
                </a:extLst>
              </p:cNvPr>
              <p:cNvSpPr/>
              <p:nvPr/>
            </p:nvSpPr>
            <p:spPr>
              <a:xfrm>
                <a:off x="5782580" y="2434808"/>
                <a:ext cx="522933" cy="670718"/>
              </a:xfrm>
              <a:custGeom>
                <a:avLst/>
                <a:gdLst>
                  <a:gd name="connsiteX0" fmla="*/ 509860 w 522933"/>
                  <a:gd name="connsiteY0" fmla="*/ 124481 h 670718"/>
                  <a:gd name="connsiteX1" fmla="*/ 269993 w 522933"/>
                  <a:gd name="connsiteY1" fmla="*/ 13073 h 670718"/>
                  <a:gd name="connsiteX2" fmla="*/ 263172 w 522933"/>
                  <a:gd name="connsiteY2" fmla="*/ 8526 h 670718"/>
                  <a:gd name="connsiteX3" fmla="*/ 256351 w 522933"/>
                  <a:gd name="connsiteY3" fmla="*/ 13073 h 670718"/>
                  <a:gd name="connsiteX4" fmla="*/ 16484 w 522933"/>
                  <a:gd name="connsiteY4" fmla="*/ 125618 h 670718"/>
                  <a:gd name="connsiteX5" fmla="*/ 8526 w 522933"/>
                  <a:gd name="connsiteY5" fmla="*/ 126754 h 670718"/>
                  <a:gd name="connsiteX6" fmla="*/ 8526 w 522933"/>
                  <a:gd name="connsiteY6" fmla="*/ 302960 h 670718"/>
                  <a:gd name="connsiteX7" fmla="*/ 259761 w 522933"/>
                  <a:gd name="connsiteY7" fmla="*/ 667876 h 670718"/>
                  <a:gd name="connsiteX8" fmla="*/ 264309 w 522933"/>
                  <a:gd name="connsiteY8" fmla="*/ 669013 h 670718"/>
                  <a:gd name="connsiteX9" fmla="*/ 268856 w 522933"/>
                  <a:gd name="connsiteY9" fmla="*/ 667876 h 670718"/>
                  <a:gd name="connsiteX10" fmla="*/ 517817 w 522933"/>
                  <a:gd name="connsiteY10" fmla="*/ 302960 h 670718"/>
                  <a:gd name="connsiteX11" fmla="*/ 517817 w 522933"/>
                  <a:gd name="connsiteY11" fmla="*/ 126754 h 670718"/>
                  <a:gd name="connsiteX12" fmla="*/ 509860 w 522933"/>
                  <a:gd name="connsiteY12" fmla="*/ 124481 h 670718"/>
                  <a:gd name="connsiteX13" fmla="*/ 495081 w 522933"/>
                  <a:gd name="connsiteY13" fmla="*/ 302960 h 670718"/>
                  <a:gd name="connsiteX14" fmla="*/ 263172 w 522933"/>
                  <a:gd name="connsiteY14" fmla="*/ 644003 h 670718"/>
                  <a:gd name="connsiteX15" fmla="*/ 31262 w 522933"/>
                  <a:gd name="connsiteY15" fmla="*/ 302960 h 670718"/>
                  <a:gd name="connsiteX16" fmla="*/ 31262 w 522933"/>
                  <a:gd name="connsiteY16" fmla="*/ 144943 h 670718"/>
                  <a:gd name="connsiteX17" fmla="*/ 263172 w 522933"/>
                  <a:gd name="connsiteY17" fmla="*/ 35810 h 670718"/>
                  <a:gd name="connsiteX18" fmla="*/ 495081 w 522933"/>
                  <a:gd name="connsiteY18" fmla="*/ 144943 h 670718"/>
                  <a:gd name="connsiteX19" fmla="*/ 495081 w 522933"/>
                  <a:gd name="connsiteY19" fmla="*/ 302960 h 67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2933" h="670718">
                    <a:moveTo>
                      <a:pt x="509860" y="124481"/>
                    </a:moveTo>
                    <a:cubicBezTo>
                      <a:pt x="508723" y="124481"/>
                      <a:pt x="388221" y="92650"/>
                      <a:pt x="269993" y="13073"/>
                    </a:cubicBezTo>
                    <a:lnTo>
                      <a:pt x="263172" y="8526"/>
                    </a:lnTo>
                    <a:lnTo>
                      <a:pt x="256351" y="13073"/>
                    </a:lnTo>
                    <a:cubicBezTo>
                      <a:pt x="138123" y="92650"/>
                      <a:pt x="17621" y="124481"/>
                      <a:pt x="16484" y="125618"/>
                    </a:cubicBezTo>
                    <a:lnTo>
                      <a:pt x="8526" y="126754"/>
                    </a:lnTo>
                    <a:lnTo>
                      <a:pt x="8526" y="302960"/>
                    </a:lnTo>
                    <a:cubicBezTo>
                      <a:pt x="8526" y="565563"/>
                      <a:pt x="256351" y="666739"/>
                      <a:pt x="259761" y="667876"/>
                    </a:cubicBezTo>
                    <a:lnTo>
                      <a:pt x="264309" y="669013"/>
                    </a:lnTo>
                    <a:lnTo>
                      <a:pt x="268856" y="667876"/>
                    </a:lnTo>
                    <a:cubicBezTo>
                      <a:pt x="269993" y="666739"/>
                      <a:pt x="517817" y="565563"/>
                      <a:pt x="517817" y="302960"/>
                    </a:cubicBezTo>
                    <a:lnTo>
                      <a:pt x="517817" y="126754"/>
                    </a:lnTo>
                    <a:lnTo>
                      <a:pt x="509860" y="124481"/>
                    </a:lnTo>
                    <a:close/>
                    <a:moveTo>
                      <a:pt x="495081" y="302960"/>
                    </a:moveTo>
                    <a:cubicBezTo>
                      <a:pt x="495081" y="531459"/>
                      <a:pt x="295003" y="630361"/>
                      <a:pt x="263172" y="644003"/>
                    </a:cubicBezTo>
                    <a:cubicBezTo>
                      <a:pt x="231341" y="630361"/>
                      <a:pt x="31262" y="532596"/>
                      <a:pt x="31262" y="302960"/>
                    </a:cubicBezTo>
                    <a:lnTo>
                      <a:pt x="31262" y="144943"/>
                    </a:lnTo>
                    <a:cubicBezTo>
                      <a:pt x="60819" y="135849"/>
                      <a:pt x="160859" y="104018"/>
                      <a:pt x="263172" y="35810"/>
                    </a:cubicBezTo>
                    <a:cubicBezTo>
                      <a:pt x="365485" y="104018"/>
                      <a:pt x="465524" y="135849"/>
                      <a:pt x="495081" y="144943"/>
                    </a:cubicBezTo>
                    <a:lnTo>
                      <a:pt x="495081" y="3029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indent="0" defTabSz="963000">
                  <a:spcBef>
                    <a:spcPts val="0"/>
                  </a:spcBef>
                  <a:buNone/>
                  <a:defRPr/>
                </a:pPr>
                <a:endParaRPr lang="en-US" sz="1896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" name="Freeform: Shape 47">
                <a:extLst>
                  <a:ext uri="{FF2B5EF4-FFF2-40B4-BE49-F238E27FC236}">
                    <a16:creationId xmlns:a16="http://schemas.microsoft.com/office/drawing/2014/main" id="{5A59D2FC-E3A4-4DF4-9F3F-385583617EBE}"/>
                  </a:ext>
                </a:extLst>
              </p:cNvPr>
              <p:cNvSpPr/>
              <p:nvPr/>
            </p:nvSpPr>
            <p:spPr>
              <a:xfrm>
                <a:off x="5862157" y="2628066"/>
                <a:ext cx="193258" cy="386516"/>
              </a:xfrm>
              <a:custGeom>
                <a:avLst/>
                <a:gdLst>
                  <a:gd name="connsiteX0" fmla="*/ 31262 w 193257"/>
                  <a:gd name="connsiteY0" fmla="*/ 109702 h 386515"/>
                  <a:gd name="connsiteX1" fmla="*/ 31262 w 193257"/>
                  <a:gd name="connsiteY1" fmla="*/ 8526 h 386515"/>
                  <a:gd name="connsiteX2" fmla="*/ 8526 w 193257"/>
                  <a:gd name="connsiteY2" fmla="*/ 8526 h 386515"/>
                  <a:gd name="connsiteX3" fmla="*/ 8526 w 193257"/>
                  <a:gd name="connsiteY3" fmla="*/ 109702 h 386515"/>
                  <a:gd name="connsiteX4" fmla="*/ 174501 w 193257"/>
                  <a:gd name="connsiteY4" fmla="*/ 379126 h 386515"/>
                  <a:gd name="connsiteX5" fmla="*/ 176774 w 193257"/>
                  <a:gd name="connsiteY5" fmla="*/ 380263 h 386515"/>
                  <a:gd name="connsiteX6" fmla="*/ 189279 w 193257"/>
                  <a:gd name="connsiteY6" fmla="*/ 360937 h 386515"/>
                  <a:gd name="connsiteX7" fmla="*/ 187005 w 193257"/>
                  <a:gd name="connsiteY7" fmla="*/ 359801 h 386515"/>
                  <a:gd name="connsiteX8" fmla="*/ 31262 w 193257"/>
                  <a:gd name="connsiteY8" fmla="*/ 109702 h 38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257" h="386515">
                    <a:moveTo>
                      <a:pt x="31262" y="109702"/>
                    </a:moveTo>
                    <a:lnTo>
                      <a:pt x="31262" y="8526"/>
                    </a:lnTo>
                    <a:lnTo>
                      <a:pt x="8526" y="8526"/>
                    </a:lnTo>
                    <a:lnTo>
                      <a:pt x="8526" y="109702"/>
                    </a:lnTo>
                    <a:cubicBezTo>
                      <a:pt x="8526" y="265445"/>
                      <a:pt x="116523" y="339338"/>
                      <a:pt x="174501" y="379126"/>
                    </a:cubicBezTo>
                    <a:lnTo>
                      <a:pt x="176774" y="380263"/>
                    </a:lnTo>
                    <a:lnTo>
                      <a:pt x="189279" y="360937"/>
                    </a:lnTo>
                    <a:lnTo>
                      <a:pt x="187005" y="359801"/>
                    </a:lnTo>
                    <a:cubicBezTo>
                      <a:pt x="129028" y="320012"/>
                      <a:pt x="31262" y="254077"/>
                      <a:pt x="31262" y="1097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indent="0" defTabSz="963000">
                  <a:spcBef>
                    <a:spcPts val="0"/>
                  </a:spcBef>
                  <a:buNone/>
                  <a:defRPr/>
                </a:pPr>
                <a:endParaRPr lang="en-US" sz="1896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0B2B3DAE-0945-4CDF-8007-CDFAA146B2B5}"/>
              </a:ext>
            </a:extLst>
          </p:cNvPr>
          <p:cNvSpPr txBox="1">
            <a:spLocks/>
          </p:cNvSpPr>
          <p:nvPr/>
        </p:nvSpPr>
        <p:spPr>
          <a:xfrm>
            <a:off x="70640" y="259125"/>
            <a:ext cx="10972800" cy="639763"/>
          </a:xfrm>
          <a:prstGeom prst="rect">
            <a:avLst/>
          </a:prstGeom>
        </p:spPr>
        <p:txBody>
          <a:bodyPr/>
          <a:lstStyle>
            <a:lvl1pPr marL="1588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Digital Security Services – Solution Accelerators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62591-8A8E-4D44-93E4-8EF6564898A4}"/>
              </a:ext>
            </a:extLst>
          </p:cNvPr>
          <p:cNvSpPr txBox="1"/>
          <p:nvPr/>
        </p:nvSpPr>
        <p:spPr>
          <a:xfrm>
            <a:off x="751270" y="2999298"/>
            <a:ext cx="2344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Microsoft Azure Sentinel </a:t>
            </a:r>
          </a:p>
          <a:p>
            <a:pPr algn="ctr"/>
            <a:endParaRPr lang="en-US" b="1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Threat Detection &amp; Management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ED9F-8F6B-457E-80BF-B28914B17C7E}"/>
              </a:ext>
            </a:extLst>
          </p:cNvPr>
          <p:cNvGrpSpPr/>
          <p:nvPr/>
        </p:nvGrpSpPr>
        <p:grpSpPr>
          <a:xfrm>
            <a:off x="7047247" y="792712"/>
            <a:ext cx="759564" cy="738664"/>
            <a:chOff x="5126967" y="2152607"/>
            <a:chExt cx="1429698" cy="14842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A6400D-73A4-4AFD-BB91-E984B567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5126967" y="2152607"/>
              <a:ext cx="1429698" cy="1484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17573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3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5" name="Graphic 35" descr="Icon of a brain with circles and connection lines inside">
              <a:extLst>
                <a:ext uri="{FF2B5EF4-FFF2-40B4-BE49-F238E27FC236}">
                  <a16:creationId xmlns:a16="http://schemas.microsoft.com/office/drawing/2014/main" id="{8D958A37-022A-4952-A30D-79D216FD8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8125" y="2654333"/>
              <a:ext cx="969939" cy="51646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901CAB-8873-4870-A714-8A9CFEAF4947}"/>
              </a:ext>
            </a:extLst>
          </p:cNvPr>
          <p:cNvSpPr txBox="1"/>
          <p:nvPr/>
        </p:nvSpPr>
        <p:spPr>
          <a:xfrm>
            <a:off x="6409057" y="1646047"/>
            <a:ext cx="200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cs typeface="Segoe UI Light" panose="020B0502040204020203" pitchFamily="34" charset="0"/>
              </a:defRPr>
            </a:lvl1pPr>
          </a:lstStyle>
          <a:p>
            <a:r>
              <a:rPr lang="en-US" sz="1200"/>
              <a:t>Automated </a:t>
            </a:r>
            <a:r>
              <a:rPr lang="en-US" sz="1200" b="1"/>
              <a:t>Cloud Security Posture Assessment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74E1CE-C724-4260-B959-EE08304DD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154834" y="2368594"/>
            <a:ext cx="987252" cy="9844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114300" dir="2700000" sx="101000" sy="101000" algn="tl" rotWithShape="0">
              <a:schemeClr val="bg1">
                <a:lumMod val="50000"/>
                <a:alpha val="26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17573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4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30">
              <a:solidFill>
                <a:srgbClr val="28282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37" descr="Icon of a monitor, laptop and a phone with a check inside a circle">
            <a:extLst>
              <a:ext uri="{FF2B5EF4-FFF2-40B4-BE49-F238E27FC236}">
                <a16:creationId xmlns:a16="http://schemas.microsoft.com/office/drawing/2014/main" id="{E56C6F18-529C-42F0-856E-63C4B516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5293" y="2581618"/>
            <a:ext cx="521011" cy="5164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BB498B6-B056-4A89-A01E-63FFD1E109E7}"/>
              </a:ext>
            </a:extLst>
          </p:cNvPr>
          <p:cNvSpPr txBox="1"/>
          <p:nvPr/>
        </p:nvSpPr>
        <p:spPr>
          <a:xfrm>
            <a:off x="3478511" y="3414287"/>
            <a:ext cx="23264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cs typeface="Segoe UI Light" panose="020B0502040204020203" pitchFamily="34" charset="0"/>
              </a:rPr>
              <a:t>Automated </a:t>
            </a:r>
            <a:r>
              <a:rPr lang="en-US" sz="2000" b="1">
                <a:cs typeface="Segoe UI Light" panose="020B0502040204020203" pitchFamily="34" charset="0"/>
              </a:rPr>
              <a:t>Cloud Compute Configuration Hardening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6436D0-0DB2-4436-A3C2-CB0EFA09A746}"/>
              </a:ext>
            </a:extLst>
          </p:cNvPr>
          <p:cNvSpPr/>
          <p:nvPr/>
        </p:nvSpPr>
        <p:spPr>
          <a:xfrm>
            <a:off x="3329544" y="1118205"/>
            <a:ext cx="2608118" cy="1069581"/>
          </a:xfrm>
          <a:prstGeom prst="rect">
            <a:avLst/>
          </a:prstGeom>
          <a:solidFill>
            <a:srgbClr val="2289C7"/>
          </a:solidFill>
          <a:ln w="28575">
            <a:solidFill>
              <a:srgbClr val="F57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Designed &amp; Offered through Microsoft Azure Marketplace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23B4A7-25C8-4DBB-9A2D-05815D5E1539}"/>
              </a:ext>
            </a:extLst>
          </p:cNvPr>
          <p:cNvGrpSpPr/>
          <p:nvPr/>
        </p:nvGrpSpPr>
        <p:grpSpPr>
          <a:xfrm>
            <a:off x="7042393" y="4676032"/>
            <a:ext cx="777970" cy="700884"/>
            <a:chOff x="8326179" y="5699674"/>
            <a:chExt cx="1089310" cy="98442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2B5AE3-B58F-4A41-AB6C-70CDAE30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8326179" y="5699674"/>
              <a:ext cx="1089310" cy="9844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114300" dir="2700000" sx="101000" sy="101000" algn="tl" rotWithShape="0">
                <a:schemeClr val="bg1">
                  <a:lumMod val="50000"/>
                  <a:alpha val="26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17573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30">
                <a:solidFill>
                  <a:srgbClr val="28282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E4AA4A8-C588-4869-955F-9AB63A33016F}"/>
                </a:ext>
              </a:extLst>
            </p:cNvPr>
            <p:cNvGrpSpPr/>
            <p:nvPr/>
          </p:nvGrpSpPr>
          <p:grpSpPr>
            <a:xfrm>
              <a:off x="8526354" y="5855643"/>
              <a:ext cx="724268" cy="671948"/>
              <a:chOff x="9857803" y="2462411"/>
              <a:chExt cx="865908" cy="84045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E69182F-3849-45DD-AC4D-1C508166181B}"/>
                  </a:ext>
                </a:extLst>
              </p:cNvPr>
              <p:cNvGrpSpPr/>
              <p:nvPr/>
            </p:nvGrpSpPr>
            <p:grpSpPr>
              <a:xfrm>
                <a:off x="9857803" y="2462411"/>
                <a:ext cx="689892" cy="673203"/>
                <a:chOff x="4268322" y="3194810"/>
                <a:chExt cx="339372" cy="331163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D04BFC7-9260-454E-87C0-37B4854E9D44}"/>
                    </a:ext>
                  </a:extLst>
                </p:cNvPr>
                <p:cNvSpPr/>
                <p:nvPr/>
              </p:nvSpPr>
              <p:spPr>
                <a:xfrm rot="5400000">
                  <a:off x="4587166" y="3265968"/>
                  <a:ext cx="13685" cy="27370"/>
                </a:xfrm>
                <a:custGeom>
                  <a:avLst/>
                  <a:gdLst>
                    <a:gd name="connsiteX0" fmla="*/ 0 w 0"/>
                    <a:gd name="connsiteY0" fmla="*/ 44264 h 34048"/>
                    <a:gd name="connsiteX1" fmla="*/ 0 w 0"/>
                    <a:gd name="connsiteY1" fmla="*/ 0 h 3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34048">
                      <a:moveTo>
                        <a:pt x="0" y="44264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BCDE4D5-4950-46CF-B1DA-A18B94EB8431}"/>
                    </a:ext>
                  </a:extLst>
                </p:cNvPr>
                <p:cNvSpPr/>
                <p:nvPr/>
              </p:nvSpPr>
              <p:spPr>
                <a:xfrm rot="5400000">
                  <a:off x="4587166" y="3308390"/>
                  <a:ext cx="13685" cy="27370"/>
                </a:xfrm>
                <a:custGeom>
                  <a:avLst/>
                  <a:gdLst>
                    <a:gd name="connsiteX0" fmla="*/ 0 w 0"/>
                    <a:gd name="connsiteY0" fmla="*/ 44264 h 34048"/>
                    <a:gd name="connsiteX1" fmla="*/ 0 w 0"/>
                    <a:gd name="connsiteY1" fmla="*/ 0 h 3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34048">
                      <a:moveTo>
                        <a:pt x="0" y="44264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65A69F5-18A7-4B7E-B4C0-A10CC5E09CBD}"/>
                    </a:ext>
                  </a:extLst>
                </p:cNvPr>
                <p:cNvSpPr/>
                <p:nvPr/>
              </p:nvSpPr>
              <p:spPr>
                <a:xfrm rot="5400000">
                  <a:off x="4587166" y="3350812"/>
                  <a:ext cx="13685" cy="27370"/>
                </a:xfrm>
                <a:custGeom>
                  <a:avLst/>
                  <a:gdLst>
                    <a:gd name="connsiteX0" fmla="*/ 0 w 0"/>
                    <a:gd name="connsiteY0" fmla="*/ 0 h 34048"/>
                    <a:gd name="connsiteX1" fmla="*/ 0 w 0"/>
                    <a:gd name="connsiteY1" fmla="*/ 44264 h 3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34048">
                      <a:moveTo>
                        <a:pt x="0" y="0"/>
                      </a:moveTo>
                      <a:cubicBezTo>
                        <a:pt x="0" y="44264"/>
                        <a:pt x="0" y="44264"/>
                        <a:pt x="0" y="44264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606385E1-7120-463F-9F12-83C9B64B2C20}"/>
                    </a:ext>
                  </a:extLst>
                </p:cNvPr>
                <p:cNvSpPr/>
                <p:nvPr/>
              </p:nvSpPr>
              <p:spPr>
                <a:xfrm rot="5400000">
                  <a:off x="4587166" y="3393234"/>
                  <a:ext cx="13685" cy="27370"/>
                </a:xfrm>
                <a:custGeom>
                  <a:avLst/>
                  <a:gdLst>
                    <a:gd name="connsiteX0" fmla="*/ 0 w 0"/>
                    <a:gd name="connsiteY0" fmla="*/ 0 h 34048"/>
                    <a:gd name="connsiteX1" fmla="*/ 0 w 0"/>
                    <a:gd name="connsiteY1" fmla="*/ 44264 h 3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34048">
                      <a:moveTo>
                        <a:pt x="0" y="0"/>
                      </a:moveTo>
                      <a:cubicBezTo>
                        <a:pt x="0" y="44264"/>
                        <a:pt x="0" y="44264"/>
                        <a:pt x="0" y="44264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0736F50-7341-4825-A7A7-EB37E2E847B3}"/>
                    </a:ext>
                  </a:extLst>
                </p:cNvPr>
                <p:cNvSpPr/>
                <p:nvPr/>
              </p:nvSpPr>
              <p:spPr>
                <a:xfrm rot="5400000">
                  <a:off x="4587166" y="3442499"/>
                  <a:ext cx="13685" cy="27370"/>
                </a:xfrm>
                <a:custGeom>
                  <a:avLst/>
                  <a:gdLst>
                    <a:gd name="connsiteX0" fmla="*/ 0 w 0"/>
                    <a:gd name="connsiteY0" fmla="*/ 0 h 34048"/>
                    <a:gd name="connsiteX1" fmla="*/ 0 w 0"/>
                    <a:gd name="connsiteY1" fmla="*/ 44264 h 34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34048">
                      <a:moveTo>
                        <a:pt x="0" y="0"/>
                      </a:moveTo>
                      <a:cubicBezTo>
                        <a:pt x="0" y="44264"/>
                        <a:pt x="0" y="44264"/>
                        <a:pt x="0" y="44264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9D0BD7FE-2947-4CFD-A170-EAB96F7AD54D}"/>
                    </a:ext>
                  </a:extLst>
                </p:cNvPr>
                <p:cNvSpPr/>
                <p:nvPr/>
              </p:nvSpPr>
              <p:spPr>
                <a:xfrm rot="5400000">
                  <a:off x="4320543" y="3225228"/>
                  <a:ext cx="243138" cy="256643"/>
                </a:xfrm>
                <a:custGeom>
                  <a:avLst/>
                  <a:gdLst>
                    <a:gd name="connsiteX0" fmla="*/ 287713 w 306440"/>
                    <a:gd name="connsiteY0" fmla="*/ 326870 h 323464"/>
                    <a:gd name="connsiteX1" fmla="*/ 30644 w 306440"/>
                    <a:gd name="connsiteY1" fmla="*/ 326870 h 323464"/>
                    <a:gd name="connsiteX2" fmla="*/ 0 w 306440"/>
                    <a:gd name="connsiteY2" fmla="*/ 296226 h 323464"/>
                    <a:gd name="connsiteX3" fmla="*/ 0 w 306440"/>
                    <a:gd name="connsiteY3" fmla="*/ 30644 h 323464"/>
                    <a:gd name="connsiteX4" fmla="*/ 30644 w 306440"/>
                    <a:gd name="connsiteY4" fmla="*/ 0 h 323464"/>
                    <a:gd name="connsiteX5" fmla="*/ 287713 w 306440"/>
                    <a:gd name="connsiteY5" fmla="*/ 0 h 323464"/>
                    <a:gd name="connsiteX6" fmla="*/ 318357 w 306440"/>
                    <a:gd name="connsiteY6" fmla="*/ 30644 h 323464"/>
                    <a:gd name="connsiteX7" fmla="*/ 318357 w 306440"/>
                    <a:gd name="connsiteY7" fmla="*/ 294523 h 323464"/>
                    <a:gd name="connsiteX8" fmla="*/ 287713 w 306440"/>
                    <a:gd name="connsiteY8" fmla="*/ 326870 h 323464"/>
                    <a:gd name="connsiteX9" fmla="*/ 287713 w 306440"/>
                    <a:gd name="connsiteY9" fmla="*/ 326870 h 32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440" h="323464">
                      <a:moveTo>
                        <a:pt x="287713" y="326870"/>
                      </a:moveTo>
                      <a:cubicBezTo>
                        <a:pt x="30644" y="326870"/>
                        <a:pt x="30644" y="326870"/>
                        <a:pt x="30644" y="326870"/>
                      </a:cubicBezTo>
                      <a:cubicBezTo>
                        <a:pt x="15322" y="326870"/>
                        <a:pt x="0" y="311548"/>
                        <a:pt x="0" y="296226"/>
                      </a:cubicBezTo>
                      <a:cubicBezTo>
                        <a:pt x="0" y="30644"/>
                        <a:pt x="0" y="30644"/>
                        <a:pt x="0" y="30644"/>
                      </a:cubicBezTo>
                      <a:cubicBezTo>
                        <a:pt x="0" y="10215"/>
                        <a:pt x="15322" y="0"/>
                        <a:pt x="30644" y="0"/>
                      </a:cubicBezTo>
                      <a:cubicBezTo>
                        <a:pt x="287713" y="0"/>
                        <a:pt x="287713" y="0"/>
                        <a:pt x="287713" y="0"/>
                      </a:cubicBezTo>
                      <a:cubicBezTo>
                        <a:pt x="306440" y="0"/>
                        <a:pt x="318357" y="11917"/>
                        <a:pt x="318357" y="30644"/>
                      </a:cubicBezTo>
                      <a:cubicBezTo>
                        <a:pt x="318357" y="294523"/>
                        <a:pt x="318357" y="294523"/>
                        <a:pt x="318357" y="294523"/>
                      </a:cubicBezTo>
                      <a:cubicBezTo>
                        <a:pt x="316655" y="311548"/>
                        <a:pt x="304738" y="326870"/>
                        <a:pt x="287713" y="326870"/>
                      </a:cubicBezTo>
                      <a:lnTo>
                        <a:pt x="287713" y="326870"/>
                      </a:lnTo>
                      <a:close/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3AD83E3-5DD3-4F0B-AF2D-E747C2876668}"/>
                    </a:ext>
                  </a:extLst>
                </p:cNvPr>
                <p:cNvSpPr/>
                <p:nvPr/>
              </p:nvSpPr>
              <p:spPr>
                <a:xfrm rot="5400000">
                  <a:off x="4502324" y="3498604"/>
                  <a:ext cx="41053" cy="13685"/>
                </a:xfrm>
                <a:custGeom>
                  <a:avLst/>
                  <a:gdLst>
                    <a:gd name="connsiteX0" fmla="*/ 52776 w 51073"/>
                    <a:gd name="connsiteY0" fmla="*/ 0 h 0"/>
                    <a:gd name="connsiteX1" fmla="*/ 0 w 5107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073">
                      <a:moveTo>
                        <a:pt x="52776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533781A0-5B3D-4A26-981C-8FC48894379A}"/>
                    </a:ext>
                  </a:extLst>
                </p:cNvPr>
                <p:cNvSpPr/>
                <p:nvPr/>
              </p:nvSpPr>
              <p:spPr>
                <a:xfrm rot="5400000">
                  <a:off x="4459902" y="3498604"/>
                  <a:ext cx="41053" cy="13685"/>
                </a:xfrm>
                <a:custGeom>
                  <a:avLst/>
                  <a:gdLst>
                    <a:gd name="connsiteX0" fmla="*/ 52776 w 51073"/>
                    <a:gd name="connsiteY0" fmla="*/ 0 h 0"/>
                    <a:gd name="connsiteX1" fmla="*/ 0 w 5107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073">
                      <a:moveTo>
                        <a:pt x="52776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25515A4-CCD9-4D52-A806-0D8048237CAD}"/>
                    </a:ext>
                  </a:extLst>
                </p:cNvPr>
                <p:cNvSpPr/>
                <p:nvPr/>
              </p:nvSpPr>
              <p:spPr>
                <a:xfrm rot="5400000">
                  <a:off x="4417481" y="3498604"/>
                  <a:ext cx="41053" cy="13685"/>
                </a:xfrm>
                <a:custGeom>
                  <a:avLst/>
                  <a:gdLst>
                    <a:gd name="connsiteX0" fmla="*/ 52776 w 51073"/>
                    <a:gd name="connsiteY0" fmla="*/ 0 h 0"/>
                    <a:gd name="connsiteX1" fmla="*/ 0 w 5107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073">
                      <a:moveTo>
                        <a:pt x="52776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8585DE5-7989-464B-86F9-38B592F99851}"/>
                    </a:ext>
                  </a:extLst>
                </p:cNvPr>
                <p:cNvSpPr/>
                <p:nvPr/>
              </p:nvSpPr>
              <p:spPr>
                <a:xfrm rot="5400000">
                  <a:off x="4366849" y="3498604"/>
                  <a:ext cx="41053" cy="13685"/>
                </a:xfrm>
                <a:custGeom>
                  <a:avLst/>
                  <a:gdLst>
                    <a:gd name="connsiteX0" fmla="*/ 52776 w 51073"/>
                    <a:gd name="connsiteY0" fmla="*/ 0 h 0"/>
                    <a:gd name="connsiteX1" fmla="*/ 0 w 5107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073">
                      <a:moveTo>
                        <a:pt x="52776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93C74BE-B409-4CFC-A0CB-DD845C433FFB}"/>
                    </a:ext>
                  </a:extLst>
                </p:cNvPr>
                <p:cNvSpPr/>
                <p:nvPr/>
              </p:nvSpPr>
              <p:spPr>
                <a:xfrm rot="5400000">
                  <a:off x="4324426" y="3498604"/>
                  <a:ext cx="41053" cy="13685"/>
                </a:xfrm>
                <a:custGeom>
                  <a:avLst/>
                  <a:gdLst>
                    <a:gd name="connsiteX0" fmla="*/ 52776 w 51073"/>
                    <a:gd name="connsiteY0" fmla="*/ 0 h 0"/>
                    <a:gd name="connsiteX1" fmla="*/ 0 w 51073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073">
                      <a:moveTo>
                        <a:pt x="52776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B4687CA-D755-43A2-BB97-96E462085045}"/>
                    </a:ext>
                  </a:extLst>
                </p:cNvPr>
                <p:cNvSpPr/>
                <p:nvPr/>
              </p:nvSpPr>
              <p:spPr>
                <a:xfrm rot="5400000">
                  <a:off x="4509165" y="3201652"/>
                  <a:ext cx="27370" cy="13685"/>
                </a:xfrm>
                <a:custGeom>
                  <a:avLst/>
                  <a:gdLst>
                    <a:gd name="connsiteX0" fmla="*/ 44264 w 34048"/>
                    <a:gd name="connsiteY0" fmla="*/ 0 h 0"/>
                    <a:gd name="connsiteX1" fmla="*/ 0 w 34048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048">
                      <a:moveTo>
                        <a:pt x="44264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FE49CEC-E4FC-4AEE-90D4-0FF39B99D8C2}"/>
                    </a:ext>
                  </a:extLst>
                </p:cNvPr>
                <p:cNvSpPr/>
                <p:nvPr/>
              </p:nvSpPr>
              <p:spPr>
                <a:xfrm rot="5400000">
                  <a:off x="4466743" y="3201652"/>
                  <a:ext cx="27370" cy="13685"/>
                </a:xfrm>
                <a:custGeom>
                  <a:avLst/>
                  <a:gdLst>
                    <a:gd name="connsiteX0" fmla="*/ 44264 w 34048"/>
                    <a:gd name="connsiteY0" fmla="*/ 0 h 0"/>
                    <a:gd name="connsiteX1" fmla="*/ 0 w 34048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048">
                      <a:moveTo>
                        <a:pt x="44264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47277AE-702E-4A4A-AEFC-1A7C63E4F80A}"/>
                    </a:ext>
                  </a:extLst>
                </p:cNvPr>
                <p:cNvSpPr/>
                <p:nvPr/>
              </p:nvSpPr>
              <p:spPr>
                <a:xfrm rot="5400000">
                  <a:off x="4424322" y="3201652"/>
                  <a:ext cx="27370" cy="13685"/>
                </a:xfrm>
                <a:custGeom>
                  <a:avLst/>
                  <a:gdLst>
                    <a:gd name="connsiteX0" fmla="*/ 44264 w 34048"/>
                    <a:gd name="connsiteY0" fmla="*/ 0 h 0"/>
                    <a:gd name="connsiteX1" fmla="*/ 0 w 34048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048">
                      <a:moveTo>
                        <a:pt x="44264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2ABD08E-E057-4798-91F5-10B0A7819D12}"/>
                    </a:ext>
                  </a:extLst>
                </p:cNvPr>
                <p:cNvSpPr/>
                <p:nvPr/>
              </p:nvSpPr>
              <p:spPr>
                <a:xfrm rot="5400000">
                  <a:off x="4373690" y="3201652"/>
                  <a:ext cx="27370" cy="13685"/>
                </a:xfrm>
                <a:custGeom>
                  <a:avLst/>
                  <a:gdLst>
                    <a:gd name="connsiteX0" fmla="*/ 44264 w 34048"/>
                    <a:gd name="connsiteY0" fmla="*/ 0 h 0"/>
                    <a:gd name="connsiteX1" fmla="*/ 0 w 34048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048">
                      <a:moveTo>
                        <a:pt x="44264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4ACDCB6E-DBF3-4B69-A11F-007437D87628}"/>
                    </a:ext>
                  </a:extLst>
                </p:cNvPr>
                <p:cNvSpPr/>
                <p:nvPr/>
              </p:nvSpPr>
              <p:spPr>
                <a:xfrm rot="5400000">
                  <a:off x="4331267" y="3201652"/>
                  <a:ext cx="27370" cy="13685"/>
                </a:xfrm>
                <a:custGeom>
                  <a:avLst/>
                  <a:gdLst>
                    <a:gd name="connsiteX0" fmla="*/ 44264 w 34048"/>
                    <a:gd name="connsiteY0" fmla="*/ 0 h 0"/>
                    <a:gd name="connsiteX1" fmla="*/ 0 w 34048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048">
                      <a:moveTo>
                        <a:pt x="44264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D370702-6591-4195-AA1E-29A6B4D16625}"/>
                    </a:ext>
                  </a:extLst>
                </p:cNvPr>
                <p:cNvSpPr/>
                <p:nvPr/>
              </p:nvSpPr>
              <p:spPr>
                <a:xfrm rot="5400000">
                  <a:off x="4282006" y="3259127"/>
                  <a:ext cx="13685" cy="41053"/>
                </a:xfrm>
                <a:custGeom>
                  <a:avLst/>
                  <a:gdLst>
                    <a:gd name="connsiteX0" fmla="*/ 0 w 0"/>
                    <a:gd name="connsiteY0" fmla="*/ 0 h 51073"/>
                    <a:gd name="connsiteX1" fmla="*/ 0 w 0"/>
                    <a:gd name="connsiteY1" fmla="*/ 54478 h 5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51073">
                      <a:moveTo>
                        <a:pt x="0" y="0"/>
                      </a:moveTo>
                      <a:cubicBezTo>
                        <a:pt x="0" y="54478"/>
                        <a:pt x="0" y="54478"/>
                        <a:pt x="0" y="54478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8CBD8CDD-745B-49C1-B2D5-8FEC0F6D90A0}"/>
                    </a:ext>
                  </a:extLst>
                </p:cNvPr>
                <p:cNvSpPr/>
                <p:nvPr/>
              </p:nvSpPr>
              <p:spPr>
                <a:xfrm rot="5400000">
                  <a:off x="4282006" y="3301549"/>
                  <a:ext cx="13685" cy="41053"/>
                </a:xfrm>
                <a:custGeom>
                  <a:avLst/>
                  <a:gdLst>
                    <a:gd name="connsiteX0" fmla="*/ 0 w 0"/>
                    <a:gd name="connsiteY0" fmla="*/ 0 h 51073"/>
                    <a:gd name="connsiteX1" fmla="*/ 0 w 0"/>
                    <a:gd name="connsiteY1" fmla="*/ 54478 h 5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51073">
                      <a:moveTo>
                        <a:pt x="0" y="0"/>
                      </a:moveTo>
                      <a:cubicBezTo>
                        <a:pt x="0" y="54478"/>
                        <a:pt x="0" y="54478"/>
                        <a:pt x="0" y="54478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F6B949D-99B4-49BB-BE41-B13AECBC8C6E}"/>
                    </a:ext>
                  </a:extLst>
                </p:cNvPr>
                <p:cNvSpPr/>
                <p:nvPr/>
              </p:nvSpPr>
              <p:spPr>
                <a:xfrm rot="5400000">
                  <a:off x="4283373" y="3343971"/>
                  <a:ext cx="13685" cy="41053"/>
                </a:xfrm>
                <a:custGeom>
                  <a:avLst/>
                  <a:gdLst>
                    <a:gd name="connsiteX0" fmla="*/ 0 w 0"/>
                    <a:gd name="connsiteY0" fmla="*/ 54478 h 51073"/>
                    <a:gd name="connsiteX1" fmla="*/ 0 w 0"/>
                    <a:gd name="connsiteY1" fmla="*/ 0 h 5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51073">
                      <a:moveTo>
                        <a:pt x="0" y="54478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B31D4063-CE4D-4622-9A3F-3302731F24CF}"/>
                    </a:ext>
                  </a:extLst>
                </p:cNvPr>
                <p:cNvSpPr/>
                <p:nvPr/>
              </p:nvSpPr>
              <p:spPr>
                <a:xfrm rot="5400000">
                  <a:off x="4282006" y="3386393"/>
                  <a:ext cx="13685" cy="41053"/>
                </a:xfrm>
                <a:custGeom>
                  <a:avLst/>
                  <a:gdLst>
                    <a:gd name="connsiteX0" fmla="*/ 0 w 0"/>
                    <a:gd name="connsiteY0" fmla="*/ 0 h 51073"/>
                    <a:gd name="connsiteX1" fmla="*/ 0 w 0"/>
                    <a:gd name="connsiteY1" fmla="*/ 54478 h 5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51073">
                      <a:moveTo>
                        <a:pt x="0" y="0"/>
                      </a:moveTo>
                      <a:cubicBezTo>
                        <a:pt x="0" y="54478"/>
                        <a:pt x="0" y="54478"/>
                        <a:pt x="0" y="54478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663CCA2-7A0F-4176-9F8C-1EF3D1567101}"/>
                    </a:ext>
                  </a:extLst>
                </p:cNvPr>
                <p:cNvSpPr/>
                <p:nvPr/>
              </p:nvSpPr>
              <p:spPr>
                <a:xfrm rot="5400000">
                  <a:off x="4282006" y="3435658"/>
                  <a:ext cx="13685" cy="41053"/>
                </a:xfrm>
                <a:custGeom>
                  <a:avLst/>
                  <a:gdLst>
                    <a:gd name="connsiteX0" fmla="*/ 0 w 0"/>
                    <a:gd name="connsiteY0" fmla="*/ 0 h 51073"/>
                    <a:gd name="connsiteX1" fmla="*/ 0 w 0"/>
                    <a:gd name="connsiteY1" fmla="*/ 54478 h 5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51073">
                      <a:moveTo>
                        <a:pt x="0" y="0"/>
                      </a:moveTo>
                      <a:cubicBezTo>
                        <a:pt x="0" y="54478"/>
                        <a:pt x="0" y="54478"/>
                        <a:pt x="0" y="54478"/>
                      </a:cubicBezTo>
                    </a:path>
                  </a:pathLst>
                </a:custGeom>
                <a:noFill/>
                <a:ln w="22225" cap="sq">
                  <a:solidFill>
                    <a:srgbClr val="0078D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10066CA-5651-4300-A779-AA8433C2C553}"/>
                    </a:ext>
                  </a:extLst>
                </p:cNvPr>
                <p:cNvSpPr/>
                <p:nvPr/>
              </p:nvSpPr>
              <p:spPr>
                <a:xfrm rot="5400000">
                  <a:off x="4342216" y="3255022"/>
                  <a:ext cx="205266" cy="205266"/>
                </a:xfrm>
                <a:custGeom>
                  <a:avLst/>
                  <a:gdLst>
                    <a:gd name="connsiteX0" fmla="*/ 233235 w 255366"/>
                    <a:gd name="connsiteY0" fmla="*/ 265582 h 255366"/>
                    <a:gd name="connsiteX1" fmla="*/ 23834 w 255366"/>
                    <a:gd name="connsiteY1" fmla="*/ 265582 h 255366"/>
                    <a:gd name="connsiteX2" fmla="*/ 0 w 255366"/>
                    <a:gd name="connsiteY2" fmla="*/ 240045 h 255366"/>
                    <a:gd name="connsiteX3" fmla="*/ 0 w 255366"/>
                    <a:gd name="connsiteY3" fmla="*/ 25537 h 255366"/>
                    <a:gd name="connsiteX4" fmla="*/ 23834 w 255366"/>
                    <a:gd name="connsiteY4" fmla="*/ 0 h 255366"/>
                    <a:gd name="connsiteX5" fmla="*/ 233235 w 255366"/>
                    <a:gd name="connsiteY5" fmla="*/ 0 h 255366"/>
                    <a:gd name="connsiteX6" fmla="*/ 257069 w 255366"/>
                    <a:gd name="connsiteY6" fmla="*/ 25537 h 255366"/>
                    <a:gd name="connsiteX7" fmla="*/ 257069 w 255366"/>
                    <a:gd name="connsiteY7" fmla="*/ 240045 h 255366"/>
                    <a:gd name="connsiteX8" fmla="*/ 233235 w 255366"/>
                    <a:gd name="connsiteY8" fmla="*/ 265582 h 255366"/>
                    <a:gd name="connsiteX9" fmla="*/ 233235 w 255366"/>
                    <a:gd name="connsiteY9" fmla="*/ 265582 h 255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5366" h="255366">
                      <a:moveTo>
                        <a:pt x="233235" y="265582"/>
                      </a:moveTo>
                      <a:cubicBezTo>
                        <a:pt x="23834" y="265582"/>
                        <a:pt x="23834" y="265582"/>
                        <a:pt x="23834" y="265582"/>
                      </a:cubicBezTo>
                      <a:cubicBezTo>
                        <a:pt x="11917" y="265582"/>
                        <a:pt x="0" y="253664"/>
                        <a:pt x="0" y="240045"/>
                      </a:cubicBezTo>
                      <a:cubicBezTo>
                        <a:pt x="0" y="25537"/>
                        <a:pt x="0" y="25537"/>
                        <a:pt x="0" y="25537"/>
                      </a:cubicBezTo>
                      <a:cubicBezTo>
                        <a:pt x="0" y="8512"/>
                        <a:pt x="11917" y="0"/>
                        <a:pt x="23834" y="0"/>
                      </a:cubicBezTo>
                      <a:cubicBezTo>
                        <a:pt x="233235" y="0"/>
                        <a:pt x="233235" y="0"/>
                        <a:pt x="233235" y="0"/>
                      </a:cubicBezTo>
                      <a:cubicBezTo>
                        <a:pt x="248557" y="0"/>
                        <a:pt x="257069" y="8512"/>
                        <a:pt x="257069" y="25537"/>
                      </a:cubicBezTo>
                      <a:cubicBezTo>
                        <a:pt x="257069" y="240045"/>
                        <a:pt x="257069" y="240045"/>
                        <a:pt x="257069" y="240045"/>
                      </a:cubicBezTo>
                      <a:cubicBezTo>
                        <a:pt x="257069" y="253664"/>
                        <a:pt x="248557" y="265582"/>
                        <a:pt x="233235" y="265582"/>
                      </a:cubicBezTo>
                      <a:lnTo>
                        <a:pt x="233235" y="26558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07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indent="0" defTabSz="944175">
                    <a:spcBef>
                      <a:spcPts val="0"/>
                    </a:spcBef>
                    <a:buNone/>
                    <a:defRPr/>
                  </a:pPr>
                  <a:endParaRPr lang="en-US" sz="1823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4BA2357-E6F1-4606-B4FC-101A7288E067}"/>
                  </a:ext>
                </a:extLst>
              </p:cNvPr>
              <p:cNvGrpSpPr/>
              <p:nvPr/>
            </p:nvGrpSpPr>
            <p:grpSpPr>
              <a:xfrm>
                <a:off x="10274170" y="2808766"/>
                <a:ext cx="449541" cy="494097"/>
                <a:chOff x="2405016" y="3044074"/>
                <a:chExt cx="449541" cy="494097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0C8488A-935A-47B1-920E-90F4DF919380}"/>
                    </a:ext>
                  </a:extLst>
                </p:cNvPr>
                <p:cNvSpPr/>
                <p:nvPr/>
              </p:nvSpPr>
              <p:spPr bwMode="auto">
                <a:xfrm>
                  <a:off x="2415212" y="3044074"/>
                  <a:ext cx="439345" cy="49409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8833" tIns="151066" rIns="188833" bIns="15106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indent="0" algn="ctr" defTabSz="962871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en-US" sz="2478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2BE17C9B-FC5D-4ACF-ACCA-9669EF0224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5016" y="3111080"/>
                  <a:ext cx="406400" cy="4064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814027E-A119-4F3C-94A6-36E07EE3AC8C}"/>
              </a:ext>
            </a:extLst>
          </p:cNvPr>
          <p:cNvSpPr txBox="1"/>
          <p:nvPr/>
        </p:nvSpPr>
        <p:spPr>
          <a:xfrm>
            <a:off x="6312790" y="3693968"/>
            <a:ext cx="2258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cs typeface="Segoe UI Light" panose="020B0502040204020203" pitchFamily="34" charset="0"/>
              </a:rPr>
              <a:t>Securing Linux Workload </a:t>
            </a:r>
            <a:r>
              <a:rPr lang="en-US" sz="1200">
                <a:cs typeface="Segoe UI Light" panose="020B0502040204020203" pitchFamily="34" charset="0"/>
              </a:rPr>
              <a:t>from Zero Day Attack &amp; </a:t>
            </a:r>
            <a:r>
              <a:rPr lang="en-US" sz="1200" b="1">
                <a:cs typeface="Segoe UI Light" panose="020B0502040204020203" pitchFamily="34" charset="0"/>
              </a:rPr>
              <a:t>Container Security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222E6D7-4BE9-4141-800D-39AB33C6BC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t="11851" r="3506" b="11690"/>
          <a:stretch/>
        </p:blipFill>
        <p:spPr>
          <a:xfrm>
            <a:off x="9736473" y="2368594"/>
            <a:ext cx="1306967" cy="68929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43F2402-6D7B-4D72-BA10-53C3B85C550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1379" y="5134705"/>
            <a:ext cx="1222250" cy="35721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C48495F-CFF4-480F-BB59-79E36AE46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598" y="2509227"/>
            <a:ext cx="2386547" cy="69960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13CFAD7-9F3E-4B08-B338-AD50CED9F7DF}"/>
              </a:ext>
            </a:extLst>
          </p:cNvPr>
          <p:cNvSpPr txBox="1"/>
          <p:nvPr/>
        </p:nvSpPr>
        <p:spPr>
          <a:xfrm>
            <a:off x="9281165" y="1782347"/>
            <a:ext cx="1911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b="1">
                <a:cs typeface="Segoe UI Light" panose="020B0502040204020203" pitchFamily="34" charset="0"/>
              </a:rPr>
              <a:t>API </a:t>
            </a:r>
            <a:r>
              <a:rPr lang="en-US" sz="1400">
                <a:cs typeface="Segoe UI Light" panose="020B0502040204020203" pitchFamily="34" charset="0"/>
              </a:rPr>
              <a:t>Security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44AD48F-9B48-4CD5-AF54-290C63E9B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952815" y="830492"/>
            <a:ext cx="791273" cy="7008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114300" dir="2700000" sx="101000" sy="101000" algn="tl" rotWithShape="0">
              <a:schemeClr val="bg1">
                <a:lumMod val="50000"/>
                <a:alpha val="26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17573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4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30">
              <a:solidFill>
                <a:srgbClr val="28282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C64EE27-614D-4DA5-B68F-122B9E6BC6D5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10141022" y="915069"/>
            <a:ext cx="397017" cy="500217"/>
          </a:xfrm>
          <a:custGeom>
            <a:avLst/>
            <a:gdLst>
              <a:gd name="connsiteX0" fmla="*/ 651546 w 1140565"/>
              <a:gd name="connsiteY0" fmla="*/ 706439 h 1412877"/>
              <a:gd name="connsiteX1" fmla="*/ 750114 w 1140565"/>
              <a:gd name="connsiteY1" fmla="*/ 607871 h 1412877"/>
              <a:gd name="connsiteX2" fmla="*/ 840936 w 1140565"/>
              <a:gd name="connsiteY2" fmla="*/ 668071 h 1412877"/>
              <a:gd name="connsiteX3" fmla="*/ 844067 w 1140565"/>
              <a:gd name="connsiteY3" fmla="*/ 683579 h 1412877"/>
              <a:gd name="connsiteX4" fmla="*/ 959172 w 1140565"/>
              <a:gd name="connsiteY4" fmla="*/ 683579 h 1412877"/>
              <a:gd name="connsiteX5" fmla="*/ 982032 w 1140565"/>
              <a:gd name="connsiteY5" fmla="*/ 706439 h 1412877"/>
              <a:gd name="connsiteX6" fmla="*/ 959172 w 1140565"/>
              <a:gd name="connsiteY6" fmla="*/ 729299 h 1412877"/>
              <a:gd name="connsiteX7" fmla="*/ 844067 w 1140565"/>
              <a:gd name="connsiteY7" fmla="*/ 729299 h 1412877"/>
              <a:gd name="connsiteX8" fmla="*/ 840936 w 1140565"/>
              <a:gd name="connsiteY8" fmla="*/ 744807 h 1412877"/>
              <a:gd name="connsiteX9" fmla="*/ 750114 w 1140565"/>
              <a:gd name="connsiteY9" fmla="*/ 805007 h 1412877"/>
              <a:gd name="connsiteX10" fmla="*/ 651546 w 1140565"/>
              <a:gd name="connsiteY10" fmla="*/ 706439 h 1412877"/>
              <a:gd name="connsiteX11" fmla="*/ 421627 w 1140565"/>
              <a:gd name="connsiteY11" fmla="*/ 842075 h 1412877"/>
              <a:gd name="connsiteX12" fmla="*/ 684684 w 1140565"/>
              <a:gd name="connsiteY12" fmla="*/ 1107346 h 1412877"/>
              <a:gd name="connsiteX13" fmla="*/ 738187 w 1140565"/>
              <a:gd name="connsiteY13" fmla="*/ 1096454 h 1412877"/>
              <a:gd name="connsiteX14" fmla="*/ 738187 w 1140565"/>
              <a:gd name="connsiteY14" fmla="*/ 1171578 h 1412877"/>
              <a:gd name="connsiteX15" fmla="*/ 900112 w 1140565"/>
              <a:gd name="connsiteY15" fmla="*/ 1333503 h 1412877"/>
              <a:gd name="connsiteX16" fmla="*/ 1062037 w 1140565"/>
              <a:gd name="connsiteY16" fmla="*/ 1171578 h 1412877"/>
              <a:gd name="connsiteX17" fmla="*/ 1062037 w 1140565"/>
              <a:gd name="connsiteY17" fmla="*/ 241302 h 1412877"/>
              <a:gd name="connsiteX18" fmla="*/ 900112 w 1140565"/>
              <a:gd name="connsiteY18" fmla="*/ 79377 h 1412877"/>
              <a:gd name="connsiteX19" fmla="*/ 738187 w 1140565"/>
              <a:gd name="connsiteY19" fmla="*/ 241302 h 1412877"/>
              <a:gd name="connsiteX20" fmla="*/ 738187 w 1140565"/>
              <a:gd name="connsiteY20" fmla="*/ 303387 h 1412877"/>
              <a:gd name="connsiteX21" fmla="*/ 686361 w 1140565"/>
              <a:gd name="connsiteY21" fmla="*/ 292835 h 1412877"/>
              <a:gd name="connsiteX22" fmla="*/ 519112 w 1140565"/>
              <a:gd name="connsiteY22" fmla="*/ 461493 h 1412877"/>
              <a:gd name="connsiteX23" fmla="*/ 568098 w 1140565"/>
              <a:gd name="connsiteY23" fmla="*/ 580753 h 1412877"/>
              <a:gd name="connsiteX24" fmla="*/ 590495 w 1140565"/>
              <a:gd name="connsiteY24" fmla="*/ 595980 h 1412877"/>
              <a:gd name="connsiteX25" fmla="*/ 582291 w 1140565"/>
              <a:gd name="connsiteY25" fmla="*/ 597651 h 1412877"/>
              <a:gd name="connsiteX26" fmla="*/ 421627 w 1140565"/>
              <a:gd name="connsiteY26" fmla="*/ 842075 h 1412877"/>
              <a:gd name="connsiteX27" fmla="*/ 79377 w 1140565"/>
              <a:gd name="connsiteY27" fmla="*/ 706440 h 1412877"/>
              <a:gd name="connsiteX28" fmla="*/ 241780 w 1140565"/>
              <a:gd name="connsiteY28" fmla="*/ 868843 h 1412877"/>
              <a:gd name="connsiteX29" fmla="*/ 344064 w 1140565"/>
              <a:gd name="connsiteY29" fmla="*/ 868843 h 1412877"/>
              <a:gd name="connsiteX30" fmla="*/ 341314 w 1140565"/>
              <a:gd name="connsiteY30" fmla="*/ 837421 h 1412877"/>
              <a:gd name="connsiteX31" fmla="*/ 440221 w 1140565"/>
              <a:gd name="connsiteY31" fmla="*/ 596629 h 1412877"/>
              <a:gd name="connsiteX32" fmla="*/ 473218 w 1140565"/>
              <a:gd name="connsiteY32" fmla="*/ 569175 h 1412877"/>
              <a:gd name="connsiteX33" fmla="*/ 463504 w 1140565"/>
              <a:gd name="connsiteY33" fmla="*/ 551127 h 1412877"/>
              <a:gd name="connsiteX34" fmla="*/ 462152 w 1140565"/>
              <a:gd name="connsiteY34" fmla="*/ 546735 h 1412877"/>
              <a:gd name="connsiteX35" fmla="*/ 448789 w 1140565"/>
              <a:gd name="connsiteY35" fmla="*/ 544037 h 1412877"/>
              <a:gd name="connsiteX36" fmla="*/ 241780 w 1140565"/>
              <a:gd name="connsiteY36" fmla="*/ 544037 h 1412877"/>
              <a:gd name="connsiteX37" fmla="*/ 79377 w 1140565"/>
              <a:gd name="connsiteY37" fmla="*/ 706440 h 1412877"/>
              <a:gd name="connsiteX38" fmla="*/ 0 w 1140565"/>
              <a:gd name="connsiteY38" fmla="*/ 704374 h 1412877"/>
              <a:gd name="connsiteX39" fmla="*/ 242410 w 1140565"/>
              <a:gd name="connsiteY39" fmla="*/ 461963 h 1412877"/>
              <a:gd name="connsiteX40" fmla="*/ 395767 w 1140565"/>
              <a:gd name="connsiteY40" fmla="*/ 461963 h 1412877"/>
              <a:gd name="connsiteX41" fmla="*/ 444621 w 1140565"/>
              <a:gd name="connsiteY41" fmla="*/ 466888 h 1412877"/>
              <a:gd name="connsiteX42" fmla="*/ 445597 w 1140565"/>
              <a:gd name="connsiteY42" fmla="*/ 467191 h 1412877"/>
              <a:gd name="connsiteX43" fmla="*/ 444497 w 1140565"/>
              <a:gd name="connsiteY43" fmla="*/ 456189 h 1412877"/>
              <a:gd name="connsiteX44" fmla="*/ 592217 w 1140565"/>
              <a:gd name="connsiteY44" fmla="*/ 231455 h 1412877"/>
              <a:gd name="connsiteX45" fmla="*/ 662717 w 1140565"/>
              <a:gd name="connsiteY45" fmla="*/ 217102 h 1412877"/>
              <a:gd name="connsiteX46" fmla="*/ 665278 w 1140565"/>
              <a:gd name="connsiteY46" fmla="*/ 191697 h 1412877"/>
              <a:gd name="connsiteX47" fmla="*/ 900483 w 1140565"/>
              <a:gd name="connsiteY47" fmla="*/ 0 h 1412877"/>
              <a:gd name="connsiteX48" fmla="*/ 900483 w 1140565"/>
              <a:gd name="connsiteY48" fmla="*/ 1 h 1412877"/>
              <a:gd name="connsiteX49" fmla="*/ 1140565 w 1140565"/>
              <a:gd name="connsiteY49" fmla="*/ 240083 h 1412877"/>
              <a:gd name="connsiteX50" fmla="*/ 1140564 w 1140565"/>
              <a:gd name="connsiteY50" fmla="*/ 1172795 h 1412877"/>
              <a:gd name="connsiteX51" fmla="*/ 993933 w 1140565"/>
              <a:gd name="connsiteY51" fmla="*/ 1394010 h 1412877"/>
              <a:gd name="connsiteX52" fmla="*/ 900482 w 1140565"/>
              <a:gd name="connsiteY52" fmla="*/ 1412877 h 1412877"/>
              <a:gd name="connsiteX53" fmla="*/ 807032 w 1140565"/>
              <a:gd name="connsiteY53" fmla="*/ 1394010 h 1412877"/>
              <a:gd name="connsiteX54" fmla="*/ 665278 w 1140565"/>
              <a:gd name="connsiteY54" fmla="*/ 1221180 h 1412877"/>
              <a:gd name="connsiteX55" fmla="*/ 660733 w 1140565"/>
              <a:gd name="connsiteY55" fmla="*/ 1176095 h 1412877"/>
              <a:gd name="connsiteX56" fmla="*/ 610947 w 1140565"/>
              <a:gd name="connsiteY56" fmla="*/ 1171034 h 1412877"/>
              <a:gd name="connsiteX57" fmla="*/ 361805 w 1140565"/>
              <a:gd name="connsiteY57" fmla="*/ 954507 h 1412877"/>
              <a:gd name="connsiteX58" fmla="*/ 359736 w 1140565"/>
              <a:gd name="connsiteY58" fmla="*/ 946784 h 1412877"/>
              <a:gd name="connsiteX59" fmla="*/ 242410 w 1140565"/>
              <a:gd name="connsiteY59" fmla="*/ 946784 h 1412877"/>
              <a:gd name="connsiteX60" fmla="*/ 0 w 1140565"/>
              <a:gd name="connsiteY60" fmla="*/ 704374 h 141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40565" h="1412877">
                <a:moveTo>
                  <a:pt x="651546" y="706439"/>
                </a:moveTo>
                <a:cubicBezTo>
                  <a:pt x="651546" y="652001"/>
                  <a:pt x="695676" y="607871"/>
                  <a:pt x="750114" y="607871"/>
                </a:cubicBezTo>
                <a:cubicBezTo>
                  <a:pt x="790943" y="607871"/>
                  <a:pt x="825973" y="632694"/>
                  <a:pt x="840936" y="668071"/>
                </a:cubicBezTo>
                <a:lnTo>
                  <a:pt x="844067" y="683579"/>
                </a:lnTo>
                <a:lnTo>
                  <a:pt x="959172" y="683579"/>
                </a:lnTo>
                <a:cubicBezTo>
                  <a:pt x="971797" y="683579"/>
                  <a:pt x="982032" y="693814"/>
                  <a:pt x="982032" y="706439"/>
                </a:cubicBezTo>
                <a:cubicBezTo>
                  <a:pt x="982032" y="719064"/>
                  <a:pt x="971797" y="729299"/>
                  <a:pt x="959172" y="729299"/>
                </a:cubicBezTo>
                <a:lnTo>
                  <a:pt x="844067" y="729299"/>
                </a:lnTo>
                <a:lnTo>
                  <a:pt x="840936" y="744807"/>
                </a:lnTo>
                <a:cubicBezTo>
                  <a:pt x="825973" y="780184"/>
                  <a:pt x="790943" y="805007"/>
                  <a:pt x="750114" y="805007"/>
                </a:cubicBezTo>
                <a:cubicBezTo>
                  <a:pt x="695676" y="805007"/>
                  <a:pt x="651546" y="760877"/>
                  <a:pt x="651546" y="706439"/>
                </a:cubicBezTo>
                <a:close/>
                <a:moveTo>
                  <a:pt x="421627" y="842075"/>
                </a:moveTo>
                <a:cubicBezTo>
                  <a:pt x="421627" y="988580"/>
                  <a:pt x="539402" y="1107346"/>
                  <a:pt x="684684" y="1107346"/>
                </a:cubicBezTo>
                <a:lnTo>
                  <a:pt x="738187" y="1096454"/>
                </a:lnTo>
                <a:lnTo>
                  <a:pt x="738187" y="1171578"/>
                </a:lnTo>
                <a:cubicBezTo>
                  <a:pt x="738187" y="1261007"/>
                  <a:pt x="810683" y="1333503"/>
                  <a:pt x="900112" y="1333503"/>
                </a:cubicBezTo>
                <a:cubicBezTo>
                  <a:pt x="989541" y="1333503"/>
                  <a:pt x="1062037" y="1261007"/>
                  <a:pt x="1062037" y="1171578"/>
                </a:cubicBezTo>
                <a:lnTo>
                  <a:pt x="1062037" y="241302"/>
                </a:lnTo>
                <a:cubicBezTo>
                  <a:pt x="1062037" y="151873"/>
                  <a:pt x="989541" y="79377"/>
                  <a:pt x="900112" y="79377"/>
                </a:cubicBezTo>
                <a:cubicBezTo>
                  <a:pt x="810683" y="79377"/>
                  <a:pt x="738187" y="151873"/>
                  <a:pt x="738187" y="241302"/>
                </a:cubicBezTo>
                <a:lnTo>
                  <a:pt x="738187" y="303387"/>
                </a:lnTo>
                <a:lnTo>
                  <a:pt x="686361" y="292835"/>
                </a:lnTo>
                <a:cubicBezTo>
                  <a:pt x="593992" y="292835"/>
                  <a:pt x="519112" y="368346"/>
                  <a:pt x="519112" y="461493"/>
                </a:cubicBezTo>
                <a:cubicBezTo>
                  <a:pt x="519112" y="508067"/>
                  <a:pt x="537832" y="550231"/>
                  <a:pt x="568098" y="580753"/>
                </a:cubicBezTo>
                <a:lnTo>
                  <a:pt x="590495" y="595980"/>
                </a:lnTo>
                <a:lnTo>
                  <a:pt x="582291" y="597651"/>
                </a:lnTo>
                <a:cubicBezTo>
                  <a:pt x="487876" y="637921"/>
                  <a:pt x="421627" y="732196"/>
                  <a:pt x="421627" y="842075"/>
                </a:cubicBezTo>
                <a:close/>
                <a:moveTo>
                  <a:pt x="79377" y="706440"/>
                </a:moveTo>
                <a:cubicBezTo>
                  <a:pt x="79377" y="796133"/>
                  <a:pt x="152087" y="868843"/>
                  <a:pt x="241780" y="868843"/>
                </a:cubicBezTo>
                <a:lnTo>
                  <a:pt x="344064" y="868843"/>
                </a:lnTo>
                <a:lnTo>
                  <a:pt x="341314" y="837421"/>
                </a:lnTo>
                <a:cubicBezTo>
                  <a:pt x="341314" y="743386"/>
                  <a:pt x="379112" y="658253"/>
                  <a:pt x="440221" y="596629"/>
                </a:cubicBezTo>
                <a:lnTo>
                  <a:pt x="473218" y="569175"/>
                </a:lnTo>
                <a:lnTo>
                  <a:pt x="463504" y="551127"/>
                </a:lnTo>
                <a:lnTo>
                  <a:pt x="462152" y="546735"/>
                </a:lnTo>
                <a:lnTo>
                  <a:pt x="448789" y="544037"/>
                </a:lnTo>
                <a:lnTo>
                  <a:pt x="241780" y="544037"/>
                </a:lnTo>
                <a:cubicBezTo>
                  <a:pt x="152087" y="544037"/>
                  <a:pt x="79377" y="616747"/>
                  <a:pt x="79377" y="706440"/>
                </a:cubicBezTo>
                <a:close/>
                <a:moveTo>
                  <a:pt x="0" y="704374"/>
                </a:moveTo>
                <a:cubicBezTo>
                  <a:pt x="0" y="570495"/>
                  <a:pt x="108531" y="461963"/>
                  <a:pt x="242410" y="461963"/>
                </a:cubicBezTo>
                <a:lnTo>
                  <a:pt x="395767" y="461963"/>
                </a:lnTo>
                <a:cubicBezTo>
                  <a:pt x="412502" y="461963"/>
                  <a:pt x="428840" y="463659"/>
                  <a:pt x="444621" y="466888"/>
                </a:cubicBezTo>
                <a:lnTo>
                  <a:pt x="445597" y="467191"/>
                </a:lnTo>
                <a:lnTo>
                  <a:pt x="444497" y="456189"/>
                </a:lnTo>
                <a:cubicBezTo>
                  <a:pt x="444497" y="355162"/>
                  <a:pt x="505408" y="268481"/>
                  <a:pt x="592217" y="231455"/>
                </a:cubicBezTo>
                <a:lnTo>
                  <a:pt x="662717" y="217102"/>
                </a:lnTo>
                <a:lnTo>
                  <a:pt x="665278" y="191697"/>
                </a:lnTo>
                <a:cubicBezTo>
                  <a:pt x="687665" y="82296"/>
                  <a:pt x="784463" y="0"/>
                  <a:pt x="900483" y="0"/>
                </a:cubicBezTo>
                <a:lnTo>
                  <a:pt x="900483" y="1"/>
                </a:lnTo>
                <a:cubicBezTo>
                  <a:pt x="1033077" y="1"/>
                  <a:pt x="1140565" y="107489"/>
                  <a:pt x="1140565" y="240083"/>
                </a:cubicBezTo>
                <a:lnTo>
                  <a:pt x="1140564" y="1172795"/>
                </a:lnTo>
                <a:cubicBezTo>
                  <a:pt x="1140564" y="1272240"/>
                  <a:pt x="1080102" y="1357564"/>
                  <a:pt x="993933" y="1394010"/>
                </a:cubicBezTo>
                <a:lnTo>
                  <a:pt x="900482" y="1412877"/>
                </a:lnTo>
                <a:lnTo>
                  <a:pt x="807032" y="1394010"/>
                </a:lnTo>
                <a:cubicBezTo>
                  <a:pt x="735224" y="1363638"/>
                  <a:pt x="681269" y="1299324"/>
                  <a:pt x="665278" y="1221180"/>
                </a:cubicBezTo>
                <a:lnTo>
                  <a:pt x="660733" y="1176095"/>
                </a:lnTo>
                <a:lnTo>
                  <a:pt x="610947" y="1171034"/>
                </a:lnTo>
                <a:cubicBezTo>
                  <a:pt x="495538" y="1147219"/>
                  <a:pt x="401574" y="1064035"/>
                  <a:pt x="361805" y="954507"/>
                </a:cubicBezTo>
                <a:lnTo>
                  <a:pt x="359736" y="946784"/>
                </a:lnTo>
                <a:lnTo>
                  <a:pt x="242410" y="946784"/>
                </a:lnTo>
                <a:cubicBezTo>
                  <a:pt x="108531" y="946784"/>
                  <a:pt x="0" y="838253"/>
                  <a:pt x="0" y="70437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830" tIns="151064" rIns="188830" bIns="1510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 defTabSz="9627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247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36BBC2-0052-4F22-AD22-59EC8873FBA7}"/>
              </a:ext>
            </a:extLst>
          </p:cNvPr>
          <p:cNvSpPr txBox="1"/>
          <p:nvPr/>
        </p:nvSpPr>
        <p:spPr>
          <a:xfrm>
            <a:off x="8947368" y="3752840"/>
            <a:ext cx="2443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00000"/>
              </a:lnSpc>
            </a:pPr>
            <a:r>
              <a:rPr lang="en-US" sz="1200" b="1">
                <a:cs typeface="Segoe UI Light" panose="020B0502040204020203" pitchFamily="34" charset="0"/>
              </a:rPr>
              <a:t>Securing Web Workload </a:t>
            </a:r>
          </a:p>
          <a:p>
            <a:pPr marL="0" lvl="1" algn="ctr">
              <a:lnSpc>
                <a:spcPct val="100000"/>
              </a:lnSpc>
            </a:pPr>
            <a:r>
              <a:rPr lang="en-US" sz="1200">
                <a:cs typeface="Segoe UI Light" panose="020B0502040204020203" pitchFamily="34" charset="0"/>
              </a:rPr>
              <a:t>(PHP , .NET , Java, JavaScript) from Zero Day Attack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5D71CC-133A-40A7-B1FA-AEE55CD5A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817227" y="4588988"/>
            <a:ext cx="803473" cy="7430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st="114300" dir="2700000" sx="101000" sy="101000" algn="tl" rotWithShape="0">
              <a:schemeClr val="bg1">
                <a:lumMod val="50000"/>
                <a:alpha val="26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17573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4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30">
              <a:solidFill>
                <a:srgbClr val="28282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A6F0FEF5-B889-43B3-A92B-A23F694B3D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2245" y="4775370"/>
            <a:ext cx="449402" cy="3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6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F7E8E3-7416-4B1F-A9AD-694DD2CB005F}"/>
              </a:ext>
            </a:extLst>
          </p:cNvPr>
          <p:cNvSpPr/>
          <p:nvPr/>
        </p:nvSpPr>
        <p:spPr>
          <a:xfrm>
            <a:off x="2159279" y="3433781"/>
            <a:ext cx="3853065" cy="313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ea typeface="Gadugi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ea typeface="Gadugi" panose="020B0502040204020203" pitchFamily="34" charset="0"/>
                <a:cs typeface="Arial" panose="020B0604020202020204" pitchFamily="34" charset="0"/>
              </a:rPr>
              <a:t>COE</a:t>
            </a:r>
            <a:r>
              <a:rPr lang="en-US" sz="1200" baseline="30000" dirty="0">
                <a:solidFill>
                  <a:schemeClr val="bg1"/>
                </a:solidFill>
                <a:ea typeface="Gadugi" panose="020B0502040204020203" pitchFamily="34" charset="0"/>
                <a:cs typeface="Arial" panose="020B0604020202020204" pitchFamily="34" charset="0"/>
              </a:rPr>
              <a:t>1 </a:t>
            </a:r>
            <a:r>
              <a:rPr lang="en-US" sz="1200" dirty="0">
                <a:solidFill>
                  <a:schemeClr val="bg1"/>
                </a:solidFill>
                <a:ea typeface="Gadugi" panose="020B0502040204020203" pitchFamily="34" charset="0"/>
                <a:cs typeface="Arial" panose="020B0604020202020204" pitchFamily="34" charset="0"/>
              </a:rPr>
              <a:t>and Technical Advisory</a:t>
            </a:r>
          </a:p>
          <a:p>
            <a:pPr algn="ctr"/>
            <a:endParaRPr lang="en-US" sz="1200" dirty="0">
              <a:solidFill>
                <a:schemeClr val="bg1"/>
              </a:solidFill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0F437-BC16-43A8-9B59-CCA47833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89452"/>
              </p:ext>
            </p:extLst>
          </p:nvPr>
        </p:nvGraphicFramePr>
        <p:xfrm>
          <a:off x="488429" y="890838"/>
          <a:ext cx="8898486" cy="225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8486">
                  <a:extLst>
                    <a:ext uri="{9D8B030D-6E8A-4147-A177-3AD203B41FA5}">
                      <a16:colId xmlns:a16="http://schemas.microsoft.com/office/drawing/2014/main" val="1199179419"/>
                    </a:ext>
                  </a:extLst>
                </a:gridCol>
              </a:tblGrid>
              <a:tr h="341387">
                <a:tc>
                  <a:txBody>
                    <a:bodyPr/>
                    <a:lstStyle/>
                    <a:p>
                      <a:r>
                        <a:rPr lang="en-US" sz="1600"/>
                        <a:t>Service Offerings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00220"/>
                  </a:ext>
                </a:extLst>
              </a:tr>
              <a:tr h="1911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10063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5900"/>
            <a:ext cx="10972800" cy="639763"/>
          </a:xfrm>
        </p:spPr>
        <p:txBody>
          <a:bodyPr/>
          <a:lstStyle/>
          <a:p>
            <a:r>
              <a:rPr lang="en-US" dirty="0"/>
              <a:t>Digital Security Services -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01450" y="6359525"/>
            <a:ext cx="590550" cy="365125"/>
          </a:xfrm>
        </p:spPr>
        <p:txBody>
          <a:bodyPr/>
          <a:lstStyle/>
          <a:p>
            <a:pPr>
              <a:defRPr/>
            </a:pPr>
            <a:fld id="{AA275C80-073D-4406-9C60-72B83108818A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CAE5D-A232-4211-85C8-FE5834711F62}"/>
              </a:ext>
            </a:extLst>
          </p:cNvPr>
          <p:cNvSpPr txBox="1"/>
          <p:nvPr/>
        </p:nvSpPr>
        <p:spPr>
          <a:xfrm>
            <a:off x="2254246" y="1351110"/>
            <a:ext cx="1447000" cy="162548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Cyber Threat Management &amp;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A6DE9-2A92-43C8-83B6-1C164420E592}"/>
              </a:ext>
            </a:extLst>
          </p:cNvPr>
          <p:cNvSpPr txBox="1"/>
          <p:nvPr/>
        </p:nvSpPr>
        <p:spPr>
          <a:xfrm>
            <a:off x="579645" y="1351111"/>
            <a:ext cx="1416424" cy="1611338"/>
          </a:xfrm>
          <a:prstGeom prst="rect">
            <a:avLst/>
          </a:prstGeom>
          <a:solidFill>
            <a:srgbClr val="034DA2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Digital Identity &amp; Access Management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Servicees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F5F7B-74A2-4DB0-97D2-980802D53356}"/>
              </a:ext>
            </a:extLst>
          </p:cNvPr>
          <p:cNvSpPr txBox="1"/>
          <p:nvPr/>
        </p:nvSpPr>
        <p:spPr>
          <a:xfrm>
            <a:off x="5888136" y="1329713"/>
            <a:ext cx="1423786" cy="1632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Governance Risk &amp; Compliance 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07172-BF0A-41E9-8FC2-9C0D14168177}"/>
              </a:ext>
            </a:extLst>
          </p:cNvPr>
          <p:cNvSpPr txBox="1"/>
          <p:nvPr/>
        </p:nvSpPr>
        <p:spPr>
          <a:xfrm>
            <a:off x="3959423" y="1351110"/>
            <a:ext cx="1670536" cy="1640693"/>
          </a:xfrm>
          <a:prstGeom prst="rect">
            <a:avLst/>
          </a:prstGeom>
          <a:solidFill>
            <a:srgbClr val="034DA2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Application Security &amp; Vulnerability Management Services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569" y="4176728"/>
            <a:ext cx="8930662" cy="130555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43F188-922D-4666-BC07-200BBE500B2F}"/>
              </a:ext>
            </a:extLst>
          </p:cNvPr>
          <p:cNvSpPr/>
          <p:nvPr/>
        </p:nvSpPr>
        <p:spPr>
          <a:xfrm>
            <a:off x="6013126" y="3430955"/>
            <a:ext cx="3373789" cy="292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ea typeface="Gadugi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ea typeface="Gadugi" panose="020B0502040204020203" pitchFamily="34" charset="0"/>
                <a:cs typeface="Arial" panose="020B0604020202020204" pitchFamily="34" charset="0"/>
              </a:rPr>
              <a:t>Project Management and Governance</a:t>
            </a:r>
          </a:p>
          <a:p>
            <a:pPr algn="ctr"/>
            <a:endParaRPr lang="en-US" sz="1200" dirty="0">
              <a:solidFill>
                <a:schemeClr val="bg1"/>
              </a:solidFill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588CC34-4C4A-43E4-9662-69154E8BBE76}"/>
              </a:ext>
            </a:extLst>
          </p:cNvPr>
          <p:cNvSpPr/>
          <p:nvPr/>
        </p:nvSpPr>
        <p:spPr>
          <a:xfrm>
            <a:off x="488430" y="3203472"/>
            <a:ext cx="8974686" cy="252752"/>
          </a:xfrm>
          <a:prstGeom prst="trapezoid">
            <a:avLst>
              <a:gd name="adj" fmla="val 106716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4AC238-5208-406A-B191-5D66D224D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90" b="33009"/>
          <a:stretch/>
        </p:blipFill>
        <p:spPr>
          <a:xfrm>
            <a:off x="3661746" y="4989387"/>
            <a:ext cx="951306" cy="288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59DD2-DE6A-472C-BD07-7D38449DF7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135" y="4788443"/>
            <a:ext cx="1010515" cy="4528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FCF1D0-7F26-4A8F-A544-4D46ABA35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57" y="4931031"/>
            <a:ext cx="879513" cy="339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C0BDFE-64B0-4D0B-A978-3A5B185A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019" y="4225959"/>
            <a:ext cx="673577" cy="4794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CCBEC2-4C97-4D3F-BA02-56924E9B55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08" y="4883472"/>
            <a:ext cx="801816" cy="3098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3F0D8B-9BD5-46DA-8D1C-31A24629CC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0" y="4461858"/>
            <a:ext cx="1300407" cy="2723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0F217A-310E-47C9-BADE-C8AD4B89D1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23" y="4318180"/>
            <a:ext cx="780803" cy="3718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B1C3C3-3F9E-4E52-A453-668E8521D2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18" y="5086789"/>
            <a:ext cx="882419" cy="1838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7C9518-ACFE-4B44-80DA-42DD378005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9407" y="4968064"/>
            <a:ext cx="1001968" cy="2647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EF2E8C-CFD8-4498-A82C-52DF5AD90B8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96" y="4421805"/>
            <a:ext cx="780803" cy="2361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DED46E-7CBF-42C5-ACE3-FC9B5BFD3B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6" y="4333121"/>
            <a:ext cx="898707" cy="116998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FBEF9A0-CDB1-41A7-9F73-0649680C3119}"/>
              </a:ext>
            </a:extLst>
          </p:cNvPr>
          <p:cNvSpPr/>
          <p:nvPr/>
        </p:nvSpPr>
        <p:spPr>
          <a:xfrm>
            <a:off x="488429" y="3434183"/>
            <a:ext cx="1594649" cy="352223"/>
          </a:xfrm>
          <a:prstGeom prst="homePlate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ENABLERS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09995E-4EF4-4EEE-863B-CC60AFAA0A28}"/>
              </a:ext>
            </a:extLst>
          </p:cNvPr>
          <p:cNvSpPr/>
          <p:nvPr/>
        </p:nvSpPr>
        <p:spPr>
          <a:xfrm>
            <a:off x="488429" y="3843696"/>
            <a:ext cx="8974688" cy="352223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Technologies Supported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2463188-F4E5-4E45-913D-D9D252D7D1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39816" y="4297410"/>
            <a:ext cx="895438" cy="4952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72C097-3A56-40C2-87B6-09768BCD77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53769" y="5000145"/>
            <a:ext cx="1003478" cy="312193"/>
          </a:xfrm>
          <a:prstGeom prst="rect">
            <a:avLst/>
          </a:prstGeom>
        </p:spPr>
      </p:pic>
      <p:pic>
        <p:nvPicPr>
          <p:cNvPr id="43" name="Picture 4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9F84C-85C3-4E2C-8BEE-6E0ED2E5C6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7640" y="4297410"/>
            <a:ext cx="862207" cy="48499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9DDC9B-F0A6-40DC-82ED-20CD192BB532}"/>
              </a:ext>
            </a:extLst>
          </p:cNvPr>
          <p:cNvSpPr txBox="1"/>
          <p:nvPr/>
        </p:nvSpPr>
        <p:spPr>
          <a:xfrm>
            <a:off x="3101194" y="6477303"/>
            <a:ext cx="8146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Foot Note - 1. SOC – Security Operations Center , 2.COE – Center of Excellence, 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8874462-6F38-4006-8041-C7FE79AC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9327"/>
              </p:ext>
            </p:extLst>
          </p:nvPr>
        </p:nvGraphicFramePr>
        <p:xfrm>
          <a:off x="9669943" y="900174"/>
          <a:ext cx="2224477" cy="233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77">
                  <a:extLst>
                    <a:ext uri="{9D8B030D-6E8A-4147-A177-3AD203B41FA5}">
                      <a16:colId xmlns:a16="http://schemas.microsoft.com/office/drawing/2014/main" val="1199179419"/>
                    </a:ext>
                  </a:extLst>
                </a:gridCol>
              </a:tblGrid>
              <a:tr h="479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Skills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00220"/>
                  </a:ext>
                </a:extLst>
              </a:tr>
              <a:tr h="1797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team size of </a:t>
                      </a:r>
                    </a:p>
                    <a:p>
                      <a:pPr algn="ctr"/>
                      <a:r>
                        <a:rPr lang="en-US" sz="3600" dirty="0"/>
                        <a:t>500+ </a:t>
                      </a:r>
                    </a:p>
                    <a:p>
                      <a:pPr algn="ctr"/>
                      <a:r>
                        <a:rPr lang="en-US" sz="1400" dirty="0"/>
                        <a:t>with more than </a:t>
                      </a:r>
                    </a:p>
                    <a:p>
                      <a:pPr algn="ctr"/>
                      <a:r>
                        <a:rPr lang="en-US" sz="2800" dirty="0"/>
                        <a:t>100+</a:t>
                      </a:r>
                    </a:p>
                    <a:p>
                      <a:pPr algn="ctr"/>
                      <a:r>
                        <a:rPr lang="en-US" sz="1200" dirty="0"/>
                        <a:t>Minds certified in industry leading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100630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425F0CE6-59B9-4C60-9770-5AE969370FC6}"/>
              </a:ext>
            </a:extLst>
          </p:cNvPr>
          <p:cNvGraphicFramePr>
            <a:graphicFrameLocks noGrp="1"/>
          </p:cNvGraphicFramePr>
          <p:nvPr/>
        </p:nvGraphicFramePr>
        <p:xfrm>
          <a:off x="9669943" y="3343112"/>
          <a:ext cx="2224477" cy="208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77">
                  <a:extLst>
                    <a:ext uri="{9D8B030D-6E8A-4147-A177-3AD203B41FA5}">
                      <a16:colId xmlns:a16="http://schemas.microsoft.com/office/drawing/2014/main" val="1199179419"/>
                    </a:ext>
                  </a:extLst>
                </a:gridCol>
              </a:tblGrid>
              <a:tr h="3218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Active Projects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00220"/>
                  </a:ext>
                </a:extLst>
              </a:tr>
              <a:tr h="174751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59</a:t>
                      </a:r>
                    </a:p>
                    <a:p>
                      <a:pPr algn="ctr"/>
                      <a:r>
                        <a:rPr lang="en-US" sz="1200" dirty="0"/>
                        <a:t>across multiple security disciplines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10063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BC07172-BF0A-41E9-8FC2-9C0D14168177}"/>
              </a:ext>
            </a:extLst>
          </p:cNvPr>
          <p:cNvSpPr txBox="1"/>
          <p:nvPr/>
        </p:nvSpPr>
        <p:spPr>
          <a:xfrm>
            <a:off x="7570099" y="1336245"/>
            <a:ext cx="1670536" cy="1640693"/>
          </a:xfrm>
          <a:prstGeom prst="rect">
            <a:avLst/>
          </a:prstGeom>
          <a:solidFill>
            <a:srgbClr val="034DA2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400" dirty="0"/>
              <a:t>Cloud Security Services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A76E412-58C3-4262-B2A8-1A3C9A61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3199" y="5623117"/>
            <a:ext cx="11815410" cy="68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8429" y="5776332"/>
            <a:ext cx="2968449" cy="4348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Cyber Security Platforms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6" y="3981843"/>
            <a:ext cx="1280798" cy="8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10972800" cy="639762"/>
          </a:xfrm>
        </p:spPr>
        <p:txBody>
          <a:bodyPr/>
          <a:lstStyle/>
          <a:p>
            <a:r>
              <a:rPr lang="en-US" dirty="0"/>
              <a:t>Digital Security Services Offerings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01450" y="6359525"/>
            <a:ext cx="5905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46C0-D774-4AA7-8C55-AFE94031933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6386D0-87B2-4F7D-8679-931DC1AE6971}"/>
              </a:ext>
            </a:extLst>
          </p:cNvPr>
          <p:cNvGrpSpPr/>
          <p:nvPr/>
        </p:nvGrpSpPr>
        <p:grpSpPr>
          <a:xfrm>
            <a:off x="348932" y="1092882"/>
            <a:ext cx="2068565" cy="5162951"/>
            <a:chOff x="3315136" y="1092883"/>
            <a:chExt cx="2474763" cy="4616282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21ECAF66-0892-4F57-8107-A3AD8FA6F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136" y="1092883"/>
              <a:ext cx="2454343" cy="4616282"/>
            </a:xfrm>
            <a:custGeom>
              <a:avLst/>
              <a:gdLst>
                <a:gd name="T0" fmla="*/ 908 w 908"/>
                <a:gd name="T1" fmla="*/ 1756 h 1796"/>
                <a:gd name="T2" fmla="*/ 868 w 908"/>
                <a:gd name="T3" fmla="*/ 1796 h 1796"/>
                <a:gd name="T4" fmla="*/ 40 w 908"/>
                <a:gd name="T5" fmla="*/ 1796 h 1796"/>
                <a:gd name="T6" fmla="*/ 0 w 908"/>
                <a:gd name="T7" fmla="*/ 1756 h 1796"/>
                <a:gd name="T8" fmla="*/ 0 w 908"/>
                <a:gd name="T9" fmla="*/ 40 h 1796"/>
                <a:gd name="T10" fmla="*/ 40 w 908"/>
                <a:gd name="T11" fmla="*/ 0 h 1796"/>
                <a:gd name="T12" fmla="*/ 868 w 908"/>
                <a:gd name="T13" fmla="*/ 0 h 1796"/>
                <a:gd name="T14" fmla="*/ 908 w 908"/>
                <a:gd name="T15" fmla="*/ 40 h 1796"/>
                <a:gd name="T16" fmla="*/ 908 w 908"/>
                <a:gd name="T17" fmla="*/ 175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1796">
                  <a:moveTo>
                    <a:pt x="908" y="1756"/>
                  </a:moveTo>
                  <a:cubicBezTo>
                    <a:pt x="908" y="1778"/>
                    <a:pt x="890" y="1796"/>
                    <a:pt x="868" y="1796"/>
                  </a:cubicBezTo>
                  <a:cubicBezTo>
                    <a:pt x="40" y="1796"/>
                    <a:pt x="40" y="1796"/>
                    <a:pt x="40" y="1796"/>
                  </a:cubicBezTo>
                  <a:cubicBezTo>
                    <a:pt x="18" y="1796"/>
                    <a:pt x="0" y="1778"/>
                    <a:pt x="0" y="175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90" y="0"/>
                    <a:pt x="908" y="18"/>
                    <a:pt x="908" y="40"/>
                  </a:cubicBezTo>
                  <a:lnTo>
                    <a:pt x="908" y="17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007DB8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42EF6F33-F1C2-49DE-965C-0D200FC2C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8128" y="1148835"/>
              <a:ext cx="2308359" cy="943333"/>
            </a:xfrm>
            <a:custGeom>
              <a:avLst/>
              <a:gdLst>
                <a:gd name="T0" fmla="*/ 854 w 854"/>
                <a:gd name="T1" fmla="*/ 297 h 406"/>
                <a:gd name="T2" fmla="*/ 854 w 854"/>
                <a:gd name="T3" fmla="*/ 38 h 406"/>
                <a:gd name="T4" fmla="*/ 817 w 854"/>
                <a:gd name="T5" fmla="*/ 0 h 406"/>
                <a:gd name="T6" fmla="*/ 38 w 854"/>
                <a:gd name="T7" fmla="*/ 0 h 406"/>
                <a:gd name="T8" fmla="*/ 0 w 854"/>
                <a:gd name="T9" fmla="*/ 38 h 406"/>
                <a:gd name="T10" fmla="*/ 0 w 854"/>
                <a:gd name="T11" fmla="*/ 319 h 406"/>
                <a:gd name="T12" fmla="*/ 427 w 854"/>
                <a:gd name="T13" fmla="*/ 406 h 406"/>
                <a:gd name="T14" fmla="*/ 854 w 854"/>
                <a:gd name="T15" fmla="*/ 2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" h="406">
                  <a:moveTo>
                    <a:pt x="854" y="297"/>
                  </a:moveTo>
                  <a:cubicBezTo>
                    <a:pt x="854" y="38"/>
                    <a:pt x="854" y="38"/>
                    <a:pt x="854" y="38"/>
                  </a:cubicBezTo>
                  <a:cubicBezTo>
                    <a:pt x="854" y="17"/>
                    <a:pt x="838" y="0"/>
                    <a:pt x="8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427" y="406"/>
                    <a:pt x="427" y="406"/>
                    <a:pt x="427" y="406"/>
                  </a:cubicBezTo>
                  <a:lnTo>
                    <a:pt x="854" y="297"/>
                  </a:lnTo>
                  <a:close/>
                </a:path>
              </a:pathLst>
            </a:custGeom>
            <a:solidFill>
              <a:srgbClr val="007DB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FF41C1-0914-43F3-A270-FBA5F9C6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548" y="1940129"/>
              <a:ext cx="731519" cy="731520"/>
            </a:xfrm>
            <a:prstGeom prst="ellipse">
              <a:avLst/>
            </a:prstGeom>
            <a:solidFill>
              <a:srgbClr val="007DB8"/>
            </a:solidFill>
            <a:ln w="746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619E0A-6D5B-439B-8B90-A5821B8EC637}"/>
                </a:ext>
              </a:extLst>
            </p:cNvPr>
            <p:cNvSpPr/>
            <p:nvPr/>
          </p:nvSpPr>
          <p:spPr>
            <a:xfrm>
              <a:off x="3388128" y="1223361"/>
              <a:ext cx="23083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480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Identity and Access Management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0B703F-A9E0-48BE-B890-AB98069D6CC1}"/>
                </a:ext>
              </a:extLst>
            </p:cNvPr>
            <p:cNvSpPr/>
            <p:nvPr/>
          </p:nvSpPr>
          <p:spPr>
            <a:xfrm>
              <a:off x="3335556" y="2686522"/>
              <a:ext cx="24543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Identify, Access, Privileges</a:t>
              </a:r>
              <a:endParaRPr lang="en-US" sz="12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E4C42D-076D-47BE-AA07-D2BBD5B3EF8B}"/>
                </a:ext>
              </a:extLst>
            </p:cNvPr>
            <p:cNvGrpSpPr/>
            <p:nvPr/>
          </p:nvGrpSpPr>
          <p:grpSpPr>
            <a:xfrm>
              <a:off x="4389559" y="2112041"/>
              <a:ext cx="305491" cy="387696"/>
              <a:chOff x="4647309" y="6727733"/>
              <a:chExt cx="517735" cy="613562"/>
            </a:xfrm>
          </p:grpSpPr>
          <p:sp>
            <p:nvSpPr>
              <p:cNvPr id="100" name="Freeform 484">
                <a:extLst>
                  <a:ext uri="{FF2B5EF4-FFF2-40B4-BE49-F238E27FC236}">
                    <a16:creationId xmlns:a16="http://schemas.microsoft.com/office/drawing/2014/main" id="{3BD8F1E7-DC17-4D2A-8B4F-998F209E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625" y="6738380"/>
                <a:ext cx="451188" cy="593598"/>
              </a:xfrm>
              <a:custGeom>
                <a:avLst/>
                <a:gdLst>
                  <a:gd name="T0" fmla="*/ 47 w 47"/>
                  <a:gd name="T1" fmla="*/ 0 h 62"/>
                  <a:gd name="T2" fmla="*/ 5 w 47"/>
                  <a:gd name="T3" fmla="*/ 0 h 62"/>
                  <a:gd name="T4" fmla="*/ 0 w 47"/>
                  <a:gd name="T5" fmla="*/ 5 h 62"/>
                  <a:gd name="T6" fmla="*/ 0 w 47"/>
                  <a:gd name="T7" fmla="*/ 48 h 62"/>
                  <a:gd name="T8" fmla="*/ 0 w 47"/>
                  <a:gd name="T9" fmla="*/ 62 h 62"/>
                  <a:gd name="T10" fmla="*/ 15 w 47"/>
                  <a:gd name="T11" fmla="*/ 62 h 62"/>
                  <a:gd name="T12" fmla="*/ 47 w 47"/>
                  <a:gd name="T13" fmla="*/ 62 h 62"/>
                  <a:gd name="T14" fmla="*/ 47 w 47"/>
                  <a:gd name="T1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62">
                    <a:moveTo>
                      <a:pt x="4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47" y="62"/>
                      <a:pt x="47" y="62"/>
                      <a:pt x="47" y="62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1" name="Freeform 485">
                <a:extLst>
                  <a:ext uri="{FF2B5EF4-FFF2-40B4-BE49-F238E27FC236}">
                    <a16:creationId xmlns:a16="http://schemas.microsoft.com/office/drawing/2014/main" id="{C7B6A5D3-0267-4FEC-BF6F-C3C33867A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503" y="6910072"/>
                <a:ext cx="143741" cy="392627"/>
              </a:xfrm>
              <a:custGeom>
                <a:avLst/>
                <a:gdLst>
                  <a:gd name="T0" fmla="*/ 15 w 15"/>
                  <a:gd name="T1" fmla="*/ 37 h 41"/>
                  <a:gd name="T2" fmla="*/ 14 w 15"/>
                  <a:gd name="T3" fmla="*/ 37 h 41"/>
                  <a:gd name="T4" fmla="*/ 12 w 15"/>
                  <a:gd name="T5" fmla="*/ 38 h 41"/>
                  <a:gd name="T6" fmla="*/ 12 w 15"/>
                  <a:gd name="T7" fmla="*/ 24 h 41"/>
                  <a:gd name="T8" fmla="*/ 11 w 15"/>
                  <a:gd name="T9" fmla="*/ 23 h 41"/>
                  <a:gd name="T10" fmla="*/ 2 w 15"/>
                  <a:gd name="T11" fmla="*/ 23 h 41"/>
                  <a:gd name="T12" fmla="*/ 2 w 15"/>
                  <a:gd name="T13" fmla="*/ 1 h 41"/>
                  <a:gd name="T14" fmla="*/ 1 w 15"/>
                  <a:gd name="T15" fmla="*/ 0 h 41"/>
                  <a:gd name="T16" fmla="*/ 1 w 15"/>
                  <a:gd name="T17" fmla="*/ 0 h 41"/>
                  <a:gd name="T18" fmla="*/ 0 w 15"/>
                  <a:gd name="T19" fmla="*/ 1 h 41"/>
                  <a:gd name="T20" fmla="*/ 0 w 15"/>
                  <a:gd name="T21" fmla="*/ 24 h 41"/>
                  <a:gd name="T22" fmla="*/ 1 w 15"/>
                  <a:gd name="T23" fmla="*/ 25 h 41"/>
                  <a:gd name="T24" fmla="*/ 1 w 15"/>
                  <a:gd name="T25" fmla="*/ 25 h 41"/>
                  <a:gd name="T26" fmla="*/ 11 w 15"/>
                  <a:gd name="T27" fmla="*/ 25 h 41"/>
                  <a:gd name="T28" fmla="*/ 11 w 15"/>
                  <a:gd name="T29" fmla="*/ 38 h 41"/>
                  <a:gd name="T30" fmla="*/ 9 w 15"/>
                  <a:gd name="T31" fmla="*/ 37 h 41"/>
                  <a:gd name="T32" fmla="*/ 8 w 15"/>
                  <a:gd name="T33" fmla="*/ 37 h 41"/>
                  <a:gd name="T34" fmla="*/ 8 w 15"/>
                  <a:gd name="T35" fmla="*/ 38 h 41"/>
                  <a:gd name="T36" fmla="*/ 11 w 15"/>
                  <a:gd name="T37" fmla="*/ 41 h 41"/>
                  <a:gd name="T38" fmla="*/ 11 w 15"/>
                  <a:gd name="T39" fmla="*/ 41 h 41"/>
                  <a:gd name="T40" fmla="*/ 11 w 15"/>
                  <a:gd name="T41" fmla="*/ 41 h 41"/>
                  <a:gd name="T42" fmla="*/ 12 w 15"/>
                  <a:gd name="T43" fmla="*/ 41 h 41"/>
                  <a:gd name="T44" fmla="*/ 12 w 15"/>
                  <a:gd name="T45" fmla="*/ 41 h 41"/>
                  <a:gd name="T46" fmla="*/ 15 w 15"/>
                  <a:gd name="T47" fmla="*/ 38 h 41"/>
                  <a:gd name="T48" fmla="*/ 15 w 15"/>
                  <a:gd name="T4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" h="41">
                    <a:moveTo>
                      <a:pt x="15" y="37"/>
                    </a:moveTo>
                    <a:cubicBezTo>
                      <a:pt x="14" y="37"/>
                      <a:pt x="14" y="37"/>
                      <a:pt x="14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8" y="37"/>
                      <a:pt x="8" y="37"/>
                    </a:cubicBezTo>
                    <a:cubicBezTo>
                      <a:pt x="8" y="37"/>
                      <a:pt x="8" y="38"/>
                      <a:pt x="8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2" y="41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38"/>
                      <a:pt x="15" y="37"/>
                      <a:pt x="15" y="37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2" name="Freeform 486">
                <a:extLst>
                  <a:ext uri="{FF2B5EF4-FFF2-40B4-BE49-F238E27FC236}">
                    <a16:creationId xmlns:a16="http://schemas.microsoft.com/office/drawing/2014/main" id="{5D96711C-6420-400F-979E-ADEC5DAA2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47309" y="6727733"/>
                <a:ext cx="469821" cy="613562"/>
              </a:xfrm>
              <a:custGeom>
                <a:avLst/>
                <a:gdLst>
                  <a:gd name="T0" fmla="*/ 48 w 49"/>
                  <a:gd name="T1" fmla="*/ 64 h 64"/>
                  <a:gd name="T2" fmla="*/ 1 w 49"/>
                  <a:gd name="T3" fmla="*/ 64 h 64"/>
                  <a:gd name="T4" fmla="*/ 0 w 49"/>
                  <a:gd name="T5" fmla="*/ 63 h 64"/>
                  <a:gd name="T6" fmla="*/ 0 w 49"/>
                  <a:gd name="T7" fmla="*/ 6 h 64"/>
                  <a:gd name="T8" fmla="*/ 6 w 49"/>
                  <a:gd name="T9" fmla="*/ 0 h 64"/>
                  <a:gd name="T10" fmla="*/ 48 w 49"/>
                  <a:gd name="T11" fmla="*/ 0 h 64"/>
                  <a:gd name="T12" fmla="*/ 49 w 49"/>
                  <a:gd name="T13" fmla="*/ 0 h 64"/>
                  <a:gd name="T14" fmla="*/ 49 w 49"/>
                  <a:gd name="T15" fmla="*/ 1 h 64"/>
                  <a:gd name="T16" fmla="*/ 49 w 49"/>
                  <a:gd name="T17" fmla="*/ 63 h 64"/>
                  <a:gd name="T18" fmla="*/ 48 w 49"/>
                  <a:gd name="T19" fmla="*/ 64 h 64"/>
                  <a:gd name="T20" fmla="*/ 2 w 49"/>
                  <a:gd name="T21" fmla="*/ 63 h 64"/>
                  <a:gd name="T22" fmla="*/ 47 w 49"/>
                  <a:gd name="T23" fmla="*/ 63 h 64"/>
                  <a:gd name="T24" fmla="*/ 47 w 49"/>
                  <a:gd name="T25" fmla="*/ 1 h 64"/>
                  <a:gd name="T26" fmla="*/ 6 w 49"/>
                  <a:gd name="T27" fmla="*/ 1 h 64"/>
                  <a:gd name="T28" fmla="*/ 2 w 49"/>
                  <a:gd name="T29" fmla="*/ 6 h 64"/>
                  <a:gd name="T30" fmla="*/ 2 w 49"/>
                  <a:gd name="T31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4">
                    <a:moveTo>
                      <a:pt x="48" y="64"/>
                    </a:moveTo>
                    <a:cubicBezTo>
                      <a:pt x="1" y="64"/>
                      <a:pt x="1" y="64"/>
                      <a:pt x="1" y="64"/>
                    </a:cubicBezTo>
                    <a:cubicBezTo>
                      <a:pt x="0" y="64"/>
                      <a:pt x="0" y="64"/>
                      <a:pt x="0" y="6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9" y="0"/>
                    </a:cubicBezTo>
                    <a:cubicBezTo>
                      <a:pt x="49" y="0"/>
                      <a:pt x="49" y="0"/>
                      <a:pt x="49" y="1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9" y="64"/>
                      <a:pt x="49" y="64"/>
                      <a:pt x="48" y="64"/>
                    </a:cubicBezTo>
                    <a:close/>
                    <a:moveTo>
                      <a:pt x="2" y="63"/>
                    </a:move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2" y="3"/>
                      <a:pt x="2" y="6"/>
                    </a:cubicBezTo>
                    <a:lnTo>
                      <a:pt x="2" y="63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3" name="Freeform 487">
                <a:extLst>
                  <a:ext uri="{FF2B5EF4-FFF2-40B4-BE49-F238E27FC236}">
                    <a16:creationId xmlns:a16="http://schemas.microsoft.com/office/drawing/2014/main" id="{0148545D-80A4-4CA7-B1E0-91B79F502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539" y="6738380"/>
                <a:ext cx="451188" cy="95827"/>
              </a:xfrm>
              <a:custGeom>
                <a:avLst/>
                <a:gdLst>
                  <a:gd name="T0" fmla="*/ 0 w 47"/>
                  <a:gd name="T1" fmla="*/ 0 h 10"/>
                  <a:gd name="T2" fmla="*/ 6 w 47"/>
                  <a:gd name="T3" fmla="*/ 5 h 10"/>
                  <a:gd name="T4" fmla="*/ 0 w 47"/>
                  <a:gd name="T5" fmla="*/ 10 h 10"/>
                  <a:gd name="T6" fmla="*/ 42 w 47"/>
                  <a:gd name="T7" fmla="*/ 10 h 10"/>
                  <a:gd name="T8" fmla="*/ 47 w 47"/>
                  <a:gd name="T9" fmla="*/ 5 h 10"/>
                  <a:gd name="T10" fmla="*/ 42 w 47"/>
                  <a:gd name="T11" fmla="*/ 0 h 10"/>
                  <a:gd name="T12" fmla="*/ 0 w 47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0">
                    <a:moveTo>
                      <a:pt x="0" y="0"/>
                    </a:moveTo>
                    <a:cubicBezTo>
                      <a:pt x="3" y="0"/>
                      <a:pt x="6" y="2"/>
                      <a:pt x="6" y="5"/>
                    </a:cubicBezTo>
                    <a:cubicBezTo>
                      <a:pt x="6" y="8"/>
                      <a:pt x="3" y="10"/>
                      <a:pt x="0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5" y="10"/>
                      <a:pt x="47" y="8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4" name="Freeform 488">
                <a:extLst>
                  <a:ext uri="{FF2B5EF4-FFF2-40B4-BE49-F238E27FC236}">
                    <a16:creationId xmlns:a16="http://schemas.microsoft.com/office/drawing/2014/main" id="{1764D7E4-5D8E-49C0-B6FC-D437A2D17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5223" y="6727733"/>
                <a:ext cx="469821" cy="115792"/>
              </a:xfrm>
              <a:custGeom>
                <a:avLst/>
                <a:gdLst>
                  <a:gd name="T0" fmla="*/ 43 w 49"/>
                  <a:gd name="T1" fmla="*/ 12 h 12"/>
                  <a:gd name="T2" fmla="*/ 1 w 49"/>
                  <a:gd name="T3" fmla="*/ 12 h 12"/>
                  <a:gd name="T4" fmla="*/ 0 w 49"/>
                  <a:gd name="T5" fmla="*/ 11 h 12"/>
                  <a:gd name="T6" fmla="*/ 1 w 49"/>
                  <a:gd name="T7" fmla="*/ 10 h 12"/>
                  <a:gd name="T8" fmla="*/ 6 w 49"/>
                  <a:gd name="T9" fmla="*/ 6 h 12"/>
                  <a:gd name="T10" fmla="*/ 1 w 49"/>
                  <a:gd name="T11" fmla="*/ 1 h 12"/>
                  <a:gd name="T12" fmla="*/ 0 w 49"/>
                  <a:gd name="T13" fmla="*/ 1 h 12"/>
                  <a:gd name="T14" fmla="*/ 1 w 49"/>
                  <a:gd name="T15" fmla="*/ 0 h 12"/>
                  <a:gd name="T16" fmla="*/ 43 w 49"/>
                  <a:gd name="T17" fmla="*/ 0 h 12"/>
                  <a:gd name="T18" fmla="*/ 49 w 49"/>
                  <a:gd name="T19" fmla="*/ 6 h 12"/>
                  <a:gd name="T20" fmla="*/ 43 w 49"/>
                  <a:gd name="T21" fmla="*/ 12 h 12"/>
                  <a:gd name="T22" fmla="*/ 5 w 49"/>
                  <a:gd name="T23" fmla="*/ 10 h 12"/>
                  <a:gd name="T24" fmla="*/ 43 w 49"/>
                  <a:gd name="T25" fmla="*/ 10 h 12"/>
                  <a:gd name="T26" fmla="*/ 48 w 49"/>
                  <a:gd name="T27" fmla="*/ 6 h 12"/>
                  <a:gd name="T28" fmla="*/ 43 w 49"/>
                  <a:gd name="T29" fmla="*/ 1 h 12"/>
                  <a:gd name="T30" fmla="*/ 5 w 49"/>
                  <a:gd name="T31" fmla="*/ 1 h 12"/>
                  <a:gd name="T32" fmla="*/ 7 w 49"/>
                  <a:gd name="T33" fmla="*/ 6 h 12"/>
                  <a:gd name="T34" fmla="*/ 5 w 49"/>
                  <a:gd name="T3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12">
                    <a:moveTo>
                      <a:pt x="43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4" y="10"/>
                      <a:pt x="6" y="8"/>
                      <a:pt x="6" y="6"/>
                    </a:cubicBezTo>
                    <a:cubicBezTo>
                      <a:pt x="6" y="3"/>
                      <a:pt x="4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6" y="0"/>
                      <a:pt x="49" y="2"/>
                      <a:pt x="49" y="6"/>
                    </a:cubicBezTo>
                    <a:cubicBezTo>
                      <a:pt x="49" y="9"/>
                      <a:pt x="46" y="12"/>
                      <a:pt x="43" y="12"/>
                    </a:cubicBezTo>
                    <a:close/>
                    <a:moveTo>
                      <a:pt x="5" y="10"/>
                    </a:moveTo>
                    <a:cubicBezTo>
                      <a:pt x="43" y="10"/>
                      <a:pt x="43" y="10"/>
                      <a:pt x="43" y="10"/>
                    </a:cubicBezTo>
                    <a:cubicBezTo>
                      <a:pt x="46" y="10"/>
                      <a:pt x="48" y="8"/>
                      <a:pt x="48" y="6"/>
                    </a:cubicBezTo>
                    <a:cubicBezTo>
                      <a:pt x="48" y="3"/>
                      <a:pt x="46" y="1"/>
                      <a:pt x="43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2"/>
                      <a:pt x="7" y="4"/>
                      <a:pt x="7" y="6"/>
                    </a:cubicBezTo>
                    <a:cubicBezTo>
                      <a:pt x="7" y="8"/>
                      <a:pt x="7" y="9"/>
                      <a:pt x="5" y="10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5" name="Rectangle 489">
                <a:extLst>
                  <a:ext uri="{FF2B5EF4-FFF2-40B4-BE49-F238E27FC236}">
                    <a16:creationId xmlns:a16="http://schemas.microsoft.com/office/drawing/2014/main" id="{28CEF413-1E83-4349-807C-A181928DE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539" y="6891439"/>
                <a:ext cx="58561" cy="57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6" name="Freeform 490">
                <a:extLst>
                  <a:ext uri="{FF2B5EF4-FFF2-40B4-BE49-F238E27FC236}">
                    <a16:creationId xmlns:a16="http://schemas.microsoft.com/office/drawing/2014/main" id="{B972653E-4168-49AD-B31B-997154E1A5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5223" y="6882122"/>
                <a:ext cx="77194" cy="66547"/>
              </a:xfrm>
              <a:custGeom>
                <a:avLst/>
                <a:gdLst>
                  <a:gd name="T0" fmla="*/ 7 w 8"/>
                  <a:gd name="T1" fmla="*/ 7 h 7"/>
                  <a:gd name="T2" fmla="*/ 1 w 8"/>
                  <a:gd name="T3" fmla="*/ 7 h 7"/>
                  <a:gd name="T4" fmla="*/ 0 w 8"/>
                  <a:gd name="T5" fmla="*/ 7 h 7"/>
                  <a:gd name="T6" fmla="*/ 0 w 8"/>
                  <a:gd name="T7" fmla="*/ 1 h 7"/>
                  <a:gd name="T8" fmla="*/ 1 w 8"/>
                  <a:gd name="T9" fmla="*/ 0 h 7"/>
                  <a:gd name="T10" fmla="*/ 7 w 8"/>
                  <a:gd name="T11" fmla="*/ 0 h 7"/>
                  <a:gd name="T12" fmla="*/ 8 w 8"/>
                  <a:gd name="T13" fmla="*/ 1 h 7"/>
                  <a:gd name="T14" fmla="*/ 8 w 8"/>
                  <a:gd name="T15" fmla="*/ 7 h 7"/>
                  <a:gd name="T16" fmla="*/ 7 w 8"/>
                  <a:gd name="T17" fmla="*/ 7 h 7"/>
                  <a:gd name="T18" fmla="*/ 2 w 8"/>
                  <a:gd name="T19" fmla="*/ 6 h 7"/>
                  <a:gd name="T20" fmla="*/ 6 w 8"/>
                  <a:gd name="T21" fmla="*/ 6 h 7"/>
                  <a:gd name="T22" fmla="*/ 6 w 8"/>
                  <a:gd name="T23" fmla="*/ 1 h 7"/>
                  <a:gd name="T24" fmla="*/ 2 w 8"/>
                  <a:gd name="T25" fmla="*/ 1 h 7"/>
                  <a:gd name="T26" fmla="*/ 2 w 8"/>
                  <a:gd name="T2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7">
                    <a:moveTo>
                      <a:pt x="7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lose/>
                    <a:moveTo>
                      <a:pt x="2" y="6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7" name="Rectangle 491">
                <a:extLst>
                  <a:ext uri="{FF2B5EF4-FFF2-40B4-BE49-F238E27FC236}">
                    <a16:creationId xmlns:a16="http://schemas.microsoft.com/office/drawing/2014/main" id="{805696E8-7467-41B4-A9E4-DBA2E57A7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539" y="6996582"/>
                <a:ext cx="58561" cy="572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8" name="Freeform 492">
                <a:extLst>
                  <a:ext uri="{FF2B5EF4-FFF2-40B4-BE49-F238E27FC236}">
                    <a16:creationId xmlns:a16="http://schemas.microsoft.com/office/drawing/2014/main" id="{0A01DFD0-EE62-4687-83A3-557297DE47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5223" y="6996582"/>
                <a:ext cx="77194" cy="66547"/>
              </a:xfrm>
              <a:custGeom>
                <a:avLst/>
                <a:gdLst>
                  <a:gd name="T0" fmla="*/ 7 w 8"/>
                  <a:gd name="T1" fmla="*/ 7 h 7"/>
                  <a:gd name="T2" fmla="*/ 1 w 8"/>
                  <a:gd name="T3" fmla="*/ 7 h 7"/>
                  <a:gd name="T4" fmla="*/ 0 w 8"/>
                  <a:gd name="T5" fmla="*/ 6 h 7"/>
                  <a:gd name="T6" fmla="*/ 0 w 8"/>
                  <a:gd name="T7" fmla="*/ 0 h 7"/>
                  <a:gd name="T8" fmla="*/ 1 w 8"/>
                  <a:gd name="T9" fmla="*/ 0 h 7"/>
                  <a:gd name="T10" fmla="*/ 7 w 8"/>
                  <a:gd name="T11" fmla="*/ 0 h 7"/>
                  <a:gd name="T12" fmla="*/ 8 w 8"/>
                  <a:gd name="T13" fmla="*/ 0 h 7"/>
                  <a:gd name="T14" fmla="*/ 8 w 8"/>
                  <a:gd name="T15" fmla="*/ 6 h 7"/>
                  <a:gd name="T16" fmla="*/ 7 w 8"/>
                  <a:gd name="T17" fmla="*/ 7 h 7"/>
                  <a:gd name="T18" fmla="*/ 2 w 8"/>
                  <a:gd name="T19" fmla="*/ 6 h 7"/>
                  <a:gd name="T20" fmla="*/ 6 w 8"/>
                  <a:gd name="T21" fmla="*/ 6 h 7"/>
                  <a:gd name="T22" fmla="*/ 6 w 8"/>
                  <a:gd name="T23" fmla="*/ 1 h 7"/>
                  <a:gd name="T24" fmla="*/ 2 w 8"/>
                  <a:gd name="T25" fmla="*/ 1 h 7"/>
                  <a:gd name="T26" fmla="*/ 2 w 8"/>
                  <a:gd name="T2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7">
                    <a:moveTo>
                      <a:pt x="7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7" y="7"/>
                    </a:cubicBezTo>
                    <a:close/>
                    <a:moveTo>
                      <a:pt x="2" y="6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09" name="Rectangle 493">
                <a:extLst>
                  <a:ext uri="{FF2B5EF4-FFF2-40B4-BE49-F238E27FC236}">
                    <a16:creationId xmlns:a16="http://schemas.microsoft.com/office/drawing/2014/main" id="{A1EC38F2-1348-4CA8-BD4D-43A53D0A1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366" y="7111043"/>
                <a:ext cx="58561" cy="585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0" name="Freeform 494">
                <a:extLst>
                  <a:ext uri="{FF2B5EF4-FFF2-40B4-BE49-F238E27FC236}">
                    <a16:creationId xmlns:a16="http://schemas.microsoft.com/office/drawing/2014/main" id="{4E7772C5-BD86-4672-8136-7A4B54AE78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366" y="7101726"/>
                <a:ext cx="67878" cy="77194"/>
              </a:xfrm>
              <a:custGeom>
                <a:avLst/>
                <a:gdLst>
                  <a:gd name="T0" fmla="*/ 6 w 7"/>
                  <a:gd name="T1" fmla="*/ 8 h 8"/>
                  <a:gd name="T2" fmla="*/ 0 w 7"/>
                  <a:gd name="T3" fmla="*/ 8 h 8"/>
                  <a:gd name="T4" fmla="*/ 0 w 7"/>
                  <a:gd name="T5" fmla="*/ 7 h 8"/>
                  <a:gd name="T6" fmla="*/ 0 w 7"/>
                  <a:gd name="T7" fmla="*/ 1 h 8"/>
                  <a:gd name="T8" fmla="*/ 0 w 7"/>
                  <a:gd name="T9" fmla="*/ 0 h 8"/>
                  <a:gd name="T10" fmla="*/ 6 w 7"/>
                  <a:gd name="T11" fmla="*/ 0 h 8"/>
                  <a:gd name="T12" fmla="*/ 7 w 7"/>
                  <a:gd name="T13" fmla="*/ 1 h 8"/>
                  <a:gd name="T14" fmla="*/ 7 w 7"/>
                  <a:gd name="T15" fmla="*/ 7 h 8"/>
                  <a:gd name="T16" fmla="*/ 6 w 7"/>
                  <a:gd name="T17" fmla="*/ 8 h 8"/>
                  <a:gd name="T18" fmla="*/ 1 w 7"/>
                  <a:gd name="T19" fmla="*/ 6 h 8"/>
                  <a:gd name="T20" fmla="*/ 5 w 7"/>
                  <a:gd name="T21" fmla="*/ 6 h 8"/>
                  <a:gd name="T22" fmla="*/ 5 w 7"/>
                  <a:gd name="T23" fmla="*/ 2 h 8"/>
                  <a:gd name="T24" fmla="*/ 1 w 7"/>
                  <a:gd name="T25" fmla="*/ 2 h 8"/>
                  <a:gd name="T26" fmla="*/ 1 w 7"/>
                  <a:gd name="T2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8">
                    <a:moveTo>
                      <a:pt x="6" y="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6" y="8"/>
                    </a:cubicBezTo>
                    <a:close/>
                    <a:moveTo>
                      <a:pt x="1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2"/>
                      <a:pt x="1" y="2"/>
                      <a:pt x="1" y="2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1" name="Freeform 495">
                <a:extLst>
                  <a:ext uri="{FF2B5EF4-FFF2-40B4-BE49-F238E27FC236}">
                    <a16:creationId xmlns:a16="http://schemas.microsoft.com/office/drawing/2014/main" id="{AF171169-959C-40B3-B82A-778E3F283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366" y="6882122"/>
                <a:ext cx="259533" cy="9317"/>
              </a:xfrm>
              <a:custGeom>
                <a:avLst/>
                <a:gdLst>
                  <a:gd name="T0" fmla="*/ 26 w 27"/>
                  <a:gd name="T1" fmla="*/ 1 h 1"/>
                  <a:gd name="T2" fmla="*/ 0 w 27"/>
                  <a:gd name="T3" fmla="*/ 1 h 1"/>
                  <a:gd name="T4" fmla="*/ 0 w 27"/>
                  <a:gd name="T5" fmla="*/ 1 h 1"/>
                  <a:gd name="T6" fmla="*/ 0 w 27"/>
                  <a:gd name="T7" fmla="*/ 0 h 1"/>
                  <a:gd name="T8" fmla="*/ 26 w 27"/>
                  <a:gd name="T9" fmla="*/ 0 h 1"/>
                  <a:gd name="T10" fmla="*/ 27 w 27"/>
                  <a:gd name="T11" fmla="*/ 1 h 1"/>
                  <a:gd name="T12" fmla="*/ 26 w 27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">
                    <a:moveTo>
                      <a:pt x="26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1"/>
                    </a:cubicBezTo>
                    <a:cubicBezTo>
                      <a:pt x="27" y="1"/>
                      <a:pt x="27" y="1"/>
                      <a:pt x="26" y="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2" name="Freeform 496">
                <a:extLst>
                  <a:ext uri="{FF2B5EF4-FFF2-40B4-BE49-F238E27FC236}">
                    <a16:creationId xmlns:a16="http://schemas.microsoft.com/office/drawing/2014/main" id="{AEE2098C-6E87-4781-A0F0-B2EE1FE5C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366" y="6939352"/>
                <a:ext cx="163706" cy="9317"/>
              </a:xfrm>
              <a:custGeom>
                <a:avLst/>
                <a:gdLst>
                  <a:gd name="T0" fmla="*/ 16 w 17"/>
                  <a:gd name="T1" fmla="*/ 1 h 1"/>
                  <a:gd name="T2" fmla="*/ 0 w 17"/>
                  <a:gd name="T3" fmla="*/ 1 h 1"/>
                  <a:gd name="T4" fmla="*/ 0 w 17"/>
                  <a:gd name="T5" fmla="*/ 1 h 1"/>
                  <a:gd name="T6" fmla="*/ 0 w 17"/>
                  <a:gd name="T7" fmla="*/ 0 h 1"/>
                  <a:gd name="T8" fmla="*/ 16 w 17"/>
                  <a:gd name="T9" fmla="*/ 0 h 1"/>
                  <a:gd name="T10" fmla="*/ 17 w 17"/>
                  <a:gd name="T11" fmla="*/ 1 h 1"/>
                  <a:gd name="T12" fmla="*/ 16 w 17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">
                    <a:moveTo>
                      <a:pt x="16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3" name="Freeform 497">
                <a:extLst>
                  <a:ext uri="{FF2B5EF4-FFF2-40B4-BE49-F238E27FC236}">
                    <a16:creationId xmlns:a16="http://schemas.microsoft.com/office/drawing/2014/main" id="{2D85DA62-F12E-4354-B969-FD612915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366" y="6996582"/>
                <a:ext cx="259533" cy="9317"/>
              </a:xfrm>
              <a:custGeom>
                <a:avLst/>
                <a:gdLst>
                  <a:gd name="T0" fmla="*/ 26 w 27"/>
                  <a:gd name="T1" fmla="*/ 1 h 1"/>
                  <a:gd name="T2" fmla="*/ 0 w 27"/>
                  <a:gd name="T3" fmla="*/ 1 h 1"/>
                  <a:gd name="T4" fmla="*/ 0 w 27"/>
                  <a:gd name="T5" fmla="*/ 0 h 1"/>
                  <a:gd name="T6" fmla="*/ 0 w 27"/>
                  <a:gd name="T7" fmla="*/ 0 h 1"/>
                  <a:gd name="T8" fmla="*/ 26 w 27"/>
                  <a:gd name="T9" fmla="*/ 0 h 1"/>
                  <a:gd name="T10" fmla="*/ 27 w 27"/>
                  <a:gd name="T11" fmla="*/ 0 h 1"/>
                  <a:gd name="T12" fmla="*/ 26 w 27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">
                    <a:moveTo>
                      <a:pt x="26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7" y="1"/>
                      <a:pt x="26" y="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4" name="Freeform 498">
                <a:extLst>
                  <a:ext uri="{FF2B5EF4-FFF2-40B4-BE49-F238E27FC236}">
                    <a16:creationId xmlns:a16="http://schemas.microsoft.com/office/drawing/2014/main" id="{CD22C59C-255E-4751-945D-8FF206AE3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366" y="7053813"/>
                <a:ext cx="211619" cy="9317"/>
              </a:xfrm>
              <a:custGeom>
                <a:avLst/>
                <a:gdLst>
                  <a:gd name="T0" fmla="*/ 21 w 22"/>
                  <a:gd name="T1" fmla="*/ 1 h 1"/>
                  <a:gd name="T2" fmla="*/ 0 w 22"/>
                  <a:gd name="T3" fmla="*/ 1 h 1"/>
                  <a:gd name="T4" fmla="*/ 0 w 22"/>
                  <a:gd name="T5" fmla="*/ 0 h 1"/>
                  <a:gd name="T6" fmla="*/ 0 w 22"/>
                  <a:gd name="T7" fmla="*/ 0 h 1"/>
                  <a:gd name="T8" fmla="*/ 21 w 22"/>
                  <a:gd name="T9" fmla="*/ 0 h 1"/>
                  <a:gd name="T10" fmla="*/ 22 w 22"/>
                  <a:gd name="T11" fmla="*/ 0 h 1"/>
                  <a:gd name="T12" fmla="*/ 21 w 2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">
                    <a:moveTo>
                      <a:pt x="2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"/>
                      <a:pt x="22" y="1"/>
                      <a:pt x="21" y="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5" name="Freeform 499">
                <a:extLst>
                  <a:ext uri="{FF2B5EF4-FFF2-40B4-BE49-F238E27FC236}">
                    <a16:creationId xmlns:a16="http://schemas.microsoft.com/office/drawing/2014/main" id="{A93F8C81-9192-4C2A-81A4-CCFF4AA0B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194" y="7101726"/>
                <a:ext cx="163706" cy="19964"/>
              </a:xfrm>
              <a:custGeom>
                <a:avLst/>
                <a:gdLst>
                  <a:gd name="T0" fmla="*/ 16 w 17"/>
                  <a:gd name="T1" fmla="*/ 2 h 2"/>
                  <a:gd name="T2" fmla="*/ 0 w 17"/>
                  <a:gd name="T3" fmla="*/ 2 h 2"/>
                  <a:gd name="T4" fmla="*/ 0 w 17"/>
                  <a:gd name="T5" fmla="*/ 1 h 2"/>
                  <a:gd name="T6" fmla="*/ 0 w 17"/>
                  <a:gd name="T7" fmla="*/ 0 h 2"/>
                  <a:gd name="T8" fmla="*/ 16 w 17"/>
                  <a:gd name="T9" fmla="*/ 0 h 2"/>
                  <a:gd name="T10" fmla="*/ 17 w 17"/>
                  <a:gd name="T11" fmla="*/ 1 h 2"/>
                  <a:gd name="T12" fmla="*/ 16 w 17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">
                    <a:moveTo>
                      <a:pt x="16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2"/>
                      <a:pt x="17" y="2"/>
                      <a:pt x="16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6" name="Freeform 500">
                <a:extLst>
                  <a:ext uri="{FF2B5EF4-FFF2-40B4-BE49-F238E27FC236}">
                    <a16:creationId xmlns:a16="http://schemas.microsoft.com/office/drawing/2014/main" id="{52354C6A-174C-4DC9-B385-CB4A3C4F3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474" y="7158956"/>
                <a:ext cx="125108" cy="134425"/>
              </a:xfrm>
              <a:custGeom>
                <a:avLst/>
                <a:gdLst>
                  <a:gd name="T0" fmla="*/ 6 w 13"/>
                  <a:gd name="T1" fmla="*/ 0 h 14"/>
                  <a:gd name="T2" fmla="*/ 6 w 13"/>
                  <a:gd name="T3" fmla="*/ 7 h 14"/>
                  <a:gd name="T4" fmla="*/ 0 w 13"/>
                  <a:gd name="T5" fmla="*/ 11 h 14"/>
                  <a:gd name="T6" fmla="*/ 6 w 13"/>
                  <a:gd name="T7" fmla="*/ 14 h 14"/>
                  <a:gd name="T8" fmla="*/ 13 w 13"/>
                  <a:gd name="T9" fmla="*/ 7 h 14"/>
                  <a:gd name="T10" fmla="*/ 6 w 13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3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7" name="Freeform 501">
                <a:extLst>
                  <a:ext uri="{FF2B5EF4-FFF2-40B4-BE49-F238E27FC236}">
                    <a16:creationId xmlns:a16="http://schemas.microsoft.com/office/drawing/2014/main" id="{72E42466-1FC9-4278-8CFC-503D4998C1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6841" y="7149640"/>
                <a:ext cx="153058" cy="153058"/>
              </a:xfrm>
              <a:custGeom>
                <a:avLst/>
                <a:gdLst>
                  <a:gd name="T0" fmla="*/ 8 w 16"/>
                  <a:gd name="T1" fmla="*/ 0 h 16"/>
                  <a:gd name="T2" fmla="*/ 0 w 16"/>
                  <a:gd name="T3" fmla="*/ 8 h 16"/>
                  <a:gd name="T4" fmla="*/ 1 w 16"/>
                  <a:gd name="T5" fmla="*/ 12 h 16"/>
                  <a:gd name="T6" fmla="*/ 8 w 16"/>
                  <a:gd name="T7" fmla="*/ 16 h 16"/>
                  <a:gd name="T8" fmla="*/ 16 w 16"/>
                  <a:gd name="T9" fmla="*/ 8 h 16"/>
                  <a:gd name="T10" fmla="*/ 8 w 16"/>
                  <a:gd name="T11" fmla="*/ 0 h 16"/>
                  <a:gd name="T12" fmla="*/ 7 w 16"/>
                  <a:gd name="T13" fmla="*/ 1 h 16"/>
                  <a:gd name="T14" fmla="*/ 7 w 16"/>
                  <a:gd name="T15" fmla="*/ 8 h 16"/>
                  <a:gd name="T16" fmla="*/ 2 w 16"/>
                  <a:gd name="T17" fmla="*/ 11 h 16"/>
                  <a:gd name="T18" fmla="*/ 1 w 16"/>
                  <a:gd name="T19" fmla="*/ 8 h 16"/>
                  <a:gd name="T20" fmla="*/ 7 w 16"/>
                  <a:gd name="T21" fmla="*/ 1 h 16"/>
                  <a:gd name="T22" fmla="*/ 8 w 16"/>
                  <a:gd name="T23" fmla="*/ 15 h 16"/>
                  <a:gd name="T24" fmla="*/ 3 w 16"/>
                  <a:gd name="T25" fmla="*/ 12 h 16"/>
                  <a:gd name="T26" fmla="*/ 8 w 16"/>
                  <a:gd name="T27" fmla="*/ 9 h 16"/>
                  <a:gd name="T28" fmla="*/ 9 w 16"/>
                  <a:gd name="T29" fmla="*/ 8 h 16"/>
                  <a:gd name="T30" fmla="*/ 9 w 16"/>
                  <a:gd name="T31" fmla="*/ 1 h 16"/>
                  <a:gd name="T32" fmla="*/ 15 w 16"/>
                  <a:gd name="T33" fmla="*/ 8 h 16"/>
                  <a:gd name="T34" fmla="*/ 8 w 16"/>
                  <a:gd name="T3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5"/>
                      <a:pt x="5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  <a:moveTo>
                      <a:pt x="7" y="1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1" y="9"/>
                      <a:pt x="1" y="8"/>
                    </a:cubicBezTo>
                    <a:cubicBezTo>
                      <a:pt x="1" y="5"/>
                      <a:pt x="4" y="2"/>
                      <a:pt x="7" y="1"/>
                    </a:cubicBezTo>
                    <a:close/>
                    <a:moveTo>
                      <a:pt x="8" y="15"/>
                    </a:moveTo>
                    <a:cubicBezTo>
                      <a:pt x="6" y="15"/>
                      <a:pt x="4" y="14"/>
                      <a:pt x="3" y="12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8"/>
                      <a:pt x="9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2" y="2"/>
                      <a:pt x="15" y="5"/>
                      <a:pt x="15" y="8"/>
                    </a:cubicBezTo>
                    <a:cubicBezTo>
                      <a:pt x="15" y="12"/>
                      <a:pt x="12" y="15"/>
                      <a:pt x="8" y="15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F799AA-183E-4FDD-B086-69D74DA48323}"/>
                </a:ext>
              </a:extLst>
            </p:cNvPr>
            <p:cNvSpPr/>
            <p:nvPr/>
          </p:nvSpPr>
          <p:spPr>
            <a:xfrm>
              <a:off x="3338180" y="3277956"/>
              <a:ext cx="2430043" cy="2352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363">
                <a:spcAft>
                  <a:spcPts val="600"/>
                </a:spcAft>
                <a:buSzPct val="90000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Build, Engineering and  Managed services for:</a:t>
              </a:r>
            </a:p>
            <a:p>
              <a:pPr marL="287338" lvl="2" indent="-27940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Identity &amp; Access Management</a:t>
              </a:r>
            </a:p>
            <a:p>
              <a:pPr marL="287338" lvl="2" indent="-27940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Privilege Access Management</a:t>
              </a:r>
            </a:p>
            <a:p>
              <a:pPr marL="287338" lvl="2" indent="-27940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SSO &amp; MFA</a:t>
              </a:r>
            </a:p>
            <a:p>
              <a:pPr marL="287338" lvl="2" indent="-27940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 API &amp; Federation</a:t>
              </a:r>
            </a:p>
            <a:p>
              <a:pPr marL="287338" lvl="2" indent="-27940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Identity Governance 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69893" y="1092882"/>
            <a:ext cx="2065327" cy="5162949"/>
            <a:chOff x="5208359" y="1092883"/>
            <a:chExt cx="2065327" cy="4616282"/>
          </a:xfrm>
        </p:grpSpPr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083ABEAD-3D08-48EF-9E79-8AFCF4CF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359" y="1092883"/>
              <a:ext cx="2060256" cy="4616282"/>
            </a:xfrm>
            <a:custGeom>
              <a:avLst/>
              <a:gdLst>
                <a:gd name="T0" fmla="*/ 908 w 908"/>
                <a:gd name="T1" fmla="*/ 1756 h 1796"/>
                <a:gd name="T2" fmla="*/ 868 w 908"/>
                <a:gd name="T3" fmla="*/ 1796 h 1796"/>
                <a:gd name="T4" fmla="*/ 40 w 908"/>
                <a:gd name="T5" fmla="*/ 1796 h 1796"/>
                <a:gd name="T6" fmla="*/ 0 w 908"/>
                <a:gd name="T7" fmla="*/ 1756 h 1796"/>
                <a:gd name="T8" fmla="*/ 0 w 908"/>
                <a:gd name="T9" fmla="*/ 40 h 1796"/>
                <a:gd name="T10" fmla="*/ 40 w 908"/>
                <a:gd name="T11" fmla="*/ 0 h 1796"/>
                <a:gd name="T12" fmla="*/ 868 w 908"/>
                <a:gd name="T13" fmla="*/ 0 h 1796"/>
                <a:gd name="T14" fmla="*/ 908 w 908"/>
                <a:gd name="T15" fmla="*/ 40 h 1796"/>
                <a:gd name="T16" fmla="*/ 908 w 908"/>
                <a:gd name="T17" fmla="*/ 175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1796">
                  <a:moveTo>
                    <a:pt x="908" y="1756"/>
                  </a:moveTo>
                  <a:cubicBezTo>
                    <a:pt x="908" y="1778"/>
                    <a:pt x="890" y="1796"/>
                    <a:pt x="868" y="1796"/>
                  </a:cubicBezTo>
                  <a:cubicBezTo>
                    <a:pt x="40" y="1796"/>
                    <a:pt x="40" y="1796"/>
                    <a:pt x="40" y="1796"/>
                  </a:cubicBezTo>
                  <a:cubicBezTo>
                    <a:pt x="18" y="1796"/>
                    <a:pt x="0" y="1778"/>
                    <a:pt x="0" y="175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90" y="0"/>
                    <a:pt x="908" y="18"/>
                    <a:pt x="908" y="40"/>
                  </a:cubicBezTo>
                  <a:lnTo>
                    <a:pt x="908" y="17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8B0C5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FDA3F7D5-44CE-46D8-909E-6667CA87B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974" y="1148835"/>
              <a:ext cx="1937712" cy="943333"/>
            </a:xfrm>
            <a:custGeom>
              <a:avLst/>
              <a:gdLst>
                <a:gd name="T0" fmla="*/ 854 w 854"/>
                <a:gd name="T1" fmla="*/ 297 h 406"/>
                <a:gd name="T2" fmla="*/ 854 w 854"/>
                <a:gd name="T3" fmla="*/ 38 h 406"/>
                <a:gd name="T4" fmla="*/ 817 w 854"/>
                <a:gd name="T5" fmla="*/ 0 h 406"/>
                <a:gd name="T6" fmla="*/ 38 w 854"/>
                <a:gd name="T7" fmla="*/ 0 h 406"/>
                <a:gd name="T8" fmla="*/ 0 w 854"/>
                <a:gd name="T9" fmla="*/ 38 h 406"/>
                <a:gd name="T10" fmla="*/ 0 w 854"/>
                <a:gd name="T11" fmla="*/ 319 h 406"/>
                <a:gd name="T12" fmla="*/ 427 w 854"/>
                <a:gd name="T13" fmla="*/ 406 h 406"/>
                <a:gd name="T14" fmla="*/ 854 w 854"/>
                <a:gd name="T15" fmla="*/ 2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" h="406">
                  <a:moveTo>
                    <a:pt x="854" y="297"/>
                  </a:moveTo>
                  <a:cubicBezTo>
                    <a:pt x="854" y="38"/>
                    <a:pt x="854" y="38"/>
                    <a:pt x="854" y="38"/>
                  </a:cubicBezTo>
                  <a:cubicBezTo>
                    <a:pt x="854" y="17"/>
                    <a:pt x="838" y="0"/>
                    <a:pt x="8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427" y="406"/>
                    <a:pt x="427" y="406"/>
                    <a:pt x="427" y="406"/>
                  </a:cubicBezTo>
                  <a:lnTo>
                    <a:pt x="854" y="297"/>
                  </a:lnTo>
                  <a:close/>
                </a:path>
              </a:pathLst>
            </a:custGeom>
            <a:solidFill>
              <a:srgbClr val="007DB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DAFABF-5EA2-4891-BFC4-6D37566B8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762" y="1940129"/>
              <a:ext cx="611451" cy="731520"/>
            </a:xfrm>
            <a:prstGeom prst="ellipse">
              <a:avLst/>
            </a:prstGeom>
            <a:solidFill>
              <a:srgbClr val="043E6C"/>
            </a:solidFill>
            <a:ln w="746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513A59-E6C3-4B0E-83D6-D4C2849BB6A4}"/>
                </a:ext>
              </a:extLst>
            </p:cNvPr>
            <p:cNvSpPr/>
            <p:nvPr/>
          </p:nvSpPr>
          <p:spPr>
            <a:xfrm>
              <a:off x="5269631" y="1223360"/>
              <a:ext cx="193771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480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Application Security &amp; Vulnerability Management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5EAFAA-91D9-4C9D-852B-87B343499F5F}"/>
                </a:ext>
              </a:extLst>
            </p:cNvPr>
            <p:cNvSpPr/>
            <p:nvPr/>
          </p:nvSpPr>
          <p:spPr>
            <a:xfrm>
              <a:off x="5224629" y="2686522"/>
              <a:ext cx="20466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Zero Trust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7FB5FDB-BCA3-456C-992F-179CEC11A791}"/>
                </a:ext>
              </a:extLst>
            </p:cNvPr>
            <p:cNvGrpSpPr/>
            <p:nvPr/>
          </p:nvGrpSpPr>
          <p:grpSpPr>
            <a:xfrm>
              <a:off x="6112340" y="2092559"/>
              <a:ext cx="252294" cy="426706"/>
              <a:chOff x="7527244" y="6727132"/>
              <a:chExt cx="454812" cy="602970"/>
            </a:xfrm>
          </p:grpSpPr>
          <p:sp>
            <p:nvSpPr>
              <p:cNvPr id="74" name="Freeform 490">
                <a:extLst>
                  <a:ext uri="{FF2B5EF4-FFF2-40B4-BE49-F238E27FC236}">
                    <a16:creationId xmlns:a16="http://schemas.microsoft.com/office/drawing/2014/main" id="{F8A7EC46-152D-4F58-B821-ED1647E2F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5283" y="6800637"/>
                <a:ext cx="438733" cy="529465"/>
              </a:xfrm>
              <a:custGeom>
                <a:avLst/>
                <a:gdLst>
                  <a:gd name="T0" fmla="*/ 48 w 53"/>
                  <a:gd name="T1" fmla="*/ 64 h 64"/>
                  <a:gd name="T2" fmla="*/ 5 w 53"/>
                  <a:gd name="T3" fmla="*/ 64 h 64"/>
                  <a:gd name="T4" fmla="*/ 0 w 53"/>
                  <a:gd name="T5" fmla="*/ 59 h 64"/>
                  <a:gd name="T6" fmla="*/ 0 w 53"/>
                  <a:gd name="T7" fmla="*/ 5 h 64"/>
                  <a:gd name="T8" fmla="*/ 5 w 53"/>
                  <a:gd name="T9" fmla="*/ 0 h 64"/>
                  <a:gd name="T10" fmla="*/ 48 w 53"/>
                  <a:gd name="T11" fmla="*/ 0 h 64"/>
                  <a:gd name="T12" fmla="*/ 53 w 53"/>
                  <a:gd name="T13" fmla="*/ 5 h 64"/>
                  <a:gd name="T14" fmla="*/ 53 w 53"/>
                  <a:gd name="T15" fmla="*/ 59 h 64"/>
                  <a:gd name="T16" fmla="*/ 48 w 53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64">
                    <a:moveTo>
                      <a:pt x="48" y="64"/>
                    </a:moveTo>
                    <a:cubicBezTo>
                      <a:pt x="5" y="64"/>
                      <a:pt x="5" y="64"/>
                      <a:pt x="5" y="64"/>
                    </a:cubicBezTo>
                    <a:cubicBezTo>
                      <a:pt x="2" y="64"/>
                      <a:pt x="0" y="61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1" y="0"/>
                      <a:pt x="53" y="2"/>
                      <a:pt x="53" y="5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61"/>
                      <a:pt x="51" y="64"/>
                      <a:pt x="48" y="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5" name="Freeform 491">
                <a:extLst>
                  <a:ext uri="{FF2B5EF4-FFF2-40B4-BE49-F238E27FC236}">
                    <a16:creationId xmlns:a16="http://schemas.microsoft.com/office/drawing/2014/main" id="{D06356AA-8FA4-4612-99ED-3BE2402BE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27244" y="6792598"/>
                <a:ext cx="454812" cy="537504"/>
              </a:xfrm>
              <a:custGeom>
                <a:avLst/>
                <a:gdLst>
                  <a:gd name="T0" fmla="*/ 49 w 55"/>
                  <a:gd name="T1" fmla="*/ 65 h 65"/>
                  <a:gd name="T2" fmla="*/ 7 w 55"/>
                  <a:gd name="T3" fmla="*/ 65 h 65"/>
                  <a:gd name="T4" fmla="*/ 0 w 55"/>
                  <a:gd name="T5" fmla="*/ 59 h 65"/>
                  <a:gd name="T6" fmla="*/ 0 w 55"/>
                  <a:gd name="T7" fmla="*/ 7 h 65"/>
                  <a:gd name="T8" fmla="*/ 7 w 55"/>
                  <a:gd name="T9" fmla="*/ 0 h 65"/>
                  <a:gd name="T10" fmla="*/ 49 w 55"/>
                  <a:gd name="T11" fmla="*/ 0 h 65"/>
                  <a:gd name="T12" fmla="*/ 55 w 55"/>
                  <a:gd name="T13" fmla="*/ 7 h 65"/>
                  <a:gd name="T14" fmla="*/ 55 w 55"/>
                  <a:gd name="T15" fmla="*/ 59 h 65"/>
                  <a:gd name="T16" fmla="*/ 49 w 55"/>
                  <a:gd name="T17" fmla="*/ 65 h 65"/>
                  <a:gd name="T18" fmla="*/ 7 w 55"/>
                  <a:gd name="T19" fmla="*/ 2 h 65"/>
                  <a:gd name="T20" fmla="*/ 2 w 55"/>
                  <a:gd name="T21" fmla="*/ 7 h 65"/>
                  <a:gd name="T22" fmla="*/ 2 w 55"/>
                  <a:gd name="T23" fmla="*/ 59 h 65"/>
                  <a:gd name="T24" fmla="*/ 7 w 55"/>
                  <a:gd name="T25" fmla="*/ 64 h 65"/>
                  <a:gd name="T26" fmla="*/ 49 w 55"/>
                  <a:gd name="T27" fmla="*/ 64 h 65"/>
                  <a:gd name="T28" fmla="*/ 54 w 55"/>
                  <a:gd name="T29" fmla="*/ 59 h 65"/>
                  <a:gd name="T30" fmla="*/ 54 w 55"/>
                  <a:gd name="T31" fmla="*/ 7 h 65"/>
                  <a:gd name="T32" fmla="*/ 49 w 55"/>
                  <a:gd name="T33" fmla="*/ 2 h 65"/>
                  <a:gd name="T34" fmla="*/ 7 w 55"/>
                  <a:gd name="T35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5" h="65">
                    <a:moveTo>
                      <a:pt x="49" y="65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3"/>
                      <a:pt x="0" y="5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2" y="0"/>
                      <a:pt x="55" y="3"/>
                      <a:pt x="55" y="7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63"/>
                      <a:pt x="52" y="65"/>
                      <a:pt x="49" y="65"/>
                    </a:cubicBezTo>
                    <a:close/>
                    <a:moveTo>
                      <a:pt x="7" y="2"/>
                    </a:moveTo>
                    <a:cubicBezTo>
                      <a:pt x="4" y="2"/>
                      <a:pt x="2" y="4"/>
                      <a:pt x="2" y="7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62"/>
                      <a:pt x="4" y="64"/>
                      <a:pt x="7" y="64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51" y="64"/>
                      <a:pt x="54" y="62"/>
                      <a:pt x="54" y="5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4"/>
                      <a:pt x="51" y="2"/>
                      <a:pt x="49" y="2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6" name="Freeform 492">
                <a:extLst>
                  <a:ext uri="{FF2B5EF4-FFF2-40B4-BE49-F238E27FC236}">
                    <a16:creationId xmlns:a16="http://schemas.microsoft.com/office/drawing/2014/main" id="{AC788748-AC32-45A8-AC3C-62608C21A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4670" y="6833944"/>
                <a:ext cx="339960" cy="446772"/>
              </a:xfrm>
              <a:custGeom>
                <a:avLst/>
                <a:gdLst>
                  <a:gd name="T0" fmla="*/ 0 w 296"/>
                  <a:gd name="T1" fmla="*/ 389 h 389"/>
                  <a:gd name="T2" fmla="*/ 296 w 296"/>
                  <a:gd name="T3" fmla="*/ 389 h 389"/>
                  <a:gd name="T4" fmla="*/ 296 w 296"/>
                  <a:gd name="T5" fmla="*/ 79 h 389"/>
                  <a:gd name="T6" fmla="*/ 296 w 296"/>
                  <a:gd name="T7" fmla="*/ 0 h 389"/>
                  <a:gd name="T8" fmla="*/ 0 w 296"/>
                  <a:gd name="T9" fmla="*/ 0 h 389"/>
                  <a:gd name="T10" fmla="*/ 0 w 296"/>
                  <a:gd name="T11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6" h="389">
                    <a:moveTo>
                      <a:pt x="0" y="389"/>
                    </a:moveTo>
                    <a:lnTo>
                      <a:pt x="296" y="389"/>
                    </a:lnTo>
                    <a:lnTo>
                      <a:pt x="296" y="79"/>
                    </a:lnTo>
                    <a:lnTo>
                      <a:pt x="296" y="0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7" name="Freeform 493">
                <a:extLst>
                  <a:ext uri="{FF2B5EF4-FFF2-40B4-BE49-F238E27FC236}">
                    <a16:creationId xmlns:a16="http://schemas.microsoft.com/office/drawing/2014/main" id="{1E59F84A-FCDF-4622-9F9E-2C3441D4AA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76630" y="6825904"/>
                <a:ext cx="356040" cy="462851"/>
              </a:xfrm>
              <a:custGeom>
                <a:avLst/>
                <a:gdLst>
                  <a:gd name="T0" fmla="*/ 42 w 43"/>
                  <a:gd name="T1" fmla="*/ 56 h 56"/>
                  <a:gd name="T2" fmla="*/ 1 w 43"/>
                  <a:gd name="T3" fmla="*/ 56 h 56"/>
                  <a:gd name="T4" fmla="*/ 0 w 43"/>
                  <a:gd name="T5" fmla="*/ 55 h 56"/>
                  <a:gd name="T6" fmla="*/ 0 w 43"/>
                  <a:gd name="T7" fmla="*/ 1 h 56"/>
                  <a:gd name="T8" fmla="*/ 1 w 43"/>
                  <a:gd name="T9" fmla="*/ 0 h 56"/>
                  <a:gd name="T10" fmla="*/ 42 w 43"/>
                  <a:gd name="T11" fmla="*/ 0 h 56"/>
                  <a:gd name="T12" fmla="*/ 43 w 43"/>
                  <a:gd name="T13" fmla="*/ 1 h 56"/>
                  <a:gd name="T14" fmla="*/ 43 w 43"/>
                  <a:gd name="T15" fmla="*/ 55 h 56"/>
                  <a:gd name="T16" fmla="*/ 42 w 43"/>
                  <a:gd name="T17" fmla="*/ 56 h 56"/>
                  <a:gd name="T18" fmla="*/ 2 w 43"/>
                  <a:gd name="T19" fmla="*/ 54 h 56"/>
                  <a:gd name="T20" fmla="*/ 42 w 43"/>
                  <a:gd name="T21" fmla="*/ 54 h 56"/>
                  <a:gd name="T22" fmla="*/ 42 w 43"/>
                  <a:gd name="T23" fmla="*/ 2 h 56"/>
                  <a:gd name="T24" fmla="*/ 2 w 43"/>
                  <a:gd name="T25" fmla="*/ 2 h 56"/>
                  <a:gd name="T26" fmla="*/ 2 w 43"/>
                  <a:gd name="T27" fmla="*/ 5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56">
                    <a:moveTo>
                      <a:pt x="42" y="56"/>
                    </a:moveTo>
                    <a:cubicBezTo>
                      <a:pt x="1" y="56"/>
                      <a:pt x="1" y="56"/>
                      <a:pt x="1" y="56"/>
                    </a:cubicBezTo>
                    <a:cubicBezTo>
                      <a:pt x="0" y="56"/>
                      <a:pt x="0" y="55"/>
                      <a:pt x="0" y="5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3" y="1"/>
                      <a:pt x="43" y="1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6"/>
                      <a:pt x="42" y="56"/>
                    </a:cubicBezTo>
                    <a:close/>
                    <a:moveTo>
                      <a:pt x="2" y="54"/>
                    </a:move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2" y="54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8" name="Freeform 494">
                <a:extLst>
                  <a:ext uri="{FF2B5EF4-FFF2-40B4-BE49-F238E27FC236}">
                    <a16:creationId xmlns:a16="http://schemas.microsoft.com/office/drawing/2014/main" id="{D156182B-ABD3-4130-8E7A-620A3D51E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709" y="6883330"/>
                <a:ext cx="91881" cy="17228"/>
              </a:xfrm>
              <a:custGeom>
                <a:avLst/>
                <a:gdLst>
                  <a:gd name="T0" fmla="*/ 11 w 11"/>
                  <a:gd name="T1" fmla="*/ 2 h 2"/>
                  <a:gd name="T2" fmla="*/ 1 w 11"/>
                  <a:gd name="T3" fmla="*/ 2 h 2"/>
                  <a:gd name="T4" fmla="*/ 0 w 11"/>
                  <a:gd name="T5" fmla="*/ 1 h 2"/>
                  <a:gd name="T6" fmla="*/ 1 w 11"/>
                  <a:gd name="T7" fmla="*/ 0 h 2"/>
                  <a:gd name="T8" fmla="*/ 11 w 11"/>
                  <a:gd name="T9" fmla="*/ 0 h 2"/>
                  <a:gd name="T10" fmla="*/ 11 w 11"/>
                  <a:gd name="T11" fmla="*/ 1 h 2"/>
                  <a:gd name="T12" fmla="*/ 11 w 11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">
                    <a:moveTo>
                      <a:pt x="1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9" name="Freeform 495">
                <a:extLst>
                  <a:ext uri="{FF2B5EF4-FFF2-40B4-BE49-F238E27FC236}">
                    <a16:creationId xmlns:a16="http://schemas.microsoft.com/office/drawing/2014/main" id="{91D7C96B-E02A-420F-BD18-9BA81A12B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709" y="6924676"/>
                <a:ext cx="174574" cy="17228"/>
              </a:xfrm>
              <a:custGeom>
                <a:avLst/>
                <a:gdLst>
                  <a:gd name="T0" fmla="*/ 20 w 21"/>
                  <a:gd name="T1" fmla="*/ 2 h 2"/>
                  <a:gd name="T2" fmla="*/ 1 w 21"/>
                  <a:gd name="T3" fmla="*/ 2 h 2"/>
                  <a:gd name="T4" fmla="*/ 0 w 21"/>
                  <a:gd name="T5" fmla="*/ 1 h 2"/>
                  <a:gd name="T6" fmla="*/ 1 w 21"/>
                  <a:gd name="T7" fmla="*/ 0 h 2"/>
                  <a:gd name="T8" fmla="*/ 20 w 21"/>
                  <a:gd name="T9" fmla="*/ 0 h 2"/>
                  <a:gd name="T10" fmla="*/ 21 w 21"/>
                  <a:gd name="T11" fmla="*/ 1 h 2"/>
                  <a:gd name="T12" fmla="*/ 20 w 21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">
                    <a:moveTo>
                      <a:pt x="2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2"/>
                      <a:pt x="21" y="2"/>
                      <a:pt x="20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0" name="Freeform 496">
                <a:extLst>
                  <a:ext uri="{FF2B5EF4-FFF2-40B4-BE49-F238E27FC236}">
                    <a16:creationId xmlns:a16="http://schemas.microsoft.com/office/drawing/2014/main" id="{E8A96374-C1F1-4B84-9945-1F0EE6909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709" y="6966023"/>
                <a:ext cx="107960" cy="17228"/>
              </a:xfrm>
              <a:custGeom>
                <a:avLst/>
                <a:gdLst>
                  <a:gd name="T0" fmla="*/ 13 w 13"/>
                  <a:gd name="T1" fmla="*/ 2 h 2"/>
                  <a:gd name="T2" fmla="*/ 1 w 13"/>
                  <a:gd name="T3" fmla="*/ 2 h 2"/>
                  <a:gd name="T4" fmla="*/ 0 w 13"/>
                  <a:gd name="T5" fmla="*/ 1 h 2"/>
                  <a:gd name="T6" fmla="*/ 1 w 13"/>
                  <a:gd name="T7" fmla="*/ 0 h 2"/>
                  <a:gd name="T8" fmla="*/ 13 w 13"/>
                  <a:gd name="T9" fmla="*/ 0 h 2"/>
                  <a:gd name="T10" fmla="*/ 13 w 13"/>
                  <a:gd name="T11" fmla="*/ 1 h 2"/>
                  <a:gd name="T12" fmla="*/ 13 w 13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">
                    <a:moveTo>
                      <a:pt x="13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2"/>
                      <a:pt x="13" y="2"/>
                      <a:pt x="13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1" name="Freeform 497">
                <a:extLst>
                  <a:ext uri="{FF2B5EF4-FFF2-40B4-BE49-F238E27FC236}">
                    <a16:creationId xmlns:a16="http://schemas.microsoft.com/office/drawing/2014/main" id="{121F67FE-D24E-48E3-8E63-7940DC21E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709" y="7007369"/>
                <a:ext cx="174574" cy="17228"/>
              </a:xfrm>
              <a:custGeom>
                <a:avLst/>
                <a:gdLst>
                  <a:gd name="T0" fmla="*/ 20 w 21"/>
                  <a:gd name="T1" fmla="*/ 2 h 2"/>
                  <a:gd name="T2" fmla="*/ 1 w 21"/>
                  <a:gd name="T3" fmla="*/ 2 h 2"/>
                  <a:gd name="T4" fmla="*/ 0 w 21"/>
                  <a:gd name="T5" fmla="*/ 1 h 2"/>
                  <a:gd name="T6" fmla="*/ 1 w 21"/>
                  <a:gd name="T7" fmla="*/ 0 h 2"/>
                  <a:gd name="T8" fmla="*/ 20 w 21"/>
                  <a:gd name="T9" fmla="*/ 0 h 2"/>
                  <a:gd name="T10" fmla="*/ 21 w 21"/>
                  <a:gd name="T11" fmla="*/ 1 h 2"/>
                  <a:gd name="T12" fmla="*/ 20 w 21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">
                    <a:moveTo>
                      <a:pt x="2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2"/>
                      <a:pt x="21" y="2"/>
                      <a:pt x="20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2" name="Freeform 498">
                <a:extLst>
                  <a:ext uri="{FF2B5EF4-FFF2-40B4-BE49-F238E27FC236}">
                    <a16:creationId xmlns:a16="http://schemas.microsoft.com/office/drawing/2014/main" id="{1DCEBC71-4AF1-4EC7-A395-BDDAD089E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709" y="7057904"/>
                <a:ext cx="141268" cy="8040"/>
              </a:xfrm>
              <a:custGeom>
                <a:avLst/>
                <a:gdLst>
                  <a:gd name="T0" fmla="*/ 16 w 17"/>
                  <a:gd name="T1" fmla="*/ 1 h 1"/>
                  <a:gd name="T2" fmla="*/ 1 w 17"/>
                  <a:gd name="T3" fmla="*/ 1 h 1"/>
                  <a:gd name="T4" fmla="*/ 0 w 17"/>
                  <a:gd name="T5" fmla="*/ 0 h 1"/>
                  <a:gd name="T6" fmla="*/ 1 w 17"/>
                  <a:gd name="T7" fmla="*/ 0 h 1"/>
                  <a:gd name="T8" fmla="*/ 16 w 17"/>
                  <a:gd name="T9" fmla="*/ 0 h 1"/>
                  <a:gd name="T10" fmla="*/ 17 w 17"/>
                  <a:gd name="T11" fmla="*/ 0 h 1"/>
                  <a:gd name="T12" fmla="*/ 16 w 17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">
                    <a:moveTo>
                      <a:pt x="16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7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3" name="Freeform 499">
                <a:extLst>
                  <a:ext uri="{FF2B5EF4-FFF2-40B4-BE49-F238E27FC236}">
                    <a16:creationId xmlns:a16="http://schemas.microsoft.com/office/drawing/2014/main" id="{7D4B83FE-D31F-4018-8DBD-C4C00B337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1402" y="7099250"/>
                <a:ext cx="91881" cy="8040"/>
              </a:xfrm>
              <a:custGeom>
                <a:avLst/>
                <a:gdLst>
                  <a:gd name="T0" fmla="*/ 10 w 11"/>
                  <a:gd name="T1" fmla="*/ 1 h 1"/>
                  <a:gd name="T2" fmla="*/ 1 w 11"/>
                  <a:gd name="T3" fmla="*/ 1 h 1"/>
                  <a:gd name="T4" fmla="*/ 0 w 11"/>
                  <a:gd name="T5" fmla="*/ 0 h 1"/>
                  <a:gd name="T6" fmla="*/ 1 w 11"/>
                  <a:gd name="T7" fmla="*/ 0 h 1"/>
                  <a:gd name="T8" fmla="*/ 10 w 11"/>
                  <a:gd name="T9" fmla="*/ 0 h 1"/>
                  <a:gd name="T10" fmla="*/ 11 w 11"/>
                  <a:gd name="T11" fmla="*/ 0 h 1"/>
                  <a:gd name="T12" fmla="*/ 10 w 1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">
                    <a:moveTo>
                      <a:pt x="1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4" name="Freeform 500">
                <a:extLst>
                  <a:ext uri="{FF2B5EF4-FFF2-40B4-BE49-F238E27FC236}">
                    <a16:creationId xmlns:a16="http://schemas.microsoft.com/office/drawing/2014/main" id="{1648566B-3A47-49D4-A06A-BA04DC5D2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1402" y="7140597"/>
                <a:ext cx="66614" cy="8040"/>
              </a:xfrm>
              <a:custGeom>
                <a:avLst/>
                <a:gdLst>
                  <a:gd name="T0" fmla="*/ 8 w 8"/>
                  <a:gd name="T1" fmla="*/ 1 h 1"/>
                  <a:gd name="T2" fmla="*/ 1 w 8"/>
                  <a:gd name="T3" fmla="*/ 1 h 1"/>
                  <a:gd name="T4" fmla="*/ 0 w 8"/>
                  <a:gd name="T5" fmla="*/ 1 h 1"/>
                  <a:gd name="T6" fmla="*/ 1 w 8"/>
                  <a:gd name="T7" fmla="*/ 0 h 1"/>
                  <a:gd name="T8" fmla="*/ 8 w 8"/>
                  <a:gd name="T9" fmla="*/ 0 h 1"/>
                  <a:gd name="T10" fmla="*/ 8 w 8"/>
                  <a:gd name="T11" fmla="*/ 1 h 1"/>
                  <a:gd name="T12" fmla="*/ 8 w 8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">
                    <a:moveTo>
                      <a:pt x="8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5" name="Rectangle 501">
                <a:extLst>
                  <a:ext uri="{FF2B5EF4-FFF2-40B4-BE49-F238E27FC236}">
                    <a16:creationId xmlns:a16="http://schemas.microsoft.com/office/drawing/2014/main" id="{6229758B-499E-47D1-B75E-4D08130DC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204" y="6933864"/>
                <a:ext cx="41347" cy="413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6" name="Rectangle 502">
                <a:extLst>
                  <a:ext uri="{FF2B5EF4-FFF2-40B4-BE49-F238E27FC236}">
                    <a16:creationId xmlns:a16="http://schemas.microsoft.com/office/drawing/2014/main" id="{96F48F8C-EA0A-4266-BBA2-00D58BE2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204" y="7016557"/>
                <a:ext cx="41347" cy="413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7" name="Freeform 503">
                <a:extLst>
                  <a:ext uri="{FF2B5EF4-FFF2-40B4-BE49-F238E27FC236}">
                    <a16:creationId xmlns:a16="http://schemas.microsoft.com/office/drawing/2014/main" id="{08EBE936-E2F4-460E-91B5-174710065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551" y="6735172"/>
                <a:ext cx="165386" cy="124039"/>
              </a:xfrm>
              <a:custGeom>
                <a:avLst/>
                <a:gdLst>
                  <a:gd name="T0" fmla="*/ 17 w 20"/>
                  <a:gd name="T1" fmla="*/ 6 h 15"/>
                  <a:gd name="T2" fmla="*/ 16 w 20"/>
                  <a:gd name="T3" fmla="*/ 6 h 15"/>
                  <a:gd name="T4" fmla="*/ 10 w 20"/>
                  <a:gd name="T5" fmla="*/ 0 h 15"/>
                  <a:gd name="T6" fmla="*/ 4 w 20"/>
                  <a:gd name="T7" fmla="*/ 6 h 15"/>
                  <a:gd name="T8" fmla="*/ 2 w 20"/>
                  <a:gd name="T9" fmla="*/ 6 h 15"/>
                  <a:gd name="T10" fmla="*/ 0 w 20"/>
                  <a:gd name="T11" fmla="*/ 6 h 15"/>
                  <a:gd name="T12" fmla="*/ 0 w 20"/>
                  <a:gd name="T13" fmla="*/ 9 h 15"/>
                  <a:gd name="T14" fmla="*/ 0 w 20"/>
                  <a:gd name="T15" fmla="*/ 12 h 15"/>
                  <a:gd name="T16" fmla="*/ 0 w 20"/>
                  <a:gd name="T17" fmla="*/ 15 h 15"/>
                  <a:gd name="T18" fmla="*/ 2 w 20"/>
                  <a:gd name="T19" fmla="*/ 15 h 15"/>
                  <a:gd name="T20" fmla="*/ 17 w 20"/>
                  <a:gd name="T21" fmla="*/ 15 h 15"/>
                  <a:gd name="T22" fmla="*/ 20 w 20"/>
                  <a:gd name="T23" fmla="*/ 15 h 15"/>
                  <a:gd name="T24" fmla="*/ 20 w 20"/>
                  <a:gd name="T25" fmla="*/ 12 h 15"/>
                  <a:gd name="T26" fmla="*/ 20 w 20"/>
                  <a:gd name="T27" fmla="*/ 9 h 15"/>
                  <a:gd name="T28" fmla="*/ 20 w 20"/>
                  <a:gd name="T29" fmla="*/ 6 h 15"/>
                  <a:gd name="T30" fmla="*/ 17 w 20"/>
                  <a:gd name="T31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5">
                    <a:moveTo>
                      <a:pt x="17" y="6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3"/>
                      <a:pt x="13" y="0"/>
                      <a:pt x="10" y="0"/>
                    </a:cubicBezTo>
                    <a:cubicBezTo>
                      <a:pt x="6" y="0"/>
                      <a:pt x="4" y="3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6"/>
                      <a:pt x="20" y="6"/>
                      <a:pt x="20" y="6"/>
                    </a:cubicBez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8" name="Freeform 504">
                <a:extLst>
                  <a:ext uri="{FF2B5EF4-FFF2-40B4-BE49-F238E27FC236}">
                    <a16:creationId xmlns:a16="http://schemas.microsoft.com/office/drawing/2014/main" id="{3CA4850C-5A5D-4CC0-8520-9FBFEE69DF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67363" y="6727132"/>
                <a:ext cx="174574" cy="132079"/>
              </a:xfrm>
              <a:custGeom>
                <a:avLst/>
                <a:gdLst>
                  <a:gd name="T0" fmla="*/ 21 w 21"/>
                  <a:gd name="T1" fmla="*/ 16 h 16"/>
                  <a:gd name="T2" fmla="*/ 1 w 21"/>
                  <a:gd name="T3" fmla="*/ 16 h 16"/>
                  <a:gd name="T4" fmla="*/ 0 w 21"/>
                  <a:gd name="T5" fmla="*/ 16 h 16"/>
                  <a:gd name="T6" fmla="*/ 0 w 21"/>
                  <a:gd name="T7" fmla="*/ 7 h 16"/>
                  <a:gd name="T8" fmla="*/ 1 w 21"/>
                  <a:gd name="T9" fmla="*/ 6 h 16"/>
                  <a:gd name="T10" fmla="*/ 4 w 21"/>
                  <a:gd name="T11" fmla="*/ 6 h 16"/>
                  <a:gd name="T12" fmla="*/ 11 w 21"/>
                  <a:gd name="T13" fmla="*/ 0 h 16"/>
                  <a:gd name="T14" fmla="*/ 17 w 21"/>
                  <a:gd name="T15" fmla="*/ 6 h 16"/>
                  <a:gd name="T16" fmla="*/ 21 w 21"/>
                  <a:gd name="T17" fmla="*/ 6 h 16"/>
                  <a:gd name="T18" fmla="*/ 21 w 21"/>
                  <a:gd name="T19" fmla="*/ 7 h 16"/>
                  <a:gd name="T20" fmla="*/ 21 w 21"/>
                  <a:gd name="T21" fmla="*/ 16 h 16"/>
                  <a:gd name="T22" fmla="*/ 21 w 21"/>
                  <a:gd name="T23" fmla="*/ 16 h 16"/>
                  <a:gd name="T24" fmla="*/ 2 w 21"/>
                  <a:gd name="T25" fmla="*/ 15 h 16"/>
                  <a:gd name="T26" fmla="*/ 20 w 21"/>
                  <a:gd name="T27" fmla="*/ 15 h 16"/>
                  <a:gd name="T28" fmla="*/ 20 w 21"/>
                  <a:gd name="T29" fmla="*/ 8 h 16"/>
                  <a:gd name="T30" fmla="*/ 17 w 21"/>
                  <a:gd name="T31" fmla="*/ 8 h 16"/>
                  <a:gd name="T32" fmla="*/ 16 w 21"/>
                  <a:gd name="T33" fmla="*/ 7 h 16"/>
                  <a:gd name="T34" fmla="*/ 11 w 21"/>
                  <a:gd name="T35" fmla="*/ 2 h 16"/>
                  <a:gd name="T36" fmla="*/ 6 w 21"/>
                  <a:gd name="T37" fmla="*/ 7 h 16"/>
                  <a:gd name="T38" fmla="*/ 5 w 21"/>
                  <a:gd name="T39" fmla="*/ 8 h 16"/>
                  <a:gd name="T40" fmla="*/ 2 w 21"/>
                  <a:gd name="T41" fmla="*/ 8 h 16"/>
                  <a:gd name="T42" fmla="*/ 2 w 21"/>
                  <a:gd name="T4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16">
                    <a:moveTo>
                      <a:pt x="21" y="16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1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3"/>
                      <a:pt x="7" y="0"/>
                      <a:pt x="11" y="0"/>
                    </a:cubicBezTo>
                    <a:cubicBezTo>
                      <a:pt x="14" y="0"/>
                      <a:pt x="17" y="3"/>
                      <a:pt x="17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7"/>
                      <a:pt x="21" y="7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lose/>
                    <a:moveTo>
                      <a:pt x="2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7"/>
                    </a:cubicBezTo>
                    <a:cubicBezTo>
                      <a:pt x="16" y="4"/>
                      <a:pt x="14" y="2"/>
                      <a:pt x="11" y="2"/>
                    </a:cubicBezTo>
                    <a:cubicBezTo>
                      <a:pt x="8" y="2"/>
                      <a:pt x="6" y="4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89" name="Rectangle 505">
                <a:extLst>
                  <a:ext uri="{FF2B5EF4-FFF2-40B4-BE49-F238E27FC236}">
                    <a16:creationId xmlns:a16="http://schemas.microsoft.com/office/drawing/2014/main" id="{4A8C3407-5968-445A-9DD5-7E24D954C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7898" y="7099250"/>
                <a:ext cx="41347" cy="493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0" name="Oval 506">
                <a:extLst>
                  <a:ext uri="{FF2B5EF4-FFF2-40B4-BE49-F238E27FC236}">
                    <a16:creationId xmlns:a16="http://schemas.microsoft.com/office/drawing/2014/main" id="{F60632E9-8A6F-477B-A4BD-7624A9E7E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3977" y="6768478"/>
                <a:ext cx="41347" cy="3215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1" name="Freeform 507">
                <a:extLst>
                  <a:ext uri="{FF2B5EF4-FFF2-40B4-BE49-F238E27FC236}">
                    <a16:creationId xmlns:a16="http://schemas.microsoft.com/office/drawing/2014/main" id="{94CAFFD5-8C31-48ED-83A5-D38A7B0192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37" y="6759290"/>
                <a:ext cx="57426" cy="50535"/>
              </a:xfrm>
              <a:custGeom>
                <a:avLst/>
                <a:gdLst>
                  <a:gd name="T0" fmla="*/ 4 w 7"/>
                  <a:gd name="T1" fmla="*/ 6 h 6"/>
                  <a:gd name="T2" fmla="*/ 0 w 7"/>
                  <a:gd name="T3" fmla="*/ 3 h 6"/>
                  <a:gd name="T4" fmla="*/ 4 w 7"/>
                  <a:gd name="T5" fmla="*/ 0 h 6"/>
                  <a:gd name="T6" fmla="*/ 7 w 7"/>
                  <a:gd name="T7" fmla="*/ 3 h 6"/>
                  <a:gd name="T8" fmla="*/ 4 w 7"/>
                  <a:gd name="T9" fmla="*/ 6 h 6"/>
                  <a:gd name="T10" fmla="*/ 4 w 7"/>
                  <a:gd name="T11" fmla="*/ 1 h 6"/>
                  <a:gd name="T12" fmla="*/ 2 w 7"/>
                  <a:gd name="T13" fmla="*/ 3 h 6"/>
                  <a:gd name="T14" fmla="*/ 4 w 7"/>
                  <a:gd name="T15" fmla="*/ 5 h 6"/>
                  <a:gd name="T16" fmla="*/ 5 w 7"/>
                  <a:gd name="T17" fmla="*/ 3 h 6"/>
                  <a:gd name="T18" fmla="*/ 4 w 7"/>
                  <a:gd name="T1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cubicBezTo>
                      <a:pt x="2" y="6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5"/>
                      <a:pt x="5" y="6"/>
                      <a:pt x="4" y="6"/>
                    </a:cubicBezTo>
                    <a:close/>
                    <a:moveTo>
                      <a:pt x="4" y="1"/>
                    </a:moveTo>
                    <a:cubicBezTo>
                      <a:pt x="3" y="1"/>
                      <a:pt x="2" y="2"/>
                      <a:pt x="2" y="3"/>
                    </a:cubicBezTo>
                    <a:cubicBezTo>
                      <a:pt x="2" y="4"/>
                      <a:pt x="3" y="5"/>
                      <a:pt x="4" y="5"/>
                    </a:cubicBezTo>
                    <a:cubicBezTo>
                      <a:pt x="5" y="5"/>
                      <a:pt x="5" y="4"/>
                      <a:pt x="5" y="3"/>
                    </a:cubicBezTo>
                    <a:cubicBezTo>
                      <a:pt x="5" y="2"/>
                      <a:pt x="5" y="1"/>
                      <a:pt x="4" y="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2" name="Freeform 508">
                <a:extLst>
                  <a:ext uri="{FF2B5EF4-FFF2-40B4-BE49-F238E27FC236}">
                    <a16:creationId xmlns:a16="http://schemas.microsoft.com/office/drawing/2014/main" id="{78BE1309-168D-4D63-A154-FE200CE57E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35204" y="6924676"/>
                <a:ext cx="132080" cy="223961"/>
              </a:xfrm>
              <a:custGeom>
                <a:avLst/>
                <a:gdLst>
                  <a:gd name="T0" fmla="*/ 15 w 16"/>
                  <a:gd name="T1" fmla="*/ 21 h 27"/>
                  <a:gd name="T2" fmla="*/ 10 w 16"/>
                  <a:gd name="T3" fmla="*/ 21 h 27"/>
                  <a:gd name="T4" fmla="*/ 9 w 16"/>
                  <a:gd name="T5" fmla="*/ 21 h 27"/>
                  <a:gd name="T6" fmla="*/ 9 w 16"/>
                  <a:gd name="T7" fmla="*/ 23 h 27"/>
                  <a:gd name="T8" fmla="*/ 4 w 16"/>
                  <a:gd name="T9" fmla="*/ 23 h 27"/>
                  <a:gd name="T10" fmla="*/ 4 w 16"/>
                  <a:gd name="T11" fmla="*/ 17 h 27"/>
                  <a:gd name="T12" fmla="*/ 5 w 16"/>
                  <a:gd name="T13" fmla="*/ 17 h 27"/>
                  <a:gd name="T14" fmla="*/ 6 w 16"/>
                  <a:gd name="T15" fmla="*/ 16 h 27"/>
                  <a:gd name="T16" fmla="*/ 6 w 16"/>
                  <a:gd name="T17" fmla="*/ 11 h 27"/>
                  <a:gd name="T18" fmla="*/ 5 w 16"/>
                  <a:gd name="T19" fmla="*/ 10 h 27"/>
                  <a:gd name="T20" fmla="*/ 4 w 16"/>
                  <a:gd name="T21" fmla="*/ 10 h 27"/>
                  <a:gd name="T22" fmla="*/ 4 w 16"/>
                  <a:gd name="T23" fmla="*/ 7 h 27"/>
                  <a:gd name="T24" fmla="*/ 5 w 16"/>
                  <a:gd name="T25" fmla="*/ 7 h 27"/>
                  <a:gd name="T26" fmla="*/ 6 w 16"/>
                  <a:gd name="T27" fmla="*/ 6 h 27"/>
                  <a:gd name="T28" fmla="*/ 6 w 16"/>
                  <a:gd name="T29" fmla="*/ 1 h 27"/>
                  <a:gd name="T30" fmla="*/ 5 w 16"/>
                  <a:gd name="T31" fmla="*/ 0 h 27"/>
                  <a:gd name="T32" fmla="*/ 0 w 16"/>
                  <a:gd name="T33" fmla="*/ 0 h 27"/>
                  <a:gd name="T34" fmla="*/ 0 w 16"/>
                  <a:gd name="T35" fmla="*/ 1 h 27"/>
                  <a:gd name="T36" fmla="*/ 0 w 16"/>
                  <a:gd name="T37" fmla="*/ 6 h 27"/>
                  <a:gd name="T38" fmla="*/ 0 w 16"/>
                  <a:gd name="T39" fmla="*/ 7 h 27"/>
                  <a:gd name="T40" fmla="*/ 2 w 16"/>
                  <a:gd name="T41" fmla="*/ 7 h 27"/>
                  <a:gd name="T42" fmla="*/ 2 w 16"/>
                  <a:gd name="T43" fmla="*/ 10 h 27"/>
                  <a:gd name="T44" fmla="*/ 0 w 16"/>
                  <a:gd name="T45" fmla="*/ 10 h 27"/>
                  <a:gd name="T46" fmla="*/ 0 w 16"/>
                  <a:gd name="T47" fmla="*/ 11 h 27"/>
                  <a:gd name="T48" fmla="*/ 0 w 16"/>
                  <a:gd name="T49" fmla="*/ 16 h 27"/>
                  <a:gd name="T50" fmla="*/ 0 w 16"/>
                  <a:gd name="T51" fmla="*/ 17 h 27"/>
                  <a:gd name="T52" fmla="*/ 2 w 16"/>
                  <a:gd name="T53" fmla="*/ 17 h 27"/>
                  <a:gd name="T54" fmla="*/ 2 w 16"/>
                  <a:gd name="T55" fmla="*/ 24 h 27"/>
                  <a:gd name="T56" fmla="*/ 3 w 16"/>
                  <a:gd name="T57" fmla="*/ 25 h 27"/>
                  <a:gd name="T58" fmla="*/ 9 w 16"/>
                  <a:gd name="T59" fmla="*/ 25 h 27"/>
                  <a:gd name="T60" fmla="*/ 9 w 16"/>
                  <a:gd name="T61" fmla="*/ 27 h 27"/>
                  <a:gd name="T62" fmla="*/ 10 w 16"/>
                  <a:gd name="T63" fmla="*/ 27 h 27"/>
                  <a:gd name="T64" fmla="*/ 15 w 16"/>
                  <a:gd name="T65" fmla="*/ 27 h 27"/>
                  <a:gd name="T66" fmla="*/ 16 w 16"/>
                  <a:gd name="T67" fmla="*/ 27 h 27"/>
                  <a:gd name="T68" fmla="*/ 16 w 16"/>
                  <a:gd name="T69" fmla="*/ 21 h 27"/>
                  <a:gd name="T70" fmla="*/ 15 w 16"/>
                  <a:gd name="T71" fmla="*/ 21 h 27"/>
                  <a:gd name="T72" fmla="*/ 1 w 16"/>
                  <a:gd name="T73" fmla="*/ 2 h 27"/>
                  <a:gd name="T74" fmla="*/ 5 w 16"/>
                  <a:gd name="T75" fmla="*/ 2 h 27"/>
                  <a:gd name="T76" fmla="*/ 5 w 16"/>
                  <a:gd name="T77" fmla="*/ 5 h 27"/>
                  <a:gd name="T78" fmla="*/ 1 w 16"/>
                  <a:gd name="T79" fmla="*/ 5 h 27"/>
                  <a:gd name="T80" fmla="*/ 1 w 16"/>
                  <a:gd name="T81" fmla="*/ 2 h 27"/>
                  <a:gd name="T82" fmla="*/ 1 w 16"/>
                  <a:gd name="T83" fmla="*/ 12 h 27"/>
                  <a:gd name="T84" fmla="*/ 5 w 16"/>
                  <a:gd name="T85" fmla="*/ 12 h 27"/>
                  <a:gd name="T86" fmla="*/ 5 w 16"/>
                  <a:gd name="T87" fmla="*/ 16 h 27"/>
                  <a:gd name="T88" fmla="*/ 1 w 16"/>
                  <a:gd name="T89" fmla="*/ 16 h 27"/>
                  <a:gd name="T90" fmla="*/ 1 w 16"/>
                  <a:gd name="T91" fmla="*/ 12 h 27"/>
                  <a:gd name="T92" fmla="*/ 14 w 16"/>
                  <a:gd name="T93" fmla="*/ 26 h 27"/>
                  <a:gd name="T94" fmla="*/ 11 w 16"/>
                  <a:gd name="T95" fmla="*/ 26 h 27"/>
                  <a:gd name="T96" fmla="*/ 11 w 16"/>
                  <a:gd name="T97" fmla="*/ 22 h 27"/>
                  <a:gd name="T98" fmla="*/ 14 w 16"/>
                  <a:gd name="T99" fmla="*/ 22 h 27"/>
                  <a:gd name="T100" fmla="*/ 14 w 16"/>
                  <a:gd name="T101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" h="27">
                    <a:moveTo>
                      <a:pt x="1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6" y="17"/>
                      <a:pt x="6" y="1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lose/>
                    <a:moveTo>
                      <a:pt x="1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" y="5"/>
                      <a:pt x="1" y="5"/>
                      <a:pt x="1" y="5"/>
                    </a:cubicBezTo>
                    <a:lnTo>
                      <a:pt x="1" y="2"/>
                    </a:lnTo>
                    <a:close/>
                    <a:moveTo>
                      <a:pt x="1" y="12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" y="16"/>
                      <a:pt x="1" y="16"/>
                      <a:pt x="1" y="16"/>
                    </a:cubicBezTo>
                    <a:lnTo>
                      <a:pt x="1" y="12"/>
                    </a:lnTo>
                    <a:close/>
                    <a:moveTo>
                      <a:pt x="14" y="26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4" y="22"/>
                      <a:pt x="14" y="22"/>
                      <a:pt x="14" y="22"/>
                    </a:cubicBez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3" name="Freeform 509">
                <a:extLst>
                  <a:ext uri="{FF2B5EF4-FFF2-40B4-BE49-F238E27FC236}">
                    <a16:creationId xmlns:a16="http://schemas.microsoft.com/office/drawing/2014/main" id="{E685DDB4-6306-41F7-96C1-908020448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204" y="7189983"/>
                <a:ext cx="8040" cy="65466"/>
              </a:xfrm>
              <a:custGeom>
                <a:avLst/>
                <a:gdLst>
                  <a:gd name="T0" fmla="*/ 0 w 1"/>
                  <a:gd name="T1" fmla="*/ 8 h 8"/>
                  <a:gd name="T2" fmla="*/ 0 w 1"/>
                  <a:gd name="T3" fmla="*/ 7 h 8"/>
                  <a:gd name="T4" fmla="*/ 0 w 1"/>
                  <a:gd name="T5" fmla="*/ 1 h 8"/>
                  <a:gd name="T6" fmla="*/ 0 w 1"/>
                  <a:gd name="T7" fmla="*/ 0 h 8"/>
                  <a:gd name="T8" fmla="*/ 1 w 1"/>
                  <a:gd name="T9" fmla="*/ 1 h 8"/>
                  <a:gd name="T10" fmla="*/ 1 w 1"/>
                  <a:gd name="T11" fmla="*/ 7 h 8"/>
                  <a:gd name="T12" fmla="*/ 0 w 1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8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0" y="8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4" name="Freeform 510">
                <a:extLst>
                  <a:ext uri="{FF2B5EF4-FFF2-40B4-BE49-F238E27FC236}">
                    <a16:creationId xmlns:a16="http://schemas.microsoft.com/office/drawing/2014/main" id="{15CDD54E-C1D2-490B-A926-8F5E2A3C9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63" y="7156676"/>
                <a:ext cx="17228" cy="98772"/>
              </a:xfrm>
              <a:custGeom>
                <a:avLst/>
                <a:gdLst>
                  <a:gd name="T0" fmla="*/ 1 w 2"/>
                  <a:gd name="T1" fmla="*/ 12 h 12"/>
                  <a:gd name="T2" fmla="*/ 0 w 2"/>
                  <a:gd name="T3" fmla="*/ 11 h 12"/>
                  <a:gd name="T4" fmla="*/ 0 w 2"/>
                  <a:gd name="T5" fmla="*/ 1 h 12"/>
                  <a:gd name="T6" fmla="*/ 1 w 2"/>
                  <a:gd name="T7" fmla="*/ 0 h 12"/>
                  <a:gd name="T8" fmla="*/ 2 w 2"/>
                  <a:gd name="T9" fmla="*/ 1 h 12"/>
                  <a:gd name="T10" fmla="*/ 2 w 2"/>
                  <a:gd name="T11" fmla="*/ 11 h 12"/>
                  <a:gd name="T12" fmla="*/ 1 w 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2">
                    <a:moveTo>
                      <a:pt x="1" y="12"/>
                    </a:moveTo>
                    <a:cubicBezTo>
                      <a:pt x="1" y="12"/>
                      <a:pt x="0" y="11"/>
                      <a:pt x="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1" y="1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5" name="Freeform 511">
                <a:extLst>
                  <a:ext uri="{FF2B5EF4-FFF2-40B4-BE49-F238E27FC236}">
                    <a16:creationId xmlns:a16="http://schemas.microsoft.com/office/drawing/2014/main" id="{03816D4D-7494-400B-8C15-8084D007F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709" y="7172755"/>
                <a:ext cx="17228" cy="82693"/>
              </a:xfrm>
              <a:custGeom>
                <a:avLst/>
                <a:gdLst>
                  <a:gd name="T0" fmla="*/ 1 w 2"/>
                  <a:gd name="T1" fmla="*/ 10 h 10"/>
                  <a:gd name="T2" fmla="*/ 0 w 2"/>
                  <a:gd name="T3" fmla="*/ 9 h 10"/>
                  <a:gd name="T4" fmla="*/ 0 w 2"/>
                  <a:gd name="T5" fmla="*/ 1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9 h 10"/>
                  <a:gd name="T12" fmla="*/ 1 w 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1" y="10"/>
                    </a:moveTo>
                    <a:cubicBezTo>
                      <a:pt x="1" y="10"/>
                      <a:pt x="0" y="9"/>
                      <a:pt x="0" y="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6" name="Freeform 512">
                <a:extLst>
                  <a:ext uri="{FF2B5EF4-FFF2-40B4-BE49-F238E27FC236}">
                    <a16:creationId xmlns:a16="http://schemas.microsoft.com/office/drawing/2014/main" id="{656A3311-1415-4440-9617-021A4667F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0056" y="7189983"/>
                <a:ext cx="17228" cy="65466"/>
              </a:xfrm>
              <a:custGeom>
                <a:avLst/>
                <a:gdLst>
                  <a:gd name="T0" fmla="*/ 1 w 2"/>
                  <a:gd name="T1" fmla="*/ 8 h 8"/>
                  <a:gd name="T2" fmla="*/ 0 w 2"/>
                  <a:gd name="T3" fmla="*/ 7 h 8"/>
                  <a:gd name="T4" fmla="*/ 0 w 2"/>
                  <a:gd name="T5" fmla="*/ 0 h 8"/>
                  <a:gd name="T6" fmla="*/ 1 w 2"/>
                  <a:gd name="T7" fmla="*/ 0 h 8"/>
                  <a:gd name="T8" fmla="*/ 2 w 2"/>
                  <a:gd name="T9" fmla="*/ 0 h 8"/>
                  <a:gd name="T10" fmla="*/ 2 w 2"/>
                  <a:gd name="T11" fmla="*/ 7 h 8"/>
                  <a:gd name="T12" fmla="*/ 1 w 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1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7" name="Freeform 513">
                <a:extLst>
                  <a:ext uri="{FF2B5EF4-FFF2-40B4-BE49-F238E27FC236}">
                    <a16:creationId xmlns:a16="http://schemas.microsoft.com/office/drawing/2014/main" id="{D3FEA7B9-4245-4E04-83F1-5A5006D20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1402" y="7172755"/>
                <a:ext cx="9188" cy="82693"/>
              </a:xfrm>
              <a:custGeom>
                <a:avLst/>
                <a:gdLst>
                  <a:gd name="T0" fmla="*/ 1 w 1"/>
                  <a:gd name="T1" fmla="*/ 10 h 10"/>
                  <a:gd name="T2" fmla="*/ 0 w 1"/>
                  <a:gd name="T3" fmla="*/ 9 h 10"/>
                  <a:gd name="T4" fmla="*/ 0 w 1"/>
                  <a:gd name="T5" fmla="*/ 1 h 10"/>
                  <a:gd name="T6" fmla="*/ 1 w 1"/>
                  <a:gd name="T7" fmla="*/ 0 h 10"/>
                  <a:gd name="T8" fmla="*/ 1 w 1"/>
                  <a:gd name="T9" fmla="*/ 1 h 10"/>
                  <a:gd name="T10" fmla="*/ 1 w 1"/>
                  <a:gd name="T11" fmla="*/ 9 h 10"/>
                  <a:gd name="T12" fmla="*/ 1 w 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0">
                    <a:moveTo>
                      <a:pt x="1" y="10"/>
                    </a:moveTo>
                    <a:cubicBezTo>
                      <a:pt x="0" y="10"/>
                      <a:pt x="0" y="9"/>
                      <a:pt x="0" y="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8" name="Freeform 514">
                <a:extLst>
                  <a:ext uri="{FF2B5EF4-FFF2-40B4-BE49-F238E27FC236}">
                    <a16:creationId xmlns:a16="http://schemas.microsoft.com/office/drawing/2014/main" id="{7C808495-CBB7-4EA5-8D5C-B56321B85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49" y="7189983"/>
                <a:ext cx="9188" cy="65466"/>
              </a:xfrm>
              <a:custGeom>
                <a:avLst/>
                <a:gdLst>
                  <a:gd name="T0" fmla="*/ 0 w 1"/>
                  <a:gd name="T1" fmla="*/ 8 h 8"/>
                  <a:gd name="T2" fmla="*/ 0 w 1"/>
                  <a:gd name="T3" fmla="*/ 7 h 8"/>
                  <a:gd name="T4" fmla="*/ 0 w 1"/>
                  <a:gd name="T5" fmla="*/ 1 h 8"/>
                  <a:gd name="T6" fmla="*/ 0 w 1"/>
                  <a:gd name="T7" fmla="*/ 0 h 8"/>
                  <a:gd name="T8" fmla="*/ 1 w 1"/>
                  <a:gd name="T9" fmla="*/ 1 h 8"/>
                  <a:gd name="T10" fmla="*/ 1 w 1"/>
                  <a:gd name="T11" fmla="*/ 7 h 8"/>
                  <a:gd name="T12" fmla="*/ 0 w 1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8">
                    <a:moveTo>
                      <a:pt x="0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0" y="8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99" name="Freeform 515">
                <a:extLst>
                  <a:ext uri="{FF2B5EF4-FFF2-40B4-BE49-F238E27FC236}">
                    <a16:creationId xmlns:a16="http://schemas.microsoft.com/office/drawing/2014/main" id="{ACAEE655-9174-46AB-82F2-8CA14DFC4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56" y="7172755"/>
                <a:ext cx="17228" cy="82693"/>
              </a:xfrm>
              <a:custGeom>
                <a:avLst/>
                <a:gdLst>
                  <a:gd name="T0" fmla="*/ 1 w 2"/>
                  <a:gd name="T1" fmla="*/ 10 h 10"/>
                  <a:gd name="T2" fmla="*/ 0 w 2"/>
                  <a:gd name="T3" fmla="*/ 9 h 10"/>
                  <a:gd name="T4" fmla="*/ 0 w 2"/>
                  <a:gd name="T5" fmla="*/ 1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9 h 10"/>
                  <a:gd name="T12" fmla="*/ 1 w 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1" y="10"/>
                    </a:moveTo>
                    <a:cubicBezTo>
                      <a:pt x="1" y="10"/>
                      <a:pt x="0" y="9"/>
                      <a:pt x="0" y="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1" y="10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B0EB0B-1F0B-4F6B-A57A-160827E1E123}"/>
                </a:ext>
              </a:extLst>
            </p:cNvPr>
            <p:cNvSpPr/>
            <p:nvPr/>
          </p:nvSpPr>
          <p:spPr>
            <a:xfrm>
              <a:off x="5225361" y="3277956"/>
              <a:ext cx="2046684" cy="2352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Security assessment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DevSecOps integration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API Security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Vulnerability management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Penetration testing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Remediation services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13567" y="1092883"/>
            <a:ext cx="2060256" cy="5162949"/>
            <a:chOff x="2832589" y="1092883"/>
            <a:chExt cx="2060256" cy="4616282"/>
          </a:xfrm>
        </p:grpSpPr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8B427A5B-A06F-44AB-9DE7-82773EA1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589" y="1092883"/>
              <a:ext cx="2060256" cy="4616282"/>
            </a:xfrm>
            <a:custGeom>
              <a:avLst/>
              <a:gdLst>
                <a:gd name="T0" fmla="*/ 908 w 908"/>
                <a:gd name="T1" fmla="*/ 1756 h 1796"/>
                <a:gd name="T2" fmla="*/ 868 w 908"/>
                <a:gd name="T3" fmla="*/ 1796 h 1796"/>
                <a:gd name="T4" fmla="*/ 40 w 908"/>
                <a:gd name="T5" fmla="*/ 1796 h 1796"/>
                <a:gd name="T6" fmla="*/ 0 w 908"/>
                <a:gd name="T7" fmla="*/ 1756 h 1796"/>
                <a:gd name="T8" fmla="*/ 0 w 908"/>
                <a:gd name="T9" fmla="*/ 40 h 1796"/>
                <a:gd name="T10" fmla="*/ 40 w 908"/>
                <a:gd name="T11" fmla="*/ 0 h 1796"/>
                <a:gd name="T12" fmla="*/ 868 w 908"/>
                <a:gd name="T13" fmla="*/ 0 h 1796"/>
                <a:gd name="T14" fmla="*/ 908 w 908"/>
                <a:gd name="T15" fmla="*/ 40 h 1796"/>
                <a:gd name="T16" fmla="*/ 908 w 908"/>
                <a:gd name="T17" fmla="*/ 175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1796">
                  <a:moveTo>
                    <a:pt x="908" y="1756"/>
                  </a:moveTo>
                  <a:cubicBezTo>
                    <a:pt x="908" y="1778"/>
                    <a:pt x="890" y="1796"/>
                    <a:pt x="868" y="1796"/>
                  </a:cubicBezTo>
                  <a:cubicBezTo>
                    <a:pt x="40" y="1796"/>
                    <a:pt x="40" y="1796"/>
                    <a:pt x="40" y="1796"/>
                  </a:cubicBezTo>
                  <a:cubicBezTo>
                    <a:pt x="18" y="1796"/>
                    <a:pt x="0" y="1778"/>
                    <a:pt x="0" y="175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90" y="0"/>
                    <a:pt x="908" y="18"/>
                    <a:pt x="908" y="40"/>
                  </a:cubicBezTo>
                  <a:lnTo>
                    <a:pt x="908" y="17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007DB8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063B5C0D-68E0-490A-9FC0-DA72B6009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68" y="1148835"/>
              <a:ext cx="1937713" cy="943333"/>
            </a:xfrm>
            <a:custGeom>
              <a:avLst/>
              <a:gdLst>
                <a:gd name="T0" fmla="*/ 854 w 854"/>
                <a:gd name="T1" fmla="*/ 297 h 406"/>
                <a:gd name="T2" fmla="*/ 854 w 854"/>
                <a:gd name="T3" fmla="*/ 38 h 406"/>
                <a:gd name="T4" fmla="*/ 817 w 854"/>
                <a:gd name="T5" fmla="*/ 0 h 406"/>
                <a:gd name="T6" fmla="*/ 38 w 854"/>
                <a:gd name="T7" fmla="*/ 0 h 406"/>
                <a:gd name="T8" fmla="*/ 0 w 854"/>
                <a:gd name="T9" fmla="*/ 38 h 406"/>
                <a:gd name="T10" fmla="*/ 0 w 854"/>
                <a:gd name="T11" fmla="*/ 319 h 406"/>
                <a:gd name="T12" fmla="*/ 427 w 854"/>
                <a:gd name="T13" fmla="*/ 406 h 406"/>
                <a:gd name="T14" fmla="*/ 854 w 854"/>
                <a:gd name="T15" fmla="*/ 2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" h="406">
                  <a:moveTo>
                    <a:pt x="854" y="297"/>
                  </a:moveTo>
                  <a:cubicBezTo>
                    <a:pt x="854" y="38"/>
                    <a:pt x="854" y="38"/>
                    <a:pt x="854" y="38"/>
                  </a:cubicBezTo>
                  <a:cubicBezTo>
                    <a:pt x="854" y="17"/>
                    <a:pt x="838" y="0"/>
                    <a:pt x="8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427" y="406"/>
                    <a:pt x="427" y="406"/>
                    <a:pt x="427" y="406"/>
                  </a:cubicBezTo>
                  <a:lnTo>
                    <a:pt x="854" y="297"/>
                  </a:lnTo>
                  <a:close/>
                </a:path>
              </a:pathLst>
            </a:custGeom>
            <a:solidFill>
              <a:srgbClr val="043E6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F4A42A6-0AFC-4FCB-BC24-1CA130E1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991" y="1940129"/>
              <a:ext cx="611451" cy="731520"/>
            </a:xfrm>
            <a:prstGeom prst="ellipse">
              <a:avLst/>
            </a:prstGeom>
            <a:solidFill>
              <a:srgbClr val="007DB8"/>
            </a:solidFill>
            <a:ln w="746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3F2ABD-FCFD-4F25-BC28-8C9027A087C0}"/>
                </a:ext>
              </a:extLst>
            </p:cNvPr>
            <p:cNvSpPr/>
            <p:nvPr/>
          </p:nvSpPr>
          <p:spPr>
            <a:xfrm>
              <a:off x="2947930" y="1223361"/>
              <a:ext cx="182957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480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Threat Management &amp; Operations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2C22C7-40C9-4902-BD57-B25EE5E73A8C}"/>
                </a:ext>
              </a:extLst>
            </p:cNvPr>
            <p:cNvSpPr/>
            <p:nvPr/>
          </p:nvSpPr>
          <p:spPr>
            <a:xfrm>
              <a:off x="2870138" y="2686522"/>
              <a:ext cx="20224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Detect , Analyze Respond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D658E7-C6FC-4BD6-B52D-562A7F271042}"/>
                </a:ext>
              </a:extLst>
            </p:cNvPr>
            <p:cNvGrpSpPr/>
            <p:nvPr/>
          </p:nvGrpSpPr>
          <p:grpSpPr>
            <a:xfrm>
              <a:off x="3718403" y="2135120"/>
              <a:ext cx="288627" cy="341538"/>
              <a:chOff x="10253634" y="6727132"/>
              <a:chExt cx="632620" cy="586796"/>
            </a:xfrm>
          </p:grpSpPr>
          <p:sp>
            <p:nvSpPr>
              <p:cNvPr id="52" name="Freeform 645">
                <a:extLst>
                  <a:ext uri="{FF2B5EF4-FFF2-40B4-BE49-F238E27FC236}">
                    <a16:creationId xmlns:a16="http://schemas.microsoft.com/office/drawing/2014/main" id="{51B3D937-4A87-4E94-8ABD-89208EE523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2545" y="6727132"/>
                <a:ext cx="613526" cy="577885"/>
              </a:xfrm>
              <a:custGeom>
                <a:avLst/>
                <a:gdLst>
                  <a:gd name="T0" fmla="*/ 67 w 67"/>
                  <a:gd name="T1" fmla="*/ 59 h 63"/>
                  <a:gd name="T2" fmla="*/ 61 w 67"/>
                  <a:gd name="T3" fmla="*/ 43 h 63"/>
                  <a:gd name="T4" fmla="*/ 52 w 67"/>
                  <a:gd name="T5" fmla="*/ 43 h 63"/>
                  <a:gd name="T6" fmla="*/ 52 w 67"/>
                  <a:gd name="T7" fmla="*/ 37 h 63"/>
                  <a:gd name="T8" fmla="*/ 59 w 67"/>
                  <a:gd name="T9" fmla="*/ 37 h 63"/>
                  <a:gd name="T10" fmla="*/ 61 w 67"/>
                  <a:gd name="T11" fmla="*/ 35 h 63"/>
                  <a:gd name="T12" fmla="*/ 61 w 67"/>
                  <a:gd name="T13" fmla="*/ 3 h 63"/>
                  <a:gd name="T14" fmla="*/ 59 w 67"/>
                  <a:gd name="T15" fmla="*/ 0 h 63"/>
                  <a:gd name="T16" fmla="*/ 8 w 67"/>
                  <a:gd name="T17" fmla="*/ 0 h 63"/>
                  <a:gd name="T18" fmla="*/ 5 w 67"/>
                  <a:gd name="T19" fmla="*/ 3 h 63"/>
                  <a:gd name="T20" fmla="*/ 5 w 67"/>
                  <a:gd name="T21" fmla="*/ 35 h 63"/>
                  <a:gd name="T22" fmla="*/ 8 w 67"/>
                  <a:gd name="T23" fmla="*/ 37 h 63"/>
                  <a:gd name="T24" fmla="*/ 15 w 67"/>
                  <a:gd name="T25" fmla="*/ 37 h 63"/>
                  <a:gd name="T26" fmla="*/ 15 w 67"/>
                  <a:gd name="T27" fmla="*/ 43 h 63"/>
                  <a:gd name="T28" fmla="*/ 5 w 67"/>
                  <a:gd name="T29" fmla="*/ 43 h 63"/>
                  <a:gd name="T30" fmla="*/ 5 w 67"/>
                  <a:gd name="T31" fmla="*/ 43 h 63"/>
                  <a:gd name="T32" fmla="*/ 0 w 67"/>
                  <a:gd name="T33" fmla="*/ 59 h 63"/>
                  <a:gd name="T34" fmla="*/ 0 w 67"/>
                  <a:gd name="T35" fmla="*/ 63 h 63"/>
                  <a:gd name="T36" fmla="*/ 67 w 67"/>
                  <a:gd name="T37" fmla="*/ 63 h 63"/>
                  <a:gd name="T38" fmla="*/ 67 w 67"/>
                  <a:gd name="T39" fmla="*/ 59 h 63"/>
                  <a:gd name="T40" fmla="*/ 61 w 67"/>
                  <a:gd name="T41" fmla="*/ 59 h 63"/>
                  <a:gd name="T42" fmla="*/ 67 w 67"/>
                  <a:gd name="T43" fmla="*/ 59 h 63"/>
                  <a:gd name="T44" fmla="*/ 21 w 67"/>
                  <a:gd name="T45" fmla="*/ 37 h 63"/>
                  <a:gd name="T46" fmla="*/ 45 w 67"/>
                  <a:gd name="T47" fmla="*/ 37 h 63"/>
                  <a:gd name="T48" fmla="*/ 45 w 67"/>
                  <a:gd name="T49" fmla="*/ 43 h 63"/>
                  <a:gd name="T50" fmla="*/ 21 w 67"/>
                  <a:gd name="T51" fmla="*/ 43 h 63"/>
                  <a:gd name="T52" fmla="*/ 21 w 67"/>
                  <a:gd name="T53" fmla="*/ 3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7" h="63">
                    <a:moveTo>
                      <a:pt x="67" y="59"/>
                    </a:moveTo>
                    <a:cubicBezTo>
                      <a:pt x="61" y="43"/>
                      <a:pt x="61" y="43"/>
                      <a:pt x="61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60" y="37"/>
                      <a:pt x="61" y="36"/>
                      <a:pt x="61" y="35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2"/>
                      <a:pt x="60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5" y="2"/>
                      <a:pt x="5" y="3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7"/>
                      <a:pt x="8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1" y="59"/>
                      <a:pt x="61" y="59"/>
                      <a:pt x="61" y="59"/>
                    </a:cubicBezTo>
                    <a:lnTo>
                      <a:pt x="67" y="59"/>
                    </a:lnTo>
                    <a:close/>
                    <a:moveTo>
                      <a:pt x="21" y="37"/>
                    </a:move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21" y="43"/>
                      <a:pt x="21" y="43"/>
                      <a:pt x="21" y="43"/>
                    </a:cubicBezTo>
                    <a:lnTo>
                      <a:pt x="21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53" name="Freeform 646">
                <a:extLst>
                  <a:ext uri="{FF2B5EF4-FFF2-40B4-BE49-F238E27FC236}">
                    <a16:creationId xmlns:a16="http://schemas.microsoft.com/office/drawing/2014/main" id="{51AE2E81-E478-4CB5-9D2F-9AF433EE7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45281" y="7149727"/>
                <a:ext cx="439143" cy="17820"/>
              </a:xfrm>
              <a:custGeom>
                <a:avLst/>
                <a:gdLst>
                  <a:gd name="T0" fmla="*/ 47 w 48"/>
                  <a:gd name="T1" fmla="*/ 2 h 2"/>
                  <a:gd name="T2" fmla="*/ 47 w 48"/>
                  <a:gd name="T3" fmla="*/ 2 h 2"/>
                  <a:gd name="T4" fmla="*/ 46 w 48"/>
                  <a:gd name="T5" fmla="*/ 1 h 2"/>
                  <a:gd name="T6" fmla="*/ 47 w 48"/>
                  <a:gd name="T7" fmla="*/ 0 h 2"/>
                  <a:gd name="T8" fmla="*/ 47 w 48"/>
                  <a:gd name="T9" fmla="*/ 0 h 2"/>
                  <a:gd name="T10" fmla="*/ 48 w 48"/>
                  <a:gd name="T11" fmla="*/ 1 h 2"/>
                  <a:gd name="T12" fmla="*/ 47 w 48"/>
                  <a:gd name="T13" fmla="*/ 2 h 2"/>
                  <a:gd name="T14" fmla="*/ 42 w 48"/>
                  <a:gd name="T15" fmla="*/ 2 h 2"/>
                  <a:gd name="T16" fmla="*/ 39 w 48"/>
                  <a:gd name="T17" fmla="*/ 2 h 2"/>
                  <a:gd name="T18" fmla="*/ 38 w 48"/>
                  <a:gd name="T19" fmla="*/ 1 h 2"/>
                  <a:gd name="T20" fmla="*/ 39 w 48"/>
                  <a:gd name="T21" fmla="*/ 0 h 2"/>
                  <a:gd name="T22" fmla="*/ 42 w 48"/>
                  <a:gd name="T23" fmla="*/ 0 h 2"/>
                  <a:gd name="T24" fmla="*/ 43 w 48"/>
                  <a:gd name="T25" fmla="*/ 1 h 2"/>
                  <a:gd name="T26" fmla="*/ 42 w 48"/>
                  <a:gd name="T27" fmla="*/ 2 h 2"/>
                  <a:gd name="T28" fmla="*/ 34 w 48"/>
                  <a:gd name="T29" fmla="*/ 2 h 2"/>
                  <a:gd name="T30" fmla="*/ 32 w 48"/>
                  <a:gd name="T31" fmla="*/ 2 h 2"/>
                  <a:gd name="T32" fmla="*/ 31 w 48"/>
                  <a:gd name="T33" fmla="*/ 1 h 2"/>
                  <a:gd name="T34" fmla="*/ 32 w 48"/>
                  <a:gd name="T35" fmla="*/ 0 h 2"/>
                  <a:gd name="T36" fmla="*/ 34 w 48"/>
                  <a:gd name="T37" fmla="*/ 0 h 2"/>
                  <a:gd name="T38" fmla="*/ 35 w 48"/>
                  <a:gd name="T39" fmla="*/ 1 h 2"/>
                  <a:gd name="T40" fmla="*/ 34 w 48"/>
                  <a:gd name="T41" fmla="*/ 2 h 2"/>
                  <a:gd name="T42" fmla="*/ 26 w 48"/>
                  <a:gd name="T43" fmla="*/ 2 h 2"/>
                  <a:gd name="T44" fmla="*/ 24 w 48"/>
                  <a:gd name="T45" fmla="*/ 2 h 2"/>
                  <a:gd name="T46" fmla="*/ 23 w 48"/>
                  <a:gd name="T47" fmla="*/ 1 h 2"/>
                  <a:gd name="T48" fmla="*/ 24 w 48"/>
                  <a:gd name="T49" fmla="*/ 0 h 2"/>
                  <a:gd name="T50" fmla="*/ 26 w 48"/>
                  <a:gd name="T51" fmla="*/ 0 h 2"/>
                  <a:gd name="T52" fmla="*/ 27 w 48"/>
                  <a:gd name="T53" fmla="*/ 1 h 2"/>
                  <a:gd name="T54" fmla="*/ 26 w 48"/>
                  <a:gd name="T55" fmla="*/ 2 h 2"/>
                  <a:gd name="T56" fmla="*/ 19 w 48"/>
                  <a:gd name="T57" fmla="*/ 2 h 2"/>
                  <a:gd name="T58" fmla="*/ 16 w 48"/>
                  <a:gd name="T59" fmla="*/ 2 h 2"/>
                  <a:gd name="T60" fmla="*/ 15 w 48"/>
                  <a:gd name="T61" fmla="*/ 1 h 2"/>
                  <a:gd name="T62" fmla="*/ 16 w 48"/>
                  <a:gd name="T63" fmla="*/ 0 h 2"/>
                  <a:gd name="T64" fmla="*/ 19 w 48"/>
                  <a:gd name="T65" fmla="*/ 0 h 2"/>
                  <a:gd name="T66" fmla="*/ 20 w 48"/>
                  <a:gd name="T67" fmla="*/ 1 h 2"/>
                  <a:gd name="T68" fmla="*/ 19 w 48"/>
                  <a:gd name="T69" fmla="*/ 2 h 2"/>
                  <a:gd name="T70" fmla="*/ 11 w 48"/>
                  <a:gd name="T71" fmla="*/ 2 h 2"/>
                  <a:gd name="T72" fmla="*/ 9 w 48"/>
                  <a:gd name="T73" fmla="*/ 2 h 2"/>
                  <a:gd name="T74" fmla="*/ 8 w 48"/>
                  <a:gd name="T75" fmla="*/ 1 h 2"/>
                  <a:gd name="T76" fmla="*/ 9 w 48"/>
                  <a:gd name="T77" fmla="*/ 0 h 2"/>
                  <a:gd name="T78" fmla="*/ 11 w 48"/>
                  <a:gd name="T79" fmla="*/ 0 h 2"/>
                  <a:gd name="T80" fmla="*/ 12 w 48"/>
                  <a:gd name="T81" fmla="*/ 1 h 2"/>
                  <a:gd name="T82" fmla="*/ 11 w 48"/>
                  <a:gd name="T83" fmla="*/ 2 h 2"/>
                  <a:gd name="T84" fmla="*/ 4 w 48"/>
                  <a:gd name="T85" fmla="*/ 2 h 2"/>
                  <a:gd name="T86" fmla="*/ 1 w 48"/>
                  <a:gd name="T87" fmla="*/ 2 h 2"/>
                  <a:gd name="T88" fmla="*/ 0 w 48"/>
                  <a:gd name="T89" fmla="*/ 1 h 2"/>
                  <a:gd name="T90" fmla="*/ 1 w 48"/>
                  <a:gd name="T91" fmla="*/ 0 h 2"/>
                  <a:gd name="T92" fmla="*/ 4 w 48"/>
                  <a:gd name="T93" fmla="*/ 0 h 2"/>
                  <a:gd name="T94" fmla="*/ 4 w 48"/>
                  <a:gd name="T95" fmla="*/ 1 h 2"/>
                  <a:gd name="T96" fmla="*/ 4 w 48"/>
                  <a:gd name="T9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8" h="2">
                    <a:moveTo>
                      <a:pt x="47" y="2"/>
                    </a:move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6" y="1"/>
                    </a:cubicBezTo>
                    <a:cubicBezTo>
                      <a:pt x="46" y="1"/>
                      <a:pt x="46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lose/>
                    <a:moveTo>
                      <a:pt x="42" y="2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2"/>
                      <a:pt x="38" y="1"/>
                    </a:cubicBezTo>
                    <a:cubicBezTo>
                      <a:pt x="38" y="1"/>
                      <a:pt x="39" y="0"/>
                      <a:pt x="39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1"/>
                      <a:pt x="43" y="1"/>
                    </a:cubicBezTo>
                    <a:cubicBezTo>
                      <a:pt x="43" y="2"/>
                      <a:pt x="42" y="2"/>
                      <a:pt x="42" y="2"/>
                    </a:cubicBezTo>
                    <a:close/>
                    <a:moveTo>
                      <a:pt x="34" y="2"/>
                    </a:move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5" y="1"/>
                      <a:pt x="35" y="1"/>
                    </a:cubicBezTo>
                    <a:cubicBezTo>
                      <a:pt x="35" y="2"/>
                      <a:pt x="35" y="2"/>
                      <a:pt x="34" y="2"/>
                    </a:cubicBezTo>
                    <a:close/>
                    <a:moveTo>
                      <a:pt x="26" y="2"/>
                    </a:move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1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1"/>
                      <a:pt x="27" y="1"/>
                    </a:cubicBezTo>
                    <a:cubicBezTo>
                      <a:pt x="27" y="2"/>
                      <a:pt x="27" y="2"/>
                      <a:pt x="26" y="2"/>
                    </a:cubicBezTo>
                    <a:close/>
                    <a:moveTo>
                      <a:pt x="19" y="2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2"/>
                    </a:cubicBezTo>
                    <a:close/>
                    <a:moveTo>
                      <a:pt x="11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lose/>
                    <a:moveTo>
                      <a:pt x="4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54" name="Freeform 647">
                <a:extLst>
                  <a:ext uri="{FF2B5EF4-FFF2-40B4-BE49-F238E27FC236}">
                    <a16:creationId xmlns:a16="http://schemas.microsoft.com/office/drawing/2014/main" id="{9C95AAD5-85AE-4CE4-9AFE-3EE58D1D2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6188" y="7195550"/>
                <a:ext cx="28003" cy="17820"/>
              </a:xfrm>
              <a:custGeom>
                <a:avLst/>
                <a:gdLst>
                  <a:gd name="T0" fmla="*/ 3 w 3"/>
                  <a:gd name="T1" fmla="*/ 2 h 2"/>
                  <a:gd name="T2" fmla="*/ 1 w 3"/>
                  <a:gd name="T3" fmla="*/ 2 h 2"/>
                  <a:gd name="T4" fmla="*/ 0 w 3"/>
                  <a:gd name="T5" fmla="*/ 1 h 2"/>
                  <a:gd name="T6" fmla="*/ 1 w 3"/>
                  <a:gd name="T7" fmla="*/ 0 h 2"/>
                  <a:gd name="T8" fmla="*/ 3 w 3"/>
                  <a:gd name="T9" fmla="*/ 0 h 2"/>
                  <a:gd name="T10" fmla="*/ 3 w 3"/>
                  <a:gd name="T11" fmla="*/ 1 h 2"/>
                  <a:gd name="T12" fmla="*/ 3 w 3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55" name="Freeform 648">
                <a:extLst>
                  <a:ext uri="{FF2B5EF4-FFF2-40B4-BE49-F238E27FC236}">
                    <a16:creationId xmlns:a16="http://schemas.microsoft.com/office/drawing/2014/main" id="{25A2C95D-FD25-49AE-AECB-39BE0215D2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195" y="7195550"/>
                <a:ext cx="366588" cy="17820"/>
              </a:xfrm>
              <a:custGeom>
                <a:avLst/>
                <a:gdLst>
                  <a:gd name="T0" fmla="*/ 39 w 40"/>
                  <a:gd name="T1" fmla="*/ 2 h 2"/>
                  <a:gd name="T2" fmla="*/ 37 w 40"/>
                  <a:gd name="T3" fmla="*/ 2 h 2"/>
                  <a:gd name="T4" fmla="*/ 36 w 40"/>
                  <a:gd name="T5" fmla="*/ 1 h 2"/>
                  <a:gd name="T6" fmla="*/ 37 w 40"/>
                  <a:gd name="T7" fmla="*/ 0 h 2"/>
                  <a:gd name="T8" fmla="*/ 39 w 40"/>
                  <a:gd name="T9" fmla="*/ 0 h 2"/>
                  <a:gd name="T10" fmla="*/ 40 w 40"/>
                  <a:gd name="T11" fmla="*/ 1 h 2"/>
                  <a:gd name="T12" fmla="*/ 39 w 40"/>
                  <a:gd name="T13" fmla="*/ 2 h 2"/>
                  <a:gd name="T14" fmla="*/ 32 w 40"/>
                  <a:gd name="T15" fmla="*/ 2 h 2"/>
                  <a:gd name="T16" fmla="*/ 30 w 40"/>
                  <a:gd name="T17" fmla="*/ 2 h 2"/>
                  <a:gd name="T18" fmla="*/ 29 w 40"/>
                  <a:gd name="T19" fmla="*/ 1 h 2"/>
                  <a:gd name="T20" fmla="*/ 30 w 40"/>
                  <a:gd name="T21" fmla="*/ 0 h 2"/>
                  <a:gd name="T22" fmla="*/ 32 w 40"/>
                  <a:gd name="T23" fmla="*/ 0 h 2"/>
                  <a:gd name="T24" fmla="*/ 33 w 40"/>
                  <a:gd name="T25" fmla="*/ 1 h 2"/>
                  <a:gd name="T26" fmla="*/ 32 w 40"/>
                  <a:gd name="T27" fmla="*/ 2 h 2"/>
                  <a:gd name="T28" fmla="*/ 25 w 40"/>
                  <a:gd name="T29" fmla="*/ 2 h 2"/>
                  <a:gd name="T30" fmla="*/ 23 w 40"/>
                  <a:gd name="T31" fmla="*/ 2 h 2"/>
                  <a:gd name="T32" fmla="*/ 22 w 40"/>
                  <a:gd name="T33" fmla="*/ 1 h 2"/>
                  <a:gd name="T34" fmla="*/ 23 w 40"/>
                  <a:gd name="T35" fmla="*/ 0 h 2"/>
                  <a:gd name="T36" fmla="*/ 25 w 40"/>
                  <a:gd name="T37" fmla="*/ 0 h 2"/>
                  <a:gd name="T38" fmla="*/ 26 w 40"/>
                  <a:gd name="T39" fmla="*/ 1 h 2"/>
                  <a:gd name="T40" fmla="*/ 25 w 40"/>
                  <a:gd name="T41" fmla="*/ 2 h 2"/>
                  <a:gd name="T42" fmla="*/ 18 w 40"/>
                  <a:gd name="T43" fmla="*/ 2 h 2"/>
                  <a:gd name="T44" fmla="*/ 15 w 40"/>
                  <a:gd name="T45" fmla="*/ 2 h 2"/>
                  <a:gd name="T46" fmla="*/ 15 w 40"/>
                  <a:gd name="T47" fmla="*/ 1 h 2"/>
                  <a:gd name="T48" fmla="*/ 15 w 40"/>
                  <a:gd name="T49" fmla="*/ 0 h 2"/>
                  <a:gd name="T50" fmla="*/ 18 w 40"/>
                  <a:gd name="T51" fmla="*/ 0 h 2"/>
                  <a:gd name="T52" fmla="*/ 19 w 40"/>
                  <a:gd name="T53" fmla="*/ 1 h 2"/>
                  <a:gd name="T54" fmla="*/ 18 w 40"/>
                  <a:gd name="T55" fmla="*/ 2 h 2"/>
                  <a:gd name="T56" fmla="*/ 11 w 40"/>
                  <a:gd name="T57" fmla="*/ 2 h 2"/>
                  <a:gd name="T58" fmla="*/ 8 w 40"/>
                  <a:gd name="T59" fmla="*/ 2 h 2"/>
                  <a:gd name="T60" fmla="*/ 8 w 40"/>
                  <a:gd name="T61" fmla="*/ 1 h 2"/>
                  <a:gd name="T62" fmla="*/ 8 w 40"/>
                  <a:gd name="T63" fmla="*/ 0 h 2"/>
                  <a:gd name="T64" fmla="*/ 11 w 40"/>
                  <a:gd name="T65" fmla="*/ 0 h 2"/>
                  <a:gd name="T66" fmla="*/ 12 w 40"/>
                  <a:gd name="T67" fmla="*/ 1 h 2"/>
                  <a:gd name="T68" fmla="*/ 11 w 40"/>
                  <a:gd name="T69" fmla="*/ 2 h 2"/>
                  <a:gd name="T70" fmla="*/ 4 w 40"/>
                  <a:gd name="T71" fmla="*/ 2 h 2"/>
                  <a:gd name="T72" fmla="*/ 1 w 40"/>
                  <a:gd name="T73" fmla="*/ 2 h 2"/>
                  <a:gd name="T74" fmla="*/ 0 w 40"/>
                  <a:gd name="T75" fmla="*/ 1 h 2"/>
                  <a:gd name="T76" fmla="*/ 1 w 40"/>
                  <a:gd name="T77" fmla="*/ 0 h 2"/>
                  <a:gd name="T78" fmla="*/ 4 w 40"/>
                  <a:gd name="T79" fmla="*/ 0 h 2"/>
                  <a:gd name="T80" fmla="*/ 5 w 40"/>
                  <a:gd name="T81" fmla="*/ 1 h 2"/>
                  <a:gd name="T82" fmla="*/ 4 w 40"/>
                  <a:gd name="T8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" h="2">
                    <a:moveTo>
                      <a:pt x="39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6" y="1"/>
                      <a:pt x="36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0" y="1"/>
                    </a:cubicBezTo>
                    <a:cubicBezTo>
                      <a:pt x="40" y="2"/>
                      <a:pt x="40" y="2"/>
                      <a:pt x="39" y="2"/>
                    </a:cubicBezTo>
                    <a:close/>
                    <a:moveTo>
                      <a:pt x="32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lose/>
                    <a:moveTo>
                      <a:pt x="25" y="2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2"/>
                      <a:pt x="22" y="1"/>
                    </a:cubicBezTo>
                    <a:cubicBezTo>
                      <a:pt x="22" y="1"/>
                      <a:pt x="22" y="0"/>
                      <a:pt x="2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6" y="1"/>
                      <a:pt x="26" y="1"/>
                    </a:cubicBezTo>
                    <a:cubicBezTo>
                      <a:pt x="26" y="2"/>
                      <a:pt x="25" y="2"/>
                      <a:pt x="25" y="2"/>
                    </a:cubicBezTo>
                    <a:close/>
                    <a:moveTo>
                      <a:pt x="18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0"/>
                      <a:pt x="1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1"/>
                      <a:pt x="19" y="1"/>
                    </a:cubicBezTo>
                    <a:cubicBezTo>
                      <a:pt x="19" y="2"/>
                      <a:pt x="18" y="2"/>
                      <a:pt x="18" y="2"/>
                    </a:cubicBezTo>
                    <a:close/>
                    <a:moveTo>
                      <a:pt x="11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1"/>
                      <a:pt x="12" y="1"/>
                    </a:cubicBezTo>
                    <a:cubicBezTo>
                      <a:pt x="12" y="2"/>
                      <a:pt x="11" y="2"/>
                      <a:pt x="11" y="2"/>
                    </a:cubicBezTo>
                    <a:close/>
                    <a:moveTo>
                      <a:pt x="4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1"/>
                      <a:pt x="5" y="1"/>
                    </a:cubicBezTo>
                    <a:cubicBezTo>
                      <a:pt x="5" y="2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56" name="Freeform 649">
                <a:extLst>
                  <a:ext uri="{FF2B5EF4-FFF2-40B4-BE49-F238E27FC236}">
                    <a16:creationId xmlns:a16="http://schemas.microsoft.com/office/drawing/2014/main" id="{BAB99714-FD5C-4F23-83F1-63C0998E2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513" y="7195550"/>
                <a:ext cx="28003" cy="17820"/>
              </a:xfrm>
              <a:custGeom>
                <a:avLst/>
                <a:gdLst>
                  <a:gd name="T0" fmla="*/ 2 w 3"/>
                  <a:gd name="T1" fmla="*/ 2 h 2"/>
                  <a:gd name="T2" fmla="*/ 1 w 3"/>
                  <a:gd name="T3" fmla="*/ 2 h 2"/>
                  <a:gd name="T4" fmla="*/ 0 w 3"/>
                  <a:gd name="T5" fmla="*/ 1 h 2"/>
                  <a:gd name="T6" fmla="*/ 1 w 3"/>
                  <a:gd name="T7" fmla="*/ 0 h 2"/>
                  <a:gd name="T8" fmla="*/ 2 w 3"/>
                  <a:gd name="T9" fmla="*/ 0 h 2"/>
                  <a:gd name="T10" fmla="*/ 3 w 3"/>
                  <a:gd name="T11" fmla="*/ 1 h 2"/>
                  <a:gd name="T12" fmla="*/ 2 w 3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57" name="Freeform 650">
                <a:extLst>
                  <a:ext uri="{FF2B5EF4-FFF2-40B4-BE49-F238E27FC236}">
                    <a16:creationId xmlns:a16="http://schemas.microsoft.com/office/drawing/2014/main" id="{A24C459D-6333-428D-A5CA-9D0EB9930D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3634" y="6727132"/>
                <a:ext cx="632620" cy="586796"/>
              </a:xfrm>
              <a:custGeom>
                <a:avLst/>
                <a:gdLst>
                  <a:gd name="T0" fmla="*/ 69 w 69"/>
                  <a:gd name="T1" fmla="*/ 59 h 64"/>
                  <a:gd name="T2" fmla="*/ 62 w 69"/>
                  <a:gd name="T3" fmla="*/ 42 h 64"/>
                  <a:gd name="T4" fmla="*/ 54 w 69"/>
                  <a:gd name="T5" fmla="*/ 38 h 64"/>
                  <a:gd name="T6" fmla="*/ 63 w 69"/>
                  <a:gd name="T7" fmla="*/ 35 h 64"/>
                  <a:gd name="T8" fmla="*/ 60 w 69"/>
                  <a:gd name="T9" fmla="*/ 0 h 64"/>
                  <a:gd name="T10" fmla="*/ 6 w 69"/>
                  <a:gd name="T11" fmla="*/ 3 h 64"/>
                  <a:gd name="T12" fmla="*/ 9 w 69"/>
                  <a:gd name="T13" fmla="*/ 38 h 64"/>
                  <a:gd name="T14" fmla="*/ 15 w 69"/>
                  <a:gd name="T15" fmla="*/ 42 h 64"/>
                  <a:gd name="T16" fmla="*/ 6 w 69"/>
                  <a:gd name="T17" fmla="*/ 42 h 64"/>
                  <a:gd name="T18" fmla="*/ 0 w 69"/>
                  <a:gd name="T19" fmla="*/ 59 h 64"/>
                  <a:gd name="T20" fmla="*/ 0 w 69"/>
                  <a:gd name="T21" fmla="*/ 63 h 64"/>
                  <a:gd name="T22" fmla="*/ 68 w 69"/>
                  <a:gd name="T23" fmla="*/ 64 h 64"/>
                  <a:gd name="T24" fmla="*/ 69 w 69"/>
                  <a:gd name="T25" fmla="*/ 59 h 64"/>
                  <a:gd name="T26" fmla="*/ 52 w 69"/>
                  <a:gd name="T27" fmla="*/ 42 h 64"/>
                  <a:gd name="T28" fmla="*/ 47 w 69"/>
                  <a:gd name="T29" fmla="*/ 38 h 64"/>
                  <a:gd name="T30" fmla="*/ 52 w 69"/>
                  <a:gd name="T31" fmla="*/ 42 h 64"/>
                  <a:gd name="T32" fmla="*/ 23 w 69"/>
                  <a:gd name="T33" fmla="*/ 38 h 64"/>
                  <a:gd name="T34" fmla="*/ 45 w 69"/>
                  <a:gd name="T35" fmla="*/ 42 h 64"/>
                  <a:gd name="T36" fmla="*/ 7 w 69"/>
                  <a:gd name="T37" fmla="*/ 35 h 64"/>
                  <a:gd name="T38" fmla="*/ 9 w 69"/>
                  <a:gd name="T39" fmla="*/ 1 h 64"/>
                  <a:gd name="T40" fmla="*/ 61 w 69"/>
                  <a:gd name="T41" fmla="*/ 3 h 64"/>
                  <a:gd name="T42" fmla="*/ 60 w 69"/>
                  <a:gd name="T43" fmla="*/ 37 h 64"/>
                  <a:gd name="T44" fmla="*/ 46 w 69"/>
                  <a:gd name="T45" fmla="*/ 37 h 64"/>
                  <a:gd name="T46" fmla="*/ 16 w 69"/>
                  <a:gd name="T47" fmla="*/ 37 h 64"/>
                  <a:gd name="T48" fmla="*/ 7 w 69"/>
                  <a:gd name="T49" fmla="*/ 35 h 64"/>
                  <a:gd name="T50" fmla="*/ 22 w 69"/>
                  <a:gd name="T51" fmla="*/ 38 h 64"/>
                  <a:gd name="T52" fmla="*/ 16 w 69"/>
                  <a:gd name="T53" fmla="*/ 42 h 64"/>
                  <a:gd name="T54" fmla="*/ 7 w 69"/>
                  <a:gd name="T55" fmla="*/ 43 h 64"/>
                  <a:gd name="T56" fmla="*/ 22 w 69"/>
                  <a:gd name="T57" fmla="*/ 43 h 64"/>
                  <a:gd name="T58" fmla="*/ 53 w 69"/>
                  <a:gd name="T59" fmla="*/ 43 h 64"/>
                  <a:gd name="T60" fmla="*/ 67 w 69"/>
                  <a:gd name="T61" fmla="*/ 58 h 64"/>
                  <a:gd name="T62" fmla="*/ 7 w 69"/>
                  <a:gd name="T63" fmla="*/ 43 h 64"/>
                  <a:gd name="T64" fmla="*/ 1 w 69"/>
                  <a:gd name="T65" fmla="*/ 62 h 64"/>
                  <a:gd name="T66" fmla="*/ 62 w 69"/>
                  <a:gd name="T67" fmla="*/ 60 h 64"/>
                  <a:gd name="T68" fmla="*/ 67 w 69"/>
                  <a:gd name="T69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64">
                    <a:moveTo>
                      <a:pt x="69" y="59"/>
                    </a:moveTo>
                    <a:cubicBezTo>
                      <a:pt x="69" y="59"/>
                      <a:pt x="69" y="59"/>
                      <a:pt x="69" y="59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2" y="42"/>
                      <a:pt x="62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1" y="38"/>
                      <a:pt x="63" y="37"/>
                      <a:pt x="63" y="35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3" y="1"/>
                      <a:pt x="61" y="0"/>
                      <a:pt x="6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7"/>
                      <a:pt x="7" y="38"/>
                      <a:pt x="9" y="38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1" y="64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59"/>
                      <a:pt x="69" y="59"/>
                      <a:pt x="69" y="59"/>
                    </a:cubicBezTo>
                    <a:close/>
                    <a:moveTo>
                      <a:pt x="52" y="42"/>
                    </a:move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52" y="38"/>
                      <a:pt x="52" y="38"/>
                      <a:pt x="52" y="38"/>
                    </a:cubicBezTo>
                    <a:lnTo>
                      <a:pt x="52" y="42"/>
                    </a:lnTo>
                    <a:close/>
                    <a:moveTo>
                      <a:pt x="23" y="42"/>
                    </a:moveTo>
                    <a:cubicBezTo>
                      <a:pt x="23" y="38"/>
                      <a:pt x="23" y="38"/>
                      <a:pt x="23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42"/>
                      <a:pt x="45" y="42"/>
                      <a:pt x="45" y="42"/>
                    </a:cubicBezTo>
                    <a:lnTo>
                      <a:pt x="23" y="42"/>
                    </a:lnTo>
                    <a:close/>
                    <a:moveTo>
                      <a:pt x="7" y="35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8" y="1"/>
                      <a:pt x="9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0" y="37"/>
                      <a:pt x="60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7"/>
                      <a:pt x="7" y="36"/>
                      <a:pt x="7" y="35"/>
                    </a:cubicBezTo>
                    <a:close/>
                    <a:moveTo>
                      <a:pt x="16" y="38"/>
                    </a:move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6" y="42"/>
                      <a:pt x="16" y="42"/>
                      <a:pt x="16" y="42"/>
                    </a:cubicBezTo>
                    <a:lnTo>
                      <a:pt x="16" y="38"/>
                    </a:lnTo>
                    <a:close/>
                    <a:moveTo>
                      <a:pt x="7" y="43"/>
                    </a:moveTo>
                    <a:cubicBezTo>
                      <a:pt x="16" y="43"/>
                      <a:pt x="16" y="43"/>
                      <a:pt x="16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7" y="58"/>
                      <a:pt x="67" y="58"/>
                      <a:pt x="67" y="58"/>
                    </a:cubicBezTo>
                    <a:cubicBezTo>
                      <a:pt x="2" y="58"/>
                      <a:pt x="2" y="58"/>
                      <a:pt x="2" y="58"/>
                    </a:cubicBezTo>
                    <a:lnTo>
                      <a:pt x="7" y="43"/>
                    </a:lnTo>
                    <a:close/>
                    <a:moveTo>
                      <a:pt x="67" y="62"/>
                    </a:moveTo>
                    <a:cubicBezTo>
                      <a:pt x="1" y="62"/>
                      <a:pt x="1" y="62"/>
                      <a:pt x="1" y="62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7" y="60"/>
                      <a:pt x="67" y="60"/>
                      <a:pt x="67" y="60"/>
                    </a:cubicBezTo>
                    <a:lnTo>
                      <a:pt x="67" y="62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58" name="Freeform 651">
                <a:extLst>
                  <a:ext uri="{FF2B5EF4-FFF2-40B4-BE49-F238E27FC236}">
                    <a16:creationId xmlns:a16="http://schemas.microsoft.com/office/drawing/2014/main" id="{2210B549-5F8D-42F1-BC8D-DFB02723B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4192" y="6772956"/>
                <a:ext cx="421323" cy="257121"/>
              </a:xfrm>
              <a:custGeom>
                <a:avLst/>
                <a:gdLst>
                  <a:gd name="T0" fmla="*/ 44 w 46"/>
                  <a:gd name="T1" fmla="*/ 0 h 28"/>
                  <a:gd name="T2" fmla="*/ 3 w 46"/>
                  <a:gd name="T3" fmla="*/ 0 h 28"/>
                  <a:gd name="T4" fmla="*/ 0 w 46"/>
                  <a:gd name="T5" fmla="*/ 2 h 28"/>
                  <a:gd name="T6" fmla="*/ 0 w 46"/>
                  <a:gd name="T7" fmla="*/ 4 h 28"/>
                  <a:gd name="T8" fmla="*/ 3 w 46"/>
                  <a:gd name="T9" fmla="*/ 4 h 28"/>
                  <a:gd name="T10" fmla="*/ 3 w 46"/>
                  <a:gd name="T11" fmla="*/ 7 h 28"/>
                  <a:gd name="T12" fmla="*/ 4 w 46"/>
                  <a:gd name="T13" fmla="*/ 8 h 28"/>
                  <a:gd name="T14" fmla="*/ 7 w 46"/>
                  <a:gd name="T15" fmla="*/ 6 h 28"/>
                  <a:gd name="T16" fmla="*/ 8 w 46"/>
                  <a:gd name="T17" fmla="*/ 7 h 28"/>
                  <a:gd name="T18" fmla="*/ 9 w 46"/>
                  <a:gd name="T19" fmla="*/ 8 h 28"/>
                  <a:gd name="T20" fmla="*/ 7 w 46"/>
                  <a:gd name="T21" fmla="*/ 11 h 28"/>
                  <a:gd name="T22" fmla="*/ 8 w 46"/>
                  <a:gd name="T23" fmla="*/ 12 h 28"/>
                  <a:gd name="T24" fmla="*/ 11 w 46"/>
                  <a:gd name="T25" fmla="*/ 12 h 28"/>
                  <a:gd name="T26" fmla="*/ 11 w 46"/>
                  <a:gd name="T27" fmla="*/ 16 h 28"/>
                  <a:gd name="T28" fmla="*/ 8 w 46"/>
                  <a:gd name="T29" fmla="*/ 16 h 28"/>
                  <a:gd name="T30" fmla="*/ 7 w 46"/>
                  <a:gd name="T31" fmla="*/ 17 h 28"/>
                  <a:gd name="T32" fmla="*/ 9 w 46"/>
                  <a:gd name="T33" fmla="*/ 20 h 28"/>
                  <a:gd name="T34" fmla="*/ 8 w 46"/>
                  <a:gd name="T35" fmla="*/ 21 h 28"/>
                  <a:gd name="T36" fmla="*/ 7 w 46"/>
                  <a:gd name="T37" fmla="*/ 22 h 28"/>
                  <a:gd name="T38" fmla="*/ 4 w 46"/>
                  <a:gd name="T39" fmla="*/ 20 h 28"/>
                  <a:gd name="T40" fmla="*/ 3 w 46"/>
                  <a:gd name="T41" fmla="*/ 21 h 28"/>
                  <a:gd name="T42" fmla="*/ 3 w 46"/>
                  <a:gd name="T43" fmla="*/ 24 h 28"/>
                  <a:gd name="T44" fmla="*/ 0 w 46"/>
                  <a:gd name="T45" fmla="*/ 24 h 28"/>
                  <a:gd name="T46" fmla="*/ 0 w 46"/>
                  <a:gd name="T47" fmla="*/ 26 h 28"/>
                  <a:gd name="T48" fmla="*/ 3 w 46"/>
                  <a:gd name="T49" fmla="*/ 28 h 28"/>
                  <a:gd name="T50" fmla="*/ 44 w 46"/>
                  <a:gd name="T51" fmla="*/ 28 h 28"/>
                  <a:gd name="T52" fmla="*/ 46 w 46"/>
                  <a:gd name="T53" fmla="*/ 26 h 28"/>
                  <a:gd name="T54" fmla="*/ 46 w 46"/>
                  <a:gd name="T55" fmla="*/ 2 h 28"/>
                  <a:gd name="T56" fmla="*/ 44 w 46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28">
                    <a:moveTo>
                      <a:pt x="4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5"/>
                      <a:pt x="11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2"/>
                      <a:pt x="7" y="22"/>
                      <a:pt x="7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3" y="21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" y="24"/>
                      <a:pt x="1" y="24"/>
                      <a:pt x="0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3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8"/>
                      <a:pt x="46" y="27"/>
                      <a:pt x="46" y="2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1"/>
                      <a:pt x="45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59" name="Freeform 652">
                <a:extLst>
                  <a:ext uri="{FF2B5EF4-FFF2-40B4-BE49-F238E27FC236}">
                    <a16:creationId xmlns:a16="http://schemas.microsoft.com/office/drawing/2014/main" id="{DE51453F-583B-4E25-95FF-1E000D7AE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4192" y="6809869"/>
                <a:ext cx="100558" cy="183294"/>
              </a:xfrm>
              <a:custGeom>
                <a:avLst/>
                <a:gdLst>
                  <a:gd name="T0" fmla="*/ 3 w 11"/>
                  <a:gd name="T1" fmla="*/ 20 h 20"/>
                  <a:gd name="T2" fmla="*/ 3 w 11"/>
                  <a:gd name="T3" fmla="*/ 17 h 20"/>
                  <a:gd name="T4" fmla="*/ 4 w 11"/>
                  <a:gd name="T5" fmla="*/ 16 h 20"/>
                  <a:gd name="T6" fmla="*/ 7 w 11"/>
                  <a:gd name="T7" fmla="*/ 18 h 20"/>
                  <a:gd name="T8" fmla="*/ 8 w 11"/>
                  <a:gd name="T9" fmla="*/ 17 h 20"/>
                  <a:gd name="T10" fmla="*/ 9 w 11"/>
                  <a:gd name="T11" fmla="*/ 16 h 20"/>
                  <a:gd name="T12" fmla="*/ 7 w 11"/>
                  <a:gd name="T13" fmla="*/ 13 h 20"/>
                  <a:gd name="T14" fmla="*/ 8 w 11"/>
                  <a:gd name="T15" fmla="*/ 12 h 20"/>
                  <a:gd name="T16" fmla="*/ 11 w 11"/>
                  <a:gd name="T17" fmla="*/ 12 h 20"/>
                  <a:gd name="T18" fmla="*/ 11 w 11"/>
                  <a:gd name="T19" fmla="*/ 8 h 20"/>
                  <a:gd name="T20" fmla="*/ 8 w 11"/>
                  <a:gd name="T21" fmla="*/ 8 h 20"/>
                  <a:gd name="T22" fmla="*/ 7 w 11"/>
                  <a:gd name="T23" fmla="*/ 7 h 20"/>
                  <a:gd name="T24" fmla="*/ 9 w 11"/>
                  <a:gd name="T25" fmla="*/ 4 h 20"/>
                  <a:gd name="T26" fmla="*/ 8 w 11"/>
                  <a:gd name="T27" fmla="*/ 3 h 20"/>
                  <a:gd name="T28" fmla="*/ 7 w 11"/>
                  <a:gd name="T29" fmla="*/ 2 h 20"/>
                  <a:gd name="T30" fmla="*/ 4 w 11"/>
                  <a:gd name="T31" fmla="*/ 4 h 20"/>
                  <a:gd name="T32" fmla="*/ 3 w 11"/>
                  <a:gd name="T33" fmla="*/ 3 h 20"/>
                  <a:gd name="T34" fmla="*/ 3 w 11"/>
                  <a:gd name="T35" fmla="*/ 0 h 20"/>
                  <a:gd name="T36" fmla="*/ 0 w 11"/>
                  <a:gd name="T37" fmla="*/ 0 h 20"/>
                  <a:gd name="T38" fmla="*/ 0 w 11"/>
                  <a:gd name="T39" fmla="*/ 6 h 20"/>
                  <a:gd name="T40" fmla="*/ 4 w 11"/>
                  <a:gd name="T41" fmla="*/ 7 h 20"/>
                  <a:gd name="T42" fmla="*/ 4 w 11"/>
                  <a:gd name="T43" fmla="*/ 13 h 20"/>
                  <a:gd name="T44" fmla="*/ 0 w 11"/>
                  <a:gd name="T45" fmla="*/ 14 h 20"/>
                  <a:gd name="T46" fmla="*/ 0 w 11"/>
                  <a:gd name="T47" fmla="*/ 20 h 20"/>
                  <a:gd name="T48" fmla="*/ 3 w 11"/>
                  <a:gd name="T4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" h="20">
                    <a:moveTo>
                      <a:pt x="3" y="20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8" y="18"/>
                      <a:pt x="8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9"/>
                      <a:pt x="11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3" y="6"/>
                      <a:pt x="4" y="7"/>
                    </a:cubicBezTo>
                    <a:cubicBezTo>
                      <a:pt x="5" y="9"/>
                      <a:pt x="5" y="11"/>
                      <a:pt x="4" y="13"/>
                    </a:cubicBezTo>
                    <a:cubicBezTo>
                      <a:pt x="3" y="14"/>
                      <a:pt x="1" y="14"/>
                      <a:pt x="0" y="1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2" y="20"/>
                      <a:pt x="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0" name="Freeform 653">
                <a:extLst>
                  <a:ext uri="{FF2B5EF4-FFF2-40B4-BE49-F238E27FC236}">
                    <a16:creationId xmlns:a16="http://schemas.microsoft.com/office/drawing/2014/main" id="{2BF78868-77E9-4417-AD7A-978189DDA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4192" y="6864603"/>
                <a:ext cx="45824" cy="73827"/>
              </a:xfrm>
              <a:custGeom>
                <a:avLst/>
                <a:gdLst>
                  <a:gd name="T0" fmla="*/ 4 w 5"/>
                  <a:gd name="T1" fmla="*/ 7 h 8"/>
                  <a:gd name="T2" fmla="*/ 4 w 5"/>
                  <a:gd name="T3" fmla="*/ 1 h 8"/>
                  <a:gd name="T4" fmla="*/ 0 w 5"/>
                  <a:gd name="T5" fmla="*/ 0 h 8"/>
                  <a:gd name="T6" fmla="*/ 0 w 5"/>
                  <a:gd name="T7" fmla="*/ 8 h 8"/>
                  <a:gd name="T8" fmla="*/ 4 w 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4" y="7"/>
                    </a:moveTo>
                    <a:cubicBezTo>
                      <a:pt x="5" y="5"/>
                      <a:pt x="5" y="3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1" name="Freeform 654">
                <a:extLst>
                  <a:ext uri="{FF2B5EF4-FFF2-40B4-BE49-F238E27FC236}">
                    <a16:creationId xmlns:a16="http://schemas.microsoft.com/office/drawing/2014/main" id="{89FEA91B-AEE5-4946-A3C2-C74BAC3806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45281" y="6764046"/>
                <a:ext cx="439143" cy="274941"/>
              </a:xfrm>
              <a:custGeom>
                <a:avLst/>
                <a:gdLst>
                  <a:gd name="T0" fmla="*/ 4 w 48"/>
                  <a:gd name="T1" fmla="*/ 0 h 30"/>
                  <a:gd name="T2" fmla="*/ 0 w 48"/>
                  <a:gd name="T3" fmla="*/ 5 h 30"/>
                  <a:gd name="T4" fmla="*/ 0 w 48"/>
                  <a:gd name="T5" fmla="*/ 19 h 30"/>
                  <a:gd name="T6" fmla="*/ 0 w 48"/>
                  <a:gd name="T7" fmla="*/ 27 h 30"/>
                  <a:gd name="T8" fmla="*/ 45 w 48"/>
                  <a:gd name="T9" fmla="*/ 30 h 30"/>
                  <a:gd name="T10" fmla="*/ 48 w 48"/>
                  <a:gd name="T11" fmla="*/ 3 h 30"/>
                  <a:gd name="T12" fmla="*/ 2 w 48"/>
                  <a:gd name="T13" fmla="*/ 6 h 30"/>
                  <a:gd name="T14" fmla="*/ 3 w 48"/>
                  <a:gd name="T15" fmla="*/ 6 h 30"/>
                  <a:gd name="T16" fmla="*/ 4 w 48"/>
                  <a:gd name="T17" fmla="*/ 9 h 30"/>
                  <a:gd name="T18" fmla="*/ 6 w 48"/>
                  <a:gd name="T19" fmla="*/ 9 h 30"/>
                  <a:gd name="T20" fmla="*/ 9 w 48"/>
                  <a:gd name="T21" fmla="*/ 8 h 30"/>
                  <a:gd name="T22" fmla="*/ 8 w 48"/>
                  <a:gd name="T23" fmla="*/ 11 h 30"/>
                  <a:gd name="T24" fmla="*/ 8 w 48"/>
                  <a:gd name="T25" fmla="*/ 13 h 30"/>
                  <a:gd name="T26" fmla="*/ 11 w 48"/>
                  <a:gd name="T27" fmla="*/ 14 h 30"/>
                  <a:gd name="T28" fmla="*/ 8 w 48"/>
                  <a:gd name="T29" fmla="*/ 16 h 30"/>
                  <a:gd name="T30" fmla="*/ 7 w 48"/>
                  <a:gd name="T31" fmla="*/ 18 h 30"/>
                  <a:gd name="T32" fmla="*/ 9 w 48"/>
                  <a:gd name="T33" fmla="*/ 21 h 30"/>
                  <a:gd name="T34" fmla="*/ 8 w 48"/>
                  <a:gd name="T35" fmla="*/ 22 h 30"/>
                  <a:gd name="T36" fmla="*/ 5 w 48"/>
                  <a:gd name="T37" fmla="*/ 20 h 30"/>
                  <a:gd name="T38" fmla="*/ 3 w 48"/>
                  <a:gd name="T39" fmla="*/ 21 h 30"/>
                  <a:gd name="T40" fmla="*/ 2 w 48"/>
                  <a:gd name="T41" fmla="*/ 24 h 30"/>
                  <a:gd name="T42" fmla="*/ 2 w 48"/>
                  <a:gd name="T43" fmla="*/ 20 h 30"/>
                  <a:gd name="T44" fmla="*/ 2 w 48"/>
                  <a:gd name="T45" fmla="*/ 20 h 30"/>
                  <a:gd name="T46" fmla="*/ 7 w 48"/>
                  <a:gd name="T47" fmla="*/ 15 h 30"/>
                  <a:gd name="T48" fmla="*/ 5 w 48"/>
                  <a:gd name="T49" fmla="*/ 11 h 30"/>
                  <a:gd name="T50" fmla="*/ 4 w 48"/>
                  <a:gd name="T51" fmla="*/ 11 h 30"/>
                  <a:gd name="T52" fmla="*/ 3 w 48"/>
                  <a:gd name="T53" fmla="*/ 10 h 30"/>
                  <a:gd name="T54" fmla="*/ 2 w 48"/>
                  <a:gd name="T55" fmla="*/ 10 h 30"/>
                  <a:gd name="T56" fmla="*/ 2 w 48"/>
                  <a:gd name="T57" fmla="*/ 10 h 30"/>
                  <a:gd name="T58" fmla="*/ 3 w 48"/>
                  <a:gd name="T59" fmla="*/ 12 h 30"/>
                  <a:gd name="T60" fmla="*/ 3 w 48"/>
                  <a:gd name="T61" fmla="*/ 12 h 30"/>
                  <a:gd name="T62" fmla="*/ 4 w 48"/>
                  <a:gd name="T63" fmla="*/ 12 h 30"/>
                  <a:gd name="T64" fmla="*/ 4 w 48"/>
                  <a:gd name="T65" fmla="*/ 13 h 30"/>
                  <a:gd name="T66" fmla="*/ 4 w 48"/>
                  <a:gd name="T67" fmla="*/ 17 h 30"/>
                  <a:gd name="T68" fmla="*/ 4 w 48"/>
                  <a:gd name="T69" fmla="*/ 17 h 30"/>
                  <a:gd name="T70" fmla="*/ 2 w 48"/>
                  <a:gd name="T71" fmla="*/ 18 h 30"/>
                  <a:gd name="T72" fmla="*/ 2 w 48"/>
                  <a:gd name="T73" fmla="*/ 12 h 30"/>
                  <a:gd name="T74" fmla="*/ 46 w 48"/>
                  <a:gd name="T75" fmla="*/ 27 h 30"/>
                  <a:gd name="T76" fmla="*/ 4 w 48"/>
                  <a:gd name="T77" fmla="*/ 28 h 30"/>
                  <a:gd name="T78" fmla="*/ 2 w 48"/>
                  <a:gd name="T79" fmla="*/ 26 h 30"/>
                  <a:gd name="T80" fmla="*/ 5 w 48"/>
                  <a:gd name="T81" fmla="*/ 25 h 30"/>
                  <a:gd name="T82" fmla="*/ 5 w 48"/>
                  <a:gd name="T83" fmla="*/ 22 h 30"/>
                  <a:gd name="T84" fmla="*/ 8 w 48"/>
                  <a:gd name="T85" fmla="*/ 24 h 30"/>
                  <a:gd name="T86" fmla="*/ 11 w 48"/>
                  <a:gd name="T87" fmla="*/ 21 h 30"/>
                  <a:gd name="T88" fmla="*/ 9 w 48"/>
                  <a:gd name="T89" fmla="*/ 18 h 30"/>
                  <a:gd name="T90" fmla="*/ 12 w 48"/>
                  <a:gd name="T91" fmla="*/ 17 h 30"/>
                  <a:gd name="T92" fmla="*/ 13 w 48"/>
                  <a:gd name="T93" fmla="*/ 13 h 30"/>
                  <a:gd name="T94" fmla="*/ 9 w 48"/>
                  <a:gd name="T95" fmla="*/ 12 h 30"/>
                  <a:gd name="T96" fmla="*/ 11 w 48"/>
                  <a:gd name="T97" fmla="*/ 10 h 30"/>
                  <a:gd name="T98" fmla="*/ 10 w 48"/>
                  <a:gd name="T99" fmla="*/ 7 h 30"/>
                  <a:gd name="T100" fmla="*/ 7 w 48"/>
                  <a:gd name="T101" fmla="*/ 6 h 30"/>
                  <a:gd name="T102" fmla="*/ 5 w 48"/>
                  <a:gd name="T103" fmla="*/ 8 h 30"/>
                  <a:gd name="T104" fmla="*/ 4 w 48"/>
                  <a:gd name="T105" fmla="*/ 4 h 30"/>
                  <a:gd name="T106" fmla="*/ 2 w 48"/>
                  <a:gd name="T107" fmla="*/ 4 h 30"/>
                  <a:gd name="T108" fmla="*/ 2 w 48"/>
                  <a:gd name="T109" fmla="*/ 3 h 30"/>
                  <a:gd name="T110" fmla="*/ 45 w 48"/>
                  <a:gd name="T111" fmla="*/ 2 h 30"/>
                  <a:gd name="T112" fmla="*/ 46 w 48"/>
                  <a:gd name="T113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" h="30">
                    <a:moveTo>
                      <a:pt x="4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2" y="30"/>
                      <a:pt x="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7" y="30"/>
                      <a:pt x="48" y="28"/>
                      <a:pt x="48" y="27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2"/>
                      <a:pt x="47" y="0"/>
                      <a:pt x="45" y="0"/>
                    </a:cubicBezTo>
                    <a:close/>
                    <a:moveTo>
                      <a:pt x="2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10"/>
                    </a:cubicBezTo>
                    <a:cubicBezTo>
                      <a:pt x="5" y="10"/>
                      <a:pt x="5" y="10"/>
                      <a:pt x="6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8"/>
                    </a:cubicBezTo>
                    <a:cubicBezTo>
                      <a:pt x="7" y="18"/>
                      <a:pt x="7" y="18"/>
                      <a:pt x="8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4" y="21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0"/>
                      <a:pt x="4" y="19"/>
                      <a:pt x="5" y="18"/>
                    </a:cubicBezTo>
                    <a:cubicBezTo>
                      <a:pt x="6" y="17"/>
                      <a:pt x="7" y="16"/>
                      <a:pt x="7" y="15"/>
                    </a:cubicBezTo>
                    <a:cubicBezTo>
                      <a:pt x="7" y="14"/>
                      <a:pt x="6" y="13"/>
                      <a:pt x="5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lnTo>
                      <a:pt x="2" y="6"/>
                    </a:lnTo>
                    <a:close/>
                    <a:moveTo>
                      <a:pt x="3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5"/>
                    </a:cubicBezTo>
                    <a:cubicBezTo>
                      <a:pt x="5" y="16"/>
                      <a:pt x="5" y="16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3" y="12"/>
                    </a:cubicBezTo>
                    <a:close/>
                    <a:moveTo>
                      <a:pt x="46" y="27"/>
                    </a:moveTo>
                    <a:cubicBezTo>
                      <a:pt x="46" y="27"/>
                      <a:pt x="46" y="28"/>
                      <a:pt x="45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3" y="28"/>
                      <a:pt x="2" y="27"/>
                      <a:pt x="2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6"/>
                      <a:pt x="4" y="25"/>
                      <a:pt x="5" y="25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3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1" y="21"/>
                      <a:pt x="11" y="21"/>
                      <a:pt x="11" y="20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13" y="13"/>
                      <a:pt x="13" y="13"/>
                      <a:pt x="12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8"/>
                      <a:pt x="10" y="7"/>
                    </a:cubicBezTo>
                    <a:cubicBezTo>
                      <a:pt x="9" y="7"/>
                      <a:pt x="9" y="6"/>
                      <a:pt x="8" y="6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3"/>
                    </a:cubicBezTo>
                    <a:lnTo>
                      <a:pt x="46" y="27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2" name="Freeform 655">
                <a:extLst>
                  <a:ext uri="{FF2B5EF4-FFF2-40B4-BE49-F238E27FC236}">
                    <a16:creationId xmlns:a16="http://schemas.microsoft.com/office/drawing/2014/main" id="{DBD860E2-664E-4ABC-8ECD-3CBA75144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0572" y="6809869"/>
                <a:ext cx="100558" cy="36914"/>
              </a:xfrm>
              <a:custGeom>
                <a:avLst/>
                <a:gdLst>
                  <a:gd name="T0" fmla="*/ 11 w 11"/>
                  <a:gd name="T1" fmla="*/ 2 h 4"/>
                  <a:gd name="T2" fmla="*/ 11 w 11"/>
                  <a:gd name="T3" fmla="*/ 2 h 4"/>
                  <a:gd name="T4" fmla="*/ 9 w 11"/>
                  <a:gd name="T5" fmla="*/ 4 h 4"/>
                  <a:gd name="T6" fmla="*/ 2 w 11"/>
                  <a:gd name="T7" fmla="*/ 4 h 4"/>
                  <a:gd name="T8" fmla="*/ 0 w 11"/>
                  <a:gd name="T9" fmla="*/ 2 h 4"/>
                  <a:gd name="T10" fmla="*/ 0 w 11"/>
                  <a:gd name="T11" fmla="*/ 2 h 4"/>
                  <a:gd name="T12" fmla="*/ 2 w 11"/>
                  <a:gd name="T13" fmla="*/ 0 h 4"/>
                  <a:gd name="T14" fmla="*/ 9 w 11"/>
                  <a:gd name="T15" fmla="*/ 0 h 4"/>
                  <a:gd name="T16" fmla="*/ 11 w 1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11" y="2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0" y="4"/>
                      <a:pt x="9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1"/>
                      <a:pt x="1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3" name="Oval 656">
                <a:extLst>
                  <a:ext uri="{FF2B5EF4-FFF2-40B4-BE49-F238E27FC236}">
                    <a16:creationId xmlns:a16="http://schemas.microsoft.com/office/drawing/2014/main" id="{1B277626-4C4D-416E-AAC4-08BCF69B3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0572" y="6809869"/>
                <a:ext cx="36914" cy="36914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4" name="Freeform 657">
                <a:extLst>
                  <a:ext uri="{FF2B5EF4-FFF2-40B4-BE49-F238E27FC236}">
                    <a16:creationId xmlns:a16="http://schemas.microsoft.com/office/drawing/2014/main" id="{97B6E3BD-6526-47B0-8B01-BEDBF1CA1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1662" y="6800959"/>
                <a:ext cx="119650" cy="54734"/>
              </a:xfrm>
              <a:custGeom>
                <a:avLst/>
                <a:gdLst>
                  <a:gd name="T0" fmla="*/ 10 w 13"/>
                  <a:gd name="T1" fmla="*/ 0 h 6"/>
                  <a:gd name="T2" fmla="*/ 3 w 13"/>
                  <a:gd name="T3" fmla="*/ 0 h 6"/>
                  <a:gd name="T4" fmla="*/ 0 w 13"/>
                  <a:gd name="T5" fmla="*/ 3 h 6"/>
                  <a:gd name="T6" fmla="*/ 3 w 13"/>
                  <a:gd name="T7" fmla="*/ 6 h 6"/>
                  <a:gd name="T8" fmla="*/ 10 w 13"/>
                  <a:gd name="T9" fmla="*/ 6 h 6"/>
                  <a:gd name="T10" fmla="*/ 13 w 13"/>
                  <a:gd name="T11" fmla="*/ 3 h 6"/>
                  <a:gd name="T12" fmla="*/ 10 w 13"/>
                  <a:gd name="T13" fmla="*/ 0 h 6"/>
                  <a:gd name="T14" fmla="*/ 2 w 13"/>
                  <a:gd name="T15" fmla="*/ 3 h 6"/>
                  <a:gd name="T16" fmla="*/ 3 w 13"/>
                  <a:gd name="T17" fmla="*/ 2 h 6"/>
                  <a:gd name="T18" fmla="*/ 5 w 13"/>
                  <a:gd name="T19" fmla="*/ 3 h 6"/>
                  <a:gd name="T20" fmla="*/ 3 w 13"/>
                  <a:gd name="T21" fmla="*/ 4 h 6"/>
                  <a:gd name="T22" fmla="*/ 2 w 13"/>
                  <a:gd name="T23" fmla="*/ 3 h 6"/>
                  <a:gd name="T24" fmla="*/ 10 w 13"/>
                  <a:gd name="T25" fmla="*/ 4 h 6"/>
                  <a:gd name="T26" fmla="*/ 6 w 13"/>
                  <a:gd name="T27" fmla="*/ 4 h 6"/>
                  <a:gd name="T28" fmla="*/ 6 w 13"/>
                  <a:gd name="T29" fmla="*/ 3 h 6"/>
                  <a:gd name="T30" fmla="*/ 6 w 13"/>
                  <a:gd name="T31" fmla="*/ 2 h 6"/>
                  <a:gd name="T32" fmla="*/ 10 w 13"/>
                  <a:gd name="T33" fmla="*/ 2 h 6"/>
                  <a:gd name="T34" fmla="*/ 11 w 13"/>
                  <a:gd name="T35" fmla="*/ 3 h 6"/>
                  <a:gd name="T36" fmla="*/ 10 w 13"/>
                  <a:gd name="T3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6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3" y="5"/>
                      <a:pt x="13" y="3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3"/>
                    </a:cubicBezTo>
                    <a:cubicBezTo>
                      <a:pt x="5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  <a:moveTo>
                      <a:pt x="10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5" name="Freeform 658">
                <a:extLst>
                  <a:ext uri="{FF2B5EF4-FFF2-40B4-BE49-F238E27FC236}">
                    <a16:creationId xmlns:a16="http://schemas.microsoft.com/office/drawing/2014/main" id="{276F2DCE-F935-4CA8-A233-541E40798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0572" y="6883696"/>
                <a:ext cx="100558" cy="36914"/>
              </a:xfrm>
              <a:custGeom>
                <a:avLst/>
                <a:gdLst>
                  <a:gd name="T0" fmla="*/ 0 w 11"/>
                  <a:gd name="T1" fmla="*/ 2 h 4"/>
                  <a:gd name="T2" fmla="*/ 0 w 11"/>
                  <a:gd name="T3" fmla="*/ 2 h 4"/>
                  <a:gd name="T4" fmla="*/ 2 w 11"/>
                  <a:gd name="T5" fmla="*/ 0 h 4"/>
                  <a:gd name="T6" fmla="*/ 9 w 11"/>
                  <a:gd name="T7" fmla="*/ 0 h 4"/>
                  <a:gd name="T8" fmla="*/ 11 w 11"/>
                  <a:gd name="T9" fmla="*/ 2 h 4"/>
                  <a:gd name="T10" fmla="*/ 11 w 11"/>
                  <a:gd name="T11" fmla="*/ 2 h 4"/>
                  <a:gd name="T12" fmla="*/ 9 w 11"/>
                  <a:gd name="T13" fmla="*/ 4 h 4"/>
                  <a:gd name="T14" fmla="*/ 2 w 11"/>
                  <a:gd name="T15" fmla="*/ 4 h 4"/>
                  <a:gd name="T16" fmla="*/ 0 w 1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0" y="4"/>
                      <a:pt x="9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6" name="Oval 659">
                <a:extLst>
                  <a:ext uri="{FF2B5EF4-FFF2-40B4-BE49-F238E27FC236}">
                    <a16:creationId xmlns:a16="http://schemas.microsoft.com/office/drawing/2014/main" id="{ACC3D22F-86C8-4F17-8AF9-211DF1B30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5306" y="6883696"/>
                <a:ext cx="45824" cy="36914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7" name="Freeform 660">
                <a:extLst>
                  <a:ext uri="{FF2B5EF4-FFF2-40B4-BE49-F238E27FC236}">
                    <a16:creationId xmlns:a16="http://schemas.microsoft.com/office/drawing/2014/main" id="{4D875082-391F-4E54-9227-049B03C047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1662" y="6874786"/>
                <a:ext cx="119650" cy="54734"/>
              </a:xfrm>
              <a:custGeom>
                <a:avLst/>
                <a:gdLst>
                  <a:gd name="T0" fmla="*/ 10 w 13"/>
                  <a:gd name="T1" fmla="*/ 0 h 6"/>
                  <a:gd name="T2" fmla="*/ 3 w 13"/>
                  <a:gd name="T3" fmla="*/ 0 h 6"/>
                  <a:gd name="T4" fmla="*/ 0 w 13"/>
                  <a:gd name="T5" fmla="*/ 3 h 6"/>
                  <a:gd name="T6" fmla="*/ 3 w 13"/>
                  <a:gd name="T7" fmla="*/ 6 h 6"/>
                  <a:gd name="T8" fmla="*/ 10 w 13"/>
                  <a:gd name="T9" fmla="*/ 6 h 6"/>
                  <a:gd name="T10" fmla="*/ 13 w 13"/>
                  <a:gd name="T11" fmla="*/ 3 h 6"/>
                  <a:gd name="T12" fmla="*/ 10 w 13"/>
                  <a:gd name="T13" fmla="*/ 0 h 6"/>
                  <a:gd name="T14" fmla="*/ 2 w 13"/>
                  <a:gd name="T15" fmla="*/ 3 h 6"/>
                  <a:gd name="T16" fmla="*/ 3 w 13"/>
                  <a:gd name="T17" fmla="*/ 2 h 6"/>
                  <a:gd name="T18" fmla="*/ 7 w 13"/>
                  <a:gd name="T19" fmla="*/ 2 h 6"/>
                  <a:gd name="T20" fmla="*/ 7 w 13"/>
                  <a:gd name="T21" fmla="*/ 3 h 6"/>
                  <a:gd name="T22" fmla="*/ 7 w 13"/>
                  <a:gd name="T23" fmla="*/ 4 h 6"/>
                  <a:gd name="T24" fmla="*/ 3 w 13"/>
                  <a:gd name="T25" fmla="*/ 4 h 6"/>
                  <a:gd name="T26" fmla="*/ 2 w 13"/>
                  <a:gd name="T27" fmla="*/ 3 h 6"/>
                  <a:gd name="T28" fmla="*/ 10 w 13"/>
                  <a:gd name="T29" fmla="*/ 4 h 6"/>
                  <a:gd name="T30" fmla="*/ 8 w 13"/>
                  <a:gd name="T31" fmla="*/ 3 h 6"/>
                  <a:gd name="T32" fmla="*/ 10 w 13"/>
                  <a:gd name="T33" fmla="*/ 2 h 6"/>
                  <a:gd name="T34" fmla="*/ 11 w 13"/>
                  <a:gd name="T35" fmla="*/ 3 h 6"/>
                  <a:gd name="T36" fmla="*/ 10 w 13"/>
                  <a:gd name="T3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6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3" y="5"/>
                      <a:pt x="13" y="3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3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  <a:moveTo>
                      <a:pt x="10" y="4"/>
                    </a:move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8" name="Freeform 661">
                <a:extLst>
                  <a:ext uri="{FF2B5EF4-FFF2-40B4-BE49-F238E27FC236}">
                    <a16:creationId xmlns:a16="http://schemas.microsoft.com/office/drawing/2014/main" id="{F61CBC7A-57F9-482E-B86A-F007DAD6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0572" y="6956250"/>
                <a:ext cx="100558" cy="36914"/>
              </a:xfrm>
              <a:custGeom>
                <a:avLst/>
                <a:gdLst>
                  <a:gd name="T0" fmla="*/ 0 w 11"/>
                  <a:gd name="T1" fmla="*/ 2 h 4"/>
                  <a:gd name="T2" fmla="*/ 0 w 11"/>
                  <a:gd name="T3" fmla="*/ 2 h 4"/>
                  <a:gd name="T4" fmla="*/ 2 w 11"/>
                  <a:gd name="T5" fmla="*/ 0 h 4"/>
                  <a:gd name="T6" fmla="*/ 9 w 11"/>
                  <a:gd name="T7" fmla="*/ 0 h 4"/>
                  <a:gd name="T8" fmla="*/ 11 w 11"/>
                  <a:gd name="T9" fmla="*/ 2 h 4"/>
                  <a:gd name="T10" fmla="*/ 11 w 11"/>
                  <a:gd name="T11" fmla="*/ 2 h 4"/>
                  <a:gd name="T12" fmla="*/ 9 w 11"/>
                  <a:gd name="T13" fmla="*/ 4 h 4"/>
                  <a:gd name="T14" fmla="*/ 2 w 11"/>
                  <a:gd name="T15" fmla="*/ 4 h 4"/>
                  <a:gd name="T16" fmla="*/ 0 w 1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3"/>
                      <a:pt x="10" y="4"/>
                      <a:pt x="9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69" name="Oval 662">
                <a:extLst>
                  <a:ext uri="{FF2B5EF4-FFF2-40B4-BE49-F238E27FC236}">
                    <a16:creationId xmlns:a16="http://schemas.microsoft.com/office/drawing/2014/main" id="{412FCD55-E57C-4B8E-B794-C95F132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5306" y="6956250"/>
                <a:ext cx="45824" cy="36914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0" name="Freeform 663">
                <a:extLst>
                  <a:ext uri="{FF2B5EF4-FFF2-40B4-BE49-F238E27FC236}">
                    <a16:creationId xmlns:a16="http://schemas.microsoft.com/office/drawing/2014/main" id="{65F7A0FC-4523-448E-9F0A-CA9371CBE1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1662" y="6947340"/>
                <a:ext cx="119650" cy="54734"/>
              </a:xfrm>
              <a:custGeom>
                <a:avLst/>
                <a:gdLst>
                  <a:gd name="T0" fmla="*/ 10 w 13"/>
                  <a:gd name="T1" fmla="*/ 0 h 6"/>
                  <a:gd name="T2" fmla="*/ 3 w 13"/>
                  <a:gd name="T3" fmla="*/ 0 h 6"/>
                  <a:gd name="T4" fmla="*/ 0 w 13"/>
                  <a:gd name="T5" fmla="*/ 3 h 6"/>
                  <a:gd name="T6" fmla="*/ 3 w 13"/>
                  <a:gd name="T7" fmla="*/ 6 h 6"/>
                  <a:gd name="T8" fmla="*/ 10 w 13"/>
                  <a:gd name="T9" fmla="*/ 6 h 6"/>
                  <a:gd name="T10" fmla="*/ 13 w 13"/>
                  <a:gd name="T11" fmla="*/ 3 h 6"/>
                  <a:gd name="T12" fmla="*/ 10 w 13"/>
                  <a:gd name="T13" fmla="*/ 0 h 6"/>
                  <a:gd name="T14" fmla="*/ 2 w 13"/>
                  <a:gd name="T15" fmla="*/ 3 h 6"/>
                  <a:gd name="T16" fmla="*/ 3 w 13"/>
                  <a:gd name="T17" fmla="*/ 2 h 6"/>
                  <a:gd name="T18" fmla="*/ 7 w 13"/>
                  <a:gd name="T19" fmla="*/ 2 h 6"/>
                  <a:gd name="T20" fmla="*/ 7 w 13"/>
                  <a:gd name="T21" fmla="*/ 3 h 6"/>
                  <a:gd name="T22" fmla="*/ 7 w 13"/>
                  <a:gd name="T23" fmla="*/ 4 h 6"/>
                  <a:gd name="T24" fmla="*/ 3 w 13"/>
                  <a:gd name="T25" fmla="*/ 4 h 6"/>
                  <a:gd name="T26" fmla="*/ 2 w 13"/>
                  <a:gd name="T27" fmla="*/ 3 h 6"/>
                  <a:gd name="T28" fmla="*/ 10 w 13"/>
                  <a:gd name="T29" fmla="*/ 4 h 6"/>
                  <a:gd name="T30" fmla="*/ 8 w 13"/>
                  <a:gd name="T31" fmla="*/ 3 h 6"/>
                  <a:gd name="T32" fmla="*/ 10 w 13"/>
                  <a:gd name="T33" fmla="*/ 2 h 6"/>
                  <a:gd name="T34" fmla="*/ 11 w 13"/>
                  <a:gd name="T35" fmla="*/ 3 h 6"/>
                  <a:gd name="T36" fmla="*/ 10 w 13"/>
                  <a:gd name="T3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6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3" y="5"/>
                      <a:pt x="13" y="3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  <a:moveTo>
                      <a:pt x="2" y="3"/>
                    </a:moveTo>
                    <a:cubicBezTo>
                      <a:pt x="2" y="2"/>
                      <a:pt x="2" y="2"/>
                      <a:pt x="3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3"/>
                    </a:cubicBezTo>
                    <a:close/>
                    <a:moveTo>
                      <a:pt x="10" y="4"/>
                    </a:move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1" name="Freeform 664">
                <a:extLst>
                  <a:ext uri="{FF2B5EF4-FFF2-40B4-BE49-F238E27FC236}">
                    <a16:creationId xmlns:a16="http://schemas.microsoft.com/office/drawing/2014/main" id="{3CEEFD98-8F57-4B19-BFCE-AB6EDFFBC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3866" y="6800959"/>
                <a:ext cx="19094" cy="201114"/>
              </a:xfrm>
              <a:custGeom>
                <a:avLst/>
                <a:gdLst>
                  <a:gd name="T0" fmla="*/ 1 w 2"/>
                  <a:gd name="T1" fmla="*/ 22 h 22"/>
                  <a:gd name="T2" fmla="*/ 0 w 2"/>
                  <a:gd name="T3" fmla="*/ 21 h 22"/>
                  <a:gd name="T4" fmla="*/ 0 w 2"/>
                  <a:gd name="T5" fmla="*/ 1 h 22"/>
                  <a:gd name="T6" fmla="*/ 1 w 2"/>
                  <a:gd name="T7" fmla="*/ 0 h 22"/>
                  <a:gd name="T8" fmla="*/ 2 w 2"/>
                  <a:gd name="T9" fmla="*/ 1 h 22"/>
                  <a:gd name="T10" fmla="*/ 2 w 2"/>
                  <a:gd name="T11" fmla="*/ 21 h 22"/>
                  <a:gd name="T12" fmla="*/ 1 w 2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2">
                    <a:moveTo>
                      <a:pt x="1" y="22"/>
                    </a:moveTo>
                    <a:cubicBezTo>
                      <a:pt x="1" y="22"/>
                      <a:pt x="0" y="22"/>
                      <a:pt x="0" y="2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2" y="22"/>
                      <a:pt x="1" y="2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2" name="Freeform 665">
                <a:extLst>
                  <a:ext uri="{FF2B5EF4-FFF2-40B4-BE49-F238E27FC236}">
                    <a16:creationId xmlns:a16="http://schemas.microsoft.com/office/drawing/2014/main" id="{6710EC94-A6F8-44D8-93AC-A94933DC6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6953" y="6929520"/>
                <a:ext cx="101830" cy="26731"/>
              </a:xfrm>
              <a:custGeom>
                <a:avLst/>
                <a:gdLst>
                  <a:gd name="T0" fmla="*/ 9 w 11"/>
                  <a:gd name="T1" fmla="*/ 0 h 3"/>
                  <a:gd name="T2" fmla="*/ 1 w 11"/>
                  <a:gd name="T3" fmla="*/ 0 h 3"/>
                  <a:gd name="T4" fmla="*/ 0 w 11"/>
                  <a:gd name="T5" fmla="*/ 2 h 3"/>
                  <a:gd name="T6" fmla="*/ 0 w 11"/>
                  <a:gd name="T7" fmla="*/ 2 h 3"/>
                  <a:gd name="T8" fmla="*/ 1 w 11"/>
                  <a:gd name="T9" fmla="*/ 3 h 3"/>
                  <a:gd name="T10" fmla="*/ 9 w 11"/>
                  <a:gd name="T11" fmla="*/ 3 h 3"/>
                  <a:gd name="T12" fmla="*/ 11 w 11"/>
                  <a:gd name="T13" fmla="*/ 2 h 3"/>
                  <a:gd name="T14" fmla="*/ 11 w 11"/>
                  <a:gd name="T15" fmla="*/ 2 h 3"/>
                  <a:gd name="T16" fmla="*/ 9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73" name="Freeform 666">
                <a:extLst>
                  <a:ext uri="{FF2B5EF4-FFF2-40B4-BE49-F238E27FC236}">
                    <a16:creationId xmlns:a16="http://schemas.microsoft.com/office/drawing/2014/main" id="{716EF8DB-E7AA-4A82-BEA4-AA53AA1829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38043" y="6920609"/>
                <a:ext cx="119650" cy="45824"/>
              </a:xfrm>
              <a:custGeom>
                <a:avLst/>
                <a:gdLst>
                  <a:gd name="T0" fmla="*/ 10 w 13"/>
                  <a:gd name="T1" fmla="*/ 5 h 5"/>
                  <a:gd name="T2" fmla="*/ 2 w 13"/>
                  <a:gd name="T3" fmla="*/ 5 h 5"/>
                  <a:gd name="T4" fmla="*/ 0 w 13"/>
                  <a:gd name="T5" fmla="*/ 3 h 5"/>
                  <a:gd name="T6" fmla="*/ 2 w 13"/>
                  <a:gd name="T7" fmla="*/ 0 h 5"/>
                  <a:gd name="T8" fmla="*/ 10 w 13"/>
                  <a:gd name="T9" fmla="*/ 0 h 5"/>
                  <a:gd name="T10" fmla="*/ 13 w 13"/>
                  <a:gd name="T11" fmla="*/ 3 h 5"/>
                  <a:gd name="T12" fmla="*/ 10 w 13"/>
                  <a:gd name="T13" fmla="*/ 5 h 5"/>
                  <a:gd name="T14" fmla="*/ 2 w 13"/>
                  <a:gd name="T15" fmla="*/ 2 h 5"/>
                  <a:gd name="T16" fmla="*/ 1 w 13"/>
                  <a:gd name="T17" fmla="*/ 3 h 5"/>
                  <a:gd name="T18" fmla="*/ 2 w 13"/>
                  <a:gd name="T19" fmla="*/ 4 h 5"/>
                  <a:gd name="T20" fmla="*/ 10 w 13"/>
                  <a:gd name="T21" fmla="*/ 4 h 5"/>
                  <a:gd name="T22" fmla="*/ 11 w 13"/>
                  <a:gd name="T23" fmla="*/ 3 h 5"/>
                  <a:gd name="T24" fmla="*/ 10 w 13"/>
                  <a:gd name="T25" fmla="*/ 2 h 5"/>
                  <a:gd name="T26" fmla="*/ 2 w 13"/>
                  <a:gd name="T2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5">
                    <a:moveTo>
                      <a:pt x="10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3" y="1"/>
                      <a:pt x="13" y="3"/>
                    </a:cubicBezTo>
                    <a:cubicBezTo>
                      <a:pt x="13" y="4"/>
                      <a:pt x="11" y="5"/>
                      <a:pt x="10" y="5"/>
                    </a:cubicBezTo>
                    <a:close/>
                    <a:moveTo>
                      <a:pt x="2" y="2"/>
                    </a:moveTo>
                    <a:cubicBezTo>
                      <a:pt x="2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B54135-840B-4470-8F3C-974CD6B01412}"/>
                </a:ext>
              </a:extLst>
            </p:cNvPr>
            <p:cNvSpPr/>
            <p:nvPr/>
          </p:nvSpPr>
          <p:spPr>
            <a:xfrm>
              <a:off x="2848587" y="3277956"/>
              <a:ext cx="2022401" cy="2215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24x7 </a:t>
              </a:r>
              <a:r>
                <a:rPr lang="en-US" sz="14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NexGen</a:t>
              </a: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 Security Operations 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Security Orchestration ,Automation &amp; Response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User Entity and Behavior Analysis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Threat Hunting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F73B41-F31D-4AAF-BD97-EB756CCD461B}"/>
              </a:ext>
            </a:extLst>
          </p:cNvPr>
          <p:cNvGrpSpPr/>
          <p:nvPr/>
        </p:nvGrpSpPr>
        <p:grpSpPr>
          <a:xfrm>
            <a:off x="7431290" y="1092883"/>
            <a:ext cx="2102312" cy="5162948"/>
            <a:chOff x="499828" y="1092883"/>
            <a:chExt cx="2515136" cy="4616282"/>
          </a:xfrm>
        </p:grpSpPr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6491E6CF-9773-421E-9A04-4D24FA286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34" y="1092883"/>
              <a:ext cx="2441750" cy="4616282"/>
            </a:xfrm>
            <a:custGeom>
              <a:avLst/>
              <a:gdLst>
                <a:gd name="T0" fmla="*/ 908 w 908"/>
                <a:gd name="T1" fmla="*/ 1756 h 1796"/>
                <a:gd name="T2" fmla="*/ 868 w 908"/>
                <a:gd name="T3" fmla="*/ 1796 h 1796"/>
                <a:gd name="T4" fmla="*/ 40 w 908"/>
                <a:gd name="T5" fmla="*/ 1796 h 1796"/>
                <a:gd name="T6" fmla="*/ 0 w 908"/>
                <a:gd name="T7" fmla="*/ 1756 h 1796"/>
                <a:gd name="T8" fmla="*/ 0 w 908"/>
                <a:gd name="T9" fmla="*/ 40 h 1796"/>
                <a:gd name="T10" fmla="*/ 40 w 908"/>
                <a:gd name="T11" fmla="*/ 0 h 1796"/>
                <a:gd name="T12" fmla="*/ 868 w 908"/>
                <a:gd name="T13" fmla="*/ 0 h 1796"/>
                <a:gd name="T14" fmla="*/ 908 w 908"/>
                <a:gd name="T15" fmla="*/ 40 h 1796"/>
                <a:gd name="T16" fmla="*/ 908 w 908"/>
                <a:gd name="T17" fmla="*/ 175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1796">
                  <a:moveTo>
                    <a:pt x="908" y="1756"/>
                  </a:moveTo>
                  <a:cubicBezTo>
                    <a:pt x="908" y="1778"/>
                    <a:pt x="890" y="1796"/>
                    <a:pt x="868" y="1796"/>
                  </a:cubicBezTo>
                  <a:cubicBezTo>
                    <a:pt x="40" y="1796"/>
                    <a:pt x="40" y="1796"/>
                    <a:pt x="40" y="1796"/>
                  </a:cubicBezTo>
                  <a:cubicBezTo>
                    <a:pt x="18" y="1796"/>
                    <a:pt x="0" y="1778"/>
                    <a:pt x="0" y="175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90" y="0"/>
                    <a:pt x="908" y="18"/>
                    <a:pt x="908" y="40"/>
                  </a:cubicBezTo>
                  <a:lnTo>
                    <a:pt x="908" y="17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8B0C5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22B6747-6BDE-45A7-BB34-2F3BE47FF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52" y="1148835"/>
              <a:ext cx="2296515" cy="943333"/>
            </a:xfrm>
            <a:custGeom>
              <a:avLst/>
              <a:gdLst>
                <a:gd name="T0" fmla="*/ 854 w 854"/>
                <a:gd name="T1" fmla="*/ 297 h 406"/>
                <a:gd name="T2" fmla="*/ 854 w 854"/>
                <a:gd name="T3" fmla="*/ 38 h 406"/>
                <a:gd name="T4" fmla="*/ 817 w 854"/>
                <a:gd name="T5" fmla="*/ 0 h 406"/>
                <a:gd name="T6" fmla="*/ 38 w 854"/>
                <a:gd name="T7" fmla="*/ 0 h 406"/>
                <a:gd name="T8" fmla="*/ 0 w 854"/>
                <a:gd name="T9" fmla="*/ 38 h 406"/>
                <a:gd name="T10" fmla="*/ 0 w 854"/>
                <a:gd name="T11" fmla="*/ 319 h 406"/>
                <a:gd name="T12" fmla="*/ 427 w 854"/>
                <a:gd name="T13" fmla="*/ 406 h 406"/>
                <a:gd name="T14" fmla="*/ 854 w 854"/>
                <a:gd name="T15" fmla="*/ 2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" h="406">
                  <a:moveTo>
                    <a:pt x="854" y="297"/>
                  </a:moveTo>
                  <a:cubicBezTo>
                    <a:pt x="854" y="38"/>
                    <a:pt x="854" y="38"/>
                    <a:pt x="854" y="38"/>
                  </a:cubicBezTo>
                  <a:cubicBezTo>
                    <a:pt x="854" y="17"/>
                    <a:pt x="838" y="0"/>
                    <a:pt x="8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427" y="406"/>
                    <a:pt x="427" y="406"/>
                    <a:pt x="427" y="406"/>
                  </a:cubicBezTo>
                  <a:lnTo>
                    <a:pt x="854" y="297"/>
                  </a:lnTo>
                  <a:close/>
                </a:path>
              </a:pathLst>
            </a:custGeom>
            <a:solidFill>
              <a:srgbClr val="043E6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3E3FFD-12DC-4BE9-91F0-D6A8A79D5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449" y="1940129"/>
              <a:ext cx="731520" cy="731520"/>
            </a:xfrm>
            <a:prstGeom prst="ellipse">
              <a:avLst/>
            </a:prstGeom>
            <a:solidFill>
              <a:srgbClr val="8B0C54"/>
            </a:solidFill>
            <a:ln w="746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16A6D3-074B-4CCE-A6C7-E17D07476A0A}"/>
                </a:ext>
              </a:extLst>
            </p:cNvPr>
            <p:cNvSpPr/>
            <p:nvPr/>
          </p:nvSpPr>
          <p:spPr>
            <a:xfrm>
              <a:off x="579952" y="1223361"/>
              <a:ext cx="229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480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Governance Risk &amp; Compliance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9B83D7-9710-4386-8195-1493DB6349D2}"/>
                </a:ext>
              </a:extLst>
            </p:cNvPr>
            <p:cNvSpPr/>
            <p:nvPr/>
          </p:nvSpPr>
          <p:spPr>
            <a:xfrm>
              <a:off x="499828" y="2686522"/>
              <a:ext cx="24688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/>
                <a:t>Industry Standard Frameworks</a:t>
              </a:r>
              <a:endParaRPr lang="en-US" sz="12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3E9CF7-4387-4273-B11D-9776CFE7B794}"/>
                </a:ext>
              </a:extLst>
            </p:cNvPr>
            <p:cNvGrpSpPr/>
            <p:nvPr/>
          </p:nvGrpSpPr>
          <p:grpSpPr>
            <a:xfrm>
              <a:off x="1507262" y="2095837"/>
              <a:ext cx="441894" cy="457397"/>
              <a:chOff x="1589368" y="6693109"/>
              <a:chExt cx="778534" cy="748646"/>
            </a:xfrm>
          </p:grpSpPr>
          <p:sp>
            <p:nvSpPr>
              <p:cNvPr id="118" name="Freeform 762">
                <a:extLst>
                  <a:ext uri="{FF2B5EF4-FFF2-40B4-BE49-F238E27FC236}">
                    <a16:creationId xmlns:a16="http://schemas.microsoft.com/office/drawing/2014/main" id="{86CF65F8-0474-4A5F-9058-8254394E1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082" y="6693109"/>
                <a:ext cx="563618" cy="563619"/>
              </a:xfrm>
              <a:custGeom>
                <a:avLst/>
                <a:gdLst>
                  <a:gd name="T0" fmla="*/ 2 w 55"/>
                  <a:gd name="T1" fmla="*/ 25 h 55"/>
                  <a:gd name="T2" fmla="*/ 30 w 55"/>
                  <a:gd name="T3" fmla="*/ 53 h 55"/>
                  <a:gd name="T4" fmla="*/ 36 w 55"/>
                  <a:gd name="T5" fmla="*/ 53 h 55"/>
                  <a:gd name="T6" fmla="*/ 53 w 55"/>
                  <a:gd name="T7" fmla="*/ 36 h 55"/>
                  <a:gd name="T8" fmla="*/ 53 w 55"/>
                  <a:gd name="T9" fmla="*/ 30 h 55"/>
                  <a:gd name="T10" fmla="*/ 25 w 55"/>
                  <a:gd name="T11" fmla="*/ 2 h 55"/>
                  <a:gd name="T12" fmla="*/ 19 w 55"/>
                  <a:gd name="T13" fmla="*/ 2 h 55"/>
                  <a:gd name="T14" fmla="*/ 2 w 55"/>
                  <a:gd name="T15" fmla="*/ 19 h 55"/>
                  <a:gd name="T16" fmla="*/ 2 w 55"/>
                  <a:gd name="T17" fmla="*/ 2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2" y="25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32" y="55"/>
                      <a:pt x="34" y="55"/>
                      <a:pt x="36" y="53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5" y="34"/>
                      <a:pt x="55" y="32"/>
                      <a:pt x="53" y="3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3" y="0"/>
                      <a:pt x="21" y="0"/>
                      <a:pt x="19" y="2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1"/>
                      <a:pt x="0" y="23"/>
                      <a:pt x="2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19" name="Freeform 763">
                <a:extLst>
                  <a:ext uri="{FF2B5EF4-FFF2-40B4-BE49-F238E27FC236}">
                    <a16:creationId xmlns:a16="http://schemas.microsoft.com/office/drawing/2014/main" id="{85131339-03D7-4078-B75C-BBFE45D2BF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3082" y="6693109"/>
                <a:ext cx="563618" cy="563619"/>
              </a:xfrm>
              <a:custGeom>
                <a:avLst/>
                <a:gdLst>
                  <a:gd name="T0" fmla="*/ 33 w 55"/>
                  <a:gd name="T1" fmla="*/ 55 h 55"/>
                  <a:gd name="T2" fmla="*/ 29 w 55"/>
                  <a:gd name="T3" fmla="*/ 53 h 55"/>
                  <a:gd name="T4" fmla="*/ 2 w 55"/>
                  <a:gd name="T5" fmla="*/ 26 h 55"/>
                  <a:gd name="T6" fmla="*/ 0 w 55"/>
                  <a:gd name="T7" fmla="*/ 22 h 55"/>
                  <a:gd name="T8" fmla="*/ 2 w 55"/>
                  <a:gd name="T9" fmla="*/ 18 h 55"/>
                  <a:gd name="T10" fmla="*/ 18 w 55"/>
                  <a:gd name="T11" fmla="*/ 2 h 55"/>
                  <a:gd name="T12" fmla="*/ 22 w 55"/>
                  <a:gd name="T13" fmla="*/ 0 h 55"/>
                  <a:gd name="T14" fmla="*/ 26 w 55"/>
                  <a:gd name="T15" fmla="*/ 2 h 55"/>
                  <a:gd name="T16" fmla="*/ 53 w 55"/>
                  <a:gd name="T17" fmla="*/ 29 h 55"/>
                  <a:gd name="T18" fmla="*/ 55 w 55"/>
                  <a:gd name="T19" fmla="*/ 33 h 55"/>
                  <a:gd name="T20" fmla="*/ 53 w 55"/>
                  <a:gd name="T21" fmla="*/ 37 h 55"/>
                  <a:gd name="T22" fmla="*/ 37 w 55"/>
                  <a:gd name="T23" fmla="*/ 53 h 55"/>
                  <a:gd name="T24" fmla="*/ 33 w 55"/>
                  <a:gd name="T25" fmla="*/ 55 h 55"/>
                  <a:gd name="T26" fmla="*/ 22 w 55"/>
                  <a:gd name="T27" fmla="*/ 2 h 55"/>
                  <a:gd name="T28" fmla="*/ 19 w 55"/>
                  <a:gd name="T29" fmla="*/ 3 h 55"/>
                  <a:gd name="T30" fmla="*/ 3 w 55"/>
                  <a:gd name="T31" fmla="*/ 19 h 55"/>
                  <a:gd name="T32" fmla="*/ 2 w 55"/>
                  <a:gd name="T33" fmla="*/ 22 h 55"/>
                  <a:gd name="T34" fmla="*/ 3 w 55"/>
                  <a:gd name="T35" fmla="*/ 25 h 55"/>
                  <a:gd name="T36" fmla="*/ 3 w 55"/>
                  <a:gd name="T37" fmla="*/ 25 h 55"/>
                  <a:gd name="T38" fmla="*/ 30 w 55"/>
                  <a:gd name="T39" fmla="*/ 52 h 55"/>
                  <a:gd name="T40" fmla="*/ 33 w 55"/>
                  <a:gd name="T41" fmla="*/ 53 h 55"/>
                  <a:gd name="T42" fmla="*/ 36 w 55"/>
                  <a:gd name="T43" fmla="*/ 52 h 55"/>
                  <a:gd name="T44" fmla="*/ 52 w 55"/>
                  <a:gd name="T45" fmla="*/ 36 h 55"/>
                  <a:gd name="T46" fmla="*/ 53 w 55"/>
                  <a:gd name="T47" fmla="*/ 33 h 55"/>
                  <a:gd name="T48" fmla="*/ 52 w 55"/>
                  <a:gd name="T49" fmla="*/ 30 h 55"/>
                  <a:gd name="T50" fmla="*/ 25 w 55"/>
                  <a:gd name="T51" fmla="*/ 3 h 55"/>
                  <a:gd name="T52" fmla="*/ 22 w 55"/>
                  <a:gd name="T53" fmla="*/ 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5">
                    <a:moveTo>
                      <a:pt x="33" y="55"/>
                    </a:moveTo>
                    <a:cubicBezTo>
                      <a:pt x="31" y="55"/>
                      <a:pt x="30" y="54"/>
                      <a:pt x="29" y="5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5"/>
                      <a:pt x="0" y="24"/>
                      <a:pt x="0" y="22"/>
                    </a:cubicBezTo>
                    <a:cubicBezTo>
                      <a:pt x="0" y="21"/>
                      <a:pt x="1" y="19"/>
                      <a:pt x="2" y="18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1"/>
                      <a:pt x="21" y="0"/>
                      <a:pt x="22" y="0"/>
                    </a:cubicBezTo>
                    <a:cubicBezTo>
                      <a:pt x="24" y="0"/>
                      <a:pt x="25" y="1"/>
                      <a:pt x="26" y="2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5" y="33"/>
                    </a:cubicBezTo>
                    <a:cubicBezTo>
                      <a:pt x="55" y="35"/>
                      <a:pt x="54" y="36"/>
                      <a:pt x="53" y="37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4" y="55"/>
                      <a:pt x="33" y="55"/>
                    </a:cubicBezTo>
                    <a:close/>
                    <a:moveTo>
                      <a:pt x="22" y="2"/>
                    </a:moveTo>
                    <a:cubicBezTo>
                      <a:pt x="21" y="2"/>
                      <a:pt x="20" y="2"/>
                      <a:pt x="19" y="3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1"/>
                      <a:pt x="2" y="22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3"/>
                      <a:pt x="32" y="53"/>
                      <a:pt x="33" y="53"/>
                    </a:cubicBezTo>
                    <a:cubicBezTo>
                      <a:pt x="34" y="53"/>
                      <a:pt x="35" y="53"/>
                      <a:pt x="36" y="52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5"/>
                      <a:pt x="53" y="34"/>
                      <a:pt x="53" y="33"/>
                    </a:cubicBezTo>
                    <a:cubicBezTo>
                      <a:pt x="53" y="32"/>
                      <a:pt x="53" y="31"/>
                      <a:pt x="52" y="3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2"/>
                      <a:pt x="23" y="2"/>
                      <a:pt x="22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0" name="Freeform 764">
                <a:extLst>
                  <a:ext uri="{FF2B5EF4-FFF2-40B4-BE49-F238E27FC236}">
                    <a16:creationId xmlns:a16="http://schemas.microsoft.com/office/drawing/2014/main" id="{1B262278-DAB3-4FE6-ABDE-F4B598FB2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400" y="7073125"/>
                <a:ext cx="82550" cy="81127"/>
              </a:xfrm>
              <a:custGeom>
                <a:avLst/>
                <a:gdLst>
                  <a:gd name="T0" fmla="*/ 0 w 58"/>
                  <a:gd name="T1" fmla="*/ 29 h 57"/>
                  <a:gd name="T2" fmla="*/ 36 w 58"/>
                  <a:gd name="T3" fmla="*/ 57 h 57"/>
                  <a:gd name="T4" fmla="*/ 58 w 58"/>
                  <a:gd name="T5" fmla="*/ 36 h 57"/>
                  <a:gd name="T6" fmla="*/ 22 w 58"/>
                  <a:gd name="T7" fmla="*/ 0 h 57"/>
                  <a:gd name="T8" fmla="*/ 0 w 58"/>
                  <a:gd name="T9" fmla="*/ 2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0" y="29"/>
                    </a:moveTo>
                    <a:lnTo>
                      <a:pt x="36" y="57"/>
                    </a:lnTo>
                    <a:lnTo>
                      <a:pt x="58" y="36"/>
                    </a:lnTo>
                    <a:lnTo>
                      <a:pt x="2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1" name="Freeform 765">
                <a:extLst>
                  <a:ext uri="{FF2B5EF4-FFF2-40B4-BE49-F238E27FC236}">
                    <a16:creationId xmlns:a16="http://schemas.microsoft.com/office/drawing/2014/main" id="{C087DB2A-69A2-4888-A934-3DA080FED0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0436" y="7063162"/>
                <a:ext cx="102476" cy="102476"/>
              </a:xfrm>
              <a:custGeom>
                <a:avLst/>
                <a:gdLst>
                  <a:gd name="T0" fmla="*/ 6 w 10"/>
                  <a:gd name="T1" fmla="*/ 10 h 10"/>
                  <a:gd name="T2" fmla="*/ 5 w 10"/>
                  <a:gd name="T3" fmla="*/ 10 h 10"/>
                  <a:gd name="T4" fmla="*/ 0 w 10"/>
                  <a:gd name="T5" fmla="*/ 5 h 10"/>
                  <a:gd name="T6" fmla="*/ 0 w 10"/>
                  <a:gd name="T7" fmla="*/ 4 h 10"/>
                  <a:gd name="T8" fmla="*/ 3 w 10"/>
                  <a:gd name="T9" fmla="*/ 1 h 10"/>
                  <a:gd name="T10" fmla="*/ 5 w 10"/>
                  <a:gd name="T11" fmla="*/ 1 h 10"/>
                  <a:gd name="T12" fmla="*/ 9 w 10"/>
                  <a:gd name="T13" fmla="*/ 6 h 10"/>
                  <a:gd name="T14" fmla="*/ 9 w 10"/>
                  <a:gd name="T15" fmla="*/ 7 h 10"/>
                  <a:gd name="T16" fmla="*/ 6 w 10"/>
                  <a:gd name="T17" fmla="*/ 10 h 10"/>
                  <a:gd name="T18" fmla="*/ 6 w 10"/>
                  <a:gd name="T19" fmla="*/ 10 h 10"/>
                  <a:gd name="T20" fmla="*/ 2 w 10"/>
                  <a:gd name="T21" fmla="*/ 5 h 10"/>
                  <a:gd name="T22" fmla="*/ 6 w 10"/>
                  <a:gd name="T23" fmla="*/ 8 h 10"/>
                  <a:gd name="T24" fmla="*/ 8 w 10"/>
                  <a:gd name="T25" fmla="*/ 6 h 10"/>
                  <a:gd name="T26" fmla="*/ 4 w 10"/>
                  <a:gd name="T27" fmla="*/ 3 h 10"/>
                  <a:gd name="T28" fmla="*/ 2 w 10"/>
                  <a:gd name="T2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0">
                    <a:moveTo>
                      <a:pt x="6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5" y="1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lose/>
                    <a:moveTo>
                      <a:pt x="2" y="5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2" name="Freeform 766">
                <a:extLst>
                  <a:ext uri="{FF2B5EF4-FFF2-40B4-BE49-F238E27FC236}">
                    <a16:creationId xmlns:a16="http://schemas.microsoft.com/office/drawing/2014/main" id="{5939EC5E-4AED-4AAF-99CC-5B3742AE3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272" y="7000537"/>
                <a:ext cx="81127" cy="82550"/>
              </a:xfrm>
              <a:custGeom>
                <a:avLst/>
                <a:gdLst>
                  <a:gd name="T0" fmla="*/ 0 w 57"/>
                  <a:gd name="T1" fmla="*/ 22 h 58"/>
                  <a:gd name="T2" fmla="*/ 36 w 57"/>
                  <a:gd name="T3" fmla="*/ 58 h 58"/>
                  <a:gd name="T4" fmla="*/ 57 w 57"/>
                  <a:gd name="T5" fmla="*/ 29 h 58"/>
                  <a:gd name="T6" fmla="*/ 21 w 57"/>
                  <a:gd name="T7" fmla="*/ 0 h 58"/>
                  <a:gd name="T8" fmla="*/ 0 w 57"/>
                  <a:gd name="T9" fmla="*/ 2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8">
                    <a:moveTo>
                      <a:pt x="0" y="22"/>
                    </a:moveTo>
                    <a:lnTo>
                      <a:pt x="36" y="58"/>
                    </a:lnTo>
                    <a:lnTo>
                      <a:pt x="57" y="29"/>
                    </a:lnTo>
                    <a:lnTo>
                      <a:pt x="2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3" name="Freeform 767">
                <a:extLst>
                  <a:ext uri="{FF2B5EF4-FFF2-40B4-BE49-F238E27FC236}">
                    <a16:creationId xmlns:a16="http://schemas.microsoft.com/office/drawing/2014/main" id="{393B49EA-AFBF-47E6-8AD9-0F42EF8EB7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9310" y="6990575"/>
                <a:ext cx="102476" cy="92514"/>
              </a:xfrm>
              <a:custGeom>
                <a:avLst/>
                <a:gdLst>
                  <a:gd name="T0" fmla="*/ 6 w 10"/>
                  <a:gd name="T1" fmla="*/ 9 h 9"/>
                  <a:gd name="T2" fmla="*/ 5 w 10"/>
                  <a:gd name="T3" fmla="*/ 9 h 9"/>
                  <a:gd name="T4" fmla="*/ 1 w 10"/>
                  <a:gd name="T5" fmla="*/ 4 h 9"/>
                  <a:gd name="T6" fmla="*/ 1 w 10"/>
                  <a:gd name="T7" fmla="*/ 3 h 9"/>
                  <a:gd name="T8" fmla="*/ 4 w 10"/>
                  <a:gd name="T9" fmla="*/ 0 h 9"/>
                  <a:gd name="T10" fmla="*/ 5 w 10"/>
                  <a:gd name="T11" fmla="*/ 0 h 9"/>
                  <a:gd name="T12" fmla="*/ 10 w 10"/>
                  <a:gd name="T13" fmla="*/ 5 h 9"/>
                  <a:gd name="T14" fmla="*/ 10 w 10"/>
                  <a:gd name="T15" fmla="*/ 6 h 9"/>
                  <a:gd name="T16" fmla="*/ 7 w 10"/>
                  <a:gd name="T17" fmla="*/ 9 h 9"/>
                  <a:gd name="T18" fmla="*/ 6 w 10"/>
                  <a:gd name="T19" fmla="*/ 9 h 9"/>
                  <a:gd name="T20" fmla="*/ 2 w 10"/>
                  <a:gd name="T21" fmla="*/ 4 h 9"/>
                  <a:gd name="T22" fmla="*/ 6 w 10"/>
                  <a:gd name="T23" fmla="*/ 7 h 9"/>
                  <a:gd name="T24" fmla="*/ 8 w 10"/>
                  <a:gd name="T25" fmla="*/ 5 h 9"/>
                  <a:gd name="T26" fmla="*/ 4 w 10"/>
                  <a:gd name="T27" fmla="*/ 2 h 9"/>
                  <a:gd name="T28" fmla="*/ 2 w 10"/>
                  <a:gd name="T2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cubicBezTo>
                      <a:pt x="6" y="9"/>
                      <a:pt x="5" y="9"/>
                      <a:pt x="5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6"/>
                      <a:pt x="10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lose/>
                    <a:moveTo>
                      <a:pt x="2" y="4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4" name="Freeform 768">
                <a:extLst>
                  <a:ext uri="{FF2B5EF4-FFF2-40B4-BE49-F238E27FC236}">
                    <a16:creationId xmlns:a16="http://schemas.microsoft.com/office/drawing/2014/main" id="{FF8AA987-64B0-4802-92C2-5E14DA9AB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6722" y="6919411"/>
                <a:ext cx="82550" cy="81127"/>
              </a:xfrm>
              <a:custGeom>
                <a:avLst/>
                <a:gdLst>
                  <a:gd name="T0" fmla="*/ 0 w 58"/>
                  <a:gd name="T1" fmla="*/ 21 h 57"/>
                  <a:gd name="T2" fmla="*/ 36 w 58"/>
                  <a:gd name="T3" fmla="*/ 57 h 57"/>
                  <a:gd name="T4" fmla="*/ 58 w 58"/>
                  <a:gd name="T5" fmla="*/ 36 h 57"/>
                  <a:gd name="T6" fmla="*/ 29 w 58"/>
                  <a:gd name="T7" fmla="*/ 0 h 57"/>
                  <a:gd name="T8" fmla="*/ 0 w 58"/>
                  <a:gd name="T9" fmla="*/ 2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0" y="21"/>
                    </a:moveTo>
                    <a:lnTo>
                      <a:pt x="36" y="57"/>
                    </a:lnTo>
                    <a:lnTo>
                      <a:pt x="58" y="36"/>
                    </a:lnTo>
                    <a:lnTo>
                      <a:pt x="2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5" name="Freeform 769">
                <a:extLst>
                  <a:ext uri="{FF2B5EF4-FFF2-40B4-BE49-F238E27FC236}">
                    <a16:creationId xmlns:a16="http://schemas.microsoft.com/office/drawing/2014/main" id="{F30EE6A1-E52B-4D21-A7A0-942C54683A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6722" y="6909448"/>
                <a:ext cx="92514" cy="102476"/>
              </a:xfrm>
              <a:custGeom>
                <a:avLst/>
                <a:gdLst>
                  <a:gd name="T0" fmla="*/ 5 w 9"/>
                  <a:gd name="T1" fmla="*/ 10 h 10"/>
                  <a:gd name="T2" fmla="*/ 5 w 9"/>
                  <a:gd name="T3" fmla="*/ 9 h 10"/>
                  <a:gd name="T4" fmla="*/ 0 w 9"/>
                  <a:gd name="T5" fmla="*/ 5 h 10"/>
                  <a:gd name="T6" fmla="*/ 0 w 9"/>
                  <a:gd name="T7" fmla="*/ 4 h 10"/>
                  <a:gd name="T8" fmla="*/ 3 w 9"/>
                  <a:gd name="T9" fmla="*/ 0 h 10"/>
                  <a:gd name="T10" fmla="*/ 4 w 9"/>
                  <a:gd name="T11" fmla="*/ 0 h 10"/>
                  <a:gd name="T12" fmla="*/ 9 w 9"/>
                  <a:gd name="T13" fmla="*/ 5 h 10"/>
                  <a:gd name="T14" fmla="*/ 9 w 9"/>
                  <a:gd name="T15" fmla="*/ 6 h 10"/>
                  <a:gd name="T16" fmla="*/ 6 w 9"/>
                  <a:gd name="T17" fmla="*/ 9 h 10"/>
                  <a:gd name="T18" fmla="*/ 5 w 9"/>
                  <a:gd name="T19" fmla="*/ 10 h 10"/>
                  <a:gd name="T20" fmla="*/ 2 w 9"/>
                  <a:gd name="T21" fmla="*/ 4 h 10"/>
                  <a:gd name="T22" fmla="*/ 5 w 9"/>
                  <a:gd name="T23" fmla="*/ 8 h 10"/>
                  <a:gd name="T24" fmla="*/ 7 w 9"/>
                  <a:gd name="T25" fmla="*/ 6 h 10"/>
                  <a:gd name="T26" fmla="*/ 4 w 9"/>
                  <a:gd name="T27" fmla="*/ 2 h 10"/>
                  <a:gd name="T28" fmla="*/ 2 w 9"/>
                  <a:gd name="T2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0">
                    <a:moveTo>
                      <a:pt x="5" y="10"/>
                    </a:moveTo>
                    <a:cubicBezTo>
                      <a:pt x="5" y="10"/>
                      <a:pt x="5" y="10"/>
                      <a:pt x="5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6"/>
                      <a:pt x="9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lose/>
                    <a:moveTo>
                      <a:pt x="2" y="4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6" name="Freeform 770">
                <a:extLst>
                  <a:ext uri="{FF2B5EF4-FFF2-40B4-BE49-F238E27FC236}">
                    <a16:creationId xmlns:a16="http://schemas.microsoft.com/office/drawing/2014/main" id="{5609668A-3013-4F09-B299-83763E6D2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558" y="6836861"/>
                <a:ext cx="81127" cy="82550"/>
              </a:xfrm>
              <a:custGeom>
                <a:avLst/>
                <a:gdLst>
                  <a:gd name="T0" fmla="*/ 0 w 57"/>
                  <a:gd name="T1" fmla="*/ 22 h 58"/>
                  <a:gd name="T2" fmla="*/ 36 w 57"/>
                  <a:gd name="T3" fmla="*/ 58 h 58"/>
                  <a:gd name="T4" fmla="*/ 57 w 57"/>
                  <a:gd name="T5" fmla="*/ 36 h 58"/>
                  <a:gd name="T6" fmla="*/ 21 w 57"/>
                  <a:gd name="T7" fmla="*/ 0 h 58"/>
                  <a:gd name="T8" fmla="*/ 0 w 57"/>
                  <a:gd name="T9" fmla="*/ 2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8">
                    <a:moveTo>
                      <a:pt x="0" y="22"/>
                    </a:moveTo>
                    <a:lnTo>
                      <a:pt x="36" y="58"/>
                    </a:lnTo>
                    <a:lnTo>
                      <a:pt x="57" y="36"/>
                    </a:lnTo>
                    <a:lnTo>
                      <a:pt x="2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7" name="Freeform 771">
                <a:extLst>
                  <a:ext uri="{FF2B5EF4-FFF2-40B4-BE49-F238E27FC236}">
                    <a16:creationId xmlns:a16="http://schemas.microsoft.com/office/drawing/2014/main" id="{247DC992-6E99-4F3E-8C10-E5229B44EE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596" y="6826897"/>
                <a:ext cx="102476" cy="102476"/>
              </a:xfrm>
              <a:custGeom>
                <a:avLst/>
                <a:gdLst>
                  <a:gd name="T0" fmla="*/ 6 w 10"/>
                  <a:gd name="T1" fmla="*/ 10 h 10"/>
                  <a:gd name="T2" fmla="*/ 5 w 10"/>
                  <a:gd name="T3" fmla="*/ 10 h 10"/>
                  <a:gd name="T4" fmla="*/ 0 w 10"/>
                  <a:gd name="T5" fmla="*/ 5 h 10"/>
                  <a:gd name="T6" fmla="*/ 0 w 10"/>
                  <a:gd name="T7" fmla="*/ 4 h 10"/>
                  <a:gd name="T8" fmla="*/ 3 w 10"/>
                  <a:gd name="T9" fmla="*/ 1 h 10"/>
                  <a:gd name="T10" fmla="*/ 5 w 10"/>
                  <a:gd name="T11" fmla="*/ 1 h 10"/>
                  <a:gd name="T12" fmla="*/ 9 w 10"/>
                  <a:gd name="T13" fmla="*/ 5 h 10"/>
                  <a:gd name="T14" fmla="*/ 9 w 10"/>
                  <a:gd name="T15" fmla="*/ 7 h 10"/>
                  <a:gd name="T16" fmla="*/ 6 w 10"/>
                  <a:gd name="T17" fmla="*/ 10 h 10"/>
                  <a:gd name="T18" fmla="*/ 6 w 10"/>
                  <a:gd name="T19" fmla="*/ 10 h 10"/>
                  <a:gd name="T20" fmla="*/ 2 w 10"/>
                  <a:gd name="T21" fmla="*/ 4 h 10"/>
                  <a:gd name="T22" fmla="*/ 6 w 10"/>
                  <a:gd name="T23" fmla="*/ 8 h 10"/>
                  <a:gd name="T24" fmla="*/ 8 w 10"/>
                  <a:gd name="T25" fmla="*/ 6 h 10"/>
                  <a:gd name="T26" fmla="*/ 4 w 10"/>
                  <a:gd name="T27" fmla="*/ 2 h 10"/>
                  <a:gd name="T28" fmla="*/ 2 w 10"/>
                  <a:gd name="T2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0">
                    <a:moveTo>
                      <a:pt x="6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5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lose/>
                    <a:moveTo>
                      <a:pt x="2" y="4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8" name="Freeform 772">
                <a:extLst>
                  <a:ext uri="{FF2B5EF4-FFF2-40B4-BE49-F238E27FC236}">
                    <a16:creationId xmlns:a16="http://schemas.microsoft.com/office/drawing/2014/main" id="{517FA1E2-733E-49EF-B4E3-507EBBF36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310" y="7083088"/>
                <a:ext cx="112439" cy="112440"/>
              </a:xfrm>
              <a:custGeom>
                <a:avLst/>
                <a:gdLst>
                  <a:gd name="T0" fmla="*/ 10 w 11"/>
                  <a:gd name="T1" fmla="*/ 11 h 11"/>
                  <a:gd name="T2" fmla="*/ 10 w 11"/>
                  <a:gd name="T3" fmla="*/ 11 h 11"/>
                  <a:gd name="T4" fmla="*/ 0 w 11"/>
                  <a:gd name="T5" fmla="*/ 1 h 11"/>
                  <a:gd name="T6" fmla="*/ 0 w 11"/>
                  <a:gd name="T7" fmla="*/ 0 h 11"/>
                  <a:gd name="T8" fmla="*/ 1 w 11"/>
                  <a:gd name="T9" fmla="*/ 0 h 11"/>
                  <a:gd name="T10" fmla="*/ 11 w 11"/>
                  <a:gd name="T11" fmla="*/ 10 h 11"/>
                  <a:gd name="T12" fmla="*/ 11 w 11"/>
                  <a:gd name="T13" fmla="*/ 11 h 11"/>
                  <a:gd name="T14" fmla="*/ 10 w 1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1">
                    <a:moveTo>
                      <a:pt x="1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0" y="1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29" name="Freeform 773">
                <a:extLst>
                  <a:ext uri="{FF2B5EF4-FFF2-40B4-BE49-F238E27FC236}">
                    <a16:creationId xmlns:a16="http://schemas.microsoft.com/office/drawing/2014/main" id="{5184DDAB-D7C3-4939-ACAC-24BC40389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674" y="6949299"/>
                <a:ext cx="112439" cy="123826"/>
              </a:xfrm>
              <a:custGeom>
                <a:avLst/>
                <a:gdLst>
                  <a:gd name="T0" fmla="*/ 6 w 11"/>
                  <a:gd name="T1" fmla="*/ 2 h 12"/>
                  <a:gd name="T2" fmla="*/ 7 w 11"/>
                  <a:gd name="T3" fmla="*/ 5 h 12"/>
                  <a:gd name="T4" fmla="*/ 10 w 11"/>
                  <a:gd name="T5" fmla="*/ 6 h 12"/>
                  <a:gd name="T6" fmla="*/ 10 w 11"/>
                  <a:gd name="T7" fmla="*/ 11 h 12"/>
                  <a:gd name="T8" fmla="*/ 5 w 11"/>
                  <a:gd name="T9" fmla="*/ 11 h 12"/>
                  <a:gd name="T10" fmla="*/ 4 w 11"/>
                  <a:gd name="T11" fmla="*/ 7 h 12"/>
                  <a:gd name="T12" fmla="*/ 1 w 11"/>
                  <a:gd name="T13" fmla="*/ 6 h 12"/>
                  <a:gd name="T14" fmla="*/ 1 w 11"/>
                  <a:gd name="T15" fmla="*/ 2 h 12"/>
                  <a:gd name="T16" fmla="*/ 6 w 11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2">
                    <a:moveTo>
                      <a:pt x="6" y="2"/>
                    </a:moveTo>
                    <a:cubicBezTo>
                      <a:pt x="7" y="3"/>
                      <a:pt x="7" y="4"/>
                      <a:pt x="7" y="5"/>
                    </a:cubicBezTo>
                    <a:cubicBezTo>
                      <a:pt x="8" y="5"/>
                      <a:pt x="9" y="5"/>
                      <a:pt x="10" y="6"/>
                    </a:cubicBezTo>
                    <a:cubicBezTo>
                      <a:pt x="11" y="7"/>
                      <a:pt x="11" y="9"/>
                      <a:pt x="10" y="11"/>
                    </a:cubicBezTo>
                    <a:cubicBezTo>
                      <a:pt x="9" y="12"/>
                      <a:pt x="7" y="12"/>
                      <a:pt x="5" y="11"/>
                    </a:cubicBezTo>
                    <a:cubicBezTo>
                      <a:pt x="4" y="10"/>
                      <a:pt x="4" y="9"/>
                      <a:pt x="4" y="7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30" name="Freeform 774">
                <a:extLst>
                  <a:ext uri="{FF2B5EF4-FFF2-40B4-BE49-F238E27FC236}">
                    <a16:creationId xmlns:a16="http://schemas.microsoft.com/office/drawing/2014/main" id="{31C3F932-0B12-4C01-B05F-C2BED9FCBB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1712" y="6939337"/>
                <a:ext cx="133788" cy="143752"/>
              </a:xfrm>
              <a:custGeom>
                <a:avLst/>
                <a:gdLst>
                  <a:gd name="T0" fmla="*/ 9 w 13"/>
                  <a:gd name="T1" fmla="*/ 14 h 14"/>
                  <a:gd name="T2" fmla="*/ 6 w 13"/>
                  <a:gd name="T3" fmla="*/ 12 h 14"/>
                  <a:gd name="T4" fmla="*/ 4 w 13"/>
                  <a:gd name="T5" fmla="*/ 9 h 14"/>
                  <a:gd name="T6" fmla="*/ 4 w 13"/>
                  <a:gd name="T7" fmla="*/ 9 h 14"/>
                  <a:gd name="T8" fmla="*/ 1 w 13"/>
                  <a:gd name="T9" fmla="*/ 8 h 14"/>
                  <a:gd name="T10" fmla="*/ 1 w 13"/>
                  <a:gd name="T11" fmla="*/ 2 h 14"/>
                  <a:gd name="T12" fmla="*/ 7 w 13"/>
                  <a:gd name="T13" fmla="*/ 2 h 14"/>
                  <a:gd name="T14" fmla="*/ 9 w 13"/>
                  <a:gd name="T15" fmla="*/ 5 h 14"/>
                  <a:gd name="T16" fmla="*/ 9 w 13"/>
                  <a:gd name="T17" fmla="*/ 5 h 14"/>
                  <a:gd name="T18" fmla="*/ 12 w 13"/>
                  <a:gd name="T19" fmla="*/ 6 h 14"/>
                  <a:gd name="T20" fmla="*/ 12 w 13"/>
                  <a:gd name="T21" fmla="*/ 12 h 14"/>
                  <a:gd name="T22" fmla="*/ 9 w 13"/>
                  <a:gd name="T23" fmla="*/ 14 h 14"/>
                  <a:gd name="T24" fmla="*/ 5 w 13"/>
                  <a:gd name="T25" fmla="*/ 7 h 14"/>
                  <a:gd name="T26" fmla="*/ 6 w 13"/>
                  <a:gd name="T27" fmla="*/ 8 h 14"/>
                  <a:gd name="T28" fmla="*/ 6 w 13"/>
                  <a:gd name="T29" fmla="*/ 9 h 14"/>
                  <a:gd name="T30" fmla="*/ 7 w 13"/>
                  <a:gd name="T31" fmla="*/ 11 h 14"/>
                  <a:gd name="T32" fmla="*/ 11 w 13"/>
                  <a:gd name="T33" fmla="*/ 11 h 14"/>
                  <a:gd name="T34" fmla="*/ 11 w 13"/>
                  <a:gd name="T35" fmla="*/ 8 h 14"/>
                  <a:gd name="T36" fmla="*/ 8 w 13"/>
                  <a:gd name="T37" fmla="*/ 7 h 14"/>
                  <a:gd name="T38" fmla="*/ 7 w 13"/>
                  <a:gd name="T39" fmla="*/ 7 h 14"/>
                  <a:gd name="T40" fmla="*/ 7 w 13"/>
                  <a:gd name="T41" fmla="*/ 6 h 14"/>
                  <a:gd name="T42" fmla="*/ 6 w 13"/>
                  <a:gd name="T43" fmla="*/ 3 h 14"/>
                  <a:gd name="T44" fmla="*/ 3 w 13"/>
                  <a:gd name="T45" fmla="*/ 3 h 14"/>
                  <a:gd name="T46" fmla="*/ 3 w 13"/>
                  <a:gd name="T47" fmla="*/ 7 h 14"/>
                  <a:gd name="T48" fmla="*/ 5 w 13"/>
                  <a:gd name="T49" fmla="*/ 8 h 14"/>
                  <a:gd name="T50" fmla="*/ 5 w 13"/>
                  <a:gd name="T5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4">
                    <a:moveTo>
                      <a:pt x="9" y="14"/>
                    </a:moveTo>
                    <a:cubicBezTo>
                      <a:pt x="8" y="14"/>
                      <a:pt x="6" y="13"/>
                      <a:pt x="6" y="12"/>
                    </a:cubicBezTo>
                    <a:cubicBezTo>
                      <a:pt x="5" y="12"/>
                      <a:pt x="4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2" y="9"/>
                      <a:pt x="1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8" y="3"/>
                      <a:pt x="9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1" y="6"/>
                      <a:pt x="12" y="6"/>
                    </a:cubicBezTo>
                    <a:cubicBezTo>
                      <a:pt x="13" y="8"/>
                      <a:pt x="13" y="11"/>
                      <a:pt x="12" y="12"/>
                    </a:cubicBezTo>
                    <a:cubicBezTo>
                      <a:pt x="11" y="13"/>
                      <a:pt x="10" y="14"/>
                      <a:pt x="9" y="14"/>
                    </a:cubicBezTo>
                    <a:close/>
                    <a:moveTo>
                      <a:pt x="5" y="7"/>
                    </a:move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2"/>
                      <a:pt x="10" y="12"/>
                      <a:pt x="11" y="11"/>
                    </a:cubicBezTo>
                    <a:cubicBezTo>
                      <a:pt x="12" y="10"/>
                      <a:pt x="12" y="9"/>
                      <a:pt x="11" y="8"/>
                    </a:cubicBezTo>
                    <a:cubicBezTo>
                      <a:pt x="10" y="7"/>
                      <a:pt x="9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6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2" y="4"/>
                      <a:pt x="2" y="6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31" name="Freeform 775">
                <a:extLst>
                  <a:ext uri="{FF2B5EF4-FFF2-40B4-BE49-F238E27FC236}">
                    <a16:creationId xmlns:a16="http://schemas.microsoft.com/office/drawing/2014/main" id="{2E4DE4BE-3AA3-4D14-B22F-489E4E0C9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998" y="6744347"/>
                <a:ext cx="122402" cy="113862"/>
              </a:xfrm>
              <a:custGeom>
                <a:avLst/>
                <a:gdLst>
                  <a:gd name="T0" fmla="*/ 11 w 12"/>
                  <a:gd name="T1" fmla="*/ 11 h 11"/>
                  <a:gd name="T2" fmla="*/ 10 w 12"/>
                  <a:gd name="T3" fmla="*/ 11 h 11"/>
                  <a:gd name="T4" fmla="*/ 0 w 12"/>
                  <a:gd name="T5" fmla="*/ 1 h 11"/>
                  <a:gd name="T6" fmla="*/ 0 w 12"/>
                  <a:gd name="T7" fmla="*/ 0 h 11"/>
                  <a:gd name="T8" fmla="*/ 1 w 12"/>
                  <a:gd name="T9" fmla="*/ 0 h 11"/>
                  <a:gd name="T10" fmla="*/ 11 w 12"/>
                  <a:gd name="T11" fmla="*/ 10 h 11"/>
                  <a:gd name="T12" fmla="*/ 11 w 12"/>
                  <a:gd name="T13" fmla="*/ 11 h 11"/>
                  <a:gd name="T14" fmla="*/ 11 w 12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1">
                    <a:moveTo>
                      <a:pt x="11" y="11"/>
                    </a:moveTo>
                    <a:cubicBezTo>
                      <a:pt x="11" y="11"/>
                      <a:pt x="10" y="11"/>
                      <a:pt x="1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32" name="Freeform 776">
                <a:extLst>
                  <a:ext uri="{FF2B5EF4-FFF2-40B4-BE49-F238E27FC236}">
                    <a16:creationId xmlns:a16="http://schemas.microsoft.com/office/drawing/2014/main" id="{E8D94803-DCDA-4FB5-AE0D-934CA2E39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6686" y="6775659"/>
                <a:ext cx="123826" cy="122402"/>
              </a:xfrm>
              <a:custGeom>
                <a:avLst/>
                <a:gdLst>
                  <a:gd name="T0" fmla="*/ 11 w 12"/>
                  <a:gd name="T1" fmla="*/ 12 h 12"/>
                  <a:gd name="T2" fmla="*/ 10 w 12"/>
                  <a:gd name="T3" fmla="*/ 11 h 12"/>
                  <a:gd name="T4" fmla="*/ 0 w 12"/>
                  <a:gd name="T5" fmla="*/ 1 h 12"/>
                  <a:gd name="T6" fmla="*/ 0 w 12"/>
                  <a:gd name="T7" fmla="*/ 0 h 12"/>
                  <a:gd name="T8" fmla="*/ 1 w 12"/>
                  <a:gd name="T9" fmla="*/ 0 h 12"/>
                  <a:gd name="T10" fmla="*/ 11 w 12"/>
                  <a:gd name="T11" fmla="*/ 10 h 12"/>
                  <a:gd name="T12" fmla="*/ 11 w 12"/>
                  <a:gd name="T13" fmla="*/ 11 h 12"/>
                  <a:gd name="T14" fmla="*/ 11 w 12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2">
                    <a:moveTo>
                      <a:pt x="11" y="12"/>
                    </a:moveTo>
                    <a:cubicBezTo>
                      <a:pt x="11" y="12"/>
                      <a:pt x="10" y="11"/>
                      <a:pt x="1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2"/>
                      <a:pt x="11" y="1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33" name="Freeform 777">
                <a:extLst>
                  <a:ext uri="{FF2B5EF4-FFF2-40B4-BE49-F238E27FC236}">
                    <a16:creationId xmlns:a16="http://schemas.microsoft.com/office/drawing/2014/main" id="{42CEC10A-BF3E-434E-AA9D-5AA66B4D5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046" y="7093051"/>
                <a:ext cx="614856" cy="348704"/>
              </a:xfrm>
              <a:custGeom>
                <a:avLst/>
                <a:gdLst>
                  <a:gd name="T0" fmla="*/ 58 w 60"/>
                  <a:gd name="T1" fmla="*/ 6 h 34"/>
                  <a:gd name="T2" fmla="*/ 35 w 60"/>
                  <a:gd name="T3" fmla="*/ 12 h 34"/>
                  <a:gd name="T4" fmla="*/ 38 w 60"/>
                  <a:gd name="T5" fmla="*/ 9 h 34"/>
                  <a:gd name="T6" fmla="*/ 34 w 60"/>
                  <a:gd name="T7" fmla="*/ 4 h 34"/>
                  <a:gd name="T8" fmla="*/ 0 w 60"/>
                  <a:gd name="T9" fmla="*/ 0 h 34"/>
                  <a:gd name="T10" fmla="*/ 0 w 60"/>
                  <a:gd name="T11" fmla="*/ 18 h 34"/>
                  <a:gd name="T12" fmla="*/ 56 w 60"/>
                  <a:gd name="T13" fmla="*/ 10 h 34"/>
                  <a:gd name="T14" fmla="*/ 58 w 60"/>
                  <a:gd name="T15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34">
                    <a:moveTo>
                      <a:pt x="58" y="6"/>
                    </a:moveTo>
                    <a:cubicBezTo>
                      <a:pt x="56" y="4"/>
                      <a:pt x="49" y="7"/>
                      <a:pt x="35" y="12"/>
                    </a:cubicBezTo>
                    <a:cubicBezTo>
                      <a:pt x="37" y="11"/>
                      <a:pt x="38" y="10"/>
                      <a:pt x="38" y="9"/>
                    </a:cubicBezTo>
                    <a:cubicBezTo>
                      <a:pt x="38" y="4"/>
                      <a:pt x="34" y="4"/>
                      <a:pt x="34" y="4"/>
                    </a:cubicBezTo>
                    <a:cubicBezTo>
                      <a:pt x="13" y="5"/>
                      <a:pt x="29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22" y="34"/>
                      <a:pt x="56" y="10"/>
                    </a:cubicBezTo>
                    <a:cubicBezTo>
                      <a:pt x="56" y="10"/>
                      <a:pt x="60" y="8"/>
                      <a:pt x="5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34" name="Freeform 778">
                <a:extLst>
                  <a:ext uri="{FF2B5EF4-FFF2-40B4-BE49-F238E27FC236}">
                    <a16:creationId xmlns:a16="http://schemas.microsoft.com/office/drawing/2014/main" id="{BD123CA2-3DC9-4EAD-BA25-124B46E7E1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3082" y="7083088"/>
                <a:ext cx="614856" cy="327354"/>
              </a:xfrm>
              <a:custGeom>
                <a:avLst/>
                <a:gdLst>
                  <a:gd name="T0" fmla="*/ 59 w 60"/>
                  <a:gd name="T1" fmla="*/ 6 h 32"/>
                  <a:gd name="T2" fmla="*/ 47 w 60"/>
                  <a:gd name="T3" fmla="*/ 8 h 32"/>
                  <a:gd name="T4" fmla="*/ 40 w 60"/>
                  <a:gd name="T5" fmla="*/ 11 h 32"/>
                  <a:gd name="T6" fmla="*/ 40 w 60"/>
                  <a:gd name="T7" fmla="*/ 10 h 32"/>
                  <a:gd name="T8" fmla="*/ 39 w 60"/>
                  <a:gd name="T9" fmla="*/ 6 h 32"/>
                  <a:gd name="T10" fmla="*/ 35 w 60"/>
                  <a:gd name="T11" fmla="*/ 5 h 32"/>
                  <a:gd name="T12" fmla="*/ 22 w 60"/>
                  <a:gd name="T13" fmla="*/ 3 h 32"/>
                  <a:gd name="T14" fmla="*/ 1 w 60"/>
                  <a:gd name="T15" fmla="*/ 0 h 32"/>
                  <a:gd name="T16" fmla="*/ 0 w 60"/>
                  <a:gd name="T17" fmla="*/ 1 h 32"/>
                  <a:gd name="T18" fmla="*/ 0 w 60"/>
                  <a:gd name="T19" fmla="*/ 19 h 32"/>
                  <a:gd name="T20" fmla="*/ 1 w 60"/>
                  <a:gd name="T21" fmla="*/ 20 h 32"/>
                  <a:gd name="T22" fmla="*/ 21 w 60"/>
                  <a:gd name="T23" fmla="*/ 25 h 32"/>
                  <a:gd name="T24" fmla="*/ 58 w 60"/>
                  <a:gd name="T25" fmla="*/ 12 h 32"/>
                  <a:gd name="T26" fmla="*/ 60 w 60"/>
                  <a:gd name="T27" fmla="*/ 9 h 32"/>
                  <a:gd name="T28" fmla="*/ 59 w 60"/>
                  <a:gd name="T29" fmla="*/ 6 h 32"/>
                  <a:gd name="T30" fmla="*/ 57 w 60"/>
                  <a:gd name="T31" fmla="*/ 11 h 32"/>
                  <a:gd name="T32" fmla="*/ 2 w 60"/>
                  <a:gd name="T33" fmla="*/ 19 h 32"/>
                  <a:gd name="T34" fmla="*/ 2 w 60"/>
                  <a:gd name="T35" fmla="*/ 1 h 32"/>
                  <a:gd name="T36" fmla="*/ 21 w 60"/>
                  <a:gd name="T37" fmla="*/ 4 h 32"/>
                  <a:gd name="T38" fmla="*/ 35 w 60"/>
                  <a:gd name="T39" fmla="*/ 6 h 32"/>
                  <a:gd name="T40" fmla="*/ 37 w 60"/>
                  <a:gd name="T41" fmla="*/ 7 h 32"/>
                  <a:gd name="T42" fmla="*/ 38 w 60"/>
                  <a:gd name="T43" fmla="*/ 10 h 32"/>
                  <a:gd name="T44" fmla="*/ 36 w 60"/>
                  <a:gd name="T45" fmla="*/ 12 h 32"/>
                  <a:gd name="T46" fmla="*/ 36 w 60"/>
                  <a:gd name="T47" fmla="*/ 12 h 32"/>
                  <a:gd name="T48" fmla="*/ 36 w 60"/>
                  <a:gd name="T49" fmla="*/ 12 h 32"/>
                  <a:gd name="T50" fmla="*/ 36 w 60"/>
                  <a:gd name="T51" fmla="*/ 12 h 32"/>
                  <a:gd name="T52" fmla="*/ 20 w 60"/>
                  <a:gd name="T53" fmla="*/ 12 h 32"/>
                  <a:gd name="T54" fmla="*/ 19 w 60"/>
                  <a:gd name="T55" fmla="*/ 13 h 32"/>
                  <a:gd name="T56" fmla="*/ 20 w 60"/>
                  <a:gd name="T57" fmla="*/ 14 h 32"/>
                  <a:gd name="T58" fmla="*/ 29 w 60"/>
                  <a:gd name="T59" fmla="*/ 15 h 32"/>
                  <a:gd name="T60" fmla="*/ 37 w 60"/>
                  <a:gd name="T61" fmla="*/ 14 h 32"/>
                  <a:gd name="T62" fmla="*/ 37 w 60"/>
                  <a:gd name="T63" fmla="*/ 14 h 32"/>
                  <a:gd name="T64" fmla="*/ 48 w 60"/>
                  <a:gd name="T65" fmla="*/ 10 h 32"/>
                  <a:gd name="T66" fmla="*/ 58 w 60"/>
                  <a:gd name="T67" fmla="*/ 7 h 32"/>
                  <a:gd name="T68" fmla="*/ 59 w 60"/>
                  <a:gd name="T69" fmla="*/ 8 h 32"/>
                  <a:gd name="T70" fmla="*/ 57 w 60"/>
                  <a:gd name="T71" fmla="*/ 1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32">
                    <a:moveTo>
                      <a:pt x="59" y="6"/>
                    </a:moveTo>
                    <a:cubicBezTo>
                      <a:pt x="58" y="5"/>
                      <a:pt x="54" y="6"/>
                      <a:pt x="47" y="8"/>
                    </a:cubicBezTo>
                    <a:cubicBezTo>
                      <a:pt x="45" y="9"/>
                      <a:pt x="43" y="10"/>
                      <a:pt x="40" y="11"/>
                    </a:cubicBezTo>
                    <a:cubicBezTo>
                      <a:pt x="40" y="11"/>
                      <a:pt x="40" y="10"/>
                      <a:pt x="40" y="10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7" y="5"/>
                      <a:pt x="35" y="5"/>
                      <a:pt x="35" y="5"/>
                    </a:cubicBezTo>
                    <a:cubicBezTo>
                      <a:pt x="25" y="5"/>
                      <a:pt x="24" y="4"/>
                      <a:pt x="22" y="3"/>
                    </a:cubicBezTo>
                    <a:cubicBezTo>
                      <a:pt x="19" y="1"/>
                      <a:pt x="17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1" y="20"/>
                    </a:cubicBezTo>
                    <a:cubicBezTo>
                      <a:pt x="1" y="20"/>
                      <a:pt x="8" y="25"/>
                      <a:pt x="21" y="25"/>
                    </a:cubicBezTo>
                    <a:cubicBezTo>
                      <a:pt x="30" y="25"/>
                      <a:pt x="43" y="22"/>
                      <a:pt x="58" y="12"/>
                    </a:cubicBezTo>
                    <a:cubicBezTo>
                      <a:pt x="58" y="12"/>
                      <a:pt x="60" y="11"/>
                      <a:pt x="60" y="9"/>
                    </a:cubicBezTo>
                    <a:cubicBezTo>
                      <a:pt x="60" y="8"/>
                      <a:pt x="60" y="7"/>
                      <a:pt x="59" y="6"/>
                    </a:cubicBezTo>
                    <a:close/>
                    <a:moveTo>
                      <a:pt x="57" y="11"/>
                    </a:moveTo>
                    <a:cubicBezTo>
                      <a:pt x="26" y="32"/>
                      <a:pt x="5" y="21"/>
                      <a:pt x="2" y="1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6" y="1"/>
                      <a:pt x="19" y="3"/>
                      <a:pt x="21" y="4"/>
                    </a:cubicBezTo>
                    <a:cubicBezTo>
                      <a:pt x="23" y="5"/>
                      <a:pt x="25" y="6"/>
                      <a:pt x="35" y="6"/>
                    </a:cubicBezTo>
                    <a:cubicBezTo>
                      <a:pt x="35" y="6"/>
                      <a:pt x="37" y="6"/>
                      <a:pt x="37" y="7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8" y="11"/>
                      <a:pt x="37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3" y="13"/>
                      <a:pt x="28" y="13"/>
                      <a:pt x="20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4"/>
                      <a:pt x="20" y="14"/>
                      <a:pt x="20" y="14"/>
                    </a:cubicBezTo>
                    <a:cubicBezTo>
                      <a:pt x="24" y="15"/>
                      <a:pt x="27" y="15"/>
                      <a:pt x="29" y="15"/>
                    </a:cubicBezTo>
                    <a:cubicBezTo>
                      <a:pt x="33" y="15"/>
                      <a:pt x="35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1" y="12"/>
                      <a:pt x="45" y="11"/>
                      <a:pt x="48" y="10"/>
                    </a:cubicBezTo>
                    <a:cubicBezTo>
                      <a:pt x="53" y="8"/>
                      <a:pt x="57" y="7"/>
                      <a:pt x="58" y="7"/>
                    </a:cubicBezTo>
                    <a:cubicBezTo>
                      <a:pt x="58" y="8"/>
                      <a:pt x="59" y="8"/>
                      <a:pt x="59" y="8"/>
                    </a:cubicBezTo>
                    <a:cubicBezTo>
                      <a:pt x="59" y="9"/>
                      <a:pt x="57" y="10"/>
                      <a:pt x="57" y="1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35" name="Freeform 779">
                <a:extLst>
                  <a:ext uri="{FF2B5EF4-FFF2-40B4-BE49-F238E27FC236}">
                    <a16:creationId xmlns:a16="http://schemas.microsoft.com/office/drawing/2014/main" id="{3874A1FF-4300-495E-BF62-BEE6531CD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331" y="7063162"/>
                <a:ext cx="112439" cy="244804"/>
              </a:xfrm>
              <a:custGeom>
                <a:avLst/>
                <a:gdLst>
                  <a:gd name="T0" fmla="*/ 9 w 11"/>
                  <a:gd name="T1" fmla="*/ 24 h 24"/>
                  <a:gd name="T2" fmla="*/ 3 w 11"/>
                  <a:gd name="T3" fmla="*/ 24 h 24"/>
                  <a:gd name="T4" fmla="*/ 0 w 11"/>
                  <a:gd name="T5" fmla="*/ 21 h 24"/>
                  <a:gd name="T6" fmla="*/ 0 w 11"/>
                  <a:gd name="T7" fmla="*/ 3 h 24"/>
                  <a:gd name="T8" fmla="*/ 3 w 11"/>
                  <a:gd name="T9" fmla="*/ 0 h 24"/>
                  <a:gd name="T10" fmla="*/ 9 w 11"/>
                  <a:gd name="T11" fmla="*/ 0 h 24"/>
                  <a:gd name="T12" fmla="*/ 11 w 11"/>
                  <a:gd name="T13" fmla="*/ 3 h 24"/>
                  <a:gd name="T14" fmla="*/ 11 w 11"/>
                  <a:gd name="T15" fmla="*/ 21 h 24"/>
                  <a:gd name="T16" fmla="*/ 9 w 11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4">
                    <a:moveTo>
                      <a:pt x="9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1" y="24"/>
                      <a:pt x="0" y="23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10" y="24"/>
                      <a:pt x="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36" name="Freeform 780">
                <a:extLst>
                  <a:ext uri="{FF2B5EF4-FFF2-40B4-BE49-F238E27FC236}">
                    <a16:creationId xmlns:a16="http://schemas.microsoft.com/office/drawing/2014/main" id="{AB9D22CE-8DDE-46CD-AD15-00CC1F5E6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9368" y="7051775"/>
                <a:ext cx="132365" cy="267577"/>
              </a:xfrm>
              <a:custGeom>
                <a:avLst/>
                <a:gdLst>
                  <a:gd name="T0" fmla="*/ 9 w 13"/>
                  <a:gd name="T1" fmla="*/ 26 h 26"/>
                  <a:gd name="T2" fmla="*/ 4 w 13"/>
                  <a:gd name="T3" fmla="*/ 26 h 26"/>
                  <a:gd name="T4" fmla="*/ 0 w 13"/>
                  <a:gd name="T5" fmla="*/ 22 h 26"/>
                  <a:gd name="T6" fmla="*/ 0 w 13"/>
                  <a:gd name="T7" fmla="*/ 4 h 26"/>
                  <a:gd name="T8" fmla="*/ 4 w 13"/>
                  <a:gd name="T9" fmla="*/ 0 h 26"/>
                  <a:gd name="T10" fmla="*/ 9 w 13"/>
                  <a:gd name="T11" fmla="*/ 0 h 26"/>
                  <a:gd name="T12" fmla="*/ 13 w 13"/>
                  <a:gd name="T13" fmla="*/ 4 h 26"/>
                  <a:gd name="T14" fmla="*/ 13 w 13"/>
                  <a:gd name="T15" fmla="*/ 22 h 26"/>
                  <a:gd name="T16" fmla="*/ 9 w 13"/>
                  <a:gd name="T17" fmla="*/ 26 h 26"/>
                  <a:gd name="T18" fmla="*/ 4 w 13"/>
                  <a:gd name="T19" fmla="*/ 2 h 26"/>
                  <a:gd name="T20" fmla="*/ 2 w 13"/>
                  <a:gd name="T21" fmla="*/ 4 h 26"/>
                  <a:gd name="T22" fmla="*/ 2 w 13"/>
                  <a:gd name="T23" fmla="*/ 22 h 26"/>
                  <a:gd name="T24" fmla="*/ 4 w 13"/>
                  <a:gd name="T25" fmla="*/ 24 h 26"/>
                  <a:gd name="T26" fmla="*/ 9 w 13"/>
                  <a:gd name="T27" fmla="*/ 24 h 26"/>
                  <a:gd name="T28" fmla="*/ 12 w 13"/>
                  <a:gd name="T29" fmla="*/ 22 h 26"/>
                  <a:gd name="T30" fmla="*/ 12 w 13"/>
                  <a:gd name="T31" fmla="*/ 4 h 26"/>
                  <a:gd name="T32" fmla="*/ 9 w 13"/>
                  <a:gd name="T33" fmla="*/ 2 h 26"/>
                  <a:gd name="T34" fmla="*/ 4 w 13"/>
                  <a:gd name="T35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26">
                    <a:moveTo>
                      <a:pt x="9" y="26"/>
                    </a:move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0"/>
                      <a:pt x="13" y="2"/>
                      <a:pt x="13" y="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4"/>
                      <a:pt x="11" y="26"/>
                      <a:pt x="9" y="26"/>
                    </a:cubicBezTo>
                    <a:close/>
                    <a:moveTo>
                      <a:pt x="4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3" y="24"/>
                      <a:pt x="4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2" y="23"/>
                      <a:pt x="12" y="2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2"/>
                      <a:pt x="9" y="2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389B17-41F9-4358-847F-693182D934CD}"/>
                </a:ext>
              </a:extLst>
            </p:cNvPr>
            <p:cNvSpPr/>
            <p:nvPr/>
          </p:nvSpPr>
          <p:spPr>
            <a:xfrm>
              <a:off x="546084" y="3230563"/>
              <a:ext cx="2468880" cy="24766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Security risk management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Technical security standards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Policy management ISMS)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Data Governance &amp; Protection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Compliance assessments &amp; Frameworks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5FC520-F37A-4331-9F7D-E6B0C5C51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69" t="3090" r="14625" b="4564"/>
            <a:stretch/>
          </p:blipFill>
          <p:spPr>
            <a:xfrm>
              <a:off x="1359201" y="1930984"/>
              <a:ext cx="731519" cy="732778"/>
            </a:xfrm>
            <a:prstGeom prst="ellipse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829674" y="1078017"/>
            <a:ext cx="2102312" cy="5177813"/>
            <a:chOff x="9829674" y="1078017"/>
            <a:chExt cx="2102312" cy="4616282"/>
          </a:xfrm>
        </p:grpSpPr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6491E6CF-9773-421E-9A04-4D24FA286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5948" y="1078017"/>
              <a:ext cx="2040971" cy="4616282"/>
            </a:xfrm>
            <a:custGeom>
              <a:avLst/>
              <a:gdLst>
                <a:gd name="T0" fmla="*/ 908 w 908"/>
                <a:gd name="T1" fmla="*/ 1756 h 1796"/>
                <a:gd name="T2" fmla="*/ 868 w 908"/>
                <a:gd name="T3" fmla="*/ 1796 h 1796"/>
                <a:gd name="T4" fmla="*/ 40 w 908"/>
                <a:gd name="T5" fmla="*/ 1796 h 1796"/>
                <a:gd name="T6" fmla="*/ 0 w 908"/>
                <a:gd name="T7" fmla="*/ 1756 h 1796"/>
                <a:gd name="T8" fmla="*/ 0 w 908"/>
                <a:gd name="T9" fmla="*/ 40 h 1796"/>
                <a:gd name="T10" fmla="*/ 40 w 908"/>
                <a:gd name="T11" fmla="*/ 0 h 1796"/>
                <a:gd name="T12" fmla="*/ 868 w 908"/>
                <a:gd name="T13" fmla="*/ 0 h 1796"/>
                <a:gd name="T14" fmla="*/ 908 w 908"/>
                <a:gd name="T15" fmla="*/ 40 h 1796"/>
                <a:gd name="T16" fmla="*/ 908 w 908"/>
                <a:gd name="T17" fmla="*/ 175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1796">
                  <a:moveTo>
                    <a:pt x="908" y="1756"/>
                  </a:moveTo>
                  <a:cubicBezTo>
                    <a:pt x="908" y="1778"/>
                    <a:pt x="890" y="1796"/>
                    <a:pt x="868" y="1796"/>
                  </a:cubicBezTo>
                  <a:cubicBezTo>
                    <a:pt x="40" y="1796"/>
                    <a:pt x="40" y="1796"/>
                    <a:pt x="40" y="1796"/>
                  </a:cubicBezTo>
                  <a:cubicBezTo>
                    <a:pt x="18" y="1796"/>
                    <a:pt x="0" y="1778"/>
                    <a:pt x="0" y="175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90" y="0"/>
                    <a:pt x="908" y="18"/>
                    <a:pt x="908" y="40"/>
                  </a:cubicBezTo>
                  <a:lnTo>
                    <a:pt x="908" y="17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8B0C5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194" name="Freeform 45">
              <a:extLst>
                <a:ext uri="{FF2B5EF4-FFF2-40B4-BE49-F238E27FC236}">
                  <a16:creationId xmlns:a16="http://schemas.microsoft.com/office/drawing/2014/main" id="{42EF6F33-F1C2-49DE-965C-0D200FC2C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4753" y="1145121"/>
              <a:ext cx="1929474" cy="943333"/>
            </a:xfrm>
            <a:custGeom>
              <a:avLst/>
              <a:gdLst>
                <a:gd name="T0" fmla="*/ 854 w 854"/>
                <a:gd name="T1" fmla="*/ 297 h 406"/>
                <a:gd name="T2" fmla="*/ 854 w 854"/>
                <a:gd name="T3" fmla="*/ 38 h 406"/>
                <a:gd name="T4" fmla="*/ 817 w 854"/>
                <a:gd name="T5" fmla="*/ 0 h 406"/>
                <a:gd name="T6" fmla="*/ 38 w 854"/>
                <a:gd name="T7" fmla="*/ 0 h 406"/>
                <a:gd name="T8" fmla="*/ 0 w 854"/>
                <a:gd name="T9" fmla="*/ 38 h 406"/>
                <a:gd name="T10" fmla="*/ 0 w 854"/>
                <a:gd name="T11" fmla="*/ 319 h 406"/>
                <a:gd name="T12" fmla="*/ 427 w 854"/>
                <a:gd name="T13" fmla="*/ 406 h 406"/>
                <a:gd name="T14" fmla="*/ 854 w 854"/>
                <a:gd name="T15" fmla="*/ 2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" h="406">
                  <a:moveTo>
                    <a:pt x="854" y="297"/>
                  </a:moveTo>
                  <a:cubicBezTo>
                    <a:pt x="854" y="38"/>
                    <a:pt x="854" y="38"/>
                    <a:pt x="854" y="38"/>
                  </a:cubicBezTo>
                  <a:cubicBezTo>
                    <a:pt x="854" y="17"/>
                    <a:pt x="838" y="0"/>
                    <a:pt x="8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427" y="406"/>
                    <a:pt x="427" y="406"/>
                    <a:pt x="427" y="406"/>
                  </a:cubicBezTo>
                  <a:lnTo>
                    <a:pt x="854" y="297"/>
                  </a:lnTo>
                  <a:close/>
                </a:path>
              </a:pathLst>
            </a:custGeom>
            <a:solidFill>
              <a:srgbClr val="007DB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53E3FFD-12DC-4BE9-91F0-D6A8A79D5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0708" y="1925263"/>
              <a:ext cx="611451" cy="731520"/>
            </a:xfrm>
            <a:prstGeom prst="ellipse">
              <a:avLst/>
            </a:prstGeom>
            <a:solidFill>
              <a:srgbClr val="00B0F0"/>
            </a:solidFill>
            <a:ln w="746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>
                <a:solidFill>
                  <a:srgbClr val="4D4F53"/>
                </a:solidFill>
                <a:latin typeface="+mj-lt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116A6D3-074B-4CCE-A6C7-E17D07476A0A}"/>
                </a:ext>
              </a:extLst>
            </p:cNvPr>
            <p:cNvSpPr/>
            <p:nvPr/>
          </p:nvSpPr>
          <p:spPr>
            <a:xfrm>
              <a:off x="9896647" y="1208495"/>
              <a:ext cx="19195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480"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Cloud Security Services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9B83D7-9710-4386-8195-1493DB6349D2}"/>
                </a:ext>
              </a:extLst>
            </p:cNvPr>
            <p:cNvSpPr/>
            <p:nvPr/>
          </p:nvSpPr>
          <p:spPr>
            <a:xfrm>
              <a:off x="9829674" y="2671656"/>
              <a:ext cx="20636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/>
                <a:t>Multi Cloud</a:t>
              </a:r>
              <a:endParaRPr lang="en-US" sz="1200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93E9CF7-4387-4273-B11D-9776CFE7B794}"/>
                </a:ext>
              </a:extLst>
            </p:cNvPr>
            <p:cNvGrpSpPr/>
            <p:nvPr/>
          </p:nvGrpSpPr>
          <p:grpSpPr>
            <a:xfrm>
              <a:off x="10671752" y="2080971"/>
              <a:ext cx="369363" cy="457397"/>
              <a:chOff x="1589368" y="6693109"/>
              <a:chExt cx="778534" cy="748646"/>
            </a:xfrm>
          </p:grpSpPr>
          <p:sp>
            <p:nvSpPr>
              <p:cNvPr id="146" name="Freeform 762">
                <a:extLst>
                  <a:ext uri="{FF2B5EF4-FFF2-40B4-BE49-F238E27FC236}">
                    <a16:creationId xmlns:a16="http://schemas.microsoft.com/office/drawing/2014/main" id="{86CF65F8-0474-4A5F-9058-8254394E1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082" y="6693109"/>
                <a:ext cx="563618" cy="563619"/>
              </a:xfrm>
              <a:custGeom>
                <a:avLst/>
                <a:gdLst>
                  <a:gd name="T0" fmla="*/ 2 w 55"/>
                  <a:gd name="T1" fmla="*/ 25 h 55"/>
                  <a:gd name="T2" fmla="*/ 30 w 55"/>
                  <a:gd name="T3" fmla="*/ 53 h 55"/>
                  <a:gd name="T4" fmla="*/ 36 w 55"/>
                  <a:gd name="T5" fmla="*/ 53 h 55"/>
                  <a:gd name="T6" fmla="*/ 53 w 55"/>
                  <a:gd name="T7" fmla="*/ 36 h 55"/>
                  <a:gd name="T8" fmla="*/ 53 w 55"/>
                  <a:gd name="T9" fmla="*/ 30 h 55"/>
                  <a:gd name="T10" fmla="*/ 25 w 55"/>
                  <a:gd name="T11" fmla="*/ 2 h 55"/>
                  <a:gd name="T12" fmla="*/ 19 w 55"/>
                  <a:gd name="T13" fmla="*/ 2 h 55"/>
                  <a:gd name="T14" fmla="*/ 2 w 55"/>
                  <a:gd name="T15" fmla="*/ 19 h 55"/>
                  <a:gd name="T16" fmla="*/ 2 w 55"/>
                  <a:gd name="T17" fmla="*/ 2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2" y="25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32" y="55"/>
                      <a:pt x="34" y="55"/>
                      <a:pt x="36" y="53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5" y="34"/>
                      <a:pt x="55" y="32"/>
                      <a:pt x="53" y="3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3" y="0"/>
                      <a:pt x="21" y="0"/>
                      <a:pt x="19" y="2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1"/>
                      <a:pt x="0" y="23"/>
                      <a:pt x="2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47" name="Freeform 763">
                <a:extLst>
                  <a:ext uri="{FF2B5EF4-FFF2-40B4-BE49-F238E27FC236}">
                    <a16:creationId xmlns:a16="http://schemas.microsoft.com/office/drawing/2014/main" id="{85131339-03D7-4078-B75C-BBFE45D2BF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3082" y="6693109"/>
                <a:ext cx="563618" cy="563619"/>
              </a:xfrm>
              <a:custGeom>
                <a:avLst/>
                <a:gdLst>
                  <a:gd name="T0" fmla="*/ 33 w 55"/>
                  <a:gd name="T1" fmla="*/ 55 h 55"/>
                  <a:gd name="T2" fmla="*/ 29 w 55"/>
                  <a:gd name="T3" fmla="*/ 53 h 55"/>
                  <a:gd name="T4" fmla="*/ 2 w 55"/>
                  <a:gd name="T5" fmla="*/ 26 h 55"/>
                  <a:gd name="T6" fmla="*/ 0 w 55"/>
                  <a:gd name="T7" fmla="*/ 22 h 55"/>
                  <a:gd name="T8" fmla="*/ 2 w 55"/>
                  <a:gd name="T9" fmla="*/ 18 h 55"/>
                  <a:gd name="T10" fmla="*/ 18 w 55"/>
                  <a:gd name="T11" fmla="*/ 2 h 55"/>
                  <a:gd name="T12" fmla="*/ 22 w 55"/>
                  <a:gd name="T13" fmla="*/ 0 h 55"/>
                  <a:gd name="T14" fmla="*/ 26 w 55"/>
                  <a:gd name="T15" fmla="*/ 2 h 55"/>
                  <a:gd name="T16" fmla="*/ 53 w 55"/>
                  <a:gd name="T17" fmla="*/ 29 h 55"/>
                  <a:gd name="T18" fmla="*/ 55 w 55"/>
                  <a:gd name="T19" fmla="*/ 33 h 55"/>
                  <a:gd name="T20" fmla="*/ 53 w 55"/>
                  <a:gd name="T21" fmla="*/ 37 h 55"/>
                  <a:gd name="T22" fmla="*/ 37 w 55"/>
                  <a:gd name="T23" fmla="*/ 53 h 55"/>
                  <a:gd name="T24" fmla="*/ 33 w 55"/>
                  <a:gd name="T25" fmla="*/ 55 h 55"/>
                  <a:gd name="T26" fmla="*/ 22 w 55"/>
                  <a:gd name="T27" fmla="*/ 2 h 55"/>
                  <a:gd name="T28" fmla="*/ 19 w 55"/>
                  <a:gd name="T29" fmla="*/ 3 h 55"/>
                  <a:gd name="T30" fmla="*/ 3 w 55"/>
                  <a:gd name="T31" fmla="*/ 19 h 55"/>
                  <a:gd name="T32" fmla="*/ 2 w 55"/>
                  <a:gd name="T33" fmla="*/ 22 h 55"/>
                  <a:gd name="T34" fmla="*/ 3 w 55"/>
                  <a:gd name="T35" fmla="*/ 25 h 55"/>
                  <a:gd name="T36" fmla="*/ 3 w 55"/>
                  <a:gd name="T37" fmla="*/ 25 h 55"/>
                  <a:gd name="T38" fmla="*/ 30 w 55"/>
                  <a:gd name="T39" fmla="*/ 52 h 55"/>
                  <a:gd name="T40" fmla="*/ 33 w 55"/>
                  <a:gd name="T41" fmla="*/ 53 h 55"/>
                  <a:gd name="T42" fmla="*/ 36 w 55"/>
                  <a:gd name="T43" fmla="*/ 52 h 55"/>
                  <a:gd name="T44" fmla="*/ 52 w 55"/>
                  <a:gd name="T45" fmla="*/ 36 h 55"/>
                  <a:gd name="T46" fmla="*/ 53 w 55"/>
                  <a:gd name="T47" fmla="*/ 33 h 55"/>
                  <a:gd name="T48" fmla="*/ 52 w 55"/>
                  <a:gd name="T49" fmla="*/ 30 h 55"/>
                  <a:gd name="T50" fmla="*/ 25 w 55"/>
                  <a:gd name="T51" fmla="*/ 3 h 55"/>
                  <a:gd name="T52" fmla="*/ 22 w 55"/>
                  <a:gd name="T53" fmla="*/ 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5">
                    <a:moveTo>
                      <a:pt x="33" y="55"/>
                    </a:moveTo>
                    <a:cubicBezTo>
                      <a:pt x="31" y="55"/>
                      <a:pt x="30" y="54"/>
                      <a:pt x="29" y="5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5"/>
                      <a:pt x="0" y="24"/>
                      <a:pt x="0" y="22"/>
                    </a:cubicBezTo>
                    <a:cubicBezTo>
                      <a:pt x="0" y="21"/>
                      <a:pt x="1" y="19"/>
                      <a:pt x="2" y="18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1"/>
                      <a:pt x="21" y="0"/>
                      <a:pt x="22" y="0"/>
                    </a:cubicBezTo>
                    <a:cubicBezTo>
                      <a:pt x="24" y="0"/>
                      <a:pt x="25" y="1"/>
                      <a:pt x="26" y="2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5" y="33"/>
                    </a:cubicBezTo>
                    <a:cubicBezTo>
                      <a:pt x="55" y="35"/>
                      <a:pt x="54" y="36"/>
                      <a:pt x="53" y="37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4" y="55"/>
                      <a:pt x="33" y="55"/>
                    </a:cubicBezTo>
                    <a:close/>
                    <a:moveTo>
                      <a:pt x="22" y="2"/>
                    </a:moveTo>
                    <a:cubicBezTo>
                      <a:pt x="21" y="2"/>
                      <a:pt x="20" y="2"/>
                      <a:pt x="19" y="3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1"/>
                      <a:pt x="2" y="22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3"/>
                      <a:pt x="32" y="53"/>
                      <a:pt x="33" y="53"/>
                    </a:cubicBezTo>
                    <a:cubicBezTo>
                      <a:pt x="34" y="53"/>
                      <a:pt x="35" y="53"/>
                      <a:pt x="36" y="52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5"/>
                      <a:pt x="53" y="34"/>
                      <a:pt x="53" y="33"/>
                    </a:cubicBezTo>
                    <a:cubicBezTo>
                      <a:pt x="53" y="32"/>
                      <a:pt x="53" y="31"/>
                      <a:pt x="52" y="3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2"/>
                      <a:pt x="23" y="2"/>
                      <a:pt x="22" y="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48" name="Freeform 764">
                <a:extLst>
                  <a:ext uri="{FF2B5EF4-FFF2-40B4-BE49-F238E27FC236}">
                    <a16:creationId xmlns:a16="http://schemas.microsoft.com/office/drawing/2014/main" id="{1B262278-DAB3-4FE6-ABDE-F4B598FB2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400" y="7073125"/>
                <a:ext cx="82550" cy="81127"/>
              </a:xfrm>
              <a:custGeom>
                <a:avLst/>
                <a:gdLst>
                  <a:gd name="T0" fmla="*/ 0 w 58"/>
                  <a:gd name="T1" fmla="*/ 29 h 57"/>
                  <a:gd name="T2" fmla="*/ 36 w 58"/>
                  <a:gd name="T3" fmla="*/ 57 h 57"/>
                  <a:gd name="T4" fmla="*/ 58 w 58"/>
                  <a:gd name="T5" fmla="*/ 36 h 57"/>
                  <a:gd name="T6" fmla="*/ 22 w 58"/>
                  <a:gd name="T7" fmla="*/ 0 h 57"/>
                  <a:gd name="T8" fmla="*/ 0 w 58"/>
                  <a:gd name="T9" fmla="*/ 2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0" y="29"/>
                    </a:moveTo>
                    <a:lnTo>
                      <a:pt x="36" y="57"/>
                    </a:lnTo>
                    <a:lnTo>
                      <a:pt x="58" y="36"/>
                    </a:lnTo>
                    <a:lnTo>
                      <a:pt x="2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49" name="Freeform 765">
                <a:extLst>
                  <a:ext uri="{FF2B5EF4-FFF2-40B4-BE49-F238E27FC236}">
                    <a16:creationId xmlns:a16="http://schemas.microsoft.com/office/drawing/2014/main" id="{C087DB2A-69A2-4888-A934-3DA080FED0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0436" y="7063162"/>
                <a:ext cx="102476" cy="102476"/>
              </a:xfrm>
              <a:custGeom>
                <a:avLst/>
                <a:gdLst>
                  <a:gd name="T0" fmla="*/ 6 w 10"/>
                  <a:gd name="T1" fmla="*/ 10 h 10"/>
                  <a:gd name="T2" fmla="*/ 5 w 10"/>
                  <a:gd name="T3" fmla="*/ 10 h 10"/>
                  <a:gd name="T4" fmla="*/ 0 w 10"/>
                  <a:gd name="T5" fmla="*/ 5 h 10"/>
                  <a:gd name="T6" fmla="*/ 0 w 10"/>
                  <a:gd name="T7" fmla="*/ 4 h 10"/>
                  <a:gd name="T8" fmla="*/ 3 w 10"/>
                  <a:gd name="T9" fmla="*/ 1 h 10"/>
                  <a:gd name="T10" fmla="*/ 5 w 10"/>
                  <a:gd name="T11" fmla="*/ 1 h 10"/>
                  <a:gd name="T12" fmla="*/ 9 w 10"/>
                  <a:gd name="T13" fmla="*/ 6 h 10"/>
                  <a:gd name="T14" fmla="*/ 9 w 10"/>
                  <a:gd name="T15" fmla="*/ 7 h 10"/>
                  <a:gd name="T16" fmla="*/ 6 w 10"/>
                  <a:gd name="T17" fmla="*/ 10 h 10"/>
                  <a:gd name="T18" fmla="*/ 6 w 10"/>
                  <a:gd name="T19" fmla="*/ 10 h 10"/>
                  <a:gd name="T20" fmla="*/ 2 w 10"/>
                  <a:gd name="T21" fmla="*/ 5 h 10"/>
                  <a:gd name="T22" fmla="*/ 6 w 10"/>
                  <a:gd name="T23" fmla="*/ 8 h 10"/>
                  <a:gd name="T24" fmla="*/ 8 w 10"/>
                  <a:gd name="T25" fmla="*/ 6 h 10"/>
                  <a:gd name="T26" fmla="*/ 4 w 10"/>
                  <a:gd name="T27" fmla="*/ 3 h 10"/>
                  <a:gd name="T28" fmla="*/ 2 w 10"/>
                  <a:gd name="T2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0">
                    <a:moveTo>
                      <a:pt x="6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5" y="1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lose/>
                    <a:moveTo>
                      <a:pt x="2" y="5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0" name="Freeform 766">
                <a:extLst>
                  <a:ext uri="{FF2B5EF4-FFF2-40B4-BE49-F238E27FC236}">
                    <a16:creationId xmlns:a16="http://schemas.microsoft.com/office/drawing/2014/main" id="{5939EC5E-4AED-4AAF-99CC-5B3742AE3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272" y="7000537"/>
                <a:ext cx="81127" cy="82550"/>
              </a:xfrm>
              <a:custGeom>
                <a:avLst/>
                <a:gdLst>
                  <a:gd name="T0" fmla="*/ 0 w 57"/>
                  <a:gd name="T1" fmla="*/ 22 h 58"/>
                  <a:gd name="T2" fmla="*/ 36 w 57"/>
                  <a:gd name="T3" fmla="*/ 58 h 58"/>
                  <a:gd name="T4" fmla="*/ 57 w 57"/>
                  <a:gd name="T5" fmla="*/ 29 h 58"/>
                  <a:gd name="T6" fmla="*/ 21 w 57"/>
                  <a:gd name="T7" fmla="*/ 0 h 58"/>
                  <a:gd name="T8" fmla="*/ 0 w 57"/>
                  <a:gd name="T9" fmla="*/ 2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8">
                    <a:moveTo>
                      <a:pt x="0" y="22"/>
                    </a:moveTo>
                    <a:lnTo>
                      <a:pt x="36" y="58"/>
                    </a:lnTo>
                    <a:lnTo>
                      <a:pt x="57" y="29"/>
                    </a:lnTo>
                    <a:lnTo>
                      <a:pt x="2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1" name="Freeform 767">
                <a:extLst>
                  <a:ext uri="{FF2B5EF4-FFF2-40B4-BE49-F238E27FC236}">
                    <a16:creationId xmlns:a16="http://schemas.microsoft.com/office/drawing/2014/main" id="{393B49EA-AFBF-47E6-8AD9-0F42EF8EB7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9310" y="6990575"/>
                <a:ext cx="102476" cy="92514"/>
              </a:xfrm>
              <a:custGeom>
                <a:avLst/>
                <a:gdLst>
                  <a:gd name="T0" fmla="*/ 6 w 10"/>
                  <a:gd name="T1" fmla="*/ 9 h 9"/>
                  <a:gd name="T2" fmla="*/ 5 w 10"/>
                  <a:gd name="T3" fmla="*/ 9 h 9"/>
                  <a:gd name="T4" fmla="*/ 1 w 10"/>
                  <a:gd name="T5" fmla="*/ 4 h 9"/>
                  <a:gd name="T6" fmla="*/ 1 w 10"/>
                  <a:gd name="T7" fmla="*/ 3 h 9"/>
                  <a:gd name="T8" fmla="*/ 4 w 10"/>
                  <a:gd name="T9" fmla="*/ 0 h 9"/>
                  <a:gd name="T10" fmla="*/ 5 w 10"/>
                  <a:gd name="T11" fmla="*/ 0 h 9"/>
                  <a:gd name="T12" fmla="*/ 10 w 10"/>
                  <a:gd name="T13" fmla="*/ 5 h 9"/>
                  <a:gd name="T14" fmla="*/ 10 w 10"/>
                  <a:gd name="T15" fmla="*/ 6 h 9"/>
                  <a:gd name="T16" fmla="*/ 7 w 10"/>
                  <a:gd name="T17" fmla="*/ 9 h 9"/>
                  <a:gd name="T18" fmla="*/ 6 w 10"/>
                  <a:gd name="T19" fmla="*/ 9 h 9"/>
                  <a:gd name="T20" fmla="*/ 2 w 10"/>
                  <a:gd name="T21" fmla="*/ 4 h 9"/>
                  <a:gd name="T22" fmla="*/ 6 w 10"/>
                  <a:gd name="T23" fmla="*/ 7 h 9"/>
                  <a:gd name="T24" fmla="*/ 8 w 10"/>
                  <a:gd name="T25" fmla="*/ 5 h 9"/>
                  <a:gd name="T26" fmla="*/ 4 w 10"/>
                  <a:gd name="T27" fmla="*/ 2 h 9"/>
                  <a:gd name="T28" fmla="*/ 2 w 10"/>
                  <a:gd name="T2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cubicBezTo>
                      <a:pt x="6" y="9"/>
                      <a:pt x="5" y="9"/>
                      <a:pt x="5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6"/>
                      <a:pt x="10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lose/>
                    <a:moveTo>
                      <a:pt x="2" y="4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2" name="Freeform 768">
                <a:extLst>
                  <a:ext uri="{FF2B5EF4-FFF2-40B4-BE49-F238E27FC236}">
                    <a16:creationId xmlns:a16="http://schemas.microsoft.com/office/drawing/2014/main" id="{FF8AA987-64B0-4802-92C2-5E14DA9AB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6722" y="6919411"/>
                <a:ext cx="82550" cy="81127"/>
              </a:xfrm>
              <a:custGeom>
                <a:avLst/>
                <a:gdLst>
                  <a:gd name="T0" fmla="*/ 0 w 58"/>
                  <a:gd name="T1" fmla="*/ 21 h 57"/>
                  <a:gd name="T2" fmla="*/ 36 w 58"/>
                  <a:gd name="T3" fmla="*/ 57 h 57"/>
                  <a:gd name="T4" fmla="*/ 58 w 58"/>
                  <a:gd name="T5" fmla="*/ 36 h 57"/>
                  <a:gd name="T6" fmla="*/ 29 w 58"/>
                  <a:gd name="T7" fmla="*/ 0 h 57"/>
                  <a:gd name="T8" fmla="*/ 0 w 58"/>
                  <a:gd name="T9" fmla="*/ 2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0" y="21"/>
                    </a:moveTo>
                    <a:lnTo>
                      <a:pt x="36" y="57"/>
                    </a:lnTo>
                    <a:lnTo>
                      <a:pt x="58" y="36"/>
                    </a:lnTo>
                    <a:lnTo>
                      <a:pt x="2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3" name="Freeform 769">
                <a:extLst>
                  <a:ext uri="{FF2B5EF4-FFF2-40B4-BE49-F238E27FC236}">
                    <a16:creationId xmlns:a16="http://schemas.microsoft.com/office/drawing/2014/main" id="{F30EE6A1-E52B-4D21-A7A0-942C54683A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6722" y="6909448"/>
                <a:ext cx="92514" cy="102476"/>
              </a:xfrm>
              <a:custGeom>
                <a:avLst/>
                <a:gdLst>
                  <a:gd name="T0" fmla="*/ 5 w 9"/>
                  <a:gd name="T1" fmla="*/ 10 h 10"/>
                  <a:gd name="T2" fmla="*/ 5 w 9"/>
                  <a:gd name="T3" fmla="*/ 9 h 10"/>
                  <a:gd name="T4" fmla="*/ 0 w 9"/>
                  <a:gd name="T5" fmla="*/ 5 h 10"/>
                  <a:gd name="T6" fmla="*/ 0 w 9"/>
                  <a:gd name="T7" fmla="*/ 4 h 10"/>
                  <a:gd name="T8" fmla="*/ 3 w 9"/>
                  <a:gd name="T9" fmla="*/ 0 h 10"/>
                  <a:gd name="T10" fmla="*/ 4 w 9"/>
                  <a:gd name="T11" fmla="*/ 0 h 10"/>
                  <a:gd name="T12" fmla="*/ 9 w 9"/>
                  <a:gd name="T13" fmla="*/ 5 h 10"/>
                  <a:gd name="T14" fmla="*/ 9 w 9"/>
                  <a:gd name="T15" fmla="*/ 6 h 10"/>
                  <a:gd name="T16" fmla="*/ 6 w 9"/>
                  <a:gd name="T17" fmla="*/ 9 h 10"/>
                  <a:gd name="T18" fmla="*/ 5 w 9"/>
                  <a:gd name="T19" fmla="*/ 10 h 10"/>
                  <a:gd name="T20" fmla="*/ 2 w 9"/>
                  <a:gd name="T21" fmla="*/ 4 h 10"/>
                  <a:gd name="T22" fmla="*/ 5 w 9"/>
                  <a:gd name="T23" fmla="*/ 8 h 10"/>
                  <a:gd name="T24" fmla="*/ 7 w 9"/>
                  <a:gd name="T25" fmla="*/ 6 h 10"/>
                  <a:gd name="T26" fmla="*/ 4 w 9"/>
                  <a:gd name="T27" fmla="*/ 2 h 10"/>
                  <a:gd name="T28" fmla="*/ 2 w 9"/>
                  <a:gd name="T2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0">
                    <a:moveTo>
                      <a:pt x="5" y="10"/>
                    </a:moveTo>
                    <a:cubicBezTo>
                      <a:pt x="5" y="10"/>
                      <a:pt x="5" y="10"/>
                      <a:pt x="5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6"/>
                      <a:pt x="9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lose/>
                    <a:moveTo>
                      <a:pt x="2" y="4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4" name="Freeform 770">
                <a:extLst>
                  <a:ext uri="{FF2B5EF4-FFF2-40B4-BE49-F238E27FC236}">
                    <a16:creationId xmlns:a16="http://schemas.microsoft.com/office/drawing/2014/main" id="{5609668A-3013-4F09-B299-83763E6D2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558" y="6836861"/>
                <a:ext cx="81127" cy="82550"/>
              </a:xfrm>
              <a:custGeom>
                <a:avLst/>
                <a:gdLst>
                  <a:gd name="T0" fmla="*/ 0 w 57"/>
                  <a:gd name="T1" fmla="*/ 22 h 58"/>
                  <a:gd name="T2" fmla="*/ 36 w 57"/>
                  <a:gd name="T3" fmla="*/ 58 h 58"/>
                  <a:gd name="T4" fmla="*/ 57 w 57"/>
                  <a:gd name="T5" fmla="*/ 36 h 58"/>
                  <a:gd name="T6" fmla="*/ 21 w 57"/>
                  <a:gd name="T7" fmla="*/ 0 h 58"/>
                  <a:gd name="T8" fmla="*/ 0 w 57"/>
                  <a:gd name="T9" fmla="*/ 2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8">
                    <a:moveTo>
                      <a:pt x="0" y="22"/>
                    </a:moveTo>
                    <a:lnTo>
                      <a:pt x="36" y="58"/>
                    </a:lnTo>
                    <a:lnTo>
                      <a:pt x="57" y="36"/>
                    </a:lnTo>
                    <a:lnTo>
                      <a:pt x="21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5" name="Freeform 771">
                <a:extLst>
                  <a:ext uri="{FF2B5EF4-FFF2-40B4-BE49-F238E27FC236}">
                    <a16:creationId xmlns:a16="http://schemas.microsoft.com/office/drawing/2014/main" id="{247DC992-6E99-4F3E-8C10-E5229B44EE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596" y="6826897"/>
                <a:ext cx="102476" cy="102476"/>
              </a:xfrm>
              <a:custGeom>
                <a:avLst/>
                <a:gdLst>
                  <a:gd name="T0" fmla="*/ 6 w 10"/>
                  <a:gd name="T1" fmla="*/ 10 h 10"/>
                  <a:gd name="T2" fmla="*/ 5 w 10"/>
                  <a:gd name="T3" fmla="*/ 10 h 10"/>
                  <a:gd name="T4" fmla="*/ 0 w 10"/>
                  <a:gd name="T5" fmla="*/ 5 h 10"/>
                  <a:gd name="T6" fmla="*/ 0 w 10"/>
                  <a:gd name="T7" fmla="*/ 4 h 10"/>
                  <a:gd name="T8" fmla="*/ 3 w 10"/>
                  <a:gd name="T9" fmla="*/ 1 h 10"/>
                  <a:gd name="T10" fmla="*/ 5 w 10"/>
                  <a:gd name="T11" fmla="*/ 1 h 10"/>
                  <a:gd name="T12" fmla="*/ 9 w 10"/>
                  <a:gd name="T13" fmla="*/ 5 h 10"/>
                  <a:gd name="T14" fmla="*/ 9 w 10"/>
                  <a:gd name="T15" fmla="*/ 7 h 10"/>
                  <a:gd name="T16" fmla="*/ 6 w 10"/>
                  <a:gd name="T17" fmla="*/ 10 h 10"/>
                  <a:gd name="T18" fmla="*/ 6 w 10"/>
                  <a:gd name="T19" fmla="*/ 10 h 10"/>
                  <a:gd name="T20" fmla="*/ 2 w 10"/>
                  <a:gd name="T21" fmla="*/ 4 h 10"/>
                  <a:gd name="T22" fmla="*/ 6 w 10"/>
                  <a:gd name="T23" fmla="*/ 8 h 10"/>
                  <a:gd name="T24" fmla="*/ 8 w 10"/>
                  <a:gd name="T25" fmla="*/ 6 h 10"/>
                  <a:gd name="T26" fmla="*/ 4 w 10"/>
                  <a:gd name="T27" fmla="*/ 2 h 10"/>
                  <a:gd name="T28" fmla="*/ 2 w 10"/>
                  <a:gd name="T2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0">
                    <a:moveTo>
                      <a:pt x="6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5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lose/>
                    <a:moveTo>
                      <a:pt x="2" y="4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6" name="Freeform 772">
                <a:extLst>
                  <a:ext uri="{FF2B5EF4-FFF2-40B4-BE49-F238E27FC236}">
                    <a16:creationId xmlns:a16="http://schemas.microsoft.com/office/drawing/2014/main" id="{517FA1E2-733E-49EF-B4E3-507EBBF36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310" y="7083088"/>
                <a:ext cx="112439" cy="112440"/>
              </a:xfrm>
              <a:custGeom>
                <a:avLst/>
                <a:gdLst>
                  <a:gd name="T0" fmla="*/ 10 w 11"/>
                  <a:gd name="T1" fmla="*/ 11 h 11"/>
                  <a:gd name="T2" fmla="*/ 10 w 11"/>
                  <a:gd name="T3" fmla="*/ 11 h 11"/>
                  <a:gd name="T4" fmla="*/ 0 w 11"/>
                  <a:gd name="T5" fmla="*/ 1 h 11"/>
                  <a:gd name="T6" fmla="*/ 0 w 11"/>
                  <a:gd name="T7" fmla="*/ 0 h 11"/>
                  <a:gd name="T8" fmla="*/ 1 w 11"/>
                  <a:gd name="T9" fmla="*/ 0 h 11"/>
                  <a:gd name="T10" fmla="*/ 11 w 11"/>
                  <a:gd name="T11" fmla="*/ 10 h 11"/>
                  <a:gd name="T12" fmla="*/ 11 w 11"/>
                  <a:gd name="T13" fmla="*/ 11 h 11"/>
                  <a:gd name="T14" fmla="*/ 10 w 1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1">
                    <a:moveTo>
                      <a:pt x="1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0" y="1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7" name="Freeform 773">
                <a:extLst>
                  <a:ext uri="{FF2B5EF4-FFF2-40B4-BE49-F238E27FC236}">
                    <a16:creationId xmlns:a16="http://schemas.microsoft.com/office/drawing/2014/main" id="{5184DDAB-D7C3-4939-ACAC-24BC40389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674" y="6949299"/>
                <a:ext cx="112439" cy="123826"/>
              </a:xfrm>
              <a:custGeom>
                <a:avLst/>
                <a:gdLst>
                  <a:gd name="T0" fmla="*/ 6 w 11"/>
                  <a:gd name="T1" fmla="*/ 2 h 12"/>
                  <a:gd name="T2" fmla="*/ 7 w 11"/>
                  <a:gd name="T3" fmla="*/ 5 h 12"/>
                  <a:gd name="T4" fmla="*/ 10 w 11"/>
                  <a:gd name="T5" fmla="*/ 6 h 12"/>
                  <a:gd name="T6" fmla="*/ 10 w 11"/>
                  <a:gd name="T7" fmla="*/ 11 h 12"/>
                  <a:gd name="T8" fmla="*/ 5 w 11"/>
                  <a:gd name="T9" fmla="*/ 11 h 12"/>
                  <a:gd name="T10" fmla="*/ 4 w 11"/>
                  <a:gd name="T11" fmla="*/ 7 h 12"/>
                  <a:gd name="T12" fmla="*/ 1 w 11"/>
                  <a:gd name="T13" fmla="*/ 6 h 12"/>
                  <a:gd name="T14" fmla="*/ 1 w 11"/>
                  <a:gd name="T15" fmla="*/ 2 h 12"/>
                  <a:gd name="T16" fmla="*/ 6 w 11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2">
                    <a:moveTo>
                      <a:pt x="6" y="2"/>
                    </a:moveTo>
                    <a:cubicBezTo>
                      <a:pt x="7" y="3"/>
                      <a:pt x="7" y="4"/>
                      <a:pt x="7" y="5"/>
                    </a:cubicBezTo>
                    <a:cubicBezTo>
                      <a:pt x="8" y="5"/>
                      <a:pt x="9" y="5"/>
                      <a:pt x="10" y="6"/>
                    </a:cubicBezTo>
                    <a:cubicBezTo>
                      <a:pt x="11" y="7"/>
                      <a:pt x="11" y="9"/>
                      <a:pt x="10" y="11"/>
                    </a:cubicBezTo>
                    <a:cubicBezTo>
                      <a:pt x="9" y="12"/>
                      <a:pt x="7" y="12"/>
                      <a:pt x="5" y="11"/>
                    </a:cubicBezTo>
                    <a:cubicBezTo>
                      <a:pt x="4" y="10"/>
                      <a:pt x="4" y="9"/>
                      <a:pt x="4" y="7"/>
                    </a:cubicBezTo>
                    <a:cubicBezTo>
                      <a:pt x="3" y="8"/>
                      <a:pt x="2" y="7"/>
                      <a:pt x="1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4" y="0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8" name="Freeform 774">
                <a:extLst>
                  <a:ext uri="{FF2B5EF4-FFF2-40B4-BE49-F238E27FC236}">
                    <a16:creationId xmlns:a16="http://schemas.microsoft.com/office/drawing/2014/main" id="{31C3F932-0B12-4C01-B05F-C2BED9FCBB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1712" y="6939337"/>
                <a:ext cx="133788" cy="143752"/>
              </a:xfrm>
              <a:custGeom>
                <a:avLst/>
                <a:gdLst>
                  <a:gd name="T0" fmla="*/ 9 w 13"/>
                  <a:gd name="T1" fmla="*/ 14 h 14"/>
                  <a:gd name="T2" fmla="*/ 6 w 13"/>
                  <a:gd name="T3" fmla="*/ 12 h 14"/>
                  <a:gd name="T4" fmla="*/ 4 w 13"/>
                  <a:gd name="T5" fmla="*/ 9 h 14"/>
                  <a:gd name="T6" fmla="*/ 4 w 13"/>
                  <a:gd name="T7" fmla="*/ 9 h 14"/>
                  <a:gd name="T8" fmla="*/ 1 w 13"/>
                  <a:gd name="T9" fmla="*/ 8 h 14"/>
                  <a:gd name="T10" fmla="*/ 1 w 13"/>
                  <a:gd name="T11" fmla="*/ 2 h 14"/>
                  <a:gd name="T12" fmla="*/ 7 w 13"/>
                  <a:gd name="T13" fmla="*/ 2 h 14"/>
                  <a:gd name="T14" fmla="*/ 9 w 13"/>
                  <a:gd name="T15" fmla="*/ 5 h 14"/>
                  <a:gd name="T16" fmla="*/ 9 w 13"/>
                  <a:gd name="T17" fmla="*/ 5 h 14"/>
                  <a:gd name="T18" fmla="*/ 12 w 13"/>
                  <a:gd name="T19" fmla="*/ 6 h 14"/>
                  <a:gd name="T20" fmla="*/ 12 w 13"/>
                  <a:gd name="T21" fmla="*/ 12 h 14"/>
                  <a:gd name="T22" fmla="*/ 9 w 13"/>
                  <a:gd name="T23" fmla="*/ 14 h 14"/>
                  <a:gd name="T24" fmla="*/ 5 w 13"/>
                  <a:gd name="T25" fmla="*/ 7 h 14"/>
                  <a:gd name="T26" fmla="*/ 6 w 13"/>
                  <a:gd name="T27" fmla="*/ 8 h 14"/>
                  <a:gd name="T28" fmla="*/ 6 w 13"/>
                  <a:gd name="T29" fmla="*/ 9 h 14"/>
                  <a:gd name="T30" fmla="*/ 7 w 13"/>
                  <a:gd name="T31" fmla="*/ 11 h 14"/>
                  <a:gd name="T32" fmla="*/ 11 w 13"/>
                  <a:gd name="T33" fmla="*/ 11 h 14"/>
                  <a:gd name="T34" fmla="*/ 11 w 13"/>
                  <a:gd name="T35" fmla="*/ 8 h 14"/>
                  <a:gd name="T36" fmla="*/ 8 w 13"/>
                  <a:gd name="T37" fmla="*/ 7 h 14"/>
                  <a:gd name="T38" fmla="*/ 7 w 13"/>
                  <a:gd name="T39" fmla="*/ 7 h 14"/>
                  <a:gd name="T40" fmla="*/ 7 w 13"/>
                  <a:gd name="T41" fmla="*/ 6 h 14"/>
                  <a:gd name="T42" fmla="*/ 6 w 13"/>
                  <a:gd name="T43" fmla="*/ 3 h 14"/>
                  <a:gd name="T44" fmla="*/ 3 w 13"/>
                  <a:gd name="T45" fmla="*/ 3 h 14"/>
                  <a:gd name="T46" fmla="*/ 3 w 13"/>
                  <a:gd name="T47" fmla="*/ 7 h 14"/>
                  <a:gd name="T48" fmla="*/ 5 w 13"/>
                  <a:gd name="T49" fmla="*/ 8 h 14"/>
                  <a:gd name="T50" fmla="*/ 5 w 13"/>
                  <a:gd name="T5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4">
                    <a:moveTo>
                      <a:pt x="9" y="14"/>
                    </a:moveTo>
                    <a:cubicBezTo>
                      <a:pt x="8" y="14"/>
                      <a:pt x="6" y="13"/>
                      <a:pt x="6" y="12"/>
                    </a:cubicBezTo>
                    <a:cubicBezTo>
                      <a:pt x="5" y="12"/>
                      <a:pt x="4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2" y="9"/>
                      <a:pt x="1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8" y="3"/>
                      <a:pt x="9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1" y="6"/>
                      <a:pt x="12" y="6"/>
                    </a:cubicBezTo>
                    <a:cubicBezTo>
                      <a:pt x="13" y="8"/>
                      <a:pt x="13" y="11"/>
                      <a:pt x="12" y="12"/>
                    </a:cubicBezTo>
                    <a:cubicBezTo>
                      <a:pt x="11" y="13"/>
                      <a:pt x="10" y="14"/>
                      <a:pt x="9" y="14"/>
                    </a:cubicBezTo>
                    <a:close/>
                    <a:moveTo>
                      <a:pt x="5" y="7"/>
                    </a:move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2"/>
                      <a:pt x="10" y="12"/>
                      <a:pt x="11" y="11"/>
                    </a:cubicBezTo>
                    <a:cubicBezTo>
                      <a:pt x="12" y="10"/>
                      <a:pt x="12" y="9"/>
                      <a:pt x="11" y="8"/>
                    </a:cubicBezTo>
                    <a:cubicBezTo>
                      <a:pt x="10" y="7"/>
                      <a:pt x="9" y="7"/>
                      <a:pt x="8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6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2" y="4"/>
                      <a:pt x="2" y="6"/>
                      <a:pt x="3" y="7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59" name="Freeform 775">
                <a:extLst>
                  <a:ext uri="{FF2B5EF4-FFF2-40B4-BE49-F238E27FC236}">
                    <a16:creationId xmlns:a16="http://schemas.microsoft.com/office/drawing/2014/main" id="{2E4DE4BE-3AA3-4D14-B22F-489E4E0C9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998" y="6744347"/>
                <a:ext cx="122402" cy="113862"/>
              </a:xfrm>
              <a:custGeom>
                <a:avLst/>
                <a:gdLst>
                  <a:gd name="T0" fmla="*/ 11 w 12"/>
                  <a:gd name="T1" fmla="*/ 11 h 11"/>
                  <a:gd name="T2" fmla="*/ 10 w 12"/>
                  <a:gd name="T3" fmla="*/ 11 h 11"/>
                  <a:gd name="T4" fmla="*/ 0 w 12"/>
                  <a:gd name="T5" fmla="*/ 1 h 11"/>
                  <a:gd name="T6" fmla="*/ 0 w 12"/>
                  <a:gd name="T7" fmla="*/ 0 h 11"/>
                  <a:gd name="T8" fmla="*/ 1 w 12"/>
                  <a:gd name="T9" fmla="*/ 0 h 11"/>
                  <a:gd name="T10" fmla="*/ 11 w 12"/>
                  <a:gd name="T11" fmla="*/ 10 h 11"/>
                  <a:gd name="T12" fmla="*/ 11 w 12"/>
                  <a:gd name="T13" fmla="*/ 11 h 11"/>
                  <a:gd name="T14" fmla="*/ 11 w 12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1">
                    <a:moveTo>
                      <a:pt x="11" y="11"/>
                    </a:moveTo>
                    <a:cubicBezTo>
                      <a:pt x="11" y="11"/>
                      <a:pt x="10" y="11"/>
                      <a:pt x="1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60" name="Freeform 776">
                <a:extLst>
                  <a:ext uri="{FF2B5EF4-FFF2-40B4-BE49-F238E27FC236}">
                    <a16:creationId xmlns:a16="http://schemas.microsoft.com/office/drawing/2014/main" id="{E8D94803-DCDA-4FB5-AE0D-934CA2E39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6686" y="6775659"/>
                <a:ext cx="123826" cy="122402"/>
              </a:xfrm>
              <a:custGeom>
                <a:avLst/>
                <a:gdLst>
                  <a:gd name="T0" fmla="*/ 11 w 12"/>
                  <a:gd name="T1" fmla="*/ 12 h 12"/>
                  <a:gd name="T2" fmla="*/ 10 w 12"/>
                  <a:gd name="T3" fmla="*/ 11 h 12"/>
                  <a:gd name="T4" fmla="*/ 0 w 12"/>
                  <a:gd name="T5" fmla="*/ 1 h 12"/>
                  <a:gd name="T6" fmla="*/ 0 w 12"/>
                  <a:gd name="T7" fmla="*/ 0 h 12"/>
                  <a:gd name="T8" fmla="*/ 1 w 12"/>
                  <a:gd name="T9" fmla="*/ 0 h 12"/>
                  <a:gd name="T10" fmla="*/ 11 w 12"/>
                  <a:gd name="T11" fmla="*/ 10 h 12"/>
                  <a:gd name="T12" fmla="*/ 11 w 12"/>
                  <a:gd name="T13" fmla="*/ 11 h 12"/>
                  <a:gd name="T14" fmla="*/ 11 w 12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2">
                    <a:moveTo>
                      <a:pt x="11" y="12"/>
                    </a:moveTo>
                    <a:cubicBezTo>
                      <a:pt x="11" y="12"/>
                      <a:pt x="10" y="11"/>
                      <a:pt x="10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2"/>
                      <a:pt x="11" y="12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61" name="Freeform 777">
                <a:extLst>
                  <a:ext uri="{FF2B5EF4-FFF2-40B4-BE49-F238E27FC236}">
                    <a16:creationId xmlns:a16="http://schemas.microsoft.com/office/drawing/2014/main" id="{42CEC10A-BF3E-434E-AA9D-5AA66B4D5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046" y="7093051"/>
                <a:ext cx="614856" cy="348704"/>
              </a:xfrm>
              <a:custGeom>
                <a:avLst/>
                <a:gdLst>
                  <a:gd name="T0" fmla="*/ 58 w 60"/>
                  <a:gd name="T1" fmla="*/ 6 h 34"/>
                  <a:gd name="T2" fmla="*/ 35 w 60"/>
                  <a:gd name="T3" fmla="*/ 12 h 34"/>
                  <a:gd name="T4" fmla="*/ 38 w 60"/>
                  <a:gd name="T5" fmla="*/ 9 h 34"/>
                  <a:gd name="T6" fmla="*/ 34 w 60"/>
                  <a:gd name="T7" fmla="*/ 4 h 34"/>
                  <a:gd name="T8" fmla="*/ 0 w 60"/>
                  <a:gd name="T9" fmla="*/ 0 h 34"/>
                  <a:gd name="T10" fmla="*/ 0 w 60"/>
                  <a:gd name="T11" fmla="*/ 18 h 34"/>
                  <a:gd name="T12" fmla="*/ 56 w 60"/>
                  <a:gd name="T13" fmla="*/ 10 h 34"/>
                  <a:gd name="T14" fmla="*/ 58 w 60"/>
                  <a:gd name="T15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34">
                    <a:moveTo>
                      <a:pt x="58" y="6"/>
                    </a:moveTo>
                    <a:cubicBezTo>
                      <a:pt x="56" y="4"/>
                      <a:pt x="49" y="7"/>
                      <a:pt x="35" y="12"/>
                    </a:cubicBezTo>
                    <a:cubicBezTo>
                      <a:pt x="37" y="11"/>
                      <a:pt x="38" y="10"/>
                      <a:pt x="38" y="9"/>
                    </a:cubicBezTo>
                    <a:cubicBezTo>
                      <a:pt x="38" y="4"/>
                      <a:pt x="34" y="4"/>
                      <a:pt x="34" y="4"/>
                    </a:cubicBezTo>
                    <a:cubicBezTo>
                      <a:pt x="13" y="5"/>
                      <a:pt x="29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22" y="34"/>
                      <a:pt x="56" y="10"/>
                    </a:cubicBezTo>
                    <a:cubicBezTo>
                      <a:pt x="56" y="10"/>
                      <a:pt x="60" y="8"/>
                      <a:pt x="58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62" name="Freeform 778">
                <a:extLst>
                  <a:ext uri="{FF2B5EF4-FFF2-40B4-BE49-F238E27FC236}">
                    <a16:creationId xmlns:a16="http://schemas.microsoft.com/office/drawing/2014/main" id="{BD123CA2-3DC9-4EAD-BA25-124B46E7E1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3082" y="7083088"/>
                <a:ext cx="614856" cy="327354"/>
              </a:xfrm>
              <a:custGeom>
                <a:avLst/>
                <a:gdLst>
                  <a:gd name="T0" fmla="*/ 59 w 60"/>
                  <a:gd name="T1" fmla="*/ 6 h 32"/>
                  <a:gd name="T2" fmla="*/ 47 w 60"/>
                  <a:gd name="T3" fmla="*/ 8 h 32"/>
                  <a:gd name="T4" fmla="*/ 40 w 60"/>
                  <a:gd name="T5" fmla="*/ 11 h 32"/>
                  <a:gd name="T6" fmla="*/ 40 w 60"/>
                  <a:gd name="T7" fmla="*/ 10 h 32"/>
                  <a:gd name="T8" fmla="*/ 39 w 60"/>
                  <a:gd name="T9" fmla="*/ 6 h 32"/>
                  <a:gd name="T10" fmla="*/ 35 w 60"/>
                  <a:gd name="T11" fmla="*/ 5 h 32"/>
                  <a:gd name="T12" fmla="*/ 22 w 60"/>
                  <a:gd name="T13" fmla="*/ 3 h 32"/>
                  <a:gd name="T14" fmla="*/ 1 w 60"/>
                  <a:gd name="T15" fmla="*/ 0 h 32"/>
                  <a:gd name="T16" fmla="*/ 0 w 60"/>
                  <a:gd name="T17" fmla="*/ 1 h 32"/>
                  <a:gd name="T18" fmla="*/ 0 w 60"/>
                  <a:gd name="T19" fmla="*/ 19 h 32"/>
                  <a:gd name="T20" fmla="*/ 1 w 60"/>
                  <a:gd name="T21" fmla="*/ 20 h 32"/>
                  <a:gd name="T22" fmla="*/ 21 w 60"/>
                  <a:gd name="T23" fmla="*/ 25 h 32"/>
                  <a:gd name="T24" fmla="*/ 58 w 60"/>
                  <a:gd name="T25" fmla="*/ 12 h 32"/>
                  <a:gd name="T26" fmla="*/ 60 w 60"/>
                  <a:gd name="T27" fmla="*/ 9 h 32"/>
                  <a:gd name="T28" fmla="*/ 59 w 60"/>
                  <a:gd name="T29" fmla="*/ 6 h 32"/>
                  <a:gd name="T30" fmla="*/ 57 w 60"/>
                  <a:gd name="T31" fmla="*/ 11 h 32"/>
                  <a:gd name="T32" fmla="*/ 2 w 60"/>
                  <a:gd name="T33" fmla="*/ 19 h 32"/>
                  <a:gd name="T34" fmla="*/ 2 w 60"/>
                  <a:gd name="T35" fmla="*/ 1 h 32"/>
                  <a:gd name="T36" fmla="*/ 21 w 60"/>
                  <a:gd name="T37" fmla="*/ 4 h 32"/>
                  <a:gd name="T38" fmla="*/ 35 w 60"/>
                  <a:gd name="T39" fmla="*/ 6 h 32"/>
                  <a:gd name="T40" fmla="*/ 37 w 60"/>
                  <a:gd name="T41" fmla="*/ 7 h 32"/>
                  <a:gd name="T42" fmla="*/ 38 w 60"/>
                  <a:gd name="T43" fmla="*/ 10 h 32"/>
                  <a:gd name="T44" fmla="*/ 36 w 60"/>
                  <a:gd name="T45" fmla="*/ 12 h 32"/>
                  <a:gd name="T46" fmla="*/ 36 w 60"/>
                  <a:gd name="T47" fmla="*/ 12 h 32"/>
                  <a:gd name="T48" fmla="*/ 36 w 60"/>
                  <a:gd name="T49" fmla="*/ 12 h 32"/>
                  <a:gd name="T50" fmla="*/ 36 w 60"/>
                  <a:gd name="T51" fmla="*/ 12 h 32"/>
                  <a:gd name="T52" fmla="*/ 20 w 60"/>
                  <a:gd name="T53" fmla="*/ 12 h 32"/>
                  <a:gd name="T54" fmla="*/ 19 w 60"/>
                  <a:gd name="T55" fmla="*/ 13 h 32"/>
                  <a:gd name="T56" fmla="*/ 20 w 60"/>
                  <a:gd name="T57" fmla="*/ 14 h 32"/>
                  <a:gd name="T58" fmla="*/ 29 w 60"/>
                  <a:gd name="T59" fmla="*/ 15 h 32"/>
                  <a:gd name="T60" fmla="*/ 37 w 60"/>
                  <a:gd name="T61" fmla="*/ 14 h 32"/>
                  <a:gd name="T62" fmla="*/ 37 w 60"/>
                  <a:gd name="T63" fmla="*/ 14 h 32"/>
                  <a:gd name="T64" fmla="*/ 48 w 60"/>
                  <a:gd name="T65" fmla="*/ 10 h 32"/>
                  <a:gd name="T66" fmla="*/ 58 w 60"/>
                  <a:gd name="T67" fmla="*/ 7 h 32"/>
                  <a:gd name="T68" fmla="*/ 59 w 60"/>
                  <a:gd name="T69" fmla="*/ 8 h 32"/>
                  <a:gd name="T70" fmla="*/ 57 w 60"/>
                  <a:gd name="T71" fmla="*/ 1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32">
                    <a:moveTo>
                      <a:pt x="59" y="6"/>
                    </a:moveTo>
                    <a:cubicBezTo>
                      <a:pt x="58" y="5"/>
                      <a:pt x="54" y="6"/>
                      <a:pt x="47" y="8"/>
                    </a:cubicBezTo>
                    <a:cubicBezTo>
                      <a:pt x="45" y="9"/>
                      <a:pt x="43" y="10"/>
                      <a:pt x="40" y="11"/>
                    </a:cubicBezTo>
                    <a:cubicBezTo>
                      <a:pt x="40" y="11"/>
                      <a:pt x="40" y="10"/>
                      <a:pt x="40" y="10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7" y="5"/>
                      <a:pt x="35" y="5"/>
                      <a:pt x="35" y="5"/>
                    </a:cubicBezTo>
                    <a:cubicBezTo>
                      <a:pt x="25" y="5"/>
                      <a:pt x="24" y="4"/>
                      <a:pt x="22" y="3"/>
                    </a:cubicBezTo>
                    <a:cubicBezTo>
                      <a:pt x="19" y="1"/>
                      <a:pt x="17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1" y="20"/>
                    </a:cubicBezTo>
                    <a:cubicBezTo>
                      <a:pt x="1" y="20"/>
                      <a:pt x="8" y="25"/>
                      <a:pt x="21" y="25"/>
                    </a:cubicBezTo>
                    <a:cubicBezTo>
                      <a:pt x="30" y="25"/>
                      <a:pt x="43" y="22"/>
                      <a:pt x="58" y="12"/>
                    </a:cubicBezTo>
                    <a:cubicBezTo>
                      <a:pt x="58" y="12"/>
                      <a:pt x="60" y="11"/>
                      <a:pt x="60" y="9"/>
                    </a:cubicBezTo>
                    <a:cubicBezTo>
                      <a:pt x="60" y="8"/>
                      <a:pt x="60" y="7"/>
                      <a:pt x="59" y="6"/>
                    </a:cubicBezTo>
                    <a:close/>
                    <a:moveTo>
                      <a:pt x="57" y="11"/>
                    </a:moveTo>
                    <a:cubicBezTo>
                      <a:pt x="26" y="32"/>
                      <a:pt x="5" y="21"/>
                      <a:pt x="2" y="1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6" y="1"/>
                      <a:pt x="19" y="3"/>
                      <a:pt x="21" y="4"/>
                    </a:cubicBezTo>
                    <a:cubicBezTo>
                      <a:pt x="23" y="5"/>
                      <a:pt x="25" y="6"/>
                      <a:pt x="35" y="6"/>
                    </a:cubicBezTo>
                    <a:cubicBezTo>
                      <a:pt x="35" y="6"/>
                      <a:pt x="37" y="6"/>
                      <a:pt x="37" y="7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8" y="11"/>
                      <a:pt x="37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3" y="13"/>
                      <a:pt x="28" y="13"/>
                      <a:pt x="20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4"/>
                      <a:pt x="20" y="14"/>
                      <a:pt x="20" y="14"/>
                    </a:cubicBezTo>
                    <a:cubicBezTo>
                      <a:pt x="24" y="15"/>
                      <a:pt x="27" y="15"/>
                      <a:pt x="29" y="15"/>
                    </a:cubicBezTo>
                    <a:cubicBezTo>
                      <a:pt x="33" y="15"/>
                      <a:pt x="35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1" y="12"/>
                      <a:pt x="45" y="11"/>
                      <a:pt x="48" y="10"/>
                    </a:cubicBezTo>
                    <a:cubicBezTo>
                      <a:pt x="53" y="8"/>
                      <a:pt x="57" y="7"/>
                      <a:pt x="58" y="7"/>
                    </a:cubicBezTo>
                    <a:cubicBezTo>
                      <a:pt x="58" y="8"/>
                      <a:pt x="59" y="8"/>
                      <a:pt x="59" y="8"/>
                    </a:cubicBezTo>
                    <a:cubicBezTo>
                      <a:pt x="59" y="9"/>
                      <a:pt x="57" y="10"/>
                      <a:pt x="57" y="11"/>
                    </a:cubicBez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63" name="Freeform 779">
                <a:extLst>
                  <a:ext uri="{FF2B5EF4-FFF2-40B4-BE49-F238E27FC236}">
                    <a16:creationId xmlns:a16="http://schemas.microsoft.com/office/drawing/2014/main" id="{3874A1FF-4300-495E-BF62-BEE6531CD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331" y="7063162"/>
                <a:ext cx="112439" cy="244804"/>
              </a:xfrm>
              <a:custGeom>
                <a:avLst/>
                <a:gdLst>
                  <a:gd name="T0" fmla="*/ 9 w 11"/>
                  <a:gd name="T1" fmla="*/ 24 h 24"/>
                  <a:gd name="T2" fmla="*/ 3 w 11"/>
                  <a:gd name="T3" fmla="*/ 24 h 24"/>
                  <a:gd name="T4" fmla="*/ 0 w 11"/>
                  <a:gd name="T5" fmla="*/ 21 h 24"/>
                  <a:gd name="T6" fmla="*/ 0 w 11"/>
                  <a:gd name="T7" fmla="*/ 3 h 24"/>
                  <a:gd name="T8" fmla="*/ 3 w 11"/>
                  <a:gd name="T9" fmla="*/ 0 h 24"/>
                  <a:gd name="T10" fmla="*/ 9 w 11"/>
                  <a:gd name="T11" fmla="*/ 0 h 24"/>
                  <a:gd name="T12" fmla="*/ 11 w 11"/>
                  <a:gd name="T13" fmla="*/ 3 h 24"/>
                  <a:gd name="T14" fmla="*/ 11 w 11"/>
                  <a:gd name="T15" fmla="*/ 21 h 24"/>
                  <a:gd name="T16" fmla="*/ 9 w 11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4">
                    <a:moveTo>
                      <a:pt x="9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1" y="24"/>
                      <a:pt x="0" y="23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1"/>
                      <a:pt x="11" y="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10" y="24"/>
                      <a:pt x="9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  <p:sp>
            <p:nvSpPr>
              <p:cNvPr id="164" name="Freeform 780">
                <a:extLst>
                  <a:ext uri="{FF2B5EF4-FFF2-40B4-BE49-F238E27FC236}">
                    <a16:creationId xmlns:a16="http://schemas.microsoft.com/office/drawing/2014/main" id="{AB9D22CE-8DDE-46CD-AD15-00CC1F5E6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9368" y="7051775"/>
                <a:ext cx="132365" cy="267577"/>
              </a:xfrm>
              <a:custGeom>
                <a:avLst/>
                <a:gdLst>
                  <a:gd name="T0" fmla="*/ 9 w 13"/>
                  <a:gd name="T1" fmla="*/ 26 h 26"/>
                  <a:gd name="T2" fmla="*/ 4 w 13"/>
                  <a:gd name="T3" fmla="*/ 26 h 26"/>
                  <a:gd name="T4" fmla="*/ 0 w 13"/>
                  <a:gd name="T5" fmla="*/ 22 h 26"/>
                  <a:gd name="T6" fmla="*/ 0 w 13"/>
                  <a:gd name="T7" fmla="*/ 4 h 26"/>
                  <a:gd name="T8" fmla="*/ 4 w 13"/>
                  <a:gd name="T9" fmla="*/ 0 h 26"/>
                  <a:gd name="T10" fmla="*/ 9 w 13"/>
                  <a:gd name="T11" fmla="*/ 0 h 26"/>
                  <a:gd name="T12" fmla="*/ 13 w 13"/>
                  <a:gd name="T13" fmla="*/ 4 h 26"/>
                  <a:gd name="T14" fmla="*/ 13 w 13"/>
                  <a:gd name="T15" fmla="*/ 22 h 26"/>
                  <a:gd name="T16" fmla="*/ 9 w 13"/>
                  <a:gd name="T17" fmla="*/ 26 h 26"/>
                  <a:gd name="T18" fmla="*/ 4 w 13"/>
                  <a:gd name="T19" fmla="*/ 2 h 26"/>
                  <a:gd name="T20" fmla="*/ 2 w 13"/>
                  <a:gd name="T21" fmla="*/ 4 h 26"/>
                  <a:gd name="T22" fmla="*/ 2 w 13"/>
                  <a:gd name="T23" fmla="*/ 22 h 26"/>
                  <a:gd name="T24" fmla="*/ 4 w 13"/>
                  <a:gd name="T25" fmla="*/ 24 h 26"/>
                  <a:gd name="T26" fmla="*/ 9 w 13"/>
                  <a:gd name="T27" fmla="*/ 24 h 26"/>
                  <a:gd name="T28" fmla="*/ 12 w 13"/>
                  <a:gd name="T29" fmla="*/ 22 h 26"/>
                  <a:gd name="T30" fmla="*/ 12 w 13"/>
                  <a:gd name="T31" fmla="*/ 4 h 26"/>
                  <a:gd name="T32" fmla="*/ 9 w 13"/>
                  <a:gd name="T33" fmla="*/ 2 h 26"/>
                  <a:gd name="T34" fmla="*/ 4 w 13"/>
                  <a:gd name="T35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26">
                    <a:moveTo>
                      <a:pt x="9" y="26"/>
                    </a:move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0"/>
                      <a:pt x="13" y="2"/>
                      <a:pt x="13" y="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4"/>
                      <a:pt x="11" y="26"/>
                      <a:pt x="9" y="26"/>
                    </a:cubicBezTo>
                    <a:close/>
                    <a:moveTo>
                      <a:pt x="4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3" y="24"/>
                      <a:pt x="4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2" y="23"/>
                      <a:pt x="12" y="2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2"/>
                      <a:pt x="9" y="2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1A17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rgbClr val="4D4F53"/>
                  </a:solidFill>
                  <a:latin typeface="+mj-lt"/>
                </a:endParaRPr>
              </a:p>
            </p:txBody>
          </p:sp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389B17-41F9-4358-847F-693182D934CD}"/>
                </a:ext>
              </a:extLst>
            </p:cNvPr>
            <p:cNvSpPr/>
            <p:nvPr/>
          </p:nvSpPr>
          <p:spPr>
            <a:xfrm>
              <a:off x="9868338" y="3215697"/>
              <a:ext cx="2063648" cy="22775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Cloud Compute Configuration Hardening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Cloud Security Posture Assessment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Zero Day Attack prevention solutions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Container Security</a:t>
              </a:r>
            </a:p>
            <a:p>
              <a:pPr marL="285750" lvl="1" indent="-285750" defTabSz="914363">
                <a:spcAft>
                  <a:spcPts val="600"/>
                </a:spcAft>
                <a:buSzPct val="9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n>
                    <a:solidFill>
                      <a:srgbClr val="FFFFFF">
                        <a:alpha val="0"/>
                      </a:srgbClr>
                    </a:solidFill>
                  </a:ln>
                </a:rPr>
                <a:t>API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10972800" cy="639762"/>
          </a:xfrm>
        </p:spPr>
        <p:txBody>
          <a:bodyPr vert="horz" lIns="0" tIns="45720" rIns="0" bIns="45720" rtlCol="0" anchor="t">
            <a:normAutofit/>
          </a:bodyPr>
          <a:lstStyle/>
          <a:p>
            <a:pPr marL="0"/>
            <a:r>
              <a:rPr lang="en-US" sz="2658" dirty="0">
                <a:latin typeface="+mj-lt"/>
                <a:cs typeface="Segoe UI Light" panose="020B0502040204020203" pitchFamily="34" charset="0"/>
              </a:rPr>
              <a:t>Digital Identity &amp; Access Management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01450" y="6359525"/>
            <a:ext cx="590550" cy="365125"/>
          </a:xfrm>
        </p:spPr>
        <p:txBody>
          <a:bodyPr/>
          <a:lstStyle/>
          <a:p>
            <a:pPr>
              <a:defRPr/>
            </a:pPr>
            <a:fld id="{AA275C80-073D-4406-9C60-72B83108818A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6AAAE8-5570-4932-A7C5-0F1C9FC0D3BB}"/>
              </a:ext>
            </a:extLst>
          </p:cNvPr>
          <p:cNvGraphicFramePr>
            <a:graphicFrameLocks noGrp="1"/>
          </p:cNvGraphicFramePr>
          <p:nvPr/>
        </p:nvGraphicFramePr>
        <p:xfrm>
          <a:off x="572085" y="1421504"/>
          <a:ext cx="3548699" cy="29282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48699">
                  <a:extLst>
                    <a:ext uri="{9D8B030D-6E8A-4147-A177-3AD203B41FA5}">
                      <a16:colId xmlns:a16="http://schemas.microsoft.com/office/drawing/2014/main" val="1422919087"/>
                    </a:ext>
                  </a:extLst>
                </a:gridCol>
              </a:tblGrid>
              <a:tr h="4476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Identity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19625"/>
                  </a:ext>
                </a:extLst>
              </a:tr>
              <a:tr h="24806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172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D3F7E9-2E58-4F17-93AE-E63D25FF1679}"/>
              </a:ext>
            </a:extLst>
          </p:cNvPr>
          <p:cNvSpPr/>
          <p:nvPr/>
        </p:nvSpPr>
        <p:spPr>
          <a:xfrm>
            <a:off x="600763" y="1878263"/>
            <a:ext cx="3476930" cy="30691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8A789B-8D90-491A-A89E-4E39E3F299A2}"/>
              </a:ext>
            </a:extLst>
          </p:cNvPr>
          <p:cNvGrpSpPr/>
          <p:nvPr/>
        </p:nvGrpSpPr>
        <p:grpSpPr>
          <a:xfrm>
            <a:off x="1938543" y="2875356"/>
            <a:ext cx="731520" cy="736496"/>
            <a:chOff x="1715170" y="2989000"/>
            <a:chExt cx="731520" cy="7364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07EABC-7E4F-4497-91DF-0DE14F4849C1}"/>
                </a:ext>
              </a:extLst>
            </p:cNvPr>
            <p:cNvSpPr/>
            <p:nvPr/>
          </p:nvSpPr>
          <p:spPr>
            <a:xfrm>
              <a:off x="1715170" y="2989000"/>
              <a:ext cx="731520" cy="7364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1B7304-8EA5-4577-AC4B-7D847F2C4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931" y="3083078"/>
              <a:ext cx="534697" cy="5346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BE2365-F764-42FE-BDC9-01947F168DAA}"/>
              </a:ext>
            </a:extLst>
          </p:cNvPr>
          <p:cNvSpPr txBox="1"/>
          <p:nvPr/>
        </p:nvSpPr>
        <p:spPr>
          <a:xfrm>
            <a:off x="1864564" y="2224366"/>
            <a:ext cx="927714" cy="41077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User Lifecycle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3FF6C-AC36-4C3A-A109-57BC515707F7}"/>
              </a:ext>
            </a:extLst>
          </p:cNvPr>
          <p:cNvSpPr txBox="1"/>
          <p:nvPr/>
        </p:nvSpPr>
        <p:spPr>
          <a:xfrm>
            <a:off x="2850835" y="2857688"/>
            <a:ext cx="847309" cy="400110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00"/>
              <a:t>Roles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90B75-490C-488B-8876-2862F77D63B1}"/>
              </a:ext>
            </a:extLst>
          </p:cNvPr>
          <p:cNvSpPr txBox="1"/>
          <p:nvPr/>
        </p:nvSpPr>
        <p:spPr>
          <a:xfrm>
            <a:off x="2863487" y="3543857"/>
            <a:ext cx="799983" cy="253916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Self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CEE5E-3851-45E7-894E-CF03DA0CE0D4}"/>
              </a:ext>
            </a:extLst>
          </p:cNvPr>
          <p:cNvSpPr txBox="1"/>
          <p:nvPr/>
        </p:nvSpPr>
        <p:spPr>
          <a:xfrm>
            <a:off x="942615" y="2963175"/>
            <a:ext cx="799983" cy="253916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Certification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6E1FC-DE56-47DB-AF91-CB4E90199E95}"/>
              </a:ext>
            </a:extLst>
          </p:cNvPr>
          <p:cNvSpPr txBox="1"/>
          <p:nvPr/>
        </p:nvSpPr>
        <p:spPr>
          <a:xfrm>
            <a:off x="1799708" y="3956477"/>
            <a:ext cx="992570" cy="415498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Risk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16E61-8E82-4136-8C85-A04DEAA83B67}"/>
              </a:ext>
            </a:extLst>
          </p:cNvPr>
          <p:cNvSpPr txBox="1"/>
          <p:nvPr/>
        </p:nvSpPr>
        <p:spPr>
          <a:xfrm>
            <a:off x="975686" y="3510679"/>
            <a:ext cx="799983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6B4F58-D929-4383-99DD-1088D6217311}"/>
              </a:ext>
            </a:extLst>
          </p:cNvPr>
          <p:cNvCxnSpPr/>
          <p:nvPr/>
        </p:nvCxnSpPr>
        <p:spPr>
          <a:xfrm flipV="1">
            <a:off x="2320194" y="2635138"/>
            <a:ext cx="0" cy="2225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92C2B1-7CCE-4B25-AC3A-2AE7C2974A29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1742598" y="3090133"/>
            <a:ext cx="195945" cy="693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DE0AF-4E34-4648-90A1-2C569DD0F758}"/>
              </a:ext>
            </a:extLst>
          </p:cNvPr>
          <p:cNvCxnSpPr/>
          <p:nvPr/>
        </p:nvCxnSpPr>
        <p:spPr>
          <a:xfrm flipH="1">
            <a:off x="1799708" y="3504131"/>
            <a:ext cx="243596" cy="133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1B7922-B3B7-4641-B629-2F11143F4CFB}"/>
              </a:ext>
            </a:extLst>
          </p:cNvPr>
          <p:cNvCxnSpPr/>
          <p:nvPr/>
        </p:nvCxnSpPr>
        <p:spPr>
          <a:xfrm>
            <a:off x="2297969" y="3629520"/>
            <a:ext cx="0" cy="3296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AC5693-C6A5-48C4-8B5A-F8368C2D6D13}"/>
              </a:ext>
            </a:extLst>
          </p:cNvPr>
          <p:cNvCxnSpPr>
            <a:endCxn id="10" idx="1"/>
          </p:cNvCxnSpPr>
          <p:nvPr/>
        </p:nvCxnSpPr>
        <p:spPr>
          <a:xfrm flipV="1">
            <a:off x="2670063" y="3057743"/>
            <a:ext cx="180772" cy="663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EA5A0-D814-4AD0-9421-1CBDA1EA7CA0}"/>
              </a:ext>
            </a:extLst>
          </p:cNvPr>
          <p:cNvCxnSpPr>
            <a:endCxn id="11" idx="1"/>
          </p:cNvCxnSpPr>
          <p:nvPr/>
        </p:nvCxnSpPr>
        <p:spPr>
          <a:xfrm>
            <a:off x="2617777" y="3485595"/>
            <a:ext cx="245710" cy="1852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E275FE5-8BB5-40A1-8DD9-D5A8FF0AF64F}"/>
              </a:ext>
            </a:extLst>
          </p:cNvPr>
          <p:cNvGraphicFramePr>
            <a:graphicFrameLocks noGrp="1"/>
          </p:cNvGraphicFramePr>
          <p:nvPr/>
        </p:nvGraphicFramePr>
        <p:xfrm>
          <a:off x="4465705" y="1421504"/>
          <a:ext cx="3542576" cy="36276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42576">
                  <a:extLst>
                    <a:ext uri="{9D8B030D-6E8A-4147-A177-3AD203B41FA5}">
                      <a16:colId xmlns:a16="http://schemas.microsoft.com/office/drawing/2014/main" val="1422919087"/>
                    </a:ext>
                  </a:extLst>
                </a:gridCol>
              </a:tblGrid>
              <a:tr h="463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Access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19625"/>
                  </a:ext>
                </a:extLst>
              </a:tr>
              <a:tr h="31636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1727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9F16B8E-DC71-40DB-BEB3-DBC118CE5B78}"/>
              </a:ext>
            </a:extLst>
          </p:cNvPr>
          <p:cNvSpPr/>
          <p:nvPr/>
        </p:nvSpPr>
        <p:spPr>
          <a:xfrm>
            <a:off x="4524106" y="1900035"/>
            <a:ext cx="3413279" cy="311644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842454-6DD1-4B46-9323-399FE3C641DE}"/>
              </a:ext>
            </a:extLst>
          </p:cNvPr>
          <p:cNvSpPr/>
          <p:nvPr/>
        </p:nvSpPr>
        <p:spPr>
          <a:xfrm>
            <a:off x="5733490" y="2943351"/>
            <a:ext cx="731520" cy="7364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2CD0A-B8A5-4D28-8E54-3AE0DD8B9356}"/>
              </a:ext>
            </a:extLst>
          </p:cNvPr>
          <p:cNvSpPr txBox="1"/>
          <p:nvPr/>
        </p:nvSpPr>
        <p:spPr>
          <a:xfrm>
            <a:off x="5659511" y="2272246"/>
            <a:ext cx="927714" cy="4154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web Security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309C-EF09-45AA-96A0-D9ADC3DFF8BA}"/>
              </a:ext>
            </a:extLst>
          </p:cNvPr>
          <p:cNvSpPr txBox="1"/>
          <p:nvPr/>
        </p:nvSpPr>
        <p:spPr>
          <a:xfrm>
            <a:off x="6645782" y="2925683"/>
            <a:ext cx="847309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00"/>
              <a:t>MFA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D65F81-5978-49AD-A264-EEB30BC71FDA}"/>
              </a:ext>
            </a:extLst>
          </p:cNvPr>
          <p:cNvSpPr txBox="1"/>
          <p:nvPr/>
        </p:nvSpPr>
        <p:spPr>
          <a:xfrm>
            <a:off x="6658434" y="3611852"/>
            <a:ext cx="799983" cy="415498"/>
          </a:xfrm>
          <a:prstGeom prst="rect">
            <a:avLst/>
          </a:prstGeom>
          <a:solidFill>
            <a:schemeClr val="accent2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Cloud federation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BB4EB-BDC4-4E0C-9927-E1E708A6A774}"/>
              </a:ext>
            </a:extLst>
          </p:cNvPr>
          <p:cNvSpPr txBox="1"/>
          <p:nvPr/>
        </p:nvSpPr>
        <p:spPr>
          <a:xfrm>
            <a:off x="4737562" y="3031170"/>
            <a:ext cx="799983" cy="253916"/>
          </a:xfrm>
          <a:prstGeom prst="rect">
            <a:avLst/>
          </a:prstGeom>
          <a:solidFill>
            <a:schemeClr val="accent2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CB4E17-60CE-4E1B-920A-038F2C8B54DE}"/>
              </a:ext>
            </a:extLst>
          </p:cNvPr>
          <p:cNvSpPr txBox="1"/>
          <p:nvPr/>
        </p:nvSpPr>
        <p:spPr>
          <a:xfrm>
            <a:off x="5594655" y="4024472"/>
            <a:ext cx="992570" cy="415498"/>
          </a:xfrm>
          <a:prstGeom prst="rect">
            <a:avLst/>
          </a:prstGeom>
          <a:solidFill>
            <a:schemeClr val="accent2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Consumer/ partner Access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FD2C52-245B-413F-9BAE-439054CABE16}"/>
              </a:ext>
            </a:extLst>
          </p:cNvPr>
          <p:cNvSpPr txBox="1"/>
          <p:nvPr/>
        </p:nvSpPr>
        <p:spPr>
          <a:xfrm>
            <a:off x="4770633" y="3578674"/>
            <a:ext cx="799983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Mobile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E7D8F2-8ED2-4E50-B7BD-F0E7B0E76D5B}"/>
              </a:ext>
            </a:extLst>
          </p:cNvPr>
          <p:cNvCxnSpPr/>
          <p:nvPr/>
        </p:nvCxnSpPr>
        <p:spPr>
          <a:xfrm flipV="1">
            <a:off x="6115141" y="2703133"/>
            <a:ext cx="0" cy="2225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C05AE9-61A3-4DCC-A4D1-CB497B8C3204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5537545" y="3158128"/>
            <a:ext cx="195945" cy="693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612645-8EAD-4D43-B32D-FBC77B385797}"/>
              </a:ext>
            </a:extLst>
          </p:cNvPr>
          <p:cNvCxnSpPr/>
          <p:nvPr/>
        </p:nvCxnSpPr>
        <p:spPr>
          <a:xfrm flipH="1">
            <a:off x="5594655" y="3572126"/>
            <a:ext cx="243596" cy="13350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7FED08-B855-4A60-8F86-2533D235A172}"/>
              </a:ext>
            </a:extLst>
          </p:cNvPr>
          <p:cNvCxnSpPr/>
          <p:nvPr/>
        </p:nvCxnSpPr>
        <p:spPr>
          <a:xfrm>
            <a:off x="6092916" y="3697515"/>
            <a:ext cx="0" cy="32960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A4E509-FB63-4EDE-89BD-EAE27B44B34B}"/>
              </a:ext>
            </a:extLst>
          </p:cNvPr>
          <p:cNvCxnSpPr>
            <a:endCxn id="25" idx="1"/>
          </p:cNvCxnSpPr>
          <p:nvPr/>
        </p:nvCxnSpPr>
        <p:spPr>
          <a:xfrm flipV="1">
            <a:off x="6465010" y="3048794"/>
            <a:ext cx="180772" cy="1432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ECAD36-CC8C-4D4A-9DB4-B630B5331362}"/>
              </a:ext>
            </a:extLst>
          </p:cNvPr>
          <p:cNvCxnSpPr>
            <a:endCxn id="26" idx="1"/>
          </p:cNvCxnSpPr>
          <p:nvPr/>
        </p:nvCxnSpPr>
        <p:spPr>
          <a:xfrm>
            <a:off x="6412724" y="3553590"/>
            <a:ext cx="245710" cy="2660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1F26A83-DCE8-495C-AAE0-88867C3217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53" y="3029798"/>
            <a:ext cx="557089" cy="55708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75C4712-A48B-4250-85D6-39531B18BC20}"/>
              </a:ext>
            </a:extLst>
          </p:cNvPr>
          <p:cNvGraphicFramePr>
            <a:graphicFrameLocks noGrp="1"/>
          </p:cNvGraphicFramePr>
          <p:nvPr/>
        </p:nvGraphicFramePr>
        <p:xfrm>
          <a:off x="8239247" y="1491522"/>
          <a:ext cx="3532324" cy="294844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32324">
                  <a:extLst>
                    <a:ext uri="{9D8B030D-6E8A-4147-A177-3AD203B41FA5}">
                      <a16:colId xmlns:a16="http://schemas.microsoft.com/office/drawing/2014/main" val="1422919087"/>
                    </a:ext>
                  </a:extLst>
                </a:gridCol>
              </a:tblGrid>
              <a:tr h="44439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Privilege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19625"/>
                  </a:ext>
                </a:extLst>
              </a:tr>
              <a:tr h="25040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1727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88D2CDF1-452D-4ACC-81C0-05D79E783661}"/>
              </a:ext>
            </a:extLst>
          </p:cNvPr>
          <p:cNvSpPr/>
          <p:nvPr/>
        </p:nvSpPr>
        <p:spPr>
          <a:xfrm>
            <a:off x="8245854" y="1946118"/>
            <a:ext cx="3525717" cy="307035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1203D53-E2F7-4E44-8B8B-A047549E4B06}"/>
              </a:ext>
            </a:extLst>
          </p:cNvPr>
          <p:cNvSpPr/>
          <p:nvPr/>
        </p:nvSpPr>
        <p:spPr>
          <a:xfrm>
            <a:off x="9601294" y="2999370"/>
            <a:ext cx="731520" cy="7364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4A8C91-C781-4A2B-8994-DF4462C32E75}"/>
              </a:ext>
            </a:extLst>
          </p:cNvPr>
          <p:cNvSpPr txBox="1"/>
          <p:nvPr/>
        </p:nvSpPr>
        <p:spPr>
          <a:xfrm>
            <a:off x="10666088" y="2994293"/>
            <a:ext cx="731521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Vaulting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16F05-4E35-4437-8257-47FCD513AA83}"/>
              </a:ext>
            </a:extLst>
          </p:cNvPr>
          <p:cNvSpPr txBox="1"/>
          <p:nvPr/>
        </p:nvSpPr>
        <p:spPr>
          <a:xfrm>
            <a:off x="9438420" y="2346303"/>
            <a:ext cx="100086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00"/>
              <a:t>Service Account Management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0E0238-8470-4B4D-89D3-72C64654A725}"/>
              </a:ext>
            </a:extLst>
          </p:cNvPr>
          <p:cNvSpPr txBox="1"/>
          <p:nvPr/>
        </p:nvSpPr>
        <p:spPr>
          <a:xfrm>
            <a:off x="10526238" y="3667871"/>
            <a:ext cx="799983" cy="253916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Recording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9D8608-23CF-4809-8343-E7018B8D109E}"/>
              </a:ext>
            </a:extLst>
          </p:cNvPr>
          <p:cNvSpPr txBox="1"/>
          <p:nvPr/>
        </p:nvSpPr>
        <p:spPr>
          <a:xfrm>
            <a:off x="8605366" y="3087189"/>
            <a:ext cx="799983" cy="253916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Discovery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7EEB7-EE3D-4D9A-8EB9-48E9F07F2B90}"/>
              </a:ext>
            </a:extLst>
          </p:cNvPr>
          <p:cNvSpPr txBox="1"/>
          <p:nvPr/>
        </p:nvSpPr>
        <p:spPr>
          <a:xfrm>
            <a:off x="9601293" y="4080491"/>
            <a:ext cx="853735" cy="415498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Session Management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97FE02-4B95-4C86-B1A4-BEBA2E3966A1}"/>
              </a:ext>
            </a:extLst>
          </p:cNvPr>
          <p:cNvSpPr txBox="1"/>
          <p:nvPr/>
        </p:nvSpPr>
        <p:spPr>
          <a:xfrm>
            <a:off x="8638437" y="3634693"/>
            <a:ext cx="799983" cy="4154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Password Rotation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8308F2-BD77-4F7A-8FAB-D4AC193377E5}"/>
              </a:ext>
            </a:extLst>
          </p:cNvPr>
          <p:cNvCxnSpPr/>
          <p:nvPr/>
        </p:nvCxnSpPr>
        <p:spPr>
          <a:xfrm flipV="1">
            <a:off x="9982945" y="2759152"/>
            <a:ext cx="0" cy="2225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EEEC1F-1C1F-439C-8700-A6552C9E0F60}"/>
              </a:ext>
            </a:extLst>
          </p:cNvPr>
          <p:cNvCxnSpPr>
            <a:endCxn id="43" idx="3"/>
          </p:cNvCxnSpPr>
          <p:nvPr/>
        </p:nvCxnSpPr>
        <p:spPr>
          <a:xfrm flipH="1" flipV="1">
            <a:off x="9405349" y="3214147"/>
            <a:ext cx="195945" cy="693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D45FAB-B0C7-42EC-B247-D26791752944}"/>
              </a:ext>
            </a:extLst>
          </p:cNvPr>
          <p:cNvCxnSpPr/>
          <p:nvPr/>
        </p:nvCxnSpPr>
        <p:spPr>
          <a:xfrm flipH="1">
            <a:off x="9462459" y="3628145"/>
            <a:ext cx="243596" cy="133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F683C8-F8D3-4A78-8501-2CD73D7F63B0}"/>
              </a:ext>
            </a:extLst>
          </p:cNvPr>
          <p:cNvCxnSpPr/>
          <p:nvPr/>
        </p:nvCxnSpPr>
        <p:spPr>
          <a:xfrm>
            <a:off x="9982945" y="3753534"/>
            <a:ext cx="0" cy="3296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B38948-5BDE-439E-8EB0-3260D2EC7B41}"/>
              </a:ext>
            </a:extLst>
          </p:cNvPr>
          <p:cNvCxnSpPr>
            <a:endCxn id="42" idx="1"/>
          </p:cNvCxnSpPr>
          <p:nvPr/>
        </p:nvCxnSpPr>
        <p:spPr>
          <a:xfrm>
            <a:off x="10280528" y="3609609"/>
            <a:ext cx="245710" cy="1852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49133D-ECC7-47BA-A6BB-ED993311A02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0280528" y="3121251"/>
            <a:ext cx="385560" cy="1208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BBA6B33-E2FF-4002-B586-E96DDB290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21" y="3088069"/>
            <a:ext cx="546620" cy="5466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126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8292B6-4B17-48F1-BC33-1B1ACA1BAE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10972800" cy="63976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658" dirty="0">
                <a:latin typeface="+mj-lt"/>
                <a:cs typeface="Segoe UI Light" panose="020B0502040204020203" pitchFamily="34" charset="0"/>
              </a:rPr>
              <a:t>Digital Identity &amp; Access Management –Key Technologies supported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F50F7-39F1-459A-83EA-1AE370A98681}"/>
              </a:ext>
            </a:extLst>
          </p:cNvPr>
          <p:cNvSpPr/>
          <p:nvPr/>
        </p:nvSpPr>
        <p:spPr>
          <a:xfrm>
            <a:off x="246585" y="957747"/>
            <a:ext cx="338328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Identity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9964B-3E2B-42C9-BCCA-46FBF371C7C7}"/>
              </a:ext>
            </a:extLst>
          </p:cNvPr>
          <p:cNvSpPr/>
          <p:nvPr/>
        </p:nvSpPr>
        <p:spPr>
          <a:xfrm>
            <a:off x="4425876" y="957747"/>
            <a:ext cx="338328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Access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70885-A33E-4FDA-9BF5-395339D66A36}"/>
              </a:ext>
            </a:extLst>
          </p:cNvPr>
          <p:cNvSpPr/>
          <p:nvPr/>
        </p:nvSpPr>
        <p:spPr>
          <a:xfrm>
            <a:off x="8602123" y="957747"/>
            <a:ext cx="338328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Privilege Management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75744E-8F62-4306-844F-0D4D4A3BBC18}"/>
              </a:ext>
            </a:extLst>
          </p:cNvPr>
          <p:cNvGrpSpPr>
            <a:grpSpLocks noChangeAspect="1"/>
          </p:cNvGrpSpPr>
          <p:nvPr/>
        </p:nvGrpSpPr>
        <p:grpSpPr>
          <a:xfrm>
            <a:off x="5934636" y="1473720"/>
            <a:ext cx="365760" cy="365760"/>
            <a:chOff x="7613650" y="1387475"/>
            <a:chExt cx="284163" cy="284163"/>
          </a:xfrm>
          <a:solidFill>
            <a:srgbClr val="E37222"/>
          </a:solidFill>
        </p:grpSpPr>
        <p:sp>
          <p:nvSpPr>
            <p:cNvPr id="15" name="Freeform 4359">
              <a:extLst>
                <a:ext uri="{FF2B5EF4-FFF2-40B4-BE49-F238E27FC236}">
                  <a16:creationId xmlns:a16="http://schemas.microsoft.com/office/drawing/2014/main" id="{325D1D47-6861-42DA-8B55-8B02182A1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16" name="Freeform 4360">
              <a:extLst>
                <a:ext uri="{FF2B5EF4-FFF2-40B4-BE49-F238E27FC236}">
                  <a16:creationId xmlns:a16="http://schemas.microsoft.com/office/drawing/2014/main" id="{DA3EC2AB-4A89-4CB4-8EE6-B632CF9EB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38" name="Freeform 37"/>
          <p:cNvSpPr>
            <a:spLocks noChangeAspect="1" noEditPoints="1"/>
          </p:cNvSpPr>
          <p:nvPr/>
        </p:nvSpPr>
        <p:spPr bwMode="auto">
          <a:xfrm>
            <a:off x="10194664" y="1406281"/>
            <a:ext cx="365760" cy="365760"/>
          </a:xfrm>
          <a:custGeom>
            <a:avLst/>
            <a:gdLst>
              <a:gd name="T0" fmla="*/ 3958 w 6273"/>
              <a:gd name="T1" fmla="*/ 4575 h 6273"/>
              <a:gd name="T2" fmla="*/ 4276 w 6273"/>
              <a:gd name="T3" fmla="*/ 4489 h 6273"/>
              <a:gd name="T4" fmla="*/ 4217 w 6273"/>
              <a:gd name="T5" fmla="*/ 3994 h 6273"/>
              <a:gd name="T6" fmla="*/ 3559 w 6273"/>
              <a:gd name="T7" fmla="*/ 4539 h 6273"/>
              <a:gd name="T8" fmla="*/ 3314 w 6273"/>
              <a:gd name="T9" fmla="*/ 3994 h 6273"/>
              <a:gd name="T10" fmla="*/ 1997 w 6273"/>
              <a:gd name="T11" fmla="*/ 4489 h 6273"/>
              <a:gd name="T12" fmla="*/ 2315 w 6273"/>
              <a:gd name="T13" fmla="*/ 4575 h 6273"/>
              <a:gd name="T14" fmla="*/ 1589 w 6273"/>
              <a:gd name="T15" fmla="*/ 3994 h 6273"/>
              <a:gd name="T16" fmla="*/ 2713 w 6273"/>
              <a:gd name="T17" fmla="*/ 4535 h 6273"/>
              <a:gd name="T18" fmla="*/ 2431 w 6273"/>
              <a:gd name="T19" fmla="*/ 3994 h 6273"/>
              <a:gd name="T20" fmla="*/ 4337 w 6273"/>
              <a:gd name="T21" fmla="*/ 3268 h 6273"/>
              <a:gd name="T22" fmla="*/ 4886 w 6273"/>
              <a:gd name="T23" fmla="*/ 3394 h 6273"/>
              <a:gd name="T24" fmla="*/ 4832 w 6273"/>
              <a:gd name="T25" fmla="*/ 2635 h 6273"/>
              <a:gd name="T26" fmla="*/ 3973 w 6273"/>
              <a:gd name="T27" fmla="*/ 3398 h 6273"/>
              <a:gd name="T28" fmla="*/ 3937 w 6273"/>
              <a:gd name="T29" fmla="*/ 2635 h 6273"/>
              <a:gd name="T30" fmla="*/ 2287 w 6273"/>
              <a:gd name="T31" fmla="*/ 3137 h 6273"/>
              <a:gd name="T32" fmla="*/ 2959 w 6273"/>
              <a:gd name="T33" fmla="*/ 2635 h 6273"/>
              <a:gd name="T34" fmla="*/ 1366 w 6273"/>
              <a:gd name="T35" fmla="*/ 3137 h 6273"/>
              <a:gd name="T36" fmla="*/ 1955 w 6273"/>
              <a:gd name="T37" fmla="*/ 3520 h 6273"/>
              <a:gd name="T38" fmla="*/ 1955 w 6273"/>
              <a:gd name="T39" fmla="*/ 2754 h 6273"/>
              <a:gd name="T40" fmla="*/ 4015 w 6273"/>
              <a:gd name="T41" fmla="*/ 1801 h 6273"/>
              <a:gd name="T42" fmla="*/ 4615 w 6273"/>
              <a:gd name="T43" fmla="*/ 2169 h 6273"/>
              <a:gd name="T44" fmla="*/ 4066 w 6273"/>
              <a:gd name="T45" fmla="*/ 1633 h 6273"/>
              <a:gd name="T46" fmla="*/ 2098 w 6273"/>
              <a:gd name="T47" fmla="*/ 1706 h 6273"/>
              <a:gd name="T48" fmla="*/ 1589 w 6273"/>
              <a:gd name="T49" fmla="*/ 2279 h 6273"/>
              <a:gd name="T50" fmla="*/ 2313 w 6273"/>
              <a:gd name="T51" fmla="*/ 1698 h 6273"/>
              <a:gd name="T52" fmla="*/ 3790 w 6273"/>
              <a:gd name="T53" fmla="*/ 2155 h 6273"/>
              <a:gd name="T54" fmla="*/ 3434 w 6273"/>
              <a:gd name="T55" fmla="*/ 1576 h 6273"/>
              <a:gd name="T56" fmla="*/ 2776 w 6273"/>
              <a:gd name="T57" fmla="*/ 1650 h 6273"/>
              <a:gd name="T58" fmla="*/ 2431 w 6273"/>
              <a:gd name="T59" fmla="*/ 2279 h 6273"/>
              <a:gd name="T60" fmla="*/ 3556 w 6273"/>
              <a:gd name="T61" fmla="*/ 31 h 6273"/>
              <a:gd name="T62" fmla="*/ 3662 w 6273"/>
              <a:gd name="T63" fmla="*/ 686 h 6273"/>
              <a:gd name="T64" fmla="*/ 4560 w 6273"/>
              <a:gd name="T65" fmla="*/ 1075 h 6273"/>
              <a:gd name="T66" fmla="*/ 5084 w 6273"/>
              <a:gd name="T67" fmla="*/ 694 h 6273"/>
              <a:gd name="T68" fmla="*/ 5625 w 6273"/>
              <a:gd name="T69" fmla="*/ 1225 h 6273"/>
              <a:gd name="T70" fmla="*/ 5577 w 6273"/>
              <a:gd name="T71" fmla="*/ 1448 h 6273"/>
              <a:gd name="T72" fmla="*/ 5568 w 6273"/>
              <a:gd name="T73" fmla="*/ 2527 h 6273"/>
              <a:gd name="T74" fmla="*/ 6229 w 6273"/>
              <a:gd name="T75" fmla="*/ 2771 h 6273"/>
              <a:gd name="T76" fmla="*/ 6242 w 6273"/>
              <a:gd name="T77" fmla="*/ 3556 h 6273"/>
              <a:gd name="T78" fmla="*/ 5587 w 6273"/>
              <a:gd name="T79" fmla="*/ 3663 h 6273"/>
              <a:gd name="T80" fmla="*/ 5198 w 6273"/>
              <a:gd name="T81" fmla="*/ 4560 h 6273"/>
              <a:gd name="T82" fmla="*/ 5579 w 6273"/>
              <a:gd name="T83" fmla="*/ 5084 h 6273"/>
              <a:gd name="T84" fmla="*/ 5048 w 6273"/>
              <a:gd name="T85" fmla="*/ 5625 h 6273"/>
              <a:gd name="T86" fmla="*/ 4825 w 6273"/>
              <a:gd name="T87" fmla="*/ 5578 h 6273"/>
              <a:gd name="T88" fmla="*/ 3746 w 6273"/>
              <a:gd name="T89" fmla="*/ 5566 h 6273"/>
              <a:gd name="T90" fmla="*/ 3502 w 6273"/>
              <a:gd name="T91" fmla="*/ 6229 h 6273"/>
              <a:gd name="T92" fmla="*/ 2717 w 6273"/>
              <a:gd name="T93" fmla="*/ 6243 h 6273"/>
              <a:gd name="T94" fmla="*/ 2610 w 6273"/>
              <a:gd name="T95" fmla="*/ 5587 h 6273"/>
              <a:gd name="T96" fmla="*/ 1713 w 6273"/>
              <a:gd name="T97" fmla="*/ 5198 h 6273"/>
              <a:gd name="T98" fmla="*/ 1189 w 6273"/>
              <a:gd name="T99" fmla="*/ 5579 h 6273"/>
              <a:gd name="T100" fmla="*/ 648 w 6273"/>
              <a:gd name="T101" fmla="*/ 5048 h 6273"/>
              <a:gd name="T102" fmla="*/ 695 w 6273"/>
              <a:gd name="T103" fmla="*/ 4825 h 6273"/>
              <a:gd name="T104" fmla="*/ 707 w 6273"/>
              <a:gd name="T105" fmla="*/ 3748 h 6273"/>
              <a:gd name="T106" fmla="*/ 44 w 6273"/>
              <a:gd name="T107" fmla="*/ 3502 h 6273"/>
              <a:gd name="T108" fmla="*/ 30 w 6273"/>
              <a:gd name="T109" fmla="*/ 2719 h 6273"/>
              <a:gd name="T110" fmla="*/ 686 w 6273"/>
              <a:gd name="T111" fmla="*/ 2613 h 6273"/>
              <a:gd name="T112" fmla="*/ 1075 w 6273"/>
              <a:gd name="T113" fmla="*/ 1713 h 6273"/>
              <a:gd name="T114" fmla="*/ 694 w 6273"/>
              <a:gd name="T115" fmla="*/ 1191 h 6273"/>
              <a:gd name="T116" fmla="*/ 1225 w 6273"/>
              <a:gd name="T117" fmla="*/ 650 h 6273"/>
              <a:gd name="T118" fmla="*/ 1448 w 6273"/>
              <a:gd name="T119" fmla="*/ 698 h 6273"/>
              <a:gd name="T120" fmla="*/ 2527 w 6273"/>
              <a:gd name="T121" fmla="*/ 707 h 6273"/>
              <a:gd name="T122" fmla="*/ 2772 w 6273"/>
              <a:gd name="T123" fmla="*/ 44 h 6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73" h="6273">
                <a:moveTo>
                  <a:pt x="4217" y="3994"/>
                </a:moveTo>
                <a:lnTo>
                  <a:pt x="4173" y="4124"/>
                </a:lnTo>
                <a:lnTo>
                  <a:pt x="4123" y="4248"/>
                </a:lnTo>
                <a:lnTo>
                  <a:pt x="4072" y="4364"/>
                </a:lnTo>
                <a:lnTo>
                  <a:pt x="4017" y="4472"/>
                </a:lnTo>
                <a:lnTo>
                  <a:pt x="3958" y="4575"/>
                </a:lnTo>
                <a:lnTo>
                  <a:pt x="3899" y="4672"/>
                </a:lnTo>
                <a:lnTo>
                  <a:pt x="3836" y="4762"/>
                </a:lnTo>
                <a:lnTo>
                  <a:pt x="3954" y="4705"/>
                </a:lnTo>
                <a:lnTo>
                  <a:pt x="4066" y="4640"/>
                </a:lnTo>
                <a:lnTo>
                  <a:pt x="4173" y="4568"/>
                </a:lnTo>
                <a:lnTo>
                  <a:pt x="4276" y="4489"/>
                </a:lnTo>
                <a:lnTo>
                  <a:pt x="4371" y="4402"/>
                </a:lnTo>
                <a:lnTo>
                  <a:pt x="4459" y="4308"/>
                </a:lnTo>
                <a:lnTo>
                  <a:pt x="4541" y="4209"/>
                </a:lnTo>
                <a:lnTo>
                  <a:pt x="4617" y="4105"/>
                </a:lnTo>
                <a:lnTo>
                  <a:pt x="4684" y="3994"/>
                </a:lnTo>
                <a:lnTo>
                  <a:pt x="4217" y="3994"/>
                </a:lnTo>
                <a:close/>
                <a:moveTo>
                  <a:pt x="3314" y="3994"/>
                </a:moveTo>
                <a:lnTo>
                  <a:pt x="3314" y="4832"/>
                </a:lnTo>
                <a:lnTo>
                  <a:pt x="3373" y="4770"/>
                </a:lnTo>
                <a:lnTo>
                  <a:pt x="3434" y="4701"/>
                </a:lnTo>
                <a:lnTo>
                  <a:pt x="3497" y="4625"/>
                </a:lnTo>
                <a:lnTo>
                  <a:pt x="3559" y="4539"/>
                </a:lnTo>
                <a:lnTo>
                  <a:pt x="3620" y="4448"/>
                </a:lnTo>
                <a:lnTo>
                  <a:pt x="3681" y="4347"/>
                </a:lnTo>
                <a:lnTo>
                  <a:pt x="3739" y="4238"/>
                </a:lnTo>
                <a:lnTo>
                  <a:pt x="3792" y="4120"/>
                </a:lnTo>
                <a:lnTo>
                  <a:pt x="3841" y="3994"/>
                </a:lnTo>
                <a:lnTo>
                  <a:pt x="3314" y="3994"/>
                </a:lnTo>
                <a:close/>
                <a:moveTo>
                  <a:pt x="1589" y="3994"/>
                </a:moveTo>
                <a:lnTo>
                  <a:pt x="1656" y="4105"/>
                </a:lnTo>
                <a:lnTo>
                  <a:pt x="1730" y="4209"/>
                </a:lnTo>
                <a:lnTo>
                  <a:pt x="1812" y="4308"/>
                </a:lnTo>
                <a:lnTo>
                  <a:pt x="1902" y="4402"/>
                </a:lnTo>
                <a:lnTo>
                  <a:pt x="1997" y="4489"/>
                </a:lnTo>
                <a:lnTo>
                  <a:pt x="2098" y="4568"/>
                </a:lnTo>
                <a:lnTo>
                  <a:pt x="2207" y="4640"/>
                </a:lnTo>
                <a:lnTo>
                  <a:pt x="2319" y="4705"/>
                </a:lnTo>
                <a:lnTo>
                  <a:pt x="2437" y="4762"/>
                </a:lnTo>
                <a:lnTo>
                  <a:pt x="2376" y="4672"/>
                </a:lnTo>
                <a:lnTo>
                  <a:pt x="2315" y="4575"/>
                </a:lnTo>
                <a:lnTo>
                  <a:pt x="2258" y="4472"/>
                </a:lnTo>
                <a:lnTo>
                  <a:pt x="2201" y="4364"/>
                </a:lnTo>
                <a:lnTo>
                  <a:pt x="2149" y="4248"/>
                </a:lnTo>
                <a:lnTo>
                  <a:pt x="2100" y="4124"/>
                </a:lnTo>
                <a:lnTo>
                  <a:pt x="2058" y="3994"/>
                </a:lnTo>
                <a:lnTo>
                  <a:pt x="1589" y="3994"/>
                </a:lnTo>
                <a:close/>
                <a:moveTo>
                  <a:pt x="2431" y="3994"/>
                </a:moveTo>
                <a:lnTo>
                  <a:pt x="2481" y="4118"/>
                </a:lnTo>
                <a:lnTo>
                  <a:pt x="2534" y="4234"/>
                </a:lnTo>
                <a:lnTo>
                  <a:pt x="2591" y="4343"/>
                </a:lnTo>
                <a:lnTo>
                  <a:pt x="2652" y="4444"/>
                </a:lnTo>
                <a:lnTo>
                  <a:pt x="2713" y="4535"/>
                </a:lnTo>
                <a:lnTo>
                  <a:pt x="2776" y="4621"/>
                </a:lnTo>
                <a:lnTo>
                  <a:pt x="2839" y="4697"/>
                </a:lnTo>
                <a:lnTo>
                  <a:pt x="2900" y="4766"/>
                </a:lnTo>
                <a:lnTo>
                  <a:pt x="2957" y="4829"/>
                </a:lnTo>
                <a:lnTo>
                  <a:pt x="2957" y="3994"/>
                </a:lnTo>
                <a:lnTo>
                  <a:pt x="2431" y="3994"/>
                </a:lnTo>
                <a:close/>
                <a:moveTo>
                  <a:pt x="4299" y="2635"/>
                </a:moveTo>
                <a:lnTo>
                  <a:pt x="4316" y="2754"/>
                </a:lnTo>
                <a:lnTo>
                  <a:pt x="4329" y="2877"/>
                </a:lnTo>
                <a:lnTo>
                  <a:pt x="4337" y="3005"/>
                </a:lnTo>
                <a:lnTo>
                  <a:pt x="4341" y="3137"/>
                </a:lnTo>
                <a:lnTo>
                  <a:pt x="4337" y="3268"/>
                </a:lnTo>
                <a:lnTo>
                  <a:pt x="4329" y="3396"/>
                </a:lnTo>
                <a:lnTo>
                  <a:pt x="4316" y="3520"/>
                </a:lnTo>
                <a:lnTo>
                  <a:pt x="4299" y="3640"/>
                </a:lnTo>
                <a:lnTo>
                  <a:pt x="4832" y="3640"/>
                </a:lnTo>
                <a:lnTo>
                  <a:pt x="4863" y="3518"/>
                </a:lnTo>
                <a:lnTo>
                  <a:pt x="4886" y="3394"/>
                </a:lnTo>
                <a:lnTo>
                  <a:pt x="4901" y="3266"/>
                </a:lnTo>
                <a:lnTo>
                  <a:pt x="4905" y="3137"/>
                </a:lnTo>
                <a:lnTo>
                  <a:pt x="4901" y="3007"/>
                </a:lnTo>
                <a:lnTo>
                  <a:pt x="4886" y="2881"/>
                </a:lnTo>
                <a:lnTo>
                  <a:pt x="4863" y="2756"/>
                </a:lnTo>
                <a:lnTo>
                  <a:pt x="4832" y="2635"/>
                </a:lnTo>
                <a:lnTo>
                  <a:pt x="4299" y="2635"/>
                </a:lnTo>
                <a:close/>
                <a:moveTo>
                  <a:pt x="3312" y="2635"/>
                </a:moveTo>
                <a:lnTo>
                  <a:pt x="3312" y="3640"/>
                </a:lnTo>
                <a:lnTo>
                  <a:pt x="3937" y="3640"/>
                </a:lnTo>
                <a:lnTo>
                  <a:pt x="3958" y="3522"/>
                </a:lnTo>
                <a:lnTo>
                  <a:pt x="3973" y="3398"/>
                </a:lnTo>
                <a:lnTo>
                  <a:pt x="3980" y="3270"/>
                </a:lnTo>
                <a:lnTo>
                  <a:pt x="3984" y="3137"/>
                </a:lnTo>
                <a:lnTo>
                  <a:pt x="3982" y="3003"/>
                </a:lnTo>
                <a:lnTo>
                  <a:pt x="3973" y="2876"/>
                </a:lnTo>
                <a:lnTo>
                  <a:pt x="3958" y="2754"/>
                </a:lnTo>
                <a:lnTo>
                  <a:pt x="3937" y="2635"/>
                </a:lnTo>
                <a:lnTo>
                  <a:pt x="3312" y="2635"/>
                </a:lnTo>
                <a:close/>
                <a:moveTo>
                  <a:pt x="2334" y="2635"/>
                </a:moveTo>
                <a:lnTo>
                  <a:pt x="2315" y="2754"/>
                </a:lnTo>
                <a:lnTo>
                  <a:pt x="2300" y="2876"/>
                </a:lnTo>
                <a:lnTo>
                  <a:pt x="2290" y="3003"/>
                </a:lnTo>
                <a:lnTo>
                  <a:pt x="2287" y="3137"/>
                </a:lnTo>
                <a:lnTo>
                  <a:pt x="2290" y="3270"/>
                </a:lnTo>
                <a:lnTo>
                  <a:pt x="2300" y="3398"/>
                </a:lnTo>
                <a:lnTo>
                  <a:pt x="2315" y="3522"/>
                </a:lnTo>
                <a:lnTo>
                  <a:pt x="2334" y="3640"/>
                </a:lnTo>
                <a:lnTo>
                  <a:pt x="2959" y="3640"/>
                </a:lnTo>
                <a:lnTo>
                  <a:pt x="2959" y="2635"/>
                </a:lnTo>
                <a:lnTo>
                  <a:pt x="2334" y="2635"/>
                </a:lnTo>
                <a:close/>
                <a:moveTo>
                  <a:pt x="1441" y="2635"/>
                </a:moveTo>
                <a:lnTo>
                  <a:pt x="1408" y="2756"/>
                </a:lnTo>
                <a:lnTo>
                  <a:pt x="1385" y="2881"/>
                </a:lnTo>
                <a:lnTo>
                  <a:pt x="1372" y="3007"/>
                </a:lnTo>
                <a:lnTo>
                  <a:pt x="1366" y="3137"/>
                </a:lnTo>
                <a:lnTo>
                  <a:pt x="1372" y="3266"/>
                </a:lnTo>
                <a:lnTo>
                  <a:pt x="1385" y="3394"/>
                </a:lnTo>
                <a:lnTo>
                  <a:pt x="1408" y="3518"/>
                </a:lnTo>
                <a:lnTo>
                  <a:pt x="1441" y="3640"/>
                </a:lnTo>
                <a:lnTo>
                  <a:pt x="1972" y="3640"/>
                </a:lnTo>
                <a:lnTo>
                  <a:pt x="1955" y="3520"/>
                </a:lnTo>
                <a:lnTo>
                  <a:pt x="1942" y="3396"/>
                </a:lnTo>
                <a:lnTo>
                  <a:pt x="1934" y="3268"/>
                </a:lnTo>
                <a:lnTo>
                  <a:pt x="1932" y="3137"/>
                </a:lnTo>
                <a:lnTo>
                  <a:pt x="1934" y="3005"/>
                </a:lnTo>
                <a:lnTo>
                  <a:pt x="1942" y="2877"/>
                </a:lnTo>
                <a:lnTo>
                  <a:pt x="1955" y="2754"/>
                </a:lnTo>
                <a:lnTo>
                  <a:pt x="1972" y="2635"/>
                </a:lnTo>
                <a:lnTo>
                  <a:pt x="1441" y="2635"/>
                </a:lnTo>
                <a:close/>
                <a:moveTo>
                  <a:pt x="3836" y="1513"/>
                </a:moveTo>
                <a:lnTo>
                  <a:pt x="3897" y="1603"/>
                </a:lnTo>
                <a:lnTo>
                  <a:pt x="3958" y="1698"/>
                </a:lnTo>
                <a:lnTo>
                  <a:pt x="4015" y="1801"/>
                </a:lnTo>
                <a:lnTo>
                  <a:pt x="4070" y="1910"/>
                </a:lnTo>
                <a:lnTo>
                  <a:pt x="4123" y="2026"/>
                </a:lnTo>
                <a:lnTo>
                  <a:pt x="4171" y="2150"/>
                </a:lnTo>
                <a:lnTo>
                  <a:pt x="4215" y="2279"/>
                </a:lnTo>
                <a:lnTo>
                  <a:pt x="4682" y="2279"/>
                </a:lnTo>
                <a:lnTo>
                  <a:pt x="4615" y="2169"/>
                </a:lnTo>
                <a:lnTo>
                  <a:pt x="4541" y="2064"/>
                </a:lnTo>
                <a:lnTo>
                  <a:pt x="4459" y="1965"/>
                </a:lnTo>
                <a:lnTo>
                  <a:pt x="4371" y="1871"/>
                </a:lnTo>
                <a:lnTo>
                  <a:pt x="4274" y="1786"/>
                </a:lnTo>
                <a:lnTo>
                  <a:pt x="4173" y="1706"/>
                </a:lnTo>
                <a:lnTo>
                  <a:pt x="4066" y="1633"/>
                </a:lnTo>
                <a:lnTo>
                  <a:pt x="3952" y="1568"/>
                </a:lnTo>
                <a:lnTo>
                  <a:pt x="3836" y="1513"/>
                </a:lnTo>
                <a:close/>
                <a:moveTo>
                  <a:pt x="2435" y="1513"/>
                </a:moveTo>
                <a:lnTo>
                  <a:pt x="2319" y="1568"/>
                </a:lnTo>
                <a:lnTo>
                  <a:pt x="2207" y="1633"/>
                </a:lnTo>
                <a:lnTo>
                  <a:pt x="2098" y="1706"/>
                </a:lnTo>
                <a:lnTo>
                  <a:pt x="1997" y="1786"/>
                </a:lnTo>
                <a:lnTo>
                  <a:pt x="1902" y="1871"/>
                </a:lnTo>
                <a:lnTo>
                  <a:pt x="1812" y="1965"/>
                </a:lnTo>
                <a:lnTo>
                  <a:pt x="1730" y="2064"/>
                </a:lnTo>
                <a:lnTo>
                  <a:pt x="1656" y="2169"/>
                </a:lnTo>
                <a:lnTo>
                  <a:pt x="1589" y="2279"/>
                </a:lnTo>
                <a:lnTo>
                  <a:pt x="2056" y="2279"/>
                </a:lnTo>
                <a:lnTo>
                  <a:pt x="2100" y="2150"/>
                </a:lnTo>
                <a:lnTo>
                  <a:pt x="2147" y="2026"/>
                </a:lnTo>
                <a:lnTo>
                  <a:pt x="2201" y="1910"/>
                </a:lnTo>
                <a:lnTo>
                  <a:pt x="2256" y="1801"/>
                </a:lnTo>
                <a:lnTo>
                  <a:pt x="2313" y="1698"/>
                </a:lnTo>
                <a:lnTo>
                  <a:pt x="2374" y="1603"/>
                </a:lnTo>
                <a:lnTo>
                  <a:pt x="2435" y="1513"/>
                </a:lnTo>
                <a:close/>
                <a:moveTo>
                  <a:pt x="3314" y="1446"/>
                </a:moveTo>
                <a:lnTo>
                  <a:pt x="3314" y="2281"/>
                </a:lnTo>
                <a:lnTo>
                  <a:pt x="3839" y="2281"/>
                </a:lnTo>
                <a:lnTo>
                  <a:pt x="3790" y="2155"/>
                </a:lnTo>
                <a:lnTo>
                  <a:pt x="3737" y="2039"/>
                </a:lnTo>
                <a:lnTo>
                  <a:pt x="3679" y="1930"/>
                </a:lnTo>
                <a:lnTo>
                  <a:pt x="3620" y="1831"/>
                </a:lnTo>
                <a:lnTo>
                  <a:pt x="3557" y="1738"/>
                </a:lnTo>
                <a:lnTo>
                  <a:pt x="3495" y="1654"/>
                </a:lnTo>
                <a:lnTo>
                  <a:pt x="3434" y="1576"/>
                </a:lnTo>
                <a:lnTo>
                  <a:pt x="3373" y="1507"/>
                </a:lnTo>
                <a:lnTo>
                  <a:pt x="3314" y="1446"/>
                </a:lnTo>
                <a:close/>
                <a:moveTo>
                  <a:pt x="2957" y="1443"/>
                </a:moveTo>
                <a:lnTo>
                  <a:pt x="2900" y="1504"/>
                </a:lnTo>
                <a:lnTo>
                  <a:pt x="2839" y="1572"/>
                </a:lnTo>
                <a:lnTo>
                  <a:pt x="2776" y="1650"/>
                </a:lnTo>
                <a:lnTo>
                  <a:pt x="2713" y="1734"/>
                </a:lnTo>
                <a:lnTo>
                  <a:pt x="2652" y="1828"/>
                </a:lnTo>
                <a:lnTo>
                  <a:pt x="2591" y="1929"/>
                </a:lnTo>
                <a:lnTo>
                  <a:pt x="2534" y="2037"/>
                </a:lnTo>
                <a:lnTo>
                  <a:pt x="2479" y="2153"/>
                </a:lnTo>
                <a:lnTo>
                  <a:pt x="2431" y="2279"/>
                </a:lnTo>
                <a:lnTo>
                  <a:pt x="2957" y="2279"/>
                </a:lnTo>
                <a:lnTo>
                  <a:pt x="2957" y="1443"/>
                </a:lnTo>
                <a:close/>
                <a:moveTo>
                  <a:pt x="2902" y="0"/>
                </a:moveTo>
                <a:lnTo>
                  <a:pt x="3464" y="8"/>
                </a:lnTo>
                <a:lnTo>
                  <a:pt x="3512" y="15"/>
                </a:lnTo>
                <a:lnTo>
                  <a:pt x="3556" y="31"/>
                </a:lnTo>
                <a:lnTo>
                  <a:pt x="3594" y="56"/>
                </a:lnTo>
                <a:lnTo>
                  <a:pt x="3624" y="88"/>
                </a:lnTo>
                <a:lnTo>
                  <a:pt x="3649" y="128"/>
                </a:lnTo>
                <a:lnTo>
                  <a:pt x="3664" y="172"/>
                </a:lnTo>
                <a:lnTo>
                  <a:pt x="3668" y="219"/>
                </a:lnTo>
                <a:lnTo>
                  <a:pt x="3662" y="686"/>
                </a:lnTo>
                <a:lnTo>
                  <a:pt x="3819" y="726"/>
                </a:lnTo>
                <a:lnTo>
                  <a:pt x="3975" y="776"/>
                </a:lnTo>
                <a:lnTo>
                  <a:pt x="4125" y="835"/>
                </a:lnTo>
                <a:lnTo>
                  <a:pt x="4276" y="905"/>
                </a:lnTo>
                <a:lnTo>
                  <a:pt x="4421" y="985"/>
                </a:lnTo>
                <a:lnTo>
                  <a:pt x="4560" y="1075"/>
                </a:lnTo>
                <a:lnTo>
                  <a:pt x="4897" y="749"/>
                </a:lnTo>
                <a:lnTo>
                  <a:pt x="4929" y="722"/>
                </a:lnTo>
                <a:lnTo>
                  <a:pt x="4966" y="703"/>
                </a:lnTo>
                <a:lnTo>
                  <a:pt x="5006" y="694"/>
                </a:lnTo>
                <a:lnTo>
                  <a:pt x="5044" y="690"/>
                </a:lnTo>
                <a:lnTo>
                  <a:pt x="5084" y="694"/>
                </a:lnTo>
                <a:lnTo>
                  <a:pt x="5122" y="705"/>
                </a:lnTo>
                <a:lnTo>
                  <a:pt x="5158" y="726"/>
                </a:lnTo>
                <a:lnTo>
                  <a:pt x="5189" y="753"/>
                </a:lnTo>
                <a:lnTo>
                  <a:pt x="5581" y="1157"/>
                </a:lnTo>
                <a:lnTo>
                  <a:pt x="5606" y="1189"/>
                </a:lnTo>
                <a:lnTo>
                  <a:pt x="5625" y="1225"/>
                </a:lnTo>
                <a:lnTo>
                  <a:pt x="5636" y="1264"/>
                </a:lnTo>
                <a:lnTo>
                  <a:pt x="5640" y="1304"/>
                </a:lnTo>
                <a:lnTo>
                  <a:pt x="5634" y="1344"/>
                </a:lnTo>
                <a:lnTo>
                  <a:pt x="5623" y="1382"/>
                </a:lnTo>
                <a:lnTo>
                  <a:pt x="5604" y="1416"/>
                </a:lnTo>
                <a:lnTo>
                  <a:pt x="5577" y="1448"/>
                </a:lnTo>
                <a:lnTo>
                  <a:pt x="5240" y="1774"/>
                </a:lnTo>
                <a:lnTo>
                  <a:pt x="5326" y="1919"/>
                </a:lnTo>
                <a:lnTo>
                  <a:pt x="5402" y="2066"/>
                </a:lnTo>
                <a:lnTo>
                  <a:pt x="5467" y="2216"/>
                </a:lnTo>
                <a:lnTo>
                  <a:pt x="5522" y="2371"/>
                </a:lnTo>
                <a:lnTo>
                  <a:pt x="5568" y="2527"/>
                </a:lnTo>
                <a:lnTo>
                  <a:pt x="5602" y="2685"/>
                </a:lnTo>
                <a:lnTo>
                  <a:pt x="6069" y="2691"/>
                </a:lnTo>
                <a:lnTo>
                  <a:pt x="6117" y="2698"/>
                </a:lnTo>
                <a:lnTo>
                  <a:pt x="6160" y="2714"/>
                </a:lnTo>
                <a:lnTo>
                  <a:pt x="6198" y="2738"/>
                </a:lnTo>
                <a:lnTo>
                  <a:pt x="6229" y="2771"/>
                </a:lnTo>
                <a:lnTo>
                  <a:pt x="6254" y="2811"/>
                </a:lnTo>
                <a:lnTo>
                  <a:pt x="6267" y="2855"/>
                </a:lnTo>
                <a:lnTo>
                  <a:pt x="6273" y="2902"/>
                </a:lnTo>
                <a:lnTo>
                  <a:pt x="6265" y="3464"/>
                </a:lnTo>
                <a:lnTo>
                  <a:pt x="6258" y="3512"/>
                </a:lnTo>
                <a:lnTo>
                  <a:pt x="6242" y="3556"/>
                </a:lnTo>
                <a:lnTo>
                  <a:pt x="6217" y="3594"/>
                </a:lnTo>
                <a:lnTo>
                  <a:pt x="6185" y="3624"/>
                </a:lnTo>
                <a:lnTo>
                  <a:pt x="6145" y="3649"/>
                </a:lnTo>
                <a:lnTo>
                  <a:pt x="6101" y="3663"/>
                </a:lnTo>
                <a:lnTo>
                  <a:pt x="6054" y="3668"/>
                </a:lnTo>
                <a:lnTo>
                  <a:pt x="5587" y="3663"/>
                </a:lnTo>
                <a:lnTo>
                  <a:pt x="5547" y="3819"/>
                </a:lnTo>
                <a:lnTo>
                  <a:pt x="5497" y="3973"/>
                </a:lnTo>
                <a:lnTo>
                  <a:pt x="5438" y="4126"/>
                </a:lnTo>
                <a:lnTo>
                  <a:pt x="5368" y="4274"/>
                </a:lnTo>
                <a:lnTo>
                  <a:pt x="5288" y="4419"/>
                </a:lnTo>
                <a:lnTo>
                  <a:pt x="5198" y="4560"/>
                </a:lnTo>
                <a:lnTo>
                  <a:pt x="5524" y="4897"/>
                </a:lnTo>
                <a:lnTo>
                  <a:pt x="5551" y="4930"/>
                </a:lnTo>
                <a:lnTo>
                  <a:pt x="5570" y="4966"/>
                </a:lnTo>
                <a:lnTo>
                  <a:pt x="5579" y="5004"/>
                </a:lnTo>
                <a:lnTo>
                  <a:pt x="5583" y="5044"/>
                </a:lnTo>
                <a:lnTo>
                  <a:pt x="5579" y="5084"/>
                </a:lnTo>
                <a:lnTo>
                  <a:pt x="5568" y="5122"/>
                </a:lnTo>
                <a:lnTo>
                  <a:pt x="5547" y="5156"/>
                </a:lnTo>
                <a:lnTo>
                  <a:pt x="5520" y="5189"/>
                </a:lnTo>
                <a:lnTo>
                  <a:pt x="5116" y="5581"/>
                </a:lnTo>
                <a:lnTo>
                  <a:pt x="5084" y="5606"/>
                </a:lnTo>
                <a:lnTo>
                  <a:pt x="5048" y="5625"/>
                </a:lnTo>
                <a:lnTo>
                  <a:pt x="5009" y="5637"/>
                </a:lnTo>
                <a:lnTo>
                  <a:pt x="4969" y="5638"/>
                </a:lnTo>
                <a:lnTo>
                  <a:pt x="4929" y="5635"/>
                </a:lnTo>
                <a:lnTo>
                  <a:pt x="4891" y="5623"/>
                </a:lnTo>
                <a:lnTo>
                  <a:pt x="4857" y="5604"/>
                </a:lnTo>
                <a:lnTo>
                  <a:pt x="4825" y="5578"/>
                </a:lnTo>
                <a:lnTo>
                  <a:pt x="4499" y="5240"/>
                </a:lnTo>
                <a:lnTo>
                  <a:pt x="4354" y="5326"/>
                </a:lnTo>
                <a:lnTo>
                  <a:pt x="4207" y="5402"/>
                </a:lnTo>
                <a:lnTo>
                  <a:pt x="4057" y="5467"/>
                </a:lnTo>
                <a:lnTo>
                  <a:pt x="3902" y="5522"/>
                </a:lnTo>
                <a:lnTo>
                  <a:pt x="3746" y="5566"/>
                </a:lnTo>
                <a:lnTo>
                  <a:pt x="3588" y="5600"/>
                </a:lnTo>
                <a:lnTo>
                  <a:pt x="3582" y="6069"/>
                </a:lnTo>
                <a:lnTo>
                  <a:pt x="3575" y="6117"/>
                </a:lnTo>
                <a:lnTo>
                  <a:pt x="3559" y="6161"/>
                </a:lnTo>
                <a:lnTo>
                  <a:pt x="3535" y="6199"/>
                </a:lnTo>
                <a:lnTo>
                  <a:pt x="3502" y="6229"/>
                </a:lnTo>
                <a:lnTo>
                  <a:pt x="3462" y="6254"/>
                </a:lnTo>
                <a:lnTo>
                  <a:pt x="3418" y="6267"/>
                </a:lnTo>
                <a:lnTo>
                  <a:pt x="3371" y="6273"/>
                </a:lnTo>
                <a:lnTo>
                  <a:pt x="2809" y="6265"/>
                </a:lnTo>
                <a:lnTo>
                  <a:pt x="2761" y="6260"/>
                </a:lnTo>
                <a:lnTo>
                  <a:pt x="2717" y="6243"/>
                </a:lnTo>
                <a:lnTo>
                  <a:pt x="2679" y="6218"/>
                </a:lnTo>
                <a:lnTo>
                  <a:pt x="2649" y="6185"/>
                </a:lnTo>
                <a:lnTo>
                  <a:pt x="2624" y="6147"/>
                </a:lnTo>
                <a:lnTo>
                  <a:pt x="2610" y="6103"/>
                </a:lnTo>
                <a:lnTo>
                  <a:pt x="2605" y="6056"/>
                </a:lnTo>
                <a:lnTo>
                  <a:pt x="2610" y="5587"/>
                </a:lnTo>
                <a:lnTo>
                  <a:pt x="2454" y="5547"/>
                </a:lnTo>
                <a:lnTo>
                  <a:pt x="2300" y="5499"/>
                </a:lnTo>
                <a:lnTo>
                  <a:pt x="2147" y="5438"/>
                </a:lnTo>
                <a:lnTo>
                  <a:pt x="1999" y="5370"/>
                </a:lnTo>
                <a:lnTo>
                  <a:pt x="1854" y="5290"/>
                </a:lnTo>
                <a:lnTo>
                  <a:pt x="1713" y="5198"/>
                </a:lnTo>
                <a:lnTo>
                  <a:pt x="1376" y="5526"/>
                </a:lnTo>
                <a:lnTo>
                  <a:pt x="1343" y="5551"/>
                </a:lnTo>
                <a:lnTo>
                  <a:pt x="1307" y="5570"/>
                </a:lnTo>
                <a:lnTo>
                  <a:pt x="1269" y="5581"/>
                </a:lnTo>
                <a:lnTo>
                  <a:pt x="1229" y="5583"/>
                </a:lnTo>
                <a:lnTo>
                  <a:pt x="1189" y="5579"/>
                </a:lnTo>
                <a:lnTo>
                  <a:pt x="1151" y="5568"/>
                </a:lnTo>
                <a:lnTo>
                  <a:pt x="1117" y="5549"/>
                </a:lnTo>
                <a:lnTo>
                  <a:pt x="1084" y="5522"/>
                </a:lnTo>
                <a:lnTo>
                  <a:pt x="692" y="5116"/>
                </a:lnTo>
                <a:lnTo>
                  <a:pt x="667" y="5084"/>
                </a:lnTo>
                <a:lnTo>
                  <a:pt x="648" y="5048"/>
                </a:lnTo>
                <a:lnTo>
                  <a:pt x="636" y="5010"/>
                </a:lnTo>
                <a:lnTo>
                  <a:pt x="635" y="4970"/>
                </a:lnTo>
                <a:lnTo>
                  <a:pt x="638" y="4932"/>
                </a:lnTo>
                <a:lnTo>
                  <a:pt x="650" y="4893"/>
                </a:lnTo>
                <a:lnTo>
                  <a:pt x="669" y="4857"/>
                </a:lnTo>
                <a:lnTo>
                  <a:pt x="695" y="4825"/>
                </a:lnTo>
                <a:lnTo>
                  <a:pt x="1033" y="4499"/>
                </a:lnTo>
                <a:lnTo>
                  <a:pt x="947" y="4356"/>
                </a:lnTo>
                <a:lnTo>
                  <a:pt x="871" y="4209"/>
                </a:lnTo>
                <a:lnTo>
                  <a:pt x="806" y="4057"/>
                </a:lnTo>
                <a:lnTo>
                  <a:pt x="751" y="3905"/>
                </a:lnTo>
                <a:lnTo>
                  <a:pt x="707" y="3748"/>
                </a:lnTo>
                <a:lnTo>
                  <a:pt x="673" y="3588"/>
                </a:lnTo>
                <a:lnTo>
                  <a:pt x="204" y="3582"/>
                </a:lnTo>
                <a:lnTo>
                  <a:pt x="156" y="3577"/>
                </a:lnTo>
                <a:lnTo>
                  <a:pt x="112" y="3560"/>
                </a:lnTo>
                <a:lnTo>
                  <a:pt x="74" y="3535"/>
                </a:lnTo>
                <a:lnTo>
                  <a:pt x="44" y="3502"/>
                </a:lnTo>
                <a:lnTo>
                  <a:pt x="19" y="3464"/>
                </a:lnTo>
                <a:lnTo>
                  <a:pt x="6" y="3421"/>
                </a:lnTo>
                <a:lnTo>
                  <a:pt x="0" y="3373"/>
                </a:lnTo>
                <a:lnTo>
                  <a:pt x="8" y="2809"/>
                </a:lnTo>
                <a:lnTo>
                  <a:pt x="13" y="2761"/>
                </a:lnTo>
                <a:lnTo>
                  <a:pt x="30" y="2719"/>
                </a:lnTo>
                <a:lnTo>
                  <a:pt x="55" y="2681"/>
                </a:lnTo>
                <a:lnTo>
                  <a:pt x="88" y="2649"/>
                </a:lnTo>
                <a:lnTo>
                  <a:pt x="126" y="2626"/>
                </a:lnTo>
                <a:lnTo>
                  <a:pt x="170" y="2611"/>
                </a:lnTo>
                <a:lnTo>
                  <a:pt x="217" y="2605"/>
                </a:lnTo>
                <a:lnTo>
                  <a:pt x="686" y="2613"/>
                </a:lnTo>
                <a:lnTo>
                  <a:pt x="726" y="2454"/>
                </a:lnTo>
                <a:lnTo>
                  <a:pt x="774" y="2300"/>
                </a:lnTo>
                <a:lnTo>
                  <a:pt x="835" y="2148"/>
                </a:lnTo>
                <a:lnTo>
                  <a:pt x="903" y="1999"/>
                </a:lnTo>
                <a:lnTo>
                  <a:pt x="983" y="1854"/>
                </a:lnTo>
                <a:lnTo>
                  <a:pt x="1075" y="1713"/>
                </a:lnTo>
                <a:lnTo>
                  <a:pt x="747" y="1378"/>
                </a:lnTo>
                <a:lnTo>
                  <a:pt x="722" y="1344"/>
                </a:lnTo>
                <a:lnTo>
                  <a:pt x="703" y="1307"/>
                </a:lnTo>
                <a:lnTo>
                  <a:pt x="692" y="1269"/>
                </a:lnTo>
                <a:lnTo>
                  <a:pt x="690" y="1229"/>
                </a:lnTo>
                <a:lnTo>
                  <a:pt x="694" y="1191"/>
                </a:lnTo>
                <a:lnTo>
                  <a:pt x="705" y="1153"/>
                </a:lnTo>
                <a:lnTo>
                  <a:pt x="724" y="1117"/>
                </a:lnTo>
                <a:lnTo>
                  <a:pt x="751" y="1084"/>
                </a:lnTo>
                <a:lnTo>
                  <a:pt x="1157" y="694"/>
                </a:lnTo>
                <a:lnTo>
                  <a:pt x="1189" y="667"/>
                </a:lnTo>
                <a:lnTo>
                  <a:pt x="1225" y="650"/>
                </a:lnTo>
                <a:lnTo>
                  <a:pt x="1265" y="639"/>
                </a:lnTo>
                <a:lnTo>
                  <a:pt x="1303" y="635"/>
                </a:lnTo>
                <a:lnTo>
                  <a:pt x="1343" y="639"/>
                </a:lnTo>
                <a:lnTo>
                  <a:pt x="1381" y="652"/>
                </a:lnTo>
                <a:lnTo>
                  <a:pt x="1418" y="671"/>
                </a:lnTo>
                <a:lnTo>
                  <a:pt x="1448" y="698"/>
                </a:lnTo>
                <a:lnTo>
                  <a:pt x="1776" y="1035"/>
                </a:lnTo>
                <a:lnTo>
                  <a:pt x="1919" y="947"/>
                </a:lnTo>
                <a:lnTo>
                  <a:pt x="2066" y="873"/>
                </a:lnTo>
                <a:lnTo>
                  <a:pt x="2216" y="806"/>
                </a:lnTo>
                <a:lnTo>
                  <a:pt x="2370" y="751"/>
                </a:lnTo>
                <a:lnTo>
                  <a:pt x="2527" y="707"/>
                </a:lnTo>
                <a:lnTo>
                  <a:pt x="2685" y="673"/>
                </a:lnTo>
                <a:lnTo>
                  <a:pt x="2692" y="204"/>
                </a:lnTo>
                <a:lnTo>
                  <a:pt x="2698" y="156"/>
                </a:lnTo>
                <a:lnTo>
                  <a:pt x="2715" y="115"/>
                </a:lnTo>
                <a:lnTo>
                  <a:pt x="2740" y="76"/>
                </a:lnTo>
                <a:lnTo>
                  <a:pt x="2772" y="44"/>
                </a:lnTo>
                <a:lnTo>
                  <a:pt x="2811" y="21"/>
                </a:lnTo>
                <a:lnTo>
                  <a:pt x="2854" y="6"/>
                </a:lnTo>
                <a:lnTo>
                  <a:pt x="2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1719816" y="1406281"/>
            <a:ext cx="320552" cy="365760"/>
            <a:chOff x="-10174288" y="2200275"/>
            <a:chExt cx="4356100" cy="4970463"/>
          </a:xfrm>
          <a:solidFill>
            <a:schemeClr val="accent1"/>
          </a:solidFill>
        </p:grpSpPr>
        <p:sp>
          <p:nvSpPr>
            <p:cNvPr id="40" name="Freeform 46"/>
            <p:cNvSpPr>
              <a:spLocks noEditPoints="1"/>
            </p:cNvSpPr>
            <p:nvPr/>
          </p:nvSpPr>
          <p:spPr bwMode="auto">
            <a:xfrm>
              <a:off x="-10012363" y="2200275"/>
              <a:ext cx="4035425" cy="3611563"/>
            </a:xfrm>
            <a:custGeom>
              <a:avLst/>
              <a:gdLst>
                <a:gd name="T0" fmla="*/ 547 w 5084"/>
                <a:gd name="T1" fmla="*/ 3220 h 4550"/>
                <a:gd name="T2" fmla="*/ 335 w 5084"/>
                <a:gd name="T3" fmla="*/ 3500 h 4550"/>
                <a:gd name="T4" fmla="*/ 335 w 5084"/>
                <a:gd name="T5" fmla="*/ 3873 h 4550"/>
                <a:gd name="T6" fmla="*/ 547 w 5084"/>
                <a:gd name="T7" fmla="*/ 4154 h 4550"/>
                <a:gd name="T8" fmla="*/ 4260 w 5084"/>
                <a:gd name="T9" fmla="*/ 4235 h 4550"/>
                <a:gd name="T10" fmla="*/ 4594 w 5084"/>
                <a:gd name="T11" fmla="*/ 4112 h 4550"/>
                <a:gd name="T12" fmla="*/ 4764 w 5084"/>
                <a:gd name="T13" fmla="*/ 3801 h 4550"/>
                <a:gd name="T14" fmla="*/ 4722 w 5084"/>
                <a:gd name="T15" fmla="*/ 3431 h 4550"/>
                <a:gd name="T16" fmla="*/ 4476 w 5084"/>
                <a:gd name="T17" fmla="*/ 3186 h 4550"/>
                <a:gd name="T18" fmla="*/ 824 w 5084"/>
                <a:gd name="T19" fmla="*/ 1726 h 4550"/>
                <a:gd name="T20" fmla="*/ 490 w 5084"/>
                <a:gd name="T21" fmla="*/ 1850 h 4550"/>
                <a:gd name="T22" fmla="*/ 320 w 5084"/>
                <a:gd name="T23" fmla="*/ 2160 h 4550"/>
                <a:gd name="T24" fmla="*/ 362 w 5084"/>
                <a:gd name="T25" fmla="*/ 2528 h 4550"/>
                <a:gd name="T26" fmla="*/ 608 w 5084"/>
                <a:gd name="T27" fmla="*/ 2776 h 4550"/>
                <a:gd name="T28" fmla="*/ 4335 w 5084"/>
                <a:gd name="T29" fmla="*/ 2818 h 4550"/>
                <a:gd name="T30" fmla="*/ 4644 w 5084"/>
                <a:gd name="T31" fmla="*/ 2648 h 4550"/>
                <a:gd name="T32" fmla="*/ 4770 w 5084"/>
                <a:gd name="T33" fmla="*/ 2315 h 4550"/>
                <a:gd name="T34" fmla="*/ 4688 w 5084"/>
                <a:gd name="T35" fmla="*/ 1957 h 4550"/>
                <a:gd name="T36" fmla="*/ 4407 w 5084"/>
                <a:gd name="T37" fmla="*/ 1747 h 4550"/>
                <a:gd name="T38" fmla="*/ 749 w 5084"/>
                <a:gd name="T39" fmla="*/ 318 h 4550"/>
                <a:gd name="T40" fmla="*/ 440 w 5084"/>
                <a:gd name="T41" fmla="*/ 487 h 4550"/>
                <a:gd name="T42" fmla="*/ 314 w 5084"/>
                <a:gd name="T43" fmla="*/ 823 h 4550"/>
                <a:gd name="T44" fmla="*/ 396 w 5084"/>
                <a:gd name="T45" fmla="*/ 1179 h 4550"/>
                <a:gd name="T46" fmla="*/ 677 w 5084"/>
                <a:gd name="T47" fmla="*/ 1389 h 4550"/>
                <a:gd name="T48" fmla="*/ 4407 w 5084"/>
                <a:gd name="T49" fmla="*/ 1389 h 4550"/>
                <a:gd name="T50" fmla="*/ 4688 w 5084"/>
                <a:gd name="T51" fmla="*/ 1179 h 4550"/>
                <a:gd name="T52" fmla="*/ 4770 w 5084"/>
                <a:gd name="T53" fmla="*/ 823 h 4550"/>
                <a:gd name="T54" fmla="*/ 4646 w 5084"/>
                <a:gd name="T55" fmla="*/ 487 h 4550"/>
                <a:gd name="T56" fmla="*/ 4335 w 5084"/>
                <a:gd name="T57" fmla="*/ 318 h 4550"/>
                <a:gd name="T58" fmla="*/ 4356 w 5084"/>
                <a:gd name="T59" fmla="*/ 5 h 4550"/>
                <a:gd name="T60" fmla="*/ 4775 w 5084"/>
                <a:gd name="T61" fmla="*/ 181 h 4550"/>
                <a:gd name="T62" fmla="*/ 5037 w 5084"/>
                <a:gd name="T63" fmla="*/ 545 h 4550"/>
                <a:gd name="T64" fmla="*/ 5079 w 5084"/>
                <a:gd name="T65" fmla="*/ 992 h 4550"/>
                <a:gd name="T66" fmla="*/ 4922 w 5084"/>
                <a:gd name="T67" fmla="*/ 1391 h 4550"/>
                <a:gd name="T68" fmla="*/ 4869 w 5084"/>
                <a:gd name="T69" fmla="*/ 1682 h 4550"/>
                <a:gd name="T70" fmla="*/ 5065 w 5084"/>
                <a:gd name="T71" fmla="*/ 2058 h 4550"/>
                <a:gd name="T72" fmla="*/ 5065 w 5084"/>
                <a:gd name="T73" fmla="*/ 2492 h 4550"/>
                <a:gd name="T74" fmla="*/ 4869 w 5084"/>
                <a:gd name="T75" fmla="*/ 2869 h 4550"/>
                <a:gd name="T76" fmla="*/ 4922 w 5084"/>
                <a:gd name="T77" fmla="*/ 3161 h 4550"/>
                <a:gd name="T78" fmla="*/ 5079 w 5084"/>
                <a:gd name="T79" fmla="*/ 3559 h 4550"/>
                <a:gd name="T80" fmla="*/ 5037 w 5084"/>
                <a:gd name="T81" fmla="*/ 4005 h 4550"/>
                <a:gd name="T82" fmla="*/ 4775 w 5084"/>
                <a:gd name="T83" fmla="*/ 4369 h 4550"/>
                <a:gd name="T84" fmla="*/ 4356 w 5084"/>
                <a:gd name="T85" fmla="*/ 4546 h 4550"/>
                <a:gd name="T86" fmla="*/ 547 w 5084"/>
                <a:gd name="T87" fmla="*/ 4502 h 4550"/>
                <a:gd name="T88" fmla="*/ 181 w 5084"/>
                <a:gd name="T89" fmla="*/ 4243 h 4550"/>
                <a:gd name="T90" fmla="*/ 6 w 5084"/>
                <a:gd name="T91" fmla="*/ 3824 h 4550"/>
                <a:gd name="T92" fmla="*/ 44 w 5084"/>
                <a:gd name="T93" fmla="*/ 3388 h 4550"/>
                <a:gd name="T94" fmla="*/ 276 w 5084"/>
                <a:gd name="T95" fmla="*/ 3035 h 4550"/>
                <a:gd name="T96" fmla="*/ 114 w 5084"/>
                <a:gd name="T97" fmla="*/ 2732 h 4550"/>
                <a:gd name="T98" fmla="*/ 0 w 5084"/>
                <a:gd name="T99" fmla="*/ 2315 h 4550"/>
                <a:gd name="T100" fmla="*/ 74 w 5084"/>
                <a:gd name="T101" fmla="*/ 1894 h 4550"/>
                <a:gd name="T102" fmla="*/ 343 w 5084"/>
                <a:gd name="T103" fmla="*/ 1568 h 4550"/>
                <a:gd name="T104" fmla="*/ 74 w 5084"/>
                <a:gd name="T105" fmla="*/ 1244 h 4550"/>
                <a:gd name="T106" fmla="*/ 0 w 5084"/>
                <a:gd name="T107" fmla="*/ 823 h 4550"/>
                <a:gd name="T108" fmla="*/ 128 w 5084"/>
                <a:gd name="T109" fmla="*/ 381 h 4550"/>
                <a:gd name="T110" fmla="*/ 461 w 5084"/>
                <a:gd name="T111" fmla="*/ 83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4" h="4550">
                  <a:moveTo>
                    <a:pt x="824" y="3138"/>
                  </a:moveTo>
                  <a:lnTo>
                    <a:pt x="749" y="3144"/>
                  </a:lnTo>
                  <a:lnTo>
                    <a:pt x="677" y="3159"/>
                  </a:lnTo>
                  <a:lnTo>
                    <a:pt x="610" y="3186"/>
                  </a:lnTo>
                  <a:lnTo>
                    <a:pt x="547" y="3220"/>
                  </a:lnTo>
                  <a:lnTo>
                    <a:pt x="490" y="3262"/>
                  </a:lnTo>
                  <a:lnTo>
                    <a:pt x="440" y="3313"/>
                  </a:lnTo>
                  <a:lnTo>
                    <a:pt x="396" y="3370"/>
                  </a:lnTo>
                  <a:lnTo>
                    <a:pt x="362" y="3431"/>
                  </a:lnTo>
                  <a:lnTo>
                    <a:pt x="335" y="3500"/>
                  </a:lnTo>
                  <a:lnTo>
                    <a:pt x="320" y="3572"/>
                  </a:lnTo>
                  <a:lnTo>
                    <a:pt x="314" y="3647"/>
                  </a:lnTo>
                  <a:lnTo>
                    <a:pt x="314" y="3727"/>
                  </a:lnTo>
                  <a:lnTo>
                    <a:pt x="320" y="3801"/>
                  </a:lnTo>
                  <a:lnTo>
                    <a:pt x="335" y="3873"/>
                  </a:lnTo>
                  <a:lnTo>
                    <a:pt x="362" y="3940"/>
                  </a:lnTo>
                  <a:lnTo>
                    <a:pt x="396" y="4003"/>
                  </a:lnTo>
                  <a:lnTo>
                    <a:pt x="438" y="4060"/>
                  </a:lnTo>
                  <a:lnTo>
                    <a:pt x="490" y="4110"/>
                  </a:lnTo>
                  <a:lnTo>
                    <a:pt x="547" y="4154"/>
                  </a:lnTo>
                  <a:lnTo>
                    <a:pt x="608" y="4188"/>
                  </a:lnTo>
                  <a:lnTo>
                    <a:pt x="677" y="4214"/>
                  </a:lnTo>
                  <a:lnTo>
                    <a:pt x="749" y="4230"/>
                  </a:lnTo>
                  <a:lnTo>
                    <a:pt x="824" y="4235"/>
                  </a:lnTo>
                  <a:lnTo>
                    <a:pt x="4260" y="4235"/>
                  </a:lnTo>
                  <a:lnTo>
                    <a:pt x="4335" y="4230"/>
                  </a:lnTo>
                  <a:lnTo>
                    <a:pt x="4407" y="4214"/>
                  </a:lnTo>
                  <a:lnTo>
                    <a:pt x="4474" y="4188"/>
                  </a:lnTo>
                  <a:lnTo>
                    <a:pt x="4537" y="4154"/>
                  </a:lnTo>
                  <a:lnTo>
                    <a:pt x="4594" y="4112"/>
                  </a:lnTo>
                  <a:lnTo>
                    <a:pt x="4644" y="4060"/>
                  </a:lnTo>
                  <a:lnTo>
                    <a:pt x="4688" y="4003"/>
                  </a:lnTo>
                  <a:lnTo>
                    <a:pt x="4722" y="3942"/>
                  </a:lnTo>
                  <a:lnTo>
                    <a:pt x="4749" y="3873"/>
                  </a:lnTo>
                  <a:lnTo>
                    <a:pt x="4764" y="3801"/>
                  </a:lnTo>
                  <a:lnTo>
                    <a:pt x="4770" y="3727"/>
                  </a:lnTo>
                  <a:lnTo>
                    <a:pt x="4770" y="3647"/>
                  </a:lnTo>
                  <a:lnTo>
                    <a:pt x="4764" y="3572"/>
                  </a:lnTo>
                  <a:lnTo>
                    <a:pt x="4749" y="3500"/>
                  </a:lnTo>
                  <a:lnTo>
                    <a:pt x="4722" y="3431"/>
                  </a:lnTo>
                  <a:lnTo>
                    <a:pt x="4688" y="3370"/>
                  </a:lnTo>
                  <a:lnTo>
                    <a:pt x="4646" y="3313"/>
                  </a:lnTo>
                  <a:lnTo>
                    <a:pt x="4594" y="3262"/>
                  </a:lnTo>
                  <a:lnTo>
                    <a:pt x="4537" y="3220"/>
                  </a:lnTo>
                  <a:lnTo>
                    <a:pt x="4476" y="3186"/>
                  </a:lnTo>
                  <a:lnTo>
                    <a:pt x="4407" y="3159"/>
                  </a:lnTo>
                  <a:lnTo>
                    <a:pt x="4335" y="3144"/>
                  </a:lnTo>
                  <a:lnTo>
                    <a:pt x="4260" y="3138"/>
                  </a:lnTo>
                  <a:lnTo>
                    <a:pt x="824" y="3138"/>
                  </a:lnTo>
                  <a:close/>
                  <a:moveTo>
                    <a:pt x="824" y="1726"/>
                  </a:moveTo>
                  <a:lnTo>
                    <a:pt x="749" y="1732"/>
                  </a:lnTo>
                  <a:lnTo>
                    <a:pt x="677" y="1747"/>
                  </a:lnTo>
                  <a:lnTo>
                    <a:pt x="610" y="1774"/>
                  </a:lnTo>
                  <a:lnTo>
                    <a:pt x="547" y="1808"/>
                  </a:lnTo>
                  <a:lnTo>
                    <a:pt x="490" y="1850"/>
                  </a:lnTo>
                  <a:lnTo>
                    <a:pt x="440" y="1901"/>
                  </a:lnTo>
                  <a:lnTo>
                    <a:pt x="396" y="1958"/>
                  </a:lnTo>
                  <a:lnTo>
                    <a:pt x="362" y="2019"/>
                  </a:lnTo>
                  <a:lnTo>
                    <a:pt x="335" y="2088"/>
                  </a:lnTo>
                  <a:lnTo>
                    <a:pt x="320" y="2160"/>
                  </a:lnTo>
                  <a:lnTo>
                    <a:pt x="314" y="2235"/>
                  </a:lnTo>
                  <a:lnTo>
                    <a:pt x="314" y="2315"/>
                  </a:lnTo>
                  <a:lnTo>
                    <a:pt x="320" y="2389"/>
                  </a:lnTo>
                  <a:lnTo>
                    <a:pt x="335" y="2461"/>
                  </a:lnTo>
                  <a:lnTo>
                    <a:pt x="362" y="2528"/>
                  </a:lnTo>
                  <a:lnTo>
                    <a:pt x="396" y="2591"/>
                  </a:lnTo>
                  <a:lnTo>
                    <a:pt x="438" y="2648"/>
                  </a:lnTo>
                  <a:lnTo>
                    <a:pt x="490" y="2700"/>
                  </a:lnTo>
                  <a:lnTo>
                    <a:pt x="547" y="2742"/>
                  </a:lnTo>
                  <a:lnTo>
                    <a:pt x="608" y="2776"/>
                  </a:lnTo>
                  <a:lnTo>
                    <a:pt x="677" y="2803"/>
                  </a:lnTo>
                  <a:lnTo>
                    <a:pt x="749" y="2818"/>
                  </a:lnTo>
                  <a:lnTo>
                    <a:pt x="824" y="2824"/>
                  </a:lnTo>
                  <a:lnTo>
                    <a:pt x="4260" y="2824"/>
                  </a:lnTo>
                  <a:lnTo>
                    <a:pt x="4335" y="2818"/>
                  </a:lnTo>
                  <a:lnTo>
                    <a:pt x="4407" y="2803"/>
                  </a:lnTo>
                  <a:lnTo>
                    <a:pt x="4474" y="2776"/>
                  </a:lnTo>
                  <a:lnTo>
                    <a:pt x="4537" y="2742"/>
                  </a:lnTo>
                  <a:lnTo>
                    <a:pt x="4594" y="2700"/>
                  </a:lnTo>
                  <a:lnTo>
                    <a:pt x="4644" y="2648"/>
                  </a:lnTo>
                  <a:lnTo>
                    <a:pt x="4688" y="2593"/>
                  </a:lnTo>
                  <a:lnTo>
                    <a:pt x="4722" y="2530"/>
                  </a:lnTo>
                  <a:lnTo>
                    <a:pt x="4749" y="2461"/>
                  </a:lnTo>
                  <a:lnTo>
                    <a:pt x="4764" y="2389"/>
                  </a:lnTo>
                  <a:lnTo>
                    <a:pt x="4770" y="2315"/>
                  </a:lnTo>
                  <a:lnTo>
                    <a:pt x="4770" y="2235"/>
                  </a:lnTo>
                  <a:lnTo>
                    <a:pt x="4764" y="2160"/>
                  </a:lnTo>
                  <a:lnTo>
                    <a:pt x="4749" y="2088"/>
                  </a:lnTo>
                  <a:lnTo>
                    <a:pt x="4722" y="2019"/>
                  </a:lnTo>
                  <a:lnTo>
                    <a:pt x="4688" y="1957"/>
                  </a:lnTo>
                  <a:lnTo>
                    <a:pt x="4646" y="1901"/>
                  </a:lnTo>
                  <a:lnTo>
                    <a:pt x="4594" y="1850"/>
                  </a:lnTo>
                  <a:lnTo>
                    <a:pt x="4537" y="1808"/>
                  </a:lnTo>
                  <a:lnTo>
                    <a:pt x="4476" y="1772"/>
                  </a:lnTo>
                  <a:lnTo>
                    <a:pt x="4407" y="1747"/>
                  </a:lnTo>
                  <a:lnTo>
                    <a:pt x="4335" y="1732"/>
                  </a:lnTo>
                  <a:lnTo>
                    <a:pt x="4260" y="1726"/>
                  </a:lnTo>
                  <a:lnTo>
                    <a:pt x="824" y="1726"/>
                  </a:lnTo>
                  <a:close/>
                  <a:moveTo>
                    <a:pt x="824" y="312"/>
                  </a:moveTo>
                  <a:lnTo>
                    <a:pt x="749" y="318"/>
                  </a:lnTo>
                  <a:lnTo>
                    <a:pt x="677" y="335"/>
                  </a:lnTo>
                  <a:lnTo>
                    <a:pt x="610" y="360"/>
                  </a:lnTo>
                  <a:lnTo>
                    <a:pt x="547" y="394"/>
                  </a:lnTo>
                  <a:lnTo>
                    <a:pt x="490" y="438"/>
                  </a:lnTo>
                  <a:lnTo>
                    <a:pt x="440" y="487"/>
                  </a:lnTo>
                  <a:lnTo>
                    <a:pt x="396" y="545"/>
                  </a:lnTo>
                  <a:lnTo>
                    <a:pt x="362" y="607"/>
                  </a:lnTo>
                  <a:lnTo>
                    <a:pt x="335" y="674"/>
                  </a:lnTo>
                  <a:lnTo>
                    <a:pt x="320" y="747"/>
                  </a:lnTo>
                  <a:lnTo>
                    <a:pt x="314" y="823"/>
                  </a:lnTo>
                  <a:lnTo>
                    <a:pt x="314" y="901"/>
                  </a:lnTo>
                  <a:lnTo>
                    <a:pt x="320" y="977"/>
                  </a:lnTo>
                  <a:lnTo>
                    <a:pt x="335" y="1048"/>
                  </a:lnTo>
                  <a:lnTo>
                    <a:pt x="362" y="1116"/>
                  </a:lnTo>
                  <a:lnTo>
                    <a:pt x="396" y="1179"/>
                  </a:lnTo>
                  <a:lnTo>
                    <a:pt x="438" y="1234"/>
                  </a:lnTo>
                  <a:lnTo>
                    <a:pt x="490" y="1286"/>
                  </a:lnTo>
                  <a:lnTo>
                    <a:pt x="547" y="1328"/>
                  </a:lnTo>
                  <a:lnTo>
                    <a:pt x="608" y="1364"/>
                  </a:lnTo>
                  <a:lnTo>
                    <a:pt x="677" y="1389"/>
                  </a:lnTo>
                  <a:lnTo>
                    <a:pt x="749" y="1406"/>
                  </a:lnTo>
                  <a:lnTo>
                    <a:pt x="824" y="1412"/>
                  </a:lnTo>
                  <a:lnTo>
                    <a:pt x="4260" y="1412"/>
                  </a:lnTo>
                  <a:lnTo>
                    <a:pt x="4335" y="1406"/>
                  </a:lnTo>
                  <a:lnTo>
                    <a:pt x="4407" y="1389"/>
                  </a:lnTo>
                  <a:lnTo>
                    <a:pt x="4474" y="1364"/>
                  </a:lnTo>
                  <a:lnTo>
                    <a:pt x="4537" y="1330"/>
                  </a:lnTo>
                  <a:lnTo>
                    <a:pt x="4594" y="1286"/>
                  </a:lnTo>
                  <a:lnTo>
                    <a:pt x="4644" y="1236"/>
                  </a:lnTo>
                  <a:lnTo>
                    <a:pt x="4688" y="1179"/>
                  </a:lnTo>
                  <a:lnTo>
                    <a:pt x="4722" y="1116"/>
                  </a:lnTo>
                  <a:lnTo>
                    <a:pt x="4749" y="1050"/>
                  </a:lnTo>
                  <a:lnTo>
                    <a:pt x="4764" y="977"/>
                  </a:lnTo>
                  <a:lnTo>
                    <a:pt x="4770" y="901"/>
                  </a:lnTo>
                  <a:lnTo>
                    <a:pt x="4770" y="823"/>
                  </a:lnTo>
                  <a:lnTo>
                    <a:pt x="4764" y="747"/>
                  </a:lnTo>
                  <a:lnTo>
                    <a:pt x="4749" y="676"/>
                  </a:lnTo>
                  <a:lnTo>
                    <a:pt x="4722" y="607"/>
                  </a:lnTo>
                  <a:lnTo>
                    <a:pt x="4688" y="545"/>
                  </a:lnTo>
                  <a:lnTo>
                    <a:pt x="4646" y="487"/>
                  </a:lnTo>
                  <a:lnTo>
                    <a:pt x="4594" y="438"/>
                  </a:lnTo>
                  <a:lnTo>
                    <a:pt x="4537" y="394"/>
                  </a:lnTo>
                  <a:lnTo>
                    <a:pt x="4476" y="360"/>
                  </a:lnTo>
                  <a:lnTo>
                    <a:pt x="4407" y="335"/>
                  </a:lnTo>
                  <a:lnTo>
                    <a:pt x="4335" y="318"/>
                  </a:lnTo>
                  <a:lnTo>
                    <a:pt x="4260" y="312"/>
                  </a:lnTo>
                  <a:lnTo>
                    <a:pt x="824" y="312"/>
                  </a:lnTo>
                  <a:close/>
                  <a:moveTo>
                    <a:pt x="824" y="0"/>
                  </a:moveTo>
                  <a:lnTo>
                    <a:pt x="4260" y="0"/>
                  </a:lnTo>
                  <a:lnTo>
                    <a:pt x="4356" y="5"/>
                  </a:lnTo>
                  <a:lnTo>
                    <a:pt x="4449" y="21"/>
                  </a:lnTo>
                  <a:lnTo>
                    <a:pt x="4537" y="47"/>
                  </a:lnTo>
                  <a:lnTo>
                    <a:pt x="4621" y="83"/>
                  </a:lnTo>
                  <a:lnTo>
                    <a:pt x="4701" y="127"/>
                  </a:lnTo>
                  <a:lnTo>
                    <a:pt x="4775" y="181"/>
                  </a:lnTo>
                  <a:lnTo>
                    <a:pt x="4842" y="240"/>
                  </a:lnTo>
                  <a:lnTo>
                    <a:pt x="4903" y="308"/>
                  </a:lnTo>
                  <a:lnTo>
                    <a:pt x="4955" y="381"/>
                  </a:lnTo>
                  <a:lnTo>
                    <a:pt x="5000" y="461"/>
                  </a:lnTo>
                  <a:lnTo>
                    <a:pt x="5037" y="545"/>
                  </a:lnTo>
                  <a:lnTo>
                    <a:pt x="5062" y="634"/>
                  </a:lnTo>
                  <a:lnTo>
                    <a:pt x="5079" y="726"/>
                  </a:lnTo>
                  <a:lnTo>
                    <a:pt x="5084" y="823"/>
                  </a:lnTo>
                  <a:lnTo>
                    <a:pt x="5084" y="901"/>
                  </a:lnTo>
                  <a:lnTo>
                    <a:pt x="5079" y="992"/>
                  </a:lnTo>
                  <a:lnTo>
                    <a:pt x="5065" y="1078"/>
                  </a:lnTo>
                  <a:lnTo>
                    <a:pt x="5041" y="1162"/>
                  </a:lnTo>
                  <a:lnTo>
                    <a:pt x="5010" y="1244"/>
                  </a:lnTo>
                  <a:lnTo>
                    <a:pt x="4970" y="1318"/>
                  </a:lnTo>
                  <a:lnTo>
                    <a:pt x="4922" y="1391"/>
                  </a:lnTo>
                  <a:lnTo>
                    <a:pt x="4869" y="1455"/>
                  </a:lnTo>
                  <a:lnTo>
                    <a:pt x="4808" y="1514"/>
                  </a:lnTo>
                  <a:lnTo>
                    <a:pt x="4741" y="1568"/>
                  </a:lnTo>
                  <a:lnTo>
                    <a:pt x="4808" y="1621"/>
                  </a:lnTo>
                  <a:lnTo>
                    <a:pt x="4869" y="1682"/>
                  </a:lnTo>
                  <a:lnTo>
                    <a:pt x="4922" y="1747"/>
                  </a:lnTo>
                  <a:lnTo>
                    <a:pt x="4970" y="1817"/>
                  </a:lnTo>
                  <a:lnTo>
                    <a:pt x="5010" y="1894"/>
                  </a:lnTo>
                  <a:lnTo>
                    <a:pt x="5041" y="1974"/>
                  </a:lnTo>
                  <a:lnTo>
                    <a:pt x="5065" y="2058"/>
                  </a:lnTo>
                  <a:lnTo>
                    <a:pt x="5079" y="2145"/>
                  </a:lnTo>
                  <a:lnTo>
                    <a:pt x="5084" y="2235"/>
                  </a:lnTo>
                  <a:lnTo>
                    <a:pt x="5084" y="2315"/>
                  </a:lnTo>
                  <a:lnTo>
                    <a:pt x="5079" y="2404"/>
                  </a:lnTo>
                  <a:lnTo>
                    <a:pt x="5065" y="2492"/>
                  </a:lnTo>
                  <a:lnTo>
                    <a:pt x="5041" y="2576"/>
                  </a:lnTo>
                  <a:lnTo>
                    <a:pt x="5010" y="2656"/>
                  </a:lnTo>
                  <a:lnTo>
                    <a:pt x="4970" y="2732"/>
                  </a:lnTo>
                  <a:lnTo>
                    <a:pt x="4922" y="2803"/>
                  </a:lnTo>
                  <a:lnTo>
                    <a:pt x="4869" y="2869"/>
                  </a:lnTo>
                  <a:lnTo>
                    <a:pt x="4808" y="2928"/>
                  </a:lnTo>
                  <a:lnTo>
                    <a:pt x="4741" y="2982"/>
                  </a:lnTo>
                  <a:lnTo>
                    <a:pt x="4808" y="3035"/>
                  </a:lnTo>
                  <a:lnTo>
                    <a:pt x="4869" y="3094"/>
                  </a:lnTo>
                  <a:lnTo>
                    <a:pt x="4922" y="3161"/>
                  </a:lnTo>
                  <a:lnTo>
                    <a:pt x="4970" y="3231"/>
                  </a:lnTo>
                  <a:lnTo>
                    <a:pt x="5010" y="3307"/>
                  </a:lnTo>
                  <a:lnTo>
                    <a:pt x="5041" y="3388"/>
                  </a:lnTo>
                  <a:lnTo>
                    <a:pt x="5065" y="3471"/>
                  </a:lnTo>
                  <a:lnTo>
                    <a:pt x="5079" y="3559"/>
                  </a:lnTo>
                  <a:lnTo>
                    <a:pt x="5084" y="3649"/>
                  </a:lnTo>
                  <a:lnTo>
                    <a:pt x="5084" y="3729"/>
                  </a:lnTo>
                  <a:lnTo>
                    <a:pt x="5079" y="3824"/>
                  </a:lnTo>
                  <a:lnTo>
                    <a:pt x="5062" y="3915"/>
                  </a:lnTo>
                  <a:lnTo>
                    <a:pt x="5037" y="4005"/>
                  </a:lnTo>
                  <a:lnTo>
                    <a:pt x="5000" y="4089"/>
                  </a:lnTo>
                  <a:lnTo>
                    <a:pt x="4955" y="4169"/>
                  </a:lnTo>
                  <a:lnTo>
                    <a:pt x="4903" y="4241"/>
                  </a:lnTo>
                  <a:lnTo>
                    <a:pt x="4842" y="4310"/>
                  </a:lnTo>
                  <a:lnTo>
                    <a:pt x="4775" y="4369"/>
                  </a:lnTo>
                  <a:lnTo>
                    <a:pt x="4701" y="4422"/>
                  </a:lnTo>
                  <a:lnTo>
                    <a:pt x="4623" y="4466"/>
                  </a:lnTo>
                  <a:lnTo>
                    <a:pt x="4537" y="4502"/>
                  </a:lnTo>
                  <a:lnTo>
                    <a:pt x="4449" y="4529"/>
                  </a:lnTo>
                  <a:lnTo>
                    <a:pt x="4356" y="4546"/>
                  </a:lnTo>
                  <a:lnTo>
                    <a:pt x="4260" y="4550"/>
                  </a:lnTo>
                  <a:lnTo>
                    <a:pt x="824" y="4550"/>
                  </a:lnTo>
                  <a:lnTo>
                    <a:pt x="728" y="4546"/>
                  </a:lnTo>
                  <a:lnTo>
                    <a:pt x="635" y="4529"/>
                  </a:lnTo>
                  <a:lnTo>
                    <a:pt x="547" y="4502"/>
                  </a:lnTo>
                  <a:lnTo>
                    <a:pt x="463" y="4468"/>
                  </a:lnTo>
                  <a:lnTo>
                    <a:pt x="383" y="4422"/>
                  </a:lnTo>
                  <a:lnTo>
                    <a:pt x="309" y="4371"/>
                  </a:lnTo>
                  <a:lnTo>
                    <a:pt x="242" y="4310"/>
                  </a:lnTo>
                  <a:lnTo>
                    <a:pt x="181" y="4243"/>
                  </a:lnTo>
                  <a:lnTo>
                    <a:pt x="129" y="4169"/>
                  </a:lnTo>
                  <a:lnTo>
                    <a:pt x="84" y="4089"/>
                  </a:lnTo>
                  <a:lnTo>
                    <a:pt x="47" y="4005"/>
                  </a:lnTo>
                  <a:lnTo>
                    <a:pt x="23" y="3917"/>
                  </a:lnTo>
                  <a:lnTo>
                    <a:pt x="6" y="3824"/>
                  </a:lnTo>
                  <a:lnTo>
                    <a:pt x="0" y="3729"/>
                  </a:lnTo>
                  <a:lnTo>
                    <a:pt x="0" y="3649"/>
                  </a:lnTo>
                  <a:lnTo>
                    <a:pt x="6" y="3559"/>
                  </a:lnTo>
                  <a:lnTo>
                    <a:pt x="19" y="3471"/>
                  </a:lnTo>
                  <a:lnTo>
                    <a:pt x="44" y="3388"/>
                  </a:lnTo>
                  <a:lnTo>
                    <a:pt x="74" y="3307"/>
                  </a:lnTo>
                  <a:lnTo>
                    <a:pt x="114" y="3231"/>
                  </a:lnTo>
                  <a:lnTo>
                    <a:pt x="162" y="3161"/>
                  </a:lnTo>
                  <a:lnTo>
                    <a:pt x="215" y="3094"/>
                  </a:lnTo>
                  <a:lnTo>
                    <a:pt x="276" y="3035"/>
                  </a:lnTo>
                  <a:lnTo>
                    <a:pt x="343" y="2982"/>
                  </a:lnTo>
                  <a:lnTo>
                    <a:pt x="276" y="2928"/>
                  </a:lnTo>
                  <a:lnTo>
                    <a:pt x="215" y="2869"/>
                  </a:lnTo>
                  <a:lnTo>
                    <a:pt x="162" y="2803"/>
                  </a:lnTo>
                  <a:lnTo>
                    <a:pt x="114" y="2732"/>
                  </a:lnTo>
                  <a:lnTo>
                    <a:pt x="74" y="2656"/>
                  </a:lnTo>
                  <a:lnTo>
                    <a:pt x="44" y="2576"/>
                  </a:lnTo>
                  <a:lnTo>
                    <a:pt x="19" y="2492"/>
                  </a:lnTo>
                  <a:lnTo>
                    <a:pt x="6" y="2404"/>
                  </a:lnTo>
                  <a:lnTo>
                    <a:pt x="0" y="2315"/>
                  </a:lnTo>
                  <a:lnTo>
                    <a:pt x="0" y="2235"/>
                  </a:lnTo>
                  <a:lnTo>
                    <a:pt x="6" y="2145"/>
                  </a:lnTo>
                  <a:lnTo>
                    <a:pt x="19" y="2058"/>
                  </a:lnTo>
                  <a:lnTo>
                    <a:pt x="44" y="1974"/>
                  </a:lnTo>
                  <a:lnTo>
                    <a:pt x="74" y="1894"/>
                  </a:lnTo>
                  <a:lnTo>
                    <a:pt x="114" y="1817"/>
                  </a:lnTo>
                  <a:lnTo>
                    <a:pt x="162" y="1747"/>
                  </a:lnTo>
                  <a:lnTo>
                    <a:pt x="215" y="1682"/>
                  </a:lnTo>
                  <a:lnTo>
                    <a:pt x="276" y="1621"/>
                  </a:lnTo>
                  <a:lnTo>
                    <a:pt x="343" y="1568"/>
                  </a:lnTo>
                  <a:lnTo>
                    <a:pt x="276" y="1514"/>
                  </a:lnTo>
                  <a:lnTo>
                    <a:pt x="215" y="1455"/>
                  </a:lnTo>
                  <a:lnTo>
                    <a:pt x="162" y="1391"/>
                  </a:lnTo>
                  <a:lnTo>
                    <a:pt x="114" y="1318"/>
                  </a:lnTo>
                  <a:lnTo>
                    <a:pt x="74" y="1244"/>
                  </a:lnTo>
                  <a:lnTo>
                    <a:pt x="44" y="1162"/>
                  </a:lnTo>
                  <a:lnTo>
                    <a:pt x="19" y="1078"/>
                  </a:lnTo>
                  <a:lnTo>
                    <a:pt x="6" y="992"/>
                  </a:lnTo>
                  <a:lnTo>
                    <a:pt x="0" y="901"/>
                  </a:lnTo>
                  <a:lnTo>
                    <a:pt x="0" y="823"/>
                  </a:lnTo>
                  <a:lnTo>
                    <a:pt x="6" y="726"/>
                  </a:lnTo>
                  <a:lnTo>
                    <a:pt x="23" y="634"/>
                  </a:lnTo>
                  <a:lnTo>
                    <a:pt x="47" y="545"/>
                  </a:lnTo>
                  <a:lnTo>
                    <a:pt x="84" y="461"/>
                  </a:lnTo>
                  <a:lnTo>
                    <a:pt x="128" y="381"/>
                  </a:lnTo>
                  <a:lnTo>
                    <a:pt x="181" y="308"/>
                  </a:lnTo>
                  <a:lnTo>
                    <a:pt x="242" y="240"/>
                  </a:lnTo>
                  <a:lnTo>
                    <a:pt x="309" y="181"/>
                  </a:lnTo>
                  <a:lnTo>
                    <a:pt x="383" y="127"/>
                  </a:lnTo>
                  <a:lnTo>
                    <a:pt x="461" y="83"/>
                  </a:lnTo>
                  <a:lnTo>
                    <a:pt x="547" y="47"/>
                  </a:lnTo>
                  <a:lnTo>
                    <a:pt x="635" y="21"/>
                  </a:lnTo>
                  <a:lnTo>
                    <a:pt x="728" y="5"/>
                  </a:lnTo>
                  <a:lnTo>
                    <a:pt x="8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-8159750" y="2759075"/>
              <a:ext cx="1384300" cy="250825"/>
            </a:xfrm>
            <a:custGeom>
              <a:avLst/>
              <a:gdLst>
                <a:gd name="T0" fmla="*/ 159 w 1743"/>
                <a:gd name="T1" fmla="*/ 0 h 314"/>
                <a:gd name="T2" fmla="*/ 1585 w 1743"/>
                <a:gd name="T3" fmla="*/ 0 h 314"/>
                <a:gd name="T4" fmla="*/ 1627 w 1743"/>
                <a:gd name="T5" fmla="*/ 5 h 314"/>
                <a:gd name="T6" fmla="*/ 1665 w 1743"/>
                <a:gd name="T7" fmla="*/ 21 h 314"/>
                <a:gd name="T8" fmla="*/ 1698 w 1743"/>
                <a:gd name="T9" fmla="*/ 45 h 314"/>
                <a:gd name="T10" fmla="*/ 1721 w 1743"/>
                <a:gd name="T11" fmla="*/ 78 h 314"/>
                <a:gd name="T12" fmla="*/ 1738 w 1743"/>
                <a:gd name="T13" fmla="*/ 114 h 314"/>
                <a:gd name="T14" fmla="*/ 1743 w 1743"/>
                <a:gd name="T15" fmla="*/ 156 h 314"/>
                <a:gd name="T16" fmla="*/ 1738 w 1743"/>
                <a:gd name="T17" fmla="*/ 198 h 314"/>
                <a:gd name="T18" fmla="*/ 1721 w 1743"/>
                <a:gd name="T19" fmla="*/ 236 h 314"/>
                <a:gd name="T20" fmla="*/ 1698 w 1743"/>
                <a:gd name="T21" fmla="*/ 268 h 314"/>
                <a:gd name="T22" fmla="*/ 1665 w 1743"/>
                <a:gd name="T23" fmla="*/ 293 h 314"/>
                <a:gd name="T24" fmla="*/ 1627 w 1743"/>
                <a:gd name="T25" fmla="*/ 308 h 314"/>
                <a:gd name="T26" fmla="*/ 1585 w 1743"/>
                <a:gd name="T27" fmla="*/ 314 h 314"/>
                <a:gd name="T28" fmla="*/ 159 w 1743"/>
                <a:gd name="T29" fmla="*/ 314 h 314"/>
                <a:gd name="T30" fmla="*/ 117 w 1743"/>
                <a:gd name="T31" fmla="*/ 308 h 314"/>
                <a:gd name="T32" fmla="*/ 78 w 1743"/>
                <a:gd name="T33" fmla="*/ 293 h 314"/>
                <a:gd name="T34" fmla="*/ 46 w 1743"/>
                <a:gd name="T35" fmla="*/ 268 h 314"/>
                <a:gd name="T36" fmla="*/ 21 w 1743"/>
                <a:gd name="T37" fmla="*/ 236 h 314"/>
                <a:gd name="T38" fmla="*/ 6 w 1743"/>
                <a:gd name="T39" fmla="*/ 198 h 314"/>
                <a:gd name="T40" fmla="*/ 0 w 1743"/>
                <a:gd name="T41" fmla="*/ 156 h 314"/>
                <a:gd name="T42" fmla="*/ 6 w 1743"/>
                <a:gd name="T43" fmla="*/ 114 h 314"/>
                <a:gd name="T44" fmla="*/ 21 w 1743"/>
                <a:gd name="T45" fmla="*/ 78 h 314"/>
                <a:gd name="T46" fmla="*/ 46 w 1743"/>
                <a:gd name="T47" fmla="*/ 45 h 314"/>
                <a:gd name="T48" fmla="*/ 78 w 1743"/>
                <a:gd name="T49" fmla="*/ 21 h 314"/>
                <a:gd name="T50" fmla="*/ 117 w 1743"/>
                <a:gd name="T51" fmla="*/ 5 h 314"/>
                <a:gd name="T52" fmla="*/ 159 w 1743"/>
                <a:gd name="T5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43" h="314">
                  <a:moveTo>
                    <a:pt x="159" y="0"/>
                  </a:moveTo>
                  <a:lnTo>
                    <a:pt x="1585" y="0"/>
                  </a:lnTo>
                  <a:lnTo>
                    <a:pt x="1627" y="5"/>
                  </a:lnTo>
                  <a:lnTo>
                    <a:pt x="1665" y="21"/>
                  </a:lnTo>
                  <a:lnTo>
                    <a:pt x="1698" y="45"/>
                  </a:lnTo>
                  <a:lnTo>
                    <a:pt x="1721" y="78"/>
                  </a:lnTo>
                  <a:lnTo>
                    <a:pt x="1738" y="114"/>
                  </a:lnTo>
                  <a:lnTo>
                    <a:pt x="1743" y="156"/>
                  </a:lnTo>
                  <a:lnTo>
                    <a:pt x="1738" y="198"/>
                  </a:lnTo>
                  <a:lnTo>
                    <a:pt x="1721" y="236"/>
                  </a:lnTo>
                  <a:lnTo>
                    <a:pt x="1698" y="268"/>
                  </a:lnTo>
                  <a:lnTo>
                    <a:pt x="1665" y="293"/>
                  </a:lnTo>
                  <a:lnTo>
                    <a:pt x="1627" y="308"/>
                  </a:lnTo>
                  <a:lnTo>
                    <a:pt x="1585" y="314"/>
                  </a:lnTo>
                  <a:lnTo>
                    <a:pt x="159" y="314"/>
                  </a:lnTo>
                  <a:lnTo>
                    <a:pt x="117" y="308"/>
                  </a:lnTo>
                  <a:lnTo>
                    <a:pt x="78" y="293"/>
                  </a:lnTo>
                  <a:lnTo>
                    <a:pt x="46" y="268"/>
                  </a:lnTo>
                  <a:lnTo>
                    <a:pt x="21" y="236"/>
                  </a:lnTo>
                  <a:lnTo>
                    <a:pt x="6" y="198"/>
                  </a:lnTo>
                  <a:lnTo>
                    <a:pt x="0" y="156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6" y="45"/>
                  </a:lnTo>
                  <a:lnTo>
                    <a:pt x="78" y="21"/>
                  </a:lnTo>
                  <a:lnTo>
                    <a:pt x="117" y="5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-9086850" y="2755900"/>
              <a:ext cx="255588" cy="255588"/>
            </a:xfrm>
            <a:custGeom>
              <a:avLst/>
              <a:gdLst>
                <a:gd name="T0" fmla="*/ 162 w 322"/>
                <a:gd name="T1" fmla="*/ 0 h 322"/>
                <a:gd name="T2" fmla="*/ 204 w 322"/>
                <a:gd name="T3" fmla="*/ 6 h 322"/>
                <a:gd name="T4" fmla="*/ 242 w 322"/>
                <a:gd name="T5" fmla="*/ 21 h 322"/>
                <a:gd name="T6" fmla="*/ 275 w 322"/>
                <a:gd name="T7" fmla="*/ 47 h 322"/>
                <a:gd name="T8" fmla="*/ 301 w 322"/>
                <a:gd name="T9" fmla="*/ 80 h 322"/>
                <a:gd name="T10" fmla="*/ 317 w 322"/>
                <a:gd name="T11" fmla="*/ 118 h 322"/>
                <a:gd name="T12" fmla="*/ 322 w 322"/>
                <a:gd name="T13" fmla="*/ 160 h 322"/>
                <a:gd name="T14" fmla="*/ 317 w 322"/>
                <a:gd name="T15" fmla="*/ 204 h 322"/>
                <a:gd name="T16" fmla="*/ 301 w 322"/>
                <a:gd name="T17" fmla="*/ 242 h 322"/>
                <a:gd name="T18" fmla="*/ 275 w 322"/>
                <a:gd name="T19" fmla="*/ 274 h 322"/>
                <a:gd name="T20" fmla="*/ 242 w 322"/>
                <a:gd name="T21" fmla="*/ 301 h 322"/>
                <a:gd name="T22" fmla="*/ 204 w 322"/>
                <a:gd name="T23" fmla="*/ 316 h 322"/>
                <a:gd name="T24" fmla="*/ 162 w 322"/>
                <a:gd name="T25" fmla="*/ 322 h 322"/>
                <a:gd name="T26" fmla="*/ 118 w 322"/>
                <a:gd name="T27" fmla="*/ 316 h 322"/>
                <a:gd name="T28" fmla="*/ 80 w 322"/>
                <a:gd name="T29" fmla="*/ 301 h 322"/>
                <a:gd name="T30" fmla="*/ 48 w 322"/>
                <a:gd name="T31" fmla="*/ 274 h 322"/>
                <a:gd name="T32" fmla="*/ 21 w 322"/>
                <a:gd name="T33" fmla="*/ 242 h 322"/>
                <a:gd name="T34" fmla="*/ 6 w 322"/>
                <a:gd name="T35" fmla="*/ 204 h 322"/>
                <a:gd name="T36" fmla="*/ 0 w 322"/>
                <a:gd name="T37" fmla="*/ 160 h 322"/>
                <a:gd name="T38" fmla="*/ 6 w 322"/>
                <a:gd name="T39" fmla="*/ 118 h 322"/>
                <a:gd name="T40" fmla="*/ 21 w 322"/>
                <a:gd name="T41" fmla="*/ 80 h 322"/>
                <a:gd name="T42" fmla="*/ 48 w 322"/>
                <a:gd name="T43" fmla="*/ 47 h 322"/>
                <a:gd name="T44" fmla="*/ 80 w 322"/>
                <a:gd name="T45" fmla="*/ 21 h 322"/>
                <a:gd name="T46" fmla="*/ 118 w 322"/>
                <a:gd name="T47" fmla="*/ 6 h 322"/>
                <a:gd name="T48" fmla="*/ 162 w 322"/>
                <a:gd name="T4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2" h="322">
                  <a:moveTo>
                    <a:pt x="162" y="0"/>
                  </a:moveTo>
                  <a:lnTo>
                    <a:pt x="204" y="6"/>
                  </a:lnTo>
                  <a:lnTo>
                    <a:pt x="242" y="21"/>
                  </a:lnTo>
                  <a:lnTo>
                    <a:pt x="275" y="47"/>
                  </a:lnTo>
                  <a:lnTo>
                    <a:pt x="301" y="80"/>
                  </a:lnTo>
                  <a:lnTo>
                    <a:pt x="317" y="118"/>
                  </a:lnTo>
                  <a:lnTo>
                    <a:pt x="322" y="160"/>
                  </a:lnTo>
                  <a:lnTo>
                    <a:pt x="317" y="204"/>
                  </a:lnTo>
                  <a:lnTo>
                    <a:pt x="301" y="242"/>
                  </a:lnTo>
                  <a:lnTo>
                    <a:pt x="275" y="274"/>
                  </a:lnTo>
                  <a:lnTo>
                    <a:pt x="242" y="301"/>
                  </a:lnTo>
                  <a:lnTo>
                    <a:pt x="204" y="316"/>
                  </a:lnTo>
                  <a:lnTo>
                    <a:pt x="162" y="322"/>
                  </a:lnTo>
                  <a:lnTo>
                    <a:pt x="118" y="316"/>
                  </a:lnTo>
                  <a:lnTo>
                    <a:pt x="80" y="301"/>
                  </a:lnTo>
                  <a:lnTo>
                    <a:pt x="48" y="274"/>
                  </a:lnTo>
                  <a:lnTo>
                    <a:pt x="21" y="242"/>
                  </a:lnTo>
                  <a:lnTo>
                    <a:pt x="6" y="204"/>
                  </a:lnTo>
                  <a:lnTo>
                    <a:pt x="0" y="160"/>
                  </a:lnTo>
                  <a:lnTo>
                    <a:pt x="6" y="118"/>
                  </a:lnTo>
                  <a:lnTo>
                    <a:pt x="21" y="80"/>
                  </a:lnTo>
                  <a:lnTo>
                    <a:pt x="48" y="47"/>
                  </a:lnTo>
                  <a:lnTo>
                    <a:pt x="80" y="21"/>
                  </a:lnTo>
                  <a:lnTo>
                    <a:pt x="118" y="6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 49"/>
            <p:cNvSpPr>
              <a:spLocks/>
            </p:cNvSpPr>
            <p:nvPr/>
          </p:nvSpPr>
          <p:spPr bwMode="auto">
            <a:xfrm>
              <a:off x="-8159750" y="3879850"/>
              <a:ext cx="1384300" cy="249238"/>
            </a:xfrm>
            <a:custGeom>
              <a:avLst/>
              <a:gdLst>
                <a:gd name="T0" fmla="*/ 159 w 1743"/>
                <a:gd name="T1" fmla="*/ 0 h 314"/>
                <a:gd name="T2" fmla="*/ 1585 w 1743"/>
                <a:gd name="T3" fmla="*/ 0 h 314"/>
                <a:gd name="T4" fmla="*/ 1627 w 1743"/>
                <a:gd name="T5" fmla="*/ 5 h 314"/>
                <a:gd name="T6" fmla="*/ 1665 w 1743"/>
                <a:gd name="T7" fmla="*/ 21 h 314"/>
                <a:gd name="T8" fmla="*/ 1698 w 1743"/>
                <a:gd name="T9" fmla="*/ 45 h 314"/>
                <a:gd name="T10" fmla="*/ 1721 w 1743"/>
                <a:gd name="T11" fmla="*/ 78 h 314"/>
                <a:gd name="T12" fmla="*/ 1738 w 1743"/>
                <a:gd name="T13" fmla="*/ 114 h 314"/>
                <a:gd name="T14" fmla="*/ 1743 w 1743"/>
                <a:gd name="T15" fmla="*/ 156 h 314"/>
                <a:gd name="T16" fmla="*/ 1738 w 1743"/>
                <a:gd name="T17" fmla="*/ 198 h 314"/>
                <a:gd name="T18" fmla="*/ 1721 w 1743"/>
                <a:gd name="T19" fmla="*/ 236 h 314"/>
                <a:gd name="T20" fmla="*/ 1698 w 1743"/>
                <a:gd name="T21" fmla="*/ 268 h 314"/>
                <a:gd name="T22" fmla="*/ 1665 w 1743"/>
                <a:gd name="T23" fmla="*/ 293 h 314"/>
                <a:gd name="T24" fmla="*/ 1627 w 1743"/>
                <a:gd name="T25" fmla="*/ 308 h 314"/>
                <a:gd name="T26" fmla="*/ 1585 w 1743"/>
                <a:gd name="T27" fmla="*/ 314 h 314"/>
                <a:gd name="T28" fmla="*/ 159 w 1743"/>
                <a:gd name="T29" fmla="*/ 314 h 314"/>
                <a:gd name="T30" fmla="*/ 117 w 1743"/>
                <a:gd name="T31" fmla="*/ 308 h 314"/>
                <a:gd name="T32" fmla="*/ 78 w 1743"/>
                <a:gd name="T33" fmla="*/ 293 h 314"/>
                <a:gd name="T34" fmla="*/ 46 w 1743"/>
                <a:gd name="T35" fmla="*/ 268 h 314"/>
                <a:gd name="T36" fmla="*/ 21 w 1743"/>
                <a:gd name="T37" fmla="*/ 236 h 314"/>
                <a:gd name="T38" fmla="*/ 6 w 1743"/>
                <a:gd name="T39" fmla="*/ 198 h 314"/>
                <a:gd name="T40" fmla="*/ 0 w 1743"/>
                <a:gd name="T41" fmla="*/ 156 h 314"/>
                <a:gd name="T42" fmla="*/ 6 w 1743"/>
                <a:gd name="T43" fmla="*/ 114 h 314"/>
                <a:gd name="T44" fmla="*/ 21 w 1743"/>
                <a:gd name="T45" fmla="*/ 78 h 314"/>
                <a:gd name="T46" fmla="*/ 46 w 1743"/>
                <a:gd name="T47" fmla="*/ 45 h 314"/>
                <a:gd name="T48" fmla="*/ 78 w 1743"/>
                <a:gd name="T49" fmla="*/ 21 h 314"/>
                <a:gd name="T50" fmla="*/ 117 w 1743"/>
                <a:gd name="T51" fmla="*/ 5 h 314"/>
                <a:gd name="T52" fmla="*/ 159 w 1743"/>
                <a:gd name="T5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43" h="314">
                  <a:moveTo>
                    <a:pt x="159" y="0"/>
                  </a:moveTo>
                  <a:lnTo>
                    <a:pt x="1585" y="0"/>
                  </a:lnTo>
                  <a:lnTo>
                    <a:pt x="1627" y="5"/>
                  </a:lnTo>
                  <a:lnTo>
                    <a:pt x="1665" y="21"/>
                  </a:lnTo>
                  <a:lnTo>
                    <a:pt x="1698" y="45"/>
                  </a:lnTo>
                  <a:lnTo>
                    <a:pt x="1721" y="78"/>
                  </a:lnTo>
                  <a:lnTo>
                    <a:pt x="1738" y="114"/>
                  </a:lnTo>
                  <a:lnTo>
                    <a:pt x="1743" y="156"/>
                  </a:lnTo>
                  <a:lnTo>
                    <a:pt x="1738" y="198"/>
                  </a:lnTo>
                  <a:lnTo>
                    <a:pt x="1721" y="236"/>
                  </a:lnTo>
                  <a:lnTo>
                    <a:pt x="1698" y="268"/>
                  </a:lnTo>
                  <a:lnTo>
                    <a:pt x="1665" y="293"/>
                  </a:lnTo>
                  <a:lnTo>
                    <a:pt x="1627" y="308"/>
                  </a:lnTo>
                  <a:lnTo>
                    <a:pt x="1585" y="314"/>
                  </a:lnTo>
                  <a:lnTo>
                    <a:pt x="159" y="314"/>
                  </a:lnTo>
                  <a:lnTo>
                    <a:pt x="117" y="308"/>
                  </a:lnTo>
                  <a:lnTo>
                    <a:pt x="78" y="293"/>
                  </a:lnTo>
                  <a:lnTo>
                    <a:pt x="46" y="268"/>
                  </a:lnTo>
                  <a:lnTo>
                    <a:pt x="21" y="236"/>
                  </a:lnTo>
                  <a:lnTo>
                    <a:pt x="6" y="198"/>
                  </a:lnTo>
                  <a:lnTo>
                    <a:pt x="0" y="156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6" y="45"/>
                  </a:lnTo>
                  <a:lnTo>
                    <a:pt x="78" y="21"/>
                  </a:lnTo>
                  <a:lnTo>
                    <a:pt x="117" y="5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-9086850" y="3876675"/>
              <a:ext cx="255588" cy="255588"/>
            </a:xfrm>
            <a:custGeom>
              <a:avLst/>
              <a:gdLst>
                <a:gd name="T0" fmla="*/ 162 w 322"/>
                <a:gd name="T1" fmla="*/ 0 h 322"/>
                <a:gd name="T2" fmla="*/ 204 w 322"/>
                <a:gd name="T3" fmla="*/ 5 h 322"/>
                <a:gd name="T4" fmla="*/ 242 w 322"/>
                <a:gd name="T5" fmla="*/ 21 h 322"/>
                <a:gd name="T6" fmla="*/ 275 w 322"/>
                <a:gd name="T7" fmla="*/ 47 h 322"/>
                <a:gd name="T8" fmla="*/ 301 w 322"/>
                <a:gd name="T9" fmla="*/ 80 h 322"/>
                <a:gd name="T10" fmla="*/ 317 w 322"/>
                <a:gd name="T11" fmla="*/ 118 h 322"/>
                <a:gd name="T12" fmla="*/ 322 w 322"/>
                <a:gd name="T13" fmla="*/ 160 h 322"/>
                <a:gd name="T14" fmla="*/ 317 w 322"/>
                <a:gd name="T15" fmla="*/ 204 h 322"/>
                <a:gd name="T16" fmla="*/ 301 w 322"/>
                <a:gd name="T17" fmla="*/ 242 h 322"/>
                <a:gd name="T18" fmla="*/ 275 w 322"/>
                <a:gd name="T19" fmla="*/ 274 h 322"/>
                <a:gd name="T20" fmla="*/ 242 w 322"/>
                <a:gd name="T21" fmla="*/ 299 h 322"/>
                <a:gd name="T22" fmla="*/ 204 w 322"/>
                <a:gd name="T23" fmla="*/ 316 h 322"/>
                <a:gd name="T24" fmla="*/ 162 w 322"/>
                <a:gd name="T25" fmla="*/ 322 h 322"/>
                <a:gd name="T26" fmla="*/ 118 w 322"/>
                <a:gd name="T27" fmla="*/ 316 h 322"/>
                <a:gd name="T28" fmla="*/ 80 w 322"/>
                <a:gd name="T29" fmla="*/ 299 h 322"/>
                <a:gd name="T30" fmla="*/ 48 w 322"/>
                <a:gd name="T31" fmla="*/ 274 h 322"/>
                <a:gd name="T32" fmla="*/ 21 w 322"/>
                <a:gd name="T33" fmla="*/ 242 h 322"/>
                <a:gd name="T34" fmla="*/ 6 w 322"/>
                <a:gd name="T35" fmla="*/ 204 h 322"/>
                <a:gd name="T36" fmla="*/ 0 w 322"/>
                <a:gd name="T37" fmla="*/ 160 h 322"/>
                <a:gd name="T38" fmla="*/ 6 w 322"/>
                <a:gd name="T39" fmla="*/ 118 h 322"/>
                <a:gd name="T40" fmla="*/ 21 w 322"/>
                <a:gd name="T41" fmla="*/ 80 h 322"/>
                <a:gd name="T42" fmla="*/ 48 w 322"/>
                <a:gd name="T43" fmla="*/ 47 h 322"/>
                <a:gd name="T44" fmla="*/ 80 w 322"/>
                <a:gd name="T45" fmla="*/ 21 h 322"/>
                <a:gd name="T46" fmla="*/ 118 w 322"/>
                <a:gd name="T47" fmla="*/ 5 h 322"/>
                <a:gd name="T48" fmla="*/ 162 w 322"/>
                <a:gd name="T4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2" h="322">
                  <a:moveTo>
                    <a:pt x="162" y="0"/>
                  </a:moveTo>
                  <a:lnTo>
                    <a:pt x="204" y="5"/>
                  </a:lnTo>
                  <a:lnTo>
                    <a:pt x="242" y="21"/>
                  </a:lnTo>
                  <a:lnTo>
                    <a:pt x="275" y="47"/>
                  </a:lnTo>
                  <a:lnTo>
                    <a:pt x="301" y="80"/>
                  </a:lnTo>
                  <a:lnTo>
                    <a:pt x="317" y="118"/>
                  </a:lnTo>
                  <a:lnTo>
                    <a:pt x="322" y="160"/>
                  </a:lnTo>
                  <a:lnTo>
                    <a:pt x="317" y="204"/>
                  </a:lnTo>
                  <a:lnTo>
                    <a:pt x="301" y="242"/>
                  </a:lnTo>
                  <a:lnTo>
                    <a:pt x="275" y="274"/>
                  </a:lnTo>
                  <a:lnTo>
                    <a:pt x="242" y="299"/>
                  </a:lnTo>
                  <a:lnTo>
                    <a:pt x="204" y="316"/>
                  </a:lnTo>
                  <a:lnTo>
                    <a:pt x="162" y="322"/>
                  </a:lnTo>
                  <a:lnTo>
                    <a:pt x="118" y="316"/>
                  </a:lnTo>
                  <a:lnTo>
                    <a:pt x="80" y="299"/>
                  </a:lnTo>
                  <a:lnTo>
                    <a:pt x="48" y="274"/>
                  </a:lnTo>
                  <a:lnTo>
                    <a:pt x="21" y="242"/>
                  </a:lnTo>
                  <a:lnTo>
                    <a:pt x="6" y="204"/>
                  </a:lnTo>
                  <a:lnTo>
                    <a:pt x="0" y="160"/>
                  </a:lnTo>
                  <a:lnTo>
                    <a:pt x="6" y="118"/>
                  </a:lnTo>
                  <a:lnTo>
                    <a:pt x="21" y="80"/>
                  </a:lnTo>
                  <a:lnTo>
                    <a:pt x="48" y="47"/>
                  </a:lnTo>
                  <a:lnTo>
                    <a:pt x="80" y="21"/>
                  </a:lnTo>
                  <a:lnTo>
                    <a:pt x="118" y="5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 51"/>
            <p:cNvSpPr>
              <a:spLocks/>
            </p:cNvSpPr>
            <p:nvPr/>
          </p:nvSpPr>
          <p:spPr bwMode="auto">
            <a:xfrm>
              <a:off x="-8159750" y="5000625"/>
              <a:ext cx="1384300" cy="249238"/>
            </a:xfrm>
            <a:custGeom>
              <a:avLst/>
              <a:gdLst>
                <a:gd name="T0" fmla="*/ 159 w 1743"/>
                <a:gd name="T1" fmla="*/ 0 h 314"/>
                <a:gd name="T2" fmla="*/ 1585 w 1743"/>
                <a:gd name="T3" fmla="*/ 0 h 314"/>
                <a:gd name="T4" fmla="*/ 1627 w 1743"/>
                <a:gd name="T5" fmla="*/ 5 h 314"/>
                <a:gd name="T6" fmla="*/ 1665 w 1743"/>
                <a:gd name="T7" fmla="*/ 20 h 314"/>
                <a:gd name="T8" fmla="*/ 1698 w 1743"/>
                <a:gd name="T9" fmla="*/ 45 h 314"/>
                <a:gd name="T10" fmla="*/ 1721 w 1743"/>
                <a:gd name="T11" fmla="*/ 78 h 314"/>
                <a:gd name="T12" fmla="*/ 1738 w 1743"/>
                <a:gd name="T13" fmla="*/ 114 h 314"/>
                <a:gd name="T14" fmla="*/ 1743 w 1743"/>
                <a:gd name="T15" fmla="*/ 156 h 314"/>
                <a:gd name="T16" fmla="*/ 1738 w 1743"/>
                <a:gd name="T17" fmla="*/ 198 h 314"/>
                <a:gd name="T18" fmla="*/ 1721 w 1743"/>
                <a:gd name="T19" fmla="*/ 236 h 314"/>
                <a:gd name="T20" fmla="*/ 1698 w 1743"/>
                <a:gd name="T21" fmla="*/ 268 h 314"/>
                <a:gd name="T22" fmla="*/ 1665 w 1743"/>
                <a:gd name="T23" fmla="*/ 293 h 314"/>
                <a:gd name="T24" fmla="*/ 1627 w 1743"/>
                <a:gd name="T25" fmla="*/ 308 h 314"/>
                <a:gd name="T26" fmla="*/ 1585 w 1743"/>
                <a:gd name="T27" fmla="*/ 314 h 314"/>
                <a:gd name="T28" fmla="*/ 159 w 1743"/>
                <a:gd name="T29" fmla="*/ 314 h 314"/>
                <a:gd name="T30" fmla="*/ 117 w 1743"/>
                <a:gd name="T31" fmla="*/ 308 h 314"/>
                <a:gd name="T32" fmla="*/ 78 w 1743"/>
                <a:gd name="T33" fmla="*/ 293 h 314"/>
                <a:gd name="T34" fmla="*/ 46 w 1743"/>
                <a:gd name="T35" fmla="*/ 268 h 314"/>
                <a:gd name="T36" fmla="*/ 21 w 1743"/>
                <a:gd name="T37" fmla="*/ 236 h 314"/>
                <a:gd name="T38" fmla="*/ 6 w 1743"/>
                <a:gd name="T39" fmla="*/ 198 h 314"/>
                <a:gd name="T40" fmla="*/ 0 w 1743"/>
                <a:gd name="T41" fmla="*/ 156 h 314"/>
                <a:gd name="T42" fmla="*/ 6 w 1743"/>
                <a:gd name="T43" fmla="*/ 114 h 314"/>
                <a:gd name="T44" fmla="*/ 21 w 1743"/>
                <a:gd name="T45" fmla="*/ 78 h 314"/>
                <a:gd name="T46" fmla="*/ 46 w 1743"/>
                <a:gd name="T47" fmla="*/ 45 h 314"/>
                <a:gd name="T48" fmla="*/ 78 w 1743"/>
                <a:gd name="T49" fmla="*/ 20 h 314"/>
                <a:gd name="T50" fmla="*/ 117 w 1743"/>
                <a:gd name="T51" fmla="*/ 5 h 314"/>
                <a:gd name="T52" fmla="*/ 159 w 1743"/>
                <a:gd name="T5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43" h="314">
                  <a:moveTo>
                    <a:pt x="159" y="0"/>
                  </a:moveTo>
                  <a:lnTo>
                    <a:pt x="1585" y="0"/>
                  </a:lnTo>
                  <a:lnTo>
                    <a:pt x="1627" y="5"/>
                  </a:lnTo>
                  <a:lnTo>
                    <a:pt x="1665" y="20"/>
                  </a:lnTo>
                  <a:lnTo>
                    <a:pt x="1698" y="45"/>
                  </a:lnTo>
                  <a:lnTo>
                    <a:pt x="1721" y="78"/>
                  </a:lnTo>
                  <a:lnTo>
                    <a:pt x="1738" y="114"/>
                  </a:lnTo>
                  <a:lnTo>
                    <a:pt x="1743" y="156"/>
                  </a:lnTo>
                  <a:lnTo>
                    <a:pt x="1738" y="198"/>
                  </a:lnTo>
                  <a:lnTo>
                    <a:pt x="1721" y="236"/>
                  </a:lnTo>
                  <a:lnTo>
                    <a:pt x="1698" y="268"/>
                  </a:lnTo>
                  <a:lnTo>
                    <a:pt x="1665" y="293"/>
                  </a:lnTo>
                  <a:lnTo>
                    <a:pt x="1627" y="308"/>
                  </a:lnTo>
                  <a:lnTo>
                    <a:pt x="1585" y="314"/>
                  </a:lnTo>
                  <a:lnTo>
                    <a:pt x="159" y="314"/>
                  </a:lnTo>
                  <a:lnTo>
                    <a:pt x="117" y="308"/>
                  </a:lnTo>
                  <a:lnTo>
                    <a:pt x="78" y="293"/>
                  </a:lnTo>
                  <a:lnTo>
                    <a:pt x="46" y="268"/>
                  </a:lnTo>
                  <a:lnTo>
                    <a:pt x="21" y="236"/>
                  </a:lnTo>
                  <a:lnTo>
                    <a:pt x="6" y="198"/>
                  </a:lnTo>
                  <a:lnTo>
                    <a:pt x="0" y="156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6" y="45"/>
                  </a:lnTo>
                  <a:lnTo>
                    <a:pt x="78" y="20"/>
                  </a:lnTo>
                  <a:lnTo>
                    <a:pt x="117" y="5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-9086850" y="4997450"/>
              <a:ext cx="255588" cy="257175"/>
            </a:xfrm>
            <a:custGeom>
              <a:avLst/>
              <a:gdLst>
                <a:gd name="T0" fmla="*/ 162 w 322"/>
                <a:gd name="T1" fmla="*/ 0 h 324"/>
                <a:gd name="T2" fmla="*/ 204 w 322"/>
                <a:gd name="T3" fmla="*/ 5 h 324"/>
                <a:gd name="T4" fmla="*/ 242 w 322"/>
                <a:gd name="T5" fmla="*/ 23 h 324"/>
                <a:gd name="T6" fmla="*/ 275 w 322"/>
                <a:gd name="T7" fmla="*/ 47 h 324"/>
                <a:gd name="T8" fmla="*/ 301 w 322"/>
                <a:gd name="T9" fmla="*/ 80 h 324"/>
                <a:gd name="T10" fmla="*/ 317 w 322"/>
                <a:gd name="T11" fmla="*/ 120 h 324"/>
                <a:gd name="T12" fmla="*/ 322 w 322"/>
                <a:gd name="T13" fmla="*/ 162 h 324"/>
                <a:gd name="T14" fmla="*/ 317 w 322"/>
                <a:gd name="T15" fmla="*/ 206 h 324"/>
                <a:gd name="T16" fmla="*/ 301 w 322"/>
                <a:gd name="T17" fmla="*/ 244 h 324"/>
                <a:gd name="T18" fmla="*/ 275 w 322"/>
                <a:gd name="T19" fmla="*/ 276 h 324"/>
                <a:gd name="T20" fmla="*/ 242 w 322"/>
                <a:gd name="T21" fmla="*/ 301 h 324"/>
                <a:gd name="T22" fmla="*/ 204 w 322"/>
                <a:gd name="T23" fmla="*/ 318 h 324"/>
                <a:gd name="T24" fmla="*/ 162 w 322"/>
                <a:gd name="T25" fmla="*/ 324 h 324"/>
                <a:gd name="T26" fmla="*/ 118 w 322"/>
                <a:gd name="T27" fmla="*/ 318 h 324"/>
                <a:gd name="T28" fmla="*/ 80 w 322"/>
                <a:gd name="T29" fmla="*/ 301 h 324"/>
                <a:gd name="T30" fmla="*/ 48 w 322"/>
                <a:gd name="T31" fmla="*/ 276 h 324"/>
                <a:gd name="T32" fmla="*/ 21 w 322"/>
                <a:gd name="T33" fmla="*/ 244 h 324"/>
                <a:gd name="T34" fmla="*/ 6 w 322"/>
                <a:gd name="T35" fmla="*/ 206 h 324"/>
                <a:gd name="T36" fmla="*/ 0 w 322"/>
                <a:gd name="T37" fmla="*/ 162 h 324"/>
                <a:gd name="T38" fmla="*/ 6 w 322"/>
                <a:gd name="T39" fmla="*/ 120 h 324"/>
                <a:gd name="T40" fmla="*/ 21 w 322"/>
                <a:gd name="T41" fmla="*/ 80 h 324"/>
                <a:gd name="T42" fmla="*/ 48 w 322"/>
                <a:gd name="T43" fmla="*/ 47 h 324"/>
                <a:gd name="T44" fmla="*/ 80 w 322"/>
                <a:gd name="T45" fmla="*/ 23 h 324"/>
                <a:gd name="T46" fmla="*/ 118 w 322"/>
                <a:gd name="T47" fmla="*/ 5 h 324"/>
                <a:gd name="T48" fmla="*/ 162 w 322"/>
                <a:gd name="T4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2" h="324">
                  <a:moveTo>
                    <a:pt x="162" y="0"/>
                  </a:moveTo>
                  <a:lnTo>
                    <a:pt x="204" y="5"/>
                  </a:lnTo>
                  <a:lnTo>
                    <a:pt x="242" y="23"/>
                  </a:lnTo>
                  <a:lnTo>
                    <a:pt x="275" y="47"/>
                  </a:lnTo>
                  <a:lnTo>
                    <a:pt x="301" y="80"/>
                  </a:lnTo>
                  <a:lnTo>
                    <a:pt x="317" y="120"/>
                  </a:lnTo>
                  <a:lnTo>
                    <a:pt x="322" y="162"/>
                  </a:lnTo>
                  <a:lnTo>
                    <a:pt x="317" y="206"/>
                  </a:lnTo>
                  <a:lnTo>
                    <a:pt x="301" y="244"/>
                  </a:lnTo>
                  <a:lnTo>
                    <a:pt x="275" y="276"/>
                  </a:lnTo>
                  <a:lnTo>
                    <a:pt x="242" y="301"/>
                  </a:lnTo>
                  <a:lnTo>
                    <a:pt x="204" y="318"/>
                  </a:lnTo>
                  <a:lnTo>
                    <a:pt x="162" y="324"/>
                  </a:lnTo>
                  <a:lnTo>
                    <a:pt x="118" y="318"/>
                  </a:lnTo>
                  <a:lnTo>
                    <a:pt x="80" y="301"/>
                  </a:lnTo>
                  <a:lnTo>
                    <a:pt x="48" y="276"/>
                  </a:lnTo>
                  <a:lnTo>
                    <a:pt x="21" y="244"/>
                  </a:lnTo>
                  <a:lnTo>
                    <a:pt x="6" y="206"/>
                  </a:lnTo>
                  <a:lnTo>
                    <a:pt x="0" y="162"/>
                  </a:lnTo>
                  <a:lnTo>
                    <a:pt x="6" y="120"/>
                  </a:lnTo>
                  <a:lnTo>
                    <a:pt x="21" y="80"/>
                  </a:lnTo>
                  <a:lnTo>
                    <a:pt x="48" y="47"/>
                  </a:lnTo>
                  <a:lnTo>
                    <a:pt x="80" y="23"/>
                  </a:lnTo>
                  <a:lnTo>
                    <a:pt x="118" y="5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-10174288" y="6021388"/>
              <a:ext cx="4356100" cy="1149350"/>
            </a:xfrm>
            <a:custGeom>
              <a:avLst/>
              <a:gdLst>
                <a:gd name="T0" fmla="*/ 4878 w 5489"/>
                <a:gd name="T1" fmla="*/ 811 h 1448"/>
                <a:gd name="T2" fmla="*/ 4812 w 5489"/>
                <a:gd name="T3" fmla="*/ 954 h 1448"/>
                <a:gd name="T4" fmla="*/ 4880 w 5489"/>
                <a:gd name="T5" fmla="*/ 1095 h 1448"/>
                <a:gd name="T6" fmla="*/ 5035 w 5489"/>
                <a:gd name="T7" fmla="*/ 1132 h 1448"/>
                <a:gd name="T8" fmla="*/ 5157 w 5489"/>
                <a:gd name="T9" fmla="*/ 1034 h 1448"/>
                <a:gd name="T10" fmla="*/ 5157 w 5489"/>
                <a:gd name="T11" fmla="*/ 874 h 1448"/>
                <a:gd name="T12" fmla="*/ 5035 w 5489"/>
                <a:gd name="T13" fmla="*/ 777 h 1448"/>
                <a:gd name="T14" fmla="*/ 2666 w 5489"/>
                <a:gd name="T15" fmla="*/ 790 h 1448"/>
                <a:gd name="T16" fmla="*/ 2569 w 5489"/>
                <a:gd name="T17" fmla="*/ 912 h 1448"/>
                <a:gd name="T18" fmla="*/ 2605 w 5489"/>
                <a:gd name="T19" fmla="*/ 1067 h 1448"/>
                <a:gd name="T20" fmla="*/ 2746 w 5489"/>
                <a:gd name="T21" fmla="*/ 1135 h 1448"/>
                <a:gd name="T22" fmla="*/ 2887 w 5489"/>
                <a:gd name="T23" fmla="*/ 1067 h 1448"/>
                <a:gd name="T24" fmla="*/ 2923 w 5489"/>
                <a:gd name="T25" fmla="*/ 912 h 1448"/>
                <a:gd name="T26" fmla="*/ 2826 w 5489"/>
                <a:gd name="T27" fmla="*/ 790 h 1448"/>
                <a:gd name="T28" fmla="*/ 456 w 5489"/>
                <a:gd name="T29" fmla="*/ 775 h 1448"/>
                <a:gd name="T30" fmla="*/ 333 w 5489"/>
                <a:gd name="T31" fmla="*/ 872 h 1448"/>
                <a:gd name="T32" fmla="*/ 333 w 5489"/>
                <a:gd name="T33" fmla="*/ 1032 h 1448"/>
                <a:gd name="T34" fmla="*/ 456 w 5489"/>
                <a:gd name="T35" fmla="*/ 1130 h 1448"/>
                <a:gd name="T36" fmla="*/ 610 w 5489"/>
                <a:gd name="T37" fmla="*/ 1095 h 1448"/>
                <a:gd name="T38" fmla="*/ 679 w 5489"/>
                <a:gd name="T39" fmla="*/ 952 h 1448"/>
                <a:gd name="T40" fmla="*/ 610 w 5489"/>
                <a:gd name="T41" fmla="*/ 811 h 1448"/>
                <a:gd name="T42" fmla="*/ 2746 w 5489"/>
                <a:gd name="T43" fmla="*/ 0 h 1448"/>
                <a:gd name="T44" fmla="*/ 2882 w 5489"/>
                <a:gd name="T45" fmla="*/ 78 h 1448"/>
                <a:gd name="T46" fmla="*/ 2965 w 5489"/>
                <a:gd name="T47" fmla="*/ 508 h 1448"/>
                <a:gd name="T48" fmla="*/ 3158 w 5489"/>
                <a:gd name="T49" fmla="*/ 678 h 1448"/>
                <a:gd name="T50" fmla="*/ 4550 w 5489"/>
                <a:gd name="T51" fmla="*/ 733 h 1448"/>
                <a:gd name="T52" fmla="*/ 4730 w 5489"/>
                <a:gd name="T53" fmla="*/ 533 h 1448"/>
                <a:gd name="T54" fmla="*/ 4993 w 5489"/>
                <a:gd name="T55" fmla="*/ 457 h 1448"/>
                <a:gd name="T56" fmla="*/ 5264 w 5489"/>
                <a:gd name="T57" fmla="*/ 537 h 1448"/>
                <a:gd name="T58" fmla="*/ 5443 w 5489"/>
                <a:gd name="T59" fmla="*/ 745 h 1448"/>
                <a:gd name="T60" fmla="*/ 5483 w 5489"/>
                <a:gd name="T61" fmla="*/ 1027 h 1448"/>
                <a:gd name="T62" fmla="*/ 5367 w 5489"/>
                <a:gd name="T63" fmla="*/ 1278 h 1448"/>
                <a:gd name="T64" fmla="*/ 5136 w 5489"/>
                <a:gd name="T65" fmla="*/ 1427 h 1448"/>
                <a:gd name="T66" fmla="*/ 4854 w 5489"/>
                <a:gd name="T67" fmla="*/ 1429 h 1448"/>
                <a:gd name="T68" fmla="*/ 4625 w 5489"/>
                <a:gd name="T69" fmla="*/ 1286 h 1448"/>
                <a:gd name="T70" fmla="*/ 3217 w 5489"/>
                <a:gd name="T71" fmla="*/ 1111 h 1448"/>
                <a:gd name="T72" fmla="*/ 3065 w 5489"/>
                <a:gd name="T73" fmla="*/ 1332 h 1448"/>
                <a:gd name="T74" fmla="*/ 2817 w 5489"/>
                <a:gd name="T75" fmla="*/ 1444 h 1448"/>
                <a:gd name="T76" fmla="*/ 2542 w 5489"/>
                <a:gd name="T77" fmla="*/ 1404 h 1448"/>
                <a:gd name="T78" fmla="*/ 2336 w 5489"/>
                <a:gd name="T79" fmla="*/ 1233 h 1448"/>
                <a:gd name="T80" fmla="*/ 940 w 5489"/>
                <a:gd name="T81" fmla="*/ 1173 h 1448"/>
                <a:gd name="T82" fmla="*/ 761 w 5489"/>
                <a:gd name="T83" fmla="*/ 1372 h 1448"/>
                <a:gd name="T84" fmla="*/ 496 w 5489"/>
                <a:gd name="T85" fmla="*/ 1448 h 1448"/>
                <a:gd name="T86" fmla="*/ 227 w 5489"/>
                <a:gd name="T87" fmla="*/ 1368 h 1448"/>
                <a:gd name="T88" fmla="*/ 47 w 5489"/>
                <a:gd name="T89" fmla="*/ 1162 h 1448"/>
                <a:gd name="T90" fmla="*/ 5 w 5489"/>
                <a:gd name="T91" fmla="*/ 880 h 1448"/>
                <a:gd name="T92" fmla="*/ 122 w 5489"/>
                <a:gd name="T93" fmla="*/ 629 h 1448"/>
                <a:gd name="T94" fmla="*/ 353 w 5489"/>
                <a:gd name="T95" fmla="*/ 478 h 1448"/>
                <a:gd name="T96" fmla="*/ 637 w 5489"/>
                <a:gd name="T97" fmla="*/ 478 h 1448"/>
                <a:gd name="T98" fmla="*/ 864 w 5489"/>
                <a:gd name="T99" fmla="*/ 621 h 1448"/>
                <a:gd name="T100" fmla="*/ 2275 w 5489"/>
                <a:gd name="T101" fmla="*/ 796 h 1448"/>
                <a:gd name="T102" fmla="*/ 2418 w 5489"/>
                <a:gd name="T103" fmla="*/ 581 h 1448"/>
                <a:gd name="T104" fmla="*/ 2588 w 5489"/>
                <a:gd name="T105" fmla="*/ 156 h 1448"/>
                <a:gd name="T106" fmla="*/ 2666 w 5489"/>
                <a:gd name="T107" fmla="*/ 21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89" h="1448">
                  <a:moveTo>
                    <a:pt x="4993" y="773"/>
                  </a:moveTo>
                  <a:lnTo>
                    <a:pt x="4951" y="777"/>
                  </a:lnTo>
                  <a:lnTo>
                    <a:pt x="4913" y="790"/>
                  </a:lnTo>
                  <a:lnTo>
                    <a:pt x="4878" y="811"/>
                  </a:lnTo>
                  <a:lnTo>
                    <a:pt x="4852" y="840"/>
                  </a:lnTo>
                  <a:lnTo>
                    <a:pt x="4829" y="874"/>
                  </a:lnTo>
                  <a:lnTo>
                    <a:pt x="4815" y="912"/>
                  </a:lnTo>
                  <a:lnTo>
                    <a:pt x="4812" y="954"/>
                  </a:lnTo>
                  <a:lnTo>
                    <a:pt x="4815" y="996"/>
                  </a:lnTo>
                  <a:lnTo>
                    <a:pt x="4831" y="1034"/>
                  </a:lnTo>
                  <a:lnTo>
                    <a:pt x="4852" y="1069"/>
                  </a:lnTo>
                  <a:lnTo>
                    <a:pt x="4880" y="1095"/>
                  </a:lnTo>
                  <a:lnTo>
                    <a:pt x="4913" y="1118"/>
                  </a:lnTo>
                  <a:lnTo>
                    <a:pt x="4951" y="1132"/>
                  </a:lnTo>
                  <a:lnTo>
                    <a:pt x="4993" y="1135"/>
                  </a:lnTo>
                  <a:lnTo>
                    <a:pt x="5035" y="1132"/>
                  </a:lnTo>
                  <a:lnTo>
                    <a:pt x="5073" y="1118"/>
                  </a:lnTo>
                  <a:lnTo>
                    <a:pt x="5107" y="1095"/>
                  </a:lnTo>
                  <a:lnTo>
                    <a:pt x="5136" y="1069"/>
                  </a:lnTo>
                  <a:lnTo>
                    <a:pt x="5157" y="1034"/>
                  </a:lnTo>
                  <a:lnTo>
                    <a:pt x="5170" y="996"/>
                  </a:lnTo>
                  <a:lnTo>
                    <a:pt x="5176" y="954"/>
                  </a:lnTo>
                  <a:lnTo>
                    <a:pt x="5170" y="912"/>
                  </a:lnTo>
                  <a:lnTo>
                    <a:pt x="5157" y="874"/>
                  </a:lnTo>
                  <a:lnTo>
                    <a:pt x="5136" y="840"/>
                  </a:lnTo>
                  <a:lnTo>
                    <a:pt x="5107" y="813"/>
                  </a:lnTo>
                  <a:lnTo>
                    <a:pt x="5073" y="790"/>
                  </a:lnTo>
                  <a:lnTo>
                    <a:pt x="5035" y="777"/>
                  </a:lnTo>
                  <a:lnTo>
                    <a:pt x="4993" y="773"/>
                  </a:lnTo>
                  <a:close/>
                  <a:moveTo>
                    <a:pt x="2746" y="771"/>
                  </a:moveTo>
                  <a:lnTo>
                    <a:pt x="2704" y="775"/>
                  </a:lnTo>
                  <a:lnTo>
                    <a:pt x="2666" y="790"/>
                  </a:lnTo>
                  <a:lnTo>
                    <a:pt x="2632" y="811"/>
                  </a:lnTo>
                  <a:lnTo>
                    <a:pt x="2605" y="840"/>
                  </a:lnTo>
                  <a:lnTo>
                    <a:pt x="2582" y="872"/>
                  </a:lnTo>
                  <a:lnTo>
                    <a:pt x="2569" y="912"/>
                  </a:lnTo>
                  <a:lnTo>
                    <a:pt x="2565" y="952"/>
                  </a:lnTo>
                  <a:lnTo>
                    <a:pt x="2569" y="994"/>
                  </a:lnTo>
                  <a:lnTo>
                    <a:pt x="2582" y="1032"/>
                  </a:lnTo>
                  <a:lnTo>
                    <a:pt x="2605" y="1067"/>
                  </a:lnTo>
                  <a:lnTo>
                    <a:pt x="2632" y="1095"/>
                  </a:lnTo>
                  <a:lnTo>
                    <a:pt x="2666" y="1116"/>
                  </a:lnTo>
                  <a:lnTo>
                    <a:pt x="2704" y="1130"/>
                  </a:lnTo>
                  <a:lnTo>
                    <a:pt x="2746" y="1135"/>
                  </a:lnTo>
                  <a:lnTo>
                    <a:pt x="2788" y="1130"/>
                  </a:lnTo>
                  <a:lnTo>
                    <a:pt x="2826" y="1116"/>
                  </a:lnTo>
                  <a:lnTo>
                    <a:pt x="2861" y="1095"/>
                  </a:lnTo>
                  <a:lnTo>
                    <a:pt x="2887" y="1067"/>
                  </a:lnTo>
                  <a:lnTo>
                    <a:pt x="2910" y="1032"/>
                  </a:lnTo>
                  <a:lnTo>
                    <a:pt x="2923" y="994"/>
                  </a:lnTo>
                  <a:lnTo>
                    <a:pt x="2927" y="952"/>
                  </a:lnTo>
                  <a:lnTo>
                    <a:pt x="2923" y="912"/>
                  </a:lnTo>
                  <a:lnTo>
                    <a:pt x="2910" y="872"/>
                  </a:lnTo>
                  <a:lnTo>
                    <a:pt x="2887" y="840"/>
                  </a:lnTo>
                  <a:lnTo>
                    <a:pt x="2861" y="811"/>
                  </a:lnTo>
                  <a:lnTo>
                    <a:pt x="2826" y="790"/>
                  </a:lnTo>
                  <a:lnTo>
                    <a:pt x="2788" y="775"/>
                  </a:lnTo>
                  <a:lnTo>
                    <a:pt x="2746" y="771"/>
                  </a:lnTo>
                  <a:close/>
                  <a:moveTo>
                    <a:pt x="496" y="771"/>
                  </a:moveTo>
                  <a:lnTo>
                    <a:pt x="456" y="775"/>
                  </a:lnTo>
                  <a:lnTo>
                    <a:pt x="417" y="790"/>
                  </a:lnTo>
                  <a:lnTo>
                    <a:pt x="383" y="811"/>
                  </a:lnTo>
                  <a:lnTo>
                    <a:pt x="354" y="840"/>
                  </a:lnTo>
                  <a:lnTo>
                    <a:pt x="333" y="872"/>
                  </a:lnTo>
                  <a:lnTo>
                    <a:pt x="320" y="912"/>
                  </a:lnTo>
                  <a:lnTo>
                    <a:pt x="314" y="952"/>
                  </a:lnTo>
                  <a:lnTo>
                    <a:pt x="320" y="994"/>
                  </a:lnTo>
                  <a:lnTo>
                    <a:pt x="333" y="1032"/>
                  </a:lnTo>
                  <a:lnTo>
                    <a:pt x="354" y="1067"/>
                  </a:lnTo>
                  <a:lnTo>
                    <a:pt x="383" y="1095"/>
                  </a:lnTo>
                  <a:lnTo>
                    <a:pt x="417" y="1116"/>
                  </a:lnTo>
                  <a:lnTo>
                    <a:pt x="456" y="1130"/>
                  </a:lnTo>
                  <a:lnTo>
                    <a:pt x="496" y="1135"/>
                  </a:lnTo>
                  <a:lnTo>
                    <a:pt x="538" y="1130"/>
                  </a:lnTo>
                  <a:lnTo>
                    <a:pt x="578" y="1116"/>
                  </a:lnTo>
                  <a:lnTo>
                    <a:pt x="610" y="1095"/>
                  </a:lnTo>
                  <a:lnTo>
                    <a:pt x="639" y="1067"/>
                  </a:lnTo>
                  <a:lnTo>
                    <a:pt x="660" y="1032"/>
                  </a:lnTo>
                  <a:lnTo>
                    <a:pt x="673" y="994"/>
                  </a:lnTo>
                  <a:lnTo>
                    <a:pt x="679" y="952"/>
                  </a:lnTo>
                  <a:lnTo>
                    <a:pt x="673" y="912"/>
                  </a:lnTo>
                  <a:lnTo>
                    <a:pt x="660" y="872"/>
                  </a:lnTo>
                  <a:lnTo>
                    <a:pt x="639" y="840"/>
                  </a:lnTo>
                  <a:lnTo>
                    <a:pt x="610" y="811"/>
                  </a:lnTo>
                  <a:lnTo>
                    <a:pt x="576" y="790"/>
                  </a:lnTo>
                  <a:lnTo>
                    <a:pt x="538" y="775"/>
                  </a:lnTo>
                  <a:lnTo>
                    <a:pt x="496" y="771"/>
                  </a:lnTo>
                  <a:close/>
                  <a:moveTo>
                    <a:pt x="2746" y="0"/>
                  </a:moveTo>
                  <a:lnTo>
                    <a:pt x="2788" y="5"/>
                  </a:lnTo>
                  <a:lnTo>
                    <a:pt x="2826" y="21"/>
                  </a:lnTo>
                  <a:lnTo>
                    <a:pt x="2857" y="45"/>
                  </a:lnTo>
                  <a:lnTo>
                    <a:pt x="2882" y="78"/>
                  </a:lnTo>
                  <a:lnTo>
                    <a:pt x="2899" y="114"/>
                  </a:lnTo>
                  <a:lnTo>
                    <a:pt x="2904" y="156"/>
                  </a:lnTo>
                  <a:lnTo>
                    <a:pt x="2904" y="484"/>
                  </a:lnTo>
                  <a:lnTo>
                    <a:pt x="2965" y="508"/>
                  </a:lnTo>
                  <a:lnTo>
                    <a:pt x="3021" y="541"/>
                  </a:lnTo>
                  <a:lnTo>
                    <a:pt x="3074" y="581"/>
                  </a:lnTo>
                  <a:lnTo>
                    <a:pt x="3120" y="627"/>
                  </a:lnTo>
                  <a:lnTo>
                    <a:pt x="3158" y="678"/>
                  </a:lnTo>
                  <a:lnTo>
                    <a:pt x="3190" y="735"/>
                  </a:lnTo>
                  <a:lnTo>
                    <a:pt x="3217" y="796"/>
                  </a:lnTo>
                  <a:lnTo>
                    <a:pt x="4524" y="796"/>
                  </a:lnTo>
                  <a:lnTo>
                    <a:pt x="4550" y="733"/>
                  </a:lnTo>
                  <a:lnTo>
                    <a:pt x="4585" y="674"/>
                  </a:lnTo>
                  <a:lnTo>
                    <a:pt x="4627" y="621"/>
                  </a:lnTo>
                  <a:lnTo>
                    <a:pt x="4674" y="573"/>
                  </a:lnTo>
                  <a:lnTo>
                    <a:pt x="4730" y="533"/>
                  </a:lnTo>
                  <a:lnTo>
                    <a:pt x="4789" y="501"/>
                  </a:lnTo>
                  <a:lnTo>
                    <a:pt x="4854" y="478"/>
                  </a:lnTo>
                  <a:lnTo>
                    <a:pt x="4922" y="463"/>
                  </a:lnTo>
                  <a:lnTo>
                    <a:pt x="4993" y="457"/>
                  </a:lnTo>
                  <a:lnTo>
                    <a:pt x="5067" y="463"/>
                  </a:lnTo>
                  <a:lnTo>
                    <a:pt x="5136" y="478"/>
                  </a:lnTo>
                  <a:lnTo>
                    <a:pt x="5203" y="505"/>
                  </a:lnTo>
                  <a:lnTo>
                    <a:pt x="5264" y="537"/>
                  </a:lnTo>
                  <a:lnTo>
                    <a:pt x="5319" y="579"/>
                  </a:lnTo>
                  <a:lnTo>
                    <a:pt x="5367" y="629"/>
                  </a:lnTo>
                  <a:lnTo>
                    <a:pt x="5409" y="684"/>
                  </a:lnTo>
                  <a:lnTo>
                    <a:pt x="5443" y="745"/>
                  </a:lnTo>
                  <a:lnTo>
                    <a:pt x="5468" y="810"/>
                  </a:lnTo>
                  <a:lnTo>
                    <a:pt x="5483" y="880"/>
                  </a:lnTo>
                  <a:lnTo>
                    <a:pt x="5489" y="952"/>
                  </a:lnTo>
                  <a:lnTo>
                    <a:pt x="5483" y="1027"/>
                  </a:lnTo>
                  <a:lnTo>
                    <a:pt x="5468" y="1095"/>
                  </a:lnTo>
                  <a:lnTo>
                    <a:pt x="5443" y="1162"/>
                  </a:lnTo>
                  <a:lnTo>
                    <a:pt x="5409" y="1223"/>
                  </a:lnTo>
                  <a:lnTo>
                    <a:pt x="5367" y="1278"/>
                  </a:lnTo>
                  <a:lnTo>
                    <a:pt x="5319" y="1326"/>
                  </a:lnTo>
                  <a:lnTo>
                    <a:pt x="5264" y="1368"/>
                  </a:lnTo>
                  <a:lnTo>
                    <a:pt x="5203" y="1402"/>
                  </a:lnTo>
                  <a:lnTo>
                    <a:pt x="5136" y="1427"/>
                  </a:lnTo>
                  <a:lnTo>
                    <a:pt x="5067" y="1442"/>
                  </a:lnTo>
                  <a:lnTo>
                    <a:pt x="4993" y="1448"/>
                  </a:lnTo>
                  <a:lnTo>
                    <a:pt x="4922" y="1444"/>
                  </a:lnTo>
                  <a:lnTo>
                    <a:pt x="4854" y="1429"/>
                  </a:lnTo>
                  <a:lnTo>
                    <a:pt x="4789" y="1404"/>
                  </a:lnTo>
                  <a:lnTo>
                    <a:pt x="4728" y="1372"/>
                  </a:lnTo>
                  <a:lnTo>
                    <a:pt x="4674" y="1332"/>
                  </a:lnTo>
                  <a:lnTo>
                    <a:pt x="4625" y="1286"/>
                  </a:lnTo>
                  <a:lnTo>
                    <a:pt x="4583" y="1233"/>
                  </a:lnTo>
                  <a:lnTo>
                    <a:pt x="4548" y="1173"/>
                  </a:lnTo>
                  <a:lnTo>
                    <a:pt x="4524" y="1111"/>
                  </a:lnTo>
                  <a:lnTo>
                    <a:pt x="3217" y="1111"/>
                  </a:lnTo>
                  <a:lnTo>
                    <a:pt x="3190" y="1173"/>
                  </a:lnTo>
                  <a:lnTo>
                    <a:pt x="3154" y="1233"/>
                  </a:lnTo>
                  <a:lnTo>
                    <a:pt x="3112" y="1286"/>
                  </a:lnTo>
                  <a:lnTo>
                    <a:pt x="3065" y="1332"/>
                  </a:lnTo>
                  <a:lnTo>
                    <a:pt x="3009" y="1372"/>
                  </a:lnTo>
                  <a:lnTo>
                    <a:pt x="2950" y="1404"/>
                  </a:lnTo>
                  <a:lnTo>
                    <a:pt x="2885" y="1429"/>
                  </a:lnTo>
                  <a:lnTo>
                    <a:pt x="2817" y="1444"/>
                  </a:lnTo>
                  <a:lnTo>
                    <a:pt x="2746" y="1448"/>
                  </a:lnTo>
                  <a:lnTo>
                    <a:pt x="2674" y="1444"/>
                  </a:lnTo>
                  <a:lnTo>
                    <a:pt x="2605" y="1429"/>
                  </a:lnTo>
                  <a:lnTo>
                    <a:pt x="2542" y="1404"/>
                  </a:lnTo>
                  <a:lnTo>
                    <a:pt x="2481" y="1372"/>
                  </a:lnTo>
                  <a:lnTo>
                    <a:pt x="2428" y="1332"/>
                  </a:lnTo>
                  <a:lnTo>
                    <a:pt x="2378" y="1286"/>
                  </a:lnTo>
                  <a:lnTo>
                    <a:pt x="2336" y="1233"/>
                  </a:lnTo>
                  <a:lnTo>
                    <a:pt x="2302" y="1173"/>
                  </a:lnTo>
                  <a:lnTo>
                    <a:pt x="2275" y="1111"/>
                  </a:lnTo>
                  <a:lnTo>
                    <a:pt x="967" y="1111"/>
                  </a:lnTo>
                  <a:lnTo>
                    <a:pt x="940" y="1173"/>
                  </a:lnTo>
                  <a:lnTo>
                    <a:pt x="906" y="1233"/>
                  </a:lnTo>
                  <a:lnTo>
                    <a:pt x="864" y="1286"/>
                  </a:lnTo>
                  <a:lnTo>
                    <a:pt x="816" y="1332"/>
                  </a:lnTo>
                  <a:lnTo>
                    <a:pt x="761" y="1372"/>
                  </a:lnTo>
                  <a:lnTo>
                    <a:pt x="702" y="1404"/>
                  </a:lnTo>
                  <a:lnTo>
                    <a:pt x="637" y="1429"/>
                  </a:lnTo>
                  <a:lnTo>
                    <a:pt x="568" y="1444"/>
                  </a:lnTo>
                  <a:lnTo>
                    <a:pt x="496" y="1448"/>
                  </a:lnTo>
                  <a:lnTo>
                    <a:pt x="423" y="1442"/>
                  </a:lnTo>
                  <a:lnTo>
                    <a:pt x="353" y="1427"/>
                  </a:lnTo>
                  <a:lnTo>
                    <a:pt x="288" y="1402"/>
                  </a:lnTo>
                  <a:lnTo>
                    <a:pt x="227" y="1368"/>
                  </a:lnTo>
                  <a:lnTo>
                    <a:pt x="171" y="1326"/>
                  </a:lnTo>
                  <a:lnTo>
                    <a:pt x="122" y="1278"/>
                  </a:lnTo>
                  <a:lnTo>
                    <a:pt x="80" y="1223"/>
                  </a:lnTo>
                  <a:lnTo>
                    <a:pt x="47" y="1162"/>
                  </a:lnTo>
                  <a:lnTo>
                    <a:pt x="21" y="1095"/>
                  </a:lnTo>
                  <a:lnTo>
                    <a:pt x="5" y="1027"/>
                  </a:lnTo>
                  <a:lnTo>
                    <a:pt x="0" y="952"/>
                  </a:lnTo>
                  <a:lnTo>
                    <a:pt x="5" y="880"/>
                  </a:lnTo>
                  <a:lnTo>
                    <a:pt x="21" y="810"/>
                  </a:lnTo>
                  <a:lnTo>
                    <a:pt x="47" y="745"/>
                  </a:lnTo>
                  <a:lnTo>
                    <a:pt x="80" y="684"/>
                  </a:lnTo>
                  <a:lnTo>
                    <a:pt x="122" y="629"/>
                  </a:lnTo>
                  <a:lnTo>
                    <a:pt x="171" y="579"/>
                  </a:lnTo>
                  <a:lnTo>
                    <a:pt x="227" y="537"/>
                  </a:lnTo>
                  <a:lnTo>
                    <a:pt x="288" y="505"/>
                  </a:lnTo>
                  <a:lnTo>
                    <a:pt x="353" y="478"/>
                  </a:lnTo>
                  <a:lnTo>
                    <a:pt x="423" y="463"/>
                  </a:lnTo>
                  <a:lnTo>
                    <a:pt x="496" y="457"/>
                  </a:lnTo>
                  <a:lnTo>
                    <a:pt x="568" y="463"/>
                  </a:lnTo>
                  <a:lnTo>
                    <a:pt x="637" y="478"/>
                  </a:lnTo>
                  <a:lnTo>
                    <a:pt x="702" y="501"/>
                  </a:lnTo>
                  <a:lnTo>
                    <a:pt x="761" y="533"/>
                  </a:lnTo>
                  <a:lnTo>
                    <a:pt x="816" y="573"/>
                  </a:lnTo>
                  <a:lnTo>
                    <a:pt x="864" y="621"/>
                  </a:lnTo>
                  <a:lnTo>
                    <a:pt x="906" y="674"/>
                  </a:lnTo>
                  <a:lnTo>
                    <a:pt x="940" y="733"/>
                  </a:lnTo>
                  <a:lnTo>
                    <a:pt x="967" y="796"/>
                  </a:lnTo>
                  <a:lnTo>
                    <a:pt x="2275" y="796"/>
                  </a:lnTo>
                  <a:lnTo>
                    <a:pt x="2302" y="735"/>
                  </a:lnTo>
                  <a:lnTo>
                    <a:pt x="2334" y="678"/>
                  </a:lnTo>
                  <a:lnTo>
                    <a:pt x="2372" y="627"/>
                  </a:lnTo>
                  <a:lnTo>
                    <a:pt x="2418" y="581"/>
                  </a:lnTo>
                  <a:lnTo>
                    <a:pt x="2471" y="541"/>
                  </a:lnTo>
                  <a:lnTo>
                    <a:pt x="2527" y="508"/>
                  </a:lnTo>
                  <a:lnTo>
                    <a:pt x="2588" y="484"/>
                  </a:lnTo>
                  <a:lnTo>
                    <a:pt x="2588" y="156"/>
                  </a:lnTo>
                  <a:lnTo>
                    <a:pt x="2594" y="114"/>
                  </a:lnTo>
                  <a:lnTo>
                    <a:pt x="2611" y="78"/>
                  </a:lnTo>
                  <a:lnTo>
                    <a:pt x="2635" y="45"/>
                  </a:lnTo>
                  <a:lnTo>
                    <a:pt x="2666" y="21"/>
                  </a:lnTo>
                  <a:lnTo>
                    <a:pt x="2704" y="5"/>
                  </a:lnTo>
                  <a:lnTo>
                    <a:pt x="2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9" y="1428216"/>
            <a:ext cx="1782102" cy="118806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06" y="2267659"/>
            <a:ext cx="1337687" cy="75146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76" y="1740625"/>
            <a:ext cx="1686500" cy="60575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364920" y="4770815"/>
            <a:ext cx="115437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034118" y="957747"/>
            <a:ext cx="20089" cy="26163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251115" y="957747"/>
            <a:ext cx="33569" cy="26163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558" y="2294080"/>
            <a:ext cx="1421130" cy="53530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E7A850D-C6BD-4A0C-9FFC-17B036CD055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4" y="2028964"/>
            <a:ext cx="1387034" cy="48904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4201" y="2544721"/>
            <a:ext cx="1451342" cy="31405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9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398" y="1777865"/>
            <a:ext cx="1541734" cy="475742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42" y="2268683"/>
            <a:ext cx="1436930" cy="62014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0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3716" y="1653712"/>
            <a:ext cx="2011745" cy="58327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1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9054" y="2144893"/>
            <a:ext cx="1917751" cy="536363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5028639" y="4656301"/>
            <a:ext cx="3617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A71930"/>
                </a:solidFill>
                <a:latin typeface="Arial" pitchFamily="34" charset="0"/>
                <a:cs typeface="Arial" pitchFamily="34" charset="0"/>
              </a:rPr>
              <a:t>0 +</a:t>
            </a:r>
          </a:p>
          <a:p>
            <a:pPr algn="ctr"/>
            <a:r>
              <a:rPr lang="en-US" sz="16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IAM technology - Certified Engineers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811329" y="4656301"/>
            <a:ext cx="304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A71930"/>
                </a:solidFill>
                <a:latin typeface="Arial" pitchFamily="34" charset="0"/>
                <a:cs typeface="Arial" pitchFamily="34" charset="0"/>
              </a:rPr>
              <a:t> 0 +</a:t>
            </a:r>
          </a:p>
          <a:p>
            <a:pPr algn="ctr"/>
            <a:r>
              <a:rPr lang="en-US" sz="16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Accelerators &amp; Dashboards</a:t>
            </a:r>
          </a:p>
          <a:p>
            <a:pPr algn="ctr"/>
            <a:endParaRPr lang="en-US" sz="16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Slide Number Placeholder 3"/>
          <p:cNvSpPr txBox="1">
            <a:spLocks/>
          </p:cNvSpPr>
          <p:nvPr/>
        </p:nvSpPr>
        <p:spPr>
          <a:xfrm>
            <a:off x="11544885" y="6398984"/>
            <a:ext cx="51784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F02FA9-8CAD-4C87-B028-31481A2E052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6400" y="4714917"/>
            <a:ext cx="462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A71930"/>
                </a:solidFill>
                <a:latin typeface="Arial" pitchFamily="34" charset="0"/>
                <a:cs typeface="Arial" pitchFamily="34" charset="0"/>
              </a:rPr>
              <a:t>0+</a:t>
            </a:r>
          </a:p>
          <a:p>
            <a:pPr algn="ctr"/>
            <a:r>
              <a:rPr lang="en-US" sz="16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IAM Engagements- Implementation &amp; Operations</a:t>
            </a:r>
          </a:p>
          <a:p>
            <a:pPr algn="ctr"/>
            <a:endParaRPr lang="en-US" sz="16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8104" y="2816055"/>
            <a:ext cx="1867661" cy="2417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8" y="1586469"/>
            <a:ext cx="1782102" cy="672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9963" y="3060696"/>
            <a:ext cx="2019300" cy="40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8121" y="3088331"/>
            <a:ext cx="1466850" cy="48577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CD70885-A33E-4FDA-9BF5-395339D66A36}"/>
              </a:ext>
            </a:extLst>
          </p:cNvPr>
          <p:cNvSpPr/>
          <p:nvPr/>
        </p:nvSpPr>
        <p:spPr>
          <a:xfrm>
            <a:off x="406401" y="3623398"/>
            <a:ext cx="11460404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Arial"/>
              </a:rPr>
              <a:t>Directory Services/LDAP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02" y="4061937"/>
            <a:ext cx="1421130" cy="771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7807" y="4203040"/>
            <a:ext cx="1591817" cy="35170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0757" y="4182111"/>
            <a:ext cx="1442352" cy="285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9054" y="4148620"/>
            <a:ext cx="1905096" cy="36235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79" y="4177599"/>
            <a:ext cx="938700" cy="427184"/>
          </a:xfrm>
          <a:prstGeom prst="rect">
            <a:avLst/>
          </a:prstGeom>
        </p:spPr>
      </p:pic>
      <p:pic>
        <p:nvPicPr>
          <p:cNvPr id="1026" name="Picture 2" descr="Cloud Services - Amazon Web Services (AWS)">
            <a:extLst>
              <a:ext uri="{FF2B5EF4-FFF2-40B4-BE49-F238E27FC236}">
                <a16:creationId xmlns:a16="http://schemas.microsoft.com/office/drawing/2014/main" id="{EEAC20CE-CB25-408E-955C-E129CADA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68" y="4103672"/>
            <a:ext cx="770824" cy="5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Logo | Estrada Consulting, Inc.">
            <a:extLst>
              <a:ext uri="{FF2B5EF4-FFF2-40B4-BE49-F238E27FC236}">
                <a16:creationId xmlns:a16="http://schemas.microsoft.com/office/drawing/2014/main" id="{6DDA7D42-33F9-4762-8DFC-DE3B288D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094" y="4138295"/>
            <a:ext cx="691372" cy="50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See the source image">
            <a:extLst>
              <a:ext uri="{FF2B5EF4-FFF2-40B4-BE49-F238E27FC236}">
                <a16:creationId xmlns:a16="http://schemas.microsoft.com/office/drawing/2014/main" id="{744E524C-820C-4706-91EF-ECEBAEA1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63" y="1352382"/>
            <a:ext cx="1467793" cy="50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9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iagonal Stripe 65">
            <a:extLst>
              <a:ext uri="{FF2B5EF4-FFF2-40B4-BE49-F238E27FC236}">
                <a16:creationId xmlns:a16="http://schemas.microsoft.com/office/drawing/2014/main" id="{C6487010-B501-4BF6-A4D8-201F1CA6E612}"/>
              </a:ext>
            </a:extLst>
          </p:cNvPr>
          <p:cNvSpPr/>
          <p:nvPr/>
        </p:nvSpPr>
        <p:spPr>
          <a:xfrm rot="19435098">
            <a:off x="2532748" y="1948198"/>
            <a:ext cx="2645417" cy="3667199"/>
          </a:xfrm>
          <a:prstGeom prst="diagStripe">
            <a:avLst>
              <a:gd name="adj" fmla="val 8609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33121-9ABF-4CDE-8000-DB79E53F9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10972800" cy="639762"/>
          </a:xfrm>
        </p:spPr>
        <p:txBody>
          <a:bodyPr>
            <a:normAutofit/>
          </a:bodyPr>
          <a:lstStyle/>
          <a:p>
            <a:r>
              <a:rPr lang="en-US" b="1" dirty="0"/>
              <a:t>Cyber Threat Management and Operations – MSOC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54539-01AB-4F1B-BC63-FD59B497A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4475" y="6359525"/>
            <a:ext cx="517525" cy="365125"/>
          </a:xfrm>
        </p:spPr>
        <p:txBody>
          <a:bodyPr/>
          <a:lstStyle/>
          <a:p>
            <a:fld id="{5933ABDA-49DC-AB47-BD08-9E6230892011}" type="slidenum">
              <a:rPr lang="en-US" smtClean="0"/>
              <a:t>6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FD7-7D84-4F82-AB88-A24759BA4C5F}"/>
              </a:ext>
            </a:extLst>
          </p:cNvPr>
          <p:cNvSpPr txBox="1"/>
          <p:nvPr/>
        </p:nvSpPr>
        <p:spPr>
          <a:xfrm>
            <a:off x="8906246" y="132996"/>
            <a:ext cx="324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*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F6319-3B71-42BC-ABA8-1675F0A5A64C}"/>
              </a:ext>
            </a:extLst>
          </p:cNvPr>
          <p:cNvSpPr/>
          <p:nvPr/>
        </p:nvSpPr>
        <p:spPr>
          <a:xfrm>
            <a:off x="3841622" y="1491432"/>
            <a:ext cx="4516608" cy="45217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8D6700-466A-4B0F-961B-DF48402DE0E6}"/>
              </a:ext>
            </a:extLst>
          </p:cNvPr>
          <p:cNvSpPr/>
          <p:nvPr/>
        </p:nvSpPr>
        <p:spPr>
          <a:xfrm>
            <a:off x="4525818" y="4268391"/>
            <a:ext cx="3566257" cy="509650"/>
          </a:xfrm>
          <a:prstGeom prst="rect">
            <a:avLst/>
          </a:prstGeom>
          <a:solidFill>
            <a:schemeClr val="bg1"/>
          </a:solidFill>
          <a:ln>
            <a:solidFill>
              <a:srgbClr val="56AAF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53EE4B-D7DD-47D3-B9B6-A558A7B0D96E}"/>
              </a:ext>
            </a:extLst>
          </p:cNvPr>
          <p:cNvSpPr/>
          <p:nvPr/>
        </p:nvSpPr>
        <p:spPr>
          <a:xfrm>
            <a:off x="4514720" y="3567695"/>
            <a:ext cx="3577355" cy="557456"/>
          </a:xfrm>
          <a:prstGeom prst="rect">
            <a:avLst/>
          </a:prstGeom>
          <a:solidFill>
            <a:schemeClr val="bg1"/>
          </a:solidFill>
          <a:ln>
            <a:solidFill>
              <a:srgbClr val="56AAF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7063C5-87F6-4A94-9A0C-628F349E64D8}"/>
              </a:ext>
            </a:extLst>
          </p:cNvPr>
          <p:cNvSpPr/>
          <p:nvPr/>
        </p:nvSpPr>
        <p:spPr>
          <a:xfrm>
            <a:off x="4528715" y="2984316"/>
            <a:ext cx="3549445" cy="454537"/>
          </a:xfrm>
          <a:prstGeom prst="rect">
            <a:avLst/>
          </a:prstGeom>
          <a:solidFill>
            <a:schemeClr val="bg1"/>
          </a:solidFill>
          <a:ln>
            <a:solidFill>
              <a:srgbClr val="56AAF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BA1B25-9FC5-4C00-BF27-600C9EE74EEA}"/>
              </a:ext>
            </a:extLst>
          </p:cNvPr>
          <p:cNvSpPr/>
          <p:nvPr/>
        </p:nvSpPr>
        <p:spPr>
          <a:xfrm>
            <a:off x="8686178" y="1936955"/>
            <a:ext cx="2942382" cy="35499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708C30-80FE-4211-BE62-4501930F2019}"/>
              </a:ext>
            </a:extLst>
          </p:cNvPr>
          <p:cNvGrpSpPr/>
          <p:nvPr/>
        </p:nvGrpSpPr>
        <p:grpSpPr>
          <a:xfrm>
            <a:off x="462916" y="1760495"/>
            <a:ext cx="3091940" cy="3853724"/>
            <a:chOff x="914660" y="1956276"/>
            <a:chExt cx="3091940" cy="32918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387972-34F9-40EE-8B2E-CACD13C89072}"/>
                </a:ext>
              </a:extLst>
            </p:cNvPr>
            <p:cNvSpPr/>
            <p:nvPr/>
          </p:nvSpPr>
          <p:spPr>
            <a:xfrm>
              <a:off x="1054233" y="1956276"/>
              <a:ext cx="2926080" cy="3291840"/>
            </a:xfrm>
            <a:prstGeom prst="rect">
              <a:avLst/>
            </a:prstGeom>
            <a:solidFill>
              <a:srgbClr val="56AAFC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Graphic 6" descr="Shield Tick with solid fill">
              <a:extLst>
                <a:ext uri="{FF2B5EF4-FFF2-40B4-BE49-F238E27FC236}">
                  <a16:creationId xmlns:a16="http://schemas.microsoft.com/office/drawing/2014/main" id="{39A3A945-F97D-4100-9E6B-0CAFB1C46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4699" y="2538373"/>
              <a:ext cx="914400" cy="73834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A122F9-6027-4FAC-8218-8FA52FCC8A70}"/>
                </a:ext>
              </a:extLst>
            </p:cNvPr>
            <p:cNvSpPr txBox="1"/>
            <p:nvPr/>
          </p:nvSpPr>
          <p:spPr>
            <a:xfrm>
              <a:off x="914660" y="3628479"/>
              <a:ext cx="3091940" cy="7098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NextGen Security Operations  </a:t>
              </a:r>
            </a:p>
            <a:p>
              <a:pPr algn="ctr"/>
              <a:endParaRPr lang="en-US" sz="12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AutoShape 2">
            <a:extLst>
              <a:ext uri="{FF2B5EF4-FFF2-40B4-BE49-F238E27FC236}">
                <a16:creationId xmlns:a16="http://schemas.microsoft.com/office/drawing/2014/main" id="{A33071DE-DBFB-4DAA-8384-83CC72937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21105" y="33953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660B797B-F187-4DDC-B262-692D53E8C521}"/>
              </a:ext>
            </a:extLst>
          </p:cNvPr>
          <p:cNvSpPr>
            <a:spLocks noEditPoints="1"/>
          </p:cNvSpPr>
          <p:nvPr/>
        </p:nvSpPr>
        <p:spPr bwMode="auto">
          <a:xfrm>
            <a:off x="9726347" y="2402967"/>
            <a:ext cx="822720" cy="639762"/>
          </a:xfrm>
          <a:custGeom>
            <a:avLst/>
            <a:gdLst>
              <a:gd name="T0" fmla="*/ 116 w 128"/>
              <a:gd name="T1" fmla="*/ 36 h 104"/>
              <a:gd name="T2" fmla="*/ 124 w 128"/>
              <a:gd name="T3" fmla="*/ 20 h 104"/>
              <a:gd name="T4" fmla="*/ 104 w 128"/>
              <a:gd name="T5" fmla="*/ 0 h 104"/>
              <a:gd name="T6" fmla="*/ 84 w 128"/>
              <a:gd name="T7" fmla="*/ 20 h 104"/>
              <a:gd name="T8" fmla="*/ 92 w 128"/>
              <a:gd name="T9" fmla="*/ 36 h 104"/>
              <a:gd name="T10" fmla="*/ 84 w 128"/>
              <a:gd name="T11" fmla="*/ 43 h 104"/>
              <a:gd name="T12" fmla="*/ 64 w 128"/>
              <a:gd name="T13" fmla="*/ 32 h 104"/>
              <a:gd name="T14" fmla="*/ 44 w 128"/>
              <a:gd name="T15" fmla="*/ 43 h 104"/>
              <a:gd name="T16" fmla="*/ 36 w 128"/>
              <a:gd name="T17" fmla="*/ 36 h 104"/>
              <a:gd name="T18" fmla="*/ 44 w 128"/>
              <a:gd name="T19" fmla="*/ 20 h 104"/>
              <a:gd name="T20" fmla="*/ 24 w 128"/>
              <a:gd name="T21" fmla="*/ 0 h 104"/>
              <a:gd name="T22" fmla="*/ 4 w 128"/>
              <a:gd name="T23" fmla="*/ 20 h 104"/>
              <a:gd name="T24" fmla="*/ 12 w 128"/>
              <a:gd name="T25" fmla="*/ 36 h 104"/>
              <a:gd name="T26" fmla="*/ 0 w 128"/>
              <a:gd name="T27" fmla="*/ 56 h 104"/>
              <a:gd name="T28" fmla="*/ 8 w 128"/>
              <a:gd name="T29" fmla="*/ 56 h 104"/>
              <a:gd name="T30" fmla="*/ 24 w 128"/>
              <a:gd name="T31" fmla="*/ 40 h 104"/>
              <a:gd name="T32" fmla="*/ 40 w 128"/>
              <a:gd name="T33" fmla="*/ 56 h 104"/>
              <a:gd name="T34" fmla="*/ 50 w 128"/>
              <a:gd name="T35" fmla="*/ 75 h 104"/>
              <a:gd name="T36" fmla="*/ 32 w 128"/>
              <a:gd name="T37" fmla="*/ 104 h 104"/>
              <a:gd name="T38" fmla="*/ 40 w 128"/>
              <a:gd name="T39" fmla="*/ 104 h 104"/>
              <a:gd name="T40" fmla="*/ 64 w 128"/>
              <a:gd name="T41" fmla="*/ 80 h 104"/>
              <a:gd name="T42" fmla="*/ 88 w 128"/>
              <a:gd name="T43" fmla="*/ 104 h 104"/>
              <a:gd name="T44" fmla="*/ 96 w 128"/>
              <a:gd name="T45" fmla="*/ 104 h 104"/>
              <a:gd name="T46" fmla="*/ 78 w 128"/>
              <a:gd name="T47" fmla="*/ 75 h 104"/>
              <a:gd name="T48" fmla="*/ 88 w 128"/>
              <a:gd name="T49" fmla="*/ 56 h 104"/>
              <a:gd name="T50" fmla="*/ 104 w 128"/>
              <a:gd name="T51" fmla="*/ 40 h 104"/>
              <a:gd name="T52" fmla="*/ 120 w 128"/>
              <a:gd name="T53" fmla="*/ 56 h 104"/>
              <a:gd name="T54" fmla="*/ 128 w 128"/>
              <a:gd name="T55" fmla="*/ 56 h 104"/>
              <a:gd name="T56" fmla="*/ 116 w 128"/>
              <a:gd name="T57" fmla="*/ 36 h 104"/>
              <a:gd name="T58" fmla="*/ 24 w 128"/>
              <a:gd name="T59" fmla="*/ 32 h 104"/>
              <a:gd name="T60" fmla="*/ 12 w 128"/>
              <a:gd name="T61" fmla="*/ 20 h 104"/>
              <a:gd name="T62" fmla="*/ 24 w 128"/>
              <a:gd name="T63" fmla="*/ 8 h 104"/>
              <a:gd name="T64" fmla="*/ 36 w 128"/>
              <a:gd name="T65" fmla="*/ 20 h 104"/>
              <a:gd name="T66" fmla="*/ 24 w 128"/>
              <a:gd name="T67" fmla="*/ 32 h 104"/>
              <a:gd name="T68" fmla="*/ 64 w 128"/>
              <a:gd name="T69" fmla="*/ 72 h 104"/>
              <a:gd name="T70" fmla="*/ 48 w 128"/>
              <a:gd name="T71" fmla="*/ 56 h 104"/>
              <a:gd name="T72" fmla="*/ 64 w 128"/>
              <a:gd name="T73" fmla="*/ 40 h 104"/>
              <a:gd name="T74" fmla="*/ 80 w 128"/>
              <a:gd name="T75" fmla="*/ 56 h 104"/>
              <a:gd name="T76" fmla="*/ 64 w 128"/>
              <a:gd name="T77" fmla="*/ 72 h 104"/>
              <a:gd name="T78" fmla="*/ 104 w 128"/>
              <a:gd name="T79" fmla="*/ 32 h 104"/>
              <a:gd name="T80" fmla="*/ 92 w 128"/>
              <a:gd name="T81" fmla="*/ 20 h 104"/>
              <a:gd name="T82" fmla="*/ 104 w 128"/>
              <a:gd name="T83" fmla="*/ 8 h 104"/>
              <a:gd name="T84" fmla="*/ 116 w 128"/>
              <a:gd name="T85" fmla="*/ 20 h 104"/>
              <a:gd name="T86" fmla="*/ 104 w 128"/>
              <a:gd name="T87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" h="104">
                <a:moveTo>
                  <a:pt x="116" y="36"/>
                </a:moveTo>
                <a:cubicBezTo>
                  <a:pt x="121" y="32"/>
                  <a:pt x="124" y="26"/>
                  <a:pt x="124" y="20"/>
                </a:cubicBezTo>
                <a:cubicBezTo>
                  <a:pt x="124" y="9"/>
                  <a:pt x="115" y="0"/>
                  <a:pt x="104" y="0"/>
                </a:cubicBezTo>
                <a:cubicBezTo>
                  <a:pt x="93" y="0"/>
                  <a:pt x="84" y="9"/>
                  <a:pt x="84" y="20"/>
                </a:cubicBezTo>
                <a:cubicBezTo>
                  <a:pt x="84" y="26"/>
                  <a:pt x="87" y="32"/>
                  <a:pt x="92" y="36"/>
                </a:cubicBezTo>
                <a:cubicBezTo>
                  <a:pt x="89" y="37"/>
                  <a:pt x="86" y="40"/>
                  <a:pt x="84" y="43"/>
                </a:cubicBezTo>
                <a:cubicBezTo>
                  <a:pt x="80" y="36"/>
                  <a:pt x="72" y="32"/>
                  <a:pt x="64" y="32"/>
                </a:cubicBezTo>
                <a:cubicBezTo>
                  <a:pt x="56" y="32"/>
                  <a:pt x="48" y="36"/>
                  <a:pt x="44" y="43"/>
                </a:cubicBezTo>
                <a:cubicBezTo>
                  <a:pt x="42" y="40"/>
                  <a:pt x="39" y="37"/>
                  <a:pt x="36" y="36"/>
                </a:cubicBezTo>
                <a:cubicBezTo>
                  <a:pt x="41" y="32"/>
                  <a:pt x="44" y="26"/>
                  <a:pt x="44" y="20"/>
                </a:cubicBezTo>
                <a:cubicBezTo>
                  <a:pt x="44" y="9"/>
                  <a:pt x="35" y="0"/>
                  <a:pt x="24" y="0"/>
                </a:cubicBezTo>
                <a:cubicBezTo>
                  <a:pt x="13" y="0"/>
                  <a:pt x="4" y="9"/>
                  <a:pt x="4" y="20"/>
                </a:cubicBezTo>
                <a:cubicBezTo>
                  <a:pt x="4" y="26"/>
                  <a:pt x="7" y="32"/>
                  <a:pt x="12" y="36"/>
                </a:cubicBezTo>
                <a:cubicBezTo>
                  <a:pt x="5" y="40"/>
                  <a:pt x="0" y="47"/>
                  <a:pt x="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47"/>
                  <a:pt x="15" y="40"/>
                  <a:pt x="24" y="40"/>
                </a:cubicBezTo>
                <a:cubicBezTo>
                  <a:pt x="33" y="40"/>
                  <a:pt x="40" y="47"/>
                  <a:pt x="40" y="56"/>
                </a:cubicBezTo>
                <a:cubicBezTo>
                  <a:pt x="40" y="64"/>
                  <a:pt x="44" y="71"/>
                  <a:pt x="50" y="75"/>
                </a:cubicBezTo>
                <a:cubicBezTo>
                  <a:pt x="39" y="81"/>
                  <a:pt x="32" y="91"/>
                  <a:pt x="32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91"/>
                  <a:pt x="51" y="80"/>
                  <a:pt x="64" y="80"/>
                </a:cubicBezTo>
                <a:cubicBezTo>
                  <a:pt x="77" y="80"/>
                  <a:pt x="88" y="91"/>
                  <a:pt x="88" y="104"/>
                </a:cubicBezTo>
                <a:cubicBezTo>
                  <a:pt x="96" y="104"/>
                  <a:pt x="96" y="104"/>
                  <a:pt x="96" y="104"/>
                </a:cubicBezTo>
                <a:cubicBezTo>
                  <a:pt x="96" y="91"/>
                  <a:pt x="89" y="81"/>
                  <a:pt x="78" y="75"/>
                </a:cubicBezTo>
                <a:cubicBezTo>
                  <a:pt x="84" y="71"/>
                  <a:pt x="88" y="64"/>
                  <a:pt x="88" y="56"/>
                </a:cubicBezTo>
                <a:cubicBezTo>
                  <a:pt x="88" y="47"/>
                  <a:pt x="95" y="40"/>
                  <a:pt x="104" y="40"/>
                </a:cubicBezTo>
                <a:cubicBezTo>
                  <a:pt x="113" y="40"/>
                  <a:pt x="120" y="47"/>
                  <a:pt x="12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47"/>
                  <a:pt x="123" y="40"/>
                  <a:pt x="116" y="36"/>
                </a:cubicBezTo>
                <a:close/>
                <a:moveTo>
                  <a:pt x="24" y="32"/>
                </a:moveTo>
                <a:cubicBezTo>
                  <a:pt x="17" y="32"/>
                  <a:pt x="12" y="27"/>
                  <a:pt x="12" y="20"/>
                </a:cubicBezTo>
                <a:cubicBezTo>
                  <a:pt x="12" y="13"/>
                  <a:pt x="17" y="8"/>
                  <a:pt x="24" y="8"/>
                </a:cubicBezTo>
                <a:cubicBezTo>
                  <a:pt x="31" y="8"/>
                  <a:pt x="36" y="13"/>
                  <a:pt x="36" y="20"/>
                </a:cubicBezTo>
                <a:cubicBezTo>
                  <a:pt x="36" y="27"/>
                  <a:pt x="31" y="32"/>
                  <a:pt x="24" y="32"/>
                </a:cubicBezTo>
                <a:close/>
                <a:moveTo>
                  <a:pt x="64" y="72"/>
                </a:moveTo>
                <a:cubicBezTo>
                  <a:pt x="55" y="72"/>
                  <a:pt x="48" y="65"/>
                  <a:pt x="48" y="56"/>
                </a:cubicBezTo>
                <a:cubicBezTo>
                  <a:pt x="48" y="47"/>
                  <a:pt x="55" y="40"/>
                  <a:pt x="64" y="40"/>
                </a:cubicBezTo>
                <a:cubicBezTo>
                  <a:pt x="73" y="40"/>
                  <a:pt x="80" y="47"/>
                  <a:pt x="80" y="56"/>
                </a:cubicBezTo>
                <a:cubicBezTo>
                  <a:pt x="80" y="65"/>
                  <a:pt x="73" y="72"/>
                  <a:pt x="64" y="72"/>
                </a:cubicBezTo>
                <a:close/>
                <a:moveTo>
                  <a:pt x="104" y="32"/>
                </a:moveTo>
                <a:cubicBezTo>
                  <a:pt x="97" y="32"/>
                  <a:pt x="92" y="27"/>
                  <a:pt x="92" y="20"/>
                </a:cubicBezTo>
                <a:cubicBezTo>
                  <a:pt x="92" y="13"/>
                  <a:pt x="97" y="8"/>
                  <a:pt x="104" y="8"/>
                </a:cubicBezTo>
                <a:cubicBezTo>
                  <a:pt x="111" y="8"/>
                  <a:pt x="116" y="13"/>
                  <a:pt x="116" y="20"/>
                </a:cubicBezTo>
                <a:cubicBezTo>
                  <a:pt x="116" y="27"/>
                  <a:pt x="111" y="32"/>
                  <a:pt x="104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4415" tIns="47207" rIns="94415" bIns="47207" numCol="1" anchor="t" anchorCtr="0" compatLnSpc="1">
            <a:prstTxWarp prst="textNoShape">
              <a:avLst/>
            </a:prstTxWarp>
          </a:bodyPr>
          <a:lstStyle/>
          <a:p>
            <a:pPr marL="0" indent="0" defTabSz="944074">
              <a:spcBef>
                <a:spcPts val="0"/>
              </a:spcBef>
              <a:buNone/>
              <a:defRPr/>
            </a:pPr>
            <a:endParaRPr lang="en-US" sz="1859" kern="0">
              <a:solidFill>
                <a:sysClr val="windowText" lastClr="000000"/>
              </a:solidFill>
              <a:latin typeface="Segoe UI"/>
            </a:endParaRPr>
          </a:p>
        </p:txBody>
      </p: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A5DFADF4-3FF1-4F0E-B238-880AB5D97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3862" y="4049860"/>
            <a:ext cx="845444" cy="8454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B9C8DC-157F-4944-9C51-B88A2F98F065}"/>
              </a:ext>
            </a:extLst>
          </p:cNvPr>
          <p:cNvSpPr txBox="1"/>
          <p:nvPr/>
        </p:nvSpPr>
        <p:spPr>
          <a:xfrm>
            <a:off x="9208234" y="3076756"/>
            <a:ext cx="1858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Shared</a:t>
            </a:r>
            <a:endParaRPr lang="en-US" sz="180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96BBA-C6FC-4745-BBC8-EF814E6E29CA}"/>
              </a:ext>
            </a:extLst>
          </p:cNvPr>
          <p:cNvSpPr txBox="1"/>
          <p:nvPr/>
        </p:nvSpPr>
        <p:spPr>
          <a:xfrm>
            <a:off x="9257111" y="4839412"/>
            <a:ext cx="1858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Dedicated</a:t>
            </a:r>
            <a:endParaRPr lang="en-US" sz="180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7DD89-C69F-47A2-949E-D36649A1A275}"/>
              </a:ext>
            </a:extLst>
          </p:cNvPr>
          <p:cNvSpPr txBox="1"/>
          <p:nvPr/>
        </p:nvSpPr>
        <p:spPr>
          <a:xfrm>
            <a:off x="4525818" y="3055575"/>
            <a:ext cx="354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Threat Detection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185D70-EEF1-485E-BF95-431D0053836A}"/>
              </a:ext>
            </a:extLst>
          </p:cNvPr>
          <p:cNvSpPr txBox="1"/>
          <p:nvPr/>
        </p:nvSpPr>
        <p:spPr>
          <a:xfrm>
            <a:off x="4587416" y="3599886"/>
            <a:ext cx="348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Security Orchestration and </a:t>
            </a:r>
          </a:p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Automated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9B0908-9386-4CFD-96D3-A68528C408C1}"/>
              </a:ext>
            </a:extLst>
          </p:cNvPr>
          <p:cNvSpPr txBox="1"/>
          <p:nvPr/>
        </p:nvSpPr>
        <p:spPr>
          <a:xfrm>
            <a:off x="582503" y="1330890"/>
            <a:ext cx="301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Offering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7BBAB-3F47-4DD2-BC3D-16FEE0B2E896}"/>
              </a:ext>
            </a:extLst>
          </p:cNvPr>
          <p:cNvSpPr txBox="1"/>
          <p:nvPr/>
        </p:nvSpPr>
        <p:spPr>
          <a:xfrm>
            <a:off x="4529290" y="1091322"/>
            <a:ext cx="292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Services / Capability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238BF-E402-4F65-8FAD-2BA910DD8C23}"/>
              </a:ext>
            </a:extLst>
          </p:cNvPr>
          <p:cNvSpPr txBox="1"/>
          <p:nvPr/>
        </p:nvSpPr>
        <p:spPr>
          <a:xfrm>
            <a:off x="8700509" y="1380909"/>
            <a:ext cx="292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Delivery Model</a:t>
            </a:r>
          </a:p>
        </p:txBody>
      </p: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18665B55-1C70-4F3E-A68A-539C4A50A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2389" y="4243142"/>
            <a:ext cx="433528" cy="433528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7D7A798D-E60D-47A6-934A-DD4BBC3C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9216" y="4298007"/>
            <a:ext cx="433528" cy="4335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DAFBB1E-4D0A-4513-8956-A05E38F382AB}"/>
              </a:ext>
            </a:extLst>
          </p:cNvPr>
          <p:cNvSpPr txBox="1"/>
          <p:nvPr/>
        </p:nvSpPr>
        <p:spPr>
          <a:xfrm>
            <a:off x="8699094" y="5466052"/>
            <a:ext cx="2942383" cy="31585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24x7x365 Operations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A15E61-E5FF-4334-B037-99914E4EF8EB}"/>
              </a:ext>
            </a:extLst>
          </p:cNvPr>
          <p:cNvSpPr txBox="1"/>
          <p:nvPr/>
        </p:nvSpPr>
        <p:spPr>
          <a:xfrm>
            <a:off x="563440" y="5354663"/>
            <a:ext cx="2998579" cy="315853"/>
          </a:xfrm>
          <a:prstGeom prst="rect">
            <a:avLst/>
          </a:prstGeom>
          <a:solidFill>
            <a:srgbClr val="0070C0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D4F5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Microsoft Azure Sentinel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7FC99-66D9-47B5-9B55-C6791A9B1D39}"/>
              </a:ext>
            </a:extLst>
          </p:cNvPr>
          <p:cNvSpPr txBox="1"/>
          <p:nvPr/>
        </p:nvSpPr>
        <p:spPr>
          <a:xfrm>
            <a:off x="4575567" y="4348368"/>
            <a:ext cx="3523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&amp; Entity Behavior Analytics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CF20B6D-15FA-4F69-B1FA-575E48573F87}"/>
              </a:ext>
            </a:extLst>
          </p:cNvPr>
          <p:cNvSpPr/>
          <p:nvPr/>
        </p:nvSpPr>
        <p:spPr>
          <a:xfrm>
            <a:off x="4526794" y="4943333"/>
            <a:ext cx="3572782" cy="326834"/>
          </a:xfrm>
          <a:prstGeom prst="rect">
            <a:avLst/>
          </a:prstGeom>
          <a:solidFill>
            <a:schemeClr val="bg1"/>
          </a:solidFill>
          <a:ln>
            <a:solidFill>
              <a:srgbClr val="56AAF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Threat Hunting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C77D1C-4561-4B70-9D98-73F8015C92C1}"/>
              </a:ext>
            </a:extLst>
          </p:cNvPr>
          <p:cNvSpPr/>
          <p:nvPr/>
        </p:nvSpPr>
        <p:spPr>
          <a:xfrm>
            <a:off x="3974238" y="1832886"/>
            <a:ext cx="4231395" cy="755110"/>
          </a:xfrm>
          <a:prstGeom prst="rect">
            <a:avLst/>
          </a:prstGeom>
          <a:solidFill>
            <a:schemeClr val="bg1"/>
          </a:solidFill>
          <a:ln w="76200">
            <a:solidFill>
              <a:srgbClr val="8B0C5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Managed Detection &amp; Response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CDFB6-6F06-486B-951C-0B730F883B40}"/>
              </a:ext>
            </a:extLst>
          </p:cNvPr>
          <p:cNvSpPr/>
          <p:nvPr/>
        </p:nvSpPr>
        <p:spPr>
          <a:xfrm rot="5400000">
            <a:off x="2973388" y="4012988"/>
            <a:ext cx="2574947" cy="372922"/>
          </a:xfrm>
          <a:prstGeom prst="rect">
            <a:avLst/>
          </a:prstGeom>
          <a:solidFill>
            <a:schemeClr val="bg1"/>
          </a:solidFill>
          <a:ln>
            <a:solidFill>
              <a:srgbClr val="56AAF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Threat Intelligence</a:t>
            </a:r>
          </a:p>
        </p:txBody>
      </p:sp>
      <p:sp>
        <p:nvSpPr>
          <p:cNvPr id="67" name="Diagonal Stripe 66">
            <a:extLst>
              <a:ext uri="{FF2B5EF4-FFF2-40B4-BE49-F238E27FC236}">
                <a16:creationId xmlns:a16="http://schemas.microsoft.com/office/drawing/2014/main" id="{19CE9071-34F0-4D38-9F72-5E95C1A10F54}"/>
              </a:ext>
            </a:extLst>
          </p:cNvPr>
          <p:cNvSpPr/>
          <p:nvPr/>
        </p:nvSpPr>
        <p:spPr>
          <a:xfrm rot="8601217">
            <a:off x="7025985" y="1935639"/>
            <a:ext cx="2670919" cy="3648614"/>
          </a:xfrm>
          <a:prstGeom prst="diagStripe">
            <a:avLst>
              <a:gd name="adj" fmla="val 850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4B2-612D-497C-B7C9-7C8247B7B2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8588" y="268288"/>
            <a:ext cx="10793412" cy="639762"/>
          </a:xfrm>
        </p:spPr>
        <p:txBody>
          <a:bodyPr/>
          <a:lstStyle/>
          <a:p>
            <a:r>
              <a:rPr lang="en-US" b="1" dirty="0"/>
              <a:t>MSOC – Solution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DC486-40B9-4017-BFA0-85AFFD37BE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72888" y="5564188"/>
            <a:ext cx="519112" cy="365125"/>
          </a:xfrm>
        </p:spPr>
        <p:txBody>
          <a:bodyPr/>
          <a:lstStyle/>
          <a:p>
            <a:fld id="{5933ABDA-49DC-AB47-BD08-9E6230892011}" type="slidenum">
              <a:rPr lang="en-US" smtClean="0"/>
              <a:t>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21E94-2FFB-44A8-AFBB-46FEE6FB88FF}"/>
              </a:ext>
            </a:extLst>
          </p:cNvPr>
          <p:cNvSpPr/>
          <p:nvPr/>
        </p:nvSpPr>
        <p:spPr>
          <a:xfrm>
            <a:off x="8027275" y="2662776"/>
            <a:ext cx="3195483" cy="1326660"/>
          </a:xfrm>
          <a:prstGeom prst="rect">
            <a:avLst/>
          </a:prstGeom>
          <a:solidFill>
            <a:schemeClr val="bg1">
              <a:alpha val="43137"/>
            </a:schemeClr>
          </a:solidFill>
          <a:ln>
            <a:solidFill>
              <a:srgbClr val="004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 &amp; Operate </a:t>
            </a:r>
          </a:p>
          <a:p>
            <a:pPr algn="ctr"/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Client’s Onprem or Cloud SIEM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32CDD-B1BE-4947-BD79-C7CBA3377972}"/>
              </a:ext>
            </a:extLst>
          </p:cNvPr>
          <p:cNvSpPr/>
          <p:nvPr/>
        </p:nvSpPr>
        <p:spPr>
          <a:xfrm>
            <a:off x="748145" y="1105178"/>
            <a:ext cx="3374844" cy="1518235"/>
          </a:xfrm>
          <a:prstGeom prst="rect">
            <a:avLst/>
          </a:prstGeom>
          <a:solidFill>
            <a:srgbClr val="94115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Enable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NextGen SOC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BABB3-5FEC-48E8-8375-1019B093DC10}"/>
              </a:ext>
            </a:extLst>
          </p:cNvPr>
          <p:cNvSpPr/>
          <p:nvPr/>
        </p:nvSpPr>
        <p:spPr>
          <a:xfrm>
            <a:off x="8027276" y="1120750"/>
            <a:ext cx="3195483" cy="13290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SIEM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EE0E0-78F2-4995-BB19-6A6995BF751D}"/>
              </a:ext>
            </a:extLst>
          </p:cNvPr>
          <p:cNvSpPr/>
          <p:nvPr/>
        </p:nvSpPr>
        <p:spPr>
          <a:xfrm>
            <a:off x="4441970" y="1105178"/>
            <a:ext cx="3282884" cy="1344616"/>
          </a:xfrm>
          <a:prstGeom prst="rect">
            <a:avLst/>
          </a:prstGeom>
          <a:solidFill>
            <a:srgbClr val="FD606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NextGen SOC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47DD8-4160-4B5E-86C2-B5898D93993D}"/>
              </a:ext>
            </a:extLst>
          </p:cNvPr>
          <p:cNvSpPr txBox="1"/>
          <p:nvPr/>
        </p:nvSpPr>
        <p:spPr>
          <a:xfrm>
            <a:off x="751445" y="4388447"/>
            <a:ext cx="6973409" cy="338554"/>
          </a:xfrm>
          <a:prstGeom prst="rect">
            <a:avLst/>
          </a:prstGeom>
          <a:solidFill>
            <a:srgbClr val="0070C0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Azure Sentinel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42D4F1-CB0F-4D9F-A899-E8048804CDD0}"/>
              </a:ext>
            </a:extLst>
          </p:cNvPr>
          <p:cNvSpPr/>
          <p:nvPr/>
        </p:nvSpPr>
        <p:spPr>
          <a:xfrm>
            <a:off x="4441970" y="2672608"/>
            <a:ext cx="3282884" cy="1326660"/>
          </a:xfrm>
          <a:prstGeom prst="rect">
            <a:avLst/>
          </a:prstGeom>
          <a:noFill/>
          <a:ln>
            <a:solidFill>
              <a:srgbClr val="FD6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Hybrid approach to Integrate Client Azure Sentinel Workspace(s) to Managed SOC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C7A6F0-7B4A-4BD3-B98E-A04FC1D0F14B}"/>
              </a:ext>
            </a:extLst>
          </p:cNvPr>
          <p:cNvSpPr/>
          <p:nvPr/>
        </p:nvSpPr>
        <p:spPr>
          <a:xfrm>
            <a:off x="748144" y="2662776"/>
            <a:ext cx="3374845" cy="13321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941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Enable client with SIEM Platform &amp; Services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691028-6C27-48D1-A7B6-964267643487}"/>
              </a:ext>
            </a:extLst>
          </p:cNvPr>
          <p:cNvCxnSpPr>
            <a:cxnSpLocks/>
          </p:cNvCxnSpPr>
          <p:nvPr/>
        </p:nvCxnSpPr>
        <p:spPr>
          <a:xfrm>
            <a:off x="2373896" y="5086927"/>
            <a:ext cx="0" cy="492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5CDE20-B348-4269-BB9A-9D442BF925B3}"/>
              </a:ext>
            </a:extLst>
          </p:cNvPr>
          <p:cNvCxnSpPr>
            <a:cxnSpLocks/>
          </p:cNvCxnSpPr>
          <p:nvPr/>
        </p:nvCxnSpPr>
        <p:spPr>
          <a:xfrm>
            <a:off x="11171952" y="5072833"/>
            <a:ext cx="0" cy="492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48396-1D42-4F31-8C24-4B85C927B2F0}"/>
              </a:ext>
            </a:extLst>
          </p:cNvPr>
          <p:cNvCxnSpPr>
            <a:cxnSpLocks/>
          </p:cNvCxnSpPr>
          <p:nvPr/>
        </p:nvCxnSpPr>
        <p:spPr>
          <a:xfrm>
            <a:off x="764508" y="5124667"/>
            <a:ext cx="0" cy="492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FCAD6-C52A-4467-BF9D-7848EB957E4B}"/>
              </a:ext>
            </a:extLst>
          </p:cNvPr>
          <p:cNvSpPr/>
          <p:nvPr/>
        </p:nvSpPr>
        <p:spPr>
          <a:xfrm>
            <a:off x="568784" y="2449793"/>
            <a:ext cx="10852997" cy="212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6A0AAE-CBA2-407F-B84C-51D8EEFFB3DE}"/>
              </a:ext>
            </a:extLst>
          </p:cNvPr>
          <p:cNvSpPr txBox="1"/>
          <p:nvPr/>
        </p:nvSpPr>
        <p:spPr>
          <a:xfrm>
            <a:off x="2529869" y="5148081"/>
            <a:ext cx="15898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314" fontAlgn="base">
              <a:spcAft>
                <a:spcPts val="2353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Segoe UI Semibold"/>
              </a:rPr>
              <a:t>Easier management and integration</a:t>
            </a:r>
            <a:endParaRPr lang="en-IN" sz="1100">
              <a:solidFill>
                <a:srgbClr val="000000"/>
              </a:solidFill>
              <a:latin typeface="Segoe UI Semibold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F32F7A-302E-400F-91EC-57835097C427}"/>
              </a:ext>
            </a:extLst>
          </p:cNvPr>
          <p:cNvGrpSpPr/>
          <p:nvPr/>
        </p:nvGrpSpPr>
        <p:grpSpPr>
          <a:xfrm>
            <a:off x="782279" y="5737422"/>
            <a:ext cx="4278764" cy="246221"/>
            <a:chOff x="7206850" y="5633065"/>
            <a:chExt cx="4278764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ED3C98-19F6-4476-BF81-75716452A000}"/>
                </a:ext>
              </a:extLst>
            </p:cNvPr>
            <p:cNvSpPr txBox="1"/>
            <p:nvPr/>
          </p:nvSpPr>
          <p:spPr>
            <a:xfrm>
              <a:off x="7398733" y="5633065"/>
              <a:ext cx="40868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Segoe UI" panose="020B0502040204020203" pitchFamily="34" charset="0"/>
                </a:rPr>
                <a:t>We pay </a:t>
              </a:r>
              <a:r>
                <a:rPr lang="en-US" sz="10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for the subscription and invoices the customer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EF74A8-1952-4A39-A260-668F7C2729F6}"/>
                </a:ext>
              </a:extLst>
            </p:cNvPr>
            <p:cNvSpPr/>
            <p:nvPr/>
          </p:nvSpPr>
          <p:spPr>
            <a:xfrm>
              <a:off x="7206850" y="5700819"/>
              <a:ext cx="182880" cy="177351"/>
            </a:xfrm>
            <a:prstGeom prst="rect">
              <a:avLst/>
            </a:prstGeom>
            <a:solidFill>
              <a:srgbClr val="62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D3A9CEF-914A-4270-852D-9D0892F9547C}"/>
              </a:ext>
            </a:extLst>
          </p:cNvPr>
          <p:cNvGrpSpPr/>
          <p:nvPr/>
        </p:nvGrpSpPr>
        <p:grpSpPr>
          <a:xfrm>
            <a:off x="6641852" y="5666272"/>
            <a:ext cx="5031773" cy="246221"/>
            <a:chOff x="6952213" y="5901520"/>
            <a:chExt cx="5031773" cy="2462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0ABB75-07C7-4A6B-982D-2EAC5E9A2FA2}"/>
                </a:ext>
              </a:extLst>
            </p:cNvPr>
            <p:cNvSpPr txBox="1"/>
            <p:nvPr/>
          </p:nvSpPr>
          <p:spPr>
            <a:xfrm>
              <a:off x="7375716" y="5901520"/>
              <a:ext cx="46082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Segoe UI" panose="020B0502040204020203" pitchFamily="34" charset="0"/>
                </a:rPr>
                <a:t>Customer with an EA (Enterprise agreement) may prefer using the EA contract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16BB52-334A-48EA-9DE8-845CA3F0037D}"/>
                </a:ext>
              </a:extLst>
            </p:cNvPr>
            <p:cNvSpPr/>
            <p:nvPr/>
          </p:nvSpPr>
          <p:spPr>
            <a:xfrm>
              <a:off x="7206850" y="5931679"/>
              <a:ext cx="201168" cy="201168"/>
            </a:xfrm>
            <a:prstGeom prst="rect">
              <a:avLst/>
            </a:prstGeom>
            <a:solidFill>
              <a:srgbClr val="004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D61483-FCF1-4F72-8F59-DE018596187C}"/>
                </a:ext>
              </a:extLst>
            </p:cNvPr>
            <p:cNvSpPr/>
            <p:nvPr/>
          </p:nvSpPr>
          <p:spPr>
            <a:xfrm>
              <a:off x="6952213" y="5936814"/>
              <a:ext cx="201168" cy="201168"/>
            </a:xfrm>
            <a:prstGeom prst="rect">
              <a:avLst/>
            </a:prstGeom>
            <a:solidFill>
              <a:srgbClr val="FD60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7444C51-2E81-481F-A911-D61A189EC1A0}"/>
              </a:ext>
            </a:extLst>
          </p:cNvPr>
          <p:cNvSpPr txBox="1"/>
          <p:nvPr/>
        </p:nvSpPr>
        <p:spPr>
          <a:xfrm>
            <a:off x="897967" y="5148081"/>
            <a:ext cx="14551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 defTabSz="914314" fontAlgn="base">
              <a:spcAft>
                <a:spcPts val="2353"/>
              </a:spcAft>
              <a:buNone/>
              <a:defRPr sz="1100">
                <a:solidFill>
                  <a:srgbClr val="000000"/>
                </a:solidFill>
                <a:latin typeface="Segoe UI Semibold"/>
              </a:defRPr>
            </a:lvl1pPr>
          </a:lstStyle>
          <a:p>
            <a:r>
              <a:rPr lang="en-US"/>
              <a:t>Seamless and simplified security</a:t>
            </a:r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A1450A-B236-4B3E-9206-B15876846FC5}"/>
              </a:ext>
            </a:extLst>
          </p:cNvPr>
          <p:cNvCxnSpPr>
            <a:cxnSpLocks/>
          </p:cNvCxnSpPr>
          <p:nvPr/>
        </p:nvCxnSpPr>
        <p:spPr>
          <a:xfrm>
            <a:off x="4119688" y="5072833"/>
            <a:ext cx="0" cy="492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2081A3-B18B-4FA4-AEF0-05A9C49C9FFA}"/>
              </a:ext>
            </a:extLst>
          </p:cNvPr>
          <p:cNvSpPr txBox="1"/>
          <p:nvPr/>
        </p:nvSpPr>
        <p:spPr>
          <a:xfrm>
            <a:off x="4250007" y="5145462"/>
            <a:ext cx="16154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14" fontAlgn="base">
              <a:spcAft>
                <a:spcPts val="2353"/>
              </a:spcAft>
            </a:pPr>
            <a:r>
              <a:rPr lang="en-US" sz="1100">
                <a:solidFill>
                  <a:srgbClr val="000000"/>
                </a:solidFill>
                <a:latin typeface="Segoe UI Semibold"/>
              </a:rPr>
              <a:t>Leverage AI/ML, intel and automation</a:t>
            </a:r>
            <a:endParaRPr lang="en-IN" sz="1100">
              <a:solidFill>
                <a:srgbClr val="000000"/>
              </a:solidFill>
              <a:latin typeface="Segoe UI Semibold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23ECB3-4D07-445B-91B6-6CC0FCC2E93C}"/>
              </a:ext>
            </a:extLst>
          </p:cNvPr>
          <p:cNvCxnSpPr>
            <a:cxnSpLocks/>
          </p:cNvCxnSpPr>
          <p:nvPr/>
        </p:nvCxnSpPr>
        <p:spPr>
          <a:xfrm>
            <a:off x="5865477" y="5086927"/>
            <a:ext cx="0" cy="492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5A79C8A-5158-4DC1-97F8-DEBA62327FA8}"/>
              </a:ext>
            </a:extLst>
          </p:cNvPr>
          <p:cNvSpPr txBox="1"/>
          <p:nvPr/>
        </p:nvSpPr>
        <p:spPr>
          <a:xfrm>
            <a:off x="5975604" y="5108965"/>
            <a:ext cx="17304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14" fontAlgn="base">
              <a:spcBef>
                <a:spcPts val="0"/>
              </a:spcBef>
              <a:defRPr/>
            </a:pPr>
            <a:r>
              <a:rPr lang="en-US" sz="1100">
                <a:solidFill>
                  <a:srgbClr val="000000"/>
                </a:solidFill>
                <a:latin typeface="Segoe UI Semibold"/>
              </a:rPr>
              <a:t>Security by design powered by ML at scale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BEF382-5E5F-4CD0-B457-BC2E7121C5C1}"/>
              </a:ext>
            </a:extLst>
          </p:cNvPr>
          <p:cNvCxnSpPr>
            <a:cxnSpLocks/>
          </p:cNvCxnSpPr>
          <p:nvPr/>
        </p:nvCxnSpPr>
        <p:spPr>
          <a:xfrm>
            <a:off x="7721553" y="5084308"/>
            <a:ext cx="0" cy="492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9DAE90-7431-4398-A4AE-057632B010DD}"/>
              </a:ext>
            </a:extLst>
          </p:cNvPr>
          <p:cNvSpPr txBox="1"/>
          <p:nvPr/>
        </p:nvSpPr>
        <p:spPr>
          <a:xfrm>
            <a:off x="7804775" y="5107213"/>
            <a:ext cx="17479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defTabSz="914314" fontAlgn="base">
              <a:spcAft>
                <a:spcPts val="2353"/>
              </a:spcAft>
              <a:buNone/>
              <a:defRPr/>
            </a:pPr>
            <a:r>
              <a:rPr lang="en-US" sz="1100">
                <a:solidFill>
                  <a:srgbClr val="000000"/>
                </a:solidFill>
                <a:latin typeface="Segoe UI Semibold"/>
              </a:rPr>
              <a:t>Fewer vendors/products to manage</a:t>
            </a:r>
            <a:endParaRPr lang="en-IN" sz="1100">
              <a:solidFill>
                <a:srgbClr val="000000"/>
              </a:solidFill>
              <a:latin typeface="Segoe UI Semibold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FA1583-4594-4B7D-8ADA-31255CAD9D41}"/>
              </a:ext>
            </a:extLst>
          </p:cNvPr>
          <p:cNvCxnSpPr>
            <a:cxnSpLocks/>
          </p:cNvCxnSpPr>
          <p:nvPr/>
        </p:nvCxnSpPr>
        <p:spPr>
          <a:xfrm>
            <a:off x="9549390" y="5084307"/>
            <a:ext cx="0" cy="4920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23ED4C-B6E1-4295-B70B-46162359FA19}"/>
              </a:ext>
            </a:extLst>
          </p:cNvPr>
          <p:cNvSpPr txBox="1"/>
          <p:nvPr/>
        </p:nvSpPr>
        <p:spPr>
          <a:xfrm>
            <a:off x="9577629" y="5133987"/>
            <a:ext cx="16133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defTabSz="914314" fontAlgn="base">
              <a:spcAft>
                <a:spcPts val="2353"/>
              </a:spcAft>
              <a:buNone/>
              <a:defRPr/>
            </a:pPr>
            <a:r>
              <a:rPr lang="en-US" sz="1100">
                <a:solidFill>
                  <a:srgbClr val="000000"/>
                </a:solidFill>
                <a:latin typeface="Segoe UI Semibold"/>
              </a:rPr>
              <a:t>Modular Capability &amp; Flexible Pricing</a:t>
            </a:r>
            <a:endParaRPr lang="en-IN" sz="1100">
              <a:solidFill>
                <a:srgbClr val="000000"/>
              </a:solidFill>
              <a:latin typeface="Segoe UI Semibold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DD4BFD-B9F4-49C6-833F-770FCE3A2B19}"/>
              </a:ext>
            </a:extLst>
          </p:cNvPr>
          <p:cNvSpPr txBox="1"/>
          <p:nvPr/>
        </p:nvSpPr>
        <p:spPr>
          <a:xfrm>
            <a:off x="751445" y="4040075"/>
            <a:ext cx="337484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Outsourced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D5D8A7-EA57-458A-BF7D-C6F51350242F}"/>
              </a:ext>
            </a:extLst>
          </p:cNvPr>
          <p:cNvSpPr txBox="1"/>
          <p:nvPr/>
        </p:nvSpPr>
        <p:spPr>
          <a:xfrm>
            <a:off x="4520139" y="4051910"/>
            <a:ext cx="6702620" cy="304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Co-sourced – Shared Responsibility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3911B-A4D4-4426-B4E7-C3F967E58448}"/>
              </a:ext>
            </a:extLst>
          </p:cNvPr>
          <p:cNvSpPr txBox="1"/>
          <p:nvPr/>
        </p:nvSpPr>
        <p:spPr>
          <a:xfrm>
            <a:off x="751445" y="4745753"/>
            <a:ext cx="10461521" cy="338554"/>
          </a:xfrm>
          <a:prstGeom prst="rect">
            <a:avLst/>
          </a:prstGeom>
          <a:solidFill>
            <a:schemeClr val="accent6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24x7x365 Operations &amp; Management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568823-939C-467F-9FCD-1575B12ACA29}"/>
              </a:ext>
            </a:extLst>
          </p:cNvPr>
          <p:cNvSpPr txBox="1"/>
          <p:nvPr/>
        </p:nvSpPr>
        <p:spPr>
          <a:xfrm>
            <a:off x="7736054" y="4388596"/>
            <a:ext cx="3486705" cy="338554"/>
          </a:xfrm>
          <a:prstGeom prst="rect">
            <a:avLst/>
          </a:prstGeom>
          <a:solidFill>
            <a:schemeClr val="accent6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 SIEM</a:t>
            </a:r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60B70823-326A-43C2-B287-5F6016CD476F}"/>
              </a:ext>
            </a:extLst>
          </p:cNvPr>
          <p:cNvSpPr txBox="1">
            <a:spLocks/>
          </p:cNvSpPr>
          <p:nvPr/>
        </p:nvSpPr>
        <p:spPr>
          <a:xfrm>
            <a:off x="8737600" y="6359879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F02FA9-8CAD-4C87-B028-31481A2E0525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4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91F1-3283-4C0B-B618-B80215E1E0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1938"/>
            <a:ext cx="10972800" cy="6397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Application Security &amp; Vulnerability Management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66698-30C6-4972-8CC0-7B7CFE1F48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01450" y="6359525"/>
            <a:ext cx="590550" cy="365125"/>
          </a:xfrm>
        </p:spPr>
        <p:txBody>
          <a:bodyPr/>
          <a:lstStyle/>
          <a:p>
            <a:fld id="{F480564F-2DE5-4D26-A9D7-4381E1162932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4D4F53">
                  <a:tint val="75000"/>
                </a:srgb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D1A7A50-28F4-43D6-82B6-0F74BAD7AEE2}"/>
              </a:ext>
            </a:extLst>
          </p:cNvPr>
          <p:cNvSpPr/>
          <p:nvPr/>
        </p:nvSpPr>
        <p:spPr>
          <a:xfrm flipV="1">
            <a:off x="200912" y="1596877"/>
            <a:ext cx="2847228" cy="12200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62E3142-2D9A-4FDD-B81F-F613E2A2E317}"/>
              </a:ext>
            </a:extLst>
          </p:cNvPr>
          <p:cNvSpPr/>
          <p:nvPr/>
        </p:nvSpPr>
        <p:spPr>
          <a:xfrm flipV="1">
            <a:off x="4324303" y="1608697"/>
            <a:ext cx="1437167" cy="13591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010664B-7B20-45EE-8E8E-5A4D3EFBC984}"/>
              </a:ext>
            </a:extLst>
          </p:cNvPr>
          <p:cNvSpPr/>
          <p:nvPr/>
        </p:nvSpPr>
        <p:spPr>
          <a:xfrm flipV="1">
            <a:off x="7630622" y="1610016"/>
            <a:ext cx="1371600" cy="12425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: Top Corners Rounded 34">
            <a:extLst>
              <a:ext uri="{FF2B5EF4-FFF2-40B4-BE49-F238E27FC236}">
                <a16:creationId xmlns:a16="http://schemas.microsoft.com/office/drawing/2014/main" id="{04CBDE44-9588-42DF-875F-AEE4536D7622}"/>
              </a:ext>
            </a:extLst>
          </p:cNvPr>
          <p:cNvSpPr/>
          <p:nvPr/>
        </p:nvSpPr>
        <p:spPr>
          <a:xfrm>
            <a:off x="161654" y="900788"/>
            <a:ext cx="3178669" cy="61264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 Security </a:t>
            </a:r>
          </a:p>
        </p:txBody>
      </p:sp>
      <p:sp>
        <p:nvSpPr>
          <p:cNvPr id="30" name="Rectangle: Top Corners Rounded 34">
            <a:extLst>
              <a:ext uri="{FF2B5EF4-FFF2-40B4-BE49-F238E27FC236}">
                <a16:creationId xmlns:a16="http://schemas.microsoft.com/office/drawing/2014/main" id="{1BA223E9-D3C0-4EC0-89CD-CC91967F38AE}"/>
              </a:ext>
            </a:extLst>
          </p:cNvPr>
          <p:cNvSpPr/>
          <p:nvPr/>
        </p:nvSpPr>
        <p:spPr>
          <a:xfrm>
            <a:off x="3508741" y="906464"/>
            <a:ext cx="3163096" cy="6126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Vulnerability Management Services</a:t>
            </a:r>
          </a:p>
        </p:txBody>
      </p:sp>
      <p:sp>
        <p:nvSpPr>
          <p:cNvPr id="31" name="Rectangle: Top Corners Rounded 34">
            <a:extLst>
              <a:ext uri="{FF2B5EF4-FFF2-40B4-BE49-F238E27FC236}">
                <a16:creationId xmlns:a16="http://schemas.microsoft.com/office/drawing/2014/main" id="{AB4DCBE0-1A24-4B33-A359-166B5F8B851B}"/>
              </a:ext>
            </a:extLst>
          </p:cNvPr>
          <p:cNvSpPr/>
          <p:nvPr/>
        </p:nvSpPr>
        <p:spPr>
          <a:xfrm>
            <a:off x="6787190" y="943650"/>
            <a:ext cx="3175613" cy="61264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Advisory Services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7A8CB5CB-5A2D-4DCE-93FF-A4DAD62A3DD4}"/>
              </a:ext>
            </a:extLst>
          </p:cNvPr>
          <p:cNvSpPr/>
          <p:nvPr/>
        </p:nvSpPr>
        <p:spPr>
          <a:xfrm>
            <a:off x="178248" y="2652814"/>
            <a:ext cx="1458931" cy="660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Modelling</a:t>
            </a:r>
          </a:p>
        </p:txBody>
      </p:sp>
      <p:sp>
        <p:nvSpPr>
          <p:cNvPr id="41" name="Rectangle: Rounded Corners 15">
            <a:extLst>
              <a:ext uri="{FF2B5EF4-FFF2-40B4-BE49-F238E27FC236}">
                <a16:creationId xmlns:a16="http://schemas.microsoft.com/office/drawing/2014/main" id="{1443A06C-F9C4-4531-9A30-22319C5EB3E6}"/>
              </a:ext>
            </a:extLst>
          </p:cNvPr>
          <p:cNvSpPr/>
          <p:nvPr/>
        </p:nvSpPr>
        <p:spPr>
          <a:xfrm>
            <a:off x="1745377" y="3430018"/>
            <a:ext cx="1595968" cy="657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Security Testing</a:t>
            </a:r>
          </a:p>
        </p:txBody>
      </p:sp>
      <p:sp>
        <p:nvSpPr>
          <p:cNvPr id="42" name="Rectangle: Rounded Corners 23">
            <a:extLst>
              <a:ext uri="{FF2B5EF4-FFF2-40B4-BE49-F238E27FC236}">
                <a16:creationId xmlns:a16="http://schemas.microsoft.com/office/drawing/2014/main" id="{83AF062D-4577-484A-A3DF-9DFEC0F2946B}"/>
              </a:ext>
            </a:extLst>
          </p:cNvPr>
          <p:cNvSpPr/>
          <p:nvPr/>
        </p:nvSpPr>
        <p:spPr>
          <a:xfrm>
            <a:off x="1745377" y="2664004"/>
            <a:ext cx="1601414" cy="660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Penetration Testing</a:t>
            </a:r>
          </a:p>
        </p:txBody>
      </p:sp>
      <p:sp>
        <p:nvSpPr>
          <p:cNvPr id="43" name="Rectangle: Rounded Corners 6">
            <a:extLst>
              <a:ext uri="{FF2B5EF4-FFF2-40B4-BE49-F238E27FC236}">
                <a16:creationId xmlns:a16="http://schemas.microsoft.com/office/drawing/2014/main" id="{602CF61B-742E-447C-AE36-B3E1BD2BC72D}"/>
              </a:ext>
            </a:extLst>
          </p:cNvPr>
          <p:cNvSpPr/>
          <p:nvPr/>
        </p:nvSpPr>
        <p:spPr>
          <a:xfrm>
            <a:off x="1752447" y="1896142"/>
            <a:ext cx="1601414" cy="660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Application Security Testing (DAST)</a:t>
            </a:r>
          </a:p>
        </p:txBody>
      </p:sp>
      <p:sp>
        <p:nvSpPr>
          <p:cNvPr id="44" name="Rectangle: Rounded Corners 6">
            <a:extLst>
              <a:ext uri="{FF2B5EF4-FFF2-40B4-BE49-F238E27FC236}">
                <a16:creationId xmlns:a16="http://schemas.microsoft.com/office/drawing/2014/main" id="{B45C7373-2B10-4D89-830F-28632D26AD08}"/>
              </a:ext>
            </a:extLst>
          </p:cNvPr>
          <p:cNvSpPr/>
          <p:nvPr/>
        </p:nvSpPr>
        <p:spPr>
          <a:xfrm>
            <a:off x="187076" y="1884526"/>
            <a:ext cx="1458931" cy="6609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Application Security Testing (SAST)</a:t>
            </a:r>
          </a:p>
        </p:txBody>
      </p:sp>
      <p:sp>
        <p:nvSpPr>
          <p:cNvPr id="45" name="Rectangle: Rounded Corners 15">
            <a:extLst>
              <a:ext uri="{FF2B5EF4-FFF2-40B4-BE49-F238E27FC236}">
                <a16:creationId xmlns:a16="http://schemas.microsoft.com/office/drawing/2014/main" id="{177C0F46-DF74-4B7F-A9A4-2DE624B2BE58}"/>
              </a:ext>
            </a:extLst>
          </p:cNvPr>
          <p:cNvSpPr/>
          <p:nvPr/>
        </p:nvSpPr>
        <p:spPr>
          <a:xfrm>
            <a:off x="178249" y="3404520"/>
            <a:ext cx="1467758" cy="657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 Security Testing</a:t>
            </a:r>
          </a:p>
        </p:txBody>
      </p:sp>
      <p:sp>
        <p:nvSpPr>
          <p:cNvPr id="46" name="Rectangle: Rounded Corners 15">
            <a:extLst>
              <a:ext uri="{FF2B5EF4-FFF2-40B4-BE49-F238E27FC236}">
                <a16:creationId xmlns:a16="http://schemas.microsoft.com/office/drawing/2014/main" id="{528C0CCE-E832-420D-AFE5-E39BACDC42ED}"/>
              </a:ext>
            </a:extLst>
          </p:cNvPr>
          <p:cNvSpPr/>
          <p:nvPr/>
        </p:nvSpPr>
        <p:spPr>
          <a:xfrm>
            <a:off x="1744356" y="4165855"/>
            <a:ext cx="1595968" cy="657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Security testing</a:t>
            </a:r>
          </a:p>
        </p:txBody>
      </p:sp>
      <p:sp>
        <p:nvSpPr>
          <p:cNvPr id="47" name="Rectangle: Rounded Corners 15">
            <a:extLst>
              <a:ext uri="{FF2B5EF4-FFF2-40B4-BE49-F238E27FC236}">
                <a16:creationId xmlns:a16="http://schemas.microsoft.com/office/drawing/2014/main" id="{5C2B3F7A-3541-421B-AB2B-B87086AB746E}"/>
              </a:ext>
            </a:extLst>
          </p:cNvPr>
          <p:cNvSpPr/>
          <p:nvPr/>
        </p:nvSpPr>
        <p:spPr>
          <a:xfrm>
            <a:off x="187076" y="4157191"/>
            <a:ext cx="1467759" cy="657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Leakage Prevention</a:t>
            </a:r>
          </a:p>
        </p:txBody>
      </p:sp>
      <p:sp>
        <p:nvSpPr>
          <p:cNvPr id="48" name="Rectangle: Rounded Corners 10">
            <a:extLst>
              <a:ext uri="{FF2B5EF4-FFF2-40B4-BE49-F238E27FC236}">
                <a16:creationId xmlns:a16="http://schemas.microsoft.com/office/drawing/2014/main" id="{7A8CB5CB-5A2D-4DCE-93FF-A4DAD62A3DD4}"/>
              </a:ext>
            </a:extLst>
          </p:cNvPr>
          <p:cNvSpPr/>
          <p:nvPr/>
        </p:nvSpPr>
        <p:spPr>
          <a:xfrm>
            <a:off x="3508741" y="2693704"/>
            <a:ext cx="1458931" cy="660980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Penetration Testing</a:t>
            </a:r>
          </a:p>
        </p:txBody>
      </p:sp>
      <p:sp>
        <p:nvSpPr>
          <p:cNvPr id="49" name="Rectangle: Rounded Corners 15">
            <a:extLst>
              <a:ext uri="{FF2B5EF4-FFF2-40B4-BE49-F238E27FC236}">
                <a16:creationId xmlns:a16="http://schemas.microsoft.com/office/drawing/2014/main" id="{1443A06C-F9C4-4531-9A30-22319C5EB3E6}"/>
              </a:ext>
            </a:extLst>
          </p:cNvPr>
          <p:cNvSpPr/>
          <p:nvPr/>
        </p:nvSpPr>
        <p:spPr>
          <a:xfrm>
            <a:off x="5075870" y="3470908"/>
            <a:ext cx="1595968" cy="657767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Configuration Assessment</a:t>
            </a:r>
          </a:p>
        </p:txBody>
      </p:sp>
      <p:sp>
        <p:nvSpPr>
          <p:cNvPr id="50" name="Rectangle: Rounded Corners 23">
            <a:extLst>
              <a:ext uri="{FF2B5EF4-FFF2-40B4-BE49-F238E27FC236}">
                <a16:creationId xmlns:a16="http://schemas.microsoft.com/office/drawing/2014/main" id="{83AF062D-4577-484A-A3DF-9DFEC0F2946B}"/>
              </a:ext>
            </a:extLst>
          </p:cNvPr>
          <p:cNvSpPr/>
          <p:nvPr/>
        </p:nvSpPr>
        <p:spPr>
          <a:xfrm>
            <a:off x="5075870" y="2704894"/>
            <a:ext cx="1601414" cy="660980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Remediation Advisory services</a:t>
            </a:r>
          </a:p>
        </p:txBody>
      </p:sp>
      <p:sp>
        <p:nvSpPr>
          <p:cNvPr id="51" name="Rectangle: Rounded Corners 6">
            <a:extLst>
              <a:ext uri="{FF2B5EF4-FFF2-40B4-BE49-F238E27FC236}">
                <a16:creationId xmlns:a16="http://schemas.microsoft.com/office/drawing/2014/main" id="{602CF61B-742E-447C-AE36-B3E1BD2BC72D}"/>
              </a:ext>
            </a:extLst>
          </p:cNvPr>
          <p:cNvSpPr/>
          <p:nvPr/>
        </p:nvSpPr>
        <p:spPr>
          <a:xfrm>
            <a:off x="5082940" y="1937032"/>
            <a:ext cx="1601414" cy="660980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Vulnerability Scanning</a:t>
            </a:r>
          </a:p>
        </p:txBody>
      </p:sp>
      <p:sp>
        <p:nvSpPr>
          <p:cNvPr id="52" name="Rectangle: Rounded Corners 6">
            <a:extLst>
              <a:ext uri="{FF2B5EF4-FFF2-40B4-BE49-F238E27FC236}">
                <a16:creationId xmlns:a16="http://schemas.microsoft.com/office/drawing/2014/main" id="{B45C7373-2B10-4D89-830F-28632D26AD08}"/>
              </a:ext>
            </a:extLst>
          </p:cNvPr>
          <p:cNvSpPr/>
          <p:nvPr/>
        </p:nvSpPr>
        <p:spPr>
          <a:xfrm>
            <a:off x="3517569" y="1925416"/>
            <a:ext cx="1458931" cy="660980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Vulnerability Scanning</a:t>
            </a:r>
          </a:p>
        </p:txBody>
      </p:sp>
      <p:sp>
        <p:nvSpPr>
          <p:cNvPr id="53" name="Rectangle: Rounded Corners 15">
            <a:extLst>
              <a:ext uri="{FF2B5EF4-FFF2-40B4-BE49-F238E27FC236}">
                <a16:creationId xmlns:a16="http://schemas.microsoft.com/office/drawing/2014/main" id="{177C0F46-DF74-4B7F-A9A4-2DE624B2BE58}"/>
              </a:ext>
            </a:extLst>
          </p:cNvPr>
          <p:cNvSpPr/>
          <p:nvPr/>
        </p:nvSpPr>
        <p:spPr>
          <a:xfrm>
            <a:off x="3508742" y="3445410"/>
            <a:ext cx="1467758" cy="657767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Program Management</a:t>
            </a:r>
          </a:p>
        </p:txBody>
      </p:sp>
      <p:sp>
        <p:nvSpPr>
          <p:cNvPr id="56" name="Rectangle: Rounded Corners 15">
            <a:extLst>
              <a:ext uri="{FF2B5EF4-FFF2-40B4-BE49-F238E27FC236}">
                <a16:creationId xmlns:a16="http://schemas.microsoft.com/office/drawing/2014/main" id="{5C2B3F7A-3541-421B-AB2B-B87086AB746E}"/>
              </a:ext>
            </a:extLst>
          </p:cNvPr>
          <p:cNvSpPr/>
          <p:nvPr/>
        </p:nvSpPr>
        <p:spPr>
          <a:xfrm>
            <a:off x="3539873" y="4198081"/>
            <a:ext cx="3131964" cy="657767"/>
          </a:xfrm>
          <a:prstGeom prst="rect">
            <a:avLst/>
          </a:prstGeom>
          <a:solidFill>
            <a:srgbClr val="FFFFC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teaming Services</a:t>
            </a:r>
          </a:p>
        </p:txBody>
      </p:sp>
      <p:sp>
        <p:nvSpPr>
          <p:cNvPr id="57" name="Rectangle: Rounded Corners 10">
            <a:extLst>
              <a:ext uri="{FF2B5EF4-FFF2-40B4-BE49-F238E27FC236}">
                <a16:creationId xmlns:a16="http://schemas.microsoft.com/office/drawing/2014/main" id="{7A8CB5CB-5A2D-4DCE-93FF-A4DAD62A3DD4}"/>
              </a:ext>
            </a:extLst>
          </p:cNvPr>
          <p:cNvSpPr/>
          <p:nvPr/>
        </p:nvSpPr>
        <p:spPr>
          <a:xfrm>
            <a:off x="6787191" y="2749459"/>
            <a:ext cx="1458931" cy="660980"/>
          </a:xfrm>
          <a:prstGeom prst="rect">
            <a:avLst/>
          </a:prstGeom>
          <a:solidFill>
            <a:srgbClr val="FCEEF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Remediation Analysis &amp;  advisory</a:t>
            </a:r>
          </a:p>
        </p:txBody>
      </p:sp>
      <p:sp>
        <p:nvSpPr>
          <p:cNvPr id="58" name="Rectangle: Rounded Corners 6">
            <a:extLst>
              <a:ext uri="{FF2B5EF4-FFF2-40B4-BE49-F238E27FC236}">
                <a16:creationId xmlns:a16="http://schemas.microsoft.com/office/drawing/2014/main" id="{602CF61B-742E-447C-AE36-B3E1BD2BC72D}"/>
              </a:ext>
            </a:extLst>
          </p:cNvPr>
          <p:cNvSpPr/>
          <p:nvPr/>
        </p:nvSpPr>
        <p:spPr>
          <a:xfrm>
            <a:off x="8361390" y="1992787"/>
            <a:ext cx="1601414" cy="660980"/>
          </a:xfrm>
          <a:prstGeom prst="rect">
            <a:avLst/>
          </a:prstGeom>
          <a:solidFill>
            <a:srgbClr val="FCEEF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Assessment</a:t>
            </a:r>
          </a:p>
        </p:txBody>
      </p:sp>
      <p:sp>
        <p:nvSpPr>
          <p:cNvPr id="59" name="Rectangle: Rounded Corners 6">
            <a:extLst>
              <a:ext uri="{FF2B5EF4-FFF2-40B4-BE49-F238E27FC236}">
                <a16:creationId xmlns:a16="http://schemas.microsoft.com/office/drawing/2014/main" id="{B45C7373-2B10-4D89-830F-28632D26AD08}"/>
              </a:ext>
            </a:extLst>
          </p:cNvPr>
          <p:cNvSpPr/>
          <p:nvPr/>
        </p:nvSpPr>
        <p:spPr>
          <a:xfrm>
            <a:off x="6796019" y="1981171"/>
            <a:ext cx="1458931" cy="660980"/>
          </a:xfrm>
          <a:prstGeom prst="rect">
            <a:avLst/>
          </a:prstGeom>
          <a:solidFill>
            <a:srgbClr val="FCEEF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security Reviews</a:t>
            </a: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7A8CB5CB-5A2D-4DCE-93FF-A4DAD62A3DD4}"/>
              </a:ext>
            </a:extLst>
          </p:cNvPr>
          <p:cNvSpPr/>
          <p:nvPr/>
        </p:nvSpPr>
        <p:spPr>
          <a:xfrm>
            <a:off x="8389247" y="2756896"/>
            <a:ext cx="1591093" cy="660980"/>
          </a:xfrm>
          <a:prstGeom prst="rect">
            <a:avLst/>
          </a:prstGeom>
          <a:solidFill>
            <a:srgbClr val="FCEEF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Assessments</a:t>
            </a:r>
          </a:p>
        </p:txBody>
      </p:sp>
      <p:sp>
        <p:nvSpPr>
          <p:cNvPr id="61" name="Rectangle: Rounded Corners 10">
            <a:extLst>
              <a:ext uri="{FF2B5EF4-FFF2-40B4-BE49-F238E27FC236}">
                <a16:creationId xmlns:a16="http://schemas.microsoft.com/office/drawing/2014/main" id="{7A8CB5CB-5A2D-4DCE-93FF-A4DAD62A3DD4}"/>
              </a:ext>
            </a:extLst>
          </p:cNvPr>
          <p:cNvSpPr/>
          <p:nvPr/>
        </p:nvSpPr>
        <p:spPr>
          <a:xfrm>
            <a:off x="6816930" y="3537476"/>
            <a:ext cx="3145873" cy="660980"/>
          </a:xfrm>
          <a:prstGeom prst="rect">
            <a:avLst/>
          </a:prstGeom>
          <a:solidFill>
            <a:srgbClr val="FCEEF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BA76E412-58C3-4262-B2A8-1A3C9A61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3199" y="5623117"/>
            <a:ext cx="11815410" cy="68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8E3E297-E7EF-4588-9BBA-01FAD4ED2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1" t="16429" r="3163" b="21160"/>
          <a:stretch/>
        </p:blipFill>
        <p:spPr>
          <a:xfrm>
            <a:off x="3360294" y="5778933"/>
            <a:ext cx="1553830" cy="436036"/>
          </a:xfrm>
          <a:prstGeom prst="round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6CEFFA2-2159-461E-8F66-92FA7B41B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3" t="18945" r="2416" b="16245"/>
          <a:stretch/>
        </p:blipFill>
        <p:spPr>
          <a:xfrm>
            <a:off x="10213421" y="5775056"/>
            <a:ext cx="1506508" cy="404365"/>
          </a:xfrm>
          <a:prstGeom prst="round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0992502-99D7-4A19-B945-CCFC9035E9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43" t="12782" r="863" b="13549"/>
          <a:stretch/>
        </p:blipFill>
        <p:spPr>
          <a:xfrm>
            <a:off x="7823642" y="5790106"/>
            <a:ext cx="1704487" cy="420935"/>
          </a:xfrm>
          <a:prstGeom prst="round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230C49A-C990-44C2-9C65-A2B5316026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3" t="20555" r="9624" b="23409"/>
          <a:stretch/>
        </p:blipFill>
        <p:spPr>
          <a:xfrm>
            <a:off x="5599415" y="5788177"/>
            <a:ext cx="1538936" cy="422864"/>
          </a:xfrm>
          <a:prstGeom prst="round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F647DD8-4160-4B5E-86C2-B5898D93993D}"/>
              </a:ext>
            </a:extLst>
          </p:cNvPr>
          <p:cNvSpPr txBox="1"/>
          <p:nvPr/>
        </p:nvSpPr>
        <p:spPr>
          <a:xfrm>
            <a:off x="294248" y="5180181"/>
            <a:ext cx="6973409" cy="338554"/>
          </a:xfrm>
          <a:prstGeom prst="rect">
            <a:avLst/>
          </a:prstGeom>
          <a:solidFill>
            <a:srgbClr val="0070C0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Threat &amp; Vulnerability Management Platform</a:t>
            </a:r>
          </a:p>
        </p:txBody>
      </p:sp>
      <p:sp>
        <p:nvSpPr>
          <p:cNvPr id="75" name="Rectangle: Top Corners Rounded 34">
            <a:extLst>
              <a:ext uri="{FF2B5EF4-FFF2-40B4-BE49-F238E27FC236}">
                <a16:creationId xmlns:a16="http://schemas.microsoft.com/office/drawing/2014/main" id="{CA1ED311-81DF-4E41-8241-14A0DF230177}"/>
              </a:ext>
            </a:extLst>
          </p:cNvPr>
          <p:cNvSpPr/>
          <p:nvPr/>
        </p:nvSpPr>
        <p:spPr>
          <a:xfrm>
            <a:off x="10080950" y="355708"/>
            <a:ext cx="2095928" cy="42663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Tools &amp; Technologies</a:t>
            </a:r>
          </a:p>
        </p:txBody>
      </p:sp>
      <p:pic>
        <p:nvPicPr>
          <p:cNvPr id="76" name="Picture 2" descr="Integrate HCL AppScan Standard with ThreadFix">
            <a:extLst>
              <a:ext uri="{FF2B5EF4-FFF2-40B4-BE49-F238E27FC236}">
                <a16:creationId xmlns:a16="http://schemas.microsoft.com/office/drawing/2014/main" id="{FB929706-833E-4AA9-A58C-AEDBC97B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078" y="819079"/>
            <a:ext cx="1115866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canning web application with OWASP ZAP - DEV Community">
            <a:extLst>
              <a:ext uri="{FF2B5EF4-FFF2-40B4-BE49-F238E27FC236}">
                <a16:creationId xmlns:a16="http://schemas.microsoft.com/office/drawing/2014/main" id="{CDDB2321-EE13-47B2-A854-064D570C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35" y="1220731"/>
            <a:ext cx="1096779" cy="6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Checkmarx - Application Security Testing and Static Code Analysis |  Checkmarx Application Security">
            <a:extLst>
              <a:ext uri="{FF2B5EF4-FFF2-40B4-BE49-F238E27FC236}">
                <a16:creationId xmlns:a16="http://schemas.microsoft.com/office/drawing/2014/main" id="{9CF4AF5B-D13A-4422-8479-94834387C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348" y="1794285"/>
            <a:ext cx="1494012" cy="32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6" descr="Download Free png Kali Linux Logo Png - Clip Art Library - DLPNG.com">
            <a:extLst>
              <a:ext uri="{FF2B5EF4-FFF2-40B4-BE49-F238E27FC236}">
                <a16:creationId xmlns:a16="http://schemas.microsoft.com/office/drawing/2014/main" id="{5710AB9B-2590-4F9D-8BF8-24CD7D72E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249" y="2235871"/>
            <a:ext cx="805360" cy="63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 descr="AppSpider Dradis integration | Dradis Framework">
            <a:extLst>
              <a:ext uri="{FF2B5EF4-FFF2-40B4-BE49-F238E27FC236}">
                <a16:creationId xmlns:a16="http://schemas.microsoft.com/office/drawing/2014/main" id="{AF24E703-0ED7-4A9A-B6C0-050876F86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29" y="2046813"/>
            <a:ext cx="1035244" cy="103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0" descr="Installing Metasploit-Framework in Android using termux app">
            <a:extLst>
              <a:ext uri="{FF2B5EF4-FFF2-40B4-BE49-F238E27FC236}">
                <a16:creationId xmlns:a16="http://schemas.microsoft.com/office/drawing/2014/main" id="{B05D6ADD-AB42-4271-BD1A-D29083DBC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063" y="3742386"/>
            <a:ext cx="813641" cy="8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2" descr="New Innovations From Tenable Automatically Discover And Assess Rogue Assets  Across On-Prem And Cloud Environments - IT Security Guru">
            <a:extLst>
              <a:ext uri="{FF2B5EF4-FFF2-40B4-BE49-F238E27FC236}">
                <a16:creationId xmlns:a16="http://schemas.microsoft.com/office/drawing/2014/main" id="{A53609D8-0EA6-4CAD-8313-98E183EB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078" y="3342546"/>
            <a:ext cx="809779" cy="5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4">
            <a:extLst>
              <a:ext uri="{FF2B5EF4-FFF2-40B4-BE49-F238E27FC236}">
                <a16:creationId xmlns:a16="http://schemas.microsoft.com/office/drawing/2014/main" id="{F0CE3755-B246-43C6-BA61-D829A7D3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250" y="2902193"/>
            <a:ext cx="1135388" cy="32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Information Security and Compliance | Qualys, Inc.">
            <a:extLst>
              <a:ext uri="{FF2B5EF4-FFF2-40B4-BE49-F238E27FC236}">
                <a16:creationId xmlns:a16="http://schemas.microsoft.com/office/drawing/2014/main" id="{4AD61D31-0288-4ACE-80FD-02C504717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13" y="3640911"/>
            <a:ext cx="1163475" cy="3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Download Free png Kali Linux Logo Png - Clip Art Library - DLPNG.com">
            <a:extLst>
              <a:ext uri="{FF2B5EF4-FFF2-40B4-BE49-F238E27FC236}">
                <a16:creationId xmlns:a16="http://schemas.microsoft.com/office/drawing/2014/main" id="{764D3347-9DA9-480A-974C-887FDF11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589" y="4008989"/>
            <a:ext cx="805360" cy="63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Index of /images">
            <a:extLst>
              <a:ext uri="{FF2B5EF4-FFF2-40B4-BE49-F238E27FC236}">
                <a16:creationId xmlns:a16="http://schemas.microsoft.com/office/drawing/2014/main" id="{13B08678-5DFE-4FC9-9CFA-6962AC64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784" y="3943840"/>
            <a:ext cx="643220" cy="6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0" descr="Overview of Wireshark: A Packet Analyzing Tool – Sweetcode.io">
            <a:extLst>
              <a:ext uri="{FF2B5EF4-FFF2-40B4-BE49-F238E27FC236}">
                <a16:creationId xmlns:a16="http://schemas.microsoft.com/office/drawing/2014/main" id="{1EBB5CA2-9664-4F33-9645-8327BDB8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534" y="4552392"/>
            <a:ext cx="855979" cy="2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2" descr="ThreatModeler - CI/CD Tools Universe">
            <a:extLst>
              <a:ext uri="{FF2B5EF4-FFF2-40B4-BE49-F238E27FC236}">
                <a16:creationId xmlns:a16="http://schemas.microsoft.com/office/drawing/2014/main" id="{4C9DD00D-1C71-4BC2-9460-9165DE35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031" y="1897613"/>
            <a:ext cx="1060737" cy="7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4" descr="NIST logo | NIST">
            <a:extLst>
              <a:ext uri="{FF2B5EF4-FFF2-40B4-BE49-F238E27FC236}">
                <a16:creationId xmlns:a16="http://schemas.microsoft.com/office/drawing/2014/main" id="{3FEEC591-73A4-45EC-8132-8FFB5AA2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834" y="5078018"/>
            <a:ext cx="927523" cy="24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6" descr="Application Security Verification Standard 3.0">
            <a:extLst>
              <a:ext uri="{FF2B5EF4-FFF2-40B4-BE49-F238E27FC236}">
                <a16:creationId xmlns:a16="http://schemas.microsoft.com/office/drawing/2014/main" id="{45A06BEA-E060-4A9B-9066-AD438A78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297" y="5114060"/>
            <a:ext cx="1232653" cy="4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CFBFCD2-9F69-4BB0-AC81-6D554728490B}"/>
              </a:ext>
            </a:extLst>
          </p:cNvPr>
          <p:cNvSpPr/>
          <p:nvPr/>
        </p:nvSpPr>
        <p:spPr>
          <a:xfrm flipV="1">
            <a:off x="10030249" y="829732"/>
            <a:ext cx="2138519" cy="136507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5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CF73-D937-4508-B4EB-5F9DF661F3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972800" cy="639762"/>
          </a:xfrm>
        </p:spPr>
        <p:txBody>
          <a:bodyPr>
            <a:normAutofit/>
          </a:bodyPr>
          <a:lstStyle/>
          <a:p>
            <a:pPr marL="609585"/>
            <a:r>
              <a:rPr lang="en-US" sz="2800" b="1" dirty="0">
                <a:solidFill>
                  <a:schemeClr val="tx1"/>
                </a:solidFill>
                <a:latin typeface="Calibri Light" panose="020F0302020204030204" pitchFamily="34" charset="0"/>
                <a:cs typeface="Arial" pitchFamily="34" charset="0"/>
              </a:rPr>
              <a:t>Threat &amp; Vulnerability Management Platform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33BF9-5001-4D15-AE68-198A53F406F2}"/>
              </a:ext>
            </a:extLst>
          </p:cNvPr>
          <p:cNvSpPr txBox="1">
            <a:spLocks/>
          </p:cNvSpPr>
          <p:nvPr/>
        </p:nvSpPr>
        <p:spPr>
          <a:xfrm>
            <a:off x="8534401" y="635635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9E6897-9D35-4FD9-AC97-4D027DB98564}"/>
              </a:ext>
            </a:extLst>
          </p:cNvPr>
          <p:cNvGrpSpPr/>
          <p:nvPr/>
        </p:nvGrpSpPr>
        <p:grpSpPr>
          <a:xfrm>
            <a:off x="409824" y="930860"/>
            <a:ext cx="11443922" cy="5168859"/>
            <a:chOff x="409824" y="1460810"/>
            <a:chExt cx="11306022" cy="473926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DB054B8-A145-45DA-87F0-DA9331293C84}"/>
                </a:ext>
              </a:extLst>
            </p:cNvPr>
            <p:cNvSpPr/>
            <p:nvPr/>
          </p:nvSpPr>
          <p:spPr bwMode="auto">
            <a:xfrm>
              <a:off x="8829151" y="3827111"/>
              <a:ext cx="2801571" cy="2372967"/>
            </a:xfrm>
            <a:custGeom>
              <a:avLst/>
              <a:gdLst>
                <a:gd name="T0" fmla="*/ 350 w 708"/>
                <a:gd name="T1" fmla="*/ 47 h 712"/>
                <a:gd name="T2" fmla="*/ 303 w 708"/>
                <a:gd name="T3" fmla="*/ 0 h 712"/>
                <a:gd name="T4" fmla="*/ 0 w 708"/>
                <a:gd name="T5" fmla="*/ 0 h 712"/>
                <a:gd name="T6" fmla="*/ 0 w 708"/>
                <a:gd name="T7" fmla="*/ 0 h 712"/>
                <a:gd name="T8" fmla="*/ 0 w 708"/>
                <a:gd name="T9" fmla="*/ 0 h 712"/>
                <a:gd name="T10" fmla="*/ 0 w 708"/>
                <a:gd name="T11" fmla="*/ 311 h 712"/>
                <a:gd name="T12" fmla="*/ 45 w 708"/>
                <a:gd name="T13" fmla="*/ 356 h 712"/>
                <a:gd name="T14" fmla="*/ 0 w 708"/>
                <a:gd name="T15" fmla="*/ 403 h 712"/>
                <a:gd name="T16" fmla="*/ 0 w 708"/>
                <a:gd name="T17" fmla="*/ 403 h 712"/>
                <a:gd name="T18" fmla="*/ 0 w 708"/>
                <a:gd name="T19" fmla="*/ 712 h 712"/>
                <a:gd name="T20" fmla="*/ 308 w 708"/>
                <a:gd name="T21" fmla="*/ 712 h 712"/>
                <a:gd name="T22" fmla="*/ 398 w 708"/>
                <a:gd name="T23" fmla="*/ 712 h 712"/>
                <a:gd name="T24" fmla="*/ 708 w 708"/>
                <a:gd name="T25" fmla="*/ 712 h 712"/>
                <a:gd name="T26" fmla="*/ 708 w 708"/>
                <a:gd name="T27" fmla="*/ 0 h 712"/>
                <a:gd name="T28" fmla="*/ 398 w 708"/>
                <a:gd name="T29" fmla="*/ 0 h 712"/>
                <a:gd name="T30" fmla="*/ 350 w 708"/>
                <a:gd name="T31" fmla="*/ 4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8" h="712">
                  <a:moveTo>
                    <a:pt x="350" y="47"/>
                  </a:moveTo>
                  <a:lnTo>
                    <a:pt x="30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11"/>
                  </a:lnTo>
                  <a:lnTo>
                    <a:pt x="45" y="356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712"/>
                  </a:lnTo>
                  <a:lnTo>
                    <a:pt x="308" y="712"/>
                  </a:lnTo>
                  <a:lnTo>
                    <a:pt x="398" y="712"/>
                  </a:lnTo>
                  <a:lnTo>
                    <a:pt x="708" y="712"/>
                  </a:lnTo>
                  <a:lnTo>
                    <a:pt x="708" y="0"/>
                  </a:lnTo>
                  <a:lnTo>
                    <a:pt x="398" y="0"/>
                  </a:lnTo>
                  <a:lnTo>
                    <a:pt x="350" y="47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64008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C45DA6AB-6ADD-4D44-9CF1-A00D9AC3982B}"/>
                </a:ext>
              </a:extLst>
            </p:cNvPr>
            <p:cNvSpPr/>
            <p:nvPr/>
          </p:nvSpPr>
          <p:spPr bwMode="auto">
            <a:xfrm>
              <a:off x="8829151" y="1460810"/>
              <a:ext cx="2801571" cy="2522944"/>
            </a:xfrm>
            <a:custGeom>
              <a:avLst/>
              <a:gdLst>
                <a:gd name="T0" fmla="*/ 0 w 708"/>
                <a:gd name="T1" fmla="*/ 0 h 757"/>
                <a:gd name="T2" fmla="*/ 0 w 708"/>
                <a:gd name="T3" fmla="*/ 311 h 757"/>
                <a:gd name="T4" fmla="*/ 52 w 708"/>
                <a:gd name="T5" fmla="*/ 356 h 757"/>
                <a:gd name="T6" fmla="*/ 0 w 708"/>
                <a:gd name="T7" fmla="*/ 401 h 757"/>
                <a:gd name="T8" fmla="*/ 0 w 708"/>
                <a:gd name="T9" fmla="*/ 710 h 757"/>
                <a:gd name="T10" fmla="*/ 303 w 708"/>
                <a:gd name="T11" fmla="*/ 710 h 757"/>
                <a:gd name="T12" fmla="*/ 350 w 708"/>
                <a:gd name="T13" fmla="*/ 757 h 757"/>
                <a:gd name="T14" fmla="*/ 398 w 708"/>
                <a:gd name="T15" fmla="*/ 710 h 757"/>
                <a:gd name="T16" fmla="*/ 708 w 708"/>
                <a:gd name="T17" fmla="*/ 710 h 757"/>
                <a:gd name="T18" fmla="*/ 708 w 708"/>
                <a:gd name="T19" fmla="*/ 0 h 757"/>
                <a:gd name="T20" fmla="*/ 0 w 708"/>
                <a:gd name="T21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8" h="757">
                  <a:moveTo>
                    <a:pt x="0" y="0"/>
                  </a:moveTo>
                  <a:lnTo>
                    <a:pt x="0" y="311"/>
                  </a:lnTo>
                  <a:lnTo>
                    <a:pt x="52" y="356"/>
                  </a:lnTo>
                  <a:lnTo>
                    <a:pt x="0" y="401"/>
                  </a:lnTo>
                  <a:lnTo>
                    <a:pt x="0" y="710"/>
                  </a:lnTo>
                  <a:lnTo>
                    <a:pt x="303" y="710"/>
                  </a:lnTo>
                  <a:lnTo>
                    <a:pt x="350" y="757"/>
                  </a:lnTo>
                  <a:lnTo>
                    <a:pt x="398" y="710"/>
                  </a:lnTo>
                  <a:lnTo>
                    <a:pt x="708" y="710"/>
                  </a:lnTo>
                  <a:lnTo>
                    <a:pt x="7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64008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E7573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2A14681-1144-4454-88BB-9779BCB7B0A1}"/>
                </a:ext>
              </a:extLst>
            </p:cNvPr>
            <p:cNvSpPr/>
            <p:nvPr/>
          </p:nvSpPr>
          <p:spPr bwMode="auto">
            <a:xfrm>
              <a:off x="6015711" y="1460810"/>
              <a:ext cx="3019204" cy="2366301"/>
            </a:xfrm>
            <a:custGeom>
              <a:avLst/>
              <a:gdLst>
                <a:gd name="T0" fmla="*/ 48 w 763"/>
                <a:gd name="T1" fmla="*/ 359 h 710"/>
                <a:gd name="T2" fmla="*/ 0 w 763"/>
                <a:gd name="T3" fmla="*/ 406 h 710"/>
                <a:gd name="T4" fmla="*/ 0 w 763"/>
                <a:gd name="T5" fmla="*/ 710 h 710"/>
                <a:gd name="T6" fmla="*/ 0 w 763"/>
                <a:gd name="T7" fmla="*/ 710 h 710"/>
                <a:gd name="T8" fmla="*/ 0 w 763"/>
                <a:gd name="T9" fmla="*/ 710 h 710"/>
                <a:gd name="T10" fmla="*/ 315 w 763"/>
                <a:gd name="T11" fmla="*/ 710 h 710"/>
                <a:gd name="T12" fmla="*/ 403 w 763"/>
                <a:gd name="T13" fmla="*/ 710 h 710"/>
                <a:gd name="T14" fmla="*/ 711 w 763"/>
                <a:gd name="T15" fmla="*/ 710 h 710"/>
                <a:gd name="T16" fmla="*/ 711 w 763"/>
                <a:gd name="T17" fmla="*/ 710 h 710"/>
                <a:gd name="T18" fmla="*/ 711 w 763"/>
                <a:gd name="T19" fmla="*/ 710 h 710"/>
                <a:gd name="T20" fmla="*/ 711 w 763"/>
                <a:gd name="T21" fmla="*/ 401 h 710"/>
                <a:gd name="T22" fmla="*/ 763 w 763"/>
                <a:gd name="T23" fmla="*/ 356 h 710"/>
                <a:gd name="T24" fmla="*/ 711 w 763"/>
                <a:gd name="T25" fmla="*/ 311 h 710"/>
                <a:gd name="T26" fmla="*/ 711 w 763"/>
                <a:gd name="T27" fmla="*/ 0 h 710"/>
                <a:gd name="T28" fmla="*/ 0 w 763"/>
                <a:gd name="T29" fmla="*/ 0 h 710"/>
                <a:gd name="T30" fmla="*/ 0 w 763"/>
                <a:gd name="T31" fmla="*/ 311 h 710"/>
                <a:gd name="T32" fmla="*/ 48 w 763"/>
                <a:gd name="T33" fmla="*/ 35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3" h="710">
                  <a:moveTo>
                    <a:pt x="48" y="359"/>
                  </a:moveTo>
                  <a:lnTo>
                    <a:pt x="0" y="406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315" y="710"/>
                  </a:lnTo>
                  <a:lnTo>
                    <a:pt x="403" y="710"/>
                  </a:lnTo>
                  <a:lnTo>
                    <a:pt x="711" y="710"/>
                  </a:lnTo>
                  <a:lnTo>
                    <a:pt x="711" y="710"/>
                  </a:lnTo>
                  <a:lnTo>
                    <a:pt x="711" y="710"/>
                  </a:lnTo>
                  <a:lnTo>
                    <a:pt x="711" y="401"/>
                  </a:lnTo>
                  <a:lnTo>
                    <a:pt x="763" y="356"/>
                  </a:lnTo>
                  <a:lnTo>
                    <a:pt x="711" y="311"/>
                  </a:lnTo>
                  <a:lnTo>
                    <a:pt x="711" y="0"/>
                  </a:lnTo>
                  <a:lnTo>
                    <a:pt x="0" y="0"/>
                  </a:lnTo>
                  <a:lnTo>
                    <a:pt x="0" y="311"/>
                  </a:lnTo>
                  <a:lnTo>
                    <a:pt x="48" y="35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64008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A69302B8-1050-4C71-90E7-0AF86E56BF8F}"/>
                </a:ext>
              </a:extLst>
            </p:cNvPr>
            <p:cNvSpPr/>
            <p:nvPr/>
          </p:nvSpPr>
          <p:spPr bwMode="auto">
            <a:xfrm>
              <a:off x="3222055" y="3653804"/>
              <a:ext cx="2793657" cy="2546274"/>
            </a:xfrm>
            <a:custGeom>
              <a:avLst/>
              <a:gdLst>
                <a:gd name="T0" fmla="*/ 706 w 706"/>
                <a:gd name="T1" fmla="*/ 52 h 764"/>
                <a:gd name="T2" fmla="*/ 398 w 706"/>
                <a:gd name="T3" fmla="*/ 52 h 764"/>
                <a:gd name="T4" fmla="*/ 353 w 706"/>
                <a:gd name="T5" fmla="*/ 0 h 764"/>
                <a:gd name="T6" fmla="*/ 308 w 706"/>
                <a:gd name="T7" fmla="*/ 52 h 764"/>
                <a:gd name="T8" fmla="*/ 0 w 706"/>
                <a:gd name="T9" fmla="*/ 52 h 764"/>
                <a:gd name="T10" fmla="*/ 0 w 706"/>
                <a:gd name="T11" fmla="*/ 356 h 764"/>
                <a:gd name="T12" fmla="*/ 45 w 706"/>
                <a:gd name="T13" fmla="*/ 405 h 764"/>
                <a:gd name="T14" fmla="*/ 0 w 706"/>
                <a:gd name="T15" fmla="*/ 451 h 764"/>
                <a:gd name="T16" fmla="*/ 0 w 706"/>
                <a:gd name="T17" fmla="*/ 764 h 764"/>
                <a:gd name="T18" fmla="*/ 706 w 706"/>
                <a:gd name="T19" fmla="*/ 764 h 764"/>
                <a:gd name="T20" fmla="*/ 706 w 706"/>
                <a:gd name="T21" fmla="*/ 448 h 764"/>
                <a:gd name="T22" fmla="*/ 706 w 706"/>
                <a:gd name="T23" fmla="*/ 358 h 764"/>
                <a:gd name="T24" fmla="*/ 706 w 706"/>
                <a:gd name="T25" fmla="*/ 52 h 764"/>
                <a:gd name="T26" fmla="*/ 706 w 706"/>
                <a:gd name="T27" fmla="*/ 52 h 764"/>
                <a:gd name="T28" fmla="*/ 706 w 706"/>
                <a:gd name="T29" fmla="*/ 5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6" h="764">
                  <a:moveTo>
                    <a:pt x="706" y="52"/>
                  </a:moveTo>
                  <a:lnTo>
                    <a:pt x="398" y="52"/>
                  </a:lnTo>
                  <a:lnTo>
                    <a:pt x="353" y="0"/>
                  </a:lnTo>
                  <a:lnTo>
                    <a:pt x="308" y="52"/>
                  </a:lnTo>
                  <a:lnTo>
                    <a:pt x="0" y="52"/>
                  </a:lnTo>
                  <a:lnTo>
                    <a:pt x="0" y="356"/>
                  </a:lnTo>
                  <a:lnTo>
                    <a:pt x="45" y="405"/>
                  </a:lnTo>
                  <a:lnTo>
                    <a:pt x="0" y="451"/>
                  </a:lnTo>
                  <a:lnTo>
                    <a:pt x="0" y="764"/>
                  </a:lnTo>
                  <a:lnTo>
                    <a:pt x="706" y="764"/>
                  </a:lnTo>
                  <a:lnTo>
                    <a:pt x="706" y="448"/>
                  </a:lnTo>
                  <a:lnTo>
                    <a:pt x="706" y="358"/>
                  </a:lnTo>
                  <a:lnTo>
                    <a:pt x="706" y="52"/>
                  </a:lnTo>
                  <a:lnTo>
                    <a:pt x="706" y="52"/>
                  </a:lnTo>
                  <a:lnTo>
                    <a:pt x="706" y="52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64008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A74C2247-43E1-4449-A46A-25F439098727}"/>
                </a:ext>
              </a:extLst>
            </p:cNvPr>
            <p:cNvSpPr/>
            <p:nvPr/>
          </p:nvSpPr>
          <p:spPr bwMode="auto">
            <a:xfrm>
              <a:off x="3222055" y="1460810"/>
              <a:ext cx="2983593" cy="2366301"/>
            </a:xfrm>
            <a:custGeom>
              <a:avLst/>
              <a:gdLst>
                <a:gd name="T0" fmla="*/ 308 w 754"/>
                <a:gd name="T1" fmla="*/ 710 h 710"/>
                <a:gd name="T2" fmla="*/ 353 w 754"/>
                <a:gd name="T3" fmla="*/ 658 h 710"/>
                <a:gd name="T4" fmla="*/ 398 w 754"/>
                <a:gd name="T5" fmla="*/ 710 h 710"/>
                <a:gd name="T6" fmla="*/ 704 w 754"/>
                <a:gd name="T7" fmla="*/ 710 h 710"/>
                <a:gd name="T8" fmla="*/ 706 w 754"/>
                <a:gd name="T9" fmla="*/ 707 h 710"/>
                <a:gd name="T10" fmla="*/ 706 w 754"/>
                <a:gd name="T11" fmla="*/ 406 h 710"/>
                <a:gd name="T12" fmla="*/ 754 w 754"/>
                <a:gd name="T13" fmla="*/ 359 h 710"/>
                <a:gd name="T14" fmla="*/ 706 w 754"/>
                <a:gd name="T15" fmla="*/ 311 h 710"/>
                <a:gd name="T16" fmla="*/ 706 w 754"/>
                <a:gd name="T17" fmla="*/ 0 h 710"/>
                <a:gd name="T18" fmla="*/ 0 w 754"/>
                <a:gd name="T19" fmla="*/ 0 h 710"/>
                <a:gd name="T20" fmla="*/ 0 w 754"/>
                <a:gd name="T21" fmla="*/ 311 h 710"/>
                <a:gd name="T22" fmla="*/ 50 w 754"/>
                <a:gd name="T23" fmla="*/ 356 h 710"/>
                <a:gd name="T24" fmla="*/ 0 w 754"/>
                <a:gd name="T25" fmla="*/ 401 h 710"/>
                <a:gd name="T26" fmla="*/ 0 w 754"/>
                <a:gd name="T27" fmla="*/ 710 h 710"/>
                <a:gd name="T28" fmla="*/ 0 w 754"/>
                <a:gd name="T29" fmla="*/ 710 h 710"/>
                <a:gd name="T30" fmla="*/ 308 w 754"/>
                <a:gd name="T31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4" h="710">
                  <a:moveTo>
                    <a:pt x="308" y="710"/>
                  </a:moveTo>
                  <a:lnTo>
                    <a:pt x="353" y="658"/>
                  </a:lnTo>
                  <a:lnTo>
                    <a:pt x="398" y="710"/>
                  </a:lnTo>
                  <a:lnTo>
                    <a:pt x="704" y="710"/>
                  </a:lnTo>
                  <a:lnTo>
                    <a:pt x="706" y="707"/>
                  </a:lnTo>
                  <a:lnTo>
                    <a:pt x="706" y="406"/>
                  </a:lnTo>
                  <a:lnTo>
                    <a:pt x="754" y="359"/>
                  </a:lnTo>
                  <a:lnTo>
                    <a:pt x="706" y="311"/>
                  </a:lnTo>
                  <a:lnTo>
                    <a:pt x="706" y="0"/>
                  </a:lnTo>
                  <a:lnTo>
                    <a:pt x="0" y="0"/>
                  </a:lnTo>
                  <a:lnTo>
                    <a:pt x="0" y="311"/>
                  </a:lnTo>
                  <a:lnTo>
                    <a:pt x="50" y="356"/>
                  </a:lnTo>
                  <a:lnTo>
                    <a:pt x="0" y="401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308" y="71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64008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EB7A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7E8BA322-5ACC-43AA-9F09-47D983C17DA1}"/>
                </a:ext>
              </a:extLst>
            </p:cNvPr>
            <p:cNvSpPr/>
            <p:nvPr/>
          </p:nvSpPr>
          <p:spPr bwMode="auto">
            <a:xfrm>
              <a:off x="6015711" y="3827111"/>
              <a:ext cx="2991507" cy="2372967"/>
            </a:xfrm>
            <a:custGeom>
              <a:avLst/>
              <a:gdLst>
                <a:gd name="T0" fmla="*/ 300 w 319"/>
                <a:gd name="T1" fmla="*/ 131 h 300"/>
                <a:gd name="T2" fmla="*/ 300 w 319"/>
                <a:gd name="T3" fmla="*/ 0 h 300"/>
                <a:gd name="T4" fmla="*/ 0 w 319"/>
                <a:gd name="T5" fmla="*/ 0 h 300"/>
                <a:gd name="T6" fmla="*/ 0 w 319"/>
                <a:gd name="T7" fmla="*/ 299 h 300"/>
                <a:gd name="T8" fmla="*/ 0 w 319"/>
                <a:gd name="T9" fmla="*/ 300 h 300"/>
                <a:gd name="T10" fmla="*/ 300 w 319"/>
                <a:gd name="T11" fmla="*/ 300 h 300"/>
                <a:gd name="T12" fmla="*/ 300 w 319"/>
                <a:gd name="T13" fmla="*/ 170 h 300"/>
                <a:gd name="T14" fmla="*/ 319 w 319"/>
                <a:gd name="T15" fmla="*/ 150 h 300"/>
                <a:gd name="T16" fmla="*/ 300 w 319"/>
                <a:gd name="T17" fmla="*/ 13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300">
                  <a:moveTo>
                    <a:pt x="300" y="131"/>
                  </a:move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00" y="300"/>
                    <a:pt x="300" y="300"/>
                    <a:pt x="300" y="300"/>
                  </a:cubicBezTo>
                  <a:cubicBezTo>
                    <a:pt x="300" y="170"/>
                    <a:pt x="300" y="170"/>
                    <a:pt x="300" y="170"/>
                  </a:cubicBezTo>
                  <a:cubicBezTo>
                    <a:pt x="319" y="150"/>
                    <a:pt x="319" y="150"/>
                    <a:pt x="319" y="150"/>
                  </a:cubicBezTo>
                  <a:lnTo>
                    <a:pt x="300" y="13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64008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marL="171450" lvl="0" indent="-171450" defTabSz="1218987">
                <a:buFont typeface="Arial" panose="020B0604020202020204" pitchFamily="34" charset="0"/>
                <a:buChar char="•"/>
              </a:pPr>
              <a:endParaRPr lang="en-US" sz="1200" kern="0" dirty="0">
                <a:solidFill>
                  <a:srgbClr val="E75735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C415E8BF-FA7F-44C2-9F73-61229566167F}"/>
                </a:ext>
              </a:extLst>
            </p:cNvPr>
            <p:cNvSpPr/>
            <p:nvPr/>
          </p:nvSpPr>
          <p:spPr bwMode="auto">
            <a:xfrm>
              <a:off x="412572" y="1460810"/>
              <a:ext cx="3007336" cy="2532942"/>
            </a:xfrm>
            <a:custGeom>
              <a:avLst/>
              <a:gdLst>
                <a:gd name="T0" fmla="*/ 358 w 760"/>
                <a:gd name="T1" fmla="*/ 760 h 760"/>
                <a:gd name="T2" fmla="*/ 403 w 760"/>
                <a:gd name="T3" fmla="*/ 710 h 760"/>
                <a:gd name="T4" fmla="*/ 710 w 760"/>
                <a:gd name="T5" fmla="*/ 710 h 760"/>
                <a:gd name="T6" fmla="*/ 710 w 760"/>
                <a:gd name="T7" fmla="*/ 401 h 760"/>
                <a:gd name="T8" fmla="*/ 760 w 760"/>
                <a:gd name="T9" fmla="*/ 356 h 760"/>
                <a:gd name="T10" fmla="*/ 710 w 760"/>
                <a:gd name="T11" fmla="*/ 311 h 760"/>
                <a:gd name="T12" fmla="*/ 710 w 760"/>
                <a:gd name="T13" fmla="*/ 0 h 760"/>
                <a:gd name="T14" fmla="*/ 0 w 760"/>
                <a:gd name="T15" fmla="*/ 0 h 760"/>
                <a:gd name="T16" fmla="*/ 0 w 760"/>
                <a:gd name="T17" fmla="*/ 710 h 760"/>
                <a:gd name="T18" fmla="*/ 313 w 760"/>
                <a:gd name="T19" fmla="*/ 710 h 760"/>
                <a:gd name="T20" fmla="*/ 358 w 760"/>
                <a:gd name="T21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0" h="760">
                  <a:moveTo>
                    <a:pt x="358" y="760"/>
                  </a:moveTo>
                  <a:lnTo>
                    <a:pt x="403" y="710"/>
                  </a:lnTo>
                  <a:lnTo>
                    <a:pt x="710" y="710"/>
                  </a:lnTo>
                  <a:lnTo>
                    <a:pt x="710" y="401"/>
                  </a:lnTo>
                  <a:lnTo>
                    <a:pt x="760" y="356"/>
                  </a:lnTo>
                  <a:lnTo>
                    <a:pt x="710" y="311"/>
                  </a:lnTo>
                  <a:lnTo>
                    <a:pt x="710" y="0"/>
                  </a:lnTo>
                  <a:lnTo>
                    <a:pt x="0" y="0"/>
                  </a:lnTo>
                  <a:lnTo>
                    <a:pt x="0" y="710"/>
                  </a:lnTo>
                  <a:lnTo>
                    <a:pt x="313" y="710"/>
                  </a:lnTo>
                  <a:lnTo>
                    <a:pt x="358" y="76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64008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lvl="0" defTabSz="1218987"/>
              <a:endParaRPr lang="en-US" sz="8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C5435534-9021-4028-83F6-101DCDA01383}"/>
                </a:ext>
              </a:extLst>
            </p:cNvPr>
            <p:cNvSpPr/>
            <p:nvPr/>
          </p:nvSpPr>
          <p:spPr bwMode="auto">
            <a:xfrm>
              <a:off x="412572" y="3827111"/>
              <a:ext cx="2987549" cy="2372967"/>
            </a:xfrm>
            <a:custGeom>
              <a:avLst/>
              <a:gdLst>
                <a:gd name="T0" fmla="*/ 300 w 319"/>
                <a:gd name="T1" fmla="*/ 300 h 300"/>
                <a:gd name="T2" fmla="*/ 300 w 319"/>
                <a:gd name="T3" fmla="*/ 300 h 300"/>
                <a:gd name="T4" fmla="*/ 300 w 319"/>
                <a:gd name="T5" fmla="*/ 168 h 300"/>
                <a:gd name="T6" fmla="*/ 319 w 319"/>
                <a:gd name="T7" fmla="*/ 149 h 300"/>
                <a:gd name="T8" fmla="*/ 300 w 319"/>
                <a:gd name="T9" fmla="*/ 128 h 300"/>
                <a:gd name="T10" fmla="*/ 300 w 319"/>
                <a:gd name="T11" fmla="*/ 0 h 300"/>
                <a:gd name="T12" fmla="*/ 300 w 319"/>
                <a:gd name="T13" fmla="*/ 0 h 300"/>
                <a:gd name="T14" fmla="*/ 300 w 319"/>
                <a:gd name="T15" fmla="*/ 0 h 300"/>
                <a:gd name="T16" fmla="*/ 300 w 319"/>
                <a:gd name="T17" fmla="*/ 0 h 300"/>
                <a:gd name="T18" fmla="*/ 170 w 319"/>
                <a:gd name="T19" fmla="*/ 0 h 300"/>
                <a:gd name="T20" fmla="*/ 151 w 319"/>
                <a:gd name="T21" fmla="*/ 21 h 300"/>
                <a:gd name="T22" fmla="*/ 132 w 319"/>
                <a:gd name="T23" fmla="*/ 0 h 300"/>
                <a:gd name="T24" fmla="*/ 0 w 319"/>
                <a:gd name="T25" fmla="*/ 0 h 300"/>
                <a:gd name="T26" fmla="*/ 0 w 319"/>
                <a:gd name="T27" fmla="*/ 300 h 300"/>
                <a:gd name="T28" fmla="*/ 300 w 319"/>
                <a:gd name="T29" fmla="*/ 300 h 300"/>
                <a:gd name="T30" fmla="*/ 300 w 319"/>
                <a:gd name="T3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9" h="300">
                  <a:moveTo>
                    <a:pt x="300" y="300"/>
                  </a:moveTo>
                  <a:cubicBezTo>
                    <a:pt x="300" y="300"/>
                    <a:pt x="300" y="300"/>
                    <a:pt x="300" y="300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19" y="149"/>
                    <a:pt x="319" y="149"/>
                    <a:pt x="319" y="149"/>
                  </a:cubicBezTo>
                  <a:cubicBezTo>
                    <a:pt x="300" y="128"/>
                    <a:pt x="300" y="128"/>
                    <a:pt x="300" y="12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00" y="300"/>
                    <a:pt x="300" y="300"/>
                    <a:pt x="300" y="300"/>
                  </a:cubicBezTo>
                  <a:cubicBezTo>
                    <a:pt x="300" y="300"/>
                    <a:pt x="300" y="300"/>
                    <a:pt x="300" y="30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640080" rIns="182880" bIns="18288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EB7A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80">
              <a:extLst>
                <a:ext uri="{FF2B5EF4-FFF2-40B4-BE49-F238E27FC236}">
                  <a16:creationId xmlns:a16="http://schemas.microsoft.com/office/drawing/2014/main" id="{1B71F289-8727-4213-B996-459DF937F47B}"/>
                </a:ext>
              </a:extLst>
            </p:cNvPr>
            <p:cNvSpPr txBox="1"/>
            <p:nvPr/>
          </p:nvSpPr>
          <p:spPr>
            <a:xfrm>
              <a:off x="436223" y="1469579"/>
              <a:ext cx="17575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8987"/>
              <a:r>
                <a:rPr lang="en-US" b="1" dirty="0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Single portal Assessment</a:t>
              </a:r>
            </a:p>
          </p:txBody>
        </p:sp>
        <p:sp>
          <p:nvSpPr>
            <p:cNvPr id="14" name="TextBox 181">
              <a:extLst>
                <a:ext uri="{FF2B5EF4-FFF2-40B4-BE49-F238E27FC236}">
                  <a16:creationId xmlns:a16="http://schemas.microsoft.com/office/drawing/2014/main" id="{DB309FAA-2AC1-480C-8245-F2C45A21981B}"/>
                </a:ext>
              </a:extLst>
            </p:cNvPr>
            <p:cNvSpPr txBox="1"/>
            <p:nvPr/>
          </p:nvSpPr>
          <p:spPr>
            <a:xfrm>
              <a:off x="3203725" y="1529952"/>
              <a:ext cx="21110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defTabSz="1218987">
                <a:defRPr b="1">
                  <a:solidFill>
                    <a:srgbClr val="4EB7A8"/>
                  </a:solidFill>
                  <a:latin typeface="+mj-lt"/>
                  <a:cs typeface="Arial" panose="020B0604020202020204" pitchFamily="34" charset="0"/>
                </a:defRPr>
              </a:lvl1pPr>
            </a:lstStyle>
            <a:p>
              <a:r>
                <a:rPr lang="en-US" sz="1600" dirty="0">
                  <a:solidFill>
                    <a:srgbClr val="00B050"/>
                  </a:solidFill>
                  <a:latin typeface="montserrat"/>
                </a:rPr>
                <a:t>Leverage  Automation 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montserrat"/>
                </a:rPr>
                <a:t>and  Orchestration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montserrat"/>
                </a:rPr>
                <a:t>capabilities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5" name="TextBox 182">
              <a:extLst>
                <a:ext uri="{FF2B5EF4-FFF2-40B4-BE49-F238E27FC236}">
                  <a16:creationId xmlns:a16="http://schemas.microsoft.com/office/drawing/2014/main" id="{F13F0173-61FB-40BA-A839-DB17B1B7F5B5}"/>
                </a:ext>
              </a:extLst>
            </p:cNvPr>
            <p:cNvSpPr txBox="1"/>
            <p:nvPr/>
          </p:nvSpPr>
          <p:spPr>
            <a:xfrm>
              <a:off x="6160437" y="1481572"/>
              <a:ext cx="18139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ntserrat"/>
                </a:rPr>
                <a:t>Work any </a:t>
              </a:r>
            </a:p>
            <a:p>
              <a:r>
                <a:rPr lang="en-US" sz="2000" b="1" dirty="0">
                  <a:latin typeface="montserrat"/>
                </a:rPr>
                <a:t>vulnerability,</a:t>
              </a:r>
            </a:p>
            <a:p>
              <a:r>
                <a:rPr lang="en-US" sz="2000" b="1" dirty="0">
                  <a:latin typeface="montserrat"/>
                </a:rPr>
                <a:t> once</a:t>
              </a:r>
              <a:endParaRPr lang="en-US" sz="2000" b="1" dirty="0">
                <a:solidFill>
                  <a:srgbClr val="E7573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83">
              <a:extLst>
                <a:ext uri="{FF2B5EF4-FFF2-40B4-BE49-F238E27FC236}">
                  <a16:creationId xmlns:a16="http://schemas.microsoft.com/office/drawing/2014/main" id="{00B436F9-0692-4AF8-AAF4-67473F22B872}"/>
                </a:ext>
              </a:extLst>
            </p:cNvPr>
            <p:cNvSpPr txBox="1"/>
            <p:nvPr/>
          </p:nvSpPr>
          <p:spPr>
            <a:xfrm>
              <a:off x="8959847" y="1466636"/>
              <a:ext cx="2419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ontserrat"/>
                </a:rPr>
                <a:t>Streamline </a:t>
              </a:r>
            </a:p>
            <a:p>
              <a:r>
                <a:rPr lang="en-US" b="1" dirty="0">
                  <a:latin typeface="montserrat"/>
                </a:rPr>
                <a:t>vulnerability </a:t>
              </a:r>
            </a:p>
            <a:p>
              <a:r>
                <a:rPr lang="en-US" b="1" dirty="0">
                  <a:latin typeface="montserrat"/>
                </a:rPr>
                <a:t>remediation </a:t>
              </a:r>
            </a:p>
            <a:p>
              <a:r>
                <a:rPr lang="en-US" b="1" dirty="0">
                  <a:latin typeface="montserrat"/>
                </a:rPr>
                <a:t>for whole organization</a:t>
              </a:r>
            </a:p>
          </p:txBody>
        </p:sp>
        <p:sp>
          <p:nvSpPr>
            <p:cNvPr id="17" name="TextBox 184">
              <a:extLst>
                <a:ext uri="{FF2B5EF4-FFF2-40B4-BE49-F238E27FC236}">
                  <a16:creationId xmlns:a16="http://schemas.microsoft.com/office/drawing/2014/main" id="{6C38F5D4-CF80-4E2C-90E2-63647880A590}"/>
                </a:ext>
              </a:extLst>
            </p:cNvPr>
            <p:cNvSpPr txBox="1"/>
            <p:nvPr/>
          </p:nvSpPr>
          <p:spPr>
            <a:xfrm>
              <a:off x="778795" y="3968369"/>
              <a:ext cx="16782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ontserrat"/>
                </a:rPr>
                <a:t>Centralize </a:t>
              </a:r>
            </a:p>
            <a:p>
              <a:r>
                <a:rPr lang="en-US" b="1" dirty="0">
                  <a:latin typeface="montserrat"/>
                </a:rPr>
                <a:t>Vulnerability</a:t>
              </a:r>
            </a:p>
            <a:p>
              <a:r>
                <a:rPr lang="en-US" b="1" dirty="0">
                  <a:latin typeface="montserrat"/>
                </a:rPr>
                <a:t>Remediation</a:t>
              </a:r>
              <a:endParaRPr lang="en-US" b="1" dirty="0">
                <a:solidFill>
                  <a:srgbClr val="4EB7A8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8" name="TextBox 185">
              <a:extLst>
                <a:ext uri="{FF2B5EF4-FFF2-40B4-BE49-F238E27FC236}">
                  <a16:creationId xmlns:a16="http://schemas.microsoft.com/office/drawing/2014/main" id="{F162328E-D7DD-4920-8CBD-98A41D366653}"/>
                </a:ext>
              </a:extLst>
            </p:cNvPr>
            <p:cNvSpPr txBox="1"/>
            <p:nvPr/>
          </p:nvSpPr>
          <p:spPr>
            <a:xfrm>
              <a:off x="3364895" y="3845391"/>
              <a:ext cx="1596126" cy="695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8987"/>
              <a:r>
                <a:rPr lang="en-US" b="1" dirty="0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Tool integration</a:t>
              </a:r>
            </a:p>
          </p:txBody>
        </p:sp>
        <p:sp>
          <p:nvSpPr>
            <p:cNvPr id="19" name="TextBox 186">
              <a:extLst>
                <a:ext uri="{FF2B5EF4-FFF2-40B4-BE49-F238E27FC236}">
                  <a16:creationId xmlns:a16="http://schemas.microsoft.com/office/drawing/2014/main" id="{400E896F-E9FD-43A8-A5EC-917A1C36DD64}"/>
                </a:ext>
              </a:extLst>
            </p:cNvPr>
            <p:cNvSpPr txBox="1"/>
            <p:nvPr/>
          </p:nvSpPr>
          <p:spPr>
            <a:xfrm>
              <a:off x="6244815" y="3968369"/>
              <a:ext cx="1451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ontserrat"/>
                </a:rPr>
                <a:t>Eliminate </a:t>
              </a:r>
            </a:p>
            <a:p>
              <a:r>
                <a:rPr lang="en-US" b="1" dirty="0">
                  <a:latin typeface="montserrat"/>
                </a:rPr>
                <a:t>Duplicates</a:t>
              </a:r>
            </a:p>
          </p:txBody>
        </p:sp>
        <p:sp>
          <p:nvSpPr>
            <p:cNvPr id="20" name="TextBox 187">
              <a:extLst>
                <a:ext uri="{FF2B5EF4-FFF2-40B4-BE49-F238E27FC236}">
                  <a16:creationId xmlns:a16="http://schemas.microsoft.com/office/drawing/2014/main" id="{325D52EF-CFF2-41E4-8FE1-22C4FD744EB8}"/>
                </a:ext>
              </a:extLst>
            </p:cNvPr>
            <p:cNvSpPr txBox="1"/>
            <p:nvPr/>
          </p:nvSpPr>
          <p:spPr>
            <a:xfrm>
              <a:off x="9137265" y="3893165"/>
              <a:ext cx="1596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montserrat"/>
                </a:rPr>
                <a:t>Real time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montserrat"/>
                </a:rPr>
                <a:t>dashboards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montserrat"/>
                </a:rPr>
                <a:t>and reports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EADD17-3FA7-40DA-86E6-491258247951}"/>
                </a:ext>
              </a:extLst>
            </p:cNvPr>
            <p:cNvSpPr/>
            <p:nvPr/>
          </p:nvSpPr>
          <p:spPr>
            <a:xfrm>
              <a:off x="430143" y="2251678"/>
              <a:ext cx="2811937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defTabSz="1218987">
                <a:buFont typeface="Arial" panose="020B0604020202020204" pitchFamily="34" charset="0"/>
                <a:buChar char="•"/>
              </a:pPr>
              <a:r>
                <a:rPr lang="en-US" sz="1400" kern="0" dirty="0">
                  <a:latin typeface="+mj-lt"/>
                  <a:cs typeface="Arial" panose="020B0604020202020204" pitchFamily="34" charset="0"/>
                </a:rPr>
                <a:t>Platform provide the single umbrella to plan the various scan plan</a:t>
              </a:r>
            </a:p>
            <a:p>
              <a:pPr marL="171450" lvl="0" indent="-171450" defTabSz="1218987">
                <a:buFont typeface="Arial" panose="020B0604020202020204" pitchFamily="34" charset="0"/>
                <a:buChar char="•"/>
              </a:pPr>
              <a:r>
                <a:rPr lang="en-US" sz="1400" kern="0" dirty="0">
                  <a:latin typeface="+mj-lt"/>
                  <a:cs typeface="Arial" panose="020B0604020202020204" pitchFamily="34" charset="0"/>
                </a:rPr>
                <a:t>Assess the Infrastructure </a:t>
              </a:r>
              <a:r>
                <a:rPr lang="en-US" sz="1400" dirty="0"/>
                <a:t>Application, Code Scan</a:t>
              </a:r>
              <a:r>
                <a:rPr lang="en-US" sz="1400" kern="0" dirty="0">
                  <a:latin typeface="+mj-lt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0A8488-5E0A-4B3B-8046-32F8B8CBEE09}"/>
                </a:ext>
              </a:extLst>
            </p:cNvPr>
            <p:cNvSpPr/>
            <p:nvPr/>
          </p:nvSpPr>
          <p:spPr>
            <a:xfrm>
              <a:off x="3377225" y="2429731"/>
              <a:ext cx="2778013" cy="987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nunito sans"/>
                </a:rPr>
                <a:t>Scale to any existing remediation process and migrate to a highly automated process.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12F998-9D9A-44B8-A69A-B31A87C64753}"/>
                </a:ext>
              </a:extLst>
            </p:cNvPr>
            <p:cNvSpPr/>
            <p:nvPr/>
          </p:nvSpPr>
          <p:spPr>
            <a:xfrm>
              <a:off x="3235549" y="4558357"/>
              <a:ext cx="2767826" cy="1269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Infrastructure, Application, Code Scan tool Integration 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Integrate existing  Scan tool </a:t>
              </a:r>
              <a:r>
                <a:rPr lang="en-US" sz="1400" dirty="0" err="1">
                  <a:solidFill>
                    <a:schemeClr val="bg1"/>
                  </a:solidFill>
                  <a:latin typeface="+mj-lt"/>
                </a:rPr>
                <a:t>Seanlessly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Use existing ticketing tool  for managing remediation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36B774-62DA-4D9E-8638-D91C8FA6DBB4}"/>
                </a:ext>
              </a:extLst>
            </p:cNvPr>
            <p:cNvSpPr/>
            <p:nvPr/>
          </p:nvSpPr>
          <p:spPr>
            <a:xfrm>
              <a:off x="409824" y="4911961"/>
              <a:ext cx="282329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nunito sans"/>
                </a:rPr>
                <a:t>Centralize vulnerability</a:t>
              </a:r>
            </a:p>
            <a:p>
              <a:r>
                <a:rPr lang="en-US" sz="1600" dirty="0">
                  <a:latin typeface="nunito sans"/>
                </a:rPr>
                <a:t> scan logs from Network, </a:t>
              </a:r>
            </a:p>
            <a:p>
              <a:r>
                <a:rPr lang="en-US" sz="1600" dirty="0">
                  <a:latin typeface="nunito sans"/>
                </a:rPr>
                <a:t>AppSec and VA/PT solutions</a:t>
              </a:r>
            </a:p>
            <a:p>
              <a:r>
                <a:rPr lang="en-US" sz="1600" dirty="0">
                  <a:latin typeface="nunito sans"/>
                </a:rPr>
                <a:t> into one centralized console.</a:t>
              </a:r>
              <a:endParaRPr lang="en-US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8EC4AE-B62C-4A64-B79E-6946FDD54E48}"/>
                </a:ext>
              </a:extLst>
            </p:cNvPr>
            <p:cNvSpPr/>
            <p:nvPr/>
          </p:nvSpPr>
          <p:spPr>
            <a:xfrm>
              <a:off x="6150040" y="2528277"/>
              <a:ext cx="2809808" cy="1213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nunito sans"/>
                </a:rPr>
                <a:t>Track and analyze  previous attacks and vulnerability details utilizing inbuilt data base for </a:t>
              </a:r>
              <a:r>
                <a:rPr lang="en-US" sz="1600" dirty="0" err="1">
                  <a:latin typeface="nunito sans"/>
                </a:rPr>
                <a:t>comprehensice</a:t>
              </a:r>
              <a:r>
                <a:rPr lang="en-US" sz="1600" dirty="0">
                  <a:latin typeface="nunito sans"/>
                </a:rPr>
                <a:t> solutions.</a:t>
              </a:r>
              <a:endParaRPr lang="en-US" sz="16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2C3DAA-93AC-4632-87E7-903885C59F7D}"/>
                </a:ext>
              </a:extLst>
            </p:cNvPr>
            <p:cNvSpPr/>
            <p:nvPr/>
          </p:nvSpPr>
          <p:spPr>
            <a:xfrm>
              <a:off x="8975385" y="2669177"/>
              <a:ext cx="27404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nunito sans"/>
                </a:rPr>
                <a:t>Standardize remediation with one consistent process across the organization</a:t>
              </a:r>
              <a:endParaRPr lang="en-US" sz="16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70B55-7604-4079-9F0E-28FC54F1D643}"/>
                </a:ext>
              </a:extLst>
            </p:cNvPr>
            <p:cNvSpPr/>
            <p:nvPr/>
          </p:nvSpPr>
          <p:spPr>
            <a:xfrm>
              <a:off x="6016058" y="4911961"/>
              <a:ext cx="282453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>
                  <a:latin typeface="nunito sans"/>
                </a:rPr>
                <a:t>Automatically eliminate recurring vulnerabilities</a:t>
              </a:r>
              <a:endParaRPr lang="en-US" sz="16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F458F5-8FDB-47E9-9AE9-7FEBF6BD404E}"/>
                </a:ext>
              </a:extLst>
            </p:cNvPr>
            <p:cNvSpPr/>
            <p:nvPr/>
          </p:nvSpPr>
          <p:spPr>
            <a:xfrm>
              <a:off x="8855837" y="4759732"/>
              <a:ext cx="2747095" cy="1100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nunito sans"/>
                </a:rPr>
                <a:t>Centralized, 360-degree real-time vulnerability management dashboards and reports.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CEE8793-A2BB-458C-88A6-4ED83DE06154}"/>
                </a:ext>
              </a:extLst>
            </p:cNvPr>
            <p:cNvGrpSpPr/>
            <p:nvPr/>
          </p:nvGrpSpPr>
          <p:grpSpPr>
            <a:xfrm>
              <a:off x="11294266" y="4149775"/>
              <a:ext cx="86922" cy="123023"/>
              <a:chOff x="-5349876" y="6311901"/>
              <a:chExt cx="153988" cy="319087"/>
            </a:xfrm>
            <a:solidFill>
              <a:schemeClr val="bg1"/>
            </a:solidFill>
          </p:grpSpPr>
          <p:sp>
            <p:nvSpPr>
              <p:cNvPr id="30" name="Oval 163">
                <a:extLst>
                  <a:ext uri="{FF2B5EF4-FFF2-40B4-BE49-F238E27FC236}">
                    <a16:creationId xmlns:a16="http://schemas.microsoft.com/office/drawing/2014/main" id="{F5754414-F348-49B3-8E48-DBD33A5F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349876" y="6311901"/>
                <a:ext cx="60325" cy="63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64">
                <a:extLst>
                  <a:ext uri="{FF2B5EF4-FFF2-40B4-BE49-F238E27FC236}">
                    <a16:creationId xmlns:a16="http://schemas.microsoft.com/office/drawing/2014/main" id="{ECF0E517-AAE1-4170-8B37-395EAAC3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54626" y="6405563"/>
                <a:ext cx="58738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166">
                <a:extLst>
                  <a:ext uri="{FF2B5EF4-FFF2-40B4-BE49-F238E27FC236}">
                    <a16:creationId xmlns:a16="http://schemas.microsoft.com/office/drawing/2014/main" id="{CC6BB94E-B756-43EC-B90D-F0D48808E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254626" y="6570663"/>
                <a:ext cx="58738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056E3AC-5982-4CC5-A32E-62D2295E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633" y="1026128"/>
            <a:ext cx="619214" cy="6192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06B80D-8CD6-4352-88A8-CEF0E23D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391" y="1446044"/>
            <a:ext cx="724713" cy="7247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B7963F-008C-4D07-A3CB-D7742EFA9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121" y="3634877"/>
            <a:ext cx="695419" cy="6954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841C0F-D707-4A6F-89BE-25A9C8A6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772" y="1096890"/>
            <a:ext cx="688067" cy="6880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534B89-69DB-4306-8B5E-6EC93CED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8166" y="1035773"/>
            <a:ext cx="767053" cy="7670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159A359-3A13-4324-A581-BF192380F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3902" y="3619133"/>
            <a:ext cx="733199" cy="7331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C114B8-6DB7-4FFD-A23A-2F516F48E5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8498" y="3661678"/>
            <a:ext cx="659364" cy="65936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C65105-DD01-4724-8C9D-B083D421AE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7475" y="3602275"/>
            <a:ext cx="757860" cy="757860"/>
          </a:xfrm>
          <a:prstGeom prst="rect">
            <a:avLst/>
          </a:prstGeom>
        </p:spPr>
      </p:pic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27B51441-F72E-406B-AE1C-8039A23A4857}"/>
              </a:ext>
            </a:extLst>
          </p:cNvPr>
          <p:cNvSpPr txBox="1">
            <a:spLocks/>
          </p:cNvSpPr>
          <p:nvPr/>
        </p:nvSpPr>
        <p:spPr>
          <a:xfrm>
            <a:off x="5089793" y="6378496"/>
            <a:ext cx="7289494" cy="5745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prstClr val="white"/>
                </a:solidFill>
                <a:latin typeface="Calibri Light" panose="020F0302020204030204" pitchFamily="34" charset="0"/>
                <a:ea typeface="Aller" charset="0"/>
                <a:cs typeface="Aller" charset="0"/>
              </a:rPr>
              <a:t>Cyber Protection    |    Cyber Defense    |    Cyber Consulting|    IAM</a:t>
            </a:r>
          </a:p>
          <a:p>
            <a:pPr>
              <a:defRPr/>
            </a:pPr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8789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66"/>
</p:tagLst>
</file>

<file path=ppt/theme/theme1.xml><?xml version="1.0" encoding="utf-8"?>
<a:theme xmlns:a="http://schemas.openxmlformats.org/drawingml/2006/main" name="Mindtree new_them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 new_theme" id="{4C3F62DE-0673-4FD1-B297-1D02BB60D0E2}" vid="{32BEA456-7AA4-4468-BC83-1507BFCF1C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17D7A7F7EF2E44BC1078E3BB4DFF66" ma:contentTypeVersion="6" ma:contentTypeDescription="Create a new document." ma:contentTypeScope="" ma:versionID="088c966e9897832ebeb4d14517a80c47">
  <xsd:schema xmlns:xsd="http://www.w3.org/2001/XMLSchema" xmlns:xs="http://www.w3.org/2001/XMLSchema" xmlns:p="http://schemas.microsoft.com/office/2006/metadata/properties" xmlns:ns2="63d1f3eb-6778-456f-881d-8ff04f85d4c9" xmlns:ns3="66bf87bc-7ca9-4991-82be-ea8a110f8380" xmlns:ns4="9a39392e-803a-4409-86a7-12b263625fa8" xmlns:ns5="a268de59-cdc3-4896-b5d8-783a1024c872" targetNamespace="http://schemas.microsoft.com/office/2006/metadata/properties" ma:root="true" ma:fieldsID="bce87759fe3a93391b1b4afc4b798fec" ns2:_="" ns3:_="" ns4:_="" ns5:_="">
    <xsd:import namespace="63d1f3eb-6778-456f-881d-8ff04f85d4c9"/>
    <xsd:import namespace="66bf87bc-7ca9-4991-82be-ea8a110f8380"/>
    <xsd:import namespace="9a39392e-803a-4409-86a7-12b263625fa8"/>
    <xsd:import namespace="a268de59-cdc3-4896-b5d8-783a1024c8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  <xsd:element ref="ns4:MediaServiceGenerationTime" minOccurs="0"/>
                <xsd:element ref="ns4:MediaServiceEventHashCode" minOccurs="0"/>
                <xsd:element ref="ns4:lcf76f155ced4ddcb4097134ff3c332f" minOccurs="0"/>
                <xsd:element ref="ns5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1f3eb-6778-456f-881d-8ff04f85d4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f87bc-7ca9-4991-82be-ea8a110f83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9392e-803a-4409-86a7-12b263625fa8" elementFormDefault="qualified">
    <xsd:import namespace="http://schemas.microsoft.com/office/2006/documentManagement/types"/>
    <xsd:import namespace="http://schemas.microsoft.com/office/infopath/2007/PartnerControls"/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8de59-cdc3-4896-b5d8-783a1024c872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a417fc63-28d2-4b59-96aa-a7239a1868e9}" ma:internalName="TaxCatchAll" ma:showField="CatchAllData" ma:web="a268de59-cdc3-4896-b5d8-783a1024c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68de59-cdc3-4896-b5d8-783a1024c872" xsi:nil="true"/>
    <lcf76f155ced4ddcb4097134ff3c332f xmlns="9a39392e-803a-4409-86a7-12b263625f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0927230-6166-4305-9255-BE2AA1674D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021916-0D09-4AB3-ADF6-5E0056D63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d1f3eb-6778-456f-881d-8ff04f85d4c9"/>
    <ds:schemaRef ds:uri="66bf87bc-7ca9-4991-82be-ea8a110f8380"/>
    <ds:schemaRef ds:uri="9a39392e-803a-4409-86a7-12b263625fa8"/>
    <ds:schemaRef ds:uri="a268de59-cdc3-4896-b5d8-783a1024c8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F6DA95-28B1-47E1-8057-FA0CF36E94DF}">
  <ds:schemaRefs>
    <ds:schemaRef ds:uri="http://purl.org/dc/elements/1.1/"/>
    <ds:schemaRef ds:uri="http://purl.org/dc/dcmitype/"/>
    <ds:schemaRef ds:uri="http://www.w3.org/XML/1998/namespace"/>
    <ds:schemaRef ds:uri="63d1f3eb-6778-456f-881d-8ff04f85d4c9"/>
    <ds:schemaRef ds:uri="http://schemas.openxmlformats.org/package/2006/metadata/core-properties"/>
    <ds:schemaRef ds:uri="66bf87bc-7ca9-4991-82be-ea8a110f8380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a268de59-cdc3-4896-b5d8-783a1024c872"/>
    <ds:schemaRef ds:uri="9a39392e-803a-4409-86a7-12b263625fa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1025</Words>
  <Application>Microsoft Macintosh PowerPoint</Application>
  <PresentationFormat>Widescreen</PresentationFormat>
  <Paragraphs>282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Aller</vt:lpstr>
      <vt:lpstr>Arial</vt:lpstr>
      <vt:lpstr>Calibri</vt:lpstr>
      <vt:lpstr>Calibri Light</vt:lpstr>
      <vt:lpstr>Corbel</vt:lpstr>
      <vt:lpstr>FontAwesome</vt:lpstr>
      <vt:lpstr>Gadugi</vt:lpstr>
      <vt:lpstr>Lato</vt:lpstr>
      <vt:lpstr>Lato Light</vt:lpstr>
      <vt:lpstr>montserrat</vt:lpstr>
      <vt:lpstr>nunito sans</vt:lpstr>
      <vt:lpstr>Roboto light</vt:lpstr>
      <vt:lpstr>Segoe UI</vt:lpstr>
      <vt:lpstr>Segoe UI Light</vt:lpstr>
      <vt:lpstr>Segoe UI Semibold</vt:lpstr>
      <vt:lpstr>Wingdings</vt:lpstr>
      <vt:lpstr>Mindtree new_theme</vt:lpstr>
      <vt:lpstr>PowerPoint Presentation</vt:lpstr>
      <vt:lpstr>Digital Security Services - Summary</vt:lpstr>
      <vt:lpstr>Digital Security Services Offerings</vt:lpstr>
      <vt:lpstr>Digital Identity &amp; Access Management services</vt:lpstr>
      <vt:lpstr>Digital Identity &amp; Access Management –Key Technologies supported </vt:lpstr>
      <vt:lpstr>Cyber Threat Management and Operations – MSOC </vt:lpstr>
      <vt:lpstr>MSOC – Solution Models</vt:lpstr>
      <vt:lpstr>Application Security &amp; Vulnerability Management Services</vt:lpstr>
      <vt:lpstr>Threat &amp; Vulnerability Management Platform</vt:lpstr>
      <vt:lpstr> Governance, Risk and Compliance Services </vt:lpstr>
      <vt:lpstr>Cloud Security Services Offering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Mindtree Template 2019.pptx</dc:title>
  <dc:subject/>
  <dc:creator>Manoj.Karanth@mindtree.com</dc:creator>
  <cp:keywords/>
  <dc:description/>
  <cp:lastModifiedBy>Vipin Verma</cp:lastModifiedBy>
  <cp:revision>35</cp:revision>
  <cp:lastPrinted>2016-04-25T15:42:17Z</cp:lastPrinted>
  <dcterms:created xsi:type="dcterms:W3CDTF">2015-02-11T05:46:31Z</dcterms:created>
  <dcterms:modified xsi:type="dcterms:W3CDTF">2024-05-04T19:13:12Z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0x010100A417D7A7F7EF2E44BC1078E3BB4DFF66</vt:lpwstr>
  </property>
  <property fmtid="{D5CDD505-2E9C-101B-9397-08002B2CF9AE}" pid="3" name="MSIP_Label_cdce5ffd-ebee-41cb-83d4-15a3d6148dfe_Enabled">
    <vt:lpwstr>true</vt:lpwstr>
  </property>
  <property fmtid="{D5CDD505-2E9C-101B-9397-08002B2CF9AE}" pid="4" name="MSIP_Label_cdce5ffd-ebee-41cb-83d4-15a3d6148dfe_SetDate">
    <vt:lpwstr>2021-05-13T08:02:22Z</vt:lpwstr>
  </property>
  <property fmtid="{D5CDD505-2E9C-101B-9397-08002B2CF9AE}" pid="5" name="MSIP_Label_cdce5ffd-ebee-41cb-83d4-15a3d6148dfe_Method">
    <vt:lpwstr>Privileged</vt:lpwstr>
  </property>
  <property fmtid="{D5CDD505-2E9C-101B-9397-08002B2CF9AE}" pid="6" name="MSIP_Label_cdce5ffd-ebee-41cb-83d4-15a3d6148dfe_Name">
    <vt:lpwstr>cdce5ffd-ebee-41cb-83d4-15a3d6148dfe</vt:lpwstr>
  </property>
  <property fmtid="{D5CDD505-2E9C-101B-9397-08002B2CF9AE}" pid="7" name="MSIP_Label_cdce5ffd-ebee-41cb-83d4-15a3d6148dfe_SiteId">
    <vt:lpwstr>85c997b9-f494-46b3-a11d-772983cf6f11</vt:lpwstr>
  </property>
  <property fmtid="{D5CDD505-2E9C-101B-9397-08002B2CF9AE}" pid="8" name="MSIP_Label_cdce5ffd-ebee-41cb-83d4-15a3d6148dfe_ActionId">
    <vt:lpwstr>3ae3a36c-0f27-4e35-8e21-96a4c887e9df</vt:lpwstr>
  </property>
  <property fmtid="{D5CDD505-2E9C-101B-9397-08002B2CF9AE}" pid="9" name="MSIP_Label_cdce5ffd-ebee-41cb-83d4-15a3d6148dfe_ContentBits">
    <vt:lpwstr>0</vt:lpwstr>
  </property>
  <property fmtid="{D5CDD505-2E9C-101B-9397-08002B2CF9AE}" pid="10" name="Order">
    <vt:r8>7800</vt:r8>
  </property>
</Properties>
</file>