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4" r:id="rId4"/>
    <p:sldMasterId id="2147483890" r:id="rId5"/>
    <p:sldMasterId id="2147483895" r:id="rId6"/>
  </p:sldMasterIdLst>
  <p:notesMasterIdLst>
    <p:notesMasterId r:id="rId15"/>
  </p:notesMasterIdLst>
  <p:handoutMasterIdLst>
    <p:handoutMasterId r:id="rId16"/>
  </p:handoutMasterIdLst>
  <p:sldIdLst>
    <p:sldId id="576" r:id="rId7"/>
    <p:sldId id="557" r:id="rId8"/>
    <p:sldId id="2142534481" r:id="rId9"/>
    <p:sldId id="2142534486" r:id="rId10"/>
    <p:sldId id="379" r:id="rId11"/>
    <p:sldId id="2142535436" r:id="rId12"/>
    <p:sldId id="2146846535" r:id="rId13"/>
    <p:sldId id="214684653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 userDrawn="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initials="A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a:srgbClr val="F2F2F2"/>
    <a:srgbClr val="830051"/>
    <a:srgbClr val="F57B29"/>
    <a:srgbClr val="0078D4"/>
    <a:srgbClr val="2289C7"/>
    <a:srgbClr val="FF1CA8"/>
    <a:srgbClr val="000000"/>
    <a:srgbClr val="FFFFCC"/>
    <a:srgbClr val="F7C8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C9E630-62DA-6043-B853-06317A0250B7}" v="1" dt="2023-01-19T06:14:56.4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75" autoAdjust="0"/>
    <p:restoredTop sz="94694"/>
  </p:normalViewPr>
  <p:slideViewPr>
    <p:cSldViewPr snapToGrid="0">
      <p:cViewPr varScale="1">
        <p:scale>
          <a:sx n="121" d="100"/>
          <a:sy n="121" d="100"/>
        </p:scale>
        <p:origin x="200" y="176"/>
      </p:cViewPr>
      <p:guideLst>
        <p:guide orient="horz" pos="48"/>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D2AFDB-8B56-433D-8DAA-9CBA4461E909}" type="datetimeFigureOut">
              <a:rPr lang="en-US" smtClean="0"/>
              <a:pPr/>
              <a:t>5/4/24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F6A2A2-022B-420B-A313-FFD44CE18285}" type="slidenum">
              <a:rPr lang="en-US" smtClean="0"/>
              <a:pPr/>
              <a:t>‹#›</a:t>
            </a:fld>
            <a:endParaRPr lang="en-US"/>
          </a:p>
        </p:txBody>
      </p:sp>
    </p:spTree>
    <p:extLst>
      <p:ext uri="{BB962C8B-B14F-4D97-AF65-F5344CB8AC3E}">
        <p14:creationId xmlns:p14="http://schemas.microsoft.com/office/powerpoint/2010/main" val="130303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8B32A-E9F4-4486-975F-C9AD8A3CF37F}" type="datetimeFigureOut">
              <a:rPr lang="en-US" smtClean="0"/>
              <a:pPr/>
              <a:t>5/4/24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A3354-9A0B-49EE-95FD-23EABDFEF6CF}" type="slidenum">
              <a:rPr lang="en-US" smtClean="0"/>
              <a:pPr/>
              <a:t>‹#›</a:t>
            </a:fld>
            <a:endParaRPr lang="en-US"/>
          </a:p>
        </p:txBody>
      </p:sp>
    </p:spTree>
    <p:extLst>
      <p:ext uri="{BB962C8B-B14F-4D97-AF65-F5344CB8AC3E}">
        <p14:creationId xmlns:p14="http://schemas.microsoft.com/office/powerpoint/2010/main" val="19910482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A3354-9A0B-49EE-95FD-23EABDFEF6CF}" type="slidenum">
              <a:rPr lang="en-US" smtClean="0"/>
              <a:pPr/>
              <a:t>1</a:t>
            </a:fld>
            <a:endParaRPr lang="en-US"/>
          </a:p>
        </p:txBody>
      </p:sp>
      <p:sp>
        <p:nvSpPr>
          <p:cNvPr id="5" name="Footer Placeholder 4"/>
          <p:cNvSpPr>
            <a:spLocks noGrp="1"/>
          </p:cNvSpPr>
          <p:nvPr>
            <p:ph type="ftr" sz="quarter" idx="11"/>
          </p:nvPr>
        </p:nvSpPr>
        <p:spPr/>
        <p:txBody>
          <a:bodyPr/>
          <a:lstStyle/>
          <a:p>
            <a:r>
              <a:rPr lang="en-US"/>
              <a:t>STRICTLY CONFIDENTIAL – FOR INTERNAL CIRCULATION ONLY</a:t>
            </a:r>
          </a:p>
        </p:txBody>
      </p:sp>
    </p:spTree>
    <p:extLst>
      <p:ext uri="{BB962C8B-B14F-4D97-AF65-F5344CB8AC3E}">
        <p14:creationId xmlns:p14="http://schemas.microsoft.com/office/powerpoint/2010/main" val="273646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811419-CDC6-D144-BD79-38AD20097125}" type="slidenum">
              <a:rPr lang="en-US" smtClean="0"/>
              <a:t>4</a:t>
            </a:fld>
            <a:endParaRPr lang="en-US"/>
          </a:p>
        </p:txBody>
      </p:sp>
    </p:spTree>
    <p:extLst>
      <p:ext uri="{BB962C8B-B14F-4D97-AF65-F5344CB8AC3E}">
        <p14:creationId xmlns:p14="http://schemas.microsoft.com/office/powerpoint/2010/main" val="206115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B2C Story: I have done similar migration for a customer where the userbase, like the one at ABG, was migrated from existing LDAP, to be precise, Tivoli Directory Server to Okta Universal Directory. The migration was to have more digital adaption, transforming legacy applications to new digital microservices architecture. The approach was initially taken to migrate existing customers to Okta using the Bulk Upload feature without migrating the passwords. Secondly, a custom login page was created to store the user password in Okta using JIT, for the first-time user logged in after migration. This custom authentication method ran for almost 2 years and then for the remaining set of users instructions were mailed to reset their password and finally legacy system was disconnected.</a:t>
            </a:r>
          </a:p>
        </p:txBody>
      </p:sp>
      <p:sp>
        <p:nvSpPr>
          <p:cNvPr id="4" name="Slide Number Placeholder 3"/>
          <p:cNvSpPr>
            <a:spLocks noGrp="1"/>
          </p:cNvSpPr>
          <p:nvPr>
            <p:ph type="sldNum" sz="quarter" idx="5"/>
          </p:nvPr>
        </p:nvSpPr>
        <p:spPr/>
        <p:txBody>
          <a:bodyPr/>
          <a:lstStyle/>
          <a:p>
            <a:fld id="{D3D5610A-D4A5-4E9D-BD0C-97BB5B26B340}" type="slidenum">
              <a:rPr lang="en-US" smtClean="0"/>
              <a:t>5</a:t>
            </a:fld>
            <a:endParaRPr lang="en-US"/>
          </a:p>
        </p:txBody>
      </p:sp>
    </p:spTree>
    <p:extLst>
      <p:ext uri="{BB962C8B-B14F-4D97-AF65-F5344CB8AC3E}">
        <p14:creationId xmlns:p14="http://schemas.microsoft.com/office/powerpoint/2010/main" val="370870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rPr>
              <a:t>Our CIAM identity lifecycle framework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chemeClr val="bg1"/>
              </a:solidFill>
            </a:endParaRPr>
          </a:p>
          <a:p>
            <a:endParaRPr lang="en-US"/>
          </a:p>
        </p:txBody>
      </p:sp>
      <p:sp>
        <p:nvSpPr>
          <p:cNvPr id="4" name="Slide Number Placeholder 3"/>
          <p:cNvSpPr>
            <a:spLocks noGrp="1"/>
          </p:cNvSpPr>
          <p:nvPr>
            <p:ph type="sldNum" sz="quarter" idx="5"/>
          </p:nvPr>
        </p:nvSpPr>
        <p:spPr/>
        <p:txBody>
          <a:bodyPr/>
          <a:lstStyle/>
          <a:p>
            <a:fld id="{D3D5610A-D4A5-4E9D-BD0C-97BB5B26B340}" type="slidenum">
              <a:rPr lang="en-US" smtClean="0"/>
              <a:t>6</a:t>
            </a:fld>
            <a:endParaRPr lang="en-US"/>
          </a:p>
        </p:txBody>
      </p:sp>
    </p:spTree>
    <p:extLst>
      <p:ext uri="{BB962C8B-B14F-4D97-AF65-F5344CB8AC3E}">
        <p14:creationId xmlns:p14="http://schemas.microsoft.com/office/powerpoint/2010/main" val="1801053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1A3354-9A0B-49EE-95FD-23EABDFEF6CF}" type="slidenum">
              <a:rPr lang="en-US" smtClean="0"/>
              <a:pPr/>
              <a:t>7</a:t>
            </a:fld>
            <a:endParaRPr lang="en-US"/>
          </a:p>
        </p:txBody>
      </p:sp>
    </p:spTree>
    <p:extLst>
      <p:ext uri="{BB962C8B-B14F-4D97-AF65-F5344CB8AC3E}">
        <p14:creationId xmlns:p14="http://schemas.microsoft.com/office/powerpoint/2010/main" val="28792362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151685-2588-C042-97CE-7E5D0A674773}"/>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1430"/>
            <a:ext cx="12192000" cy="6880860"/>
          </a:xfrm>
          <a:prstGeom prst="rect">
            <a:avLst/>
          </a:prstGeom>
        </p:spPr>
      </p:pic>
      <p:sp>
        <p:nvSpPr>
          <p:cNvPr id="6" name="Rectangle 5">
            <a:extLst>
              <a:ext uri="{FF2B5EF4-FFF2-40B4-BE49-F238E27FC236}">
                <a16:creationId xmlns:a16="http://schemas.microsoft.com/office/drawing/2014/main" id="{28248F35-8336-CE49-8C65-E7983F0CC6F3}"/>
              </a:ext>
            </a:extLst>
          </p:cNvPr>
          <p:cNvSpPr/>
          <p:nvPr userDrawn="1"/>
        </p:nvSpPr>
        <p:spPr>
          <a:xfrm>
            <a:off x="9580892" y="6273800"/>
            <a:ext cx="2347758" cy="379656"/>
          </a:xfrm>
          <a:prstGeom prst="rect">
            <a:avLst/>
          </a:prstGeom>
        </p:spPr>
        <p:txBody>
          <a:bodyPr wrap="none">
            <a:spAutoFit/>
          </a:bodyPr>
          <a:lstStyle/>
          <a:p>
            <a:pPr algn="r"/>
            <a:r>
              <a:rPr lang="en-US" sz="1867" b="0" i="1">
                <a:solidFill>
                  <a:schemeClr val="bg1"/>
                </a:solidFill>
                <a:latin typeface="Aller"/>
                <a:ea typeface="Aller" charset="0"/>
                <a:cs typeface="Aller" charset="0"/>
              </a:rPr>
              <a:t>Welcome to possible</a:t>
            </a:r>
          </a:p>
        </p:txBody>
      </p:sp>
      <p:pic>
        <p:nvPicPr>
          <p:cNvPr id="7" name="Picture 6">
            <a:extLst>
              <a:ext uri="{FF2B5EF4-FFF2-40B4-BE49-F238E27FC236}">
                <a16:creationId xmlns:a16="http://schemas.microsoft.com/office/drawing/2014/main" id="{BC1B0709-728F-3043-91A3-03733D5FD7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63353" y="260649"/>
            <a:ext cx="4535817" cy="987639"/>
          </a:xfrm>
          <a:prstGeom prst="rect">
            <a:avLst/>
          </a:prstGeom>
        </p:spPr>
      </p:pic>
    </p:spTree>
    <p:extLst>
      <p:ext uri="{BB962C8B-B14F-4D97-AF65-F5344CB8AC3E}">
        <p14:creationId xmlns:p14="http://schemas.microsoft.com/office/powerpoint/2010/main" val="342611662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b="15081"/>
          <a:stretch/>
        </p:blipFill>
        <p:spPr>
          <a:xfrm>
            <a:off x="0" y="0"/>
            <a:ext cx="12200450" cy="6858000"/>
          </a:xfrm>
          <a:prstGeom prst="rect">
            <a:avLst/>
          </a:prstGeom>
        </p:spPr>
      </p:pic>
      <p:sp>
        <p:nvSpPr>
          <p:cNvPr id="6" name="Rectangle 5">
            <a:extLst>
              <a:ext uri="{FF2B5EF4-FFF2-40B4-BE49-F238E27FC236}">
                <a16:creationId xmlns:a16="http://schemas.microsoft.com/office/drawing/2014/main" id="{74693543-09A7-B04B-B61A-3E1584E61330}"/>
              </a:ext>
            </a:extLst>
          </p:cNvPr>
          <p:cNvSpPr/>
          <p:nvPr userDrawn="1"/>
        </p:nvSpPr>
        <p:spPr>
          <a:xfrm>
            <a:off x="0" y="0"/>
            <a:ext cx="12192000" cy="6858000"/>
          </a:xfrm>
          <a:prstGeom prst="rect">
            <a:avLst/>
          </a:prstGeom>
          <a:solidFill>
            <a:srgbClr val="262729">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90445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2312" y="2209800"/>
            <a:ext cx="3810924" cy="2595880"/>
          </a:xfrm>
        </p:spPr>
        <p:txBody>
          <a:bodyPr>
            <a:normAutofit/>
          </a:bodyPr>
          <a:lstStyle>
            <a:lvl1pPr>
              <a:defRPr sz="3600" b="0" i="0">
                <a:solidFill>
                  <a:schemeClr val="bg1"/>
                </a:solidFill>
                <a:latin typeface="Arial Rounded MT Bold" panose="020F0704030504030204" pitchFamily="34" charset="77"/>
                <a:cs typeface="Calibri Light" panose="020F0302020204030204" pitchFamily="34" charset="0"/>
              </a:defRPr>
            </a:lvl1pPr>
          </a:lstStyle>
          <a:p>
            <a:r>
              <a:rPr lang="en-US"/>
              <a:t>Section header </a:t>
            </a:r>
          </a:p>
        </p:txBody>
      </p:sp>
    </p:spTree>
    <p:extLst>
      <p:ext uri="{BB962C8B-B14F-4D97-AF65-F5344CB8AC3E}">
        <p14:creationId xmlns:p14="http://schemas.microsoft.com/office/powerpoint/2010/main" val="2555358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2"/>
          <p:cNvSpPr/>
          <p:nvPr/>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rgbClr val="4D4F53"/>
              </a:solidFill>
              <a:cs typeface="Arial" pitchFamily="34" charset="0"/>
            </a:endParaRPr>
          </a:p>
        </p:txBody>
      </p:sp>
    </p:spTree>
    <p:extLst>
      <p:ext uri="{BB962C8B-B14F-4D97-AF65-F5344CB8AC3E}">
        <p14:creationId xmlns:p14="http://schemas.microsoft.com/office/powerpoint/2010/main" val="3353342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b="15081"/>
          <a:stretch/>
        </p:blipFill>
        <p:spPr>
          <a:xfrm>
            <a:off x="0" y="0"/>
            <a:ext cx="12200450" cy="6858000"/>
          </a:xfrm>
          <a:prstGeom prst="rect">
            <a:avLst/>
          </a:prstGeom>
        </p:spPr>
      </p:pic>
      <p:sp>
        <p:nvSpPr>
          <p:cNvPr id="6" name="Rectangle 5">
            <a:extLst>
              <a:ext uri="{FF2B5EF4-FFF2-40B4-BE49-F238E27FC236}">
                <a16:creationId xmlns:a16="http://schemas.microsoft.com/office/drawing/2014/main" id="{74693543-09A7-B04B-B61A-3E1584E61330}"/>
              </a:ext>
            </a:extLst>
          </p:cNvPr>
          <p:cNvSpPr/>
          <p:nvPr userDrawn="1"/>
        </p:nvSpPr>
        <p:spPr>
          <a:xfrm>
            <a:off x="0" y="0"/>
            <a:ext cx="12192000" cy="6858000"/>
          </a:xfrm>
          <a:prstGeom prst="rect">
            <a:avLst/>
          </a:prstGeom>
          <a:solidFill>
            <a:srgbClr val="262729">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351700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2312" y="2209800"/>
            <a:ext cx="3810924" cy="2595880"/>
          </a:xfrm>
        </p:spPr>
        <p:txBody>
          <a:bodyPr>
            <a:normAutofit/>
          </a:bodyPr>
          <a:lstStyle>
            <a:lvl1pPr>
              <a:defRPr sz="3600" b="0" i="0">
                <a:solidFill>
                  <a:schemeClr val="bg1"/>
                </a:solidFill>
                <a:latin typeface="Arial Rounded MT Bold" panose="020F0704030504030204" pitchFamily="34" charset="77"/>
                <a:cs typeface="Calibri Light" panose="020F0302020204030204" pitchFamily="34" charset="0"/>
              </a:defRPr>
            </a:lvl1pPr>
          </a:lstStyle>
          <a:p>
            <a:r>
              <a:rPr lang="en-US"/>
              <a:t>Section header </a:t>
            </a:r>
          </a:p>
        </p:txBody>
      </p:sp>
    </p:spTree>
    <p:extLst>
      <p:ext uri="{BB962C8B-B14F-4D97-AF65-F5344CB8AC3E}">
        <p14:creationId xmlns:p14="http://schemas.microsoft.com/office/powerpoint/2010/main" val="763585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2"/>
          <p:cNvSpPr/>
          <p:nvPr/>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rgbClr val="4D4F53"/>
              </a:solidFill>
              <a:cs typeface="Arial" pitchFamily="34" charset="0"/>
            </a:endParaRPr>
          </a:p>
        </p:txBody>
      </p:sp>
    </p:spTree>
    <p:extLst>
      <p:ext uri="{BB962C8B-B14F-4D97-AF65-F5344CB8AC3E}">
        <p14:creationId xmlns:p14="http://schemas.microsoft.com/office/powerpoint/2010/main" val="1083521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p>
        </p:txBody>
      </p:sp>
      <p:cxnSp>
        <p:nvCxnSpPr>
          <p:cNvPr id="8" name="Straight Connector 7"/>
          <p:cNvCxnSpPr/>
          <p:nvPr userDrawn="1"/>
        </p:nvCxnSpPr>
        <p:spPr>
          <a:xfrm>
            <a:off x="0" y="6160164"/>
            <a:ext cx="12192000" cy="0"/>
          </a:xfrm>
          <a:prstGeom prst="line">
            <a:avLst/>
          </a:prstGeom>
          <a:ln>
            <a:solidFill>
              <a:srgbClr val="EC008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45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p>
        </p:txBody>
      </p:sp>
      <p:sp>
        <p:nvSpPr>
          <p:cNvPr id="3" name="Content Placeholder 2"/>
          <p:cNvSpPr>
            <a:spLocks noGrp="1"/>
          </p:cNvSpPr>
          <p:nvPr>
            <p:ph idx="1"/>
          </p:nvPr>
        </p:nvSpPr>
        <p:spPr>
          <a:xfrm>
            <a:off x="572085" y="1121523"/>
            <a:ext cx="10972800" cy="1415772"/>
          </a:xfrm>
        </p:spPr>
        <p:txBody>
          <a:bodyPr wrap="square">
            <a:spAutoFit/>
          </a:bodyPr>
          <a:lstStyle>
            <a:lvl1pPr>
              <a:lnSpc>
                <a:spcPct val="100000"/>
              </a:lnSpc>
              <a:spcBef>
                <a:spcPts val="600"/>
              </a:spcBef>
              <a:defRPr sz="1800"/>
            </a:lvl1pPr>
            <a:lvl2pPr>
              <a:lnSpc>
                <a:spcPct val="100000"/>
              </a:lnSpc>
              <a:spcBef>
                <a:spcPts val="600"/>
              </a:spcBef>
              <a:defRPr sz="1600"/>
            </a:lvl2pPr>
            <a:lvl3pPr marL="457189" indent="-228594">
              <a:lnSpc>
                <a:spcPct val="100000"/>
              </a:lnSpc>
              <a:spcBef>
                <a:spcPts val="600"/>
              </a:spcBef>
              <a:buSzPct val="80000"/>
              <a:buFont typeface="Arial" panose="020B0604020202020204" pitchFamily="34" charset="0"/>
              <a:buChar char="–"/>
              <a:defRPr sz="1400"/>
            </a:lvl3pPr>
            <a:lvl4pPr>
              <a:lnSpc>
                <a:spcPct val="100000"/>
              </a:lnSpc>
              <a:spcBef>
                <a:spcPts val="600"/>
              </a:spcBef>
              <a:defRPr sz="1400"/>
            </a:lvl4pPr>
            <a:lvl5pPr>
              <a:lnSpc>
                <a:spcPct val="120000"/>
              </a:lnSpc>
              <a:spcBef>
                <a:spcPts val="840"/>
              </a:spcBef>
              <a:defRPr sz="18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11064552" y="6359879"/>
            <a:ext cx="517848" cy="365125"/>
          </a:xfrm>
          <a:prstGeom prst="rect">
            <a:avLst/>
          </a:prstGeom>
        </p:spPr>
        <p:txBody>
          <a:bodyPr vert="horz" lIns="0" tIns="45720" rIns="0" bIns="45720" rtlCol="0" anchor="ctr"/>
          <a:lstStyle>
            <a:lvl1pPr algn="r">
              <a:defRPr sz="900">
                <a:solidFill>
                  <a:srgbClr val="000000"/>
                </a:solidFill>
                <a:latin typeface="Arial" pitchFamily="34" charset="0"/>
                <a:cs typeface="Arial" pitchFamily="34" charset="0"/>
              </a:defRPr>
            </a:lvl1pPr>
          </a:lstStyle>
          <a:p>
            <a:fld id="{2CF02FA9-8CAD-4C87-B028-31481A2E0525}" type="slidenum">
              <a:rPr lang="en-US" smtClean="0"/>
              <a:pPr/>
              <a:t>‹#›</a:t>
            </a:fld>
            <a:endParaRPr lang="en-US"/>
          </a:p>
        </p:txBody>
      </p:sp>
    </p:spTree>
    <p:extLst>
      <p:ext uri="{BB962C8B-B14F-4D97-AF65-F5344CB8AC3E}">
        <p14:creationId xmlns:p14="http://schemas.microsoft.com/office/powerpoint/2010/main" val="105027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3"/>
          </a:xfrm>
        </p:spPr>
        <p:txBody>
          <a:bodyPr/>
          <a:lstStyle>
            <a:lvl1pPr>
              <a:defRPr/>
            </a:lvl1pPr>
          </a:lstStyle>
          <a:p>
            <a:r>
              <a:rPr lang="en-US"/>
              <a:t>Section header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41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a:t>
            </a:r>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buSzPct val="80000"/>
              <a:buFont typeface="Arial" panose="020B0604020202020204" pitchFamily="34" charset="0"/>
              <a:buChar char="–"/>
            </a:pPr>
            <a:r>
              <a:rPr lang="en-US"/>
              <a:t>Third level</a:t>
            </a:r>
          </a:p>
          <a:p>
            <a:pPr lvl="3"/>
            <a:r>
              <a:rPr lang="en-US"/>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buSzPct val="80000"/>
              <a:buFont typeface="Arial" panose="020B0604020202020204" pitchFamily="34" charset="0"/>
              <a:buChar char="–"/>
            </a:pPr>
            <a:r>
              <a:rPr lang="en-US"/>
              <a:t>Third level</a:t>
            </a:r>
          </a:p>
          <a:p>
            <a:pPr lvl="3"/>
            <a:r>
              <a:rPr lang="en-US"/>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270723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2"/>
          <p:cNvSpPr/>
          <p:nvPr/>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rgbClr val="4D4F53"/>
              </a:solidFill>
              <a:cs typeface="Arial" pitchFamily="34" charset="0"/>
            </a:endParaRPr>
          </a:p>
        </p:txBody>
      </p:sp>
      <p:sp>
        <p:nvSpPr>
          <p:cNvPr id="4" name="Rectangle 3"/>
          <p:cNvSpPr/>
          <p:nvPr userDrawn="1"/>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rgbClr val="4D4F53"/>
              </a:solidFill>
              <a:cs typeface="Arial" pitchFamily="34" charset="0"/>
            </a:endParaRPr>
          </a:p>
        </p:txBody>
      </p:sp>
    </p:spTree>
    <p:extLst>
      <p:ext uri="{BB962C8B-B14F-4D97-AF65-F5344CB8AC3E}">
        <p14:creationId xmlns:p14="http://schemas.microsoft.com/office/powerpoint/2010/main" val="270485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Colors to be used in the presentation</a:t>
            </a:r>
          </a:p>
        </p:txBody>
      </p:sp>
      <p:sp>
        <p:nvSpPr>
          <p:cNvPr id="4" name="Rounded Rectangle 3"/>
          <p:cNvSpPr/>
          <p:nvPr/>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prstClr val="white"/>
                </a:solidFill>
                <a:cs typeface="Arial" pitchFamily="34" charset="0"/>
              </a:rPr>
              <a:t>RGB - 167.25.48</a:t>
            </a: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prstClr val="white"/>
                </a:solidFill>
                <a:cs typeface="Arial" pitchFamily="34" charset="0"/>
              </a:rPr>
              <a:t>RGB - 227.114.34</a:t>
            </a:r>
          </a:p>
        </p:txBody>
      </p:sp>
      <p:sp>
        <p:nvSpPr>
          <p:cNvPr id="6" name="Rounded Rectangle 5"/>
          <p:cNvSpPr/>
          <p:nvPr/>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rgbClr val="4D4F53"/>
                </a:solidFill>
                <a:cs typeface="Arial" pitchFamily="34" charset="0"/>
              </a:rPr>
              <a:t>RGB - 199.210.138</a:t>
            </a: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prstClr val="white"/>
                </a:solidFill>
                <a:cs typeface="Arial" pitchFamily="34" charset="0"/>
              </a:rPr>
              <a:t>RGB – 0.102.161</a:t>
            </a: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prstClr val="white"/>
                </a:solidFill>
                <a:cs typeface="Arial" pitchFamily="34" charset="0"/>
              </a:rPr>
              <a:t>RGB - 77.79.83</a:t>
            </a: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prstClr val="white"/>
                </a:solidFill>
                <a:cs typeface="Arial" pitchFamily="34" charset="0"/>
              </a:rPr>
              <a:t>RGB - 131.0.81</a:t>
            </a:r>
          </a:p>
        </p:txBody>
      </p:sp>
      <p:sp>
        <p:nvSpPr>
          <p:cNvPr id="10" name="TextBox 9"/>
          <p:cNvSpPr txBox="1"/>
          <p:nvPr/>
        </p:nvSpPr>
        <p:spPr>
          <a:xfrm>
            <a:off x="898222" y="5029200"/>
            <a:ext cx="3398687" cy="738664"/>
          </a:xfrm>
          <a:prstGeom prst="rect">
            <a:avLst/>
          </a:prstGeom>
          <a:noFill/>
        </p:spPr>
        <p:txBody>
          <a:bodyPr wrap="none" rtlCol="0">
            <a:spAutoFit/>
          </a:bodyPr>
          <a:lstStyle/>
          <a:p>
            <a:r>
              <a:rPr lang="en-US" sz="1400">
                <a:solidFill>
                  <a:srgbClr val="4D4F53"/>
                </a:solidFill>
                <a:cs typeface="Arial" pitchFamily="34" charset="0"/>
              </a:rPr>
              <a:t>Guidelines available at </a:t>
            </a:r>
          </a:p>
          <a:p>
            <a:endParaRPr lang="en-US" sz="1400">
              <a:solidFill>
                <a:srgbClr val="4D4F53"/>
              </a:solidFill>
              <a:cs typeface="Arial" pitchFamily="34" charset="0"/>
            </a:endParaRPr>
          </a:p>
          <a:p>
            <a:r>
              <a:rPr lang="en-US" sz="140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65781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326386" y="2762251"/>
            <a:ext cx="9512439" cy="1346200"/>
          </a:xfrm>
          <a:prstGeom prst="rect">
            <a:avLst/>
          </a:prstGeom>
        </p:spPr>
        <p:txBody>
          <a:bodyPr anchor="ctr">
            <a:noAutofit/>
          </a:bodyPr>
          <a:lstStyle>
            <a:lvl1pPr algn="ctr">
              <a:defRPr sz="3200" b="0">
                <a:solidFill>
                  <a:srgbClr val="007CC3"/>
                </a:solidFill>
              </a:defRPr>
            </a:lvl1pPr>
          </a:lstStyle>
          <a:p>
            <a:r>
              <a:rPr lang="en-US" dirty="0"/>
              <a:t>TITLE TEXT</a:t>
            </a:r>
          </a:p>
        </p:txBody>
      </p:sp>
      <p:sp>
        <p:nvSpPr>
          <p:cNvPr id="13" name="object 8"/>
          <p:cNvSpPr/>
          <p:nvPr userDrawn="1"/>
        </p:nvSpPr>
        <p:spPr>
          <a:xfrm>
            <a:off x="68221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15"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19" name="object 21"/>
          <p:cNvSpPr/>
          <p:nvPr userDrawn="1"/>
        </p:nvSpPr>
        <p:spPr>
          <a:xfrm>
            <a:off x="113708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Tree>
    <p:extLst>
      <p:ext uri="{BB962C8B-B14F-4D97-AF65-F5344CB8AC3E}">
        <p14:creationId xmlns:p14="http://schemas.microsoft.com/office/powerpoint/2010/main" val="392963522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0178" y="136525"/>
            <a:ext cx="11496222" cy="645795"/>
          </a:xfrm>
          <a:prstGeom prst="rect">
            <a:avLst/>
          </a:prstGeom>
        </p:spPr>
        <p:txBody>
          <a:bodyPr/>
          <a:lstStyle>
            <a:lvl1pPr marL="0" indent="0">
              <a:defRPr/>
            </a:lvl1pPr>
          </a:lstStyle>
          <a:p>
            <a:r>
              <a:rPr lang="en-US"/>
              <a:t>Click to edit Master title style</a:t>
            </a:r>
          </a:p>
        </p:txBody>
      </p:sp>
      <p:sp>
        <p:nvSpPr>
          <p:cNvPr id="3" name="Content Placeholder 2"/>
          <p:cNvSpPr>
            <a:spLocks noGrp="1"/>
          </p:cNvSpPr>
          <p:nvPr>
            <p:ph idx="1"/>
          </p:nvPr>
        </p:nvSpPr>
        <p:spPr>
          <a:xfrm>
            <a:off x="572085" y="1121523"/>
            <a:ext cx="10972800" cy="1415772"/>
          </a:xfrm>
        </p:spPr>
        <p:txBody>
          <a:bodyPr wrap="square">
            <a:spAutoFit/>
          </a:bodyPr>
          <a:lstStyle>
            <a:lvl1pPr>
              <a:lnSpc>
                <a:spcPct val="100000"/>
              </a:lnSpc>
              <a:spcBef>
                <a:spcPts val="600"/>
              </a:spcBef>
              <a:defRPr sz="1800"/>
            </a:lvl1pPr>
            <a:lvl2pPr>
              <a:lnSpc>
                <a:spcPct val="100000"/>
              </a:lnSpc>
              <a:spcBef>
                <a:spcPts val="600"/>
              </a:spcBef>
              <a:defRPr sz="1600"/>
            </a:lvl2pPr>
            <a:lvl3pPr marL="457189" indent="-228594">
              <a:lnSpc>
                <a:spcPct val="100000"/>
              </a:lnSpc>
              <a:spcBef>
                <a:spcPts val="600"/>
              </a:spcBef>
              <a:buSzPct val="80000"/>
              <a:buFont typeface="Arial" panose="020B0604020202020204" pitchFamily="34" charset="0"/>
              <a:buChar char="–"/>
              <a:defRPr sz="1400"/>
            </a:lvl3pPr>
            <a:lvl4pPr>
              <a:lnSpc>
                <a:spcPct val="100000"/>
              </a:lnSpc>
              <a:spcBef>
                <a:spcPts val="600"/>
              </a:spcBef>
              <a:defRPr sz="1400"/>
            </a:lvl4pPr>
            <a:lvl5pPr>
              <a:lnSpc>
                <a:spcPct val="120000"/>
              </a:lnSpc>
              <a:spcBef>
                <a:spcPts val="840"/>
              </a:spcBef>
              <a:defRPr sz="18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11674152" y="6492875"/>
            <a:ext cx="517848" cy="365125"/>
          </a:xfrm>
          <a:prstGeom prst="rect">
            <a:avLst/>
          </a:prstGeom>
        </p:spPr>
        <p:txBody>
          <a:bodyPr vert="horz" lIns="0" tIns="45720" rIns="0" bIns="45720" rtlCol="0" anchor="ctr"/>
          <a:lstStyle>
            <a:lvl1pPr algn="r">
              <a:defRPr sz="900">
                <a:solidFill>
                  <a:srgbClr val="000000"/>
                </a:solidFill>
                <a:latin typeface="Arial" pitchFamily="34" charset="0"/>
                <a:cs typeface="Arial" pitchFamily="34" charset="0"/>
              </a:defRPr>
            </a:lvl1pPr>
          </a:lstStyle>
          <a:p>
            <a:fld id="{2CF02FA9-8CAD-4C87-B028-31481A2E0525}" type="slidenum">
              <a:rPr lang="en-US" smtClean="0"/>
              <a:pPr/>
              <a:t>‹#›</a:t>
            </a:fld>
            <a:endParaRPr lang="en-US"/>
          </a:p>
        </p:txBody>
      </p:sp>
    </p:spTree>
    <p:extLst>
      <p:ext uri="{BB962C8B-B14F-4D97-AF65-F5344CB8AC3E}">
        <p14:creationId xmlns:p14="http://schemas.microsoft.com/office/powerpoint/2010/main" val="188268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5" name="Rectangle 4"/>
          <p:cNvSpPr/>
          <p:nvPr userDrawn="1"/>
        </p:nvSpPr>
        <p:spPr>
          <a:xfrm>
            <a:off x="0" y="4749801"/>
            <a:ext cx="12090400" cy="203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867">
              <a:solidFill>
                <a:schemeClr val="tx1"/>
              </a:solidFill>
              <a:latin typeface="Arial" pitchFamily="34" charset="0"/>
              <a:cs typeface="Arial" pitchFamily="34" charset="0"/>
            </a:endParaRPr>
          </a:p>
        </p:txBody>
      </p:sp>
      <p:sp>
        <p:nvSpPr>
          <p:cNvPr id="7" name="Slide Number Placeholder 5"/>
          <p:cNvSpPr>
            <a:spLocks noGrp="1"/>
          </p:cNvSpPr>
          <p:nvPr>
            <p:ph type="sldNum" sz="quarter" idx="4"/>
          </p:nvPr>
        </p:nvSpPr>
        <p:spPr>
          <a:xfrm>
            <a:off x="8534400"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a:p>
        </p:txBody>
      </p:sp>
    </p:spTree>
    <p:extLst>
      <p:ext uri="{BB962C8B-B14F-4D97-AF65-F5344CB8AC3E}">
        <p14:creationId xmlns:p14="http://schemas.microsoft.com/office/powerpoint/2010/main" val="9518710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8.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1" name="Picture 3"/>
          <p:cNvPicPr>
            <a:picLocks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1"/>
            <a:ext cx="12192000" cy="116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572085" y="268957"/>
            <a:ext cx="10972800" cy="639763"/>
          </a:xfrm>
          <a:prstGeom prst="rect">
            <a:avLst/>
          </a:prstGeom>
        </p:spPr>
        <p:txBody>
          <a:bodyPr vert="horz" lIns="0" tIns="45720" rIns="0" bIns="45720" rtlCol="0" anchor="ctr">
            <a:normAutofit/>
          </a:bodyPr>
          <a:lstStyle/>
          <a:p>
            <a:r>
              <a:rPr lang="en-US"/>
              <a:t>Click to edit Master title style</a:t>
            </a:r>
          </a:p>
        </p:txBody>
      </p:sp>
      <p:sp>
        <p:nvSpPr>
          <p:cNvPr id="3" name="Text Placeholder 2"/>
          <p:cNvSpPr>
            <a:spLocks noGrp="1"/>
          </p:cNvSpPr>
          <p:nvPr>
            <p:ph type="body" idx="1"/>
          </p:nvPr>
        </p:nvSpPr>
        <p:spPr>
          <a:xfrm>
            <a:off x="572085" y="1123468"/>
            <a:ext cx="10972800" cy="141577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buSzPct val="80000"/>
              <a:buFont typeface="Arial" panose="020B0604020202020204" pitchFamily="34" charset="0"/>
              <a:buChar char="–"/>
            </a:pPr>
            <a:r>
              <a:rPr lang="en-US"/>
              <a:t>Third level</a:t>
            </a:r>
          </a:p>
          <a:p>
            <a:pPr lvl="3"/>
            <a:r>
              <a:rPr lang="en-US"/>
              <a:t>Fourth level</a:t>
            </a:r>
          </a:p>
        </p:txBody>
      </p:sp>
      <p:sp>
        <p:nvSpPr>
          <p:cNvPr id="12" name="Slide Number Placeholder 5"/>
          <p:cNvSpPr>
            <a:spLocks noGrp="1"/>
          </p:cNvSpPr>
          <p:nvPr>
            <p:ph type="sldNum" sz="quarter" idx="4"/>
          </p:nvPr>
        </p:nvSpPr>
        <p:spPr>
          <a:xfrm>
            <a:off x="10992544" y="6359879"/>
            <a:ext cx="589856" cy="365125"/>
          </a:xfrm>
          <a:prstGeom prst="rect">
            <a:avLst/>
          </a:prstGeom>
        </p:spPr>
        <p:txBody>
          <a:bodyPr vert="horz" lIns="0" tIns="45720" rIns="0" bIns="45720" rtlCol="0" anchor="ctr"/>
          <a:lstStyle>
            <a:lvl1pPr algn="r">
              <a:defRPr sz="1000">
                <a:solidFill>
                  <a:srgbClr val="000000"/>
                </a:solidFill>
                <a:latin typeface="Arial" pitchFamily="34" charset="0"/>
                <a:cs typeface="Arial" pitchFamily="34" charset="0"/>
              </a:defRPr>
            </a:lvl1pPr>
          </a:lstStyle>
          <a:p>
            <a:fld id="{2CF02FA9-8CAD-4C87-B028-31481A2E0525}" type="slidenum">
              <a:rPr lang="en-US" smtClean="0"/>
              <a:pPr/>
              <a:t>‹#›</a:t>
            </a:fld>
            <a:endParaRPr lang="en-US"/>
          </a:p>
        </p:txBody>
      </p:sp>
      <p:pic>
        <p:nvPicPr>
          <p:cNvPr id="10" name="Picture 5" descr="D:\MT - Marketing\Corporate\Brand Council\VI\Final Guidelines\MT_Logo_Artwork\Regular_Size\RGB\Positive\MT_Logo_Reg_Full_Pos_RGB.png"/>
          <p:cNvPicPr>
            <a:picLocks noChangeAspect="1" noChangeArrowheads="1"/>
          </p:cNvPicPr>
          <p:nvPr/>
        </p:nvPicPr>
        <p:blipFill>
          <a:blip r:embed="rId12" cstate="email">
            <a:extLst>
              <a:ext uri="{28A0092B-C50C-407E-A947-70E740481C1C}">
                <a14:useLocalDpi xmlns:a14="http://schemas.microsoft.com/office/drawing/2010/main"/>
              </a:ext>
            </a:extLst>
          </a:blip>
          <a:stretch>
            <a:fillRect/>
          </a:stretch>
        </p:blipFill>
        <p:spPr bwMode="auto">
          <a:xfrm>
            <a:off x="609599" y="6412495"/>
            <a:ext cx="1237929" cy="29640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382427"/>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1" r:id="rId6"/>
    <p:sldLayoutId id="2147483921" r:id="rId7"/>
    <p:sldLayoutId id="2147483925" r:id="rId8"/>
    <p:sldLayoutId id="2147483926" r:id="rId9"/>
  </p:sldLayoutIdLst>
  <p:hf hdr="0" ftr="0" dt="0"/>
  <p:txStyles>
    <p:titleStyle>
      <a:lvl1pPr marL="1588" indent="0" algn="l" defTabSz="914377"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377" rtl="0" eaLnBrk="1" latinLnBrk="0" hangingPunct="1">
        <a:lnSpc>
          <a:spcPct val="100000"/>
        </a:lnSpc>
        <a:spcBef>
          <a:spcPts val="600"/>
        </a:spcBef>
        <a:spcAft>
          <a:spcPts val="60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594" indent="-228594" algn="l" defTabSz="914377" rtl="0" eaLnBrk="1" latinLnBrk="0" hangingPunct="1">
        <a:lnSpc>
          <a:spcPct val="100000"/>
        </a:lnSpc>
        <a:spcBef>
          <a:spcPts val="600"/>
        </a:spcBef>
        <a:spcAft>
          <a:spcPts val="600"/>
        </a:spcAft>
        <a:buClr>
          <a:srgbClr val="6E267B"/>
        </a:buClr>
        <a:buFont typeface="Wingdings" panose="05000000000000000000" pitchFamily="2" charset="2"/>
        <a:buChar char="§"/>
        <a:defRPr lang="en-US" sz="1600" kern="1200" dirty="0" smtClean="0">
          <a:solidFill>
            <a:srgbClr val="4D4F53"/>
          </a:solidFill>
          <a:latin typeface="Arial" pitchFamily="34" charset="0"/>
          <a:ea typeface="+mn-ea"/>
          <a:cs typeface="Arial" pitchFamily="34" charset="0"/>
        </a:defRPr>
      </a:lvl2pPr>
      <a:lvl3pPr marL="457189" indent="-228594" algn="l" defTabSz="914377" rtl="0" eaLnBrk="1" latinLnBrk="0" hangingPunct="1">
        <a:lnSpc>
          <a:spcPct val="100000"/>
        </a:lnSpc>
        <a:spcBef>
          <a:spcPts val="600"/>
        </a:spcBef>
        <a:spcAft>
          <a:spcPts val="600"/>
        </a:spcAft>
        <a:buClr>
          <a:srgbClr val="6E267B"/>
        </a:buClr>
        <a:buSzPct val="90000"/>
        <a:buFont typeface="Wingdings" pitchFamily="2" charset="2"/>
        <a:buChar char=""/>
        <a:defRPr lang="en-US" sz="1400" kern="1200" dirty="0" smtClean="0">
          <a:solidFill>
            <a:srgbClr val="4D4F53"/>
          </a:solidFill>
          <a:latin typeface="Arial" pitchFamily="34" charset="0"/>
          <a:ea typeface="+mn-ea"/>
          <a:cs typeface="Arial" pitchFamily="34" charset="0"/>
        </a:defRPr>
      </a:lvl3pPr>
      <a:lvl4pPr marL="685783" indent="-230182" algn="l" defTabSz="914377" rtl="0" eaLnBrk="1" latinLnBrk="0" hangingPunct="1">
        <a:lnSpc>
          <a:spcPct val="100000"/>
        </a:lnSpc>
        <a:spcBef>
          <a:spcPts val="600"/>
        </a:spcBef>
        <a:spcAft>
          <a:spcPts val="600"/>
        </a:spcAft>
        <a:buClr>
          <a:srgbClr val="6E267B"/>
        </a:buClr>
        <a:buSzPct val="100000"/>
        <a:buFont typeface="Wingdings" pitchFamily="2" charset="2"/>
        <a:buChar char=""/>
        <a:defRPr lang="en-US" sz="1400" kern="1200" dirty="0" smtClean="0">
          <a:solidFill>
            <a:srgbClr val="4D4F53"/>
          </a:solidFill>
          <a:latin typeface="Arial" pitchFamily="34" charset="0"/>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1" name="Picture 3"/>
          <p:cNvPicPr>
            <a:picLocks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0" y="1"/>
            <a:ext cx="12192000" cy="116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572085" y="268957"/>
            <a:ext cx="10972800" cy="639763"/>
          </a:xfrm>
          <a:prstGeom prst="rect">
            <a:avLst/>
          </a:prstGeom>
        </p:spPr>
        <p:txBody>
          <a:bodyPr vert="horz" lIns="0" tIns="45720" rIns="0" bIns="45720" rtlCol="0" anchor="ctr">
            <a:normAutofit/>
          </a:bodyPr>
          <a:lstStyle/>
          <a:p>
            <a:r>
              <a:rPr lang="en-US"/>
              <a:t>Click to edit Master title style</a:t>
            </a:r>
          </a:p>
        </p:txBody>
      </p:sp>
      <p:sp>
        <p:nvSpPr>
          <p:cNvPr id="3" name="Text Placeholder 2"/>
          <p:cNvSpPr>
            <a:spLocks noGrp="1"/>
          </p:cNvSpPr>
          <p:nvPr>
            <p:ph type="body" idx="1"/>
          </p:nvPr>
        </p:nvSpPr>
        <p:spPr>
          <a:xfrm>
            <a:off x="572085" y="1123468"/>
            <a:ext cx="10972800" cy="141577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buSzPct val="80000"/>
              <a:buFont typeface="Arial" panose="020B0604020202020204" pitchFamily="34" charset="0"/>
              <a:buChar char="–"/>
            </a:pPr>
            <a:r>
              <a:rPr lang="en-US"/>
              <a:t>Third level</a:t>
            </a:r>
          </a:p>
          <a:p>
            <a:pPr lvl="3"/>
            <a:r>
              <a:rPr lang="en-US"/>
              <a:t>Fourth level</a:t>
            </a:r>
          </a:p>
        </p:txBody>
      </p:sp>
      <p:sp>
        <p:nvSpPr>
          <p:cNvPr id="12" name="Slide Number Placeholder 5"/>
          <p:cNvSpPr>
            <a:spLocks noGrp="1"/>
          </p:cNvSpPr>
          <p:nvPr>
            <p:ph type="sldNum" sz="quarter" idx="4"/>
          </p:nvPr>
        </p:nvSpPr>
        <p:spPr>
          <a:xfrm>
            <a:off x="10992544" y="6359879"/>
            <a:ext cx="589856" cy="365125"/>
          </a:xfrm>
          <a:prstGeom prst="rect">
            <a:avLst/>
          </a:prstGeom>
        </p:spPr>
        <p:txBody>
          <a:bodyPr vert="horz" lIns="0" tIns="45720" rIns="0" bIns="45720" rtlCol="0" anchor="ctr"/>
          <a:lstStyle>
            <a:lvl1pPr algn="r">
              <a:defRPr sz="1000">
                <a:solidFill>
                  <a:srgbClr val="000000"/>
                </a:solidFill>
                <a:latin typeface="Arial" pitchFamily="34" charset="0"/>
                <a:cs typeface="Arial" pitchFamily="34" charset="0"/>
              </a:defRPr>
            </a:lvl1pPr>
          </a:lstStyle>
          <a:p>
            <a:fld id="{5933ABDA-49DC-AB47-BD08-9E6230892011}" type="slidenum">
              <a:rPr lang="en-US" smtClean="0"/>
              <a:t>‹#›</a:t>
            </a:fld>
            <a:endParaRPr lang="en-US"/>
          </a:p>
        </p:txBody>
      </p:sp>
      <p:pic>
        <p:nvPicPr>
          <p:cNvPr id="8" name="Picture 7">
            <a:extLst>
              <a:ext uri="{FF2B5EF4-FFF2-40B4-BE49-F238E27FC236}">
                <a16:creationId xmlns:a16="http://schemas.microsoft.com/office/drawing/2014/main" id="{0F9FA4E4-7481-B542-A8DC-122AF72BB3D0}"/>
              </a:ext>
            </a:extLst>
          </p:cNvPr>
          <p:cNvPicPr>
            <a:picLocks noChangeAspect="1"/>
          </p:cNvPicPr>
          <p:nvPr userDrawn="1"/>
        </p:nvPicPr>
        <p:blipFill>
          <a:blip r:embed="rId6"/>
          <a:stretch>
            <a:fillRect/>
          </a:stretch>
        </p:blipFill>
        <p:spPr>
          <a:xfrm>
            <a:off x="572085" y="6359879"/>
            <a:ext cx="1907879" cy="438812"/>
          </a:xfrm>
          <a:prstGeom prst="rect">
            <a:avLst/>
          </a:prstGeom>
        </p:spPr>
      </p:pic>
    </p:spTree>
    <p:extLst>
      <p:ext uri="{BB962C8B-B14F-4D97-AF65-F5344CB8AC3E}">
        <p14:creationId xmlns:p14="http://schemas.microsoft.com/office/powerpoint/2010/main" val="3597450739"/>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Lst>
  <p:hf hdr="0" ftr="0" dt="0"/>
  <p:txStyles>
    <p:titleStyle>
      <a:lvl1pPr marL="1588" indent="0" algn="l" defTabSz="914377"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377" rtl="0" eaLnBrk="1" latinLnBrk="0" hangingPunct="1">
        <a:lnSpc>
          <a:spcPct val="100000"/>
        </a:lnSpc>
        <a:spcBef>
          <a:spcPts val="600"/>
        </a:spcBef>
        <a:spcAft>
          <a:spcPts val="60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594" indent="-228594" algn="l" defTabSz="914377" rtl="0" eaLnBrk="1" latinLnBrk="0" hangingPunct="1">
        <a:lnSpc>
          <a:spcPct val="100000"/>
        </a:lnSpc>
        <a:spcBef>
          <a:spcPts val="600"/>
        </a:spcBef>
        <a:spcAft>
          <a:spcPts val="600"/>
        </a:spcAft>
        <a:buClr>
          <a:srgbClr val="6E267B"/>
        </a:buClr>
        <a:buFont typeface="Wingdings" panose="05000000000000000000" pitchFamily="2" charset="2"/>
        <a:buChar char="§"/>
        <a:defRPr lang="en-US" sz="1600" kern="1200" dirty="0" smtClean="0">
          <a:solidFill>
            <a:srgbClr val="4D4F53"/>
          </a:solidFill>
          <a:latin typeface="Arial" pitchFamily="34" charset="0"/>
          <a:ea typeface="+mn-ea"/>
          <a:cs typeface="Arial" pitchFamily="34" charset="0"/>
        </a:defRPr>
      </a:lvl2pPr>
      <a:lvl3pPr marL="457189" indent="-228594" algn="l" defTabSz="914377" rtl="0" eaLnBrk="1" latinLnBrk="0" hangingPunct="1">
        <a:lnSpc>
          <a:spcPct val="100000"/>
        </a:lnSpc>
        <a:spcBef>
          <a:spcPts val="600"/>
        </a:spcBef>
        <a:spcAft>
          <a:spcPts val="600"/>
        </a:spcAft>
        <a:buClr>
          <a:srgbClr val="6E267B"/>
        </a:buClr>
        <a:buSzPct val="90000"/>
        <a:buFont typeface="Wingdings" pitchFamily="2" charset="2"/>
        <a:buChar char=""/>
        <a:defRPr lang="en-US" sz="1400" kern="1200" dirty="0" smtClean="0">
          <a:solidFill>
            <a:srgbClr val="4D4F53"/>
          </a:solidFill>
          <a:latin typeface="Arial" pitchFamily="34" charset="0"/>
          <a:ea typeface="+mn-ea"/>
          <a:cs typeface="Arial" pitchFamily="34" charset="0"/>
        </a:defRPr>
      </a:lvl3pPr>
      <a:lvl4pPr marL="685783" indent="-230182" algn="l" defTabSz="914377" rtl="0" eaLnBrk="1" latinLnBrk="0" hangingPunct="1">
        <a:lnSpc>
          <a:spcPct val="100000"/>
        </a:lnSpc>
        <a:spcBef>
          <a:spcPts val="600"/>
        </a:spcBef>
        <a:spcAft>
          <a:spcPts val="600"/>
        </a:spcAft>
        <a:buClr>
          <a:srgbClr val="6E267B"/>
        </a:buClr>
        <a:buSzPct val="100000"/>
        <a:buFont typeface="Wingdings" pitchFamily="2" charset="2"/>
        <a:buChar char=""/>
        <a:defRPr lang="en-US" sz="1400" kern="1200" dirty="0" smtClean="0">
          <a:solidFill>
            <a:srgbClr val="4D4F53"/>
          </a:solidFill>
          <a:latin typeface="Arial" pitchFamily="34" charset="0"/>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8">
          <p15:clr>
            <a:srgbClr val="F26B43"/>
          </p15:clr>
        </p15:guide>
        <p15:guide id="3" pos="73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1" name="Picture 3"/>
          <p:cNvPicPr>
            <a:picLocks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0" y="1"/>
            <a:ext cx="12192000" cy="116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572085" y="268957"/>
            <a:ext cx="10972800" cy="639763"/>
          </a:xfrm>
          <a:prstGeom prst="rect">
            <a:avLst/>
          </a:prstGeom>
        </p:spPr>
        <p:txBody>
          <a:bodyPr vert="horz" lIns="0" tIns="45720" rIns="0" bIns="45720" rtlCol="0" anchor="ctr">
            <a:normAutofit/>
          </a:bodyPr>
          <a:lstStyle/>
          <a:p>
            <a:r>
              <a:rPr lang="en-US"/>
              <a:t>Click to edit Master title style</a:t>
            </a:r>
          </a:p>
        </p:txBody>
      </p:sp>
      <p:sp>
        <p:nvSpPr>
          <p:cNvPr id="3" name="Text Placeholder 2"/>
          <p:cNvSpPr>
            <a:spLocks noGrp="1"/>
          </p:cNvSpPr>
          <p:nvPr>
            <p:ph type="body" idx="1"/>
          </p:nvPr>
        </p:nvSpPr>
        <p:spPr>
          <a:xfrm>
            <a:off x="572085" y="1123468"/>
            <a:ext cx="10972800" cy="141577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buSzPct val="80000"/>
              <a:buFont typeface="Arial" panose="020B0604020202020204" pitchFamily="34" charset="0"/>
              <a:buChar char="–"/>
            </a:pPr>
            <a:r>
              <a:rPr lang="en-US"/>
              <a:t>Third level</a:t>
            </a:r>
          </a:p>
          <a:p>
            <a:pPr lvl="3"/>
            <a:r>
              <a:rPr lang="en-US"/>
              <a:t>Fourth level</a:t>
            </a:r>
          </a:p>
        </p:txBody>
      </p:sp>
      <p:sp>
        <p:nvSpPr>
          <p:cNvPr id="12" name="Slide Number Placeholder 5"/>
          <p:cNvSpPr>
            <a:spLocks noGrp="1"/>
          </p:cNvSpPr>
          <p:nvPr>
            <p:ph type="sldNum" sz="quarter" idx="4"/>
          </p:nvPr>
        </p:nvSpPr>
        <p:spPr>
          <a:xfrm>
            <a:off x="10992544" y="6359879"/>
            <a:ext cx="589856" cy="365125"/>
          </a:xfrm>
          <a:prstGeom prst="rect">
            <a:avLst/>
          </a:prstGeom>
        </p:spPr>
        <p:txBody>
          <a:bodyPr vert="horz" lIns="0" tIns="45720" rIns="0" bIns="45720" rtlCol="0" anchor="ctr"/>
          <a:lstStyle>
            <a:lvl1pPr algn="r">
              <a:defRPr sz="1000">
                <a:solidFill>
                  <a:srgbClr val="000000"/>
                </a:solidFill>
                <a:latin typeface="Arial" pitchFamily="34" charset="0"/>
                <a:cs typeface="Arial" pitchFamily="34" charset="0"/>
              </a:defRPr>
            </a:lvl1pPr>
          </a:lstStyle>
          <a:p>
            <a:fld id="{5933ABDA-49DC-AB47-BD08-9E6230892011}" type="slidenum">
              <a:rPr lang="en-US" smtClean="0"/>
              <a:t>‹#›</a:t>
            </a:fld>
            <a:endParaRPr lang="en-US"/>
          </a:p>
        </p:txBody>
      </p:sp>
      <p:pic>
        <p:nvPicPr>
          <p:cNvPr id="8" name="Picture 7">
            <a:extLst>
              <a:ext uri="{FF2B5EF4-FFF2-40B4-BE49-F238E27FC236}">
                <a16:creationId xmlns:a16="http://schemas.microsoft.com/office/drawing/2014/main" id="{0F9FA4E4-7481-B542-A8DC-122AF72BB3D0}"/>
              </a:ext>
            </a:extLst>
          </p:cNvPr>
          <p:cNvPicPr>
            <a:picLocks noChangeAspect="1"/>
          </p:cNvPicPr>
          <p:nvPr userDrawn="1"/>
        </p:nvPicPr>
        <p:blipFill>
          <a:blip r:embed="rId7"/>
          <a:stretch>
            <a:fillRect/>
          </a:stretch>
        </p:blipFill>
        <p:spPr>
          <a:xfrm>
            <a:off x="572085" y="6359879"/>
            <a:ext cx="1907879" cy="438812"/>
          </a:xfrm>
          <a:prstGeom prst="rect">
            <a:avLst/>
          </a:prstGeom>
        </p:spPr>
      </p:pic>
    </p:spTree>
    <p:extLst>
      <p:ext uri="{BB962C8B-B14F-4D97-AF65-F5344CB8AC3E}">
        <p14:creationId xmlns:p14="http://schemas.microsoft.com/office/powerpoint/2010/main" val="321909342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Lst>
  <p:hf hdr="0" ftr="0" dt="0"/>
  <p:txStyles>
    <p:titleStyle>
      <a:lvl1pPr marL="1588" indent="0" algn="l" defTabSz="914377"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377" rtl="0" eaLnBrk="1" latinLnBrk="0" hangingPunct="1">
        <a:lnSpc>
          <a:spcPct val="100000"/>
        </a:lnSpc>
        <a:spcBef>
          <a:spcPts val="600"/>
        </a:spcBef>
        <a:spcAft>
          <a:spcPts val="60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594" indent="-228594" algn="l" defTabSz="914377" rtl="0" eaLnBrk="1" latinLnBrk="0" hangingPunct="1">
        <a:lnSpc>
          <a:spcPct val="100000"/>
        </a:lnSpc>
        <a:spcBef>
          <a:spcPts val="600"/>
        </a:spcBef>
        <a:spcAft>
          <a:spcPts val="600"/>
        </a:spcAft>
        <a:buClr>
          <a:srgbClr val="6E267B"/>
        </a:buClr>
        <a:buFont typeface="Wingdings" panose="05000000000000000000" pitchFamily="2" charset="2"/>
        <a:buChar char="§"/>
        <a:defRPr lang="en-US" sz="1600" kern="1200" dirty="0" smtClean="0">
          <a:solidFill>
            <a:srgbClr val="4D4F53"/>
          </a:solidFill>
          <a:latin typeface="Arial" pitchFamily="34" charset="0"/>
          <a:ea typeface="+mn-ea"/>
          <a:cs typeface="Arial" pitchFamily="34" charset="0"/>
        </a:defRPr>
      </a:lvl2pPr>
      <a:lvl3pPr marL="457189" indent="-228594" algn="l" defTabSz="914377" rtl="0" eaLnBrk="1" latinLnBrk="0" hangingPunct="1">
        <a:lnSpc>
          <a:spcPct val="100000"/>
        </a:lnSpc>
        <a:spcBef>
          <a:spcPts val="600"/>
        </a:spcBef>
        <a:spcAft>
          <a:spcPts val="600"/>
        </a:spcAft>
        <a:buClr>
          <a:srgbClr val="6E267B"/>
        </a:buClr>
        <a:buSzPct val="90000"/>
        <a:buFont typeface="Wingdings" pitchFamily="2" charset="2"/>
        <a:buChar char=""/>
        <a:defRPr lang="en-US" sz="1400" kern="1200" dirty="0" smtClean="0">
          <a:solidFill>
            <a:srgbClr val="4D4F53"/>
          </a:solidFill>
          <a:latin typeface="Arial" pitchFamily="34" charset="0"/>
          <a:ea typeface="+mn-ea"/>
          <a:cs typeface="Arial" pitchFamily="34" charset="0"/>
        </a:defRPr>
      </a:lvl3pPr>
      <a:lvl4pPr marL="685783" indent="-230182" algn="l" defTabSz="914377" rtl="0" eaLnBrk="1" latinLnBrk="0" hangingPunct="1">
        <a:lnSpc>
          <a:spcPct val="100000"/>
        </a:lnSpc>
        <a:spcBef>
          <a:spcPts val="600"/>
        </a:spcBef>
        <a:spcAft>
          <a:spcPts val="600"/>
        </a:spcAft>
        <a:buClr>
          <a:srgbClr val="6E267B"/>
        </a:buClr>
        <a:buSzPct val="100000"/>
        <a:buFont typeface="Wingdings" pitchFamily="2" charset="2"/>
        <a:buChar char=""/>
        <a:defRPr lang="en-US" sz="1400" kern="1200" dirty="0" smtClean="0">
          <a:solidFill>
            <a:srgbClr val="4D4F53"/>
          </a:solidFill>
          <a:latin typeface="Arial" pitchFamily="34" charset="0"/>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8">
          <p15:clr>
            <a:srgbClr val="F26B43"/>
          </p15:clr>
        </p15:guide>
        <p15:guide id="3" pos="732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tags" Target="../tags/tag3.xm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slideLayout" Target="../slideLayouts/slideLayout5.xml"/><Relationship Id="rId9" Type="http://schemas.openxmlformats.org/officeDocument/2006/relationships/image" Target="../media/image14.jpe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21.jpe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2.xml"/><Relationship Id="rId16"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5.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 Id="rId14" Type="http://schemas.openxmlformats.org/officeDocument/2006/relationships/image" Target="../media/image4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gif"/><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image" Target="../media/image55.png"/><Relationship Id="rId1" Type="http://schemas.openxmlformats.org/officeDocument/2006/relationships/slideLayout" Target="../slideLayouts/slideLayout5.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70251"/>
            <a:ext cx="12192000" cy="1921773"/>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a:spcBef>
                <a:spcPts val="600"/>
              </a:spcBef>
              <a:spcAft>
                <a:spcPts val="600"/>
              </a:spcAft>
            </a:pPr>
            <a:r>
              <a:rPr lang="en-US" sz="4000" b="1" dirty="0">
                <a:solidFill>
                  <a:srgbClr val="000000"/>
                </a:solidFill>
                <a:latin typeface="+mj-lt"/>
                <a:cs typeface="Arial" pitchFamily="34" charset="0"/>
              </a:rPr>
              <a:t>Digital Security IAM Services </a:t>
            </a:r>
          </a:p>
          <a:p>
            <a:pPr marL="457200">
              <a:spcBef>
                <a:spcPts val="600"/>
              </a:spcBef>
              <a:spcAft>
                <a:spcPts val="600"/>
              </a:spcAft>
            </a:pPr>
            <a:r>
              <a:rPr lang="en-US" sz="2800" b="1" dirty="0">
                <a:solidFill>
                  <a:srgbClr val="000000"/>
                </a:solidFill>
                <a:latin typeface="+mj-lt"/>
                <a:cs typeface="Arial" pitchFamily="34" charset="0"/>
              </a:rPr>
              <a:t>Service Offerings</a:t>
            </a:r>
            <a:endParaRPr lang="en-US" sz="1600" dirty="0">
              <a:solidFill>
                <a:srgbClr val="000000"/>
              </a:solidFill>
              <a:latin typeface="+mj-lt"/>
              <a:cs typeface="Arial" pitchFamily="34" charset="0"/>
            </a:endParaRPr>
          </a:p>
        </p:txBody>
      </p:sp>
    </p:spTree>
    <p:extLst>
      <p:ext uri="{BB962C8B-B14F-4D97-AF65-F5344CB8AC3E}">
        <p14:creationId xmlns:p14="http://schemas.microsoft.com/office/powerpoint/2010/main" val="128450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0F4E-4D5D-48A8-B4B8-09F5ED4648A3}"/>
              </a:ext>
            </a:extLst>
          </p:cNvPr>
          <p:cNvSpPr>
            <a:spLocks noGrp="1"/>
          </p:cNvSpPr>
          <p:nvPr>
            <p:ph type="title" idx="4294967295"/>
          </p:nvPr>
        </p:nvSpPr>
        <p:spPr>
          <a:xfrm>
            <a:off x="0" y="2762250"/>
            <a:ext cx="9512300" cy="1346200"/>
          </a:xfrm>
        </p:spPr>
        <p:txBody>
          <a:bodyPr/>
          <a:lstStyle/>
          <a:p>
            <a:r>
              <a:rPr lang="en-US" dirty="0"/>
              <a:t>IAM Capability Overview </a:t>
            </a:r>
          </a:p>
        </p:txBody>
      </p:sp>
    </p:spTree>
    <p:extLst>
      <p:ext uri="{BB962C8B-B14F-4D97-AF65-F5344CB8AC3E}">
        <p14:creationId xmlns:p14="http://schemas.microsoft.com/office/powerpoint/2010/main" val="326149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6AF0-1150-4D3B-A29E-86B3B57E05E7}"/>
              </a:ext>
            </a:extLst>
          </p:cNvPr>
          <p:cNvSpPr>
            <a:spLocks noGrp="1"/>
          </p:cNvSpPr>
          <p:nvPr>
            <p:ph type="title" idx="4294967295"/>
          </p:nvPr>
        </p:nvSpPr>
        <p:spPr>
          <a:xfrm>
            <a:off x="0" y="263525"/>
            <a:ext cx="10574338" cy="649288"/>
          </a:xfrm>
        </p:spPr>
        <p:txBody>
          <a:bodyPr vert="horz" lIns="91440" tIns="45720" rIns="91440" bIns="45720" rtlCol="0" anchor="ctr">
            <a:normAutofit/>
          </a:bodyPr>
          <a:lstStyle/>
          <a:p>
            <a:r>
              <a:rPr lang="en-US" sz="2900">
                <a:solidFill>
                  <a:srgbClr val="5E5E5E"/>
                </a:solidFill>
                <a:latin typeface="Aller Typo" panose="020B0503030302020204" pitchFamily="34" charset="77"/>
                <a:cs typeface="+mj-cs"/>
              </a:rPr>
              <a:t>Digital Identity &amp; Access Management – Service Offerings</a:t>
            </a:r>
          </a:p>
        </p:txBody>
      </p:sp>
      <p:sp>
        <p:nvSpPr>
          <p:cNvPr id="6" name="Rectangle 5">
            <a:extLst>
              <a:ext uri="{FF2B5EF4-FFF2-40B4-BE49-F238E27FC236}">
                <a16:creationId xmlns:a16="http://schemas.microsoft.com/office/drawing/2014/main" id="{7A200F88-CF88-4D3A-A0D3-B038FDDE8E66}"/>
              </a:ext>
            </a:extLst>
          </p:cNvPr>
          <p:cNvSpPr/>
          <p:nvPr/>
        </p:nvSpPr>
        <p:spPr bwMode="gray">
          <a:xfrm>
            <a:off x="2073521" y="3854308"/>
            <a:ext cx="3508425" cy="318924"/>
          </a:xfrm>
          <a:prstGeom prst="rect">
            <a:avLst/>
          </a:prstGeom>
          <a:noFill/>
          <a:ln w="38100">
            <a:solidFill>
              <a:srgbClr val="8B0C5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6" name="TextBox 15">
            <a:extLst>
              <a:ext uri="{FF2B5EF4-FFF2-40B4-BE49-F238E27FC236}">
                <a16:creationId xmlns:a16="http://schemas.microsoft.com/office/drawing/2014/main" id="{F32D2AF5-1153-47BC-956A-99E0E9EDB8C6}"/>
              </a:ext>
            </a:extLst>
          </p:cNvPr>
          <p:cNvSpPr txBox="1"/>
          <p:nvPr/>
        </p:nvSpPr>
        <p:spPr bwMode="gray">
          <a:xfrm>
            <a:off x="2727742" y="3847930"/>
            <a:ext cx="2456134" cy="318924"/>
          </a:xfrm>
          <a:prstGeom prst="rect">
            <a:avLst/>
          </a:prstGeom>
          <a:noFill/>
          <a:ln w="38100">
            <a:noFill/>
          </a:ln>
        </p:spPr>
        <p:txBody>
          <a:bodyPr wrap="square" lIns="36000" tIns="36000" rIns="36000" bIns="36000" rtlCol="0">
            <a:spAutoFit/>
          </a:bodyPr>
          <a:lstStyle/>
          <a:p>
            <a:pPr marL="0" indent="0" algn="ctr">
              <a:buNone/>
            </a:pPr>
            <a:r>
              <a:rPr lang="en-US" sz="1600"/>
              <a:t>Analytics</a:t>
            </a:r>
          </a:p>
        </p:txBody>
      </p:sp>
      <p:sp>
        <p:nvSpPr>
          <p:cNvPr id="4" name="Rectangle 3">
            <a:extLst>
              <a:ext uri="{FF2B5EF4-FFF2-40B4-BE49-F238E27FC236}">
                <a16:creationId xmlns:a16="http://schemas.microsoft.com/office/drawing/2014/main" id="{31FEEC19-CE11-4B38-9F50-A8DCF8E9CD28}"/>
              </a:ext>
            </a:extLst>
          </p:cNvPr>
          <p:cNvSpPr/>
          <p:nvPr/>
        </p:nvSpPr>
        <p:spPr bwMode="gray">
          <a:xfrm>
            <a:off x="2073521" y="3069667"/>
            <a:ext cx="1308443" cy="665639"/>
          </a:xfrm>
          <a:prstGeom prst="rect">
            <a:avLst/>
          </a:prstGeom>
          <a:noFill/>
          <a:ln w="38100">
            <a:solidFill>
              <a:srgbClr val="8B0C5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 name="Rectangle 4">
            <a:extLst>
              <a:ext uri="{FF2B5EF4-FFF2-40B4-BE49-F238E27FC236}">
                <a16:creationId xmlns:a16="http://schemas.microsoft.com/office/drawing/2014/main" id="{15FDB64B-AB1E-47F0-ACFB-B493F26B2BD8}"/>
              </a:ext>
            </a:extLst>
          </p:cNvPr>
          <p:cNvSpPr/>
          <p:nvPr/>
        </p:nvSpPr>
        <p:spPr bwMode="gray">
          <a:xfrm>
            <a:off x="4958217" y="3069667"/>
            <a:ext cx="1308443" cy="665639"/>
          </a:xfrm>
          <a:prstGeom prst="rect">
            <a:avLst/>
          </a:prstGeom>
          <a:noFill/>
          <a:ln w="38100">
            <a:solidFill>
              <a:srgbClr val="8B0C5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9" name="Rectangle 8">
            <a:extLst>
              <a:ext uri="{FF2B5EF4-FFF2-40B4-BE49-F238E27FC236}">
                <a16:creationId xmlns:a16="http://schemas.microsoft.com/office/drawing/2014/main" id="{2C29D2D8-E0D6-4DED-A7B7-4646357D69ED}"/>
              </a:ext>
            </a:extLst>
          </p:cNvPr>
          <p:cNvSpPr/>
          <p:nvPr/>
        </p:nvSpPr>
        <p:spPr bwMode="gray">
          <a:xfrm>
            <a:off x="6400565" y="3069666"/>
            <a:ext cx="1308443" cy="665640"/>
          </a:xfrm>
          <a:prstGeom prst="rect">
            <a:avLst/>
          </a:prstGeom>
          <a:noFill/>
          <a:ln w="38100">
            <a:solidFill>
              <a:srgbClr val="8B0C5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0" name="Rectangle 9">
            <a:extLst>
              <a:ext uri="{FF2B5EF4-FFF2-40B4-BE49-F238E27FC236}">
                <a16:creationId xmlns:a16="http://schemas.microsoft.com/office/drawing/2014/main" id="{4CDECBD0-9141-477B-9DD2-07E5A92E0946}"/>
              </a:ext>
            </a:extLst>
          </p:cNvPr>
          <p:cNvSpPr/>
          <p:nvPr/>
        </p:nvSpPr>
        <p:spPr bwMode="gray">
          <a:xfrm>
            <a:off x="3515869" y="3069667"/>
            <a:ext cx="1308443" cy="665639"/>
          </a:xfrm>
          <a:prstGeom prst="rect">
            <a:avLst/>
          </a:prstGeom>
          <a:noFill/>
          <a:ln w="38100">
            <a:solidFill>
              <a:srgbClr val="8B0C5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1" name="Rectangle 10">
            <a:extLst>
              <a:ext uri="{FF2B5EF4-FFF2-40B4-BE49-F238E27FC236}">
                <a16:creationId xmlns:a16="http://schemas.microsoft.com/office/drawing/2014/main" id="{8228141B-26A2-4D70-82EC-9747AE5C65EB}"/>
              </a:ext>
            </a:extLst>
          </p:cNvPr>
          <p:cNvSpPr/>
          <p:nvPr/>
        </p:nvSpPr>
        <p:spPr bwMode="gray">
          <a:xfrm>
            <a:off x="7842913" y="3069667"/>
            <a:ext cx="1209355" cy="665639"/>
          </a:xfrm>
          <a:prstGeom prst="rect">
            <a:avLst/>
          </a:prstGeom>
          <a:noFill/>
          <a:ln w="38100">
            <a:solidFill>
              <a:srgbClr val="8B0C5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 name="TextBox 11">
            <a:extLst>
              <a:ext uri="{FF2B5EF4-FFF2-40B4-BE49-F238E27FC236}">
                <a16:creationId xmlns:a16="http://schemas.microsoft.com/office/drawing/2014/main" id="{3E703714-C2AB-4660-A740-B33CFFDD9274}"/>
              </a:ext>
            </a:extLst>
          </p:cNvPr>
          <p:cNvSpPr txBox="1"/>
          <p:nvPr/>
        </p:nvSpPr>
        <p:spPr bwMode="gray">
          <a:xfrm>
            <a:off x="2311029" y="3181469"/>
            <a:ext cx="894846" cy="442035"/>
          </a:xfrm>
          <a:prstGeom prst="rect">
            <a:avLst/>
          </a:prstGeom>
          <a:noFill/>
          <a:ln w="38100">
            <a:noFill/>
          </a:ln>
        </p:spPr>
        <p:txBody>
          <a:bodyPr wrap="square" lIns="36000" tIns="36000" rIns="36000" bIns="36000" rtlCol="0">
            <a:spAutoFit/>
          </a:bodyPr>
          <a:lstStyle/>
          <a:p>
            <a:pPr marL="0" indent="0" algn="ctr">
              <a:buNone/>
            </a:pPr>
            <a:r>
              <a:rPr lang="en-US" sz="2400" dirty="0"/>
              <a:t>IGA</a:t>
            </a:r>
          </a:p>
        </p:txBody>
      </p:sp>
      <p:sp>
        <p:nvSpPr>
          <p:cNvPr id="13" name="TextBox 12">
            <a:extLst>
              <a:ext uri="{FF2B5EF4-FFF2-40B4-BE49-F238E27FC236}">
                <a16:creationId xmlns:a16="http://schemas.microsoft.com/office/drawing/2014/main" id="{F8FD4128-DB56-4776-812C-520B012A13D7}"/>
              </a:ext>
            </a:extLst>
          </p:cNvPr>
          <p:cNvSpPr txBox="1"/>
          <p:nvPr/>
        </p:nvSpPr>
        <p:spPr bwMode="gray">
          <a:xfrm>
            <a:off x="6630048" y="3181469"/>
            <a:ext cx="845967" cy="442035"/>
          </a:xfrm>
          <a:prstGeom prst="rect">
            <a:avLst/>
          </a:prstGeom>
          <a:noFill/>
          <a:ln w="38100">
            <a:noFill/>
          </a:ln>
        </p:spPr>
        <p:txBody>
          <a:bodyPr wrap="square" lIns="36000" tIns="36000" rIns="36000" bIns="36000" rtlCol="0">
            <a:spAutoFit/>
          </a:bodyPr>
          <a:lstStyle/>
          <a:p>
            <a:pPr marL="0" indent="0" algn="ctr">
              <a:buNone/>
            </a:pPr>
            <a:r>
              <a:rPr lang="en-US" sz="2400"/>
              <a:t>PAM</a:t>
            </a:r>
          </a:p>
        </p:txBody>
      </p:sp>
      <p:sp>
        <p:nvSpPr>
          <p:cNvPr id="14" name="TextBox 13">
            <a:extLst>
              <a:ext uri="{FF2B5EF4-FFF2-40B4-BE49-F238E27FC236}">
                <a16:creationId xmlns:a16="http://schemas.microsoft.com/office/drawing/2014/main" id="{8D5DFC7E-2CB5-408D-AD3D-41FAD71AA40A}"/>
              </a:ext>
            </a:extLst>
          </p:cNvPr>
          <p:cNvSpPr txBox="1"/>
          <p:nvPr/>
        </p:nvSpPr>
        <p:spPr bwMode="gray">
          <a:xfrm>
            <a:off x="3747106" y="3181469"/>
            <a:ext cx="845967" cy="442035"/>
          </a:xfrm>
          <a:prstGeom prst="rect">
            <a:avLst/>
          </a:prstGeom>
          <a:noFill/>
          <a:ln w="38100">
            <a:noFill/>
          </a:ln>
        </p:spPr>
        <p:txBody>
          <a:bodyPr wrap="square" lIns="36000" tIns="36000" rIns="36000" bIns="36000" rtlCol="0">
            <a:spAutoFit/>
          </a:bodyPr>
          <a:lstStyle/>
          <a:p>
            <a:pPr marL="0" indent="0" algn="ctr">
              <a:buNone/>
            </a:pPr>
            <a:r>
              <a:rPr lang="en-US" sz="2400"/>
              <a:t>MFA</a:t>
            </a:r>
          </a:p>
        </p:txBody>
      </p:sp>
      <p:sp>
        <p:nvSpPr>
          <p:cNvPr id="15" name="TextBox 14">
            <a:extLst>
              <a:ext uri="{FF2B5EF4-FFF2-40B4-BE49-F238E27FC236}">
                <a16:creationId xmlns:a16="http://schemas.microsoft.com/office/drawing/2014/main" id="{912BBBCF-BD5B-4990-84A1-5E8835C7719E}"/>
              </a:ext>
            </a:extLst>
          </p:cNvPr>
          <p:cNvSpPr txBox="1"/>
          <p:nvPr/>
        </p:nvSpPr>
        <p:spPr bwMode="gray">
          <a:xfrm>
            <a:off x="5195726" y="3181469"/>
            <a:ext cx="837941" cy="442035"/>
          </a:xfrm>
          <a:prstGeom prst="rect">
            <a:avLst/>
          </a:prstGeom>
          <a:noFill/>
          <a:ln w="38100">
            <a:noFill/>
          </a:ln>
        </p:spPr>
        <p:txBody>
          <a:bodyPr wrap="square" lIns="36000" tIns="36000" rIns="36000" bIns="36000" rtlCol="0">
            <a:spAutoFit/>
          </a:bodyPr>
          <a:lstStyle/>
          <a:p>
            <a:pPr marL="0" indent="0" algn="ctr">
              <a:buNone/>
            </a:pPr>
            <a:r>
              <a:rPr lang="en-US" sz="2400"/>
              <a:t>SSO</a:t>
            </a:r>
          </a:p>
        </p:txBody>
      </p:sp>
      <p:sp>
        <p:nvSpPr>
          <p:cNvPr id="18" name="TextBox 17">
            <a:extLst>
              <a:ext uri="{FF2B5EF4-FFF2-40B4-BE49-F238E27FC236}">
                <a16:creationId xmlns:a16="http://schemas.microsoft.com/office/drawing/2014/main" id="{DAFDB85E-4DBB-4D58-B2E6-783D44B895CF}"/>
              </a:ext>
            </a:extLst>
          </p:cNvPr>
          <p:cNvSpPr txBox="1"/>
          <p:nvPr/>
        </p:nvSpPr>
        <p:spPr bwMode="gray">
          <a:xfrm>
            <a:off x="8039458" y="3158654"/>
            <a:ext cx="953752" cy="442035"/>
          </a:xfrm>
          <a:prstGeom prst="rect">
            <a:avLst/>
          </a:prstGeom>
          <a:noFill/>
          <a:ln w="38100">
            <a:noFill/>
          </a:ln>
        </p:spPr>
        <p:txBody>
          <a:bodyPr wrap="square" lIns="36000" tIns="36000" rIns="36000" bIns="36000" rtlCol="0">
            <a:spAutoFit/>
          </a:bodyPr>
          <a:lstStyle/>
          <a:p>
            <a:pPr marL="0" indent="0" algn="ctr">
              <a:buNone/>
            </a:pPr>
            <a:r>
              <a:rPr lang="en-US" sz="2400" dirty="0"/>
              <a:t>PIM</a:t>
            </a:r>
          </a:p>
        </p:txBody>
      </p:sp>
      <p:sp>
        <p:nvSpPr>
          <p:cNvPr id="27" name="Rectangle 26">
            <a:extLst>
              <a:ext uri="{FF2B5EF4-FFF2-40B4-BE49-F238E27FC236}">
                <a16:creationId xmlns:a16="http://schemas.microsoft.com/office/drawing/2014/main" id="{62EF7FF4-5033-4C89-8F14-9C30C83F53C5}"/>
              </a:ext>
            </a:extLst>
          </p:cNvPr>
          <p:cNvSpPr/>
          <p:nvPr/>
        </p:nvSpPr>
        <p:spPr bwMode="gray">
          <a:xfrm>
            <a:off x="5838096" y="3847212"/>
            <a:ext cx="4615841" cy="326019"/>
          </a:xfrm>
          <a:prstGeom prst="rect">
            <a:avLst/>
          </a:prstGeom>
          <a:noFill/>
          <a:ln w="38100">
            <a:solidFill>
              <a:srgbClr val="8B0C5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8" name="TextBox 27">
            <a:extLst>
              <a:ext uri="{FF2B5EF4-FFF2-40B4-BE49-F238E27FC236}">
                <a16:creationId xmlns:a16="http://schemas.microsoft.com/office/drawing/2014/main" id="{EDE9E60B-5125-4BED-98DD-88FA92427D3B}"/>
              </a:ext>
            </a:extLst>
          </p:cNvPr>
          <p:cNvSpPr txBox="1"/>
          <p:nvPr/>
        </p:nvSpPr>
        <p:spPr bwMode="gray">
          <a:xfrm>
            <a:off x="6400565" y="3840834"/>
            <a:ext cx="2267829" cy="326019"/>
          </a:xfrm>
          <a:prstGeom prst="rect">
            <a:avLst/>
          </a:prstGeom>
          <a:noFill/>
          <a:ln w="38100">
            <a:noFill/>
          </a:ln>
        </p:spPr>
        <p:txBody>
          <a:bodyPr wrap="square" lIns="36000" tIns="36000" rIns="36000" bIns="36000" rtlCol="0">
            <a:spAutoFit/>
          </a:bodyPr>
          <a:lstStyle/>
          <a:p>
            <a:pPr marL="0" indent="0" algn="ctr">
              <a:buNone/>
            </a:pPr>
            <a:r>
              <a:rPr lang="en-US" sz="1600"/>
              <a:t>Automation</a:t>
            </a:r>
          </a:p>
        </p:txBody>
      </p:sp>
      <p:grpSp>
        <p:nvGrpSpPr>
          <p:cNvPr id="35" name="Group 34">
            <a:extLst>
              <a:ext uri="{FF2B5EF4-FFF2-40B4-BE49-F238E27FC236}">
                <a16:creationId xmlns:a16="http://schemas.microsoft.com/office/drawing/2014/main" id="{5870F12F-D5EE-4EBA-B808-9BF12E8CB4ED}"/>
              </a:ext>
            </a:extLst>
          </p:cNvPr>
          <p:cNvGrpSpPr/>
          <p:nvPr/>
        </p:nvGrpSpPr>
        <p:grpSpPr>
          <a:xfrm>
            <a:off x="908685" y="1680198"/>
            <a:ext cx="9990590" cy="1127260"/>
            <a:chOff x="561600" y="1375200"/>
            <a:chExt cx="9871285" cy="1127260"/>
          </a:xfrm>
        </p:grpSpPr>
        <p:sp>
          <p:nvSpPr>
            <p:cNvPr id="21" name="TextBox 20">
              <a:extLst>
                <a:ext uri="{FF2B5EF4-FFF2-40B4-BE49-F238E27FC236}">
                  <a16:creationId xmlns:a16="http://schemas.microsoft.com/office/drawing/2014/main" id="{9049B47F-2927-43BD-94D4-F00CB15D4C2F}"/>
                </a:ext>
              </a:extLst>
            </p:cNvPr>
            <p:cNvSpPr txBox="1"/>
            <p:nvPr/>
          </p:nvSpPr>
          <p:spPr bwMode="gray">
            <a:xfrm>
              <a:off x="690149" y="1517804"/>
              <a:ext cx="2150609" cy="830997"/>
            </a:xfrm>
            <a:prstGeom prst="rect">
              <a:avLst/>
            </a:prstGeom>
            <a:noFill/>
          </p:spPr>
          <p:txBody>
            <a:bodyPr wrap="square">
              <a:spAutoFit/>
            </a:bodyPr>
            <a:lstStyle/>
            <a:p>
              <a:pPr marL="0" indent="0" algn="ctr">
                <a:buNone/>
              </a:pPr>
              <a:r>
                <a:rPr lang="en-US" sz="2400" b="1"/>
                <a:t>Architecture &amp; Design</a:t>
              </a:r>
              <a:endParaRPr lang="en-US" sz="2000"/>
            </a:p>
          </p:txBody>
        </p:sp>
        <p:sp>
          <p:nvSpPr>
            <p:cNvPr id="24" name="TextBox 23">
              <a:extLst>
                <a:ext uri="{FF2B5EF4-FFF2-40B4-BE49-F238E27FC236}">
                  <a16:creationId xmlns:a16="http://schemas.microsoft.com/office/drawing/2014/main" id="{FEFFEFE5-89F6-41D8-BED7-39D92215D994}"/>
                </a:ext>
              </a:extLst>
            </p:cNvPr>
            <p:cNvSpPr txBox="1"/>
            <p:nvPr/>
          </p:nvSpPr>
          <p:spPr bwMode="gray">
            <a:xfrm>
              <a:off x="3300237" y="1517699"/>
              <a:ext cx="1954799" cy="830997"/>
            </a:xfrm>
            <a:prstGeom prst="rect">
              <a:avLst/>
            </a:prstGeom>
            <a:noFill/>
          </p:spPr>
          <p:txBody>
            <a:bodyPr wrap="square">
              <a:spAutoFit/>
            </a:bodyPr>
            <a:lstStyle/>
            <a:p>
              <a:pPr marL="0" indent="0" algn="ctr">
                <a:buNone/>
              </a:pPr>
              <a:r>
                <a:rPr lang="en-US" sz="2400" b="1"/>
                <a:t>Deployment Services</a:t>
              </a:r>
            </a:p>
          </p:txBody>
        </p:sp>
        <p:sp>
          <p:nvSpPr>
            <p:cNvPr id="26" name="TextBox 25">
              <a:extLst>
                <a:ext uri="{FF2B5EF4-FFF2-40B4-BE49-F238E27FC236}">
                  <a16:creationId xmlns:a16="http://schemas.microsoft.com/office/drawing/2014/main" id="{D8C3F299-70E9-4D38-980E-BD02E4C9E752}"/>
                </a:ext>
              </a:extLst>
            </p:cNvPr>
            <p:cNvSpPr txBox="1"/>
            <p:nvPr/>
          </p:nvSpPr>
          <p:spPr bwMode="gray">
            <a:xfrm>
              <a:off x="5953105" y="1517700"/>
              <a:ext cx="1933945" cy="830997"/>
            </a:xfrm>
            <a:prstGeom prst="rect">
              <a:avLst/>
            </a:prstGeom>
            <a:noFill/>
          </p:spPr>
          <p:txBody>
            <a:bodyPr wrap="square">
              <a:spAutoFit/>
            </a:bodyPr>
            <a:lstStyle/>
            <a:p>
              <a:pPr marL="0" indent="0" algn="ctr">
                <a:buNone/>
              </a:pPr>
              <a:r>
                <a:rPr lang="en-US" sz="2400" b="1"/>
                <a:t>Application Onboarding</a:t>
              </a:r>
            </a:p>
          </p:txBody>
        </p:sp>
        <p:sp>
          <p:nvSpPr>
            <p:cNvPr id="29" name="TextBox 28">
              <a:extLst>
                <a:ext uri="{FF2B5EF4-FFF2-40B4-BE49-F238E27FC236}">
                  <a16:creationId xmlns:a16="http://schemas.microsoft.com/office/drawing/2014/main" id="{F5F67715-8DB9-4F25-BF90-08421F7223BE}"/>
                </a:ext>
              </a:extLst>
            </p:cNvPr>
            <p:cNvSpPr txBox="1"/>
            <p:nvPr/>
          </p:nvSpPr>
          <p:spPr bwMode="gray">
            <a:xfrm>
              <a:off x="8337770" y="1517701"/>
              <a:ext cx="1965429" cy="830997"/>
            </a:xfrm>
            <a:prstGeom prst="rect">
              <a:avLst/>
            </a:prstGeom>
            <a:noFill/>
          </p:spPr>
          <p:txBody>
            <a:bodyPr wrap="square">
              <a:spAutoFit/>
            </a:bodyPr>
            <a:lstStyle/>
            <a:p>
              <a:pPr marL="0" indent="0" algn="ctr">
                <a:buNone/>
              </a:pPr>
              <a:r>
                <a:rPr lang="en-US" sz="2400" b="1"/>
                <a:t>Operations &amp; Support</a:t>
              </a:r>
            </a:p>
          </p:txBody>
        </p:sp>
        <p:sp>
          <p:nvSpPr>
            <p:cNvPr id="30" name="Rectangle 29">
              <a:extLst>
                <a:ext uri="{FF2B5EF4-FFF2-40B4-BE49-F238E27FC236}">
                  <a16:creationId xmlns:a16="http://schemas.microsoft.com/office/drawing/2014/main" id="{98C638DF-5CDB-49CE-9E7C-B137A7BEE5B0}"/>
                </a:ext>
              </a:extLst>
            </p:cNvPr>
            <p:cNvSpPr/>
            <p:nvPr/>
          </p:nvSpPr>
          <p:spPr bwMode="gray">
            <a:xfrm>
              <a:off x="561600" y="1375200"/>
              <a:ext cx="2407712" cy="111600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1" name="Rectangle 30">
              <a:extLst>
                <a:ext uri="{FF2B5EF4-FFF2-40B4-BE49-F238E27FC236}">
                  <a16:creationId xmlns:a16="http://schemas.microsoft.com/office/drawing/2014/main" id="{A9F49AD5-A51A-46C8-B101-FC85059AF560}"/>
                </a:ext>
              </a:extLst>
            </p:cNvPr>
            <p:cNvSpPr/>
            <p:nvPr/>
          </p:nvSpPr>
          <p:spPr bwMode="gray">
            <a:xfrm>
              <a:off x="3118751" y="1386460"/>
              <a:ext cx="2407712" cy="11160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2" name="Rectangle 31">
              <a:extLst>
                <a:ext uri="{FF2B5EF4-FFF2-40B4-BE49-F238E27FC236}">
                  <a16:creationId xmlns:a16="http://schemas.microsoft.com/office/drawing/2014/main" id="{B20DD32D-EAEE-43AE-9798-7B51BFE7F730}"/>
                </a:ext>
              </a:extLst>
            </p:cNvPr>
            <p:cNvSpPr/>
            <p:nvPr/>
          </p:nvSpPr>
          <p:spPr bwMode="gray">
            <a:xfrm>
              <a:off x="5675902" y="1378419"/>
              <a:ext cx="2402498" cy="11160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3" name="Rectangle 32">
              <a:extLst>
                <a:ext uri="{FF2B5EF4-FFF2-40B4-BE49-F238E27FC236}">
                  <a16:creationId xmlns:a16="http://schemas.microsoft.com/office/drawing/2014/main" id="{57B8A382-2CFE-44D7-9D1F-3CE4714AF3EA}"/>
                </a:ext>
              </a:extLst>
            </p:cNvPr>
            <p:cNvSpPr/>
            <p:nvPr/>
          </p:nvSpPr>
          <p:spPr bwMode="gray">
            <a:xfrm>
              <a:off x="8208085" y="1375200"/>
              <a:ext cx="2224800" cy="1116000"/>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grpSp>
      <p:sp>
        <p:nvSpPr>
          <p:cNvPr id="37" name="Rectangle 36">
            <a:extLst>
              <a:ext uri="{FF2B5EF4-FFF2-40B4-BE49-F238E27FC236}">
                <a16:creationId xmlns:a16="http://schemas.microsoft.com/office/drawing/2014/main" id="{C6307193-E627-467F-B0A5-02E424172772}"/>
              </a:ext>
            </a:extLst>
          </p:cNvPr>
          <p:cNvSpPr/>
          <p:nvPr/>
        </p:nvSpPr>
        <p:spPr bwMode="gray">
          <a:xfrm>
            <a:off x="909631" y="2878672"/>
            <a:ext cx="9989644" cy="1540800"/>
          </a:xfrm>
          <a:prstGeom prst="rect">
            <a:avLst/>
          </a:prstGeom>
          <a:noFill/>
          <a:ln w="190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8" name="Rectangle 37">
            <a:extLst>
              <a:ext uri="{FF2B5EF4-FFF2-40B4-BE49-F238E27FC236}">
                <a16:creationId xmlns:a16="http://schemas.microsoft.com/office/drawing/2014/main" id="{3A1AAFA7-E122-4D6B-8E6F-DE90AB52DAD8}"/>
              </a:ext>
            </a:extLst>
          </p:cNvPr>
          <p:cNvSpPr/>
          <p:nvPr/>
        </p:nvSpPr>
        <p:spPr bwMode="gray">
          <a:xfrm>
            <a:off x="909630" y="4538474"/>
            <a:ext cx="9989644" cy="111600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9" name="Rectangle 38">
            <a:extLst>
              <a:ext uri="{FF2B5EF4-FFF2-40B4-BE49-F238E27FC236}">
                <a16:creationId xmlns:a16="http://schemas.microsoft.com/office/drawing/2014/main" id="{0269D995-740D-46C0-BEDE-41693359FE20}"/>
              </a:ext>
            </a:extLst>
          </p:cNvPr>
          <p:cNvSpPr/>
          <p:nvPr/>
        </p:nvSpPr>
        <p:spPr bwMode="gray">
          <a:xfrm>
            <a:off x="908684" y="1245688"/>
            <a:ext cx="2436811" cy="374932"/>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600">
                <a:solidFill>
                  <a:schemeClr val="bg1"/>
                </a:solidFill>
              </a:rPr>
              <a:t>IAM Consult</a:t>
            </a:r>
          </a:p>
        </p:txBody>
      </p:sp>
      <p:sp>
        <p:nvSpPr>
          <p:cNvPr id="40" name="Rectangle 39">
            <a:extLst>
              <a:ext uri="{FF2B5EF4-FFF2-40B4-BE49-F238E27FC236}">
                <a16:creationId xmlns:a16="http://schemas.microsoft.com/office/drawing/2014/main" id="{CA1617A9-3051-4770-B408-6CC16A0B4A25}"/>
              </a:ext>
            </a:extLst>
          </p:cNvPr>
          <p:cNvSpPr/>
          <p:nvPr/>
        </p:nvSpPr>
        <p:spPr bwMode="gray">
          <a:xfrm>
            <a:off x="3496742" y="1240031"/>
            <a:ext cx="5019592" cy="385481"/>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600">
                <a:solidFill>
                  <a:schemeClr val="bg1"/>
                </a:solidFill>
              </a:rPr>
              <a:t>IAM Engineering</a:t>
            </a:r>
          </a:p>
        </p:txBody>
      </p:sp>
      <p:sp>
        <p:nvSpPr>
          <p:cNvPr id="41" name="Rectangle 40">
            <a:extLst>
              <a:ext uri="{FF2B5EF4-FFF2-40B4-BE49-F238E27FC236}">
                <a16:creationId xmlns:a16="http://schemas.microsoft.com/office/drawing/2014/main" id="{654D9EEB-8FC8-4590-839D-94FC3BFD6CD0}"/>
              </a:ext>
            </a:extLst>
          </p:cNvPr>
          <p:cNvSpPr/>
          <p:nvPr/>
        </p:nvSpPr>
        <p:spPr bwMode="gray">
          <a:xfrm>
            <a:off x="8647586" y="1239397"/>
            <a:ext cx="2251689" cy="374932"/>
          </a:xfrm>
          <a:prstGeom prst="rect">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600">
                <a:solidFill>
                  <a:schemeClr val="bg1"/>
                </a:solidFill>
              </a:rPr>
              <a:t>Managed Services</a:t>
            </a:r>
          </a:p>
        </p:txBody>
      </p:sp>
      <p:pic>
        <p:nvPicPr>
          <p:cNvPr id="42" name="Picture 4" descr="Using Our Own Solutions To Improve Work Experiences And ...">
            <a:extLst>
              <a:ext uri="{FF2B5EF4-FFF2-40B4-BE49-F238E27FC236}">
                <a16:creationId xmlns:a16="http://schemas.microsoft.com/office/drawing/2014/main" id="{8A9AF6B5-03DA-40E5-B147-FE9DA05B4C3C}"/>
              </a:ext>
            </a:extLst>
          </p:cNvPr>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t="36731" b="45409"/>
          <a:stretch>
            <a:fillRect/>
          </a:stretch>
        </p:blipFill>
        <p:spPr bwMode="auto">
          <a:xfrm>
            <a:off x="2609444" y="5229888"/>
            <a:ext cx="1192862" cy="213051"/>
          </a:xfrm>
          <a:prstGeom prst="rect">
            <a:avLst/>
          </a:prstGeom>
          <a:solidFill>
            <a:schemeClr val="bg1"/>
          </a:solidFill>
        </p:spPr>
      </p:pic>
      <p:pic>
        <p:nvPicPr>
          <p:cNvPr id="43" name="Picture 2" descr="Image result for automation anywhere logo">
            <a:extLst>
              <a:ext uri="{FF2B5EF4-FFF2-40B4-BE49-F238E27FC236}">
                <a16:creationId xmlns:a16="http://schemas.microsoft.com/office/drawing/2014/main" id="{6B6E1EE5-9F16-44FB-9F4E-7511BB32788A}"/>
              </a:ext>
            </a:extLst>
          </p:cNvPr>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bwMode="auto">
          <a:xfrm>
            <a:off x="4630016" y="5190913"/>
            <a:ext cx="791989" cy="291449"/>
          </a:xfrm>
          <a:prstGeom prst="rect">
            <a:avLst/>
          </a:prstGeom>
          <a:solidFill>
            <a:schemeClr val="bg1"/>
          </a:solidFill>
        </p:spPr>
      </p:pic>
      <p:pic>
        <p:nvPicPr>
          <p:cNvPr id="44" name="Picture 4" descr="UiPath - Wikipedia">
            <a:extLst>
              <a:ext uri="{FF2B5EF4-FFF2-40B4-BE49-F238E27FC236}">
                <a16:creationId xmlns:a16="http://schemas.microsoft.com/office/drawing/2014/main" id="{73AE4425-B4E1-4AF3-AC2B-CC1AF4681C64}"/>
              </a:ext>
            </a:extLst>
          </p:cNvPr>
          <p:cNvPicPr>
            <a:picLocks noChangeAspect="1" noChangeArrowheads="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bwMode="auto">
          <a:xfrm>
            <a:off x="6732021" y="5198163"/>
            <a:ext cx="611991" cy="217083"/>
          </a:xfrm>
          <a:prstGeom prst="rect">
            <a:avLst/>
          </a:prstGeom>
          <a:solidFill>
            <a:schemeClr val="bg1"/>
          </a:solidFill>
        </p:spPr>
      </p:pic>
      <p:pic>
        <p:nvPicPr>
          <p:cNvPr id="45" name="Picture 6" descr="Carahsoft :: Saviynt">
            <a:extLst>
              <a:ext uri="{FF2B5EF4-FFF2-40B4-BE49-F238E27FC236}">
                <a16:creationId xmlns:a16="http://schemas.microsoft.com/office/drawing/2014/main" id="{717FA70D-ABE7-498C-96D0-11232193BA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0248" y="4717980"/>
            <a:ext cx="1007494" cy="30686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descr="CyberArk Delivers Blueprint for Privileged Access Management Success |  Business Wire">
            <a:extLst>
              <a:ext uri="{FF2B5EF4-FFF2-40B4-BE49-F238E27FC236}">
                <a16:creationId xmlns:a16="http://schemas.microsoft.com/office/drawing/2014/main" id="{3E7291B7-FB31-446E-9861-42E1B7A5CF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5495" y="4734647"/>
            <a:ext cx="1324139" cy="28815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1B13832-7501-42A0-B297-5D98976F5E4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1022" b="26817"/>
          <a:stretch/>
        </p:blipFill>
        <p:spPr bwMode="auto">
          <a:xfrm>
            <a:off x="4895141" y="4675474"/>
            <a:ext cx="1315391" cy="34532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Logo&#10;&#10;Description automatically generated">
            <a:extLst>
              <a:ext uri="{FF2B5EF4-FFF2-40B4-BE49-F238E27FC236}">
                <a16:creationId xmlns:a16="http://schemas.microsoft.com/office/drawing/2014/main" id="{776F22C5-09CA-42BD-AF91-F995C050EFB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46019" y="5137953"/>
            <a:ext cx="751247" cy="365151"/>
          </a:xfrm>
          <a:prstGeom prst="rect">
            <a:avLst/>
          </a:prstGeom>
        </p:spPr>
      </p:pic>
      <p:pic>
        <p:nvPicPr>
          <p:cNvPr id="1028" name="Picture 4">
            <a:extLst>
              <a:ext uri="{FF2B5EF4-FFF2-40B4-BE49-F238E27FC236}">
                <a16:creationId xmlns:a16="http://schemas.microsoft.com/office/drawing/2014/main" id="{74B83387-3437-49C6-B84A-8BD23A60BF3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4566" y="5204353"/>
            <a:ext cx="687943" cy="2323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0182C81-4851-4DE7-9786-4B909DD958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69209" y="4578953"/>
            <a:ext cx="1039091" cy="5849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474D4EE-F6F1-4ADD-9A02-02971997787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35864" y="4734647"/>
            <a:ext cx="588805" cy="5888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4BC7F2A-86BA-4383-AB71-6235EF87675A}"/>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25073" b="25024"/>
          <a:stretch/>
        </p:blipFill>
        <p:spPr bwMode="auto">
          <a:xfrm>
            <a:off x="6270733" y="4641372"/>
            <a:ext cx="1438275" cy="4135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E55109A0-6EB5-437B-B566-642C1DCDCB0C}"/>
              </a:ext>
            </a:extLst>
          </p:cNvPr>
          <p:cNvSpPr/>
          <p:nvPr/>
        </p:nvSpPr>
        <p:spPr bwMode="gray">
          <a:xfrm>
            <a:off x="9244583" y="3071017"/>
            <a:ext cx="1209355" cy="665639"/>
          </a:xfrm>
          <a:prstGeom prst="rect">
            <a:avLst/>
          </a:prstGeom>
          <a:noFill/>
          <a:ln w="38100">
            <a:solidFill>
              <a:srgbClr val="8B0C5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9" name="TextBox 48">
            <a:extLst>
              <a:ext uri="{FF2B5EF4-FFF2-40B4-BE49-F238E27FC236}">
                <a16:creationId xmlns:a16="http://schemas.microsoft.com/office/drawing/2014/main" id="{09984413-1C79-4D41-98DB-4934875802C5}"/>
              </a:ext>
            </a:extLst>
          </p:cNvPr>
          <p:cNvSpPr txBox="1"/>
          <p:nvPr/>
        </p:nvSpPr>
        <p:spPr bwMode="gray">
          <a:xfrm>
            <a:off x="9376514" y="3174659"/>
            <a:ext cx="953752" cy="442035"/>
          </a:xfrm>
          <a:prstGeom prst="rect">
            <a:avLst/>
          </a:prstGeom>
          <a:noFill/>
          <a:ln w="38100">
            <a:noFill/>
          </a:ln>
        </p:spPr>
        <p:txBody>
          <a:bodyPr wrap="square" lIns="36000" tIns="36000" rIns="36000" bIns="36000" rtlCol="0">
            <a:spAutoFit/>
          </a:bodyPr>
          <a:lstStyle/>
          <a:p>
            <a:pPr marL="0" indent="0" algn="ctr">
              <a:buNone/>
            </a:pPr>
            <a:r>
              <a:rPr lang="en-US" sz="2400" dirty="0"/>
              <a:t>PKI</a:t>
            </a:r>
          </a:p>
        </p:txBody>
      </p:sp>
    </p:spTree>
    <p:extLst>
      <p:ext uri="{BB962C8B-B14F-4D97-AF65-F5344CB8AC3E}">
        <p14:creationId xmlns:p14="http://schemas.microsoft.com/office/powerpoint/2010/main" val="230537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8292B6-4B17-48F1-BC33-1B1ACA1BAE31}"/>
              </a:ext>
            </a:extLst>
          </p:cNvPr>
          <p:cNvSpPr>
            <a:spLocks noGrp="1"/>
          </p:cNvSpPr>
          <p:nvPr>
            <p:ph type="title" idx="4294967295"/>
          </p:nvPr>
        </p:nvSpPr>
        <p:spPr>
          <a:xfrm>
            <a:off x="0" y="136525"/>
            <a:ext cx="11496675" cy="646113"/>
          </a:xfrm>
        </p:spPr>
        <p:txBody>
          <a:bodyPr vert="horz" lIns="0" tIns="45720" rIns="0" bIns="45720" rtlCol="0" anchor="t">
            <a:normAutofit/>
          </a:bodyPr>
          <a:lstStyle/>
          <a:p>
            <a:r>
              <a:rPr lang="en-US" sz="2658" dirty="0">
                <a:latin typeface="+mj-lt"/>
                <a:cs typeface="Segoe UI Light" panose="020B0502040204020203" pitchFamily="34" charset="0"/>
              </a:rPr>
              <a:t>Digital Identity &amp; Access Management –Key Technologies supported </a:t>
            </a:r>
          </a:p>
        </p:txBody>
      </p:sp>
      <p:sp>
        <p:nvSpPr>
          <p:cNvPr id="9" name="Rectangle 8">
            <a:extLst>
              <a:ext uri="{FF2B5EF4-FFF2-40B4-BE49-F238E27FC236}">
                <a16:creationId xmlns:a16="http://schemas.microsoft.com/office/drawing/2014/main" id="{295F50F7-39F1-459A-83EA-1AE370A98681}"/>
              </a:ext>
            </a:extLst>
          </p:cNvPr>
          <p:cNvSpPr/>
          <p:nvPr/>
        </p:nvSpPr>
        <p:spPr>
          <a:xfrm>
            <a:off x="364919" y="957747"/>
            <a:ext cx="3200400" cy="36576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a:ea typeface="+mn-ea"/>
                <a:cs typeface="+mn-cs"/>
              </a:rPr>
              <a:t>Identity Management</a:t>
            </a:r>
          </a:p>
        </p:txBody>
      </p:sp>
      <p:sp>
        <p:nvSpPr>
          <p:cNvPr id="10" name="Rectangle 9">
            <a:extLst>
              <a:ext uri="{FF2B5EF4-FFF2-40B4-BE49-F238E27FC236}">
                <a16:creationId xmlns:a16="http://schemas.microsoft.com/office/drawing/2014/main" id="{ADA9964B-3E2B-42C9-BCCA-46FBF371C7C7}"/>
              </a:ext>
            </a:extLst>
          </p:cNvPr>
          <p:cNvSpPr/>
          <p:nvPr/>
        </p:nvSpPr>
        <p:spPr>
          <a:xfrm>
            <a:off x="4575662" y="957000"/>
            <a:ext cx="3200400" cy="3657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rial"/>
                <a:ea typeface="+mn-ea"/>
                <a:cs typeface="+mn-cs"/>
              </a:rPr>
              <a:t>Access Management</a:t>
            </a:r>
          </a:p>
        </p:txBody>
      </p:sp>
      <p:sp>
        <p:nvSpPr>
          <p:cNvPr id="11" name="Rectangle 10">
            <a:extLst>
              <a:ext uri="{FF2B5EF4-FFF2-40B4-BE49-F238E27FC236}">
                <a16:creationId xmlns:a16="http://schemas.microsoft.com/office/drawing/2014/main" id="{1CD70885-A33E-4FDA-9BF5-395339D66A36}"/>
              </a:ext>
            </a:extLst>
          </p:cNvPr>
          <p:cNvSpPr/>
          <p:nvPr/>
        </p:nvSpPr>
        <p:spPr>
          <a:xfrm>
            <a:off x="8602123" y="957747"/>
            <a:ext cx="3200400" cy="36576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rial"/>
                <a:ea typeface="+mn-ea"/>
                <a:cs typeface="+mn-cs"/>
              </a:rPr>
              <a:t>Privilege Management</a:t>
            </a:r>
          </a:p>
        </p:txBody>
      </p:sp>
      <p:grpSp>
        <p:nvGrpSpPr>
          <p:cNvPr id="14" name="Group 13">
            <a:extLst>
              <a:ext uri="{FF2B5EF4-FFF2-40B4-BE49-F238E27FC236}">
                <a16:creationId xmlns:a16="http://schemas.microsoft.com/office/drawing/2014/main" id="{F275744E-8F62-4306-844F-0D4D4A3BBC18}"/>
              </a:ext>
            </a:extLst>
          </p:cNvPr>
          <p:cNvGrpSpPr>
            <a:grpSpLocks noChangeAspect="1"/>
          </p:cNvGrpSpPr>
          <p:nvPr/>
        </p:nvGrpSpPr>
        <p:grpSpPr>
          <a:xfrm>
            <a:off x="5934636" y="1473720"/>
            <a:ext cx="365760" cy="365760"/>
            <a:chOff x="7613650" y="1387475"/>
            <a:chExt cx="284163" cy="284163"/>
          </a:xfrm>
          <a:solidFill>
            <a:srgbClr val="E37222"/>
          </a:solidFill>
        </p:grpSpPr>
        <p:sp>
          <p:nvSpPr>
            <p:cNvPr id="15" name="Freeform 4359">
              <a:extLst>
                <a:ext uri="{FF2B5EF4-FFF2-40B4-BE49-F238E27FC236}">
                  <a16:creationId xmlns:a16="http://schemas.microsoft.com/office/drawing/2014/main" id="{325D1D47-6861-42DA-8B55-8B02182A10FA}"/>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16" name="Freeform 4360">
              <a:extLst>
                <a:ext uri="{FF2B5EF4-FFF2-40B4-BE49-F238E27FC236}">
                  <a16:creationId xmlns:a16="http://schemas.microsoft.com/office/drawing/2014/main" id="{DA3EC2AB-4A89-4CB4-8EE6-B632CF9EBA8B}"/>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grpSp>
      <p:sp>
        <p:nvSpPr>
          <p:cNvPr id="38" name="Freeform 37"/>
          <p:cNvSpPr>
            <a:spLocks noChangeAspect="1" noEditPoints="1"/>
          </p:cNvSpPr>
          <p:nvPr/>
        </p:nvSpPr>
        <p:spPr bwMode="auto">
          <a:xfrm>
            <a:off x="10194664" y="1406281"/>
            <a:ext cx="365760" cy="365760"/>
          </a:xfrm>
          <a:custGeom>
            <a:avLst/>
            <a:gdLst>
              <a:gd name="T0" fmla="*/ 3958 w 6273"/>
              <a:gd name="T1" fmla="*/ 4575 h 6273"/>
              <a:gd name="T2" fmla="*/ 4276 w 6273"/>
              <a:gd name="T3" fmla="*/ 4489 h 6273"/>
              <a:gd name="T4" fmla="*/ 4217 w 6273"/>
              <a:gd name="T5" fmla="*/ 3994 h 6273"/>
              <a:gd name="T6" fmla="*/ 3559 w 6273"/>
              <a:gd name="T7" fmla="*/ 4539 h 6273"/>
              <a:gd name="T8" fmla="*/ 3314 w 6273"/>
              <a:gd name="T9" fmla="*/ 3994 h 6273"/>
              <a:gd name="T10" fmla="*/ 1997 w 6273"/>
              <a:gd name="T11" fmla="*/ 4489 h 6273"/>
              <a:gd name="T12" fmla="*/ 2315 w 6273"/>
              <a:gd name="T13" fmla="*/ 4575 h 6273"/>
              <a:gd name="T14" fmla="*/ 1589 w 6273"/>
              <a:gd name="T15" fmla="*/ 3994 h 6273"/>
              <a:gd name="T16" fmla="*/ 2713 w 6273"/>
              <a:gd name="T17" fmla="*/ 4535 h 6273"/>
              <a:gd name="T18" fmla="*/ 2431 w 6273"/>
              <a:gd name="T19" fmla="*/ 3994 h 6273"/>
              <a:gd name="T20" fmla="*/ 4337 w 6273"/>
              <a:gd name="T21" fmla="*/ 3268 h 6273"/>
              <a:gd name="T22" fmla="*/ 4886 w 6273"/>
              <a:gd name="T23" fmla="*/ 3394 h 6273"/>
              <a:gd name="T24" fmla="*/ 4832 w 6273"/>
              <a:gd name="T25" fmla="*/ 2635 h 6273"/>
              <a:gd name="T26" fmla="*/ 3973 w 6273"/>
              <a:gd name="T27" fmla="*/ 3398 h 6273"/>
              <a:gd name="T28" fmla="*/ 3937 w 6273"/>
              <a:gd name="T29" fmla="*/ 2635 h 6273"/>
              <a:gd name="T30" fmla="*/ 2287 w 6273"/>
              <a:gd name="T31" fmla="*/ 3137 h 6273"/>
              <a:gd name="T32" fmla="*/ 2959 w 6273"/>
              <a:gd name="T33" fmla="*/ 2635 h 6273"/>
              <a:gd name="T34" fmla="*/ 1366 w 6273"/>
              <a:gd name="T35" fmla="*/ 3137 h 6273"/>
              <a:gd name="T36" fmla="*/ 1955 w 6273"/>
              <a:gd name="T37" fmla="*/ 3520 h 6273"/>
              <a:gd name="T38" fmla="*/ 1955 w 6273"/>
              <a:gd name="T39" fmla="*/ 2754 h 6273"/>
              <a:gd name="T40" fmla="*/ 4015 w 6273"/>
              <a:gd name="T41" fmla="*/ 1801 h 6273"/>
              <a:gd name="T42" fmla="*/ 4615 w 6273"/>
              <a:gd name="T43" fmla="*/ 2169 h 6273"/>
              <a:gd name="T44" fmla="*/ 4066 w 6273"/>
              <a:gd name="T45" fmla="*/ 1633 h 6273"/>
              <a:gd name="T46" fmla="*/ 2098 w 6273"/>
              <a:gd name="T47" fmla="*/ 1706 h 6273"/>
              <a:gd name="T48" fmla="*/ 1589 w 6273"/>
              <a:gd name="T49" fmla="*/ 2279 h 6273"/>
              <a:gd name="T50" fmla="*/ 2313 w 6273"/>
              <a:gd name="T51" fmla="*/ 1698 h 6273"/>
              <a:gd name="T52" fmla="*/ 3790 w 6273"/>
              <a:gd name="T53" fmla="*/ 2155 h 6273"/>
              <a:gd name="T54" fmla="*/ 3434 w 6273"/>
              <a:gd name="T55" fmla="*/ 1576 h 6273"/>
              <a:gd name="T56" fmla="*/ 2776 w 6273"/>
              <a:gd name="T57" fmla="*/ 1650 h 6273"/>
              <a:gd name="T58" fmla="*/ 2431 w 6273"/>
              <a:gd name="T59" fmla="*/ 2279 h 6273"/>
              <a:gd name="T60" fmla="*/ 3556 w 6273"/>
              <a:gd name="T61" fmla="*/ 31 h 6273"/>
              <a:gd name="T62" fmla="*/ 3662 w 6273"/>
              <a:gd name="T63" fmla="*/ 686 h 6273"/>
              <a:gd name="T64" fmla="*/ 4560 w 6273"/>
              <a:gd name="T65" fmla="*/ 1075 h 6273"/>
              <a:gd name="T66" fmla="*/ 5084 w 6273"/>
              <a:gd name="T67" fmla="*/ 694 h 6273"/>
              <a:gd name="T68" fmla="*/ 5625 w 6273"/>
              <a:gd name="T69" fmla="*/ 1225 h 6273"/>
              <a:gd name="T70" fmla="*/ 5577 w 6273"/>
              <a:gd name="T71" fmla="*/ 1448 h 6273"/>
              <a:gd name="T72" fmla="*/ 5568 w 6273"/>
              <a:gd name="T73" fmla="*/ 2527 h 6273"/>
              <a:gd name="T74" fmla="*/ 6229 w 6273"/>
              <a:gd name="T75" fmla="*/ 2771 h 6273"/>
              <a:gd name="T76" fmla="*/ 6242 w 6273"/>
              <a:gd name="T77" fmla="*/ 3556 h 6273"/>
              <a:gd name="T78" fmla="*/ 5587 w 6273"/>
              <a:gd name="T79" fmla="*/ 3663 h 6273"/>
              <a:gd name="T80" fmla="*/ 5198 w 6273"/>
              <a:gd name="T81" fmla="*/ 4560 h 6273"/>
              <a:gd name="T82" fmla="*/ 5579 w 6273"/>
              <a:gd name="T83" fmla="*/ 5084 h 6273"/>
              <a:gd name="T84" fmla="*/ 5048 w 6273"/>
              <a:gd name="T85" fmla="*/ 5625 h 6273"/>
              <a:gd name="T86" fmla="*/ 4825 w 6273"/>
              <a:gd name="T87" fmla="*/ 5578 h 6273"/>
              <a:gd name="T88" fmla="*/ 3746 w 6273"/>
              <a:gd name="T89" fmla="*/ 5566 h 6273"/>
              <a:gd name="T90" fmla="*/ 3502 w 6273"/>
              <a:gd name="T91" fmla="*/ 6229 h 6273"/>
              <a:gd name="T92" fmla="*/ 2717 w 6273"/>
              <a:gd name="T93" fmla="*/ 6243 h 6273"/>
              <a:gd name="T94" fmla="*/ 2610 w 6273"/>
              <a:gd name="T95" fmla="*/ 5587 h 6273"/>
              <a:gd name="T96" fmla="*/ 1713 w 6273"/>
              <a:gd name="T97" fmla="*/ 5198 h 6273"/>
              <a:gd name="T98" fmla="*/ 1189 w 6273"/>
              <a:gd name="T99" fmla="*/ 5579 h 6273"/>
              <a:gd name="T100" fmla="*/ 648 w 6273"/>
              <a:gd name="T101" fmla="*/ 5048 h 6273"/>
              <a:gd name="T102" fmla="*/ 695 w 6273"/>
              <a:gd name="T103" fmla="*/ 4825 h 6273"/>
              <a:gd name="T104" fmla="*/ 707 w 6273"/>
              <a:gd name="T105" fmla="*/ 3748 h 6273"/>
              <a:gd name="T106" fmla="*/ 44 w 6273"/>
              <a:gd name="T107" fmla="*/ 3502 h 6273"/>
              <a:gd name="T108" fmla="*/ 30 w 6273"/>
              <a:gd name="T109" fmla="*/ 2719 h 6273"/>
              <a:gd name="T110" fmla="*/ 686 w 6273"/>
              <a:gd name="T111" fmla="*/ 2613 h 6273"/>
              <a:gd name="T112" fmla="*/ 1075 w 6273"/>
              <a:gd name="T113" fmla="*/ 1713 h 6273"/>
              <a:gd name="T114" fmla="*/ 694 w 6273"/>
              <a:gd name="T115" fmla="*/ 1191 h 6273"/>
              <a:gd name="T116" fmla="*/ 1225 w 6273"/>
              <a:gd name="T117" fmla="*/ 650 h 6273"/>
              <a:gd name="T118" fmla="*/ 1448 w 6273"/>
              <a:gd name="T119" fmla="*/ 698 h 6273"/>
              <a:gd name="T120" fmla="*/ 2527 w 6273"/>
              <a:gd name="T121" fmla="*/ 707 h 6273"/>
              <a:gd name="T122" fmla="*/ 2772 w 6273"/>
              <a:gd name="T123" fmla="*/ 44 h 6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273" h="6273">
                <a:moveTo>
                  <a:pt x="4217" y="3994"/>
                </a:moveTo>
                <a:lnTo>
                  <a:pt x="4173" y="4124"/>
                </a:lnTo>
                <a:lnTo>
                  <a:pt x="4123" y="4248"/>
                </a:lnTo>
                <a:lnTo>
                  <a:pt x="4072" y="4364"/>
                </a:lnTo>
                <a:lnTo>
                  <a:pt x="4017" y="4472"/>
                </a:lnTo>
                <a:lnTo>
                  <a:pt x="3958" y="4575"/>
                </a:lnTo>
                <a:lnTo>
                  <a:pt x="3899" y="4672"/>
                </a:lnTo>
                <a:lnTo>
                  <a:pt x="3836" y="4762"/>
                </a:lnTo>
                <a:lnTo>
                  <a:pt x="3954" y="4705"/>
                </a:lnTo>
                <a:lnTo>
                  <a:pt x="4066" y="4640"/>
                </a:lnTo>
                <a:lnTo>
                  <a:pt x="4173" y="4568"/>
                </a:lnTo>
                <a:lnTo>
                  <a:pt x="4276" y="4489"/>
                </a:lnTo>
                <a:lnTo>
                  <a:pt x="4371" y="4402"/>
                </a:lnTo>
                <a:lnTo>
                  <a:pt x="4459" y="4308"/>
                </a:lnTo>
                <a:lnTo>
                  <a:pt x="4541" y="4209"/>
                </a:lnTo>
                <a:lnTo>
                  <a:pt x="4617" y="4105"/>
                </a:lnTo>
                <a:lnTo>
                  <a:pt x="4684" y="3994"/>
                </a:lnTo>
                <a:lnTo>
                  <a:pt x="4217" y="3994"/>
                </a:lnTo>
                <a:close/>
                <a:moveTo>
                  <a:pt x="3314" y="3994"/>
                </a:moveTo>
                <a:lnTo>
                  <a:pt x="3314" y="4832"/>
                </a:lnTo>
                <a:lnTo>
                  <a:pt x="3373" y="4770"/>
                </a:lnTo>
                <a:lnTo>
                  <a:pt x="3434" y="4701"/>
                </a:lnTo>
                <a:lnTo>
                  <a:pt x="3497" y="4625"/>
                </a:lnTo>
                <a:lnTo>
                  <a:pt x="3559" y="4539"/>
                </a:lnTo>
                <a:lnTo>
                  <a:pt x="3620" y="4448"/>
                </a:lnTo>
                <a:lnTo>
                  <a:pt x="3681" y="4347"/>
                </a:lnTo>
                <a:lnTo>
                  <a:pt x="3739" y="4238"/>
                </a:lnTo>
                <a:lnTo>
                  <a:pt x="3792" y="4120"/>
                </a:lnTo>
                <a:lnTo>
                  <a:pt x="3841" y="3994"/>
                </a:lnTo>
                <a:lnTo>
                  <a:pt x="3314" y="3994"/>
                </a:lnTo>
                <a:close/>
                <a:moveTo>
                  <a:pt x="1589" y="3994"/>
                </a:moveTo>
                <a:lnTo>
                  <a:pt x="1656" y="4105"/>
                </a:lnTo>
                <a:lnTo>
                  <a:pt x="1730" y="4209"/>
                </a:lnTo>
                <a:lnTo>
                  <a:pt x="1812" y="4308"/>
                </a:lnTo>
                <a:lnTo>
                  <a:pt x="1902" y="4402"/>
                </a:lnTo>
                <a:lnTo>
                  <a:pt x="1997" y="4489"/>
                </a:lnTo>
                <a:lnTo>
                  <a:pt x="2098" y="4568"/>
                </a:lnTo>
                <a:lnTo>
                  <a:pt x="2207" y="4640"/>
                </a:lnTo>
                <a:lnTo>
                  <a:pt x="2319" y="4705"/>
                </a:lnTo>
                <a:lnTo>
                  <a:pt x="2437" y="4762"/>
                </a:lnTo>
                <a:lnTo>
                  <a:pt x="2376" y="4672"/>
                </a:lnTo>
                <a:lnTo>
                  <a:pt x="2315" y="4575"/>
                </a:lnTo>
                <a:lnTo>
                  <a:pt x="2258" y="4472"/>
                </a:lnTo>
                <a:lnTo>
                  <a:pt x="2201" y="4364"/>
                </a:lnTo>
                <a:lnTo>
                  <a:pt x="2149" y="4248"/>
                </a:lnTo>
                <a:lnTo>
                  <a:pt x="2100" y="4124"/>
                </a:lnTo>
                <a:lnTo>
                  <a:pt x="2058" y="3994"/>
                </a:lnTo>
                <a:lnTo>
                  <a:pt x="1589" y="3994"/>
                </a:lnTo>
                <a:close/>
                <a:moveTo>
                  <a:pt x="2431" y="3994"/>
                </a:moveTo>
                <a:lnTo>
                  <a:pt x="2481" y="4118"/>
                </a:lnTo>
                <a:lnTo>
                  <a:pt x="2534" y="4234"/>
                </a:lnTo>
                <a:lnTo>
                  <a:pt x="2591" y="4343"/>
                </a:lnTo>
                <a:lnTo>
                  <a:pt x="2652" y="4444"/>
                </a:lnTo>
                <a:lnTo>
                  <a:pt x="2713" y="4535"/>
                </a:lnTo>
                <a:lnTo>
                  <a:pt x="2776" y="4621"/>
                </a:lnTo>
                <a:lnTo>
                  <a:pt x="2839" y="4697"/>
                </a:lnTo>
                <a:lnTo>
                  <a:pt x="2900" y="4766"/>
                </a:lnTo>
                <a:lnTo>
                  <a:pt x="2957" y="4829"/>
                </a:lnTo>
                <a:lnTo>
                  <a:pt x="2957" y="3994"/>
                </a:lnTo>
                <a:lnTo>
                  <a:pt x="2431" y="3994"/>
                </a:lnTo>
                <a:close/>
                <a:moveTo>
                  <a:pt x="4299" y="2635"/>
                </a:moveTo>
                <a:lnTo>
                  <a:pt x="4316" y="2754"/>
                </a:lnTo>
                <a:lnTo>
                  <a:pt x="4329" y="2877"/>
                </a:lnTo>
                <a:lnTo>
                  <a:pt x="4337" y="3005"/>
                </a:lnTo>
                <a:lnTo>
                  <a:pt x="4341" y="3137"/>
                </a:lnTo>
                <a:lnTo>
                  <a:pt x="4337" y="3268"/>
                </a:lnTo>
                <a:lnTo>
                  <a:pt x="4329" y="3396"/>
                </a:lnTo>
                <a:lnTo>
                  <a:pt x="4316" y="3520"/>
                </a:lnTo>
                <a:lnTo>
                  <a:pt x="4299" y="3640"/>
                </a:lnTo>
                <a:lnTo>
                  <a:pt x="4832" y="3640"/>
                </a:lnTo>
                <a:lnTo>
                  <a:pt x="4863" y="3518"/>
                </a:lnTo>
                <a:lnTo>
                  <a:pt x="4886" y="3394"/>
                </a:lnTo>
                <a:lnTo>
                  <a:pt x="4901" y="3266"/>
                </a:lnTo>
                <a:lnTo>
                  <a:pt x="4905" y="3137"/>
                </a:lnTo>
                <a:lnTo>
                  <a:pt x="4901" y="3007"/>
                </a:lnTo>
                <a:lnTo>
                  <a:pt x="4886" y="2881"/>
                </a:lnTo>
                <a:lnTo>
                  <a:pt x="4863" y="2756"/>
                </a:lnTo>
                <a:lnTo>
                  <a:pt x="4832" y="2635"/>
                </a:lnTo>
                <a:lnTo>
                  <a:pt x="4299" y="2635"/>
                </a:lnTo>
                <a:close/>
                <a:moveTo>
                  <a:pt x="3312" y="2635"/>
                </a:moveTo>
                <a:lnTo>
                  <a:pt x="3312" y="3640"/>
                </a:lnTo>
                <a:lnTo>
                  <a:pt x="3937" y="3640"/>
                </a:lnTo>
                <a:lnTo>
                  <a:pt x="3958" y="3522"/>
                </a:lnTo>
                <a:lnTo>
                  <a:pt x="3973" y="3398"/>
                </a:lnTo>
                <a:lnTo>
                  <a:pt x="3980" y="3270"/>
                </a:lnTo>
                <a:lnTo>
                  <a:pt x="3984" y="3137"/>
                </a:lnTo>
                <a:lnTo>
                  <a:pt x="3982" y="3003"/>
                </a:lnTo>
                <a:lnTo>
                  <a:pt x="3973" y="2876"/>
                </a:lnTo>
                <a:lnTo>
                  <a:pt x="3958" y="2754"/>
                </a:lnTo>
                <a:lnTo>
                  <a:pt x="3937" y="2635"/>
                </a:lnTo>
                <a:lnTo>
                  <a:pt x="3312" y="2635"/>
                </a:lnTo>
                <a:close/>
                <a:moveTo>
                  <a:pt x="2334" y="2635"/>
                </a:moveTo>
                <a:lnTo>
                  <a:pt x="2315" y="2754"/>
                </a:lnTo>
                <a:lnTo>
                  <a:pt x="2300" y="2876"/>
                </a:lnTo>
                <a:lnTo>
                  <a:pt x="2290" y="3003"/>
                </a:lnTo>
                <a:lnTo>
                  <a:pt x="2287" y="3137"/>
                </a:lnTo>
                <a:lnTo>
                  <a:pt x="2290" y="3270"/>
                </a:lnTo>
                <a:lnTo>
                  <a:pt x="2300" y="3398"/>
                </a:lnTo>
                <a:lnTo>
                  <a:pt x="2315" y="3522"/>
                </a:lnTo>
                <a:lnTo>
                  <a:pt x="2334" y="3640"/>
                </a:lnTo>
                <a:lnTo>
                  <a:pt x="2959" y="3640"/>
                </a:lnTo>
                <a:lnTo>
                  <a:pt x="2959" y="2635"/>
                </a:lnTo>
                <a:lnTo>
                  <a:pt x="2334" y="2635"/>
                </a:lnTo>
                <a:close/>
                <a:moveTo>
                  <a:pt x="1441" y="2635"/>
                </a:moveTo>
                <a:lnTo>
                  <a:pt x="1408" y="2756"/>
                </a:lnTo>
                <a:lnTo>
                  <a:pt x="1385" y="2881"/>
                </a:lnTo>
                <a:lnTo>
                  <a:pt x="1372" y="3007"/>
                </a:lnTo>
                <a:lnTo>
                  <a:pt x="1366" y="3137"/>
                </a:lnTo>
                <a:lnTo>
                  <a:pt x="1372" y="3266"/>
                </a:lnTo>
                <a:lnTo>
                  <a:pt x="1385" y="3394"/>
                </a:lnTo>
                <a:lnTo>
                  <a:pt x="1408" y="3518"/>
                </a:lnTo>
                <a:lnTo>
                  <a:pt x="1441" y="3640"/>
                </a:lnTo>
                <a:lnTo>
                  <a:pt x="1972" y="3640"/>
                </a:lnTo>
                <a:lnTo>
                  <a:pt x="1955" y="3520"/>
                </a:lnTo>
                <a:lnTo>
                  <a:pt x="1942" y="3396"/>
                </a:lnTo>
                <a:lnTo>
                  <a:pt x="1934" y="3268"/>
                </a:lnTo>
                <a:lnTo>
                  <a:pt x="1932" y="3137"/>
                </a:lnTo>
                <a:lnTo>
                  <a:pt x="1934" y="3005"/>
                </a:lnTo>
                <a:lnTo>
                  <a:pt x="1942" y="2877"/>
                </a:lnTo>
                <a:lnTo>
                  <a:pt x="1955" y="2754"/>
                </a:lnTo>
                <a:lnTo>
                  <a:pt x="1972" y="2635"/>
                </a:lnTo>
                <a:lnTo>
                  <a:pt x="1441" y="2635"/>
                </a:lnTo>
                <a:close/>
                <a:moveTo>
                  <a:pt x="3836" y="1513"/>
                </a:moveTo>
                <a:lnTo>
                  <a:pt x="3897" y="1603"/>
                </a:lnTo>
                <a:lnTo>
                  <a:pt x="3958" y="1698"/>
                </a:lnTo>
                <a:lnTo>
                  <a:pt x="4015" y="1801"/>
                </a:lnTo>
                <a:lnTo>
                  <a:pt x="4070" y="1910"/>
                </a:lnTo>
                <a:lnTo>
                  <a:pt x="4123" y="2026"/>
                </a:lnTo>
                <a:lnTo>
                  <a:pt x="4171" y="2150"/>
                </a:lnTo>
                <a:lnTo>
                  <a:pt x="4215" y="2279"/>
                </a:lnTo>
                <a:lnTo>
                  <a:pt x="4682" y="2279"/>
                </a:lnTo>
                <a:lnTo>
                  <a:pt x="4615" y="2169"/>
                </a:lnTo>
                <a:lnTo>
                  <a:pt x="4541" y="2064"/>
                </a:lnTo>
                <a:lnTo>
                  <a:pt x="4459" y="1965"/>
                </a:lnTo>
                <a:lnTo>
                  <a:pt x="4371" y="1871"/>
                </a:lnTo>
                <a:lnTo>
                  <a:pt x="4274" y="1786"/>
                </a:lnTo>
                <a:lnTo>
                  <a:pt x="4173" y="1706"/>
                </a:lnTo>
                <a:lnTo>
                  <a:pt x="4066" y="1633"/>
                </a:lnTo>
                <a:lnTo>
                  <a:pt x="3952" y="1568"/>
                </a:lnTo>
                <a:lnTo>
                  <a:pt x="3836" y="1513"/>
                </a:lnTo>
                <a:close/>
                <a:moveTo>
                  <a:pt x="2435" y="1513"/>
                </a:moveTo>
                <a:lnTo>
                  <a:pt x="2319" y="1568"/>
                </a:lnTo>
                <a:lnTo>
                  <a:pt x="2207" y="1633"/>
                </a:lnTo>
                <a:lnTo>
                  <a:pt x="2098" y="1706"/>
                </a:lnTo>
                <a:lnTo>
                  <a:pt x="1997" y="1786"/>
                </a:lnTo>
                <a:lnTo>
                  <a:pt x="1902" y="1871"/>
                </a:lnTo>
                <a:lnTo>
                  <a:pt x="1812" y="1965"/>
                </a:lnTo>
                <a:lnTo>
                  <a:pt x="1730" y="2064"/>
                </a:lnTo>
                <a:lnTo>
                  <a:pt x="1656" y="2169"/>
                </a:lnTo>
                <a:lnTo>
                  <a:pt x="1589" y="2279"/>
                </a:lnTo>
                <a:lnTo>
                  <a:pt x="2056" y="2279"/>
                </a:lnTo>
                <a:lnTo>
                  <a:pt x="2100" y="2150"/>
                </a:lnTo>
                <a:lnTo>
                  <a:pt x="2147" y="2026"/>
                </a:lnTo>
                <a:lnTo>
                  <a:pt x="2201" y="1910"/>
                </a:lnTo>
                <a:lnTo>
                  <a:pt x="2256" y="1801"/>
                </a:lnTo>
                <a:lnTo>
                  <a:pt x="2313" y="1698"/>
                </a:lnTo>
                <a:lnTo>
                  <a:pt x="2374" y="1603"/>
                </a:lnTo>
                <a:lnTo>
                  <a:pt x="2435" y="1513"/>
                </a:lnTo>
                <a:close/>
                <a:moveTo>
                  <a:pt x="3314" y="1446"/>
                </a:moveTo>
                <a:lnTo>
                  <a:pt x="3314" y="2281"/>
                </a:lnTo>
                <a:lnTo>
                  <a:pt x="3839" y="2281"/>
                </a:lnTo>
                <a:lnTo>
                  <a:pt x="3790" y="2155"/>
                </a:lnTo>
                <a:lnTo>
                  <a:pt x="3737" y="2039"/>
                </a:lnTo>
                <a:lnTo>
                  <a:pt x="3679" y="1930"/>
                </a:lnTo>
                <a:lnTo>
                  <a:pt x="3620" y="1831"/>
                </a:lnTo>
                <a:lnTo>
                  <a:pt x="3557" y="1738"/>
                </a:lnTo>
                <a:lnTo>
                  <a:pt x="3495" y="1654"/>
                </a:lnTo>
                <a:lnTo>
                  <a:pt x="3434" y="1576"/>
                </a:lnTo>
                <a:lnTo>
                  <a:pt x="3373" y="1507"/>
                </a:lnTo>
                <a:lnTo>
                  <a:pt x="3314" y="1446"/>
                </a:lnTo>
                <a:close/>
                <a:moveTo>
                  <a:pt x="2957" y="1443"/>
                </a:moveTo>
                <a:lnTo>
                  <a:pt x="2900" y="1504"/>
                </a:lnTo>
                <a:lnTo>
                  <a:pt x="2839" y="1572"/>
                </a:lnTo>
                <a:lnTo>
                  <a:pt x="2776" y="1650"/>
                </a:lnTo>
                <a:lnTo>
                  <a:pt x="2713" y="1734"/>
                </a:lnTo>
                <a:lnTo>
                  <a:pt x="2652" y="1828"/>
                </a:lnTo>
                <a:lnTo>
                  <a:pt x="2591" y="1929"/>
                </a:lnTo>
                <a:lnTo>
                  <a:pt x="2534" y="2037"/>
                </a:lnTo>
                <a:lnTo>
                  <a:pt x="2479" y="2153"/>
                </a:lnTo>
                <a:lnTo>
                  <a:pt x="2431" y="2279"/>
                </a:lnTo>
                <a:lnTo>
                  <a:pt x="2957" y="2279"/>
                </a:lnTo>
                <a:lnTo>
                  <a:pt x="2957" y="1443"/>
                </a:lnTo>
                <a:close/>
                <a:moveTo>
                  <a:pt x="2902" y="0"/>
                </a:moveTo>
                <a:lnTo>
                  <a:pt x="3464" y="8"/>
                </a:lnTo>
                <a:lnTo>
                  <a:pt x="3512" y="15"/>
                </a:lnTo>
                <a:lnTo>
                  <a:pt x="3556" y="31"/>
                </a:lnTo>
                <a:lnTo>
                  <a:pt x="3594" y="56"/>
                </a:lnTo>
                <a:lnTo>
                  <a:pt x="3624" y="88"/>
                </a:lnTo>
                <a:lnTo>
                  <a:pt x="3649" y="128"/>
                </a:lnTo>
                <a:lnTo>
                  <a:pt x="3664" y="172"/>
                </a:lnTo>
                <a:lnTo>
                  <a:pt x="3668" y="219"/>
                </a:lnTo>
                <a:lnTo>
                  <a:pt x="3662" y="686"/>
                </a:lnTo>
                <a:lnTo>
                  <a:pt x="3819" y="726"/>
                </a:lnTo>
                <a:lnTo>
                  <a:pt x="3975" y="776"/>
                </a:lnTo>
                <a:lnTo>
                  <a:pt x="4125" y="835"/>
                </a:lnTo>
                <a:lnTo>
                  <a:pt x="4276" y="905"/>
                </a:lnTo>
                <a:lnTo>
                  <a:pt x="4421" y="985"/>
                </a:lnTo>
                <a:lnTo>
                  <a:pt x="4560" y="1075"/>
                </a:lnTo>
                <a:lnTo>
                  <a:pt x="4897" y="749"/>
                </a:lnTo>
                <a:lnTo>
                  <a:pt x="4929" y="722"/>
                </a:lnTo>
                <a:lnTo>
                  <a:pt x="4966" y="703"/>
                </a:lnTo>
                <a:lnTo>
                  <a:pt x="5006" y="694"/>
                </a:lnTo>
                <a:lnTo>
                  <a:pt x="5044" y="690"/>
                </a:lnTo>
                <a:lnTo>
                  <a:pt x="5084" y="694"/>
                </a:lnTo>
                <a:lnTo>
                  <a:pt x="5122" y="705"/>
                </a:lnTo>
                <a:lnTo>
                  <a:pt x="5158" y="726"/>
                </a:lnTo>
                <a:lnTo>
                  <a:pt x="5189" y="753"/>
                </a:lnTo>
                <a:lnTo>
                  <a:pt x="5581" y="1157"/>
                </a:lnTo>
                <a:lnTo>
                  <a:pt x="5606" y="1189"/>
                </a:lnTo>
                <a:lnTo>
                  <a:pt x="5625" y="1225"/>
                </a:lnTo>
                <a:lnTo>
                  <a:pt x="5636" y="1264"/>
                </a:lnTo>
                <a:lnTo>
                  <a:pt x="5640" y="1304"/>
                </a:lnTo>
                <a:lnTo>
                  <a:pt x="5634" y="1344"/>
                </a:lnTo>
                <a:lnTo>
                  <a:pt x="5623" y="1382"/>
                </a:lnTo>
                <a:lnTo>
                  <a:pt x="5604" y="1416"/>
                </a:lnTo>
                <a:lnTo>
                  <a:pt x="5577" y="1448"/>
                </a:lnTo>
                <a:lnTo>
                  <a:pt x="5240" y="1774"/>
                </a:lnTo>
                <a:lnTo>
                  <a:pt x="5326" y="1919"/>
                </a:lnTo>
                <a:lnTo>
                  <a:pt x="5402" y="2066"/>
                </a:lnTo>
                <a:lnTo>
                  <a:pt x="5467" y="2216"/>
                </a:lnTo>
                <a:lnTo>
                  <a:pt x="5522" y="2371"/>
                </a:lnTo>
                <a:lnTo>
                  <a:pt x="5568" y="2527"/>
                </a:lnTo>
                <a:lnTo>
                  <a:pt x="5602" y="2685"/>
                </a:lnTo>
                <a:lnTo>
                  <a:pt x="6069" y="2691"/>
                </a:lnTo>
                <a:lnTo>
                  <a:pt x="6117" y="2698"/>
                </a:lnTo>
                <a:lnTo>
                  <a:pt x="6160" y="2714"/>
                </a:lnTo>
                <a:lnTo>
                  <a:pt x="6198" y="2738"/>
                </a:lnTo>
                <a:lnTo>
                  <a:pt x="6229" y="2771"/>
                </a:lnTo>
                <a:lnTo>
                  <a:pt x="6254" y="2811"/>
                </a:lnTo>
                <a:lnTo>
                  <a:pt x="6267" y="2855"/>
                </a:lnTo>
                <a:lnTo>
                  <a:pt x="6273" y="2902"/>
                </a:lnTo>
                <a:lnTo>
                  <a:pt x="6265" y="3464"/>
                </a:lnTo>
                <a:lnTo>
                  <a:pt x="6258" y="3512"/>
                </a:lnTo>
                <a:lnTo>
                  <a:pt x="6242" y="3556"/>
                </a:lnTo>
                <a:lnTo>
                  <a:pt x="6217" y="3594"/>
                </a:lnTo>
                <a:lnTo>
                  <a:pt x="6185" y="3624"/>
                </a:lnTo>
                <a:lnTo>
                  <a:pt x="6145" y="3649"/>
                </a:lnTo>
                <a:lnTo>
                  <a:pt x="6101" y="3663"/>
                </a:lnTo>
                <a:lnTo>
                  <a:pt x="6054" y="3668"/>
                </a:lnTo>
                <a:lnTo>
                  <a:pt x="5587" y="3663"/>
                </a:lnTo>
                <a:lnTo>
                  <a:pt x="5547" y="3819"/>
                </a:lnTo>
                <a:lnTo>
                  <a:pt x="5497" y="3973"/>
                </a:lnTo>
                <a:lnTo>
                  <a:pt x="5438" y="4126"/>
                </a:lnTo>
                <a:lnTo>
                  <a:pt x="5368" y="4274"/>
                </a:lnTo>
                <a:lnTo>
                  <a:pt x="5288" y="4419"/>
                </a:lnTo>
                <a:lnTo>
                  <a:pt x="5198" y="4560"/>
                </a:lnTo>
                <a:lnTo>
                  <a:pt x="5524" y="4897"/>
                </a:lnTo>
                <a:lnTo>
                  <a:pt x="5551" y="4930"/>
                </a:lnTo>
                <a:lnTo>
                  <a:pt x="5570" y="4966"/>
                </a:lnTo>
                <a:lnTo>
                  <a:pt x="5579" y="5004"/>
                </a:lnTo>
                <a:lnTo>
                  <a:pt x="5583" y="5044"/>
                </a:lnTo>
                <a:lnTo>
                  <a:pt x="5579" y="5084"/>
                </a:lnTo>
                <a:lnTo>
                  <a:pt x="5568" y="5122"/>
                </a:lnTo>
                <a:lnTo>
                  <a:pt x="5547" y="5156"/>
                </a:lnTo>
                <a:lnTo>
                  <a:pt x="5520" y="5189"/>
                </a:lnTo>
                <a:lnTo>
                  <a:pt x="5116" y="5581"/>
                </a:lnTo>
                <a:lnTo>
                  <a:pt x="5084" y="5606"/>
                </a:lnTo>
                <a:lnTo>
                  <a:pt x="5048" y="5625"/>
                </a:lnTo>
                <a:lnTo>
                  <a:pt x="5009" y="5637"/>
                </a:lnTo>
                <a:lnTo>
                  <a:pt x="4969" y="5638"/>
                </a:lnTo>
                <a:lnTo>
                  <a:pt x="4929" y="5635"/>
                </a:lnTo>
                <a:lnTo>
                  <a:pt x="4891" y="5623"/>
                </a:lnTo>
                <a:lnTo>
                  <a:pt x="4857" y="5604"/>
                </a:lnTo>
                <a:lnTo>
                  <a:pt x="4825" y="5578"/>
                </a:lnTo>
                <a:lnTo>
                  <a:pt x="4499" y="5240"/>
                </a:lnTo>
                <a:lnTo>
                  <a:pt x="4354" y="5326"/>
                </a:lnTo>
                <a:lnTo>
                  <a:pt x="4207" y="5402"/>
                </a:lnTo>
                <a:lnTo>
                  <a:pt x="4057" y="5467"/>
                </a:lnTo>
                <a:lnTo>
                  <a:pt x="3902" y="5522"/>
                </a:lnTo>
                <a:lnTo>
                  <a:pt x="3746" y="5566"/>
                </a:lnTo>
                <a:lnTo>
                  <a:pt x="3588" y="5600"/>
                </a:lnTo>
                <a:lnTo>
                  <a:pt x="3582" y="6069"/>
                </a:lnTo>
                <a:lnTo>
                  <a:pt x="3575" y="6117"/>
                </a:lnTo>
                <a:lnTo>
                  <a:pt x="3559" y="6161"/>
                </a:lnTo>
                <a:lnTo>
                  <a:pt x="3535" y="6199"/>
                </a:lnTo>
                <a:lnTo>
                  <a:pt x="3502" y="6229"/>
                </a:lnTo>
                <a:lnTo>
                  <a:pt x="3462" y="6254"/>
                </a:lnTo>
                <a:lnTo>
                  <a:pt x="3418" y="6267"/>
                </a:lnTo>
                <a:lnTo>
                  <a:pt x="3371" y="6273"/>
                </a:lnTo>
                <a:lnTo>
                  <a:pt x="2809" y="6265"/>
                </a:lnTo>
                <a:lnTo>
                  <a:pt x="2761" y="6260"/>
                </a:lnTo>
                <a:lnTo>
                  <a:pt x="2717" y="6243"/>
                </a:lnTo>
                <a:lnTo>
                  <a:pt x="2679" y="6218"/>
                </a:lnTo>
                <a:lnTo>
                  <a:pt x="2649" y="6185"/>
                </a:lnTo>
                <a:lnTo>
                  <a:pt x="2624" y="6147"/>
                </a:lnTo>
                <a:lnTo>
                  <a:pt x="2610" y="6103"/>
                </a:lnTo>
                <a:lnTo>
                  <a:pt x="2605" y="6056"/>
                </a:lnTo>
                <a:lnTo>
                  <a:pt x="2610" y="5587"/>
                </a:lnTo>
                <a:lnTo>
                  <a:pt x="2454" y="5547"/>
                </a:lnTo>
                <a:lnTo>
                  <a:pt x="2300" y="5499"/>
                </a:lnTo>
                <a:lnTo>
                  <a:pt x="2147" y="5438"/>
                </a:lnTo>
                <a:lnTo>
                  <a:pt x="1999" y="5370"/>
                </a:lnTo>
                <a:lnTo>
                  <a:pt x="1854" y="5290"/>
                </a:lnTo>
                <a:lnTo>
                  <a:pt x="1713" y="5198"/>
                </a:lnTo>
                <a:lnTo>
                  <a:pt x="1376" y="5526"/>
                </a:lnTo>
                <a:lnTo>
                  <a:pt x="1343" y="5551"/>
                </a:lnTo>
                <a:lnTo>
                  <a:pt x="1307" y="5570"/>
                </a:lnTo>
                <a:lnTo>
                  <a:pt x="1269" y="5581"/>
                </a:lnTo>
                <a:lnTo>
                  <a:pt x="1229" y="5583"/>
                </a:lnTo>
                <a:lnTo>
                  <a:pt x="1189" y="5579"/>
                </a:lnTo>
                <a:lnTo>
                  <a:pt x="1151" y="5568"/>
                </a:lnTo>
                <a:lnTo>
                  <a:pt x="1117" y="5549"/>
                </a:lnTo>
                <a:lnTo>
                  <a:pt x="1084" y="5522"/>
                </a:lnTo>
                <a:lnTo>
                  <a:pt x="692" y="5116"/>
                </a:lnTo>
                <a:lnTo>
                  <a:pt x="667" y="5084"/>
                </a:lnTo>
                <a:lnTo>
                  <a:pt x="648" y="5048"/>
                </a:lnTo>
                <a:lnTo>
                  <a:pt x="636" y="5010"/>
                </a:lnTo>
                <a:lnTo>
                  <a:pt x="635" y="4970"/>
                </a:lnTo>
                <a:lnTo>
                  <a:pt x="638" y="4932"/>
                </a:lnTo>
                <a:lnTo>
                  <a:pt x="650" y="4893"/>
                </a:lnTo>
                <a:lnTo>
                  <a:pt x="669" y="4857"/>
                </a:lnTo>
                <a:lnTo>
                  <a:pt x="695" y="4825"/>
                </a:lnTo>
                <a:lnTo>
                  <a:pt x="1033" y="4499"/>
                </a:lnTo>
                <a:lnTo>
                  <a:pt x="947" y="4356"/>
                </a:lnTo>
                <a:lnTo>
                  <a:pt x="871" y="4209"/>
                </a:lnTo>
                <a:lnTo>
                  <a:pt x="806" y="4057"/>
                </a:lnTo>
                <a:lnTo>
                  <a:pt x="751" y="3905"/>
                </a:lnTo>
                <a:lnTo>
                  <a:pt x="707" y="3748"/>
                </a:lnTo>
                <a:lnTo>
                  <a:pt x="673" y="3588"/>
                </a:lnTo>
                <a:lnTo>
                  <a:pt x="204" y="3582"/>
                </a:lnTo>
                <a:lnTo>
                  <a:pt x="156" y="3577"/>
                </a:lnTo>
                <a:lnTo>
                  <a:pt x="112" y="3560"/>
                </a:lnTo>
                <a:lnTo>
                  <a:pt x="74" y="3535"/>
                </a:lnTo>
                <a:lnTo>
                  <a:pt x="44" y="3502"/>
                </a:lnTo>
                <a:lnTo>
                  <a:pt x="19" y="3464"/>
                </a:lnTo>
                <a:lnTo>
                  <a:pt x="6" y="3421"/>
                </a:lnTo>
                <a:lnTo>
                  <a:pt x="0" y="3373"/>
                </a:lnTo>
                <a:lnTo>
                  <a:pt x="8" y="2809"/>
                </a:lnTo>
                <a:lnTo>
                  <a:pt x="13" y="2761"/>
                </a:lnTo>
                <a:lnTo>
                  <a:pt x="30" y="2719"/>
                </a:lnTo>
                <a:lnTo>
                  <a:pt x="55" y="2681"/>
                </a:lnTo>
                <a:lnTo>
                  <a:pt x="88" y="2649"/>
                </a:lnTo>
                <a:lnTo>
                  <a:pt x="126" y="2626"/>
                </a:lnTo>
                <a:lnTo>
                  <a:pt x="170" y="2611"/>
                </a:lnTo>
                <a:lnTo>
                  <a:pt x="217" y="2605"/>
                </a:lnTo>
                <a:lnTo>
                  <a:pt x="686" y="2613"/>
                </a:lnTo>
                <a:lnTo>
                  <a:pt x="726" y="2454"/>
                </a:lnTo>
                <a:lnTo>
                  <a:pt x="774" y="2300"/>
                </a:lnTo>
                <a:lnTo>
                  <a:pt x="835" y="2148"/>
                </a:lnTo>
                <a:lnTo>
                  <a:pt x="903" y="1999"/>
                </a:lnTo>
                <a:lnTo>
                  <a:pt x="983" y="1854"/>
                </a:lnTo>
                <a:lnTo>
                  <a:pt x="1075" y="1713"/>
                </a:lnTo>
                <a:lnTo>
                  <a:pt x="747" y="1378"/>
                </a:lnTo>
                <a:lnTo>
                  <a:pt x="722" y="1344"/>
                </a:lnTo>
                <a:lnTo>
                  <a:pt x="703" y="1307"/>
                </a:lnTo>
                <a:lnTo>
                  <a:pt x="692" y="1269"/>
                </a:lnTo>
                <a:lnTo>
                  <a:pt x="690" y="1229"/>
                </a:lnTo>
                <a:lnTo>
                  <a:pt x="694" y="1191"/>
                </a:lnTo>
                <a:lnTo>
                  <a:pt x="705" y="1153"/>
                </a:lnTo>
                <a:lnTo>
                  <a:pt x="724" y="1117"/>
                </a:lnTo>
                <a:lnTo>
                  <a:pt x="751" y="1084"/>
                </a:lnTo>
                <a:lnTo>
                  <a:pt x="1157" y="694"/>
                </a:lnTo>
                <a:lnTo>
                  <a:pt x="1189" y="667"/>
                </a:lnTo>
                <a:lnTo>
                  <a:pt x="1225" y="650"/>
                </a:lnTo>
                <a:lnTo>
                  <a:pt x="1265" y="639"/>
                </a:lnTo>
                <a:lnTo>
                  <a:pt x="1303" y="635"/>
                </a:lnTo>
                <a:lnTo>
                  <a:pt x="1343" y="639"/>
                </a:lnTo>
                <a:lnTo>
                  <a:pt x="1381" y="652"/>
                </a:lnTo>
                <a:lnTo>
                  <a:pt x="1418" y="671"/>
                </a:lnTo>
                <a:lnTo>
                  <a:pt x="1448" y="698"/>
                </a:lnTo>
                <a:lnTo>
                  <a:pt x="1776" y="1035"/>
                </a:lnTo>
                <a:lnTo>
                  <a:pt x="1919" y="947"/>
                </a:lnTo>
                <a:lnTo>
                  <a:pt x="2066" y="873"/>
                </a:lnTo>
                <a:lnTo>
                  <a:pt x="2216" y="806"/>
                </a:lnTo>
                <a:lnTo>
                  <a:pt x="2370" y="751"/>
                </a:lnTo>
                <a:lnTo>
                  <a:pt x="2527" y="707"/>
                </a:lnTo>
                <a:lnTo>
                  <a:pt x="2685" y="673"/>
                </a:lnTo>
                <a:lnTo>
                  <a:pt x="2692" y="204"/>
                </a:lnTo>
                <a:lnTo>
                  <a:pt x="2698" y="156"/>
                </a:lnTo>
                <a:lnTo>
                  <a:pt x="2715" y="115"/>
                </a:lnTo>
                <a:lnTo>
                  <a:pt x="2740" y="76"/>
                </a:lnTo>
                <a:lnTo>
                  <a:pt x="2772" y="44"/>
                </a:lnTo>
                <a:lnTo>
                  <a:pt x="2811" y="21"/>
                </a:lnTo>
                <a:lnTo>
                  <a:pt x="2854" y="6"/>
                </a:lnTo>
                <a:lnTo>
                  <a:pt x="290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Arial"/>
              <a:ea typeface="+mn-ea"/>
              <a:cs typeface="+mn-cs"/>
            </a:endParaRPr>
          </a:p>
        </p:txBody>
      </p:sp>
      <p:grpSp>
        <p:nvGrpSpPr>
          <p:cNvPr id="39" name="Group 38"/>
          <p:cNvGrpSpPr>
            <a:grpSpLocks noChangeAspect="1"/>
          </p:cNvGrpSpPr>
          <p:nvPr/>
        </p:nvGrpSpPr>
        <p:grpSpPr>
          <a:xfrm>
            <a:off x="1719816" y="1406281"/>
            <a:ext cx="320552" cy="365760"/>
            <a:chOff x="-10174288" y="2200275"/>
            <a:chExt cx="4356100" cy="4970463"/>
          </a:xfrm>
          <a:solidFill>
            <a:schemeClr val="accent1"/>
          </a:solidFill>
        </p:grpSpPr>
        <p:sp>
          <p:nvSpPr>
            <p:cNvPr id="40" name="Freeform 46"/>
            <p:cNvSpPr>
              <a:spLocks noEditPoints="1"/>
            </p:cNvSpPr>
            <p:nvPr/>
          </p:nvSpPr>
          <p:spPr bwMode="auto">
            <a:xfrm>
              <a:off x="-10012363" y="2200275"/>
              <a:ext cx="4035425" cy="3611563"/>
            </a:xfrm>
            <a:custGeom>
              <a:avLst/>
              <a:gdLst>
                <a:gd name="T0" fmla="*/ 547 w 5084"/>
                <a:gd name="T1" fmla="*/ 3220 h 4550"/>
                <a:gd name="T2" fmla="*/ 335 w 5084"/>
                <a:gd name="T3" fmla="*/ 3500 h 4550"/>
                <a:gd name="T4" fmla="*/ 335 w 5084"/>
                <a:gd name="T5" fmla="*/ 3873 h 4550"/>
                <a:gd name="T6" fmla="*/ 547 w 5084"/>
                <a:gd name="T7" fmla="*/ 4154 h 4550"/>
                <a:gd name="T8" fmla="*/ 4260 w 5084"/>
                <a:gd name="T9" fmla="*/ 4235 h 4550"/>
                <a:gd name="T10" fmla="*/ 4594 w 5084"/>
                <a:gd name="T11" fmla="*/ 4112 h 4550"/>
                <a:gd name="T12" fmla="*/ 4764 w 5084"/>
                <a:gd name="T13" fmla="*/ 3801 h 4550"/>
                <a:gd name="T14" fmla="*/ 4722 w 5084"/>
                <a:gd name="T15" fmla="*/ 3431 h 4550"/>
                <a:gd name="T16" fmla="*/ 4476 w 5084"/>
                <a:gd name="T17" fmla="*/ 3186 h 4550"/>
                <a:gd name="T18" fmla="*/ 824 w 5084"/>
                <a:gd name="T19" fmla="*/ 1726 h 4550"/>
                <a:gd name="T20" fmla="*/ 490 w 5084"/>
                <a:gd name="T21" fmla="*/ 1850 h 4550"/>
                <a:gd name="T22" fmla="*/ 320 w 5084"/>
                <a:gd name="T23" fmla="*/ 2160 h 4550"/>
                <a:gd name="T24" fmla="*/ 362 w 5084"/>
                <a:gd name="T25" fmla="*/ 2528 h 4550"/>
                <a:gd name="T26" fmla="*/ 608 w 5084"/>
                <a:gd name="T27" fmla="*/ 2776 h 4550"/>
                <a:gd name="T28" fmla="*/ 4335 w 5084"/>
                <a:gd name="T29" fmla="*/ 2818 h 4550"/>
                <a:gd name="T30" fmla="*/ 4644 w 5084"/>
                <a:gd name="T31" fmla="*/ 2648 h 4550"/>
                <a:gd name="T32" fmla="*/ 4770 w 5084"/>
                <a:gd name="T33" fmla="*/ 2315 h 4550"/>
                <a:gd name="T34" fmla="*/ 4688 w 5084"/>
                <a:gd name="T35" fmla="*/ 1957 h 4550"/>
                <a:gd name="T36" fmla="*/ 4407 w 5084"/>
                <a:gd name="T37" fmla="*/ 1747 h 4550"/>
                <a:gd name="T38" fmla="*/ 749 w 5084"/>
                <a:gd name="T39" fmla="*/ 318 h 4550"/>
                <a:gd name="T40" fmla="*/ 440 w 5084"/>
                <a:gd name="T41" fmla="*/ 487 h 4550"/>
                <a:gd name="T42" fmla="*/ 314 w 5084"/>
                <a:gd name="T43" fmla="*/ 823 h 4550"/>
                <a:gd name="T44" fmla="*/ 396 w 5084"/>
                <a:gd name="T45" fmla="*/ 1179 h 4550"/>
                <a:gd name="T46" fmla="*/ 677 w 5084"/>
                <a:gd name="T47" fmla="*/ 1389 h 4550"/>
                <a:gd name="T48" fmla="*/ 4407 w 5084"/>
                <a:gd name="T49" fmla="*/ 1389 h 4550"/>
                <a:gd name="T50" fmla="*/ 4688 w 5084"/>
                <a:gd name="T51" fmla="*/ 1179 h 4550"/>
                <a:gd name="T52" fmla="*/ 4770 w 5084"/>
                <a:gd name="T53" fmla="*/ 823 h 4550"/>
                <a:gd name="T54" fmla="*/ 4646 w 5084"/>
                <a:gd name="T55" fmla="*/ 487 h 4550"/>
                <a:gd name="T56" fmla="*/ 4335 w 5084"/>
                <a:gd name="T57" fmla="*/ 318 h 4550"/>
                <a:gd name="T58" fmla="*/ 4356 w 5084"/>
                <a:gd name="T59" fmla="*/ 5 h 4550"/>
                <a:gd name="T60" fmla="*/ 4775 w 5084"/>
                <a:gd name="T61" fmla="*/ 181 h 4550"/>
                <a:gd name="T62" fmla="*/ 5037 w 5084"/>
                <a:gd name="T63" fmla="*/ 545 h 4550"/>
                <a:gd name="T64" fmla="*/ 5079 w 5084"/>
                <a:gd name="T65" fmla="*/ 992 h 4550"/>
                <a:gd name="T66" fmla="*/ 4922 w 5084"/>
                <a:gd name="T67" fmla="*/ 1391 h 4550"/>
                <a:gd name="T68" fmla="*/ 4869 w 5084"/>
                <a:gd name="T69" fmla="*/ 1682 h 4550"/>
                <a:gd name="T70" fmla="*/ 5065 w 5084"/>
                <a:gd name="T71" fmla="*/ 2058 h 4550"/>
                <a:gd name="T72" fmla="*/ 5065 w 5084"/>
                <a:gd name="T73" fmla="*/ 2492 h 4550"/>
                <a:gd name="T74" fmla="*/ 4869 w 5084"/>
                <a:gd name="T75" fmla="*/ 2869 h 4550"/>
                <a:gd name="T76" fmla="*/ 4922 w 5084"/>
                <a:gd name="T77" fmla="*/ 3161 h 4550"/>
                <a:gd name="T78" fmla="*/ 5079 w 5084"/>
                <a:gd name="T79" fmla="*/ 3559 h 4550"/>
                <a:gd name="T80" fmla="*/ 5037 w 5084"/>
                <a:gd name="T81" fmla="*/ 4005 h 4550"/>
                <a:gd name="T82" fmla="*/ 4775 w 5084"/>
                <a:gd name="T83" fmla="*/ 4369 h 4550"/>
                <a:gd name="T84" fmla="*/ 4356 w 5084"/>
                <a:gd name="T85" fmla="*/ 4546 h 4550"/>
                <a:gd name="T86" fmla="*/ 547 w 5084"/>
                <a:gd name="T87" fmla="*/ 4502 h 4550"/>
                <a:gd name="T88" fmla="*/ 181 w 5084"/>
                <a:gd name="T89" fmla="*/ 4243 h 4550"/>
                <a:gd name="T90" fmla="*/ 6 w 5084"/>
                <a:gd name="T91" fmla="*/ 3824 h 4550"/>
                <a:gd name="T92" fmla="*/ 44 w 5084"/>
                <a:gd name="T93" fmla="*/ 3388 h 4550"/>
                <a:gd name="T94" fmla="*/ 276 w 5084"/>
                <a:gd name="T95" fmla="*/ 3035 h 4550"/>
                <a:gd name="T96" fmla="*/ 114 w 5084"/>
                <a:gd name="T97" fmla="*/ 2732 h 4550"/>
                <a:gd name="T98" fmla="*/ 0 w 5084"/>
                <a:gd name="T99" fmla="*/ 2315 h 4550"/>
                <a:gd name="T100" fmla="*/ 74 w 5084"/>
                <a:gd name="T101" fmla="*/ 1894 h 4550"/>
                <a:gd name="T102" fmla="*/ 343 w 5084"/>
                <a:gd name="T103" fmla="*/ 1568 h 4550"/>
                <a:gd name="T104" fmla="*/ 74 w 5084"/>
                <a:gd name="T105" fmla="*/ 1244 h 4550"/>
                <a:gd name="T106" fmla="*/ 0 w 5084"/>
                <a:gd name="T107" fmla="*/ 823 h 4550"/>
                <a:gd name="T108" fmla="*/ 128 w 5084"/>
                <a:gd name="T109" fmla="*/ 381 h 4550"/>
                <a:gd name="T110" fmla="*/ 461 w 5084"/>
                <a:gd name="T111" fmla="*/ 83 h 4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84" h="4550">
                  <a:moveTo>
                    <a:pt x="824" y="3138"/>
                  </a:moveTo>
                  <a:lnTo>
                    <a:pt x="749" y="3144"/>
                  </a:lnTo>
                  <a:lnTo>
                    <a:pt x="677" y="3159"/>
                  </a:lnTo>
                  <a:lnTo>
                    <a:pt x="610" y="3186"/>
                  </a:lnTo>
                  <a:lnTo>
                    <a:pt x="547" y="3220"/>
                  </a:lnTo>
                  <a:lnTo>
                    <a:pt x="490" y="3262"/>
                  </a:lnTo>
                  <a:lnTo>
                    <a:pt x="440" y="3313"/>
                  </a:lnTo>
                  <a:lnTo>
                    <a:pt x="396" y="3370"/>
                  </a:lnTo>
                  <a:lnTo>
                    <a:pt x="362" y="3431"/>
                  </a:lnTo>
                  <a:lnTo>
                    <a:pt x="335" y="3500"/>
                  </a:lnTo>
                  <a:lnTo>
                    <a:pt x="320" y="3572"/>
                  </a:lnTo>
                  <a:lnTo>
                    <a:pt x="314" y="3647"/>
                  </a:lnTo>
                  <a:lnTo>
                    <a:pt x="314" y="3727"/>
                  </a:lnTo>
                  <a:lnTo>
                    <a:pt x="320" y="3801"/>
                  </a:lnTo>
                  <a:lnTo>
                    <a:pt x="335" y="3873"/>
                  </a:lnTo>
                  <a:lnTo>
                    <a:pt x="362" y="3940"/>
                  </a:lnTo>
                  <a:lnTo>
                    <a:pt x="396" y="4003"/>
                  </a:lnTo>
                  <a:lnTo>
                    <a:pt x="438" y="4060"/>
                  </a:lnTo>
                  <a:lnTo>
                    <a:pt x="490" y="4110"/>
                  </a:lnTo>
                  <a:lnTo>
                    <a:pt x="547" y="4154"/>
                  </a:lnTo>
                  <a:lnTo>
                    <a:pt x="608" y="4188"/>
                  </a:lnTo>
                  <a:lnTo>
                    <a:pt x="677" y="4214"/>
                  </a:lnTo>
                  <a:lnTo>
                    <a:pt x="749" y="4230"/>
                  </a:lnTo>
                  <a:lnTo>
                    <a:pt x="824" y="4235"/>
                  </a:lnTo>
                  <a:lnTo>
                    <a:pt x="4260" y="4235"/>
                  </a:lnTo>
                  <a:lnTo>
                    <a:pt x="4335" y="4230"/>
                  </a:lnTo>
                  <a:lnTo>
                    <a:pt x="4407" y="4214"/>
                  </a:lnTo>
                  <a:lnTo>
                    <a:pt x="4474" y="4188"/>
                  </a:lnTo>
                  <a:lnTo>
                    <a:pt x="4537" y="4154"/>
                  </a:lnTo>
                  <a:lnTo>
                    <a:pt x="4594" y="4112"/>
                  </a:lnTo>
                  <a:lnTo>
                    <a:pt x="4644" y="4060"/>
                  </a:lnTo>
                  <a:lnTo>
                    <a:pt x="4688" y="4003"/>
                  </a:lnTo>
                  <a:lnTo>
                    <a:pt x="4722" y="3942"/>
                  </a:lnTo>
                  <a:lnTo>
                    <a:pt x="4749" y="3873"/>
                  </a:lnTo>
                  <a:lnTo>
                    <a:pt x="4764" y="3801"/>
                  </a:lnTo>
                  <a:lnTo>
                    <a:pt x="4770" y="3727"/>
                  </a:lnTo>
                  <a:lnTo>
                    <a:pt x="4770" y="3647"/>
                  </a:lnTo>
                  <a:lnTo>
                    <a:pt x="4764" y="3572"/>
                  </a:lnTo>
                  <a:lnTo>
                    <a:pt x="4749" y="3500"/>
                  </a:lnTo>
                  <a:lnTo>
                    <a:pt x="4722" y="3431"/>
                  </a:lnTo>
                  <a:lnTo>
                    <a:pt x="4688" y="3370"/>
                  </a:lnTo>
                  <a:lnTo>
                    <a:pt x="4646" y="3313"/>
                  </a:lnTo>
                  <a:lnTo>
                    <a:pt x="4594" y="3262"/>
                  </a:lnTo>
                  <a:lnTo>
                    <a:pt x="4537" y="3220"/>
                  </a:lnTo>
                  <a:lnTo>
                    <a:pt x="4476" y="3186"/>
                  </a:lnTo>
                  <a:lnTo>
                    <a:pt x="4407" y="3159"/>
                  </a:lnTo>
                  <a:lnTo>
                    <a:pt x="4335" y="3144"/>
                  </a:lnTo>
                  <a:lnTo>
                    <a:pt x="4260" y="3138"/>
                  </a:lnTo>
                  <a:lnTo>
                    <a:pt x="824" y="3138"/>
                  </a:lnTo>
                  <a:close/>
                  <a:moveTo>
                    <a:pt x="824" y="1726"/>
                  </a:moveTo>
                  <a:lnTo>
                    <a:pt x="749" y="1732"/>
                  </a:lnTo>
                  <a:lnTo>
                    <a:pt x="677" y="1747"/>
                  </a:lnTo>
                  <a:lnTo>
                    <a:pt x="610" y="1774"/>
                  </a:lnTo>
                  <a:lnTo>
                    <a:pt x="547" y="1808"/>
                  </a:lnTo>
                  <a:lnTo>
                    <a:pt x="490" y="1850"/>
                  </a:lnTo>
                  <a:lnTo>
                    <a:pt x="440" y="1901"/>
                  </a:lnTo>
                  <a:lnTo>
                    <a:pt x="396" y="1958"/>
                  </a:lnTo>
                  <a:lnTo>
                    <a:pt x="362" y="2019"/>
                  </a:lnTo>
                  <a:lnTo>
                    <a:pt x="335" y="2088"/>
                  </a:lnTo>
                  <a:lnTo>
                    <a:pt x="320" y="2160"/>
                  </a:lnTo>
                  <a:lnTo>
                    <a:pt x="314" y="2235"/>
                  </a:lnTo>
                  <a:lnTo>
                    <a:pt x="314" y="2315"/>
                  </a:lnTo>
                  <a:lnTo>
                    <a:pt x="320" y="2389"/>
                  </a:lnTo>
                  <a:lnTo>
                    <a:pt x="335" y="2461"/>
                  </a:lnTo>
                  <a:lnTo>
                    <a:pt x="362" y="2528"/>
                  </a:lnTo>
                  <a:lnTo>
                    <a:pt x="396" y="2591"/>
                  </a:lnTo>
                  <a:lnTo>
                    <a:pt x="438" y="2648"/>
                  </a:lnTo>
                  <a:lnTo>
                    <a:pt x="490" y="2700"/>
                  </a:lnTo>
                  <a:lnTo>
                    <a:pt x="547" y="2742"/>
                  </a:lnTo>
                  <a:lnTo>
                    <a:pt x="608" y="2776"/>
                  </a:lnTo>
                  <a:lnTo>
                    <a:pt x="677" y="2803"/>
                  </a:lnTo>
                  <a:lnTo>
                    <a:pt x="749" y="2818"/>
                  </a:lnTo>
                  <a:lnTo>
                    <a:pt x="824" y="2824"/>
                  </a:lnTo>
                  <a:lnTo>
                    <a:pt x="4260" y="2824"/>
                  </a:lnTo>
                  <a:lnTo>
                    <a:pt x="4335" y="2818"/>
                  </a:lnTo>
                  <a:lnTo>
                    <a:pt x="4407" y="2803"/>
                  </a:lnTo>
                  <a:lnTo>
                    <a:pt x="4474" y="2776"/>
                  </a:lnTo>
                  <a:lnTo>
                    <a:pt x="4537" y="2742"/>
                  </a:lnTo>
                  <a:lnTo>
                    <a:pt x="4594" y="2700"/>
                  </a:lnTo>
                  <a:lnTo>
                    <a:pt x="4644" y="2648"/>
                  </a:lnTo>
                  <a:lnTo>
                    <a:pt x="4688" y="2593"/>
                  </a:lnTo>
                  <a:lnTo>
                    <a:pt x="4722" y="2530"/>
                  </a:lnTo>
                  <a:lnTo>
                    <a:pt x="4749" y="2461"/>
                  </a:lnTo>
                  <a:lnTo>
                    <a:pt x="4764" y="2389"/>
                  </a:lnTo>
                  <a:lnTo>
                    <a:pt x="4770" y="2315"/>
                  </a:lnTo>
                  <a:lnTo>
                    <a:pt x="4770" y="2235"/>
                  </a:lnTo>
                  <a:lnTo>
                    <a:pt x="4764" y="2160"/>
                  </a:lnTo>
                  <a:lnTo>
                    <a:pt x="4749" y="2088"/>
                  </a:lnTo>
                  <a:lnTo>
                    <a:pt x="4722" y="2019"/>
                  </a:lnTo>
                  <a:lnTo>
                    <a:pt x="4688" y="1957"/>
                  </a:lnTo>
                  <a:lnTo>
                    <a:pt x="4646" y="1901"/>
                  </a:lnTo>
                  <a:lnTo>
                    <a:pt x="4594" y="1850"/>
                  </a:lnTo>
                  <a:lnTo>
                    <a:pt x="4537" y="1808"/>
                  </a:lnTo>
                  <a:lnTo>
                    <a:pt x="4476" y="1772"/>
                  </a:lnTo>
                  <a:lnTo>
                    <a:pt x="4407" y="1747"/>
                  </a:lnTo>
                  <a:lnTo>
                    <a:pt x="4335" y="1732"/>
                  </a:lnTo>
                  <a:lnTo>
                    <a:pt x="4260" y="1726"/>
                  </a:lnTo>
                  <a:lnTo>
                    <a:pt x="824" y="1726"/>
                  </a:lnTo>
                  <a:close/>
                  <a:moveTo>
                    <a:pt x="824" y="312"/>
                  </a:moveTo>
                  <a:lnTo>
                    <a:pt x="749" y="318"/>
                  </a:lnTo>
                  <a:lnTo>
                    <a:pt x="677" y="335"/>
                  </a:lnTo>
                  <a:lnTo>
                    <a:pt x="610" y="360"/>
                  </a:lnTo>
                  <a:lnTo>
                    <a:pt x="547" y="394"/>
                  </a:lnTo>
                  <a:lnTo>
                    <a:pt x="490" y="438"/>
                  </a:lnTo>
                  <a:lnTo>
                    <a:pt x="440" y="487"/>
                  </a:lnTo>
                  <a:lnTo>
                    <a:pt x="396" y="545"/>
                  </a:lnTo>
                  <a:lnTo>
                    <a:pt x="362" y="607"/>
                  </a:lnTo>
                  <a:lnTo>
                    <a:pt x="335" y="674"/>
                  </a:lnTo>
                  <a:lnTo>
                    <a:pt x="320" y="747"/>
                  </a:lnTo>
                  <a:lnTo>
                    <a:pt x="314" y="823"/>
                  </a:lnTo>
                  <a:lnTo>
                    <a:pt x="314" y="901"/>
                  </a:lnTo>
                  <a:lnTo>
                    <a:pt x="320" y="977"/>
                  </a:lnTo>
                  <a:lnTo>
                    <a:pt x="335" y="1048"/>
                  </a:lnTo>
                  <a:lnTo>
                    <a:pt x="362" y="1116"/>
                  </a:lnTo>
                  <a:lnTo>
                    <a:pt x="396" y="1179"/>
                  </a:lnTo>
                  <a:lnTo>
                    <a:pt x="438" y="1234"/>
                  </a:lnTo>
                  <a:lnTo>
                    <a:pt x="490" y="1286"/>
                  </a:lnTo>
                  <a:lnTo>
                    <a:pt x="547" y="1328"/>
                  </a:lnTo>
                  <a:lnTo>
                    <a:pt x="608" y="1364"/>
                  </a:lnTo>
                  <a:lnTo>
                    <a:pt x="677" y="1389"/>
                  </a:lnTo>
                  <a:lnTo>
                    <a:pt x="749" y="1406"/>
                  </a:lnTo>
                  <a:lnTo>
                    <a:pt x="824" y="1412"/>
                  </a:lnTo>
                  <a:lnTo>
                    <a:pt x="4260" y="1412"/>
                  </a:lnTo>
                  <a:lnTo>
                    <a:pt x="4335" y="1406"/>
                  </a:lnTo>
                  <a:lnTo>
                    <a:pt x="4407" y="1389"/>
                  </a:lnTo>
                  <a:lnTo>
                    <a:pt x="4474" y="1364"/>
                  </a:lnTo>
                  <a:lnTo>
                    <a:pt x="4537" y="1330"/>
                  </a:lnTo>
                  <a:lnTo>
                    <a:pt x="4594" y="1286"/>
                  </a:lnTo>
                  <a:lnTo>
                    <a:pt x="4644" y="1236"/>
                  </a:lnTo>
                  <a:lnTo>
                    <a:pt x="4688" y="1179"/>
                  </a:lnTo>
                  <a:lnTo>
                    <a:pt x="4722" y="1116"/>
                  </a:lnTo>
                  <a:lnTo>
                    <a:pt x="4749" y="1050"/>
                  </a:lnTo>
                  <a:lnTo>
                    <a:pt x="4764" y="977"/>
                  </a:lnTo>
                  <a:lnTo>
                    <a:pt x="4770" y="901"/>
                  </a:lnTo>
                  <a:lnTo>
                    <a:pt x="4770" y="823"/>
                  </a:lnTo>
                  <a:lnTo>
                    <a:pt x="4764" y="747"/>
                  </a:lnTo>
                  <a:lnTo>
                    <a:pt x="4749" y="676"/>
                  </a:lnTo>
                  <a:lnTo>
                    <a:pt x="4722" y="607"/>
                  </a:lnTo>
                  <a:lnTo>
                    <a:pt x="4688" y="545"/>
                  </a:lnTo>
                  <a:lnTo>
                    <a:pt x="4646" y="487"/>
                  </a:lnTo>
                  <a:lnTo>
                    <a:pt x="4594" y="438"/>
                  </a:lnTo>
                  <a:lnTo>
                    <a:pt x="4537" y="394"/>
                  </a:lnTo>
                  <a:lnTo>
                    <a:pt x="4476" y="360"/>
                  </a:lnTo>
                  <a:lnTo>
                    <a:pt x="4407" y="335"/>
                  </a:lnTo>
                  <a:lnTo>
                    <a:pt x="4335" y="318"/>
                  </a:lnTo>
                  <a:lnTo>
                    <a:pt x="4260" y="312"/>
                  </a:lnTo>
                  <a:lnTo>
                    <a:pt x="824" y="312"/>
                  </a:lnTo>
                  <a:close/>
                  <a:moveTo>
                    <a:pt x="824" y="0"/>
                  </a:moveTo>
                  <a:lnTo>
                    <a:pt x="4260" y="0"/>
                  </a:lnTo>
                  <a:lnTo>
                    <a:pt x="4356" y="5"/>
                  </a:lnTo>
                  <a:lnTo>
                    <a:pt x="4449" y="21"/>
                  </a:lnTo>
                  <a:lnTo>
                    <a:pt x="4537" y="47"/>
                  </a:lnTo>
                  <a:lnTo>
                    <a:pt x="4621" y="83"/>
                  </a:lnTo>
                  <a:lnTo>
                    <a:pt x="4701" y="127"/>
                  </a:lnTo>
                  <a:lnTo>
                    <a:pt x="4775" y="181"/>
                  </a:lnTo>
                  <a:lnTo>
                    <a:pt x="4842" y="240"/>
                  </a:lnTo>
                  <a:lnTo>
                    <a:pt x="4903" y="308"/>
                  </a:lnTo>
                  <a:lnTo>
                    <a:pt x="4955" y="381"/>
                  </a:lnTo>
                  <a:lnTo>
                    <a:pt x="5000" y="461"/>
                  </a:lnTo>
                  <a:lnTo>
                    <a:pt x="5037" y="545"/>
                  </a:lnTo>
                  <a:lnTo>
                    <a:pt x="5062" y="634"/>
                  </a:lnTo>
                  <a:lnTo>
                    <a:pt x="5079" y="726"/>
                  </a:lnTo>
                  <a:lnTo>
                    <a:pt x="5084" y="823"/>
                  </a:lnTo>
                  <a:lnTo>
                    <a:pt x="5084" y="901"/>
                  </a:lnTo>
                  <a:lnTo>
                    <a:pt x="5079" y="992"/>
                  </a:lnTo>
                  <a:lnTo>
                    <a:pt x="5065" y="1078"/>
                  </a:lnTo>
                  <a:lnTo>
                    <a:pt x="5041" y="1162"/>
                  </a:lnTo>
                  <a:lnTo>
                    <a:pt x="5010" y="1244"/>
                  </a:lnTo>
                  <a:lnTo>
                    <a:pt x="4970" y="1318"/>
                  </a:lnTo>
                  <a:lnTo>
                    <a:pt x="4922" y="1391"/>
                  </a:lnTo>
                  <a:lnTo>
                    <a:pt x="4869" y="1455"/>
                  </a:lnTo>
                  <a:lnTo>
                    <a:pt x="4808" y="1514"/>
                  </a:lnTo>
                  <a:lnTo>
                    <a:pt x="4741" y="1568"/>
                  </a:lnTo>
                  <a:lnTo>
                    <a:pt x="4808" y="1621"/>
                  </a:lnTo>
                  <a:lnTo>
                    <a:pt x="4869" y="1682"/>
                  </a:lnTo>
                  <a:lnTo>
                    <a:pt x="4922" y="1747"/>
                  </a:lnTo>
                  <a:lnTo>
                    <a:pt x="4970" y="1817"/>
                  </a:lnTo>
                  <a:lnTo>
                    <a:pt x="5010" y="1894"/>
                  </a:lnTo>
                  <a:lnTo>
                    <a:pt x="5041" y="1974"/>
                  </a:lnTo>
                  <a:lnTo>
                    <a:pt x="5065" y="2058"/>
                  </a:lnTo>
                  <a:lnTo>
                    <a:pt x="5079" y="2145"/>
                  </a:lnTo>
                  <a:lnTo>
                    <a:pt x="5084" y="2235"/>
                  </a:lnTo>
                  <a:lnTo>
                    <a:pt x="5084" y="2315"/>
                  </a:lnTo>
                  <a:lnTo>
                    <a:pt x="5079" y="2404"/>
                  </a:lnTo>
                  <a:lnTo>
                    <a:pt x="5065" y="2492"/>
                  </a:lnTo>
                  <a:lnTo>
                    <a:pt x="5041" y="2576"/>
                  </a:lnTo>
                  <a:lnTo>
                    <a:pt x="5010" y="2656"/>
                  </a:lnTo>
                  <a:lnTo>
                    <a:pt x="4970" y="2732"/>
                  </a:lnTo>
                  <a:lnTo>
                    <a:pt x="4922" y="2803"/>
                  </a:lnTo>
                  <a:lnTo>
                    <a:pt x="4869" y="2869"/>
                  </a:lnTo>
                  <a:lnTo>
                    <a:pt x="4808" y="2928"/>
                  </a:lnTo>
                  <a:lnTo>
                    <a:pt x="4741" y="2982"/>
                  </a:lnTo>
                  <a:lnTo>
                    <a:pt x="4808" y="3035"/>
                  </a:lnTo>
                  <a:lnTo>
                    <a:pt x="4869" y="3094"/>
                  </a:lnTo>
                  <a:lnTo>
                    <a:pt x="4922" y="3161"/>
                  </a:lnTo>
                  <a:lnTo>
                    <a:pt x="4970" y="3231"/>
                  </a:lnTo>
                  <a:lnTo>
                    <a:pt x="5010" y="3307"/>
                  </a:lnTo>
                  <a:lnTo>
                    <a:pt x="5041" y="3388"/>
                  </a:lnTo>
                  <a:lnTo>
                    <a:pt x="5065" y="3471"/>
                  </a:lnTo>
                  <a:lnTo>
                    <a:pt x="5079" y="3559"/>
                  </a:lnTo>
                  <a:lnTo>
                    <a:pt x="5084" y="3649"/>
                  </a:lnTo>
                  <a:lnTo>
                    <a:pt x="5084" y="3729"/>
                  </a:lnTo>
                  <a:lnTo>
                    <a:pt x="5079" y="3824"/>
                  </a:lnTo>
                  <a:lnTo>
                    <a:pt x="5062" y="3915"/>
                  </a:lnTo>
                  <a:lnTo>
                    <a:pt x="5037" y="4005"/>
                  </a:lnTo>
                  <a:lnTo>
                    <a:pt x="5000" y="4089"/>
                  </a:lnTo>
                  <a:lnTo>
                    <a:pt x="4955" y="4169"/>
                  </a:lnTo>
                  <a:lnTo>
                    <a:pt x="4903" y="4241"/>
                  </a:lnTo>
                  <a:lnTo>
                    <a:pt x="4842" y="4310"/>
                  </a:lnTo>
                  <a:lnTo>
                    <a:pt x="4775" y="4369"/>
                  </a:lnTo>
                  <a:lnTo>
                    <a:pt x="4701" y="4422"/>
                  </a:lnTo>
                  <a:lnTo>
                    <a:pt x="4623" y="4466"/>
                  </a:lnTo>
                  <a:lnTo>
                    <a:pt x="4537" y="4502"/>
                  </a:lnTo>
                  <a:lnTo>
                    <a:pt x="4449" y="4529"/>
                  </a:lnTo>
                  <a:lnTo>
                    <a:pt x="4356" y="4546"/>
                  </a:lnTo>
                  <a:lnTo>
                    <a:pt x="4260" y="4550"/>
                  </a:lnTo>
                  <a:lnTo>
                    <a:pt x="824" y="4550"/>
                  </a:lnTo>
                  <a:lnTo>
                    <a:pt x="728" y="4546"/>
                  </a:lnTo>
                  <a:lnTo>
                    <a:pt x="635" y="4529"/>
                  </a:lnTo>
                  <a:lnTo>
                    <a:pt x="547" y="4502"/>
                  </a:lnTo>
                  <a:lnTo>
                    <a:pt x="463" y="4468"/>
                  </a:lnTo>
                  <a:lnTo>
                    <a:pt x="383" y="4422"/>
                  </a:lnTo>
                  <a:lnTo>
                    <a:pt x="309" y="4371"/>
                  </a:lnTo>
                  <a:lnTo>
                    <a:pt x="242" y="4310"/>
                  </a:lnTo>
                  <a:lnTo>
                    <a:pt x="181" y="4243"/>
                  </a:lnTo>
                  <a:lnTo>
                    <a:pt x="129" y="4169"/>
                  </a:lnTo>
                  <a:lnTo>
                    <a:pt x="84" y="4089"/>
                  </a:lnTo>
                  <a:lnTo>
                    <a:pt x="47" y="4005"/>
                  </a:lnTo>
                  <a:lnTo>
                    <a:pt x="23" y="3917"/>
                  </a:lnTo>
                  <a:lnTo>
                    <a:pt x="6" y="3824"/>
                  </a:lnTo>
                  <a:lnTo>
                    <a:pt x="0" y="3729"/>
                  </a:lnTo>
                  <a:lnTo>
                    <a:pt x="0" y="3649"/>
                  </a:lnTo>
                  <a:lnTo>
                    <a:pt x="6" y="3559"/>
                  </a:lnTo>
                  <a:lnTo>
                    <a:pt x="19" y="3471"/>
                  </a:lnTo>
                  <a:lnTo>
                    <a:pt x="44" y="3388"/>
                  </a:lnTo>
                  <a:lnTo>
                    <a:pt x="74" y="3307"/>
                  </a:lnTo>
                  <a:lnTo>
                    <a:pt x="114" y="3231"/>
                  </a:lnTo>
                  <a:lnTo>
                    <a:pt x="162" y="3161"/>
                  </a:lnTo>
                  <a:lnTo>
                    <a:pt x="215" y="3094"/>
                  </a:lnTo>
                  <a:lnTo>
                    <a:pt x="276" y="3035"/>
                  </a:lnTo>
                  <a:lnTo>
                    <a:pt x="343" y="2982"/>
                  </a:lnTo>
                  <a:lnTo>
                    <a:pt x="276" y="2928"/>
                  </a:lnTo>
                  <a:lnTo>
                    <a:pt x="215" y="2869"/>
                  </a:lnTo>
                  <a:lnTo>
                    <a:pt x="162" y="2803"/>
                  </a:lnTo>
                  <a:lnTo>
                    <a:pt x="114" y="2732"/>
                  </a:lnTo>
                  <a:lnTo>
                    <a:pt x="74" y="2656"/>
                  </a:lnTo>
                  <a:lnTo>
                    <a:pt x="44" y="2576"/>
                  </a:lnTo>
                  <a:lnTo>
                    <a:pt x="19" y="2492"/>
                  </a:lnTo>
                  <a:lnTo>
                    <a:pt x="6" y="2404"/>
                  </a:lnTo>
                  <a:lnTo>
                    <a:pt x="0" y="2315"/>
                  </a:lnTo>
                  <a:lnTo>
                    <a:pt x="0" y="2235"/>
                  </a:lnTo>
                  <a:lnTo>
                    <a:pt x="6" y="2145"/>
                  </a:lnTo>
                  <a:lnTo>
                    <a:pt x="19" y="2058"/>
                  </a:lnTo>
                  <a:lnTo>
                    <a:pt x="44" y="1974"/>
                  </a:lnTo>
                  <a:lnTo>
                    <a:pt x="74" y="1894"/>
                  </a:lnTo>
                  <a:lnTo>
                    <a:pt x="114" y="1817"/>
                  </a:lnTo>
                  <a:lnTo>
                    <a:pt x="162" y="1747"/>
                  </a:lnTo>
                  <a:lnTo>
                    <a:pt x="215" y="1682"/>
                  </a:lnTo>
                  <a:lnTo>
                    <a:pt x="276" y="1621"/>
                  </a:lnTo>
                  <a:lnTo>
                    <a:pt x="343" y="1568"/>
                  </a:lnTo>
                  <a:lnTo>
                    <a:pt x="276" y="1514"/>
                  </a:lnTo>
                  <a:lnTo>
                    <a:pt x="215" y="1455"/>
                  </a:lnTo>
                  <a:lnTo>
                    <a:pt x="162" y="1391"/>
                  </a:lnTo>
                  <a:lnTo>
                    <a:pt x="114" y="1318"/>
                  </a:lnTo>
                  <a:lnTo>
                    <a:pt x="74" y="1244"/>
                  </a:lnTo>
                  <a:lnTo>
                    <a:pt x="44" y="1162"/>
                  </a:lnTo>
                  <a:lnTo>
                    <a:pt x="19" y="1078"/>
                  </a:lnTo>
                  <a:lnTo>
                    <a:pt x="6" y="992"/>
                  </a:lnTo>
                  <a:lnTo>
                    <a:pt x="0" y="901"/>
                  </a:lnTo>
                  <a:lnTo>
                    <a:pt x="0" y="823"/>
                  </a:lnTo>
                  <a:lnTo>
                    <a:pt x="6" y="726"/>
                  </a:lnTo>
                  <a:lnTo>
                    <a:pt x="23" y="634"/>
                  </a:lnTo>
                  <a:lnTo>
                    <a:pt x="47" y="545"/>
                  </a:lnTo>
                  <a:lnTo>
                    <a:pt x="84" y="461"/>
                  </a:lnTo>
                  <a:lnTo>
                    <a:pt x="128" y="381"/>
                  </a:lnTo>
                  <a:lnTo>
                    <a:pt x="181" y="308"/>
                  </a:lnTo>
                  <a:lnTo>
                    <a:pt x="242" y="240"/>
                  </a:lnTo>
                  <a:lnTo>
                    <a:pt x="309" y="181"/>
                  </a:lnTo>
                  <a:lnTo>
                    <a:pt x="383" y="127"/>
                  </a:lnTo>
                  <a:lnTo>
                    <a:pt x="461" y="83"/>
                  </a:lnTo>
                  <a:lnTo>
                    <a:pt x="547" y="47"/>
                  </a:lnTo>
                  <a:lnTo>
                    <a:pt x="635" y="21"/>
                  </a:lnTo>
                  <a:lnTo>
                    <a:pt x="728" y="5"/>
                  </a:lnTo>
                  <a:lnTo>
                    <a:pt x="8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4D4F53"/>
                </a:solidFill>
                <a:effectLst/>
                <a:uLnTx/>
                <a:uFillTx/>
                <a:latin typeface="Arial"/>
                <a:ea typeface="+mn-ea"/>
                <a:cs typeface="+mn-cs"/>
              </a:endParaRPr>
            </a:p>
          </p:txBody>
        </p:sp>
        <p:sp>
          <p:nvSpPr>
            <p:cNvPr id="41" name="Freeform 47"/>
            <p:cNvSpPr>
              <a:spLocks/>
            </p:cNvSpPr>
            <p:nvPr/>
          </p:nvSpPr>
          <p:spPr bwMode="auto">
            <a:xfrm>
              <a:off x="-8159750" y="2759075"/>
              <a:ext cx="1384300" cy="250825"/>
            </a:xfrm>
            <a:custGeom>
              <a:avLst/>
              <a:gdLst>
                <a:gd name="T0" fmla="*/ 159 w 1743"/>
                <a:gd name="T1" fmla="*/ 0 h 314"/>
                <a:gd name="T2" fmla="*/ 1585 w 1743"/>
                <a:gd name="T3" fmla="*/ 0 h 314"/>
                <a:gd name="T4" fmla="*/ 1627 w 1743"/>
                <a:gd name="T5" fmla="*/ 5 h 314"/>
                <a:gd name="T6" fmla="*/ 1665 w 1743"/>
                <a:gd name="T7" fmla="*/ 21 h 314"/>
                <a:gd name="T8" fmla="*/ 1698 w 1743"/>
                <a:gd name="T9" fmla="*/ 45 h 314"/>
                <a:gd name="T10" fmla="*/ 1721 w 1743"/>
                <a:gd name="T11" fmla="*/ 78 h 314"/>
                <a:gd name="T12" fmla="*/ 1738 w 1743"/>
                <a:gd name="T13" fmla="*/ 114 h 314"/>
                <a:gd name="T14" fmla="*/ 1743 w 1743"/>
                <a:gd name="T15" fmla="*/ 156 h 314"/>
                <a:gd name="T16" fmla="*/ 1738 w 1743"/>
                <a:gd name="T17" fmla="*/ 198 h 314"/>
                <a:gd name="T18" fmla="*/ 1721 w 1743"/>
                <a:gd name="T19" fmla="*/ 236 h 314"/>
                <a:gd name="T20" fmla="*/ 1698 w 1743"/>
                <a:gd name="T21" fmla="*/ 268 h 314"/>
                <a:gd name="T22" fmla="*/ 1665 w 1743"/>
                <a:gd name="T23" fmla="*/ 293 h 314"/>
                <a:gd name="T24" fmla="*/ 1627 w 1743"/>
                <a:gd name="T25" fmla="*/ 308 h 314"/>
                <a:gd name="T26" fmla="*/ 1585 w 1743"/>
                <a:gd name="T27" fmla="*/ 314 h 314"/>
                <a:gd name="T28" fmla="*/ 159 w 1743"/>
                <a:gd name="T29" fmla="*/ 314 h 314"/>
                <a:gd name="T30" fmla="*/ 117 w 1743"/>
                <a:gd name="T31" fmla="*/ 308 h 314"/>
                <a:gd name="T32" fmla="*/ 78 w 1743"/>
                <a:gd name="T33" fmla="*/ 293 h 314"/>
                <a:gd name="T34" fmla="*/ 46 w 1743"/>
                <a:gd name="T35" fmla="*/ 268 h 314"/>
                <a:gd name="T36" fmla="*/ 21 w 1743"/>
                <a:gd name="T37" fmla="*/ 236 h 314"/>
                <a:gd name="T38" fmla="*/ 6 w 1743"/>
                <a:gd name="T39" fmla="*/ 198 h 314"/>
                <a:gd name="T40" fmla="*/ 0 w 1743"/>
                <a:gd name="T41" fmla="*/ 156 h 314"/>
                <a:gd name="T42" fmla="*/ 6 w 1743"/>
                <a:gd name="T43" fmla="*/ 114 h 314"/>
                <a:gd name="T44" fmla="*/ 21 w 1743"/>
                <a:gd name="T45" fmla="*/ 78 h 314"/>
                <a:gd name="T46" fmla="*/ 46 w 1743"/>
                <a:gd name="T47" fmla="*/ 45 h 314"/>
                <a:gd name="T48" fmla="*/ 78 w 1743"/>
                <a:gd name="T49" fmla="*/ 21 h 314"/>
                <a:gd name="T50" fmla="*/ 117 w 1743"/>
                <a:gd name="T51" fmla="*/ 5 h 314"/>
                <a:gd name="T52" fmla="*/ 159 w 1743"/>
                <a:gd name="T53"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43" h="314">
                  <a:moveTo>
                    <a:pt x="159" y="0"/>
                  </a:moveTo>
                  <a:lnTo>
                    <a:pt x="1585" y="0"/>
                  </a:lnTo>
                  <a:lnTo>
                    <a:pt x="1627" y="5"/>
                  </a:lnTo>
                  <a:lnTo>
                    <a:pt x="1665" y="21"/>
                  </a:lnTo>
                  <a:lnTo>
                    <a:pt x="1698" y="45"/>
                  </a:lnTo>
                  <a:lnTo>
                    <a:pt x="1721" y="78"/>
                  </a:lnTo>
                  <a:lnTo>
                    <a:pt x="1738" y="114"/>
                  </a:lnTo>
                  <a:lnTo>
                    <a:pt x="1743" y="156"/>
                  </a:lnTo>
                  <a:lnTo>
                    <a:pt x="1738" y="198"/>
                  </a:lnTo>
                  <a:lnTo>
                    <a:pt x="1721" y="236"/>
                  </a:lnTo>
                  <a:lnTo>
                    <a:pt x="1698" y="268"/>
                  </a:lnTo>
                  <a:lnTo>
                    <a:pt x="1665" y="293"/>
                  </a:lnTo>
                  <a:lnTo>
                    <a:pt x="1627" y="308"/>
                  </a:lnTo>
                  <a:lnTo>
                    <a:pt x="1585" y="314"/>
                  </a:lnTo>
                  <a:lnTo>
                    <a:pt x="159" y="314"/>
                  </a:lnTo>
                  <a:lnTo>
                    <a:pt x="117" y="308"/>
                  </a:lnTo>
                  <a:lnTo>
                    <a:pt x="78" y="293"/>
                  </a:lnTo>
                  <a:lnTo>
                    <a:pt x="46" y="268"/>
                  </a:lnTo>
                  <a:lnTo>
                    <a:pt x="21" y="236"/>
                  </a:lnTo>
                  <a:lnTo>
                    <a:pt x="6" y="198"/>
                  </a:lnTo>
                  <a:lnTo>
                    <a:pt x="0" y="156"/>
                  </a:lnTo>
                  <a:lnTo>
                    <a:pt x="6" y="114"/>
                  </a:lnTo>
                  <a:lnTo>
                    <a:pt x="21" y="78"/>
                  </a:lnTo>
                  <a:lnTo>
                    <a:pt x="46" y="45"/>
                  </a:lnTo>
                  <a:lnTo>
                    <a:pt x="78" y="21"/>
                  </a:lnTo>
                  <a:lnTo>
                    <a:pt x="117" y="5"/>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4D4F53"/>
                </a:solidFill>
                <a:effectLst/>
                <a:uLnTx/>
                <a:uFillTx/>
                <a:latin typeface="Arial"/>
                <a:ea typeface="+mn-ea"/>
                <a:cs typeface="+mn-cs"/>
              </a:endParaRPr>
            </a:p>
          </p:txBody>
        </p:sp>
        <p:sp>
          <p:nvSpPr>
            <p:cNvPr id="42" name="Freeform 48"/>
            <p:cNvSpPr>
              <a:spLocks/>
            </p:cNvSpPr>
            <p:nvPr/>
          </p:nvSpPr>
          <p:spPr bwMode="auto">
            <a:xfrm>
              <a:off x="-9086850" y="2755900"/>
              <a:ext cx="255588" cy="255588"/>
            </a:xfrm>
            <a:custGeom>
              <a:avLst/>
              <a:gdLst>
                <a:gd name="T0" fmla="*/ 162 w 322"/>
                <a:gd name="T1" fmla="*/ 0 h 322"/>
                <a:gd name="T2" fmla="*/ 204 w 322"/>
                <a:gd name="T3" fmla="*/ 6 h 322"/>
                <a:gd name="T4" fmla="*/ 242 w 322"/>
                <a:gd name="T5" fmla="*/ 21 h 322"/>
                <a:gd name="T6" fmla="*/ 275 w 322"/>
                <a:gd name="T7" fmla="*/ 47 h 322"/>
                <a:gd name="T8" fmla="*/ 301 w 322"/>
                <a:gd name="T9" fmla="*/ 80 h 322"/>
                <a:gd name="T10" fmla="*/ 317 w 322"/>
                <a:gd name="T11" fmla="*/ 118 h 322"/>
                <a:gd name="T12" fmla="*/ 322 w 322"/>
                <a:gd name="T13" fmla="*/ 160 h 322"/>
                <a:gd name="T14" fmla="*/ 317 w 322"/>
                <a:gd name="T15" fmla="*/ 204 h 322"/>
                <a:gd name="T16" fmla="*/ 301 w 322"/>
                <a:gd name="T17" fmla="*/ 242 h 322"/>
                <a:gd name="T18" fmla="*/ 275 w 322"/>
                <a:gd name="T19" fmla="*/ 274 h 322"/>
                <a:gd name="T20" fmla="*/ 242 w 322"/>
                <a:gd name="T21" fmla="*/ 301 h 322"/>
                <a:gd name="T22" fmla="*/ 204 w 322"/>
                <a:gd name="T23" fmla="*/ 316 h 322"/>
                <a:gd name="T24" fmla="*/ 162 w 322"/>
                <a:gd name="T25" fmla="*/ 322 h 322"/>
                <a:gd name="T26" fmla="*/ 118 w 322"/>
                <a:gd name="T27" fmla="*/ 316 h 322"/>
                <a:gd name="T28" fmla="*/ 80 w 322"/>
                <a:gd name="T29" fmla="*/ 301 h 322"/>
                <a:gd name="T30" fmla="*/ 48 w 322"/>
                <a:gd name="T31" fmla="*/ 274 h 322"/>
                <a:gd name="T32" fmla="*/ 21 w 322"/>
                <a:gd name="T33" fmla="*/ 242 h 322"/>
                <a:gd name="T34" fmla="*/ 6 w 322"/>
                <a:gd name="T35" fmla="*/ 204 h 322"/>
                <a:gd name="T36" fmla="*/ 0 w 322"/>
                <a:gd name="T37" fmla="*/ 160 h 322"/>
                <a:gd name="T38" fmla="*/ 6 w 322"/>
                <a:gd name="T39" fmla="*/ 118 h 322"/>
                <a:gd name="T40" fmla="*/ 21 w 322"/>
                <a:gd name="T41" fmla="*/ 80 h 322"/>
                <a:gd name="T42" fmla="*/ 48 w 322"/>
                <a:gd name="T43" fmla="*/ 47 h 322"/>
                <a:gd name="T44" fmla="*/ 80 w 322"/>
                <a:gd name="T45" fmla="*/ 21 h 322"/>
                <a:gd name="T46" fmla="*/ 118 w 322"/>
                <a:gd name="T47" fmla="*/ 6 h 322"/>
                <a:gd name="T48" fmla="*/ 162 w 322"/>
                <a:gd name="T4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2" h="322">
                  <a:moveTo>
                    <a:pt x="162" y="0"/>
                  </a:moveTo>
                  <a:lnTo>
                    <a:pt x="204" y="6"/>
                  </a:lnTo>
                  <a:lnTo>
                    <a:pt x="242" y="21"/>
                  </a:lnTo>
                  <a:lnTo>
                    <a:pt x="275" y="47"/>
                  </a:lnTo>
                  <a:lnTo>
                    <a:pt x="301" y="80"/>
                  </a:lnTo>
                  <a:lnTo>
                    <a:pt x="317" y="118"/>
                  </a:lnTo>
                  <a:lnTo>
                    <a:pt x="322" y="160"/>
                  </a:lnTo>
                  <a:lnTo>
                    <a:pt x="317" y="204"/>
                  </a:lnTo>
                  <a:lnTo>
                    <a:pt x="301" y="242"/>
                  </a:lnTo>
                  <a:lnTo>
                    <a:pt x="275" y="274"/>
                  </a:lnTo>
                  <a:lnTo>
                    <a:pt x="242" y="301"/>
                  </a:lnTo>
                  <a:lnTo>
                    <a:pt x="204" y="316"/>
                  </a:lnTo>
                  <a:lnTo>
                    <a:pt x="162" y="322"/>
                  </a:lnTo>
                  <a:lnTo>
                    <a:pt x="118" y="316"/>
                  </a:lnTo>
                  <a:lnTo>
                    <a:pt x="80" y="301"/>
                  </a:lnTo>
                  <a:lnTo>
                    <a:pt x="48" y="274"/>
                  </a:lnTo>
                  <a:lnTo>
                    <a:pt x="21" y="242"/>
                  </a:lnTo>
                  <a:lnTo>
                    <a:pt x="6" y="204"/>
                  </a:lnTo>
                  <a:lnTo>
                    <a:pt x="0" y="160"/>
                  </a:lnTo>
                  <a:lnTo>
                    <a:pt x="6" y="118"/>
                  </a:lnTo>
                  <a:lnTo>
                    <a:pt x="21" y="80"/>
                  </a:lnTo>
                  <a:lnTo>
                    <a:pt x="48" y="47"/>
                  </a:lnTo>
                  <a:lnTo>
                    <a:pt x="80" y="21"/>
                  </a:lnTo>
                  <a:lnTo>
                    <a:pt x="118" y="6"/>
                  </a:lnTo>
                  <a:lnTo>
                    <a:pt x="1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4D4F53"/>
                </a:solidFill>
                <a:effectLst/>
                <a:uLnTx/>
                <a:uFillTx/>
                <a:latin typeface="Arial"/>
                <a:ea typeface="+mn-ea"/>
                <a:cs typeface="+mn-cs"/>
              </a:endParaRPr>
            </a:p>
          </p:txBody>
        </p:sp>
        <p:sp>
          <p:nvSpPr>
            <p:cNvPr id="43" name="Freeform 49"/>
            <p:cNvSpPr>
              <a:spLocks/>
            </p:cNvSpPr>
            <p:nvPr/>
          </p:nvSpPr>
          <p:spPr bwMode="auto">
            <a:xfrm>
              <a:off x="-8159750" y="3879850"/>
              <a:ext cx="1384300" cy="249238"/>
            </a:xfrm>
            <a:custGeom>
              <a:avLst/>
              <a:gdLst>
                <a:gd name="T0" fmla="*/ 159 w 1743"/>
                <a:gd name="T1" fmla="*/ 0 h 314"/>
                <a:gd name="T2" fmla="*/ 1585 w 1743"/>
                <a:gd name="T3" fmla="*/ 0 h 314"/>
                <a:gd name="T4" fmla="*/ 1627 w 1743"/>
                <a:gd name="T5" fmla="*/ 5 h 314"/>
                <a:gd name="T6" fmla="*/ 1665 w 1743"/>
                <a:gd name="T7" fmla="*/ 21 h 314"/>
                <a:gd name="T8" fmla="*/ 1698 w 1743"/>
                <a:gd name="T9" fmla="*/ 45 h 314"/>
                <a:gd name="T10" fmla="*/ 1721 w 1743"/>
                <a:gd name="T11" fmla="*/ 78 h 314"/>
                <a:gd name="T12" fmla="*/ 1738 w 1743"/>
                <a:gd name="T13" fmla="*/ 114 h 314"/>
                <a:gd name="T14" fmla="*/ 1743 w 1743"/>
                <a:gd name="T15" fmla="*/ 156 h 314"/>
                <a:gd name="T16" fmla="*/ 1738 w 1743"/>
                <a:gd name="T17" fmla="*/ 198 h 314"/>
                <a:gd name="T18" fmla="*/ 1721 w 1743"/>
                <a:gd name="T19" fmla="*/ 236 h 314"/>
                <a:gd name="T20" fmla="*/ 1698 w 1743"/>
                <a:gd name="T21" fmla="*/ 268 h 314"/>
                <a:gd name="T22" fmla="*/ 1665 w 1743"/>
                <a:gd name="T23" fmla="*/ 293 h 314"/>
                <a:gd name="T24" fmla="*/ 1627 w 1743"/>
                <a:gd name="T25" fmla="*/ 308 h 314"/>
                <a:gd name="T26" fmla="*/ 1585 w 1743"/>
                <a:gd name="T27" fmla="*/ 314 h 314"/>
                <a:gd name="T28" fmla="*/ 159 w 1743"/>
                <a:gd name="T29" fmla="*/ 314 h 314"/>
                <a:gd name="T30" fmla="*/ 117 w 1743"/>
                <a:gd name="T31" fmla="*/ 308 h 314"/>
                <a:gd name="T32" fmla="*/ 78 w 1743"/>
                <a:gd name="T33" fmla="*/ 293 h 314"/>
                <a:gd name="T34" fmla="*/ 46 w 1743"/>
                <a:gd name="T35" fmla="*/ 268 h 314"/>
                <a:gd name="T36" fmla="*/ 21 w 1743"/>
                <a:gd name="T37" fmla="*/ 236 h 314"/>
                <a:gd name="T38" fmla="*/ 6 w 1743"/>
                <a:gd name="T39" fmla="*/ 198 h 314"/>
                <a:gd name="T40" fmla="*/ 0 w 1743"/>
                <a:gd name="T41" fmla="*/ 156 h 314"/>
                <a:gd name="T42" fmla="*/ 6 w 1743"/>
                <a:gd name="T43" fmla="*/ 114 h 314"/>
                <a:gd name="T44" fmla="*/ 21 w 1743"/>
                <a:gd name="T45" fmla="*/ 78 h 314"/>
                <a:gd name="T46" fmla="*/ 46 w 1743"/>
                <a:gd name="T47" fmla="*/ 45 h 314"/>
                <a:gd name="T48" fmla="*/ 78 w 1743"/>
                <a:gd name="T49" fmla="*/ 21 h 314"/>
                <a:gd name="T50" fmla="*/ 117 w 1743"/>
                <a:gd name="T51" fmla="*/ 5 h 314"/>
                <a:gd name="T52" fmla="*/ 159 w 1743"/>
                <a:gd name="T53"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43" h="314">
                  <a:moveTo>
                    <a:pt x="159" y="0"/>
                  </a:moveTo>
                  <a:lnTo>
                    <a:pt x="1585" y="0"/>
                  </a:lnTo>
                  <a:lnTo>
                    <a:pt x="1627" y="5"/>
                  </a:lnTo>
                  <a:lnTo>
                    <a:pt x="1665" y="21"/>
                  </a:lnTo>
                  <a:lnTo>
                    <a:pt x="1698" y="45"/>
                  </a:lnTo>
                  <a:lnTo>
                    <a:pt x="1721" y="78"/>
                  </a:lnTo>
                  <a:lnTo>
                    <a:pt x="1738" y="114"/>
                  </a:lnTo>
                  <a:lnTo>
                    <a:pt x="1743" y="156"/>
                  </a:lnTo>
                  <a:lnTo>
                    <a:pt x="1738" y="198"/>
                  </a:lnTo>
                  <a:lnTo>
                    <a:pt x="1721" y="236"/>
                  </a:lnTo>
                  <a:lnTo>
                    <a:pt x="1698" y="268"/>
                  </a:lnTo>
                  <a:lnTo>
                    <a:pt x="1665" y="293"/>
                  </a:lnTo>
                  <a:lnTo>
                    <a:pt x="1627" y="308"/>
                  </a:lnTo>
                  <a:lnTo>
                    <a:pt x="1585" y="314"/>
                  </a:lnTo>
                  <a:lnTo>
                    <a:pt x="159" y="314"/>
                  </a:lnTo>
                  <a:lnTo>
                    <a:pt x="117" y="308"/>
                  </a:lnTo>
                  <a:lnTo>
                    <a:pt x="78" y="293"/>
                  </a:lnTo>
                  <a:lnTo>
                    <a:pt x="46" y="268"/>
                  </a:lnTo>
                  <a:lnTo>
                    <a:pt x="21" y="236"/>
                  </a:lnTo>
                  <a:lnTo>
                    <a:pt x="6" y="198"/>
                  </a:lnTo>
                  <a:lnTo>
                    <a:pt x="0" y="156"/>
                  </a:lnTo>
                  <a:lnTo>
                    <a:pt x="6" y="114"/>
                  </a:lnTo>
                  <a:lnTo>
                    <a:pt x="21" y="78"/>
                  </a:lnTo>
                  <a:lnTo>
                    <a:pt x="46" y="45"/>
                  </a:lnTo>
                  <a:lnTo>
                    <a:pt x="78" y="21"/>
                  </a:lnTo>
                  <a:lnTo>
                    <a:pt x="117" y="5"/>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4D4F53"/>
                </a:solidFill>
                <a:effectLst/>
                <a:uLnTx/>
                <a:uFillTx/>
                <a:latin typeface="Arial"/>
                <a:ea typeface="+mn-ea"/>
                <a:cs typeface="+mn-cs"/>
              </a:endParaRPr>
            </a:p>
          </p:txBody>
        </p:sp>
        <p:sp>
          <p:nvSpPr>
            <p:cNvPr id="44" name="Freeform 50"/>
            <p:cNvSpPr>
              <a:spLocks/>
            </p:cNvSpPr>
            <p:nvPr/>
          </p:nvSpPr>
          <p:spPr bwMode="auto">
            <a:xfrm>
              <a:off x="-9086850" y="3876675"/>
              <a:ext cx="255588" cy="255588"/>
            </a:xfrm>
            <a:custGeom>
              <a:avLst/>
              <a:gdLst>
                <a:gd name="T0" fmla="*/ 162 w 322"/>
                <a:gd name="T1" fmla="*/ 0 h 322"/>
                <a:gd name="T2" fmla="*/ 204 w 322"/>
                <a:gd name="T3" fmla="*/ 5 h 322"/>
                <a:gd name="T4" fmla="*/ 242 w 322"/>
                <a:gd name="T5" fmla="*/ 21 h 322"/>
                <a:gd name="T6" fmla="*/ 275 w 322"/>
                <a:gd name="T7" fmla="*/ 47 h 322"/>
                <a:gd name="T8" fmla="*/ 301 w 322"/>
                <a:gd name="T9" fmla="*/ 80 h 322"/>
                <a:gd name="T10" fmla="*/ 317 w 322"/>
                <a:gd name="T11" fmla="*/ 118 h 322"/>
                <a:gd name="T12" fmla="*/ 322 w 322"/>
                <a:gd name="T13" fmla="*/ 160 h 322"/>
                <a:gd name="T14" fmla="*/ 317 w 322"/>
                <a:gd name="T15" fmla="*/ 204 h 322"/>
                <a:gd name="T16" fmla="*/ 301 w 322"/>
                <a:gd name="T17" fmla="*/ 242 h 322"/>
                <a:gd name="T18" fmla="*/ 275 w 322"/>
                <a:gd name="T19" fmla="*/ 274 h 322"/>
                <a:gd name="T20" fmla="*/ 242 w 322"/>
                <a:gd name="T21" fmla="*/ 299 h 322"/>
                <a:gd name="T22" fmla="*/ 204 w 322"/>
                <a:gd name="T23" fmla="*/ 316 h 322"/>
                <a:gd name="T24" fmla="*/ 162 w 322"/>
                <a:gd name="T25" fmla="*/ 322 h 322"/>
                <a:gd name="T26" fmla="*/ 118 w 322"/>
                <a:gd name="T27" fmla="*/ 316 h 322"/>
                <a:gd name="T28" fmla="*/ 80 w 322"/>
                <a:gd name="T29" fmla="*/ 299 h 322"/>
                <a:gd name="T30" fmla="*/ 48 w 322"/>
                <a:gd name="T31" fmla="*/ 274 h 322"/>
                <a:gd name="T32" fmla="*/ 21 w 322"/>
                <a:gd name="T33" fmla="*/ 242 h 322"/>
                <a:gd name="T34" fmla="*/ 6 w 322"/>
                <a:gd name="T35" fmla="*/ 204 h 322"/>
                <a:gd name="T36" fmla="*/ 0 w 322"/>
                <a:gd name="T37" fmla="*/ 160 h 322"/>
                <a:gd name="T38" fmla="*/ 6 w 322"/>
                <a:gd name="T39" fmla="*/ 118 h 322"/>
                <a:gd name="T40" fmla="*/ 21 w 322"/>
                <a:gd name="T41" fmla="*/ 80 h 322"/>
                <a:gd name="T42" fmla="*/ 48 w 322"/>
                <a:gd name="T43" fmla="*/ 47 h 322"/>
                <a:gd name="T44" fmla="*/ 80 w 322"/>
                <a:gd name="T45" fmla="*/ 21 h 322"/>
                <a:gd name="T46" fmla="*/ 118 w 322"/>
                <a:gd name="T47" fmla="*/ 5 h 322"/>
                <a:gd name="T48" fmla="*/ 162 w 322"/>
                <a:gd name="T4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2" h="322">
                  <a:moveTo>
                    <a:pt x="162" y="0"/>
                  </a:moveTo>
                  <a:lnTo>
                    <a:pt x="204" y="5"/>
                  </a:lnTo>
                  <a:lnTo>
                    <a:pt x="242" y="21"/>
                  </a:lnTo>
                  <a:lnTo>
                    <a:pt x="275" y="47"/>
                  </a:lnTo>
                  <a:lnTo>
                    <a:pt x="301" y="80"/>
                  </a:lnTo>
                  <a:lnTo>
                    <a:pt x="317" y="118"/>
                  </a:lnTo>
                  <a:lnTo>
                    <a:pt x="322" y="160"/>
                  </a:lnTo>
                  <a:lnTo>
                    <a:pt x="317" y="204"/>
                  </a:lnTo>
                  <a:lnTo>
                    <a:pt x="301" y="242"/>
                  </a:lnTo>
                  <a:lnTo>
                    <a:pt x="275" y="274"/>
                  </a:lnTo>
                  <a:lnTo>
                    <a:pt x="242" y="299"/>
                  </a:lnTo>
                  <a:lnTo>
                    <a:pt x="204" y="316"/>
                  </a:lnTo>
                  <a:lnTo>
                    <a:pt x="162" y="322"/>
                  </a:lnTo>
                  <a:lnTo>
                    <a:pt x="118" y="316"/>
                  </a:lnTo>
                  <a:lnTo>
                    <a:pt x="80" y="299"/>
                  </a:lnTo>
                  <a:lnTo>
                    <a:pt x="48" y="274"/>
                  </a:lnTo>
                  <a:lnTo>
                    <a:pt x="21" y="242"/>
                  </a:lnTo>
                  <a:lnTo>
                    <a:pt x="6" y="204"/>
                  </a:lnTo>
                  <a:lnTo>
                    <a:pt x="0" y="160"/>
                  </a:lnTo>
                  <a:lnTo>
                    <a:pt x="6" y="118"/>
                  </a:lnTo>
                  <a:lnTo>
                    <a:pt x="21" y="80"/>
                  </a:lnTo>
                  <a:lnTo>
                    <a:pt x="48" y="47"/>
                  </a:lnTo>
                  <a:lnTo>
                    <a:pt x="80" y="21"/>
                  </a:lnTo>
                  <a:lnTo>
                    <a:pt x="118" y="5"/>
                  </a:lnTo>
                  <a:lnTo>
                    <a:pt x="1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4D4F53"/>
                </a:solidFill>
                <a:effectLst/>
                <a:uLnTx/>
                <a:uFillTx/>
                <a:latin typeface="Arial"/>
                <a:ea typeface="+mn-ea"/>
                <a:cs typeface="+mn-cs"/>
              </a:endParaRPr>
            </a:p>
          </p:txBody>
        </p:sp>
        <p:sp>
          <p:nvSpPr>
            <p:cNvPr id="45" name="Freeform 51"/>
            <p:cNvSpPr>
              <a:spLocks/>
            </p:cNvSpPr>
            <p:nvPr/>
          </p:nvSpPr>
          <p:spPr bwMode="auto">
            <a:xfrm>
              <a:off x="-8159750" y="5000625"/>
              <a:ext cx="1384300" cy="249238"/>
            </a:xfrm>
            <a:custGeom>
              <a:avLst/>
              <a:gdLst>
                <a:gd name="T0" fmla="*/ 159 w 1743"/>
                <a:gd name="T1" fmla="*/ 0 h 314"/>
                <a:gd name="T2" fmla="*/ 1585 w 1743"/>
                <a:gd name="T3" fmla="*/ 0 h 314"/>
                <a:gd name="T4" fmla="*/ 1627 w 1743"/>
                <a:gd name="T5" fmla="*/ 5 h 314"/>
                <a:gd name="T6" fmla="*/ 1665 w 1743"/>
                <a:gd name="T7" fmla="*/ 20 h 314"/>
                <a:gd name="T8" fmla="*/ 1698 w 1743"/>
                <a:gd name="T9" fmla="*/ 45 h 314"/>
                <a:gd name="T10" fmla="*/ 1721 w 1743"/>
                <a:gd name="T11" fmla="*/ 78 h 314"/>
                <a:gd name="T12" fmla="*/ 1738 w 1743"/>
                <a:gd name="T13" fmla="*/ 114 h 314"/>
                <a:gd name="T14" fmla="*/ 1743 w 1743"/>
                <a:gd name="T15" fmla="*/ 156 h 314"/>
                <a:gd name="T16" fmla="*/ 1738 w 1743"/>
                <a:gd name="T17" fmla="*/ 198 h 314"/>
                <a:gd name="T18" fmla="*/ 1721 w 1743"/>
                <a:gd name="T19" fmla="*/ 236 h 314"/>
                <a:gd name="T20" fmla="*/ 1698 w 1743"/>
                <a:gd name="T21" fmla="*/ 268 h 314"/>
                <a:gd name="T22" fmla="*/ 1665 w 1743"/>
                <a:gd name="T23" fmla="*/ 293 h 314"/>
                <a:gd name="T24" fmla="*/ 1627 w 1743"/>
                <a:gd name="T25" fmla="*/ 308 h 314"/>
                <a:gd name="T26" fmla="*/ 1585 w 1743"/>
                <a:gd name="T27" fmla="*/ 314 h 314"/>
                <a:gd name="T28" fmla="*/ 159 w 1743"/>
                <a:gd name="T29" fmla="*/ 314 h 314"/>
                <a:gd name="T30" fmla="*/ 117 w 1743"/>
                <a:gd name="T31" fmla="*/ 308 h 314"/>
                <a:gd name="T32" fmla="*/ 78 w 1743"/>
                <a:gd name="T33" fmla="*/ 293 h 314"/>
                <a:gd name="T34" fmla="*/ 46 w 1743"/>
                <a:gd name="T35" fmla="*/ 268 h 314"/>
                <a:gd name="T36" fmla="*/ 21 w 1743"/>
                <a:gd name="T37" fmla="*/ 236 h 314"/>
                <a:gd name="T38" fmla="*/ 6 w 1743"/>
                <a:gd name="T39" fmla="*/ 198 h 314"/>
                <a:gd name="T40" fmla="*/ 0 w 1743"/>
                <a:gd name="T41" fmla="*/ 156 h 314"/>
                <a:gd name="T42" fmla="*/ 6 w 1743"/>
                <a:gd name="T43" fmla="*/ 114 h 314"/>
                <a:gd name="T44" fmla="*/ 21 w 1743"/>
                <a:gd name="T45" fmla="*/ 78 h 314"/>
                <a:gd name="T46" fmla="*/ 46 w 1743"/>
                <a:gd name="T47" fmla="*/ 45 h 314"/>
                <a:gd name="T48" fmla="*/ 78 w 1743"/>
                <a:gd name="T49" fmla="*/ 20 h 314"/>
                <a:gd name="T50" fmla="*/ 117 w 1743"/>
                <a:gd name="T51" fmla="*/ 5 h 314"/>
                <a:gd name="T52" fmla="*/ 159 w 1743"/>
                <a:gd name="T53"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43" h="314">
                  <a:moveTo>
                    <a:pt x="159" y="0"/>
                  </a:moveTo>
                  <a:lnTo>
                    <a:pt x="1585" y="0"/>
                  </a:lnTo>
                  <a:lnTo>
                    <a:pt x="1627" y="5"/>
                  </a:lnTo>
                  <a:lnTo>
                    <a:pt x="1665" y="20"/>
                  </a:lnTo>
                  <a:lnTo>
                    <a:pt x="1698" y="45"/>
                  </a:lnTo>
                  <a:lnTo>
                    <a:pt x="1721" y="78"/>
                  </a:lnTo>
                  <a:lnTo>
                    <a:pt x="1738" y="114"/>
                  </a:lnTo>
                  <a:lnTo>
                    <a:pt x="1743" y="156"/>
                  </a:lnTo>
                  <a:lnTo>
                    <a:pt x="1738" y="198"/>
                  </a:lnTo>
                  <a:lnTo>
                    <a:pt x="1721" y="236"/>
                  </a:lnTo>
                  <a:lnTo>
                    <a:pt x="1698" y="268"/>
                  </a:lnTo>
                  <a:lnTo>
                    <a:pt x="1665" y="293"/>
                  </a:lnTo>
                  <a:lnTo>
                    <a:pt x="1627" y="308"/>
                  </a:lnTo>
                  <a:lnTo>
                    <a:pt x="1585" y="314"/>
                  </a:lnTo>
                  <a:lnTo>
                    <a:pt x="159" y="314"/>
                  </a:lnTo>
                  <a:lnTo>
                    <a:pt x="117" y="308"/>
                  </a:lnTo>
                  <a:lnTo>
                    <a:pt x="78" y="293"/>
                  </a:lnTo>
                  <a:lnTo>
                    <a:pt x="46" y="268"/>
                  </a:lnTo>
                  <a:lnTo>
                    <a:pt x="21" y="236"/>
                  </a:lnTo>
                  <a:lnTo>
                    <a:pt x="6" y="198"/>
                  </a:lnTo>
                  <a:lnTo>
                    <a:pt x="0" y="156"/>
                  </a:lnTo>
                  <a:lnTo>
                    <a:pt x="6" y="114"/>
                  </a:lnTo>
                  <a:lnTo>
                    <a:pt x="21" y="78"/>
                  </a:lnTo>
                  <a:lnTo>
                    <a:pt x="46" y="45"/>
                  </a:lnTo>
                  <a:lnTo>
                    <a:pt x="78" y="20"/>
                  </a:lnTo>
                  <a:lnTo>
                    <a:pt x="117" y="5"/>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4D4F53"/>
                </a:solidFill>
                <a:effectLst/>
                <a:uLnTx/>
                <a:uFillTx/>
                <a:latin typeface="Arial"/>
                <a:ea typeface="+mn-ea"/>
                <a:cs typeface="+mn-cs"/>
              </a:endParaRPr>
            </a:p>
          </p:txBody>
        </p:sp>
        <p:sp>
          <p:nvSpPr>
            <p:cNvPr id="46" name="Freeform 52"/>
            <p:cNvSpPr>
              <a:spLocks/>
            </p:cNvSpPr>
            <p:nvPr/>
          </p:nvSpPr>
          <p:spPr bwMode="auto">
            <a:xfrm>
              <a:off x="-9086850" y="4997450"/>
              <a:ext cx="255588" cy="257175"/>
            </a:xfrm>
            <a:custGeom>
              <a:avLst/>
              <a:gdLst>
                <a:gd name="T0" fmla="*/ 162 w 322"/>
                <a:gd name="T1" fmla="*/ 0 h 324"/>
                <a:gd name="T2" fmla="*/ 204 w 322"/>
                <a:gd name="T3" fmla="*/ 5 h 324"/>
                <a:gd name="T4" fmla="*/ 242 w 322"/>
                <a:gd name="T5" fmla="*/ 23 h 324"/>
                <a:gd name="T6" fmla="*/ 275 w 322"/>
                <a:gd name="T7" fmla="*/ 47 h 324"/>
                <a:gd name="T8" fmla="*/ 301 w 322"/>
                <a:gd name="T9" fmla="*/ 80 h 324"/>
                <a:gd name="T10" fmla="*/ 317 w 322"/>
                <a:gd name="T11" fmla="*/ 120 h 324"/>
                <a:gd name="T12" fmla="*/ 322 w 322"/>
                <a:gd name="T13" fmla="*/ 162 h 324"/>
                <a:gd name="T14" fmla="*/ 317 w 322"/>
                <a:gd name="T15" fmla="*/ 206 h 324"/>
                <a:gd name="T16" fmla="*/ 301 w 322"/>
                <a:gd name="T17" fmla="*/ 244 h 324"/>
                <a:gd name="T18" fmla="*/ 275 w 322"/>
                <a:gd name="T19" fmla="*/ 276 h 324"/>
                <a:gd name="T20" fmla="*/ 242 w 322"/>
                <a:gd name="T21" fmla="*/ 301 h 324"/>
                <a:gd name="T22" fmla="*/ 204 w 322"/>
                <a:gd name="T23" fmla="*/ 318 h 324"/>
                <a:gd name="T24" fmla="*/ 162 w 322"/>
                <a:gd name="T25" fmla="*/ 324 h 324"/>
                <a:gd name="T26" fmla="*/ 118 w 322"/>
                <a:gd name="T27" fmla="*/ 318 h 324"/>
                <a:gd name="T28" fmla="*/ 80 w 322"/>
                <a:gd name="T29" fmla="*/ 301 h 324"/>
                <a:gd name="T30" fmla="*/ 48 w 322"/>
                <a:gd name="T31" fmla="*/ 276 h 324"/>
                <a:gd name="T32" fmla="*/ 21 w 322"/>
                <a:gd name="T33" fmla="*/ 244 h 324"/>
                <a:gd name="T34" fmla="*/ 6 w 322"/>
                <a:gd name="T35" fmla="*/ 206 h 324"/>
                <a:gd name="T36" fmla="*/ 0 w 322"/>
                <a:gd name="T37" fmla="*/ 162 h 324"/>
                <a:gd name="T38" fmla="*/ 6 w 322"/>
                <a:gd name="T39" fmla="*/ 120 h 324"/>
                <a:gd name="T40" fmla="*/ 21 w 322"/>
                <a:gd name="T41" fmla="*/ 80 h 324"/>
                <a:gd name="T42" fmla="*/ 48 w 322"/>
                <a:gd name="T43" fmla="*/ 47 h 324"/>
                <a:gd name="T44" fmla="*/ 80 w 322"/>
                <a:gd name="T45" fmla="*/ 23 h 324"/>
                <a:gd name="T46" fmla="*/ 118 w 322"/>
                <a:gd name="T47" fmla="*/ 5 h 324"/>
                <a:gd name="T48" fmla="*/ 162 w 322"/>
                <a:gd name="T49"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2" h="324">
                  <a:moveTo>
                    <a:pt x="162" y="0"/>
                  </a:moveTo>
                  <a:lnTo>
                    <a:pt x="204" y="5"/>
                  </a:lnTo>
                  <a:lnTo>
                    <a:pt x="242" y="23"/>
                  </a:lnTo>
                  <a:lnTo>
                    <a:pt x="275" y="47"/>
                  </a:lnTo>
                  <a:lnTo>
                    <a:pt x="301" y="80"/>
                  </a:lnTo>
                  <a:lnTo>
                    <a:pt x="317" y="120"/>
                  </a:lnTo>
                  <a:lnTo>
                    <a:pt x="322" y="162"/>
                  </a:lnTo>
                  <a:lnTo>
                    <a:pt x="317" y="206"/>
                  </a:lnTo>
                  <a:lnTo>
                    <a:pt x="301" y="244"/>
                  </a:lnTo>
                  <a:lnTo>
                    <a:pt x="275" y="276"/>
                  </a:lnTo>
                  <a:lnTo>
                    <a:pt x="242" y="301"/>
                  </a:lnTo>
                  <a:lnTo>
                    <a:pt x="204" y="318"/>
                  </a:lnTo>
                  <a:lnTo>
                    <a:pt x="162" y="324"/>
                  </a:lnTo>
                  <a:lnTo>
                    <a:pt x="118" y="318"/>
                  </a:lnTo>
                  <a:lnTo>
                    <a:pt x="80" y="301"/>
                  </a:lnTo>
                  <a:lnTo>
                    <a:pt x="48" y="276"/>
                  </a:lnTo>
                  <a:lnTo>
                    <a:pt x="21" y="244"/>
                  </a:lnTo>
                  <a:lnTo>
                    <a:pt x="6" y="206"/>
                  </a:lnTo>
                  <a:lnTo>
                    <a:pt x="0" y="162"/>
                  </a:lnTo>
                  <a:lnTo>
                    <a:pt x="6" y="120"/>
                  </a:lnTo>
                  <a:lnTo>
                    <a:pt x="21" y="80"/>
                  </a:lnTo>
                  <a:lnTo>
                    <a:pt x="48" y="47"/>
                  </a:lnTo>
                  <a:lnTo>
                    <a:pt x="80" y="23"/>
                  </a:lnTo>
                  <a:lnTo>
                    <a:pt x="118" y="5"/>
                  </a:lnTo>
                  <a:lnTo>
                    <a:pt x="1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4D4F53"/>
                </a:solidFill>
                <a:effectLst/>
                <a:uLnTx/>
                <a:uFillTx/>
                <a:latin typeface="Arial"/>
                <a:ea typeface="+mn-ea"/>
                <a:cs typeface="+mn-cs"/>
              </a:endParaRPr>
            </a:p>
          </p:txBody>
        </p:sp>
        <p:sp>
          <p:nvSpPr>
            <p:cNvPr id="47" name="Freeform 53"/>
            <p:cNvSpPr>
              <a:spLocks noEditPoints="1"/>
            </p:cNvSpPr>
            <p:nvPr/>
          </p:nvSpPr>
          <p:spPr bwMode="auto">
            <a:xfrm>
              <a:off x="-10174288" y="6021388"/>
              <a:ext cx="4356100" cy="1149350"/>
            </a:xfrm>
            <a:custGeom>
              <a:avLst/>
              <a:gdLst>
                <a:gd name="T0" fmla="*/ 4878 w 5489"/>
                <a:gd name="T1" fmla="*/ 811 h 1448"/>
                <a:gd name="T2" fmla="*/ 4812 w 5489"/>
                <a:gd name="T3" fmla="*/ 954 h 1448"/>
                <a:gd name="T4" fmla="*/ 4880 w 5489"/>
                <a:gd name="T5" fmla="*/ 1095 h 1448"/>
                <a:gd name="T6" fmla="*/ 5035 w 5489"/>
                <a:gd name="T7" fmla="*/ 1132 h 1448"/>
                <a:gd name="T8" fmla="*/ 5157 w 5489"/>
                <a:gd name="T9" fmla="*/ 1034 h 1448"/>
                <a:gd name="T10" fmla="*/ 5157 w 5489"/>
                <a:gd name="T11" fmla="*/ 874 h 1448"/>
                <a:gd name="T12" fmla="*/ 5035 w 5489"/>
                <a:gd name="T13" fmla="*/ 777 h 1448"/>
                <a:gd name="T14" fmla="*/ 2666 w 5489"/>
                <a:gd name="T15" fmla="*/ 790 h 1448"/>
                <a:gd name="T16" fmla="*/ 2569 w 5489"/>
                <a:gd name="T17" fmla="*/ 912 h 1448"/>
                <a:gd name="T18" fmla="*/ 2605 w 5489"/>
                <a:gd name="T19" fmla="*/ 1067 h 1448"/>
                <a:gd name="T20" fmla="*/ 2746 w 5489"/>
                <a:gd name="T21" fmla="*/ 1135 h 1448"/>
                <a:gd name="T22" fmla="*/ 2887 w 5489"/>
                <a:gd name="T23" fmla="*/ 1067 h 1448"/>
                <a:gd name="T24" fmla="*/ 2923 w 5489"/>
                <a:gd name="T25" fmla="*/ 912 h 1448"/>
                <a:gd name="T26" fmla="*/ 2826 w 5489"/>
                <a:gd name="T27" fmla="*/ 790 h 1448"/>
                <a:gd name="T28" fmla="*/ 456 w 5489"/>
                <a:gd name="T29" fmla="*/ 775 h 1448"/>
                <a:gd name="T30" fmla="*/ 333 w 5489"/>
                <a:gd name="T31" fmla="*/ 872 h 1448"/>
                <a:gd name="T32" fmla="*/ 333 w 5489"/>
                <a:gd name="T33" fmla="*/ 1032 h 1448"/>
                <a:gd name="T34" fmla="*/ 456 w 5489"/>
                <a:gd name="T35" fmla="*/ 1130 h 1448"/>
                <a:gd name="T36" fmla="*/ 610 w 5489"/>
                <a:gd name="T37" fmla="*/ 1095 h 1448"/>
                <a:gd name="T38" fmla="*/ 679 w 5489"/>
                <a:gd name="T39" fmla="*/ 952 h 1448"/>
                <a:gd name="T40" fmla="*/ 610 w 5489"/>
                <a:gd name="T41" fmla="*/ 811 h 1448"/>
                <a:gd name="T42" fmla="*/ 2746 w 5489"/>
                <a:gd name="T43" fmla="*/ 0 h 1448"/>
                <a:gd name="T44" fmla="*/ 2882 w 5489"/>
                <a:gd name="T45" fmla="*/ 78 h 1448"/>
                <a:gd name="T46" fmla="*/ 2965 w 5489"/>
                <a:gd name="T47" fmla="*/ 508 h 1448"/>
                <a:gd name="T48" fmla="*/ 3158 w 5489"/>
                <a:gd name="T49" fmla="*/ 678 h 1448"/>
                <a:gd name="T50" fmla="*/ 4550 w 5489"/>
                <a:gd name="T51" fmla="*/ 733 h 1448"/>
                <a:gd name="T52" fmla="*/ 4730 w 5489"/>
                <a:gd name="T53" fmla="*/ 533 h 1448"/>
                <a:gd name="T54" fmla="*/ 4993 w 5489"/>
                <a:gd name="T55" fmla="*/ 457 h 1448"/>
                <a:gd name="T56" fmla="*/ 5264 w 5489"/>
                <a:gd name="T57" fmla="*/ 537 h 1448"/>
                <a:gd name="T58" fmla="*/ 5443 w 5489"/>
                <a:gd name="T59" fmla="*/ 745 h 1448"/>
                <a:gd name="T60" fmla="*/ 5483 w 5489"/>
                <a:gd name="T61" fmla="*/ 1027 h 1448"/>
                <a:gd name="T62" fmla="*/ 5367 w 5489"/>
                <a:gd name="T63" fmla="*/ 1278 h 1448"/>
                <a:gd name="T64" fmla="*/ 5136 w 5489"/>
                <a:gd name="T65" fmla="*/ 1427 h 1448"/>
                <a:gd name="T66" fmla="*/ 4854 w 5489"/>
                <a:gd name="T67" fmla="*/ 1429 h 1448"/>
                <a:gd name="T68" fmla="*/ 4625 w 5489"/>
                <a:gd name="T69" fmla="*/ 1286 h 1448"/>
                <a:gd name="T70" fmla="*/ 3217 w 5489"/>
                <a:gd name="T71" fmla="*/ 1111 h 1448"/>
                <a:gd name="T72" fmla="*/ 3065 w 5489"/>
                <a:gd name="T73" fmla="*/ 1332 h 1448"/>
                <a:gd name="T74" fmla="*/ 2817 w 5489"/>
                <a:gd name="T75" fmla="*/ 1444 h 1448"/>
                <a:gd name="T76" fmla="*/ 2542 w 5489"/>
                <a:gd name="T77" fmla="*/ 1404 h 1448"/>
                <a:gd name="T78" fmla="*/ 2336 w 5489"/>
                <a:gd name="T79" fmla="*/ 1233 h 1448"/>
                <a:gd name="T80" fmla="*/ 940 w 5489"/>
                <a:gd name="T81" fmla="*/ 1173 h 1448"/>
                <a:gd name="T82" fmla="*/ 761 w 5489"/>
                <a:gd name="T83" fmla="*/ 1372 h 1448"/>
                <a:gd name="T84" fmla="*/ 496 w 5489"/>
                <a:gd name="T85" fmla="*/ 1448 h 1448"/>
                <a:gd name="T86" fmla="*/ 227 w 5489"/>
                <a:gd name="T87" fmla="*/ 1368 h 1448"/>
                <a:gd name="T88" fmla="*/ 47 w 5489"/>
                <a:gd name="T89" fmla="*/ 1162 h 1448"/>
                <a:gd name="T90" fmla="*/ 5 w 5489"/>
                <a:gd name="T91" fmla="*/ 880 h 1448"/>
                <a:gd name="T92" fmla="*/ 122 w 5489"/>
                <a:gd name="T93" fmla="*/ 629 h 1448"/>
                <a:gd name="T94" fmla="*/ 353 w 5489"/>
                <a:gd name="T95" fmla="*/ 478 h 1448"/>
                <a:gd name="T96" fmla="*/ 637 w 5489"/>
                <a:gd name="T97" fmla="*/ 478 h 1448"/>
                <a:gd name="T98" fmla="*/ 864 w 5489"/>
                <a:gd name="T99" fmla="*/ 621 h 1448"/>
                <a:gd name="T100" fmla="*/ 2275 w 5489"/>
                <a:gd name="T101" fmla="*/ 796 h 1448"/>
                <a:gd name="T102" fmla="*/ 2418 w 5489"/>
                <a:gd name="T103" fmla="*/ 581 h 1448"/>
                <a:gd name="T104" fmla="*/ 2588 w 5489"/>
                <a:gd name="T105" fmla="*/ 156 h 1448"/>
                <a:gd name="T106" fmla="*/ 2666 w 5489"/>
                <a:gd name="T107" fmla="*/ 21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489" h="1448">
                  <a:moveTo>
                    <a:pt x="4993" y="773"/>
                  </a:moveTo>
                  <a:lnTo>
                    <a:pt x="4951" y="777"/>
                  </a:lnTo>
                  <a:lnTo>
                    <a:pt x="4913" y="790"/>
                  </a:lnTo>
                  <a:lnTo>
                    <a:pt x="4878" y="811"/>
                  </a:lnTo>
                  <a:lnTo>
                    <a:pt x="4852" y="840"/>
                  </a:lnTo>
                  <a:lnTo>
                    <a:pt x="4829" y="874"/>
                  </a:lnTo>
                  <a:lnTo>
                    <a:pt x="4815" y="912"/>
                  </a:lnTo>
                  <a:lnTo>
                    <a:pt x="4812" y="954"/>
                  </a:lnTo>
                  <a:lnTo>
                    <a:pt x="4815" y="996"/>
                  </a:lnTo>
                  <a:lnTo>
                    <a:pt x="4831" y="1034"/>
                  </a:lnTo>
                  <a:lnTo>
                    <a:pt x="4852" y="1069"/>
                  </a:lnTo>
                  <a:lnTo>
                    <a:pt x="4880" y="1095"/>
                  </a:lnTo>
                  <a:lnTo>
                    <a:pt x="4913" y="1118"/>
                  </a:lnTo>
                  <a:lnTo>
                    <a:pt x="4951" y="1132"/>
                  </a:lnTo>
                  <a:lnTo>
                    <a:pt x="4993" y="1135"/>
                  </a:lnTo>
                  <a:lnTo>
                    <a:pt x="5035" y="1132"/>
                  </a:lnTo>
                  <a:lnTo>
                    <a:pt x="5073" y="1118"/>
                  </a:lnTo>
                  <a:lnTo>
                    <a:pt x="5107" y="1095"/>
                  </a:lnTo>
                  <a:lnTo>
                    <a:pt x="5136" y="1069"/>
                  </a:lnTo>
                  <a:lnTo>
                    <a:pt x="5157" y="1034"/>
                  </a:lnTo>
                  <a:lnTo>
                    <a:pt x="5170" y="996"/>
                  </a:lnTo>
                  <a:lnTo>
                    <a:pt x="5176" y="954"/>
                  </a:lnTo>
                  <a:lnTo>
                    <a:pt x="5170" y="912"/>
                  </a:lnTo>
                  <a:lnTo>
                    <a:pt x="5157" y="874"/>
                  </a:lnTo>
                  <a:lnTo>
                    <a:pt x="5136" y="840"/>
                  </a:lnTo>
                  <a:lnTo>
                    <a:pt x="5107" y="813"/>
                  </a:lnTo>
                  <a:lnTo>
                    <a:pt x="5073" y="790"/>
                  </a:lnTo>
                  <a:lnTo>
                    <a:pt x="5035" y="777"/>
                  </a:lnTo>
                  <a:lnTo>
                    <a:pt x="4993" y="773"/>
                  </a:lnTo>
                  <a:close/>
                  <a:moveTo>
                    <a:pt x="2746" y="771"/>
                  </a:moveTo>
                  <a:lnTo>
                    <a:pt x="2704" y="775"/>
                  </a:lnTo>
                  <a:lnTo>
                    <a:pt x="2666" y="790"/>
                  </a:lnTo>
                  <a:lnTo>
                    <a:pt x="2632" y="811"/>
                  </a:lnTo>
                  <a:lnTo>
                    <a:pt x="2605" y="840"/>
                  </a:lnTo>
                  <a:lnTo>
                    <a:pt x="2582" y="872"/>
                  </a:lnTo>
                  <a:lnTo>
                    <a:pt x="2569" y="912"/>
                  </a:lnTo>
                  <a:lnTo>
                    <a:pt x="2565" y="952"/>
                  </a:lnTo>
                  <a:lnTo>
                    <a:pt x="2569" y="994"/>
                  </a:lnTo>
                  <a:lnTo>
                    <a:pt x="2582" y="1032"/>
                  </a:lnTo>
                  <a:lnTo>
                    <a:pt x="2605" y="1067"/>
                  </a:lnTo>
                  <a:lnTo>
                    <a:pt x="2632" y="1095"/>
                  </a:lnTo>
                  <a:lnTo>
                    <a:pt x="2666" y="1116"/>
                  </a:lnTo>
                  <a:lnTo>
                    <a:pt x="2704" y="1130"/>
                  </a:lnTo>
                  <a:lnTo>
                    <a:pt x="2746" y="1135"/>
                  </a:lnTo>
                  <a:lnTo>
                    <a:pt x="2788" y="1130"/>
                  </a:lnTo>
                  <a:lnTo>
                    <a:pt x="2826" y="1116"/>
                  </a:lnTo>
                  <a:lnTo>
                    <a:pt x="2861" y="1095"/>
                  </a:lnTo>
                  <a:lnTo>
                    <a:pt x="2887" y="1067"/>
                  </a:lnTo>
                  <a:lnTo>
                    <a:pt x="2910" y="1032"/>
                  </a:lnTo>
                  <a:lnTo>
                    <a:pt x="2923" y="994"/>
                  </a:lnTo>
                  <a:lnTo>
                    <a:pt x="2927" y="952"/>
                  </a:lnTo>
                  <a:lnTo>
                    <a:pt x="2923" y="912"/>
                  </a:lnTo>
                  <a:lnTo>
                    <a:pt x="2910" y="872"/>
                  </a:lnTo>
                  <a:lnTo>
                    <a:pt x="2887" y="840"/>
                  </a:lnTo>
                  <a:lnTo>
                    <a:pt x="2861" y="811"/>
                  </a:lnTo>
                  <a:lnTo>
                    <a:pt x="2826" y="790"/>
                  </a:lnTo>
                  <a:lnTo>
                    <a:pt x="2788" y="775"/>
                  </a:lnTo>
                  <a:lnTo>
                    <a:pt x="2746" y="771"/>
                  </a:lnTo>
                  <a:close/>
                  <a:moveTo>
                    <a:pt x="496" y="771"/>
                  </a:moveTo>
                  <a:lnTo>
                    <a:pt x="456" y="775"/>
                  </a:lnTo>
                  <a:lnTo>
                    <a:pt x="417" y="790"/>
                  </a:lnTo>
                  <a:lnTo>
                    <a:pt x="383" y="811"/>
                  </a:lnTo>
                  <a:lnTo>
                    <a:pt x="354" y="840"/>
                  </a:lnTo>
                  <a:lnTo>
                    <a:pt x="333" y="872"/>
                  </a:lnTo>
                  <a:lnTo>
                    <a:pt x="320" y="912"/>
                  </a:lnTo>
                  <a:lnTo>
                    <a:pt x="314" y="952"/>
                  </a:lnTo>
                  <a:lnTo>
                    <a:pt x="320" y="994"/>
                  </a:lnTo>
                  <a:lnTo>
                    <a:pt x="333" y="1032"/>
                  </a:lnTo>
                  <a:lnTo>
                    <a:pt x="354" y="1067"/>
                  </a:lnTo>
                  <a:lnTo>
                    <a:pt x="383" y="1095"/>
                  </a:lnTo>
                  <a:lnTo>
                    <a:pt x="417" y="1116"/>
                  </a:lnTo>
                  <a:lnTo>
                    <a:pt x="456" y="1130"/>
                  </a:lnTo>
                  <a:lnTo>
                    <a:pt x="496" y="1135"/>
                  </a:lnTo>
                  <a:lnTo>
                    <a:pt x="538" y="1130"/>
                  </a:lnTo>
                  <a:lnTo>
                    <a:pt x="578" y="1116"/>
                  </a:lnTo>
                  <a:lnTo>
                    <a:pt x="610" y="1095"/>
                  </a:lnTo>
                  <a:lnTo>
                    <a:pt x="639" y="1067"/>
                  </a:lnTo>
                  <a:lnTo>
                    <a:pt x="660" y="1032"/>
                  </a:lnTo>
                  <a:lnTo>
                    <a:pt x="673" y="994"/>
                  </a:lnTo>
                  <a:lnTo>
                    <a:pt x="679" y="952"/>
                  </a:lnTo>
                  <a:lnTo>
                    <a:pt x="673" y="912"/>
                  </a:lnTo>
                  <a:lnTo>
                    <a:pt x="660" y="872"/>
                  </a:lnTo>
                  <a:lnTo>
                    <a:pt x="639" y="840"/>
                  </a:lnTo>
                  <a:lnTo>
                    <a:pt x="610" y="811"/>
                  </a:lnTo>
                  <a:lnTo>
                    <a:pt x="576" y="790"/>
                  </a:lnTo>
                  <a:lnTo>
                    <a:pt x="538" y="775"/>
                  </a:lnTo>
                  <a:lnTo>
                    <a:pt x="496" y="771"/>
                  </a:lnTo>
                  <a:close/>
                  <a:moveTo>
                    <a:pt x="2746" y="0"/>
                  </a:moveTo>
                  <a:lnTo>
                    <a:pt x="2788" y="5"/>
                  </a:lnTo>
                  <a:lnTo>
                    <a:pt x="2826" y="21"/>
                  </a:lnTo>
                  <a:lnTo>
                    <a:pt x="2857" y="45"/>
                  </a:lnTo>
                  <a:lnTo>
                    <a:pt x="2882" y="78"/>
                  </a:lnTo>
                  <a:lnTo>
                    <a:pt x="2899" y="114"/>
                  </a:lnTo>
                  <a:lnTo>
                    <a:pt x="2904" y="156"/>
                  </a:lnTo>
                  <a:lnTo>
                    <a:pt x="2904" y="484"/>
                  </a:lnTo>
                  <a:lnTo>
                    <a:pt x="2965" y="508"/>
                  </a:lnTo>
                  <a:lnTo>
                    <a:pt x="3021" y="541"/>
                  </a:lnTo>
                  <a:lnTo>
                    <a:pt x="3074" y="581"/>
                  </a:lnTo>
                  <a:lnTo>
                    <a:pt x="3120" y="627"/>
                  </a:lnTo>
                  <a:lnTo>
                    <a:pt x="3158" y="678"/>
                  </a:lnTo>
                  <a:lnTo>
                    <a:pt x="3190" y="735"/>
                  </a:lnTo>
                  <a:lnTo>
                    <a:pt x="3217" y="796"/>
                  </a:lnTo>
                  <a:lnTo>
                    <a:pt x="4524" y="796"/>
                  </a:lnTo>
                  <a:lnTo>
                    <a:pt x="4550" y="733"/>
                  </a:lnTo>
                  <a:lnTo>
                    <a:pt x="4585" y="674"/>
                  </a:lnTo>
                  <a:lnTo>
                    <a:pt x="4627" y="621"/>
                  </a:lnTo>
                  <a:lnTo>
                    <a:pt x="4674" y="573"/>
                  </a:lnTo>
                  <a:lnTo>
                    <a:pt x="4730" y="533"/>
                  </a:lnTo>
                  <a:lnTo>
                    <a:pt x="4789" y="501"/>
                  </a:lnTo>
                  <a:lnTo>
                    <a:pt x="4854" y="478"/>
                  </a:lnTo>
                  <a:lnTo>
                    <a:pt x="4922" y="463"/>
                  </a:lnTo>
                  <a:lnTo>
                    <a:pt x="4993" y="457"/>
                  </a:lnTo>
                  <a:lnTo>
                    <a:pt x="5067" y="463"/>
                  </a:lnTo>
                  <a:lnTo>
                    <a:pt x="5136" y="478"/>
                  </a:lnTo>
                  <a:lnTo>
                    <a:pt x="5203" y="505"/>
                  </a:lnTo>
                  <a:lnTo>
                    <a:pt x="5264" y="537"/>
                  </a:lnTo>
                  <a:lnTo>
                    <a:pt x="5319" y="579"/>
                  </a:lnTo>
                  <a:lnTo>
                    <a:pt x="5367" y="629"/>
                  </a:lnTo>
                  <a:lnTo>
                    <a:pt x="5409" y="684"/>
                  </a:lnTo>
                  <a:lnTo>
                    <a:pt x="5443" y="745"/>
                  </a:lnTo>
                  <a:lnTo>
                    <a:pt x="5468" y="810"/>
                  </a:lnTo>
                  <a:lnTo>
                    <a:pt x="5483" y="880"/>
                  </a:lnTo>
                  <a:lnTo>
                    <a:pt x="5489" y="952"/>
                  </a:lnTo>
                  <a:lnTo>
                    <a:pt x="5483" y="1027"/>
                  </a:lnTo>
                  <a:lnTo>
                    <a:pt x="5468" y="1095"/>
                  </a:lnTo>
                  <a:lnTo>
                    <a:pt x="5443" y="1162"/>
                  </a:lnTo>
                  <a:lnTo>
                    <a:pt x="5409" y="1223"/>
                  </a:lnTo>
                  <a:lnTo>
                    <a:pt x="5367" y="1278"/>
                  </a:lnTo>
                  <a:lnTo>
                    <a:pt x="5319" y="1326"/>
                  </a:lnTo>
                  <a:lnTo>
                    <a:pt x="5264" y="1368"/>
                  </a:lnTo>
                  <a:lnTo>
                    <a:pt x="5203" y="1402"/>
                  </a:lnTo>
                  <a:lnTo>
                    <a:pt x="5136" y="1427"/>
                  </a:lnTo>
                  <a:lnTo>
                    <a:pt x="5067" y="1442"/>
                  </a:lnTo>
                  <a:lnTo>
                    <a:pt x="4993" y="1448"/>
                  </a:lnTo>
                  <a:lnTo>
                    <a:pt x="4922" y="1444"/>
                  </a:lnTo>
                  <a:lnTo>
                    <a:pt x="4854" y="1429"/>
                  </a:lnTo>
                  <a:lnTo>
                    <a:pt x="4789" y="1404"/>
                  </a:lnTo>
                  <a:lnTo>
                    <a:pt x="4728" y="1372"/>
                  </a:lnTo>
                  <a:lnTo>
                    <a:pt x="4674" y="1332"/>
                  </a:lnTo>
                  <a:lnTo>
                    <a:pt x="4625" y="1286"/>
                  </a:lnTo>
                  <a:lnTo>
                    <a:pt x="4583" y="1233"/>
                  </a:lnTo>
                  <a:lnTo>
                    <a:pt x="4548" y="1173"/>
                  </a:lnTo>
                  <a:lnTo>
                    <a:pt x="4524" y="1111"/>
                  </a:lnTo>
                  <a:lnTo>
                    <a:pt x="3217" y="1111"/>
                  </a:lnTo>
                  <a:lnTo>
                    <a:pt x="3190" y="1173"/>
                  </a:lnTo>
                  <a:lnTo>
                    <a:pt x="3154" y="1233"/>
                  </a:lnTo>
                  <a:lnTo>
                    <a:pt x="3112" y="1286"/>
                  </a:lnTo>
                  <a:lnTo>
                    <a:pt x="3065" y="1332"/>
                  </a:lnTo>
                  <a:lnTo>
                    <a:pt x="3009" y="1372"/>
                  </a:lnTo>
                  <a:lnTo>
                    <a:pt x="2950" y="1404"/>
                  </a:lnTo>
                  <a:lnTo>
                    <a:pt x="2885" y="1429"/>
                  </a:lnTo>
                  <a:lnTo>
                    <a:pt x="2817" y="1444"/>
                  </a:lnTo>
                  <a:lnTo>
                    <a:pt x="2746" y="1448"/>
                  </a:lnTo>
                  <a:lnTo>
                    <a:pt x="2674" y="1444"/>
                  </a:lnTo>
                  <a:lnTo>
                    <a:pt x="2605" y="1429"/>
                  </a:lnTo>
                  <a:lnTo>
                    <a:pt x="2542" y="1404"/>
                  </a:lnTo>
                  <a:lnTo>
                    <a:pt x="2481" y="1372"/>
                  </a:lnTo>
                  <a:lnTo>
                    <a:pt x="2428" y="1332"/>
                  </a:lnTo>
                  <a:lnTo>
                    <a:pt x="2378" y="1286"/>
                  </a:lnTo>
                  <a:lnTo>
                    <a:pt x="2336" y="1233"/>
                  </a:lnTo>
                  <a:lnTo>
                    <a:pt x="2302" y="1173"/>
                  </a:lnTo>
                  <a:lnTo>
                    <a:pt x="2275" y="1111"/>
                  </a:lnTo>
                  <a:lnTo>
                    <a:pt x="967" y="1111"/>
                  </a:lnTo>
                  <a:lnTo>
                    <a:pt x="940" y="1173"/>
                  </a:lnTo>
                  <a:lnTo>
                    <a:pt x="906" y="1233"/>
                  </a:lnTo>
                  <a:lnTo>
                    <a:pt x="864" y="1286"/>
                  </a:lnTo>
                  <a:lnTo>
                    <a:pt x="816" y="1332"/>
                  </a:lnTo>
                  <a:lnTo>
                    <a:pt x="761" y="1372"/>
                  </a:lnTo>
                  <a:lnTo>
                    <a:pt x="702" y="1404"/>
                  </a:lnTo>
                  <a:lnTo>
                    <a:pt x="637" y="1429"/>
                  </a:lnTo>
                  <a:lnTo>
                    <a:pt x="568" y="1444"/>
                  </a:lnTo>
                  <a:lnTo>
                    <a:pt x="496" y="1448"/>
                  </a:lnTo>
                  <a:lnTo>
                    <a:pt x="423" y="1442"/>
                  </a:lnTo>
                  <a:lnTo>
                    <a:pt x="353" y="1427"/>
                  </a:lnTo>
                  <a:lnTo>
                    <a:pt x="288" y="1402"/>
                  </a:lnTo>
                  <a:lnTo>
                    <a:pt x="227" y="1368"/>
                  </a:lnTo>
                  <a:lnTo>
                    <a:pt x="171" y="1326"/>
                  </a:lnTo>
                  <a:lnTo>
                    <a:pt x="122" y="1278"/>
                  </a:lnTo>
                  <a:lnTo>
                    <a:pt x="80" y="1223"/>
                  </a:lnTo>
                  <a:lnTo>
                    <a:pt x="47" y="1162"/>
                  </a:lnTo>
                  <a:lnTo>
                    <a:pt x="21" y="1095"/>
                  </a:lnTo>
                  <a:lnTo>
                    <a:pt x="5" y="1027"/>
                  </a:lnTo>
                  <a:lnTo>
                    <a:pt x="0" y="952"/>
                  </a:lnTo>
                  <a:lnTo>
                    <a:pt x="5" y="880"/>
                  </a:lnTo>
                  <a:lnTo>
                    <a:pt x="21" y="810"/>
                  </a:lnTo>
                  <a:lnTo>
                    <a:pt x="47" y="745"/>
                  </a:lnTo>
                  <a:lnTo>
                    <a:pt x="80" y="684"/>
                  </a:lnTo>
                  <a:lnTo>
                    <a:pt x="122" y="629"/>
                  </a:lnTo>
                  <a:lnTo>
                    <a:pt x="171" y="579"/>
                  </a:lnTo>
                  <a:lnTo>
                    <a:pt x="227" y="537"/>
                  </a:lnTo>
                  <a:lnTo>
                    <a:pt x="288" y="505"/>
                  </a:lnTo>
                  <a:lnTo>
                    <a:pt x="353" y="478"/>
                  </a:lnTo>
                  <a:lnTo>
                    <a:pt x="423" y="463"/>
                  </a:lnTo>
                  <a:lnTo>
                    <a:pt x="496" y="457"/>
                  </a:lnTo>
                  <a:lnTo>
                    <a:pt x="568" y="463"/>
                  </a:lnTo>
                  <a:lnTo>
                    <a:pt x="637" y="478"/>
                  </a:lnTo>
                  <a:lnTo>
                    <a:pt x="702" y="501"/>
                  </a:lnTo>
                  <a:lnTo>
                    <a:pt x="761" y="533"/>
                  </a:lnTo>
                  <a:lnTo>
                    <a:pt x="816" y="573"/>
                  </a:lnTo>
                  <a:lnTo>
                    <a:pt x="864" y="621"/>
                  </a:lnTo>
                  <a:lnTo>
                    <a:pt x="906" y="674"/>
                  </a:lnTo>
                  <a:lnTo>
                    <a:pt x="940" y="733"/>
                  </a:lnTo>
                  <a:lnTo>
                    <a:pt x="967" y="796"/>
                  </a:lnTo>
                  <a:lnTo>
                    <a:pt x="2275" y="796"/>
                  </a:lnTo>
                  <a:lnTo>
                    <a:pt x="2302" y="735"/>
                  </a:lnTo>
                  <a:lnTo>
                    <a:pt x="2334" y="678"/>
                  </a:lnTo>
                  <a:lnTo>
                    <a:pt x="2372" y="627"/>
                  </a:lnTo>
                  <a:lnTo>
                    <a:pt x="2418" y="581"/>
                  </a:lnTo>
                  <a:lnTo>
                    <a:pt x="2471" y="541"/>
                  </a:lnTo>
                  <a:lnTo>
                    <a:pt x="2527" y="508"/>
                  </a:lnTo>
                  <a:lnTo>
                    <a:pt x="2588" y="484"/>
                  </a:lnTo>
                  <a:lnTo>
                    <a:pt x="2588" y="156"/>
                  </a:lnTo>
                  <a:lnTo>
                    <a:pt x="2594" y="114"/>
                  </a:lnTo>
                  <a:lnTo>
                    <a:pt x="2611" y="78"/>
                  </a:lnTo>
                  <a:lnTo>
                    <a:pt x="2635" y="45"/>
                  </a:lnTo>
                  <a:lnTo>
                    <a:pt x="2666" y="21"/>
                  </a:lnTo>
                  <a:lnTo>
                    <a:pt x="2704" y="5"/>
                  </a:lnTo>
                  <a:lnTo>
                    <a:pt x="27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4D4F53"/>
                </a:solidFill>
                <a:effectLst/>
                <a:uLnTx/>
                <a:uFillTx/>
                <a:latin typeface="Arial"/>
                <a:ea typeface="+mn-ea"/>
                <a:cs typeface="+mn-cs"/>
              </a:endParaRPr>
            </a:p>
          </p:txBody>
        </p:sp>
      </p:grpSp>
      <p:pic>
        <p:nvPicPr>
          <p:cNvPr id="78" name="Picture 7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9839" y="1428216"/>
            <a:ext cx="1782102" cy="1188068"/>
          </a:xfrm>
          <a:prstGeom prst="rect">
            <a:avLst/>
          </a:prstGeom>
        </p:spPr>
      </p:pic>
      <p:pic>
        <p:nvPicPr>
          <p:cNvPr id="79" name="Picture 7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182006" y="2267659"/>
            <a:ext cx="1337687" cy="751465"/>
          </a:xfrm>
          <a:prstGeom prst="rect">
            <a:avLst/>
          </a:prstGeom>
          <a:solidFill>
            <a:schemeClr val="bg1">
              <a:lumMod val="95000"/>
            </a:schemeClr>
          </a:solidFill>
          <a:ln w="38100">
            <a:solidFill>
              <a:schemeClr val="bg1"/>
            </a:solidFill>
            <a:prstDash val="solid"/>
            <a:extLst>
              <a:ext uri="{C807C97D-BFC1-408E-A445-0C87EB9F89A2}">
                <ask:lineSketchStyleProps xmlns:ask="http://schemas.microsoft.com/office/drawing/2018/sketchyshapes">
                  <ask:type>
                    <ask:lineSketchNone/>
                  </ask:type>
                </ask:lineSketchStyleProps>
              </a:ext>
            </a:extLst>
          </a:ln>
        </p:spPr>
      </p:pic>
      <p:pic>
        <p:nvPicPr>
          <p:cNvPr id="81" name="Picture 80"/>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21876" y="1740625"/>
            <a:ext cx="1686500" cy="605754"/>
          </a:xfrm>
          <a:prstGeom prst="rect">
            <a:avLst/>
          </a:prstGeom>
        </p:spPr>
      </p:pic>
      <p:cxnSp>
        <p:nvCxnSpPr>
          <p:cNvPr id="84" name="Straight Connector 83"/>
          <p:cNvCxnSpPr/>
          <p:nvPr/>
        </p:nvCxnSpPr>
        <p:spPr>
          <a:xfrm>
            <a:off x="364920" y="4770815"/>
            <a:ext cx="1154379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034118" y="957747"/>
            <a:ext cx="20089" cy="26163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178841" y="944774"/>
            <a:ext cx="33569" cy="26163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8" name="Picture 87"/>
          <p:cNvPicPr>
            <a:picLocks noChangeAspect="1"/>
          </p:cNvPicPr>
          <p:nvPr/>
        </p:nvPicPr>
        <p:blipFill rotWithShape="1">
          <a:blip r:embed="rId6"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554558" y="2294080"/>
            <a:ext cx="1421130" cy="535306"/>
          </a:xfrm>
          <a:prstGeom prst="rect">
            <a:avLst/>
          </a:prstGeom>
        </p:spPr>
      </p:pic>
      <p:pic>
        <p:nvPicPr>
          <p:cNvPr id="89" name="Picture 88">
            <a:extLst>
              <a:ext uri="{FF2B5EF4-FFF2-40B4-BE49-F238E27FC236}">
                <a16:creationId xmlns:a16="http://schemas.microsoft.com/office/drawing/2014/main" id="{9E7A850D-C6BD-4A0C-9FFC-17B036CD0552}"/>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4586209" y="1966700"/>
            <a:ext cx="878158" cy="493965"/>
          </a:xfrm>
          <a:prstGeom prst="rect">
            <a:avLst/>
          </a:prstGeom>
          <a:solidFill>
            <a:schemeClr val="bg1"/>
          </a:solidFill>
          <a:ln w="38100">
            <a:solidFill>
              <a:schemeClr val="bg1"/>
            </a:solidFill>
            <a:prstDash val="solid"/>
            <a:extLst>
              <a:ext uri="{C807C97D-BFC1-408E-A445-0C87EB9F89A2}">
                <ask:lineSketchStyleProps xmlns:ask="http://schemas.microsoft.com/office/drawing/2018/sketchyshapes">
                  <ask:type>
                    <ask:lineSketchNone/>
                  </ask:type>
                </ask:lineSketchStyleProps>
              </a:ext>
            </a:extLst>
          </a:ln>
        </p:spPr>
      </p:pic>
      <p:pic>
        <p:nvPicPr>
          <p:cNvPr id="91" name="Picture 90"/>
          <p:cNvPicPr>
            <a:picLocks noChangeAspect="1"/>
          </p:cNvPicPr>
          <p:nvPr/>
        </p:nvPicPr>
        <p:blipFill>
          <a:blip r:embed="rId8">
            <a:clrChange>
              <a:clrFrom>
                <a:srgbClr val="F8F8F8"/>
              </a:clrFrom>
              <a:clrTo>
                <a:srgbClr val="F8F8F8">
                  <a:alpha val="0"/>
                </a:srgbClr>
              </a:clrTo>
            </a:clrChange>
          </a:blip>
          <a:stretch>
            <a:fillRect/>
          </a:stretch>
        </p:blipFill>
        <p:spPr>
          <a:xfrm>
            <a:off x="6324942" y="1621520"/>
            <a:ext cx="1541734" cy="475742"/>
          </a:xfrm>
          <a:prstGeom prst="rect">
            <a:avLst/>
          </a:prstGeom>
        </p:spPr>
      </p:pic>
      <p:pic>
        <p:nvPicPr>
          <p:cNvPr id="92" name="Picture 9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359063" y="2245187"/>
            <a:ext cx="1194753" cy="620149"/>
          </a:xfrm>
          <a:prstGeom prst="rect">
            <a:avLst/>
          </a:prstGeom>
          <a:solidFill>
            <a:schemeClr val="bg1"/>
          </a:solidFill>
          <a:ln w="38100">
            <a:solidFill>
              <a:schemeClr val="bg1"/>
            </a:solidFill>
            <a:prstDash val="solid"/>
            <a:extLst>
              <a:ext uri="{C807C97D-BFC1-408E-A445-0C87EB9F89A2}">
                <ask:lineSketchStyleProps xmlns:ask="http://schemas.microsoft.com/office/drawing/2018/sketchyshapes">
                  <ask:type>
                    <ask:lineSketchNone/>
                  </ask:type>
                </ask:lineSketchStyleProps>
              </a:ext>
            </a:extLst>
          </a:ln>
        </p:spPr>
      </p:pic>
      <p:pic>
        <p:nvPicPr>
          <p:cNvPr id="94" name="Picture 93"/>
          <p:cNvPicPr>
            <a:picLocks noChangeAspect="1"/>
          </p:cNvPicPr>
          <p:nvPr/>
        </p:nvPicPr>
        <p:blipFill>
          <a:blip r:embed="rId9">
            <a:clrChange>
              <a:clrFrom>
                <a:srgbClr val="F8F8F8"/>
              </a:clrFrom>
              <a:clrTo>
                <a:srgbClr val="F8F8F8">
                  <a:alpha val="0"/>
                </a:srgbClr>
              </a:clrTo>
            </a:clrChange>
          </a:blip>
          <a:stretch>
            <a:fillRect/>
          </a:stretch>
        </p:blipFill>
        <p:spPr>
          <a:xfrm>
            <a:off x="8613716" y="1653712"/>
            <a:ext cx="2011745" cy="583274"/>
          </a:xfrm>
          <a:prstGeom prst="rect">
            <a:avLst/>
          </a:prstGeom>
        </p:spPr>
      </p:pic>
      <p:pic>
        <p:nvPicPr>
          <p:cNvPr id="95" name="Picture 94"/>
          <p:cNvPicPr>
            <a:picLocks noChangeAspect="1"/>
          </p:cNvPicPr>
          <p:nvPr/>
        </p:nvPicPr>
        <p:blipFill>
          <a:blip r:embed="rId10">
            <a:clrChange>
              <a:clrFrom>
                <a:srgbClr val="F8F8F8"/>
              </a:clrFrom>
              <a:clrTo>
                <a:srgbClr val="F8F8F8">
                  <a:alpha val="0"/>
                </a:srgbClr>
              </a:clrTo>
            </a:clrChange>
          </a:blip>
          <a:stretch>
            <a:fillRect/>
          </a:stretch>
        </p:blipFill>
        <p:spPr>
          <a:xfrm>
            <a:off x="9949054" y="2144893"/>
            <a:ext cx="1917751" cy="536363"/>
          </a:xfrm>
          <a:prstGeom prst="rect">
            <a:avLst/>
          </a:prstGeom>
        </p:spPr>
      </p:pic>
      <p:pic>
        <p:nvPicPr>
          <p:cNvPr id="2" name="Picture 1"/>
          <p:cNvPicPr>
            <a:picLocks noChangeAspect="1"/>
          </p:cNvPicPr>
          <p:nvPr/>
        </p:nvPicPr>
        <p:blipFill>
          <a:blip r:embed="rId11"/>
          <a:stretch>
            <a:fillRect/>
          </a:stretch>
        </p:blipFill>
        <p:spPr>
          <a:xfrm>
            <a:off x="8838104" y="2816054"/>
            <a:ext cx="1867661" cy="574079"/>
          </a:xfrm>
          <a:prstGeom prst="rect">
            <a:avLst/>
          </a:prstGeom>
        </p:spPr>
      </p:pic>
      <p:pic>
        <p:nvPicPr>
          <p:cNvPr id="50" name="Picture 49"/>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39969" y="1355147"/>
            <a:ext cx="1782102" cy="672551"/>
          </a:xfrm>
          <a:prstGeom prst="rect">
            <a:avLst/>
          </a:prstGeom>
        </p:spPr>
      </p:pic>
      <p:pic>
        <p:nvPicPr>
          <p:cNvPr id="13" name="Picture 12"/>
          <p:cNvPicPr>
            <a:picLocks noChangeAspect="1"/>
          </p:cNvPicPr>
          <p:nvPr/>
        </p:nvPicPr>
        <p:blipFill>
          <a:blip r:embed="rId12"/>
          <a:stretch>
            <a:fillRect/>
          </a:stretch>
        </p:blipFill>
        <p:spPr>
          <a:xfrm>
            <a:off x="2198121" y="3088331"/>
            <a:ext cx="1466850" cy="485775"/>
          </a:xfrm>
          <a:prstGeom prst="rect">
            <a:avLst/>
          </a:prstGeom>
        </p:spPr>
      </p:pic>
      <p:sp>
        <p:nvSpPr>
          <p:cNvPr id="48" name="Rectangle 47">
            <a:extLst>
              <a:ext uri="{FF2B5EF4-FFF2-40B4-BE49-F238E27FC236}">
                <a16:creationId xmlns:a16="http://schemas.microsoft.com/office/drawing/2014/main" id="{1CD70885-A33E-4FDA-9BF5-395339D66A36}"/>
              </a:ext>
            </a:extLst>
          </p:cNvPr>
          <p:cNvSpPr/>
          <p:nvPr/>
        </p:nvSpPr>
        <p:spPr>
          <a:xfrm>
            <a:off x="319839" y="3623399"/>
            <a:ext cx="11561560" cy="32003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Arial"/>
              </a:rPr>
              <a:t>Directory Services/LDAP</a:t>
            </a: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52" name="Picture 51"/>
          <p:cNvPicPr>
            <a:picLocks noChangeAspect="1"/>
          </p:cNvPicPr>
          <p:nvPr/>
        </p:nvPicPr>
        <p:blipFill rotWithShape="1">
          <a:blip r:embed="rId6" cstate="email">
            <a:clrChange>
              <a:clrFrom>
                <a:srgbClr val="FFFFFF"/>
              </a:clrFrom>
              <a:clrTo>
                <a:srgbClr val="FFFFFF">
                  <a:alpha val="0"/>
                </a:srgbClr>
              </a:clrTo>
            </a:clrChange>
            <a:extLst>
              <a:ext uri="{28A0092B-C50C-407E-A947-70E740481C1C}">
                <a14:useLocalDpi xmlns:a14="http://schemas.microsoft.com/office/drawing/2010/main" val="0"/>
              </a:ext>
            </a:extLst>
          </a:blip>
          <a:srcRect l="3172" t="12477" r="6826" b="11707"/>
          <a:stretch/>
        </p:blipFill>
        <p:spPr>
          <a:xfrm>
            <a:off x="858490" y="4061019"/>
            <a:ext cx="1279055" cy="585264"/>
          </a:xfrm>
          <a:prstGeom prst="rect">
            <a:avLst/>
          </a:prstGeom>
        </p:spPr>
      </p:pic>
      <p:pic>
        <p:nvPicPr>
          <p:cNvPr id="7" name="Picture 6"/>
          <p:cNvPicPr>
            <a:picLocks noChangeAspect="1"/>
          </p:cNvPicPr>
          <p:nvPr/>
        </p:nvPicPr>
        <p:blipFill>
          <a:blip r:embed="rId13"/>
          <a:stretch>
            <a:fillRect/>
          </a:stretch>
        </p:blipFill>
        <p:spPr>
          <a:xfrm>
            <a:off x="4163325" y="4212513"/>
            <a:ext cx="648514" cy="290931"/>
          </a:xfrm>
          <a:prstGeom prst="rect">
            <a:avLst/>
          </a:prstGeom>
        </p:spPr>
      </p:pic>
      <p:pic>
        <p:nvPicPr>
          <p:cNvPr id="8" name="Picture 7"/>
          <p:cNvPicPr>
            <a:picLocks noChangeAspect="1"/>
          </p:cNvPicPr>
          <p:nvPr/>
        </p:nvPicPr>
        <p:blipFill>
          <a:blip r:embed="rId14"/>
          <a:stretch>
            <a:fillRect/>
          </a:stretch>
        </p:blipFill>
        <p:spPr>
          <a:xfrm>
            <a:off x="10269089" y="4159855"/>
            <a:ext cx="949444" cy="362350"/>
          </a:xfrm>
          <a:prstGeom prst="rect">
            <a:avLst/>
          </a:prstGeom>
        </p:spPr>
      </p:pic>
      <p:pic>
        <p:nvPicPr>
          <p:cNvPr id="54" name="Picture 5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171889" y="4102171"/>
            <a:ext cx="949444" cy="410061"/>
          </a:xfrm>
          <a:prstGeom prst="rect">
            <a:avLst/>
          </a:prstGeom>
        </p:spPr>
      </p:pic>
      <p:pic>
        <p:nvPicPr>
          <p:cNvPr id="1029" name="Picture 2" descr="See the source image">
            <a:extLst>
              <a:ext uri="{FF2B5EF4-FFF2-40B4-BE49-F238E27FC236}">
                <a16:creationId xmlns:a16="http://schemas.microsoft.com/office/drawing/2014/main" id="{744E524C-820C-4706-91EF-ECEBAEA1BC9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58363" y="1352382"/>
            <a:ext cx="1467793" cy="50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54" descr="A picture containing text, clipart&#10;&#10;Description automatically generated">
            <a:extLst>
              <a:ext uri="{FF2B5EF4-FFF2-40B4-BE49-F238E27FC236}">
                <a16:creationId xmlns:a16="http://schemas.microsoft.com/office/drawing/2014/main" id="{9FB6EE12-113B-4C4B-87D5-51E4D598C3B9}"/>
              </a:ext>
            </a:extLst>
          </p:cNvPr>
          <p:cNvPicPr>
            <a:picLocks noChangeAspect="1"/>
          </p:cNvPicPr>
          <p:nvPr/>
        </p:nvPicPr>
        <p:blipFill>
          <a:blip r:embed="rId16"/>
          <a:stretch>
            <a:fillRect/>
          </a:stretch>
        </p:blipFill>
        <p:spPr>
          <a:xfrm>
            <a:off x="597276" y="2965586"/>
            <a:ext cx="605648" cy="424547"/>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EBACB6A4-AD88-4397-A7A9-8127E11C03A1}"/>
              </a:ext>
            </a:extLst>
          </p:cNvPr>
          <p:cNvPicPr>
            <a:picLocks noChangeAspect="1"/>
          </p:cNvPicPr>
          <p:nvPr/>
        </p:nvPicPr>
        <p:blipFill>
          <a:blip r:embed="rId17"/>
          <a:stretch>
            <a:fillRect/>
          </a:stretch>
        </p:blipFill>
        <p:spPr>
          <a:xfrm>
            <a:off x="1390047" y="2832350"/>
            <a:ext cx="560953" cy="586618"/>
          </a:xfrm>
          <a:prstGeom prst="rect">
            <a:avLst/>
          </a:prstGeom>
        </p:spPr>
      </p:pic>
      <p:pic>
        <p:nvPicPr>
          <p:cNvPr id="58" name="Picture 57" descr="A picture containing text, clipart&#10;&#10;Description automatically generated">
            <a:extLst>
              <a:ext uri="{FF2B5EF4-FFF2-40B4-BE49-F238E27FC236}">
                <a16:creationId xmlns:a16="http://schemas.microsoft.com/office/drawing/2014/main" id="{E2BFF355-4D37-437F-802E-C09AAE285DA1}"/>
              </a:ext>
            </a:extLst>
          </p:cNvPr>
          <p:cNvPicPr>
            <a:picLocks noChangeAspect="1"/>
          </p:cNvPicPr>
          <p:nvPr/>
        </p:nvPicPr>
        <p:blipFill>
          <a:blip r:embed="rId17"/>
          <a:stretch>
            <a:fillRect/>
          </a:stretch>
        </p:blipFill>
        <p:spPr>
          <a:xfrm>
            <a:off x="11033771" y="2785391"/>
            <a:ext cx="560953" cy="586618"/>
          </a:xfrm>
          <a:prstGeom prst="rect">
            <a:avLst/>
          </a:prstGeom>
        </p:spPr>
      </p:pic>
      <p:pic>
        <p:nvPicPr>
          <p:cNvPr id="63" name="Picture 62" descr="A picture containing text, clipart&#10;&#10;Description automatically generated">
            <a:extLst>
              <a:ext uri="{FF2B5EF4-FFF2-40B4-BE49-F238E27FC236}">
                <a16:creationId xmlns:a16="http://schemas.microsoft.com/office/drawing/2014/main" id="{4CC64859-F5EA-4348-95BD-EE4D7A55A8F3}"/>
              </a:ext>
            </a:extLst>
          </p:cNvPr>
          <p:cNvPicPr>
            <a:picLocks noChangeAspect="1"/>
          </p:cNvPicPr>
          <p:nvPr/>
        </p:nvPicPr>
        <p:blipFill>
          <a:blip r:embed="rId17"/>
          <a:stretch>
            <a:fillRect/>
          </a:stretch>
        </p:blipFill>
        <p:spPr>
          <a:xfrm>
            <a:off x="4339485" y="3109118"/>
            <a:ext cx="472354" cy="493965"/>
          </a:xfrm>
          <a:prstGeom prst="rect">
            <a:avLst/>
          </a:prstGeom>
        </p:spPr>
      </p:pic>
      <p:sp>
        <p:nvSpPr>
          <p:cNvPr id="18" name="Rectangle 17">
            <a:extLst>
              <a:ext uri="{FF2B5EF4-FFF2-40B4-BE49-F238E27FC236}">
                <a16:creationId xmlns:a16="http://schemas.microsoft.com/office/drawing/2014/main" id="{BE98762D-D329-4747-BB3A-89C2D929FE23}"/>
              </a:ext>
            </a:extLst>
          </p:cNvPr>
          <p:cNvSpPr/>
          <p:nvPr/>
        </p:nvSpPr>
        <p:spPr>
          <a:xfrm>
            <a:off x="4339485" y="2693931"/>
            <a:ext cx="1286045" cy="32003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9" name="Rectangle: Rounded Corners 18">
            <a:extLst>
              <a:ext uri="{FF2B5EF4-FFF2-40B4-BE49-F238E27FC236}">
                <a16:creationId xmlns:a16="http://schemas.microsoft.com/office/drawing/2014/main" id="{CF91BF15-A439-4EA2-B71C-27FA2BCFA40C}"/>
              </a:ext>
            </a:extLst>
          </p:cNvPr>
          <p:cNvSpPr/>
          <p:nvPr/>
        </p:nvSpPr>
        <p:spPr>
          <a:xfrm>
            <a:off x="351607" y="4909269"/>
            <a:ext cx="3500667" cy="1273128"/>
          </a:xfrm>
          <a:prstGeom prst="round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A71930"/>
                </a:solidFill>
                <a:latin typeface="Arial" pitchFamily="34" charset="0"/>
                <a:cs typeface="Arial" pitchFamily="34" charset="0"/>
              </a:rPr>
              <a:t>50+</a:t>
            </a:r>
          </a:p>
          <a:p>
            <a:pPr algn="ctr"/>
            <a:r>
              <a:rPr lang="en-US" sz="1400" dirty="0">
                <a:solidFill>
                  <a:srgbClr val="4D4F53"/>
                </a:solidFill>
                <a:latin typeface="Arial" pitchFamily="34" charset="0"/>
                <a:cs typeface="Arial" pitchFamily="34" charset="0"/>
              </a:rPr>
              <a:t>IAM Engagements- Implementation &amp; Operations</a:t>
            </a:r>
          </a:p>
        </p:txBody>
      </p:sp>
      <p:sp>
        <p:nvSpPr>
          <p:cNvPr id="56" name="Rectangle: Rounded Corners 55">
            <a:extLst>
              <a:ext uri="{FF2B5EF4-FFF2-40B4-BE49-F238E27FC236}">
                <a16:creationId xmlns:a16="http://schemas.microsoft.com/office/drawing/2014/main" id="{0549F24F-08FC-4C9E-8702-1D9D55102D68}"/>
              </a:ext>
            </a:extLst>
          </p:cNvPr>
          <p:cNvSpPr/>
          <p:nvPr/>
        </p:nvSpPr>
        <p:spPr>
          <a:xfrm>
            <a:off x="4354776" y="4909269"/>
            <a:ext cx="3500667" cy="1277106"/>
          </a:xfrm>
          <a:prstGeom prst="round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rgbClr val="A71930"/>
                </a:solidFill>
                <a:latin typeface="Arial" pitchFamily="34" charset="0"/>
                <a:cs typeface="Arial" pitchFamily="34" charset="0"/>
              </a:rPr>
              <a:t>80 </a:t>
            </a:r>
            <a:r>
              <a:rPr kumimoji="0" lang="en-US" sz="2400" b="0" i="0" u="none" strike="noStrike" kern="1200" cap="none" spc="0" normalizeH="0" baseline="0" noProof="0" dirty="0">
                <a:ln>
                  <a:noFill/>
                </a:ln>
                <a:solidFill>
                  <a:srgbClr val="A71930"/>
                </a:solidFill>
                <a:effectLst/>
                <a:uLnTx/>
                <a:uFillTx/>
                <a:latin typeface="Arial" pitchFamily="34" charset="0"/>
                <a:ea typeface="+mn-ea"/>
                <a:cs typeface="Arial"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D4F53"/>
                </a:solidFill>
                <a:effectLst/>
                <a:uLnTx/>
                <a:uFillTx/>
                <a:latin typeface="Arial" pitchFamily="34" charset="0"/>
                <a:ea typeface="+mn-ea"/>
                <a:cs typeface="Arial" pitchFamily="34" charset="0"/>
              </a:rPr>
              <a:t>IAM technology professionals  - 10  Certified Engineers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D4F53"/>
                </a:solidFill>
                <a:effectLst/>
                <a:uLnTx/>
                <a:uFillTx/>
                <a:latin typeface="Arial" pitchFamily="34" charset="0"/>
                <a:ea typeface="+mn-ea"/>
                <a:cs typeface="Arial" pitchFamily="34" charset="0"/>
              </a:rPr>
              <a:t>(Identity Management, Access management  , CIAM and PIM/PAM)</a:t>
            </a:r>
          </a:p>
        </p:txBody>
      </p:sp>
      <p:sp>
        <p:nvSpPr>
          <p:cNvPr id="57" name="Rectangle: Rounded Corners 56">
            <a:extLst>
              <a:ext uri="{FF2B5EF4-FFF2-40B4-BE49-F238E27FC236}">
                <a16:creationId xmlns:a16="http://schemas.microsoft.com/office/drawing/2014/main" id="{A564D344-8165-4336-B6FB-3F3C57F28D4D}"/>
              </a:ext>
            </a:extLst>
          </p:cNvPr>
          <p:cNvSpPr/>
          <p:nvPr/>
        </p:nvSpPr>
        <p:spPr>
          <a:xfrm>
            <a:off x="8357945" y="4913245"/>
            <a:ext cx="3500667" cy="1273128"/>
          </a:xfrm>
          <a:prstGeom prst="round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A71930"/>
                </a:solidFill>
                <a:effectLst/>
                <a:uLnTx/>
                <a:uFillTx/>
                <a:latin typeface="Arial" pitchFamily="34" charset="0"/>
                <a:ea typeface="+mn-ea"/>
                <a:cs typeface="Arial" pitchFamily="34" charset="0"/>
              </a:rPr>
              <a:t> 20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D4F53"/>
                </a:solidFill>
                <a:effectLst/>
                <a:uLnTx/>
                <a:uFillTx/>
                <a:latin typeface="Arial" pitchFamily="34" charset="0"/>
                <a:ea typeface="+mn-ea"/>
                <a:cs typeface="Arial" pitchFamily="34" charset="0"/>
              </a:rPr>
              <a:t>Accelerators &amp; Dashboards</a:t>
            </a:r>
          </a:p>
        </p:txBody>
      </p:sp>
      <p:sp>
        <p:nvSpPr>
          <p:cNvPr id="59" name="Slide Number Placeholder 3">
            <a:extLst>
              <a:ext uri="{FF2B5EF4-FFF2-40B4-BE49-F238E27FC236}">
                <a16:creationId xmlns:a16="http://schemas.microsoft.com/office/drawing/2014/main" id="{7CB3B5C7-CDB0-4B74-A9C9-4B5537366F29}"/>
              </a:ext>
            </a:extLst>
          </p:cNvPr>
          <p:cNvSpPr txBox="1">
            <a:spLocks/>
          </p:cNvSpPr>
          <p:nvPr/>
        </p:nvSpPr>
        <p:spPr>
          <a:xfrm>
            <a:off x="11628408" y="6492875"/>
            <a:ext cx="56359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EBB34971-79C1-A440-9D9B-A8449BC50BA5}" type="slidenum">
              <a:rPr lang="en-US" sz="1000" smtClean="0">
                <a:solidFill>
                  <a:srgbClr val="6E267B">
                    <a:tint val="75000"/>
                  </a:srgbClr>
                </a:solidFill>
                <a:latin typeface="Aller Typo Light" panose="020B0503040302020204" pitchFamily="34" charset="77"/>
              </a:rPr>
              <a:pPr algn="ctr">
                <a:defRPr/>
              </a:pPr>
              <a:t>4</a:t>
            </a:fld>
            <a:endParaRPr lang="en-US" sz="1000" dirty="0">
              <a:solidFill>
                <a:srgbClr val="6E267B">
                  <a:tint val="75000"/>
                </a:srgbClr>
              </a:solidFill>
              <a:latin typeface="Aller Typo Light" panose="020B0503040302020204" pitchFamily="34" charset="77"/>
            </a:endParaRPr>
          </a:p>
        </p:txBody>
      </p:sp>
      <p:pic>
        <p:nvPicPr>
          <p:cNvPr id="6" name="Picture 5">
            <a:extLst>
              <a:ext uri="{FF2B5EF4-FFF2-40B4-BE49-F238E27FC236}">
                <a16:creationId xmlns:a16="http://schemas.microsoft.com/office/drawing/2014/main" id="{47780991-83D3-4070-A387-30BA18FDE898}"/>
              </a:ext>
            </a:extLst>
          </p:cNvPr>
          <p:cNvPicPr>
            <a:picLocks noChangeAspect="1"/>
          </p:cNvPicPr>
          <p:nvPr/>
        </p:nvPicPr>
        <p:blipFill>
          <a:blip r:embed="rId18"/>
          <a:stretch>
            <a:fillRect/>
          </a:stretch>
        </p:blipFill>
        <p:spPr>
          <a:xfrm>
            <a:off x="4953000" y="2757487"/>
            <a:ext cx="1000536" cy="587815"/>
          </a:xfrm>
          <a:prstGeom prst="rect">
            <a:avLst/>
          </a:prstGeom>
        </p:spPr>
      </p:pic>
    </p:spTree>
    <p:extLst>
      <p:ext uri="{BB962C8B-B14F-4D97-AF65-F5344CB8AC3E}">
        <p14:creationId xmlns:p14="http://schemas.microsoft.com/office/powerpoint/2010/main" val="183544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CED5D5D-31E0-45D8-98A9-CD22415F0C03}"/>
              </a:ext>
            </a:extLst>
          </p:cNvPr>
          <p:cNvSpPr/>
          <p:nvPr/>
        </p:nvSpPr>
        <p:spPr>
          <a:xfrm>
            <a:off x="1967345" y="3492262"/>
            <a:ext cx="7751619" cy="2249704"/>
          </a:xfrm>
          <a:prstGeom prst="rect">
            <a:avLst/>
          </a:prstGeom>
          <a:solidFill>
            <a:srgbClr val="FCF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26" name="Oval 25">
            <a:extLst>
              <a:ext uri="{FF2B5EF4-FFF2-40B4-BE49-F238E27FC236}">
                <a16:creationId xmlns:a16="http://schemas.microsoft.com/office/drawing/2014/main" id="{D9CE6AD6-8DA8-45BA-9E24-1B46F39F485B}"/>
              </a:ext>
            </a:extLst>
          </p:cNvPr>
          <p:cNvSpPr/>
          <p:nvPr/>
        </p:nvSpPr>
        <p:spPr>
          <a:xfrm>
            <a:off x="5187984" y="1947392"/>
            <a:ext cx="1368886" cy="1247715"/>
          </a:xfrm>
          <a:prstGeom prst="ellipse">
            <a:avLst/>
          </a:prstGeom>
          <a:solidFill>
            <a:srgbClr val="D9D9D9">
              <a:alpha val="63922"/>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2" name="Title 1">
            <a:extLst>
              <a:ext uri="{FF2B5EF4-FFF2-40B4-BE49-F238E27FC236}">
                <a16:creationId xmlns:a16="http://schemas.microsoft.com/office/drawing/2014/main" id="{3BB0CAA0-6E7C-4F8D-8E5E-1584F1277AD5}"/>
              </a:ext>
            </a:extLst>
          </p:cNvPr>
          <p:cNvSpPr>
            <a:spLocks noGrp="1"/>
          </p:cNvSpPr>
          <p:nvPr>
            <p:ph type="title" idx="4294967295"/>
          </p:nvPr>
        </p:nvSpPr>
        <p:spPr>
          <a:xfrm>
            <a:off x="0" y="284163"/>
            <a:ext cx="12192000" cy="539750"/>
          </a:xfrm>
        </p:spPr>
        <p:txBody>
          <a:bodyPr>
            <a:normAutofit/>
          </a:bodyPr>
          <a:lstStyle/>
          <a:p>
            <a:r>
              <a:rPr lang="en-US" b="1" i="1" dirty="0"/>
              <a:t>Unifying </a:t>
            </a:r>
            <a:r>
              <a:rPr lang="en-US" b="1" dirty="0"/>
              <a:t> </a:t>
            </a:r>
            <a:r>
              <a:rPr lang="en-US" dirty="0"/>
              <a:t>Identity &amp; Access</a:t>
            </a:r>
          </a:p>
        </p:txBody>
      </p:sp>
      <p:cxnSp>
        <p:nvCxnSpPr>
          <p:cNvPr id="5" name="Straight Connector 4">
            <a:extLst>
              <a:ext uri="{FF2B5EF4-FFF2-40B4-BE49-F238E27FC236}">
                <a16:creationId xmlns:a16="http://schemas.microsoft.com/office/drawing/2014/main" id="{11309E01-955F-43C8-80F6-C7790A296085}"/>
              </a:ext>
            </a:extLst>
          </p:cNvPr>
          <p:cNvCxnSpPr/>
          <p:nvPr/>
        </p:nvCxnSpPr>
        <p:spPr>
          <a:xfrm flipV="1">
            <a:off x="554182" y="811157"/>
            <a:ext cx="1079269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Graphic 7" descr="Person eating with solid fill">
            <a:extLst>
              <a:ext uri="{FF2B5EF4-FFF2-40B4-BE49-F238E27FC236}">
                <a16:creationId xmlns:a16="http://schemas.microsoft.com/office/drawing/2014/main" id="{F114AE3A-85C4-4485-9135-426C122DAE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8671" y="2982218"/>
            <a:ext cx="355972" cy="355972"/>
          </a:xfrm>
          <a:prstGeom prst="rect">
            <a:avLst/>
          </a:prstGeom>
        </p:spPr>
      </p:pic>
      <p:pic>
        <p:nvPicPr>
          <p:cNvPr id="10" name="Graphic 9" descr="Cycle with people outline">
            <a:extLst>
              <a:ext uri="{FF2B5EF4-FFF2-40B4-BE49-F238E27FC236}">
                <a16:creationId xmlns:a16="http://schemas.microsoft.com/office/drawing/2014/main" id="{5A829A04-7BD8-424B-B20A-7C318DD445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66483" y="2408936"/>
            <a:ext cx="445749" cy="445749"/>
          </a:xfrm>
          <a:prstGeom prst="rect">
            <a:avLst/>
          </a:prstGeom>
        </p:spPr>
      </p:pic>
      <p:pic>
        <p:nvPicPr>
          <p:cNvPr id="12" name="Graphic 11" descr="User with solid fill">
            <a:extLst>
              <a:ext uri="{FF2B5EF4-FFF2-40B4-BE49-F238E27FC236}">
                <a16:creationId xmlns:a16="http://schemas.microsoft.com/office/drawing/2014/main" id="{5053FE23-0750-48BA-B753-FC66C54B07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81335" y="1801298"/>
            <a:ext cx="371292" cy="371292"/>
          </a:xfrm>
          <a:prstGeom prst="rect">
            <a:avLst/>
          </a:prstGeom>
        </p:spPr>
      </p:pic>
      <p:sp>
        <p:nvSpPr>
          <p:cNvPr id="17" name="Arrow: Pentagon 16">
            <a:extLst>
              <a:ext uri="{FF2B5EF4-FFF2-40B4-BE49-F238E27FC236}">
                <a16:creationId xmlns:a16="http://schemas.microsoft.com/office/drawing/2014/main" id="{3634A8B3-5A43-4305-97C2-CC85C394E236}"/>
              </a:ext>
            </a:extLst>
          </p:cNvPr>
          <p:cNvSpPr/>
          <p:nvPr/>
        </p:nvSpPr>
        <p:spPr>
          <a:xfrm>
            <a:off x="4384825" y="1858681"/>
            <a:ext cx="3109403" cy="368387"/>
          </a:xfrm>
          <a:prstGeom prst="homePlate">
            <a:avLst/>
          </a:prstGeom>
          <a:solidFill>
            <a:srgbClr val="FDEADA">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18" name="Arrow: Pentagon 17">
            <a:extLst>
              <a:ext uri="{FF2B5EF4-FFF2-40B4-BE49-F238E27FC236}">
                <a16:creationId xmlns:a16="http://schemas.microsoft.com/office/drawing/2014/main" id="{BC0DD09E-4BF6-4286-95BC-3247BA035468}"/>
              </a:ext>
            </a:extLst>
          </p:cNvPr>
          <p:cNvSpPr/>
          <p:nvPr/>
        </p:nvSpPr>
        <p:spPr>
          <a:xfrm>
            <a:off x="4384825" y="2429761"/>
            <a:ext cx="3131267" cy="368387"/>
          </a:xfrm>
          <a:prstGeom prst="homePlate">
            <a:avLst/>
          </a:prstGeom>
          <a:solidFill>
            <a:srgbClr val="FDEADA">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19" name="Arrow: Pentagon 18">
            <a:extLst>
              <a:ext uri="{FF2B5EF4-FFF2-40B4-BE49-F238E27FC236}">
                <a16:creationId xmlns:a16="http://schemas.microsoft.com/office/drawing/2014/main" id="{10D58261-5CFF-457C-8199-869D78A8ABF9}"/>
              </a:ext>
            </a:extLst>
          </p:cNvPr>
          <p:cNvSpPr/>
          <p:nvPr/>
        </p:nvSpPr>
        <p:spPr>
          <a:xfrm>
            <a:off x="4362961" y="2969803"/>
            <a:ext cx="3131267" cy="368387"/>
          </a:xfrm>
          <a:prstGeom prst="homePlate">
            <a:avLst/>
          </a:prstGeom>
          <a:solidFill>
            <a:srgbClr val="FDEADA">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20" name="TextBox 19">
            <a:extLst>
              <a:ext uri="{FF2B5EF4-FFF2-40B4-BE49-F238E27FC236}">
                <a16:creationId xmlns:a16="http://schemas.microsoft.com/office/drawing/2014/main" id="{FD5F39C6-389E-40B7-942C-865E204F88A4}"/>
              </a:ext>
            </a:extLst>
          </p:cNvPr>
          <p:cNvSpPr txBox="1"/>
          <p:nvPr/>
        </p:nvSpPr>
        <p:spPr>
          <a:xfrm>
            <a:off x="2064330" y="1911320"/>
            <a:ext cx="1844341" cy="230832"/>
          </a:xfrm>
          <a:prstGeom prst="rect">
            <a:avLst/>
          </a:prstGeom>
          <a:noFill/>
        </p:spPr>
        <p:txBody>
          <a:bodyPr wrap="square" rtlCol="0">
            <a:spAutoFit/>
          </a:bodyPr>
          <a:lstStyle>
            <a:defPPr>
              <a:defRPr lang="en-US"/>
            </a:defPPr>
            <a:lvl1pPr>
              <a:defRPr sz="900">
                <a:solidFill>
                  <a:srgbClr val="4D4F53"/>
                </a:solidFill>
                <a:latin typeface="Arial" pitchFamily="34" charset="0"/>
                <a:cs typeface="Arial" pitchFamily="34" charset="0"/>
              </a:defRPr>
            </a:lvl1pPr>
          </a:lstStyle>
          <a:p>
            <a:pPr algn="r"/>
            <a:r>
              <a:rPr lang="en-US">
                <a:solidFill>
                  <a:schemeClr val="tx1"/>
                </a:solidFill>
              </a:rPr>
              <a:t>Consumers / Customers</a:t>
            </a:r>
          </a:p>
        </p:txBody>
      </p:sp>
      <p:sp>
        <p:nvSpPr>
          <p:cNvPr id="21" name="TextBox 20">
            <a:extLst>
              <a:ext uri="{FF2B5EF4-FFF2-40B4-BE49-F238E27FC236}">
                <a16:creationId xmlns:a16="http://schemas.microsoft.com/office/drawing/2014/main" id="{AE7BE22D-EA14-4957-9D79-FA2E88DEFD07}"/>
              </a:ext>
            </a:extLst>
          </p:cNvPr>
          <p:cNvSpPr txBox="1"/>
          <p:nvPr/>
        </p:nvSpPr>
        <p:spPr>
          <a:xfrm>
            <a:off x="2449444" y="2473458"/>
            <a:ext cx="1483999" cy="230832"/>
          </a:xfrm>
          <a:prstGeom prst="rect">
            <a:avLst/>
          </a:prstGeom>
          <a:noFill/>
        </p:spPr>
        <p:txBody>
          <a:bodyPr wrap="square" rtlCol="0">
            <a:spAutoFit/>
          </a:bodyPr>
          <a:lstStyle>
            <a:defPPr>
              <a:defRPr lang="en-US"/>
            </a:defPPr>
            <a:lvl1pPr algn="r">
              <a:defRPr sz="900">
                <a:solidFill>
                  <a:srgbClr val="4D4F53"/>
                </a:solidFill>
                <a:latin typeface="Arial" pitchFamily="34" charset="0"/>
                <a:cs typeface="Arial" pitchFamily="34" charset="0"/>
              </a:defRPr>
            </a:lvl1pPr>
          </a:lstStyle>
          <a:p>
            <a:r>
              <a:rPr lang="en-US">
                <a:solidFill>
                  <a:schemeClr val="tx1"/>
                </a:solidFill>
              </a:rPr>
              <a:t>Partners / Affiliates</a:t>
            </a:r>
          </a:p>
        </p:txBody>
      </p:sp>
      <p:sp>
        <p:nvSpPr>
          <p:cNvPr id="22" name="TextBox 21">
            <a:extLst>
              <a:ext uri="{FF2B5EF4-FFF2-40B4-BE49-F238E27FC236}">
                <a16:creationId xmlns:a16="http://schemas.microsoft.com/office/drawing/2014/main" id="{A9A5F13D-1B36-4BD8-A0BC-246E8079A808}"/>
              </a:ext>
            </a:extLst>
          </p:cNvPr>
          <p:cNvSpPr txBox="1"/>
          <p:nvPr/>
        </p:nvSpPr>
        <p:spPr>
          <a:xfrm>
            <a:off x="1658215" y="3029399"/>
            <a:ext cx="2208268" cy="230832"/>
          </a:xfrm>
          <a:prstGeom prst="rect">
            <a:avLst/>
          </a:prstGeom>
          <a:noFill/>
        </p:spPr>
        <p:txBody>
          <a:bodyPr wrap="square" rtlCol="0">
            <a:spAutoFit/>
          </a:bodyPr>
          <a:lstStyle>
            <a:defPPr>
              <a:defRPr lang="en-US"/>
            </a:defPPr>
            <a:lvl1pPr algn="r">
              <a:defRPr sz="900">
                <a:solidFill>
                  <a:srgbClr val="4D4F53"/>
                </a:solidFill>
                <a:latin typeface="Arial" pitchFamily="34" charset="0"/>
                <a:cs typeface="Arial" pitchFamily="34" charset="0"/>
              </a:defRPr>
            </a:lvl1pPr>
          </a:lstStyle>
          <a:p>
            <a:r>
              <a:rPr lang="en-US">
                <a:solidFill>
                  <a:schemeClr val="tx1"/>
                </a:solidFill>
              </a:rPr>
              <a:t>Employees</a:t>
            </a:r>
          </a:p>
        </p:txBody>
      </p:sp>
      <p:pic>
        <p:nvPicPr>
          <p:cNvPr id="28" name="Graphic 27" descr="Cloud outline">
            <a:extLst>
              <a:ext uri="{FF2B5EF4-FFF2-40B4-BE49-F238E27FC236}">
                <a16:creationId xmlns:a16="http://schemas.microsoft.com/office/drawing/2014/main" id="{88C324A4-0B66-4151-B05E-CEFBD6BB1A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80285" y="868217"/>
            <a:ext cx="443786" cy="443786"/>
          </a:xfrm>
          <a:prstGeom prst="rect">
            <a:avLst/>
          </a:prstGeom>
        </p:spPr>
      </p:pic>
      <p:sp>
        <p:nvSpPr>
          <p:cNvPr id="29" name="Arrow: Left-Right 28">
            <a:extLst>
              <a:ext uri="{FF2B5EF4-FFF2-40B4-BE49-F238E27FC236}">
                <a16:creationId xmlns:a16="http://schemas.microsoft.com/office/drawing/2014/main" id="{08EAFC38-AFD1-46F1-8D1D-C9621DA34098}"/>
              </a:ext>
            </a:extLst>
          </p:cNvPr>
          <p:cNvSpPr/>
          <p:nvPr/>
        </p:nvSpPr>
        <p:spPr>
          <a:xfrm rot="16200000">
            <a:off x="3737832" y="2338713"/>
            <a:ext cx="2328693" cy="553858"/>
          </a:xfrm>
          <a:prstGeom prst="leftRightArrow">
            <a:avLst>
              <a:gd name="adj1" fmla="val 85151"/>
              <a:gd name="adj2" fmla="val 50000"/>
            </a:avLst>
          </a:prstGeom>
          <a:solidFill>
            <a:srgbClr val="F2DCD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30" name="Arrow: Left-Right 29">
            <a:extLst>
              <a:ext uri="{FF2B5EF4-FFF2-40B4-BE49-F238E27FC236}">
                <a16:creationId xmlns:a16="http://schemas.microsoft.com/office/drawing/2014/main" id="{BF65E2CD-7A6B-44C0-8D45-0F5BBD6DF0B7}"/>
              </a:ext>
            </a:extLst>
          </p:cNvPr>
          <p:cNvSpPr/>
          <p:nvPr/>
        </p:nvSpPr>
        <p:spPr>
          <a:xfrm rot="16200000">
            <a:off x="4392716" y="2338713"/>
            <a:ext cx="2328693" cy="553858"/>
          </a:xfrm>
          <a:prstGeom prst="leftRightArrow">
            <a:avLst>
              <a:gd name="adj1" fmla="val 85151"/>
              <a:gd name="adj2" fmla="val 50000"/>
            </a:avLst>
          </a:prstGeom>
          <a:solidFill>
            <a:srgbClr val="F2DCD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25" name="TextBox 24">
            <a:extLst>
              <a:ext uri="{FF2B5EF4-FFF2-40B4-BE49-F238E27FC236}">
                <a16:creationId xmlns:a16="http://schemas.microsoft.com/office/drawing/2014/main" id="{C118EBCF-5BED-4288-B3D4-F9588959DA50}"/>
              </a:ext>
            </a:extLst>
          </p:cNvPr>
          <p:cNvSpPr txBox="1"/>
          <p:nvPr/>
        </p:nvSpPr>
        <p:spPr>
          <a:xfrm>
            <a:off x="5323171" y="2355805"/>
            <a:ext cx="1098511" cy="430887"/>
          </a:xfrm>
          <a:prstGeom prst="rect">
            <a:avLst/>
          </a:prstGeom>
          <a:noFill/>
        </p:spPr>
        <p:txBody>
          <a:bodyPr wrap="square" rtlCol="0">
            <a:spAutoFit/>
          </a:bodyPr>
          <a:lstStyle/>
          <a:p>
            <a:pPr algn="ctr"/>
            <a:r>
              <a:rPr lang="en-US" sz="1100" b="1">
                <a:latin typeface="Arial" pitchFamily="34" charset="0"/>
                <a:cs typeface="Arial" pitchFamily="34" charset="0"/>
              </a:rPr>
              <a:t>Identity Fabric</a:t>
            </a:r>
          </a:p>
        </p:txBody>
      </p:sp>
      <p:sp>
        <p:nvSpPr>
          <p:cNvPr id="31" name="Arrow: Left-Right 30">
            <a:extLst>
              <a:ext uri="{FF2B5EF4-FFF2-40B4-BE49-F238E27FC236}">
                <a16:creationId xmlns:a16="http://schemas.microsoft.com/office/drawing/2014/main" id="{945AA48E-E7E9-4173-AC50-3B5DEE0E9077}"/>
              </a:ext>
            </a:extLst>
          </p:cNvPr>
          <p:cNvSpPr/>
          <p:nvPr/>
        </p:nvSpPr>
        <p:spPr>
          <a:xfrm rot="16200000">
            <a:off x="5061362" y="2323318"/>
            <a:ext cx="2328693" cy="553858"/>
          </a:xfrm>
          <a:prstGeom prst="leftRightArrow">
            <a:avLst>
              <a:gd name="adj1" fmla="val 85151"/>
              <a:gd name="adj2" fmla="val 50000"/>
            </a:avLst>
          </a:prstGeom>
          <a:solidFill>
            <a:srgbClr val="F2DCD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33" name="TextBox 32">
            <a:extLst>
              <a:ext uri="{FF2B5EF4-FFF2-40B4-BE49-F238E27FC236}">
                <a16:creationId xmlns:a16="http://schemas.microsoft.com/office/drawing/2014/main" id="{B1F2B806-FEE1-4A78-9B51-2417B4C6F199}"/>
              </a:ext>
            </a:extLst>
          </p:cNvPr>
          <p:cNvSpPr txBox="1"/>
          <p:nvPr/>
        </p:nvSpPr>
        <p:spPr>
          <a:xfrm>
            <a:off x="4489397" y="1252826"/>
            <a:ext cx="610340" cy="230832"/>
          </a:xfrm>
          <a:prstGeom prst="rect">
            <a:avLst/>
          </a:prstGeom>
          <a:noFill/>
        </p:spPr>
        <p:txBody>
          <a:bodyPr wrap="square" rtlCol="0">
            <a:spAutoFit/>
          </a:bodyPr>
          <a:lstStyle>
            <a:defPPr>
              <a:defRPr lang="en-US"/>
            </a:defPPr>
            <a:lvl1pPr algn="r">
              <a:defRPr sz="1100">
                <a:solidFill>
                  <a:srgbClr val="4D4F53"/>
                </a:solidFill>
                <a:latin typeface="Arial" pitchFamily="34" charset="0"/>
                <a:cs typeface="Arial" pitchFamily="34" charset="0"/>
              </a:defRPr>
            </a:lvl1pPr>
          </a:lstStyle>
          <a:p>
            <a:r>
              <a:rPr lang="en-US" sz="900">
                <a:solidFill>
                  <a:schemeClr val="tx1"/>
                </a:solidFill>
              </a:rPr>
              <a:t>Cloud</a:t>
            </a:r>
          </a:p>
        </p:txBody>
      </p:sp>
      <p:pic>
        <p:nvPicPr>
          <p:cNvPr id="35" name="Graphic 34" descr="Server outline">
            <a:extLst>
              <a:ext uri="{FF2B5EF4-FFF2-40B4-BE49-F238E27FC236}">
                <a16:creationId xmlns:a16="http://schemas.microsoft.com/office/drawing/2014/main" id="{B75AD7D6-E7A6-420F-8B21-87263F12B2D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46928" y="884926"/>
            <a:ext cx="420268" cy="420268"/>
          </a:xfrm>
          <a:prstGeom prst="rect">
            <a:avLst/>
          </a:prstGeom>
        </p:spPr>
      </p:pic>
      <p:sp>
        <p:nvSpPr>
          <p:cNvPr id="36" name="TextBox 35">
            <a:extLst>
              <a:ext uri="{FF2B5EF4-FFF2-40B4-BE49-F238E27FC236}">
                <a16:creationId xmlns:a16="http://schemas.microsoft.com/office/drawing/2014/main" id="{278F39CA-E083-4265-877C-C139A1660E8A}"/>
              </a:ext>
            </a:extLst>
          </p:cNvPr>
          <p:cNvSpPr txBox="1"/>
          <p:nvPr/>
        </p:nvSpPr>
        <p:spPr>
          <a:xfrm>
            <a:off x="5095267" y="1252826"/>
            <a:ext cx="837442" cy="230832"/>
          </a:xfrm>
          <a:prstGeom prst="rect">
            <a:avLst/>
          </a:prstGeom>
          <a:noFill/>
        </p:spPr>
        <p:txBody>
          <a:bodyPr wrap="square" rtlCol="0">
            <a:spAutoFit/>
          </a:bodyPr>
          <a:lstStyle>
            <a:defPPr>
              <a:defRPr lang="en-US"/>
            </a:defPPr>
            <a:lvl1pPr algn="r">
              <a:defRPr sz="1100">
                <a:solidFill>
                  <a:srgbClr val="4D4F53"/>
                </a:solidFill>
                <a:latin typeface="Arial" pitchFamily="34" charset="0"/>
                <a:cs typeface="Arial" pitchFamily="34" charset="0"/>
              </a:defRPr>
            </a:lvl1pPr>
          </a:lstStyle>
          <a:p>
            <a:r>
              <a:rPr lang="en-US" sz="900">
                <a:solidFill>
                  <a:schemeClr val="tx1"/>
                </a:solidFill>
              </a:rPr>
              <a:t>On Premise</a:t>
            </a:r>
          </a:p>
        </p:txBody>
      </p:sp>
      <p:pic>
        <p:nvPicPr>
          <p:cNvPr id="37" name="Graphic 36" descr="Cycle with people outline">
            <a:extLst>
              <a:ext uri="{FF2B5EF4-FFF2-40B4-BE49-F238E27FC236}">
                <a16:creationId xmlns:a16="http://schemas.microsoft.com/office/drawing/2014/main" id="{94EA75DC-5C0D-4E29-B5E3-6ADFF39FE9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61882" y="947000"/>
            <a:ext cx="327651" cy="327651"/>
          </a:xfrm>
          <a:prstGeom prst="rect">
            <a:avLst/>
          </a:prstGeom>
        </p:spPr>
      </p:pic>
      <p:sp>
        <p:nvSpPr>
          <p:cNvPr id="38" name="TextBox 37">
            <a:extLst>
              <a:ext uri="{FF2B5EF4-FFF2-40B4-BE49-F238E27FC236}">
                <a16:creationId xmlns:a16="http://schemas.microsoft.com/office/drawing/2014/main" id="{3FB133FD-C744-4E6C-A4E6-C37C74240E55}"/>
              </a:ext>
            </a:extLst>
          </p:cNvPr>
          <p:cNvSpPr txBox="1"/>
          <p:nvPr/>
        </p:nvSpPr>
        <p:spPr>
          <a:xfrm>
            <a:off x="5806987" y="1246197"/>
            <a:ext cx="837442" cy="230832"/>
          </a:xfrm>
          <a:prstGeom prst="rect">
            <a:avLst/>
          </a:prstGeom>
          <a:noFill/>
        </p:spPr>
        <p:txBody>
          <a:bodyPr wrap="square" rtlCol="0">
            <a:spAutoFit/>
          </a:bodyPr>
          <a:lstStyle>
            <a:defPPr>
              <a:defRPr lang="en-US"/>
            </a:defPPr>
            <a:lvl1pPr algn="r">
              <a:defRPr sz="1100">
                <a:solidFill>
                  <a:srgbClr val="4D4F53"/>
                </a:solidFill>
                <a:latin typeface="Arial" pitchFamily="34" charset="0"/>
                <a:cs typeface="Arial" pitchFamily="34" charset="0"/>
              </a:defRPr>
            </a:lvl1pPr>
          </a:lstStyle>
          <a:p>
            <a:pPr algn="ctr"/>
            <a:r>
              <a:rPr lang="en-US" sz="900">
                <a:solidFill>
                  <a:schemeClr val="tx1"/>
                </a:solidFill>
              </a:rPr>
              <a:t>Partners</a:t>
            </a:r>
          </a:p>
        </p:txBody>
      </p:sp>
      <p:sp>
        <p:nvSpPr>
          <p:cNvPr id="39" name="Arrow: Left-Right 38">
            <a:extLst>
              <a:ext uri="{FF2B5EF4-FFF2-40B4-BE49-F238E27FC236}">
                <a16:creationId xmlns:a16="http://schemas.microsoft.com/office/drawing/2014/main" id="{F4677579-47D7-4780-B44E-B91074A3CA23}"/>
              </a:ext>
            </a:extLst>
          </p:cNvPr>
          <p:cNvSpPr/>
          <p:nvPr/>
        </p:nvSpPr>
        <p:spPr>
          <a:xfrm rot="16200000">
            <a:off x="5699871" y="2337024"/>
            <a:ext cx="2328693" cy="553858"/>
          </a:xfrm>
          <a:prstGeom prst="leftRightArrow">
            <a:avLst>
              <a:gd name="adj1" fmla="val 85151"/>
              <a:gd name="adj2" fmla="val 50000"/>
            </a:avLst>
          </a:prstGeom>
          <a:solidFill>
            <a:srgbClr val="F2DCD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pic>
        <p:nvPicPr>
          <p:cNvPr id="41" name="Graphic 40" descr="Internet Of Things outline">
            <a:extLst>
              <a:ext uri="{FF2B5EF4-FFF2-40B4-BE49-F238E27FC236}">
                <a16:creationId xmlns:a16="http://schemas.microsoft.com/office/drawing/2014/main" id="{F273AE2E-686C-4DB7-A654-49839453F00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39959" y="914154"/>
            <a:ext cx="387928" cy="387928"/>
          </a:xfrm>
          <a:prstGeom prst="rect">
            <a:avLst/>
          </a:prstGeom>
        </p:spPr>
      </p:pic>
      <p:sp>
        <p:nvSpPr>
          <p:cNvPr id="42" name="TextBox 41">
            <a:extLst>
              <a:ext uri="{FF2B5EF4-FFF2-40B4-BE49-F238E27FC236}">
                <a16:creationId xmlns:a16="http://schemas.microsoft.com/office/drawing/2014/main" id="{353A1AA8-8937-41B3-BCF4-56E538376346}"/>
              </a:ext>
            </a:extLst>
          </p:cNvPr>
          <p:cNvSpPr txBox="1"/>
          <p:nvPr/>
        </p:nvSpPr>
        <p:spPr>
          <a:xfrm>
            <a:off x="6421682" y="1252826"/>
            <a:ext cx="837442" cy="230832"/>
          </a:xfrm>
          <a:prstGeom prst="rect">
            <a:avLst/>
          </a:prstGeom>
          <a:noFill/>
        </p:spPr>
        <p:txBody>
          <a:bodyPr wrap="square" rtlCol="0">
            <a:spAutoFit/>
          </a:bodyPr>
          <a:lstStyle>
            <a:defPPr>
              <a:defRPr lang="en-US"/>
            </a:defPPr>
            <a:lvl1pPr algn="r">
              <a:defRPr sz="1100">
                <a:solidFill>
                  <a:srgbClr val="4D4F53"/>
                </a:solidFill>
                <a:latin typeface="Arial" pitchFamily="34" charset="0"/>
                <a:cs typeface="Arial" pitchFamily="34" charset="0"/>
              </a:defRPr>
            </a:lvl1pPr>
          </a:lstStyle>
          <a:p>
            <a:pPr algn="ctr"/>
            <a:r>
              <a:rPr lang="en-US" sz="900">
                <a:solidFill>
                  <a:schemeClr val="tx1"/>
                </a:solidFill>
              </a:rPr>
              <a:t>Devices</a:t>
            </a:r>
          </a:p>
        </p:txBody>
      </p:sp>
      <p:sp>
        <p:nvSpPr>
          <p:cNvPr id="43" name="TextBox 42">
            <a:extLst>
              <a:ext uri="{FF2B5EF4-FFF2-40B4-BE49-F238E27FC236}">
                <a16:creationId xmlns:a16="http://schemas.microsoft.com/office/drawing/2014/main" id="{9646B1DB-E2C5-494A-8C09-947E210650AE}"/>
              </a:ext>
            </a:extLst>
          </p:cNvPr>
          <p:cNvSpPr txBox="1"/>
          <p:nvPr/>
        </p:nvSpPr>
        <p:spPr>
          <a:xfrm>
            <a:off x="7434573" y="1926634"/>
            <a:ext cx="1388440" cy="230832"/>
          </a:xfrm>
          <a:prstGeom prst="rect">
            <a:avLst/>
          </a:prstGeom>
          <a:noFill/>
        </p:spPr>
        <p:txBody>
          <a:bodyPr wrap="square" rtlCol="0">
            <a:spAutoFit/>
          </a:bodyPr>
          <a:lstStyle>
            <a:defPPr>
              <a:defRPr lang="en-US"/>
            </a:defPPr>
            <a:lvl1pPr algn="r">
              <a:defRPr sz="1100">
                <a:solidFill>
                  <a:srgbClr val="4D4F53"/>
                </a:solidFill>
                <a:latin typeface="Arial" pitchFamily="34" charset="0"/>
                <a:cs typeface="Arial" pitchFamily="34" charset="0"/>
              </a:defRPr>
            </a:lvl1pPr>
          </a:lstStyle>
          <a:p>
            <a:pPr algn="l"/>
            <a:r>
              <a:rPr lang="en-US" sz="900">
                <a:solidFill>
                  <a:schemeClr val="tx1"/>
                </a:solidFill>
              </a:rPr>
              <a:t>Directory Services</a:t>
            </a:r>
          </a:p>
        </p:txBody>
      </p:sp>
      <p:sp>
        <p:nvSpPr>
          <p:cNvPr id="44" name="TextBox 43">
            <a:extLst>
              <a:ext uri="{FF2B5EF4-FFF2-40B4-BE49-F238E27FC236}">
                <a16:creationId xmlns:a16="http://schemas.microsoft.com/office/drawing/2014/main" id="{226E6271-A0F7-4A03-A8A8-0DB81E1574C0}"/>
              </a:ext>
            </a:extLst>
          </p:cNvPr>
          <p:cNvSpPr txBox="1"/>
          <p:nvPr/>
        </p:nvSpPr>
        <p:spPr>
          <a:xfrm>
            <a:off x="7457467" y="3046340"/>
            <a:ext cx="1388440" cy="230832"/>
          </a:xfrm>
          <a:prstGeom prst="rect">
            <a:avLst/>
          </a:prstGeom>
          <a:noFill/>
        </p:spPr>
        <p:txBody>
          <a:bodyPr wrap="square" rtlCol="0">
            <a:spAutoFit/>
          </a:bodyPr>
          <a:lstStyle>
            <a:defPPr>
              <a:defRPr lang="en-US"/>
            </a:defPPr>
            <a:lvl1pPr algn="r">
              <a:defRPr sz="1100">
                <a:solidFill>
                  <a:srgbClr val="4D4F53"/>
                </a:solidFill>
                <a:latin typeface="Arial" pitchFamily="34" charset="0"/>
                <a:cs typeface="Arial" pitchFamily="34" charset="0"/>
              </a:defRPr>
            </a:lvl1pPr>
          </a:lstStyle>
          <a:p>
            <a:pPr algn="l"/>
            <a:r>
              <a:rPr lang="en-US" sz="900">
                <a:solidFill>
                  <a:schemeClr val="tx1"/>
                </a:solidFill>
              </a:rPr>
              <a:t>Federation / APIs</a:t>
            </a:r>
          </a:p>
        </p:txBody>
      </p:sp>
      <p:sp>
        <p:nvSpPr>
          <p:cNvPr id="45" name="TextBox 44">
            <a:extLst>
              <a:ext uri="{FF2B5EF4-FFF2-40B4-BE49-F238E27FC236}">
                <a16:creationId xmlns:a16="http://schemas.microsoft.com/office/drawing/2014/main" id="{B56B52C2-6B24-40E7-8387-6A630E05D930}"/>
              </a:ext>
            </a:extLst>
          </p:cNvPr>
          <p:cNvSpPr txBox="1"/>
          <p:nvPr/>
        </p:nvSpPr>
        <p:spPr>
          <a:xfrm>
            <a:off x="7485176" y="2501005"/>
            <a:ext cx="1388440" cy="230832"/>
          </a:xfrm>
          <a:prstGeom prst="rect">
            <a:avLst/>
          </a:prstGeom>
          <a:noFill/>
        </p:spPr>
        <p:txBody>
          <a:bodyPr wrap="square" rtlCol="0">
            <a:spAutoFit/>
          </a:bodyPr>
          <a:lstStyle>
            <a:defPPr>
              <a:defRPr lang="en-US"/>
            </a:defPPr>
            <a:lvl1pPr algn="r">
              <a:defRPr sz="1100">
                <a:solidFill>
                  <a:srgbClr val="4D4F53"/>
                </a:solidFill>
                <a:latin typeface="Arial" pitchFamily="34" charset="0"/>
                <a:cs typeface="Arial" pitchFamily="34" charset="0"/>
              </a:defRPr>
            </a:lvl1pPr>
          </a:lstStyle>
          <a:p>
            <a:pPr algn="l"/>
            <a:r>
              <a:rPr lang="en-US" sz="900">
                <a:solidFill>
                  <a:srgbClr val="000000"/>
                </a:solidFill>
              </a:rPr>
              <a:t>External IDs</a:t>
            </a:r>
          </a:p>
        </p:txBody>
      </p:sp>
      <p:sp>
        <p:nvSpPr>
          <p:cNvPr id="46" name="TextBox 45">
            <a:extLst>
              <a:ext uri="{FF2B5EF4-FFF2-40B4-BE49-F238E27FC236}">
                <a16:creationId xmlns:a16="http://schemas.microsoft.com/office/drawing/2014/main" id="{D1B549F8-2969-42E4-BEEB-F04E7E3FAF2D}"/>
              </a:ext>
            </a:extLst>
          </p:cNvPr>
          <p:cNvSpPr txBox="1"/>
          <p:nvPr/>
        </p:nvSpPr>
        <p:spPr>
          <a:xfrm>
            <a:off x="2449444" y="3591121"/>
            <a:ext cx="1761667" cy="261610"/>
          </a:xfrm>
          <a:prstGeom prst="rect">
            <a:avLst/>
          </a:prstGeom>
          <a:noFill/>
        </p:spPr>
        <p:txBody>
          <a:bodyPr wrap="square" rtlCol="0">
            <a:spAutoFit/>
          </a:bodyPr>
          <a:lstStyle/>
          <a:p>
            <a:pPr algn="ctr"/>
            <a:r>
              <a:rPr lang="en-US" sz="1050" b="1">
                <a:latin typeface="Arial" pitchFamily="34" charset="0"/>
                <a:cs typeface="Arial" pitchFamily="34" charset="0"/>
              </a:rPr>
              <a:t>Capabilities</a:t>
            </a:r>
          </a:p>
        </p:txBody>
      </p:sp>
      <p:sp>
        <p:nvSpPr>
          <p:cNvPr id="47" name="TextBox 46">
            <a:extLst>
              <a:ext uri="{FF2B5EF4-FFF2-40B4-BE49-F238E27FC236}">
                <a16:creationId xmlns:a16="http://schemas.microsoft.com/office/drawing/2014/main" id="{5EC982B5-8465-4569-9760-BA32D7EA6796}"/>
              </a:ext>
            </a:extLst>
          </p:cNvPr>
          <p:cNvSpPr txBox="1"/>
          <p:nvPr/>
        </p:nvSpPr>
        <p:spPr>
          <a:xfrm>
            <a:off x="4998098" y="3611200"/>
            <a:ext cx="1761667" cy="261610"/>
          </a:xfrm>
          <a:prstGeom prst="rect">
            <a:avLst/>
          </a:prstGeom>
          <a:noFill/>
        </p:spPr>
        <p:txBody>
          <a:bodyPr wrap="square" rtlCol="0">
            <a:spAutoFit/>
          </a:bodyPr>
          <a:lstStyle/>
          <a:p>
            <a:pPr algn="ctr"/>
            <a:r>
              <a:rPr lang="en-US" sz="1050" b="1">
                <a:latin typeface="Arial" pitchFamily="34" charset="0"/>
                <a:cs typeface="Arial" pitchFamily="34" charset="0"/>
              </a:rPr>
              <a:t>Services</a:t>
            </a:r>
          </a:p>
        </p:txBody>
      </p:sp>
      <p:sp>
        <p:nvSpPr>
          <p:cNvPr id="48" name="TextBox 47">
            <a:extLst>
              <a:ext uri="{FF2B5EF4-FFF2-40B4-BE49-F238E27FC236}">
                <a16:creationId xmlns:a16="http://schemas.microsoft.com/office/drawing/2014/main" id="{34B10E06-CF72-431A-8971-40F32D47DE3E}"/>
              </a:ext>
            </a:extLst>
          </p:cNvPr>
          <p:cNvSpPr txBox="1"/>
          <p:nvPr/>
        </p:nvSpPr>
        <p:spPr>
          <a:xfrm>
            <a:off x="7641932" y="3611200"/>
            <a:ext cx="1761667" cy="261610"/>
          </a:xfrm>
          <a:prstGeom prst="rect">
            <a:avLst/>
          </a:prstGeom>
          <a:noFill/>
        </p:spPr>
        <p:txBody>
          <a:bodyPr wrap="square" rtlCol="0">
            <a:spAutoFit/>
          </a:bodyPr>
          <a:lstStyle/>
          <a:p>
            <a:r>
              <a:rPr lang="en-US" sz="1050" b="1">
                <a:latin typeface="Arial" pitchFamily="34" charset="0"/>
                <a:cs typeface="Arial" pitchFamily="34" charset="0"/>
              </a:rPr>
              <a:t>Technical Architecture</a:t>
            </a:r>
          </a:p>
        </p:txBody>
      </p:sp>
      <p:sp>
        <p:nvSpPr>
          <p:cNvPr id="50" name="Rectangle 49">
            <a:extLst>
              <a:ext uri="{FF2B5EF4-FFF2-40B4-BE49-F238E27FC236}">
                <a16:creationId xmlns:a16="http://schemas.microsoft.com/office/drawing/2014/main" id="{5B4320F9-43F5-4B76-98B9-3ACBA08F3EEA}"/>
              </a:ext>
            </a:extLst>
          </p:cNvPr>
          <p:cNvSpPr/>
          <p:nvPr/>
        </p:nvSpPr>
        <p:spPr>
          <a:xfrm>
            <a:off x="2396182" y="3944175"/>
            <a:ext cx="1811812" cy="192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latin typeface="Arial" pitchFamily="34" charset="0"/>
                <a:cs typeface="Arial" pitchFamily="34" charset="0"/>
              </a:rPr>
              <a:t>Identity API</a:t>
            </a:r>
          </a:p>
        </p:txBody>
      </p:sp>
      <p:sp>
        <p:nvSpPr>
          <p:cNvPr id="51" name="Rectangle 50">
            <a:extLst>
              <a:ext uri="{FF2B5EF4-FFF2-40B4-BE49-F238E27FC236}">
                <a16:creationId xmlns:a16="http://schemas.microsoft.com/office/drawing/2014/main" id="{79B85764-41E2-486C-8856-42DAA2E78250}"/>
              </a:ext>
            </a:extLst>
          </p:cNvPr>
          <p:cNvSpPr/>
          <p:nvPr/>
        </p:nvSpPr>
        <p:spPr>
          <a:xfrm>
            <a:off x="2396182" y="4209166"/>
            <a:ext cx="1811812" cy="192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latin typeface="Arial" pitchFamily="34" charset="0"/>
                <a:cs typeface="Arial" pitchFamily="34" charset="0"/>
              </a:rPr>
              <a:t>Identity Federation</a:t>
            </a:r>
          </a:p>
        </p:txBody>
      </p:sp>
      <p:sp>
        <p:nvSpPr>
          <p:cNvPr id="52" name="Rectangle 51">
            <a:extLst>
              <a:ext uri="{FF2B5EF4-FFF2-40B4-BE49-F238E27FC236}">
                <a16:creationId xmlns:a16="http://schemas.microsoft.com/office/drawing/2014/main" id="{2C87A289-CB70-4A33-AC47-A097D7341BA5}"/>
              </a:ext>
            </a:extLst>
          </p:cNvPr>
          <p:cNvSpPr/>
          <p:nvPr/>
        </p:nvSpPr>
        <p:spPr>
          <a:xfrm>
            <a:off x="2396180" y="4478223"/>
            <a:ext cx="1811812" cy="192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latin typeface="Arial" pitchFamily="34" charset="0"/>
                <a:cs typeface="Arial" pitchFamily="34" charset="0"/>
              </a:rPr>
              <a:t>Access Governance</a:t>
            </a:r>
          </a:p>
        </p:txBody>
      </p:sp>
      <p:sp>
        <p:nvSpPr>
          <p:cNvPr id="53" name="Rectangle 52">
            <a:extLst>
              <a:ext uri="{FF2B5EF4-FFF2-40B4-BE49-F238E27FC236}">
                <a16:creationId xmlns:a16="http://schemas.microsoft.com/office/drawing/2014/main" id="{7919F74E-76C2-4635-9211-B55D1A797E5D}"/>
              </a:ext>
            </a:extLst>
          </p:cNvPr>
          <p:cNvSpPr/>
          <p:nvPr/>
        </p:nvSpPr>
        <p:spPr>
          <a:xfrm>
            <a:off x="2396180" y="4751358"/>
            <a:ext cx="1811812" cy="192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latin typeface="Arial" pitchFamily="34" charset="0"/>
                <a:cs typeface="Arial" pitchFamily="34" charset="0"/>
              </a:rPr>
              <a:t>Privilege Access</a:t>
            </a:r>
          </a:p>
        </p:txBody>
      </p:sp>
      <p:sp>
        <p:nvSpPr>
          <p:cNvPr id="54" name="Rectangle 53">
            <a:extLst>
              <a:ext uri="{FF2B5EF4-FFF2-40B4-BE49-F238E27FC236}">
                <a16:creationId xmlns:a16="http://schemas.microsoft.com/office/drawing/2014/main" id="{48C1C7BC-6FBB-43BC-9726-538AB75135E8}"/>
              </a:ext>
            </a:extLst>
          </p:cNvPr>
          <p:cNvSpPr/>
          <p:nvPr/>
        </p:nvSpPr>
        <p:spPr>
          <a:xfrm>
            <a:off x="2396179" y="5030887"/>
            <a:ext cx="1811812" cy="192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latin typeface="Arial" pitchFamily="34" charset="0"/>
                <a:cs typeface="Arial" pitchFamily="34" charset="0"/>
              </a:rPr>
              <a:t>Identity Gov &amp; Lifecycle</a:t>
            </a:r>
          </a:p>
        </p:txBody>
      </p:sp>
      <p:sp>
        <p:nvSpPr>
          <p:cNvPr id="55" name="Rectangle 54">
            <a:extLst>
              <a:ext uri="{FF2B5EF4-FFF2-40B4-BE49-F238E27FC236}">
                <a16:creationId xmlns:a16="http://schemas.microsoft.com/office/drawing/2014/main" id="{1FC77358-D5FC-4873-80AB-0D67835587DC}"/>
              </a:ext>
            </a:extLst>
          </p:cNvPr>
          <p:cNvSpPr/>
          <p:nvPr/>
        </p:nvSpPr>
        <p:spPr>
          <a:xfrm>
            <a:off x="2396178" y="5310416"/>
            <a:ext cx="1811812" cy="192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latin typeface="Arial" pitchFamily="34" charset="0"/>
                <a:cs typeface="Arial" pitchFamily="34" charset="0"/>
              </a:rPr>
              <a:t>Auditing &amp; Reporting</a:t>
            </a:r>
          </a:p>
        </p:txBody>
      </p:sp>
      <p:sp>
        <p:nvSpPr>
          <p:cNvPr id="56" name="Rectangle 55">
            <a:extLst>
              <a:ext uri="{FF2B5EF4-FFF2-40B4-BE49-F238E27FC236}">
                <a16:creationId xmlns:a16="http://schemas.microsoft.com/office/drawing/2014/main" id="{B50D12FF-33A4-4685-A724-3AAABB1CECBA}"/>
              </a:ext>
            </a:extLst>
          </p:cNvPr>
          <p:cNvSpPr/>
          <p:nvPr/>
        </p:nvSpPr>
        <p:spPr>
          <a:xfrm>
            <a:off x="5044116" y="3923209"/>
            <a:ext cx="1811812" cy="371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latin typeface="Arial" pitchFamily="34" charset="0"/>
                <a:cs typeface="Arial" pitchFamily="34" charset="0"/>
              </a:rPr>
              <a:t>Authentication</a:t>
            </a:r>
          </a:p>
        </p:txBody>
      </p:sp>
      <p:sp>
        <p:nvSpPr>
          <p:cNvPr id="57" name="Rectangle 56">
            <a:extLst>
              <a:ext uri="{FF2B5EF4-FFF2-40B4-BE49-F238E27FC236}">
                <a16:creationId xmlns:a16="http://schemas.microsoft.com/office/drawing/2014/main" id="{B6B0B5FE-BF61-4959-B34C-40D3BE5A8540}"/>
              </a:ext>
            </a:extLst>
          </p:cNvPr>
          <p:cNvSpPr/>
          <p:nvPr/>
        </p:nvSpPr>
        <p:spPr>
          <a:xfrm>
            <a:off x="5044116" y="4355964"/>
            <a:ext cx="1811812" cy="371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latin typeface="Arial" pitchFamily="34" charset="0"/>
                <a:cs typeface="Arial" pitchFamily="34" charset="0"/>
              </a:rPr>
              <a:t>Identity Management</a:t>
            </a:r>
          </a:p>
        </p:txBody>
      </p:sp>
      <p:sp>
        <p:nvSpPr>
          <p:cNvPr id="58" name="Rectangle 57">
            <a:extLst>
              <a:ext uri="{FF2B5EF4-FFF2-40B4-BE49-F238E27FC236}">
                <a16:creationId xmlns:a16="http://schemas.microsoft.com/office/drawing/2014/main" id="{0D27AF50-BB82-4F7C-8426-9392394555D9}"/>
              </a:ext>
            </a:extLst>
          </p:cNvPr>
          <p:cNvSpPr/>
          <p:nvPr/>
        </p:nvSpPr>
        <p:spPr>
          <a:xfrm>
            <a:off x="5048808" y="4789642"/>
            <a:ext cx="1811812" cy="371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latin typeface="Arial" pitchFamily="34" charset="0"/>
                <a:cs typeface="Arial" pitchFamily="34" charset="0"/>
              </a:rPr>
              <a:t>Access Management</a:t>
            </a:r>
          </a:p>
        </p:txBody>
      </p:sp>
      <p:sp>
        <p:nvSpPr>
          <p:cNvPr id="59" name="Rectangle 58">
            <a:extLst>
              <a:ext uri="{FF2B5EF4-FFF2-40B4-BE49-F238E27FC236}">
                <a16:creationId xmlns:a16="http://schemas.microsoft.com/office/drawing/2014/main" id="{391C70F6-F09B-448D-93C6-4CD5443F37C0}"/>
              </a:ext>
            </a:extLst>
          </p:cNvPr>
          <p:cNvSpPr/>
          <p:nvPr/>
        </p:nvSpPr>
        <p:spPr>
          <a:xfrm>
            <a:off x="5048808" y="5234440"/>
            <a:ext cx="1811812" cy="371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latin typeface="Arial" pitchFamily="34" charset="0"/>
                <a:cs typeface="Arial" pitchFamily="34" charset="0"/>
              </a:rPr>
              <a:t>Access Governance</a:t>
            </a:r>
          </a:p>
        </p:txBody>
      </p:sp>
      <p:sp>
        <p:nvSpPr>
          <p:cNvPr id="60" name="Rectangle 59">
            <a:extLst>
              <a:ext uri="{FF2B5EF4-FFF2-40B4-BE49-F238E27FC236}">
                <a16:creationId xmlns:a16="http://schemas.microsoft.com/office/drawing/2014/main" id="{748E3056-0CF8-4E75-9F2D-94B864F72F26}"/>
              </a:ext>
            </a:extLst>
          </p:cNvPr>
          <p:cNvSpPr/>
          <p:nvPr/>
        </p:nvSpPr>
        <p:spPr>
          <a:xfrm>
            <a:off x="7550891" y="3923209"/>
            <a:ext cx="1811812" cy="371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latin typeface="Arial" pitchFamily="34" charset="0"/>
                <a:cs typeface="Arial" pitchFamily="34" charset="0"/>
              </a:rPr>
              <a:t>Directory Services</a:t>
            </a:r>
          </a:p>
        </p:txBody>
      </p:sp>
      <p:sp>
        <p:nvSpPr>
          <p:cNvPr id="61" name="Rectangle 60">
            <a:extLst>
              <a:ext uri="{FF2B5EF4-FFF2-40B4-BE49-F238E27FC236}">
                <a16:creationId xmlns:a16="http://schemas.microsoft.com/office/drawing/2014/main" id="{CDA64865-C9DD-4B22-8DE4-728AE5DD6606}"/>
              </a:ext>
            </a:extLst>
          </p:cNvPr>
          <p:cNvSpPr/>
          <p:nvPr/>
        </p:nvSpPr>
        <p:spPr>
          <a:xfrm>
            <a:off x="7550891" y="4355964"/>
            <a:ext cx="1811812" cy="371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latin typeface="Arial" pitchFamily="34" charset="0"/>
                <a:cs typeface="Arial" pitchFamily="34" charset="0"/>
              </a:rPr>
              <a:t>API</a:t>
            </a:r>
          </a:p>
        </p:txBody>
      </p:sp>
      <p:sp>
        <p:nvSpPr>
          <p:cNvPr id="62" name="Rectangle 61">
            <a:extLst>
              <a:ext uri="{FF2B5EF4-FFF2-40B4-BE49-F238E27FC236}">
                <a16:creationId xmlns:a16="http://schemas.microsoft.com/office/drawing/2014/main" id="{5172B324-D378-4935-AF45-78354BEE4E74}"/>
              </a:ext>
            </a:extLst>
          </p:cNvPr>
          <p:cNvSpPr/>
          <p:nvPr/>
        </p:nvSpPr>
        <p:spPr>
          <a:xfrm>
            <a:off x="7533405" y="4801357"/>
            <a:ext cx="1811812" cy="371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latin typeface="Arial" pitchFamily="34" charset="0"/>
                <a:cs typeface="Arial" pitchFamily="34" charset="0"/>
              </a:rPr>
              <a:t>Micro Services</a:t>
            </a:r>
          </a:p>
        </p:txBody>
      </p:sp>
      <p:sp>
        <p:nvSpPr>
          <p:cNvPr id="63" name="Rectangle 62">
            <a:extLst>
              <a:ext uri="{FF2B5EF4-FFF2-40B4-BE49-F238E27FC236}">
                <a16:creationId xmlns:a16="http://schemas.microsoft.com/office/drawing/2014/main" id="{2F972675-2A4F-4041-8646-33C1970340C7}"/>
              </a:ext>
            </a:extLst>
          </p:cNvPr>
          <p:cNvSpPr/>
          <p:nvPr/>
        </p:nvSpPr>
        <p:spPr>
          <a:xfrm>
            <a:off x="7550891" y="5251561"/>
            <a:ext cx="845128" cy="371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latin typeface="Arial" pitchFamily="34" charset="0"/>
                <a:cs typeface="Arial" pitchFamily="34" charset="0"/>
              </a:rPr>
              <a:t>Cloud</a:t>
            </a:r>
          </a:p>
        </p:txBody>
      </p:sp>
      <p:sp>
        <p:nvSpPr>
          <p:cNvPr id="64" name="Rectangle 63">
            <a:extLst>
              <a:ext uri="{FF2B5EF4-FFF2-40B4-BE49-F238E27FC236}">
                <a16:creationId xmlns:a16="http://schemas.microsoft.com/office/drawing/2014/main" id="{A786AED8-3BA7-4846-9A65-BA7D46709EA3}"/>
              </a:ext>
            </a:extLst>
          </p:cNvPr>
          <p:cNvSpPr/>
          <p:nvPr/>
        </p:nvSpPr>
        <p:spPr>
          <a:xfrm>
            <a:off x="8517574" y="5251561"/>
            <a:ext cx="845129" cy="371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latin typeface="Arial" pitchFamily="34" charset="0"/>
                <a:cs typeface="Arial" pitchFamily="34" charset="0"/>
              </a:rPr>
              <a:t>On Premise</a:t>
            </a:r>
          </a:p>
        </p:txBody>
      </p:sp>
      <p:sp>
        <p:nvSpPr>
          <p:cNvPr id="66" name="TextBox 65">
            <a:extLst>
              <a:ext uri="{FF2B5EF4-FFF2-40B4-BE49-F238E27FC236}">
                <a16:creationId xmlns:a16="http://schemas.microsoft.com/office/drawing/2014/main" id="{47BF99FF-2078-4D43-B76B-09357B346B98}"/>
              </a:ext>
            </a:extLst>
          </p:cNvPr>
          <p:cNvSpPr txBox="1"/>
          <p:nvPr/>
        </p:nvSpPr>
        <p:spPr>
          <a:xfrm>
            <a:off x="751438" y="4191404"/>
            <a:ext cx="1279950" cy="261610"/>
          </a:xfrm>
          <a:prstGeom prst="rect">
            <a:avLst/>
          </a:prstGeom>
          <a:noFill/>
        </p:spPr>
        <p:txBody>
          <a:bodyPr wrap="square" rtlCol="0">
            <a:spAutoFit/>
          </a:bodyPr>
          <a:lstStyle/>
          <a:p>
            <a:pPr algn="r"/>
            <a:r>
              <a:rPr lang="en-US" sz="1050">
                <a:latin typeface="Arial" pitchFamily="34" charset="0"/>
                <a:cs typeface="Arial" pitchFamily="34" charset="0"/>
              </a:rPr>
              <a:t>Digital Initiatives</a:t>
            </a:r>
          </a:p>
        </p:txBody>
      </p:sp>
      <p:sp>
        <p:nvSpPr>
          <p:cNvPr id="67" name="TextBox 66">
            <a:extLst>
              <a:ext uri="{FF2B5EF4-FFF2-40B4-BE49-F238E27FC236}">
                <a16:creationId xmlns:a16="http://schemas.microsoft.com/office/drawing/2014/main" id="{2AEF151A-5365-46F6-909A-BDD35AEA2CDF}"/>
              </a:ext>
            </a:extLst>
          </p:cNvPr>
          <p:cNvSpPr txBox="1"/>
          <p:nvPr/>
        </p:nvSpPr>
        <p:spPr>
          <a:xfrm>
            <a:off x="796174" y="4964031"/>
            <a:ext cx="1279950" cy="261610"/>
          </a:xfrm>
          <a:prstGeom prst="rect">
            <a:avLst/>
          </a:prstGeom>
          <a:noFill/>
        </p:spPr>
        <p:txBody>
          <a:bodyPr wrap="square" rtlCol="0">
            <a:spAutoFit/>
          </a:bodyPr>
          <a:lstStyle/>
          <a:p>
            <a:pPr algn="r"/>
            <a:r>
              <a:rPr lang="en-US" sz="1050">
                <a:latin typeface="Arial" pitchFamily="34" charset="0"/>
                <a:cs typeface="Arial" pitchFamily="34" charset="0"/>
              </a:rPr>
              <a:t>SaaS Adoption</a:t>
            </a:r>
          </a:p>
        </p:txBody>
      </p:sp>
      <p:sp>
        <p:nvSpPr>
          <p:cNvPr id="68" name="Arrow: Pentagon 67">
            <a:extLst>
              <a:ext uri="{FF2B5EF4-FFF2-40B4-BE49-F238E27FC236}">
                <a16:creationId xmlns:a16="http://schemas.microsoft.com/office/drawing/2014/main" id="{8C0094B1-CFEB-467B-8A5A-41F45EC92B1A}"/>
              </a:ext>
            </a:extLst>
          </p:cNvPr>
          <p:cNvSpPr/>
          <p:nvPr/>
        </p:nvSpPr>
        <p:spPr>
          <a:xfrm>
            <a:off x="796174" y="4097341"/>
            <a:ext cx="1406699" cy="431672"/>
          </a:xfrm>
          <a:prstGeom prst="homePlate">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69" name="Arrow: Pentagon 68">
            <a:extLst>
              <a:ext uri="{FF2B5EF4-FFF2-40B4-BE49-F238E27FC236}">
                <a16:creationId xmlns:a16="http://schemas.microsoft.com/office/drawing/2014/main" id="{77C883B8-CF42-47D6-9B45-5F483B773719}"/>
              </a:ext>
            </a:extLst>
          </p:cNvPr>
          <p:cNvSpPr/>
          <p:nvPr/>
        </p:nvSpPr>
        <p:spPr>
          <a:xfrm>
            <a:off x="796174" y="4878744"/>
            <a:ext cx="1406699" cy="431672"/>
          </a:xfrm>
          <a:prstGeom prst="homePlate">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70" name="Arrow: Pentagon 69">
            <a:extLst>
              <a:ext uri="{FF2B5EF4-FFF2-40B4-BE49-F238E27FC236}">
                <a16:creationId xmlns:a16="http://schemas.microsoft.com/office/drawing/2014/main" id="{77294111-2F4B-4D6A-9AF0-3A971ED4D126}"/>
              </a:ext>
            </a:extLst>
          </p:cNvPr>
          <p:cNvSpPr/>
          <p:nvPr/>
        </p:nvSpPr>
        <p:spPr>
          <a:xfrm rot="10800000">
            <a:off x="9518073" y="3971141"/>
            <a:ext cx="1406699" cy="431672"/>
          </a:xfrm>
          <a:prstGeom prst="homePlate">
            <a:avLst/>
          </a:prstGeom>
          <a:noFill/>
          <a:ln>
            <a:solidFill>
              <a:srgbClr val="EBA77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71" name="Arrow: Pentagon 70">
            <a:extLst>
              <a:ext uri="{FF2B5EF4-FFF2-40B4-BE49-F238E27FC236}">
                <a16:creationId xmlns:a16="http://schemas.microsoft.com/office/drawing/2014/main" id="{7BFA1CD1-E759-47C4-93F9-2DC7C8FA7E35}"/>
              </a:ext>
            </a:extLst>
          </p:cNvPr>
          <p:cNvSpPr/>
          <p:nvPr/>
        </p:nvSpPr>
        <p:spPr>
          <a:xfrm rot="10800000">
            <a:off x="9514374" y="4530624"/>
            <a:ext cx="1406699" cy="431672"/>
          </a:xfrm>
          <a:prstGeom prst="homePlate">
            <a:avLst/>
          </a:prstGeom>
          <a:noFill/>
          <a:ln>
            <a:solidFill>
              <a:srgbClr val="EBA77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72" name="TextBox 71">
            <a:extLst>
              <a:ext uri="{FF2B5EF4-FFF2-40B4-BE49-F238E27FC236}">
                <a16:creationId xmlns:a16="http://schemas.microsoft.com/office/drawing/2014/main" id="{7B9D7FD8-728E-4D2B-AF61-01E97034707F}"/>
              </a:ext>
            </a:extLst>
          </p:cNvPr>
          <p:cNvSpPr txBox="1"/>
          <p:nvPr/>
        </p:nvSpPr>
        <p:spPr>
          <a:xfrm>
            <a:off x="9542463" y="4046610"/>
            <a:ext cx="1279950" cy="261610"/>
          </a:xfrm>
          <a:prstGeom prst="rect">
            <a:avLst/>
          </a:prstGeom>
          <a:noFill/>
        </p:spPr>
        <p:txBody>
          <a:bodyPr wrap="square" rtlCol="0">
            <a:spAutoFit/>
          </a:bodyPr>
          <a:lstStyle/>
          <a:p>
            <a:pPr algn="r"/>
            <a:r>
              <a:rPr lang="en-US" sz="1050">
                <a:latin typeface="Arial" pitchFamily="34" charset="0"/>
                <a:cs typeface="Arial" pitchFamily="34" charset="0"/>
              </a:rPr>
              <a:t>Legacy IAM</a:t>
            </a:r>
          </a:p>
        </p:txBody>
      </p:sp>
      <p:sp>
        <p:nvSpPr>
          <p:cNvPr id="73" name="TextBox 72">
            <a:extLst>
              <a:ext uri="{FF2B5EF4-FFF2-40B4-BE49-F238E27FC236}">
                <a16:creationId xmlns:a16="http://schemas.microsoft.com/office/drawing/2014/main" id="{60AA6B3D-D2F4-4996-B9DB-263871A1AC6B}"/>
              </a:ext>
            </a:extLst>
          </p:cNvPr>
          <p:cNvSpPr txBox="1"/>
          <p:nvPr/>
        </p:nvSpPr>
        <p:spPr>
          <a:xfrm>
            <a:off x="9492113" y="4619502"/>
            <a:ext cx="1465081" cy="253916"/>
          </a:xfrm>
          <a:prstGeom prst="rect">
            <a:avLst/>
          </a:prstGeom>
          <a:noFill/>
        </p:spPr>
        <p:txBody>
          <a:bodyPr wrap="square" rtlCol="0">
            <a:spAutoFit/>
          </a:bodyPr>
          <a:lstStyle/>
          <a:p>
            <a:pPr algn="r"/>
            <a:r>
              <a:rPr lang="en-US" sz="1050">
                <a:latin typeface="Arial" pitchFamily="34" charset="0"/>
                <a:cs typeface="Arial" pitchFamily="34" charset="0"/>
              </a:rPr>
              <a:t>Legacy Application</a:t>
            </a:r>
          </a:p>
        </p:txBody>
      </p:sp>
      <p:sp>
        <p:nvSpPr>
          <p:cNvPr id="74" name="Arrow: Pentagon 73">
            <a:extLst>
              <a:ext uri="{FF2B5EF4-FFF2-40B4-BE49-F238E27FC236}">
                <a16:creationId xmlns:a16="http://schemas.microsoft.com/office/drawing/2014/main" id="{EF0B7F5D-95D4-4C44-83EA-14CF0892CB62}"/>
              </a:ext>
            </a:extLst>
          </p:cNvPr>
          <p:cNvSpPr/>
          <p:nvPr/>
        </p:nvSpPr>
        <p:spPr>
          <a:xfrm rot="10800000">
            <a:off x="9521305" y="5126672"/>
            <a:ext cx="1406699" cy="431672"/>
          </a:xfrm>
          <a:prstGeom prst="homePlate">
            <a:avLst/>
          </a:prstGeom>
          <a:noFill/>
          <a:ln>
            <a:solidFill>
              <a:srgbClr val="EBA77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76" name="TextBox 75">
            <a:extLst>
              <a:ext uri="{FF2B5EF4-FFF2-40B4-BE49-F238E27FC236}">
                <a16:creationId xmlns:a16="http://schemas.microsoft.com/office/drawing/2014/main" id="{E3D203AD-07AB-46DC-BEE2-09B03DBD6358}"/>
              </a:ext>
            </a:extLst>
          </p:cNvPr>
          <p:cNvSpPr txBox="1"/>
          <p:nvPr/>
        </p:nvSpPr>
        <p:spPr>
          <a:xfrm>
            <a:off x="9501912" y="5201342"/>
            <a:ext cx="1465081" cy="253916"/>
          </a:xfrm>
          <a:prstGeom prst="rect">
            <a:avLst/>
          </a:prstGeom>
          <a:noFill/>
        </p:spPr>
        <p:txBody>
          <a:bodyPr wrap="square" rtlCol="0">
            <a:spAutoFit/>
          </a:bodyPr>
          <a:lstStyle/>
          <a:p>
            <a:pPr algn="r"/>
            <a:r>
              <a:rPr lang="en-US" sz="1050">
                <a:latin typeface="Arial" pitchFamily="34" charset="0"/>
                <a:cs typeface="Arial" pitchFamily="34" charset="0"/>
              </a:rPr>
              <a:t>Legacy Integration</a:t>
            </a:r>
          </a:p>
        </p:txBody>
      </p:sp>
      <p:sp>
        <p:nvSpPr>
          <p:cNvPr id="77" name="Rectangle 76">
            <a:extLst>
              <a:ext uri="{FF2B5EF4-FFF2-40B4-BE49-F238E27FC236}">
                <a16:creationId xmlns:a16="http://schemas.microsoft.com/office/drawing/2014/main" id="{2C4E60E4-632E-4562-B309-1CAF8F7E058C}"/>
              </a:ext>
            </a:extLst>
          </p:cNvPr>
          <p:cNvSpPr/>
          <p:nvPr/>
        </p:nvSpPr>
        <p:spPr>
          <a:xfrm>
            <a:off x="1967345" y="5797920"/>
            <a:ext cx="7751619" cy="32169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tx1"/>
              </a:solidFill>
              <a:latin typeface="Arial" pitchFamily="34" charset="0"/>
              <a:cs typeface="Arial" pitchFamily="34" charset="0"/>
            </a:endParaRPr>
          </a:p>
        </p:txBody>
      </p:sp>
      <p:sp>
        <p:nvSpPr>
          <p:cNvPr id="78" name="TextBox 77">
            <a:extLst>
              <a:ext uri="{FF2B5EF4-FFF2-40B4-BE49-F238E27FC236}">
                <a16:creationId xmlns:a16="http://schemas.microsoft.com/office/drawing/2014/main" id="{14019487-9501-41B8-AC04-27BEEF74A55C}"/>
              </a:ext>
            </a:extLst>
          </p:cNvPr>
          <p:cNvSpPr txBox="1"/>
          <p:nvPr/>
        </p:nvSpPr>
        <p:spPr>
          <a:xfrm>
            <a:off x="2646395" y="5831695"/>
            <a:ext cx="1279950" cy="261610"/>
          </a:xfrm>
          <a:prstGeom prst="rect">
            <a:avLst/>
          </a:prstGeom>
          <a:solidFill>
            <a:schemeClr val="bg1"/>
          </a:solidFill>
        </p:spPr>
        <p:txBody>
          <a:bodyPr wrap="square" rtlCol="0">
            <a:spAutoFit/>
          </a:bodyPr>
          <a:lstStyle/>
          <a:p>
            <a:pPr algn="ctr"/>
            <a:r>
              <a:rPr lang="en-US" sz="1050">
                <a:latin typeface="Arial" pitchFamily="34" charset="0"/>
                <a:cs typeface="Arial" pitchFamily="34" charset="0"/>
              </a:rPr>
              <a:t>Policy</a:t>
            </a:r>
          </a:p>
        </p:txBody>
      </p:sp>
      <p:sp>
        <p:nvSpPr>
          <p:cNvPr id="79" name="TextBox 78">
            <a:extLst>
              <a:ext uri="{FF2B5EF4-FFF2-40B4-BE49-F238E27FC236}">
                <a16:creationId xmlns:a16="http://schemas.microsoft.com/office/drawing/2014/main" id="{7F578FE9-27BD-4E40-AF44-6867A8FC008E}"/>
              </a:ext>
            </a:extLst>
          </p:cNvPr>
          <p:cNvSpPr txBox="1"/>
          <p:nvPr/>
        </p:nvSpPr>
        <p:spPr>
          <a:xfrm>
            <a:off x="4404141" y="5830087"/>
            <a:ext cx="1279950" cy="261610"/>
          </a:xfrm>
          <a:prstGeom prst="rect">
            <a:avLst/>
          </a:prstGeom>
          <a:solidFill>
            <a:schemeClr val="bg1"/>
          </a:solidFill>
        </p:spPr>
        <p:txBody>
          <a:bodyPr wrap="square" rtlCol="0">
            <a:spAutoFit/>
          </a:bodyPr>
          <a:lstStyle/>
          <a:p>
            <a:pPr algn="ctr"/>
            <a:r>
              <a:rPr lang="en-US" sz="1050">
                <a:latin typeface="Arial" pitchFamily="34" charset="0"/>
                <a:cs typeface="Arial" pitchFamily="34" charset="0"/>
              </a:rPr>
              <a:t>Standards</a:t>
            </a:r>
          </a:p>
        </p:txBody>
      </p:sp>
      <p:sp>
        <p:nvSpPr>
          <p:cNvPr id="80" name="TextBox 79">
            <a:extLst>
              <a:ext uri="{FF2B5EF4-FFF2-40B4-BE49-F238E27FC236}">
                <a16:creationId xmlns:a16="http://schemas.microsoft.com/office/drawing/2014/main" id="{B10C70D0-AB87-4EEF-A668-A751B6947750}"/>
              </a:ext>
            </a:extLst>
          </p:cNvPr>
          <p:cNvSpPr txBox="1"/>
          <p:nvPr/>
        </p:nvSpPr>
        <p:spPr>
          <a:xfrm>
            <a:off x="6153175" y="5823708"/>
            <a:ext cx="1279950" cy="261610"/>
          </a:xfrm>
          <a:prstGeom prst="rect">
            <a:avLst/>
          </a:prstGeom>
          <a:solidFill>
            <a:schemeClr val="bg1"/>
          </a:solidFill>
        </p:spPr>
        <p:txBody>
          <a:bodyPr wrap="square" rtlCol="0">
            <a:spAutoFit/>
          </a:bodyPr>
          <a:lstStyle/>
          <a:p>
            <a:pPr algn="ctr"/>
            <a:r>
              <a:rPr lang="en-US" sz="1050">
                <a:latin typeface="Arial" pitchFamily="34" charset="0"/>
                <a:cs typeface="Arial" pitchFamily="34" charset="0"/>
              </a:rPr>
              <a:t>Connectors</a:t>
            </a:r>
          </a:p>
        </p:txBody>
      </p:sp>
      <p:sp>
        <p:nvSpPr>
          <p:cNvPr id="81" name="TextBox 80">
            <a:extLst>
              <a:ext uri="{FF2B5EF4-FFF2-40B4-BE49-F238E27FC236}">
                <a16:creationId xmlns:a16="http://schemas.microsoft.com/office/drawing/2014/main" id="{F6A4C8F8-06EF-4B13-B059-4289F32FE4DA}"/>
              </a:ext>
            </a:extLst>
          </p:cNvPr>
          <p:cNvSpPr txBox="1"/>
          <p:nvPr/>
        </p:nvSpPr>
        <p:spPr>
          <a:xfrm>
            <a:off x="7796087" y="5830087"/>
            <a:ext cx="1279950" cy="261610"/>
          </a:xfrm>
          <a:prstGeom prst="rect">
            <a:avLst/>
          </a:prstGeom>
          <a:solidFill>
            <a:schemeClr val="bg1"/>
          </a:solidFill>
        </p:spPr>
        <p:txBody>
          <a:bodyPr wrap="square" rtlCol="0">
            <a:spAutoFit/>
          </a:bodyPr>
          <a:lstStyle/>
          <a:p>
            <a:pPr algn="ctr"/>
            <a:r>
              <a:rPr lang="en-US" sz="1050">
                <a:latin typeface="Arial" pitchFamily="34" charset="0"/>
                <a:cs typeface="Arial" pitchFamily="34" charset="0"/>
              </a:rPr>
              <a:t>Automation</a:t>
            </a:r>
          </a:p>
        </p:txBody>
      </p:sp>
      <p:sp>
        <p:nvSpPr>
          <p:cNvPr id="92" name="Rectangle 91">
            <a:extLst>
              <a:ext uri="{FF2B5EF4-FFF2-40B4-BE49-F238E27FC236}">
                <a16:creationId xmlns:a16="http://schemas.microsoft.com/office/drawing/2014/main" id="{439F45C8-5094-912D-5E73-6B2771136F77}"/>
              </a:ext>
            </a:extLst>
          </p:cNvPr>
          <p:cNvSpPr/>
          <p:nvPr/>
        </p:nvSpPr>
        <p:spPr>
          <a:xfrm>
            <a:off x="9863979" y="976297"/>
            <a:ext cx="1916868" cy="407126"/>
          </a:xfrm>
          <a:prstGeom prst="rect">
            <a:avLst/>
          </a:prstGeom>
          <a:noFill/>
          <a:ln w="19050">
            <a:solidFill>
              <a:srgbClr val="4181C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Arial" pitchFamily="34" charset="0"/>
                <a:cs typeface="Arial" pitchFamily="34" charset="0"/>
              </a:rPr>
              <a:t>Primary areas to consider for CIAM Transformation</a:t>
            </a:r>
          </a:p>
        </p:txBody>
      </p:sp>
    </p:spTree>
    <p:extLst>
      <p:ext uri="{BB962C8B-B14F-4D97-AF65-F5344CB8AC3E}">
        <p14:creationId xmlns:p14="http://schemas.microsoft.com/office/powerpoint/2010/main" val="342877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3F05C5-9E56-4047-B5DC-79764653825C}"/>
              </a:ext>
            </a:extLst>
          </p:cNvPr>
          <p:cNvSpPr/>
          <p:nvPr/>
        </p:nvSpPr>
        <p:spPr>
          <a:xfrm>
            <a:off x="9501944" y="2490052"/>
            <a:ext cx="1165456" cy="307449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941" b="0" i="0" u="none" strike="noStrike" kern="0" cap="none" spc="0" normalizeH="0" baseline="0" noProof="0">
              <a:ln>
                <a:noFill/>
              </a:ln>
              <a:solidFill>
                <a:srgbClr val="808080"/>
              </a:solidFill>
              <a:effectLst/>
              <a:uLnTx/>
              <a:uFillTx/>
              <a:latin typeface="EYInterstate Light" panose="02000506000000020004" pitchFamily="2" charset="0"/>
              <a:ea typeface="+mn-ea"/>
              <a:cs typeface="+mn-cs"/>
            </a:endParaRPr>
          </a:p>
        </p:txBody>
      </p:sp>
      <p:sp>
        <p:nvSpPr>
          <p:cNvPr id="4" name="Rectangle 3">
            <a:extLst>
              <a:ext uri="{FF2B5EF4-FFF2-40B4-BE49-F238E27FC236}">
                <a16:creationId xmlns:a16="http://schemas.microsoft.com/office/drawing/2014/main" id="{306683F3-2048-406D-99A2-ABC43805CBCE}"/>
              </a:ext>
            </a:extLst>
          </p:cNvPr>
          <p:cNvSpPr/>
          <p:nvPr/>
        </p:nvSpPr>
        <p:spPr>
          <a:xfrm>
            <a:off x="8177560" y="2470593"/>
            <a:ext cx="1165456" cy="3083495"/>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941" b="0" i="0" u="none" strike="noStrike" kern="0" cap="none" spc="0" normalizeH="0" baseline="0" noProof="0">
              <a:ln>
                <a:noFill/>
              </a:ln>
              <a:solidFill>
                <a:srgbClr val="808080"/>
              </a:solidFill>
              <a:effectLst/>
              <a:uLnTx/>
              <a:uFillTx/>
              <a:latin typeface="EYInterstate Light" panose="02000506000000020004" pitchFamily="2" charset="0"/>
              <a:ea typeface="+mn-ea"/>
              <a:cs typeface="+mn-cs"/>
            </a:endParaRPr>
          </a:p>
        </p:txBody>
      </p:sp>
      <p:sp>
        <p:nvSpPr>
          <p:cNvPr id="5" name="Rectangle 4">
            <a:extLst>
              <a:ext uri="{FF2B5EF4-FFF2-40B4-BE49-F238E27FC236}">
                <a16:creationId xmlns:a16="http://schemas.microsoft.com/office/drawing/2014/main" id="{18CF3846-7205-411A-B3E7-01732F2575C2}"/>
              </a:ext>
            </a:extLst>
          </p:cNvPr>
          <p:cNvSpPr/>
          <p:nvPr/>
        </p:nvSpPr>
        <p:spPr>
          <a:xfrm>
            <a:off x="6853178" y="2470593"/>
            <a:ext cx="1165456" cy="308349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941" b="0" i="0" u="none" strike="noStrike" kern="0" cap="none" spc="0" normalizeH="0" baseline="0" noProof="0">
              <a:ln>
                <a:noFill/>
              </a:ln>
              <a:solidFill>
                <a:srgbClr val="808080"/>
              </a:solidFill>
              <a:effectLst/>
              <a:uLnTx/>
              <a:uFillTx/>
              <a:latin typeface="EYInterstate Light" panose="02000506000000020004" pitchFamily="2" charset="0"/>
              <a:ea typeface="+mn-ea"/>
              <a:cs typeface="+mn-cs"/>
            </a:endParaRPr>
          </a:p>
        </p:txBody>
      </p:sp>
      <p:sp>
        <p:nvSpPr>
          <p:cNvPr id="6" name="Rectangle 5">
            <a:extLst>
              <a:ext uri="{FF2B5EF4-FFF2-40B4-BE49-F238E27FC236}">
                <a16:creationId xmlns:a16="http://schemas.microsoft.com/office/drawing/2014/main" id="{A363F209-9DAD-4315-9FB0-3219DB2EB6D8}"/>
              </a:ext>
            </a:extLst>
          </p:cNvPr>
          <p:cNvSpPr/>
          <p:nvPr/>
        </p:nvSpPr>
        <p:spPr>
          <a:xfrm>
            <a:off x="5528796" y="2470593"/>
            <a:ext cx="1165456" cy="308349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941" b="0" i="0" u="none" strike="noStrike" kern="0" cap="none" spc="0" normalizeH="0" baseline="0" noProof="0">
              <a:ln>
                <a:noFill/>
              </a:ln>
              <a:solidFill>
                <a:srgbClr val="808080"/>
              </a:solidFill>
              <a:effectLst/>
              <a:uLnTx/>
              <a:uFillTx/>
              <a:latin typeface="EYInterstate Light" panose="02000506000000020004" pitchFamily="2" charset="0"/>
              <a:ea typeface="+mn-ea"/>
              <a:cs typeface="+mn-cs"/>
            </a:endParaRPr>
          </a:p>
        </p:txBody>
      </p:sp>
      <p:sp>
        <p:nvSpPr>
          <p:cNvPr id="7" name="Rectangle 6">
            <a:extLst>
              <a:ext uri="{FF2B5EF4-FFF2-40B4-BE49-F238E27FC236}">
                <a16:creationId xmlns:a16="http://schemas.microsoft.com/office/drawing/2014/main" id="{07FADBAE-304E-4D9D-A86D-F104848493EE}"/>
              </a:ext>
            </a:extLst>
          </p:cNvPr>
          <p:cNvSpPr/>
          <p:nvPr/>
        </p:nvSpPr>
        <p:spPr>
          <a:xfrm>
            <a:off x="2880032" y="2490052"/>
            <a:ext cx="1165456" cy="306403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059" kern="0">
              <a:solidFill>
                <a:srgbClr val="000000"/>
              </a:solidFill>
              <a:latin typeface="EYInterstate Light" panose="02000506000000020004" pitchFamily="2" charset="0"/>
            </a:endParaRPr>
          </a:p>
        </p:txBody>
      </p:sp>
      <p:sp>
        <p:nvSpPr>
          <p:cNvPr id="8" name="Rectangle 7">
            <a:extLst>
              <a:ext uri="{FF2B5EF4-FFF2-40B4-BE49-F238E27FC236}">
                <a16:creationId xmlns:a16="http://schemas.microsoft.com/office/drawing/2014/main" id="{6F7F53E2-2BA3-49AE-B148-DC2081A37C6D}"/>
              </a:ext>
            </a:extLst>
          </p:cNvPr>
          <p:cNvSpPr/>
          <p:nvPr/>
        </p:nvSpPr>
        <p:spPr>
          <a:xfrm>
            <a:off x="1555650" y="2470593"/>
            <a:ext cx="1165456" cy="3083495"/>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9" i="0" u="none" strike="noStrike" kern="0" normalizeH="0" baseline="0" noProof="0">
              <a:solidFill>
                <a:srgbClr val="000000"/>
              </a:solidFill>
              <a:uLnTx/>
              <a:uFillTx/>
              <a:latin typeface="EYInterstate Light" panose="02000506000000020004" pitchFamily="2" charset="0"/>
              <a:ea typeface="+mn-ea"/>
              <a:cs typeface="+mn-cs"/>
            </a:endParaRPr>
          </a:p>
        </p:txBody>
      </p:sp>
      <p:sp>
        <p:nvSpPr>
          <p:cNvPr id="9" name="Rectangle 8">
            <a:extLst>
              <a:ext uri="{FF2B5EF4-FFF2-40B4-BE49-F238E27FC236}">
                <a16:creationId xmlns:a16="http://schemas.microsoft.com/office/drawing/2014/main" id="{CD4EDCF8-F51B-4B65-BA20-7F732CFD9EA0}"/>
              </a:ext>
            </a:extLst>
          </p:cNvPr>
          <p:cNvSpPr/>
          <p:nvPr/>
        </p:nvSpPr>
        <p:spPr bwMode="auto">
          <a:xfrm>
            <a:off x="5634746" y="4389290"/>
            <a:ext cx="953555" cy="1005252"/>
          </a:xfrm>
          <a:prstGeom prst="rect">
            <a:avLst/>
          </a:prstGeom>
          <a:solidFill>
            <a:srgbClr val="646464"/>
          </a:solidFill>
          <a:ln w="9525" cap="flat" cmpd="sng" algn="ctr">
            <a:noFill/>
            <a:prstDash val="solid"/>
            <a:round/>
            <a:headEnd type="none" w="med" len="med"/>
            <a:tailEnd type="none" w="med" len="med"/>
          </a:ln>
          <a:effectLst/>
        </p:spPr>
        <p:txBody>
          <a:bodyPr lIns="21515" tIns="21515" rIns="21515" bIns="21515" anchor="ctr"/>
          <a:lstStyle/>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941" b="0" i="0" u="none" strike="noStrike" kern="0" cap="none" spc="0" normalizeH="0" baseline="0" noProof="0">
                <a:ln>
                  <a:noFill/>
                </a:ln>
                <a:solidFill>
                  <a:srgbClr val="FFFFFF"/>
                </a:solidFill>
                <a:effectLst/>
                <a:uLnTx/>
                <a:uFillTx/>
                <a:latin typeface="EYInterstate Light" panose="02000506000000020004" pitchFamily="2" charset="0"/>
              </a:rPr>
              <a:t>Progressive profiling</a:t>
            </a:r>
          </a:p>
        </p:txBody>
      </p:sp>
      <p:sp>
        <p:nvSpPr>
          <p:cNvPr id="10" name="Rectangle 9">
            <a:extLst>
              <a:ext uri="{FF2B5EF4-FFF2-40B4-BE49-F238E27FC236}">
                <a16:creationId xmlns:a16="http://schemas.microsoft.com/office/drawing/2014/main" id="{297BDFF9-7362-4459-8D0C-0F010851AEB2}"/>
              </a:ext>
            </a:extLst>
          </p:cNvPr>
          <p:cNvSpPr/>
          <p:nvPr/>
        </p:nvSpPr>
        <p:spPr bwMode="auto">
          <a:xfrm>
            <a:off x="1661600" y="4389290"/>
            <a:ext cx="953555" cy="1005252"/>
          </a:xfrm>
          <a:prstGeom prst="rect">
            <a:avLst/>
          </a:prstGeom>
          <a:solidFill>
            <a:srgbClr val="646464"/>
          </a:solidFill>
          <a:ln w="9525" cap="flat" cmpd="sng" algn="ctr">
            <a:noFill/>
            <a:prstDash val="solid"/>
            <a:round/>
            <a:headEnd type="none" w="med" len="med"/>
            <a:tailEnd type="none" w="med" len="med"/>
          </a:ln>
          <a:effectLst/>
        </p:spPr>
        <p:txBody>
          <a:bodyPr lIns="21515" tIns="21515" rIns="21515" bIns="21515" anchor="ctr"/>
          <a:lstStyle/>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941" b="0" i="0" u="none" strike="noStrike" kern="0" cap="none" spc="0" normalizeH="0" baseline="0" noProof="0">
                <a:ln>
                  <a:noFill/>
                </a:ln>
                <a:solidFill>
                  <a:srgbClr val="FFFFFF"/>
                </a:solidFill>
                <a:effectLst/>
                <a:uLnTx/>
                <a:uFillTx/>
                <a:latin typeface="EYInterstate Light" panose="02000506000000020004" pitchFamily="2" charset="0"/>
              </a:rPr>
              <a:t>Access provisioning</a:t>
            </a:r>
          </a:p>
        </p:txBody>
      </p:sp>
      <p:sp>
        <p:nvSpPr>
          <p:cNvPr id="11" name="Rectangle 10">
            <a:extLst>
              <a:ext uri="{FF2B5EF4-FFF2-40B4-BE49-F238E27FC236}">
                <a16:creationId xmlns:a16="http://schemas.microsoft.com/office/drawing/2014/main" id="{78C2201B-3144-463C-947D-7A3E5386F7A7}"/>
              </a:ext>
            </a:extLst>
          </p:cNvPr>
          <p:cNvSpPr/>
          <p:nvPr/>
        </p:nvSpPr>
        <p:spPr bwMode="auto">
          <a:xfrm>
            <a:off x="6959128" y="4389290"/>
            <a:ext cx="953555" cy="1005252"/>
          </a:xfrm>
          <a:prstGeom prst="rect">
            <a:avLst/>
          </a:prstGeom>
          <a:solidFill>
            <a:srgbClr val="646464"/>
          </a:solidFill>
          <a:ln w="9525" cap="flat" cmpd="sng" algn="ctr">
            <a:noFill/>
            <a:prstDash val="solid"/>
            <a:round/>
            <a:headEnd type="none" w="med" len="med"/>
            <a:tailEnd type="none" w="med" len="med"/>
          </a:ln>
          <a:effectLst/>
        </p:spPr>
        <p:txBody>
          <a:bodyPr lIns="21515" tIns="21515" rIns="21515" bIns="21515" anchor="ctr"/>
          <a:lstStyle/>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941" b="0" i="0" u="none" strike="noStrike" kern="0" cap="none" spc="0" normalizeH="0" baseline="0" noProof="0">
                <a:ln>
                  <a:noFill/>
                </a:ln>
                <a:solidFill>
                  <a:srgbClr val="FFFFFF"/>
                </a:solidFill>
                <a:effectLst/>
                <a:uLnTx/>
                <a:uFillTx/>
                <a:latin typeface="EYInterstate Light" panose="02000506000000020004" pitchFamily="2" charset="0"/>
              </a:rPr>
              <a:t>Credential change</a:t>
            </a:r>
          </a:p>
        </p:txBody>
      </p:sp>
      <p:sp>
        <p:nvSpPr>
          <p:cNvPr id="12" name="Rectangle 11">
            <a:extLst>
              <a:ext uri="{FF2B5EF4-FFF2-40B4-BE49-F238E27FC236}">
                <a16:creationId xmlns:a16="http://schemas.microsoft.com/office/drawing/2014/main" id="{65BAEA9D-EA98-4ECF-B2B3-6DD5740A6059}"/>
              </a:ext>
            </a:extLst>
          </p:cNvPr>
          <p:cNvSpPr/>
          <p:nvPr/>
        </p:nvSpPr>
        <p:spPr bwMode="auto">
          <a:xfrm>
            <a:off x="8283510" y="4389290"/>
            <a:ext cx="953555" cy="1005252"/>
          </a:xfrm>
          <a:prstGeom prst="rect">
            <a:avLst/>
          </a:prstGeom>
          <a:solidFill>
            <a:srgbClr val="646464"/>
          </a:solidFill>
          <a:ln w="9525" cap="flat" cmpd="sng" algn="ctr">
            <a:noFill/>
            <a:prstDash val="solid"/>
            <a:round/>
            <a:headEnd type="none" w="med" len="med"/>
            <a:tailEnd type="none" w="med" len="med"/>
          </a:ln>
          <a:effectLst/>
        </p:spPr>
        <p:txBody>
          <a:bodyPr lIns="21515" tIns="21515" rIns="21515" bIns="21515" anchor="ctr"/>
          <a:lstStyle/>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941" b="0" i="0" u="none" strike="noStrike" kern="0" cap="none" spc="0" normalizeH="0" baseline="0" noProof="0">
                <a:ln>
                  <a:noFill/>
                </a:ln>
                <a:solidFill>
                  <a:srgbClr val="FFFFFF"/>
                </a:solidFill>
                <a:effectLst/>
                <a:uLnTx/>
                <a:uFillTx/>
                <a:latin typeface="EYInterstate Light" panose="02000506000000020004" pitchFamily="2" charset="0"/>
              </a:rPr>
              <a:t>Detect and respond to suspicious activity</a:t>
            </a:r>
          </a:p>
        </p:txBody>
      </p:sp>
      <p:sp>
        <p:nvSpPr>
          <p:cNvPr id="13" name="Rectangle 12">
            <a:extLst>
              <a:ext uri="{FF2B5EF4-FFF2-40B4-BE49-F238E27FC236}">
                <a16:creationId xmlns:a16="http://schemas.microsoft.com/office/drawing/2014/main" id="{BCB29939-85AC-488F-86F2-09EB92A5E7B2}"/>
              </a:ext>
            </a:extLst>
          </p:cNvPr>
          <p:cNvSpPr/>
          <p:nvPr/>
        </p:nvSpPr>
        <p:spPr bwMode="auto">
          <a:xfrm>
            <a:off x="1578836" y="5683928"/>
            <a:ext cx="9111750" cy="297331"/>
          </a:xfrm>
          <a:prstGeom prst="rect">
            <a:avLst/>
          </a:prstGeom>
          <a:solidFill>
            <a:schemeClr val="tx2">
              <a:lumMod val="50000"/>
            </a:schemeClr>
          </a:solidFill>
          <a:ln w="9525" cap="flat" cmpd="sng" algn="ctr">
            <a:noFill/>
            <a:prstDash val="solid"/>
            <a:round/>
            <a:headEnd type="none" w="med" len="med"/>
            <a:tailEnd type="none" w="med" len="med"/>
          </a:ln>
          <a:effectLst/>
        </p:spPr>
        <p:txBody>
          <a:bodyPr lIns="10757" tIns="10757" rIns="10757" bIns="10757" anchor="ctr"/>
          <a:lstStyle/>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1059" b="1" i="0" u="none" strike="noStrike" kern="0" cap="none" spc="0" normalizeH="0" baseline="0" noProof="0">
                <a:ln>
                  <a:noFill/>
                </a:ln>
                <a:solidFill>
                  <a:srgbClr val="FFFFFF"/>
                </a:solidFill>
                <a:effectLst/>
                <a:uLnTx/>
                <a:uFillTx/>
                <a:latin typeface="EYInterstate Light" panose="02000506000000020004" pitchFamily="2" charset="0"/>
              </a:rPr>
              <a:t>Logging and monitoring</a:t>
            </a:r>
          </a:p>
        </p:txBody>
      </p:sp>
      <p:sp>
        <p:nvSpPr>
          <p:cNvPr id="14" name="Rectangle 13">
            <a:extLst>
              <a:ext uri="{FF2B5EF4-FFF2-40B4-BE49-F238E27FC236}">
                <a16:creationId xmlns:a16="http://schemas.microsoft.com/office/drawing/2014/main" id="{9E07B80C-8244-4BFD-B209-E52E4A776426}"/>
              </a:ext>
            </a:extLst>
          </p:cNvPr>
          <p:cNvSpPr/>
          <p:nvPr/>
        </p:nvSpPr>
        <p:spPr>
          <a:xfrm>
            <a:off x="4204414" y="2490052"/>
            <a:ext cx="1165456" cy="306403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941" b="0" i="0" u="none" strike="noStrike" kern="0" cap="none" spc="0" normalizeH="0" baseline="0" noProof="0">
              <a:ln>
                <a:noFill/>
              </a:ln>
              <a:solidFill>
                <a:srgbClr val="808080"/>
              </a:solidFill>
              <a:effectLst/>
              <a:uLnTx/>
              <a:uFillTx/>
              <a:latin typeface="EYInterstate Light" panose="02000506000000020004" pitchFamily="2" charset="0"/>
              <a:ea typeface="+mn-ea"/>
              <a:cs typeface="+mn-cs"/>
            </a:endParaRPr>
          </a:p>
        </p:txBody>
      </p:sp>
      <p:sp>
        <p:nvSpPr>
          <p:cNvPr id="15" name="TextBox 14">
            <a:extLst>
              <a:ext uri="{FF2B5EF4-FFF2-40B4-BE49-F238E27FC236}">
                <a16:creationId xmlns:a16="http://schemas.microsoft.com/office/drawing/2014/main" id="{DB044898-733A-44C1-A566-0E4605DDD817}"/>
              </a:ext>
            </a:extLst>
          </p:cNvPr>
          <p:cNvSpPr txBox="1"/>
          <p:nvPr/>
        </p:nvSpPr>
        <p:spPr>
          <a:xfrm>
            <a:off x="368834" y="2387631"/>
            <a:ext cx="899114" cy="1551352"/>
          </a:xfrm>
          <a:prstGeom prst="rect">
            <a:avLst/>
          </a:prstGeom>
          <a:noFill/>
        </p:spPr>
        <p:txBody>
          <a:bodyPr wrap="square" lIns="0" tIns="0" rIns="0" bIns="0" rtlCol="0">
            <a:noAutofit/>
          </a:bodyPr>
          <a:lstStyle/>
          <a:p>
            <a:pPr marL="0" marR="0" lvl="0" indent="0" algn="r" defTabSz="914400" eaLnBrk="1" fontAlgn="auto" latinLnBrk="0" hangingPunct="1">
              <a:lnSpc>
                <a:spcPct val="100000"/>
              </a:lnSpc>
              <a:spcBef>
                <a:spcPts val="0"/>
              </a:spcBef>
              <a:spcAft>
                <a:spcPts val="0"/>
              </a:spcAft>
              <a:buClr>
                <a:srgbClr val="FFE600"/>
              </a:buClr>
              <a:buSzPct val="70000"/>
              <a:buFontTx/>
              <a:buNone/>
              <a:tabLst/>
              <a:defRPr/>
            </a:pPr>
            <a:r>
              <a:rPr kumimoji="0" lang="en-US" sz="1200" i="1" u="none" strike="noStrike" kern="0" cap="none" spc="0" normalizeH="0" baseline="0" noProof="0">
                <a:ln>
                  <a:noFill/>
                </a:ln>
                <a:effectLst/>
                <a:uLnTx/>
                <a:uFillTx/>
                <a:latin typeface="EYInterstate Light" panose="02000506000000020004" pitchFamily="2" charset="0"/>
              </a:rPr>
              <a:t>Capture Signatures electronically, use social media identities for guest registration</a:t>
            </a:r>
          </a:p>
        </p:txBody>
      </p:sp>
      <p:sp>
        <p:nvSpPr>
          <p:cNvPr id="16" name="TextBox 15">
            <a:extLst>
              <a:ext uri="{FF2B5EF4-FFF2-40B4-BE49-F238E27FC236}">
                <a16:creationId xmlns:a16="http://schemas.microsoft.com/office/drawing/2014/main" id="{E7F65DA5-791E-4003-81DC-E04449C2E91E}"/>
              </a:ext>
            </a:extLst>
          </p:cNvPr>
          <p:cNvSpPr txBox="1"/>
          <p:nvPr/>
        </p:nvSpPr>
        <p:spPr>
          <a:xfrm>
            <a:off x="2023346" y="1037682"/>
            <a:ext cx="1856623" cy="738664"/>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
                <a:srgbClr val="FFE600"/>
              </a:buClr>
              <a:buSzPct val="70000"/>
              <a:buFontTx/>
              <a:buNone/>
              <a:tabLst/>
              <a:defRPr/>
            </a:pPr>
            <a:r>
              <a:rPr kumimoji="0" lang="en-US" sz="1200" i="1" u="none" strike="noStrike" kern="0" cap="none" spc="0" normalizeH="0" baseline="0" noProof="0">
                <a:ln>
                  <a:noFill/>
                </a:ln>
                <a:effectLst/>
                <a:uLnTx/>
                <a:uFillTx/>
                <a:latin typeface="EYInterstate Light" panose="02000506000000020004" pitchFamily="2" charset="0"/>
              </a:rPr>
              <a:t>Integrate mobile channel for multifactor authentication and for transaction authorization</a:t>
            </a:r>
          </a:p>
        </p:txBody>
      </p:sp>
      <p:sp>
        <p:nvSpPr>
          <p:cNvPr id="17" name="TextBox 16">
            <a:extLst>
              <a:ext uri="{FF2B5EF4-FFF2-40B4-BE49-F238E27FC236}">
                <a16:creationId xmlns:a16="http://schemas.microsoft.com/office/drawing/2014/main" id="{F6A9CE96-4957-4195-8267-16A354C22451}"/>
              </a:ext>
            </a:extLst>
          </p:cNvPr>
          <p:cNvSpPr txBox="1"/>
          <p:nvPr/>
        </p:nvSpPr>
        <p:spPr>
          <a:xfrm>
            <a:off x="4045486" y="1044985"/>
            <a:ext cx="1048529" cy="738664"/>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
                <a:srgbClr val="FFE600"/>
              </a:buClr>
              <a:buSzPct val="70000"/>
              <a:buFontTx/>
              <a:buNone/>
              <a:tabLst/>
              <a:defRPr/>
            </a:pPr>
            <a:r>
              <a:rPr kumimoji="0" lang="en-US" sz="1200" i="1" u="none" strike="noStrike" kern="0" cap="none" spc="0" normalizeH="0" baseline="0" noProof="0">
                <a:ln>
                  <a:noFill/>
                </a:ln>
                <a:effectLst/>
                <a:uLnTx/>
                <a:uFillTx/>
                <a:latin typeface="EYInterstate Light" panose="02000506000000020004" pitchFamily="2" charset="0"/>
              </a:rPr>
              <a:t>Eliminate aggressive timeouts for B2C users</a:t>
            </a:r>
          </a:p>
        </p:txBody>
      </p:sp>
      <p:sp>
        <p:nvSpPr>
          <p:cNvPr id="18" name="TextBox 17">
            <a:extLst>
              <a:ext uri="{FF2B5EF4-FFF2-40B4-BE49-F238E27FC236}">
                <a16:creationId xmlns:a16="http://schemas.microsoft.com/office/drawing/2014/main" id="{360BA13A-325A-4559-AE60-0ECA72EC8A1D}"/>
              </a:ext>
            </a:extLst>
          </p:cNvPr>
          <p:cNvSpPr txBox="1"/>
          <p:nvPr/>
        </p:nvSpPr>
        <p:spPr>
          <a:xfrm>
            <a:off x="5805684" y="1140292"/>
            <a:ext cx="1228240" cy="55399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
                <a:srgbClr val="FFE600"/>
              </a:buClr>
              <a:buSzPct val="70000"/>
              <a:buFontTx/>
              <a:buNone/>
              <a:tabLst/>
              <a:defRPr/>
            </a:pPr>
            <a:r>
              <a:rPr kumimoji="0" lang="en-US" sz="1200" i="1" u="none" strike="noStrike" kern="0" cap="none" spc="0" normalizeH="0" baseline="0" noProof="0">
                <a:ln>
                  <a:noFill/>
                </a:ln>
                <a:effectLst/>
                <a:uLnTx/>
                <a:uFillTx/>
                <a:latin typeface="EYInterstate Light" panose="02000506000000020004" pitchFamily="2" charset="0"/>
              </a:rPr>
              <a:t>Enable Push Notifications and SMS Alerting</a:t>
            </a:r>
          </a:p>
        </p:txBody>
      </p:sp>
      <p:sp>
        <p:nvSpPr>
          <p:cNvPr id="19" name="TextBox 18">
            <a:extLst>
              <a:ext uri="{FF2B5EF4-FFF2-40B4-BE49-F238E27FC236}">
                <a16:creationId xmlns:a16="http://schemas.microsoft.com/office/drawing/2014/main" id="{C6D4DEBE-985A-473E-8338-3DD9987E981D}"/>
              </a:ext>
            </a:extLst>
          </p:cNvPr>
          <p:cNvSpPr txBox="1"/>
          <p:nvPr/>
        </p:nvSpPr>
        <p:spPr>
          <a:xfrm>
            <a:off x="7141665" y="1097680"/>
            <a:ext cx="1643719" cy="55399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
                <a:srgbClr val="FFE600"/>
              </a:buClr>
              <a:buSzPct val="70000"/>
              <a:buFontTx/>
              <a:buNone/>
              <a:tabLst/>
              <a:defRPr/>
            </a:pPr>
            <a:r>
              <a:rPr kumimoji="0" lang="en-US" sz="1200" i="1" u="none" strike="noStrike" kern="0" cap="none" spc="0" normalizeH="0" baseline="0" noProof="0">
                <a:ln>
                  <a:noFill/>
                </a:ln>
                <a:effectLst/>
                <a:uLnTx/>
                <a:uFillTx/>
                <a:latin typeface="EYInterstate Light" panose="02000506000000020004" pitchFamily="2" charset="0"/>
              </a:rPr>
              <a:t>Support for aggregation services, review password hashing mechanisms</a:t>
            </a:r>
          </a:p>
        </p:txBody>
      </p:sp>
      <p:sp>
        <p:nvSpPr>
          <p:cNvPr id="20" name="TextBox 19">
            <a:extLst>
              <a:ext uri="{FF2B5EF4-FFF2-40B4-BE49-F238E27FC236}">
                <a16:creationId xmlns:a16="http://schemas.microsoft.com/office/drawing/2014/main" id="{9F71B5D3-2FBF-45B2-8321-4B277B08D563}"/>
              </a:ext>
            </a:extLst>
          </p:cNvPr>
          <p:cNvSpPr txBox="1"/>
          <p:nvPr/>
        </p:nvSpPr>
        <p:spPr>
          <a:xfrm>
            <a:off x="9222142" y="1071275"/>
            <a:ext cx="1709984" cy="738664"/>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
                <a:srgbClr val="FFE600"/>
              </a:buClr>
              <a:buSzPct val="70000"/>
              <a:buFontTx/>
              <a:buNone/>
              <a:tabLst/>
              <a:defRPr/>
            </a:pPr>
            <a:r>
              <a:rPr kumimoji="0" lang="en-US" sz="1200" i="1" u="none" strike="noStrike" kern="0" cap="none" spc="0" normalizeH="0" baseline="0" noProof="0">
                <a:ln>
                  <a:noFill/>
                </a:ln>
                <a:effectLst/>
                <a:uLnTx/>
                <a:uFillTx/>
                <a:latin typeface="EYInterstate Light" panose="02000506000000020004" pitchFamily="2" charset="0"/>
              </a:rPr>
              <a:t>Transaction limits on suspicious logins.</a:t>
            </a:r>
          </a:p>
          <a:p>
            <a:pPr marL="0" marR="0" lvl="0" indent="0" algn="ctr" defTabSz="914400" eaLnBrk="1" fontAlgn="auto" latinLnBrk="0" hangingPunct="1">
              <a:lnSpc>
                <a:spcPct val="100000"/>
              </a:lnSpc>
              <a:spcBef>
                <a:spcPts val="0"/>
              </a:spcBef>
              <a:spcAft>
                <a:spcPts val="0"/>
              </a:spcAft>
              <a:buClr>
                <a:srgbClr val="FFE600"/>
              </a:buClr>
              <a:buSzPct val="70000"/>
              <a:buFontTx/>
              <a:buNone/>
              <a:tabLst/>
              <a:defRPr/>
            </a:pPr>
            <a:r>
              <a:rPr kumimoji="0" lang="en-US" sz="1200" i="1" u="none" strike="noStrike" kern="0" cap="none" spc="0" normalizeH="0" baseline="0" noProof="0">
                <a:ln>
                  <a:noFill/>
                </a:ln>
                <a:effectLst/>
                <a:uLnTx/>
                <a:uFillTx/>
                <a:latin typeface="EYInterstate Light" panose="02000506000000020004" pitchFamily="2" charset="0"/>
              </a:rPr>
              <a:t>Monitoring of suspicious e-commerce purchases</a:t>
            </a:r>
          </a:p>
        </p:txBody>
      </p:sp>
      <p:sp>
        <p:nvSpPr>
          <p:cNvPr id="21" name="TextBox 20">
            <a:extLst>
              <a:ext uri="{FF2B5EF4-FFF2-40B4-BE49-F238E27FC236}">
                <a16:creationId xmlns:a16="http://schemas.microsoft.com/office/drawing/2014/main" id="{DBBDE9AF-0347-4B67-80D7-931AE5896536}"/>
              </a:ext>
            </a:extLst>
          </p:cNvPr>
          <p:cNvSpPr txBox="1"/>
          <p:nvPr/>
        </p:nvSpPr>
        <p:spPr>
          <a:xfrm>
            <a:off x="10932126" y="2295578"/>
            <a:ext cx="962758" cy="110799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
                <a:srgbClr val="FFE600"/>
              </a:buClr>
              <a:buSzPct val="70000"/>
              <a:buFontTx/>
              <a:buNone/>
              <a:tabLst/>
              <a:defRPr/>
            </a:pPr>
            <a:r>
              <a:rPr kumimoji="0" lang="en-US" sz="1200" i="1" u="none" strike="noStrike" kern="0" cap="none" spc="0" normalizeH="0" baseline="0" noProof="0">
                <a:ln>
                  <a:noFill/>
                </a:ln>
                <a:effectLst/>
                <a:uLnTx/>
                <a:uFillTx/>
                <a:latin typeface="EYInterstate Light" panose="02000506000000020004" pitchFamily="2" charset="0"/>
              </a:rPr>
              <a:t>Consistent contact practices to reduce phishing susceptibility</a:t>
            </a:r>
          </a:p>
        </p:txBody>
      </p:sp>
      <p:cxnSp>
        <p:nvCxnSpPr>
          <p:cNvPr id="22" name="Straight Connector 21">
            <a:extLst>
              <a:ext uri="{FF2B5EF4-FFF2-40B4-BE49-F238E27FC236}">
                <a16:creationId xmlns:a16="http://schemas.microsoft.com/office/drawing/2014/main" id="{92C92D46-1EB2-45E3-97FF-2280531CDEF9}"/>
              </a:ext>
            </a:extLst>
          </p:cNvPr>
          <p:cNvCxnSpPr/>
          <p:nvPr/>
        </p:nvCxnSpPr>
        <p:spPr>
          <a:xfrm>
            <a:off x="1300216" y="5832594"/>
            <a:ext cx="229649" cy="0"/>
          </a:xfrm>
          <a:prstGeom prst="line">
            <a:avLst/>
          </a:prstGeom>
          <a:noFill/>
          <a:ln w="6350" cap="rnd" cmpd="sng" algn="ctr">
            <a:solidFill>
              <a:srgbClr val="808080"/>
            </a:solidFill>
            <a:prstDash val="solid"/>
            <a:tailEnd type="oval"/>
          </a:ln>
          <a:effectLst/>
        </p:spPr>
      </p:cxnSp>
      <p:sp>
        <p:nvSpPr>
          <p:cNvPr id="23" name="TextBox 22">
            <a:extLst>
              <a:ext uri="{FF2B5EF4-FFF2-40B4-BE49-F238E27FC236}">
                <a16:creationId xmlns:a16="http://schemas.microsoft.com/office/drawing/2014/main" id="{AF957034-4F60-4AA7-9375-6ED28E960917}"/>
              </a:ext>
            </a:extLst>
          </p:cNvPr>
          <p:cNvSpPr txBox="1"/>
          <p:nvPr/>
        </p:nvSpPr>
        <p:spPr>
          <a:xfrm>
            <a:off x="102492" y="5056916"/>
            <a:ext cx="1165456" cy="1551352"/>
          </a:xfrm>
          <a:prstGeom prst="rect">
            <a:avLst/>
          </a:prstGeom>
          <a:noFill/>
        </p:spPr>
        <p:txBody>
          <a:bodyPr wrap="square" lIns="0" tIns="0" rIns="0" bIns="0" rtlCol="0">
            <a:normAutofit/>
          </a:bodyPr>
          <a:lstStyle/>
          <a:p>
            <a:pPr marL="0" marR="0" lvl="0" indent="0" algn="r" defTabSz="914400" eaLnBrk="1" fontAlgn="auto" latinLnBrk="0" hangingPunct="1">
              <a:lnSpc>
                <a:spcPct val="100000"/>
              </a:lnSpc>
              <a:spcBef>
                <a:spcPts val="0"/>
              </a:spcBef>
              <a:spcAft>
                <a:spcPts val="0"/>
              </a:spcAft>
              <a:buClr>
                <a:srgbClr val="FFE600"/>
              </a:buClr>
              <a:buSzPct val="70000"/>
              <a:buFontTx/>
              <a:buNone/>
              <a:tabLst/>
              <a:defRPr/>
            </a:pPr>
            <a:r>
              <a:rPr kumimoji="0" lang="en-US" sz="1200" i="1" u="none" strike="noStrike" kern="0" cap="none" spc="0" normalizeH="0" baseline="0" noProof="0">
                <a:ln>
                  <a:noFill/>
                </a:ln>
                <a:effectLst/>
                <a:uLnTx/>
                <a:uFillTx/>
                <a:latin typeface="EYInterstate Light" panose="02000506000000020004" pitchFamily="2" charset="0"/>
              </a:rPr>
              <a:t>Identify phishing and malware campaigns , fraudulent purchases through site analytics </a:t>
            </a:r>
          </a:p>
        </p:txBody>
      </p:sp>
      <p:cxnSp>
        <p:nvCxnSpPr>
          <p:cNvPr id="24" name="Straight Connector 23">
            <a:extLst>
              <a:ext uri="{FF2B5EF4-FFF2-40B4-BE49-F238E27FC236}">
                <a16:creationId xmlns:a16="http://schemas.microsoft.com/office/drawing/2014/main" id="{8ED93525-ED1F-4138-AEEC-D2EAA981C45A}"/>
              </a:ext>
            </a:extLst>
          </p:cNvPr>
          <p:cNvCxnSpPr/>
          <p:nvPr/>
        </p:nvCxnSpPr>
        <p:spPr>
          <a:xfrm flipH="1">
            <a:off x="3128920" y="1824130"/>
            <a:ext cx="0" cy="726300"/>
          </a:xfrm>
          <a:prstGeom prst="line">
            <a:avLst/>
          </a:prstGeom>
          <a:noFill/>
          <a:ln w="6350" cap="rnd" cmpd="sng" algn="ctr">
            <a:solidFill>
              <a:srgbClr val="808080"/>
            </a:solidFill>
            <a:prstDash val="solid"/>
            <a:tailEnd type="oval"/>
          </a:ln>
          <a:effectLst/>
        </p:spPr>
      </p:cxnSp>
      <p:cxnSp>
        <p:nvCxnSpPr>
          <p:cNvPr id="25" name="Straight Connector 24">
            <a:extLst>
              <a:ext uri="{FF2B5EF4-FFF2-40B4-BE49-F238E27FC236}">
                <a16:creationId xmlns:a16="http://schemas.microsoft.com/office/drawing/2014/main" id="{2D905E2B-23A5-4056-A2F3-63741CD57E77}"/>
              </a:ext>
            </a:extLst>
          </p:cNvPr>
          <p:cNvCxnSpPr/>
          <p:nvPr/>
        </p:nvCxnSpPr>
        <p:spPr>
          <a:xfrm flipH="1">
            <a:off x="6429995" y="1824130"/>
            <a:ext cx="0" cy="726300"/>
          </a:xfrm>
          <a:prstGeom prst="line">
            <a:avLst/>
          </a:prstGeom>
          <a:noFill/>
          <a:ln w="6350" cap="rnd" cmpd="sng" algn="ctr">
            <a:solidFill>
              <a:srgbClr val="808080"/>
            </a:solidFill>
            <a:prstDash val="solid"/>
            <a:tailEnd type="oval"/>
          </a:ln>
          <a:effectLst/>
        </p:spPr>
      </p:cxnSp>
      <p:cxnSp>
        <p:nvCxnSpPr>
          <p:cNvPr id="26" name="Straight Connector 25">
            <a:extLst>
              <a:ext uri="{FF2B5EF4-FFF2-40B4-BE49-F238E27FC236}">
                <a16:creationId xmlns:a16="http://schemas.microsoft.com/office/drawing/2014/main" id="{8AF51247-8C38-4658-BBC5-C8E8CC272B1C}"/>
              </a:ext>
            </a:extLst>
          </p:cNvPr>
          <p:cNvCxnSpPr/>
          <p:nvPr/>
        </p:nvCxnSpPr>
        <p:spPr>
          <a:xfrm flipH="1">
            <a:off x="7886096" y="1824130"/>
            <a:ext cx="0" cy="726300"/>
          </a:xfrm>
          <a:prstGeom prst="line">
            <a:avLst/>
          </a:prstGeom>
          <a:noFill/>
          <a:ln w="6350" cap="rnd" cmpd="sng" algn="ctr">
            <a:solidFill>
              <a:srgbClr val="808080"/>
            </a:solidFill>
            <a:prstDash val="solid"/>
            <a:tailEnd type="oval"/>
          </a:ln>
          <a:effectLst/>
        </p:spPr>
      </p:cxnSp>
      <p:cxnSp>
        <p:nvCxnSpPr>
          <p:cNvPr id="27" name="Straight Connector 26">
            <a:extLst>
              <a:ext uri="{FF2B5EF4-FFF2-40B4-BE49-F238E27FC236}">
                <a16:creationId xmlns:a16="http://schemas.microsoft.com/office/drawing/2014/main" id="{CA0419F4-AF75-4EDA-97CB-427A86AC9078}"/>
              </a:ext>
            </a:extLst>
          </p:cNvPr>
          <p:cNvCxnSpPr/>
          <p:nvPr/>
        </p:nvCxnSpPr>
        <p:spPr>
          <a:xfrm flipH="1">
            <a:off x="9291210" y="1824130"/>
            <a:ext cx="0" cy="726300"/>
          </a:xfrm>
          <a:prstGeom prst="line">
            <a:avLst/>
          </a:prstGeom>
          <a:noFill/>
          <a:ln w="6350" cap="rnd" cmpd="sng" algn="ctr">
            <a:solidFill>
              <a:srgbClr val="808080"/>
            </a:solidFill>
            <a:prstDash val="solid"/>
            <a:tailEnd type="oval"/>
          </a:ln>
          <a:effectLst/>
        </p:spPr>
      </p:cxnSp>
      <p:sp>
        <p:nvSpPr>
          <p:cNvPr id="28" name="Rectangle 27">
            <a:extLst>
              <a:ext uri="{FF2B5EF4-FFF2-40B4-BE49-F238E27FC236}">
                <a16:creationId xmlns:a16="http://schemas.microsoft.com/office/drawing/2014/main" id="{513F0CF9-0FC6-4506-9858-E43447B28A22}"/>
              </a:ext>
            </a:extLst>
          </p:cNvPr>
          <p:cNvSpPr/>
          <p:nvPr/>
        </p:nvSpPr>
        <p:spPr bwMode="auto">
          <a:xfrm>
            <a:off x="2980858" y="3178800"/>
            <a:ext cx="953555" cy="2226861"/>
          </a:xfrm>
          <a:prstGeom prst="rect">
            <a:avLst/>
          </a:prstGeom>
          <a:solidFill>
            <a:srgbClr val="646464"/>
          </a:solidFill>
          <a:ln w="9525" cap="flat" cmpd="sng" algn="ctr">
            <a:noFill/>
            <a:prstDash val="solid"/>
            <a:round/>
            <a:headEnd type="none" w="med" len="med"/>
            <a:tailEnd type="none" w="med" len="med"/>
          </a:ln>
          <a:effectLst/>
        </p:spPr>
        <p:txBody>
          <a:bodyPr lIns="21515" tIns="21515" rIns="21515" bIns="21515" anchor="ctr"/>
          <a:lstStyle/>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941" b="0" i="0" u="none" strike="noStrike" kern="0" cap="none" spc="0" normalizeH="0" baseline="0" noProof="0">
                <a:ln>
                  <a:noFill/>
                </a:ln>
                <a:solidFill>
                  <a:srgbClr val="FFFFFF"/>
                </a:solidFill>
                <a:effectLst/>
                <a:uLnTx/>
                <a:uFillTx/>
                <a:latin typeface="EYInterstate Light" panose="02000506000000020004" pitchFamily="2" charset="0"/>
              </a:rPr>
              <a:t>Enhanced </a:t>
            </a:r>
          </a:p>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941" b="0" i="0" u="none" strike="noStrike" kern="0" cap="none" spc="0" normalizeH="0" baseline="0" noProof="0">
                <a:ln>
                  <a:noFill/>
                </a:ln>
                <a:solidFill>
                  <a:srgbClr val="FFFFFF"/>
                </a:solidFill>
                <a:effectLst/>
                <a:uLnTx/>
                <a:uFillTx/>
                <a:latin typeface="EYInterstate Light" panose="02000506000000020004" pitchFamily="2" charset="0"/>
              </a:rPr>
              <a:t>authentication</a:t>
            </a:r>
          </a:p>
        </p:txBody>
      </p:sp>
      <p:sp>
        <p:nvSpPr>
          <p:cNvPr id="29" name="Rectangle 28">
            <a:extLst>
              <a:ext uri="{FF2B5EF4-FFF2-40B4-BE49-F238E27FC236}">
                <a16:creationId xmlns:a16="http://schemas.microsoft.com/office/drawing/2014/main" id="{B2EE9557-A02C-4B81-9F25-966291BB97AA}"/>
              </a:ext>
            </a:extLst>
          </p:cNvPr>
          <p:cNvSpPr/>
          <p:nvPr/>
        </p:nvSpPr>
        <p:spPr bwMode="auto">
          <a:xfrm>
            <a:off x="6955073" y="3178800"/>
            <a:ext cx="953555" cy="1005252"/>
          </a:xfrm>
          <a:prstGeom prst="rect">
            <a:avLst/>
          </a:prstGeom>
          <a:solidFill>
            <a:srgbClr val="646464"/>
          </a:solidFill>
          <a:ln w="9525" cap="flat" cmpd="sng" algn="ctr">
            <a:noFill/>
            <a:prstDash val="solid"/>
            <a:round/>
            <a:headEnd type="none" w="med" len="med"/>
            <a:tailEnd type="none" w="med" len="med"/>
          </a:ln>
          <a:effectLst/>
        </p:spPr>
        <p:txBody>
          <a:bodyPr lIns="21515" tIns="21515" rIns="21515" bIns="21515" anchor="ctr"/>
          <a:lstStyle/>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941" b="0" i="0" u="none" strike="noStrike" kern="0" cap="none" spc="0" normalizeH="0" baseline="0" noProof="0">
                <a:ln>
                  <a:noFill/>
                </a:ln>
                <a:solidFill>
                  <a:srgbClr val="FFFFFF"/>
                </a:solidFill>
                <a:effectLst/>
                <a:uLnTx/>
                <a:uFillTx/>
                <a:latin typeface="EYInterstate Light" panose="02000506000000020004" pitchFamily="2" charset="0"/>
              </a:rPr>
              <a:t>Credential composition </a:t>
            </a:r>
          </a:p>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941" b="0" i="0" u="none" strike="noStrike" kern="0" cap="none" spc="0" normalizeH="0" baseline="0" noProof="0">
                <a:ln>
                  <a:noFill/>
                </a:ln>
                <a:solidFill>
                  <a:srgbClr val="FFFFFF"/>
                </a:solidFill>
                <a:effectLst/>
                <a:uLnTx/>
                <a:uFillTx/>
                <a:latin typeface="EYInterstate Light" panose="02000506000000020004" pitchFamily="2" charset="0"/>
              </a:rPr>
              <a:t>and storage</a:t>
            </a:r>
          </a:p>
        </p:txBody>
      </p:sp>
      <p:sp>
        <p:nvSpPr>
          <p:cNvPr id="30" name="Rectangle 29">
            <a:extLst>
              <a:ext uri="{FF2B5EF4-FFF2-40B4-BE49-F238E27FC236}">
                <a16:creationId xmlns:a16="http://schemas.microsoft.com/office/drawing/2014/main" id="{4A0558A8-E78C-4217-9399-26F63E2AAFB5}"/>
              </a:ext>
            </a:extLst>
          </p:cNvPr>
          <p:cNvSpPr/>
          <p:nvPr/>
        </p:nvSpPr>
        <p:spPr bwMode="auto">
          <a:xfrm>
            <a:off x="5634746" y="3178800"/>
            <a:ext cx="953555" cy="1005252"/>
          </a:xfrm>
          <a:prstGeom prst="rect">
            <a:avLst/>
          </a:prstGeom>
          <a:solidFill>
            <a:srgbClr val="646464"/>
          </a:solidFill>
          <a:ln w="9525" cap="flat" cmpd="sng" algn="ctr">
            <a:noFill/>
            <a:prstDash val="solid"/>
            <a:round/>
            <a:headEnd type="none" w="med" len="med"/>
            <a:tailEnd type="none" w="med" len="med"/>
          </a:ln>
          <a:effectLst/>
        </p:spPr>
        <p:txBody>
          <a:bodyPr lIns="21515" tIns="21515" rIns="21515" bIns="21515" anchor="ctr"/>
          <a:lstStyle/>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941" b="0" i="0" u="none" strike="noStrike" kern="0" cap="none" spc="0" normalizeH="0" baseline="0" noProof="0">
                <a:ln>
                  <a:noFill/>
                </a:ln>
                <a:solidFill>
                  <a:srgbClr val="FFFFFF"/>
                </a:solidFill>
                <a:effectLst/>
                <a:uLnTx/>
                <a:uFillTx/>
                <a:latin typeface="EYInterstate Light" panose="02000506000000020004" pitchFamily="2" charset="0"/>
              </a:rPr>
              <a:t>Access administration</a:t>
            </a:r>
          </a:p>
        </p:txBody>
      </p:sp>
      <p:sp>
        <p:nvSpPr>
          <p:cNvPr id="31" name="Rectangle 30">
            <a:extLst>
              <a:ext uri="{FF2B5EF4-FFF2-40B4-BE49-F238E27FC236}">
                <a16:creationId xmlns:a16="http://schemas.microsoft.com/office/drawing/2014/main" id="{AC0D60EC-061D-4630-80F2-72C0AF8D083F}"/>
              </a:ext>
            </a:extLst>
          </p:cNvPr>
          <p:cNvSpPr/>
          <p:nvPr/>
        </p:nvSpPr>
        <p:spPr bwMode="auto">
          <a:xfrm>
            <a:off x="1661600" y="3178800"/>
            <a:ext cx="953555" cy="1005252"/>
          </a:xfrm>
          <a:prstGeom prst="rect">
            <a:avLst/>
          </a:prstGeom>
          <a:solidFill>
            <a:srgbClr val="646464"/>
          </a:solidFill>
          <a:ln w="9525" cap="flat" cmpd="sng" algn="ctr">
            <a:noFill/>
            <a:prstDash val="solid"/>
            <a:round/>
            <a:headEnd type="none" w="med" len="med"/>
            <a:tailEnd type="none" w="med" len="med"/>
          </a:ln>
          <a:effectLst/>
        </p:spPr>
        <p:txBody>
          <a:bodyPr lIns="21515" tIns="21515" rIns="21515" bIns="21515" anchor="ctr"/>
          <a:lstStyle/>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941" b="0" i="0" u="none" strike="noStrike" kern="0" cap="none" spc="0" normalizeH="0" baseline="0" noProof="0">
                <a:ln>
                  <a:noFill/>
                </a:ln>
                <a:solidFill>
                  <a:srgbClr val="FFFFFF"/>
                </a:solidFill>
                <a:effectLst/>
                <a:uLnTx/>
                <a:uFillTx/>
                <a:latin typeface="EYInterstate Light" panose="02000506000000020004" pitchFamily="2" charset="0"/>
              </a:rPr>
              <a:t>Identity proofing</a:t>
            </a:r>
          </a:p>
        </p:txBody>
      </p:sp>
      <p:sp>
        <p:nvSpPr>
          <p:cNvPr id="32" name="Rectangle 31">
            <a:extLst>
              <a:ext uri="{FF2B5EF4-FFF2-40B4-BE49-F238E27FC236}">
                <a16:creationId xmlns:a16="http://schemas.microsoft.com/office/drawing/2014/main" id="{B066572A-0D4A-4BBD-942B-E6F9DC555AC5}"/>
              </a:ext>
            </a:extLst>
          </p:cNvPr>
          <p:cNvSpPr/>
          <p:nvPr/>
        </p:nvSpPr>
        <p:spPr bwMode="auto">
          <a:xfrm>
            <a:off x="8283510" y="3178800"/>
            <a:ext cx="953555" cy="1005252"/>
          </a:xfrm>
          <a:prstGeom prst="rect">
            <a:avLst/>
          </a:prstGeom>
          <a:solidFill>
            <a:srgbClr val="646464"/>
          </a:solidFill>
          <a:ln w="9525" cap="flat" cmpd="sng" algn="ctr">
            <a:noFill/>
            <a:prstDash val="solid"/>
            <a:round/>
            <a:headEnd type="none" w="med" len="med"/>
            <a:tailEnd type="none" w="med" len="med"/>
          </a:ln>
          <a:effectLst/>
        </p:spPr>
        <p:txBody>
          <a:bodyPr lIns="21515" tIns="21515" rIns="21515" bIns="21515" anchor="ctr"/>
          <a:lstStyle/>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941" b="0" i="0" u="none" strike="noStrike" kern="0" cap="none" spc="0" normalizeH="0" baseline="0" noProof="0">
                <a:ln>
                  <a:noFill/>
                </a:ln>
                <a:solidFill>
                  <a:srgbClr val="FFFFFF"/>
                </a:solidFill>
                <a:effectLst/>
                <a:uLnTx/>
                <a:uFillTx/>
                <a:latin typeface="EYInterstate Light" panose="02000506000000020004" pitchFamily="2" charset="0"/>
              </a:rPr>
              <a:t>Transaction management</a:t>
            </a:r>
          </a:p>
        </p:txBody>
      </p:sp>
      <p:sp>
        <p:nvSpPr>
          <p:cNvPr id="33" name="Rectangle 32">
            <a:extLst>
              <a:ext uri="{FF2B5EF4-FFF2-40B4-BE49-F238E27FC236}">
                <a16:creationId xmlns:a16="http://schemas.microsoft.com/office/drawing/2014/main" id="{497820AD-55EF-4531-8F6C-926C7B359D3B}"/>
              </a:ext>
            </a:extLst>
          </p:cNvPr>
          <p:cNvSpPr/>
          <p:nvPr/>
        </p:nvSpPr>
        <p:spPr bwMode="auto">
          <a:xfrm>
            <a:off x="9607895" y="3178799"/>
            <a:ext cx="953555" cy="2152588"/>
          </a:xfrm>
          <a:prstGeom prst="rect">
            <a:avLst/>
          </a:prstGeom>
          <a:solidFill>
            <a:srgbClr val="646464"/>
          </a:solidFill>
          <a:ln w="9525" cap="flat" cmpd="sng" algn="ctr">
            <a:noFill/>
            <a:prstDash val="solid"/>
            <a:round/>
            <a:headEnd type="none" w="med" len="med"/>
            <a:tailEnd type="none" w="med" len="med"/>
          </a:ln>
          <a:effectLst/>
        </p:spPr>
        <p:txBody>
          <a:bodyPr lIns="21515" tIns="21515" rIns="21515" bIns="21515" anchor="ctr"/>
          <a:lstStyle/>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941" b="0" i="0" u="none" strike="noStrike" kern="0" cap="none" spc="0" normalizeH="0" baseline="0" noProof="0">
                <a:ln>
                  <a:noFill/>
                </a:ln>
                <a:solidFill>
                  <a:srgbClr val="FFFFFF"/>
                </a:solidFill>
                <a:effectLst/>
                <a:uLnTx/>
                <a:uFillTx/>
                <a:latin typeface="EYInterstate Light" panose="02000506000000020004" pitchFamily="2" charset="0"/>
              </a:rPr>
              <a:t>Consumer awareness (e.g., </a:t>
            </a:r>
          </a:p>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941" b="0" i="0" u="none" strike="noStrike" kern="0" cap="none" spc="0" normalizeH="0" baseline="0" noProof="0">
                <a:ln>
                  <a:noFill/>
                </a:ln>
                <a:solidFill>
                  <a:srgbClr val="FFFFFF"/>
                </a:solidFill>
                <a:effectLst/>
                <a:uLnTx/>
                <a:uFillTx/>
                <a:latin typeface="EYInterstate Light" panose="02000506000000020004" pitchFamily="2" charset="0"/>
              </a:rPr>
              <a:t>Right to be forgotten, right to access data)</a:t>
            </a:r>
          </a:p>
        </p:txBody>
      </p:sp>
      <p:sp>
        <p:nvSpPr>
          <p:cNvPr id="34" name="Rectangle 33">
            <a:extLst>
              <a:ext uri="{FF2B5EF4-FFF2-40B4-BE49-F238E27FC236}">
                <a16:creationId xmlns:a16="http://schemas.microsoft.com/office/drawing/2014/main" id="{7572E4AB-A012-4334-A8B8-034288C5DD68}"/>
              </a:ext>
            </a:extLst>
          </p:cNvPr>
          <p:cNvSpPr/>
          <p:nvPr/>
        </p:nvSpPr>
        <p:spPr bwMode="auto">
          <a:xfrm>
            <a:off x="4310364" y="3178705"/>
            <a:ext cx="953555" cy="2226861"/>
          </a:xfrm>
          <a:prstGeom prst="rect">
            <a:avLst/>
          </a:prstGeom>
          <a:solidFill>
            <a:srgbClr val="646464"/>
          </a:solidFill>
          <a:ln w="9525" cap="flat" cmpd="sng" algn="ctr">
            <a:noFill/>
            <a:prstDash val="solid"/>
            <a:round/>
            <a:headEnd type="none" w="med" len="med"/>
            <a:tailEnd type="none" w="med" len="med"/>
          </a:ln>
          <a:effectLst/>
        </p:spPr>
        <p:txBody>
          <a:bodyPr lIns="21515" tIns="21515" rIns="21515" bIns="21515" anchor="ctr"/>
          <a:lstStyle/>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941" b="0" i="0" u="none" strike="noStrike" kern="0" cap="none" spc="0" normalizeH="0" baseline="0" noProof="0">
                <a:ln>
                  <a:noFill/>
                </a:ln>
                <a:solidFill>
                  <a:srgbClr val="FFFFFF"/>
                </a:solidFill>
                <a:effectLst/>
                <a:uLnTx/>
                <a:uFillTx/>
                <a:latin typeface="EYInterstate Light" panose="02000506000000020004" pitchFamily="2" charset="0"/>
              </a:rPr>
              <a:t>Session Management</a:t>
            </a:r>
          </a:p>
        </p:txBody>
      </p:sp>
      <p:sp>
        <p:nvSpPr>
          <p:cNvPr id="35" name="TextBox 163">
            <a:extLst>
              <a:ext uri="{FF2B5EF4-FFF2-40B4-BE49-F238E27FC236}">
                <a16:creationId xmlns:a16="http://schemas.microsoft.com/office/drawing/2014/main" id="{C6B07DEF-02FF-4459-8B5C-943FFBA7F080}"/>
              </a:ext>
            </a:extLst>
          </p:cNvPr>
          <p:cNvSpPr txBox="1">
            <a:spLocks noChangeArrowheads="1"/>
          </p:cNvSpPr>
          <p:nvPr/>
        </p:nvSpPr>
        <p:spPr bwMode="auto">
          <a:xfrm>
            <a:off x="9670028" y="2671134"/>
            <a:ext cx="829290" cy="369332"/>
          </a:xfrm>
          <a:prstGeom prst="rect">
            <a:avLst/>
          </a:prstGeom>
          <a:noFill/>
          <a:ln>
            <a:noFill/>
          </a:ln>
        </p:spPr>
        <p:txBody>
          <a:bodyPr lIns="0" tIns="0" rIns="0" bIns="0" anchor="ctr" anchorCtr="0">
            <a:spAutoFit/>
          </a:bodyPr>
          <a:lstStyle>
            <a:lvl1pPr defTabSz="912813" eaLnBrk="0" hangingPunct="0">
              <a:spcBef>
                <a:spcPts val="1200"/>
              </a:spcBef>
              <a:buClr>
                <a:srgbClr val="00A4E4"/>
              </a:buClr>
              <a:buFont typeface="Wingdings" pitchFamily="2" charset="2"/>
              <a:buChar char="§"/>
              <a:defRPr sz="1400">
                <a:solidFill>
                  <a:srgbClr val="000000"/>
                </a:solidFill>
                <a:latin typeface="Arial" pitchFamily="34" charset="0"/>
                <a:ea typeface="ＭＳ Ｐゴシック" pitchFamily="34" charset="-128"/>
                <a:cs typeface="Arial" pitchFamily="34" charset="0"/>
              </a:defRPr>
            </a:lvl1pPr>
            <a:lvl2pPr marL="742950" indent="-285750" defTabSz="912813" eaLnBrk="0" hangingPunct="0">
              <a:spcBef>
                <a:spcPts val="300"/>
              </a:spcBef>
              <a:buClr>
                <a:srgbClr val="00A4E4"/>
              </a:buClr>
              <a:buFont typeface="Arial" pitchFamily="34" charset="0"/>
              <a:buChar char="–"/>
              <a:defRPr sz="1200">
                <a:solidFill>
                  <a:srgbClr val="000000"/>
                </a:solidFill>
                <a:latin typeface="Arial" pitchFamily="34" charset="0"/>
                <a:ea typeface="ＭＳ Ｐゴシック" pitchFamily="34" charset="-128"/>
                <a:cs typeface="Arial" pitchFamily="34" charset="0"/>
              </a:defRPr>
            </a:lvl2pPr>
            <a:lvl3pPr marL="11430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3pPr>
            <a:lvl4pPr marL="16002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4pPr>
            <a:lvl5pPr marL="20574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5pPr>
            <a:lvl6pPr marL="25146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6pPr>
            <a:lvl7pPr marL="29718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7pPr>
            <a:lvl8pPr marL="34290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8pPr>
            <a:lvl9pPr marL="38862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9pPr>
          </a:lstStyle>
          <a:p>
            <a:pPr marL="0" marR="0" lvl="0" indent="0" algn="ctr" defTabSz="912813" eaLnBrk="1" fontAlgn="auto" latinLnBrk="0" hangingPunct="1">
              <a:lnSpc>
                <a:spcPct val="100000"/>
              </a:lnSpc>
              <a:spcBef>
                <a:spcPct val="0"/>
              </a:spcBef>
              <a:spcAft>
                <a:spcPts val="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EYInterstate Light" panose="02000506000000020004" pitchFamily="2" charset="0"/>
                <a:ea typeface="ＭＳ Ｐゴシック" pitchFamily="34" charset="-128"/>
                <a:cs typeface="Arial" pitchFamily="34" charset="0"/>
              </a:rPr>
              <a:t>Privacy and Consent</a:t>
            </a:r>
          </a:p>
        </p:txBody>
      </p:sp>
      <p:sp>
        <p:nvSpPr>
          <p:cNvPr id="36" name="TextBox 124">
            <a:extLst>
              <a:ext uri="{FF2B5EF4-FFF2-40B4-BE49-F238E27FC236}">
                <a16:creationId xmlns:a16="http://schemas.microsoft.com/office/drawing/2014/main" id="{3F03D038-B1B3-491B-9094-614F5F168043}"/>
              </a:ext>
            </a:extLst>
          </p:cNvPr>
          <p:cNvSpPr txBox="1">
            <a:spLocks noChangeArrowheads="1"/>
          </p:cNvSpPr>
          <p:nvPr/>
        </p:nvSpPr>
        <p:spPr bwMode="auto">
          <a:xfrm>
            <a:off x="1682866" y="2763467"/>
            <a:ext cx="911022" cy="184666"/>
          </a:xfrm>
          <a:prstGeom prst="rect">
            <a:avLst/>
          </a:prstGeom>
          <a:noFill/>
          <a:ln>
            <a:noFill/>
          </a:ln>
        </p:spPr>
        <p:txBody>
          <a:bodyPr lIns="0" tIns="0" rIns="0" bIns="0" anchor="ctr" anchorCtr="0">
            <a:spAutoFit/>
          </a:bodyPr>
          <a:lstStyle>
            <a:lvl1pPr defTabSz="912813" eaLnBrk="0" hangingPunct="0">
              <a:spcBef>
                <a:spcPts val="1200"/>
              </a:spcBef>
              <a:buClr>
                <a:srgbClr val="00A4E4"/>
              </a:buClr>
              <a:buFont typeface="Wingdings" pitchFamily="2" charset="2"/>
              <a:buChar char="§"/>
              <a:defRPr sz="1400">
                <a:solidFill>
                  <a:srgbClr val="000000"/>
                </a:solidFill>
                <a:latin typeface="Arial" pitchFamily="34" charset="0"/>
                <a:ea typeface="ＭＳ Ｐゴシック" pitchFamily="34" charset="-128"/>
                <a:cs typeface="Arial" pitchFamily="34" charset="0"/>
              </a:defRPr>
            </a:lvl1pPr>
            <a:lvl2pPr marL="742950" indent="-285750" defTabSz="912813" eaLnBrk="0" hangingPunct="0">
              <a:spcBef>
                <a:spcPts val="300"/>
              </a:spcBef>
              <a:buClr>
                <a:srgbClr val="00A4E4"/>
              </a:buClr>
              <a:buFont typeface="Arial" pitchFamily="34" charset="0"/>
              <a:buChar char="–"/>
              <a:defRPr sz="1200">
                <a:solidFill>
                  <a:srgbClr val="000000"/>
                </a:solidFill>
                <a:latin typeface="Arial" pitchFamily="34" charset="0"/>
                <a:ea typeface="ＭＳ Ｐゴシック" pitchFamily="34" charset="-128"/>
                <a:cs typeface="Arial" pitchFamily="34" charset="0"/>
              </a:defRPr>
            </a:lvl2pPr>
            <a:lvl3pPr marL="11430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3pPr>
            <a:lvl4pPr marL="16002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4pPr>
            <a:lvl5pPr marL="20574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5pPr>
            <a:lvl6pPr marL="25146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6pPr>
            <a:lvl7pPr marL="29718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7pPr>
            <a:lvl8pPr marL="34290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8pPr>
            <a:lvl9pPr marL="38862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9pPr>
          </a:lstStyle>
          <a:p>
            <a:pPr marL="0" marR="0" lvl="0" indent="0" algn="ctr" defTabSz="912813" eaLnBrk="1" fontAlgn="auto" latinLnBrk="0" hangingPunct="1">
              <a:lnSpc>
                <a:spcPct val="100000"/>
              </a:lnSpc>
              <a:spcBef>
                <a:spcPct val="0"/>
              </a:spcBef>
              <a:spcAft>
                <a:spcPts val="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EYInterstate Light" panose="02000506000000020004" pitchFamily="2" charset="0"/>
                <a:ea typeface="ＭＳ Ｐゴシック" pitchFamily="34" charset="-128"/>
                <a:cs typeface="Arial" pitchFamily="34" charset="0"/>
              </a:rPr>
              <a:t>Registration</a:t>
            </a:r>
          </a:p>
        </p:txBody>
      </p:sp>
      <p:cxnSp>
        <p:nvCxnSpPr>
          <p:cNvPr id="37" name="Straight Connector 36">
            <a:extLst>
              <a:ext uri="{FF2B5EF4-FFF2-40B4-BE49-F238E27FC236}">
                <a16:creationId xmlns:a16="http://schemas.microsoft.com/office/drawing/2014/main" id="{8DBC0D53-25EB-458B-96F5-FF5F8D4571C8}"/>
              </a:ext>
            </a:extLst>
          </p:cNvPr>
          <p:cNvCxnSpPr/>
          <p:nvPr/>
        </p:nvCxnSpPr>
        <p:spPr>
          <a:xfrm>
            <a:off x="1300216" y="2577133"/>
            <a:ext cx="229649" cy="0"/>
          </a:xfrm>
          <a:prstGeom prst="line">
            <a:avLst/>
          </a:prstGeom>
          <a:noFill/>
          <a:ln w="6350" cap="rnd" cmpd="sng" algn="ctr">
            <a:solidFill>
              <a:srgbClr val="808080"/>
            </a:solidFill>
            <a:prstDash val="solid"/>
            <a:tailEnd type="oval"/>
          </a:ln>
          <a:effectLst/>
        </p:spPr>
      </p:cxnSp>
      <p:sp>
        <p:nvSpPr>
          <p:cNvPr id="38" name="TextBox 144">
            <a:extLst>
              <a:ext uri="{FF2B5EF4-FFF2-40B4-BE49-F238E27FC236}">
                <a16:creationId xmlns:a16="http://schemas.microsoft.com/office/drawing/2014/main" id="{D1CC349A-0904-4750-BDC1-5ED98EDACBB9}"/>
              </a:ext>
            </a:extLst>
          </p:cNvPr>
          <p:cNvSpPr txBox="1">
            <a:spLocks noChangeArrowheads="1"/>
          </p:cNvSpPr>
          <p:nvPr/>
        </p:nvSpPr>
        <p:spPr bwMode="auto">
          <a:xfrm>
            <a:off x="6985716" y="2671133"/>
            <a:ext cx="900381" cy="369332"/>
          </a:xfrm>
          <a:prstGeom prst="rect">
            <a:avLst/>
          </a:prstGeom>
          <a:noFill/>
          <a:ln>
            <a:noFill/>
          </a:ln>
        </p:spPr>
        <p:txBody>
          <a:bodyPr wrap="square" lIns="0" tIns="0" rIns="0" bIns="0" anchor="ctr" anchorCtr="0">
            <a:spAutoFit/>
          </a:bodyPr>
          <a:lstStyle>
            <a:lvl1pPr defTabSz="912813" eaLnBrk="0" hangingPunct="0">
              <a:spcBef>
                <a:spcPts val="1200"/>
              </a:spcBef>
              <a:buClr>
                <a:srgbClr val="00A4E4"/>
              </a:buClr>
              <a:buFont typeface="Wingdings" pitchFamily="2" charset="2"/>
              <a:buChar char="§"/>
              <a:defRPr sz="1400">
                <a:solidFill>
                  <a:srgbClr val="000000"/>
                </a:solidFill>
                <a:latin typeface="Arial" pitchFamily="34" charset="0"/>
                <a:ea typeface="ＭＳ Ｐゴシック" pitchFamily="34" charset="-128"/>
                <a:cs typeface="Arial" pitchFamily="34" charset="0"/>
              </a:defRPr>
            </a:lvl1pPr>
            <a:lvl2pPr marL="742950" indent="-285750" defTabSz="912813" eaLnBrk="0" hangingPunct="0">
              <a:spcBef>
                <a:spcPts val="300"/>
              </a:spcBef>
              <a:buClr>
                <a:srgbClr val="00A4E4"/>
              </a:buClr>
              <a:buFont typeface="Arial" pitchFamily="34" charset="0"/>
              <a:buChar char="–"/>
              <a:defRPr sz="1200">
                <a:solidFill>
                  <a:srgbClr val="000000"/>
                </a:solidFill>
                <a:latin typeface="Arial" pitchFamily="34" charset="0"/>
                <a:ea typeface="ＭＳ Ｐゴシック" pitchFamily="34" charset="-128"/>
                <a:cs typeface="Arial" pitchFamily="34" charset="0"/>
              </a:defRPr>
            </a:lvl2pPr>
            <a:lvl3pPr marL="11430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3pPr>
            <a:lvl4pPr marL="16002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4pPr>
            <a:lvl5pPr marL="20574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5pPr>
            <a:lvl6pPr marL="25146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6pPr>
            <a:lvl7pPr marL="29718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7pPr>
            <a:lvl8pPr marL="34290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8pPr>
            <a:lvl9pPr marL="38862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9pPr>
          </a:lstStyle>
          <a:p>
            <a:pPr marL="0" marR="0" lvl="0" indent="0" algn="ctr" defTabSz="912813" eaLnBrk="1" fontAlgn="auto" latinLnBrk="0" hangingPunct="1">
              <a:lnSpc>
                <a:spcPct val="100000"/>
              </a:lnSpc>
              <a:spcBef>
                <a:spcPct val="0"/>
              </a:spcBef>
              <a:spcAft>
                <a:spcPts val="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EYInterstate Light" panose="02000506000000020004" pitchFamily="2" charset="0"/>
                <a:ea typeface="ＭＳ Ｐゴシック" pitchFamily="34" charset="-128"/>
                <a:cs typeface="Arial" pitchFamily="34" charset="0"/>
              </a:rPr>
              <a:t>Credential management</a:t>
            </a:r>
          </a:p>
        </p:txBody>
      </p:sp>
      <p:sp>
        <p:nvSpPr>
          <p:cNvPr id="39" name="TextBox 146">
            <a:extLst>
              <a:ext uri="{FF2B5EF4-FFF2-40B4-BE49-F238E27FC236}">
                <a16:creationId xmlns:a16="http://schemas.microsoft.com/office/drawing/2014/main" id="{01E82567-2523-47DE-B314-60B847D841B9}"/>
              </a:ext>
            </a:extLst>
          </p:cNvPr>
          <p:cNvSpPr txBox="1">
            <a:spLocks noChangeArrowheads="1"/>
          </p:cNvSpPr>
          <p:nvPr/>
        </p:nvSpPr>
        <p:spPr bwMode="auto">
          <a:xfrm>
            <a:off x="8252068" y="2671133"/>
            <a:ext cx="1017199" cy="369332"/>
          </a:xfrm>
          <a:prstGeom prst="rect">
            <a:avLst/>
          </a:prstGeom>
          <a:noFill/>
          <a:ln>
            <a:noFill/>
          </a:ln>
        </p:spPr>
        <p:txBody>
          <a:bodyPr lIns="0" tIns="0" rIns="0" bIns="0" anchor="ctr" anchorCtr="0">
            <a:spAutoFit/>
          </a:bodyPr>
          <a:lstStyle>
            <a:lvl1pPr defTabSz="912813" eaLnBrk="0" hangingPunct="0">
              <a:spcBef>
                <a:spcPts val="1200"/>
              </a:spcBef>
              <a:buClr>
                <a:srgbClr val="00A4E4"/>
              </a:buClr>
              <a:buFont typeface="Wingdings" pitchFamily="2" charset="2"/>
              <a:buChar char="§"/>
              <a:defRPr sz="1400">
                <a:solidFill>
                  <a:srgbClr val="000000"/>
                </a:solidFill>
                <a:latin typeface="Arial" pitchFamily="34" charset="0"/>
                <a:ea typeface="ＭＳ Ｐゴシック" pitchFamily="34" charset="-128"/>
                <a:cs typeface="Arial" pitchFamily="34" charset="0"/>
              </a:defRPr>
            </a:lvl1pPr>
            <a:lvl2pPr marL="742950" indent="-285750" defTabSz="912813" eaLnBrk="0" hangingPunct="0">
              <a:spcBef>
                <a:spcPts val="300"/>
              </a:spcBef>
              <a:buClr>
                <a:srgbClr val="00A4E4"/>
              </a:buClr>
              <a:buFont typeface="Arial" pitchFamily="34" charset="0"/>
              <a:buChar char="–"/>
              <a:defRPr sz="1200">
                <a:solidFill>
                  <a:srgbClr val="000000"/>
                </a:solidFill>
                <a:latin typeface="Arial" pitchFamily="34" charset="0"/>
                <a:ea typeface="ＭＳ Ｐゴシック" pitchFamily="34" charset="-128"/>
                <a:cs typeface="Arial" pitchFamily="34" charset="0"/>
              </a:defRPr>
            </a:lvl2pPr>
            <a:lvl3pPr marL="11430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3pPr>
            <a:lvl4pPr marL="16002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4pPr>
            <a:lvl5pPr marL="20574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5pPr>
            <a:lvl6pPr marL="25146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6pPr>
            <a:lvl7pPr marL="29718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7pPr>
            <a:lvl8pPr marL="34290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8pPr>
            <a:lvl9pPr marL="38862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9pPr>
          </a:lstStyle>
          <a:p>
            <a:pPr marL="0" marR="0" lvl="0" indent="0" algn="ctr" defTabSz="912813" eaLnBrk="1" fontAlgn="auto" latinLnBrk="0" hangingPunct="1">
              <a:lnSpc>
                <a:spcPct val="100000"/>
              </a:lnSpc>
              <a:spcBef>
                <a:spcPct val="0"/>
              </a:spcBef>
              <a:spcAft>
                <a:spcPts val="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EYInterstate Light" panose="02000506000000020004" pitchFamily="2" charset="0"/>
                <a:ea typeface="ＭＳ Ｐゴシック" pitchFamily="34" charset="-128"/>
                <a:cs typeface="Arial" pitchFamily="34" charset="0"/>
              </a:rPr>
              <a:t>Transaction</a:t>
            </a:r>
          </a:p>
          <a:p>
            <a:pPr marL="0" marR="0" lvl="0" indent="0" algn="ctr" defTabSz="912813" eaLnBrk="1" fontAlgn="auto" latinLnBrk="0" hangingPunct="1">
              <a:lnSpc>
                <a:spcPct val="100000"/>
              </a:lnSpc>
              <a:spcBef>
                <a:spcPct val="0"/>
              </a:spcBef>
              <a:spcAft>
                <a:spcPts val="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EYInterstate Light" panose="02000506000000020004" pitchFamily="2" charset="0"/>
                <a:ea typeface="ＭＳ Ｐゴシック" pitchFamily="34" charset="-128"/>
                <a:cs typeface="Arial" pitchFamily="34" charset="0"/>
              </a:rPr>
              <a:t>management</a:t>
            </a:r>
          </a:p>
        </p:txBody>
      </p:sp>
      <p:sp>
        <p:nvSpPr>
          <p:cNvPr id="40" name="TextBox 126">
            <a:extLst>
              <a:ext uri="{FF2B5EF4-FFF2-40B4-BE49-F238E27FC236}">
                <a16:creationId xmlns:a16="http://schemas.microsoft.com/office/drawing/2014/main" id="{9EC425C8-CB3E-496E-BC4D-E132E784A809}"/>
              </a:ext>
            </a:extLst>
          </p:cNvPr>
          <p:cNvSpPr txBox="1">
            <a:spLocks noChangeArrowheads="1"/>
          </p:cNvSpPr>
          <p:nvPr/>
        </p:nvSpPr>
        <p:spPr bwMode="auto">
          <a:xfrm>
            <a:off x="3144907" y="2671135"/>
            <a:ext cx="635702" cy="369332"/>
          </a:xfrm>
          <a:prstGeom prst="rect">
            <a:avLst/>
          </a:prstGeom>
          <a:noFill/>
          <a:ln>
            <a:noFill/>
          </a:ln>
        </p:spPr>
        <p:txBody>
          <a:bodyPr lIns="0" tIns="0" rIns="0" bIns="0" anchor="ctr" anchorCtr="0">
            <a:spAutoFit/>
          </a:bodyPr>
          <a:lstStyle>
            <a:lvl1pPr defTabSz="912813" eaLnBrk="0" hangingPunct="0">
              <a:spcBef>
                <a:spcPts val="1200"/>
              </a:spcBef>
              <a:buClr>
                <a:srgbClr val="00A4E4"/>
              </a:buClr>
              <a:buFont typeface="Wingdings" pitchFamily="2" charset="2"/>
              <a:buChar char="§"/>
              <a:defRPr sz="1400">
                <a:solidFill>
                  <a:srgbClr val="000000"/>
                </a:solidFill>
                <a:latin typeface="Arial" pitchFamily="34" charset="0"/>
                <a:ea typeface="ＭＳ Ｐゴシック" pitchFamily="34" charset="-128"/>
                <a:cs typeface="Arial" pitchFamily="34" charset="0"/>
              </a:defRPr>
            </a:lvl1pPr>
            <a:lvl2pPr marL="742950" indent="-285750" defTabSz="912813" eaLnBrk="0" hangingPunct="0">
              <a:spcBef>
                <a:spcPts val="300"/>
              </a:spcBef>
              <a:buClr>
                <a:srgbClr val="00A4E4"/>
              </a:buClr>
              <a:buFont typeface="Arial" pitchFamily="34" charset="0"/>
              <a:buChar char="–"/>
              <a:defRPr sz="1200">
                <a:solidFill>
                  <a:srgbClr val="000000"/>
                </a:solidFill>
                <a:latin typeface="Arial" pitchFamily="34" charset="0"/>
                <a:ea typeface="ＭＳ Ｐゴシック" pitchFamily="34" charset="-128"/>
                <a:cs typeface="Arial" pitchFamily="34" charset="0"/>
              </a:defRPr>
            </a:lvl2pPr>
            <a:lvl3pPr marL="11430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3pPr>
            <a:lvl4pPr marL="16002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4pPr>
            <a:lvl5pPr marL="20574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5pPr>
            <a:lvl6pPr marL="25146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6pPr>
            <a:lvl7pPr marL="29718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7pPr>
            <a:lvl8pPr marL="34290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8pPr>
            <a:lvl9pPr marL="38862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9pPr>
          </a:lstStyle>
          <a:p>
            <a:pPr marL="0" marR="0" lvl="0" indent="0" algn="ctr" defTabSz="912813" eaLnBrk="1" fontAlgn="auto" latinLnBrk="0" hangingPunct="1">
              <a:lnSpc>
                <a:spcPct val="100000"/>
              </a:lnSpc>
              <a:spcBef>
                <a:spcPct val="0"/>
              </a:spcBef>
              <a:spcAft>
                <a:spcPts val="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EYInterstate Light" panose="02000506000000020004" pitchFamily="2" charset="0"/>
                <a:ea typeface="ＭＳ Ｐゴシック" pitchFamily="34" charset="-128"/>
                <a:cs typeface="Arial" pitchFamily="34" charset="0"/>
              </a:rPr>
              <a:t>User login</a:t>
            </a:r>
          </a:p>
        </p:txBody>
      </p:sp>
      <p:sp>
        <p:nvSpPr>
          <p:cNvPr id="41" name="TextBox 142">
            <a:extLst>
              <a:ext uri="{FF2B5EF4-FFF2-40B4-BE49-F238E27FC236}">
                <a16:creationId xmlns:a16="http://schemas.microsoft.com/office/drawing/2014/main" id="{7931A2DF-822B-4CB9-AB36-D6E76FAAA287}"/>
              </a:ext>
            </a:extLst>
          </p:cNvPr>
          <p:cNvSpPr txBox="1">
            <a:spLocks noChangeArrowheads="1"/>
          </p:cNvSpPr>
          <p:nvPr/>
        </p:nvSpPr>
        <p:spPr bwMode="auto">
          <a:xfrm>
            <a:off x="5634746" y="2671133"/>
            <a:ext cx="953555" cy="369332"/>
          </a:xfrm>
          <a:prstGeom prst="rect">
            <a:avLst/>
          </a:prstGeom>
          <a:noFill/>
          <a:ln>
            <a:noFill/>
          </a:ln>
        </p:spPr>
        <p:txBody>
          <a:bodyPr lIns="0" tIns="0" rIns="0" bIns="0" anchor="ctr" anchorCtr="0">
            <a:spAutoFit/>
          </a:bodyPr>
          <a:lstStyle>
            <a:lvl1pPr defTabSz="912813" eaLnBrk="0" hangingPunct="0">
              <a:spcBef>
                <a:spcPts val="1200"/>
              </a:spcBef>
              <a:buClr>
                <a:srgbClr val="00A4E4"/>
              </a:buClr>
              <a:buFont typeface="Wingdings" pitchFamily="2" charset="2"/>
              <a:buChar char="§"/>
              <a:defRPr sz="1400">
                <a:solidFill>
                  <a:srgbClr val="000000"/>
                </a:solidFill>
                <a:latin typeface="Arial" pitchFamily="34" charset="0"/>
                <a:ea typeface="ＭＳ Ｐゴシック" pitchFamily="34" charset="-128"/>
                <a:cs typeface="Arial" pitchFamily="34" charset="0"/>
              </a:defRPr>
            </a:lvl1pPr>
            <a:lvl2pPr marL="742950" indent="-285750" defTabSz="912813" eaLnBrk="0" hangingPunct="0">
              <a:spcBef>
                <a:spcPts val="300"/>
              </a:spcBef>
              <a:buClr>
                <a:srgbClr val="00A4E4"/>
              </a:buClr>
              <a:buFont typeface="Arial" pitchFamily="34" charset="0"/>
              <a:buChar char="–"/>
              <a:defRPr sz="1200">
                <a:solidFill>
                  <a:srgbClr val="000000"/>
                </a:solidFill>
                <a:latin typeface="Arial" pitchFamily="34" charset="0"/>
                <a:ea typeface="ＭＳ Ｐゴシック" pitchFamily="34" charset="-128"/>
                <a:cs typeface="Arial" pitchFamily="34" charset="0"/>
              </a:defRPr>
            </a:lvl2pPr>
            <a:lvl3pPr marL="11430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3pPr>
            <a:lvl4pPr marL="16002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4pPr>
            <a:lvl5pPr marL="2057400" indent="-228600" defTabSz="912813" eaLnBrk="0" hangingPunct="0">
              <a:spcBef>
                <a:spcPts val="300"/>
              </a:spcBef>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5pPr>
            <a:lvl6pPr marL="25146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6pPr>
            <a:lvl7pPr marL="29718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7pPr>
            <a:lvl8pPr marL="34290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8pPr>
            <a:lvl9pPr marL="3886200" indent="-228600" defTabSz="912813" eaLnBrk="0" fontAlgn="base" hangingPunct="0">
              <a:spcBef>
                <a:spcPts val="300"/>
              </a:spcBef>
              <a:spcAft>
                <a:spcPct val="0"/>
              </a:spcAft>
              <a:buClr>
                <a:srgbClr val="00A4E4"/>
              </a:buClr>
              <a:buFont typeface="Arial" pitchFamily="34" charset="0"/>
              <a:buChar char="»"/>
              <a:defRPr sz="1000">
                <a:solidFill>
                  <a:srgbClr val="000000"/>
                </a:solidFill>
                <a:latin typeface="Arial" pitchFamily="34" charset="0"/>
                <a:ea typeface="ＭＳ Ｐゴシック" pitchFamily="34" charset="-128"/>
                <a:cs typeface="Arial" pitchFamily="34" charset="0"/>
              </a:defRPr>
            </a:lvl9pPr>
          </a:lstStyle>
          <a:p>
            <a:pPr marL="0" marR="0" lvl="0" indent="0" algn="ctr" defTabSz="912813" eaLnBrk="1" fontAlgn="auto" latinLnBrk="0" hangingPunct="1">
              <a:lnSpc>
                <a:spcPct val="100000"/>
              </a:lnSpc>
              <a:spcBef>
                <a:spcPct val="0"/>
              </a:spcBef>
              <a:spcAft>
                <a:spcPts val="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EYInterstate Light" panose="02000506000000020004" pitchFamily="2" charset="0"/>
                <a:ea typeface="ＭＳ Ｐゴシック" pitchFamily="34" charset="-128"/>
                <a:cs typeface="Arial" pitchFamily="34" charset="0"/>
              </a:rPr>
              <a:t>Account management</a:t>
            </a:r>
          </a:p>
        </p:txBody>
      </p:sp>
      <p:sp>
        <p:nvSpPr>
          <p:cNvPr id="42" name="Rectangle 41">
            <a:extLst>
              <a:ext uri="{FF2B5EF4-FFF2-40B4-BE49-F238E27FC236}">
                <a16:creationId xmlns:a16="http://schemas.microsoft.com/office/drawing/2014/main" id="{61EDDC51-F5A8-466C-867C-596E2CAE0AD1}"/>
              </a:ext>
            </a:extLst>
          </p:cNvPr>
          <p:cNvSpPr/>
          <p:nvPr/>
        </p:nvSpPr>
        <p:spPr>
          <a:xfrm>
            <a:off x="4227776" y="2671133"/>
            <a:ext cx="1118732" cy="369332"/>
          </a:xfrm>
          <a:prstGeom prst="rect">
            <a:avLst/>
          </a:prstGeom>
          <a:noFill/>
        </p:spPr>
        <p:txBody>
          <a:bodyPr wrap="square" lIns="0" tIns="0" rIns="0" bIns="0" anchor="ctr" anchorCtr="0">
            <a:sp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200" b="1" i="0" u="none" strike="noStrike" kern="0" cap="none" spc="0" normalizeH="0" baseline="0" noProof="0">
                <a:ln>
                  <a:noFill/>
                </a:ln>
                <a:effectLst/>
                <a:uLnTx/>
                <a:uFillTx/>
                <a:latin typeface="EYInterstate Light" panose="02000506000000020004" pitchFamily="2" charset="0"/>
              </a:rPr>
              <a:t>Session</a:t>
            </a:r>
          </a:p>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200" b="1" i="0" u="none" strike="noStrike" kern="0" cap="none" spc="0" normalizeH="0" baseline="0" noProof="0">
                <a:ln>
                  <a:noFill/>
                </a:ln>
                <a:effectLst/>
                <a:uLnTx/>
                <a:uFillTx/>
                <a:latin typeface="EYInterstate Light" panose="02000506000000020004" pitchFamily="2" charset="0"/>
              </a:rPr>
              <a:t>Management</a:t>
            </a:r>
          </a:p>
        </p:txBody>
      </p:sp>
      <p:cxnSp>
        <p:nvCxnSpPr>
          <p:cNvPr id="43" name="Straight Connector 42">
            <a:extLst>
              <a:ext uri="{FF2B5EF4-FFF2-40B4-BE49-F238E27FC236}">
                <a16:creationId xmlns:a16="http://schemas.microsoft.com/office/drawing/2014/main" id="{0ECCA377-C2BA-4769-AC28-B42522EBE4B7}"/>
              </a:ext>
            </a:extLst>
          </p:cNvPr>
          <p:cNvCxnSpPr/>
          <p:nvPr/>
        </p:nvCxnSpPr>
        <p:spPr>
          <a:xfrm flipH="1">
            <a:off x="4464869" y="1824130"/>
            <a:ext cx="0" cy="726300"/>
          </a:xfrm>
          <a:prstGeom prst="line">
            <a:avLst/>
          </a:prstGeom>
          <a:noFill/>
          <a:ln w="6350" cap="rnd" cmpd="sng" algn="ctr">
            <a:solidFill>
              <a:srgbClr val="808080"/>
            </a:solidFill>
            <a:prstDash val="solid"/>
            <a:tailEnd type="oval"/>
          </a:ln>
          <a:effectLst/>
        </p:spPr>
      </p:cxnSp>
      <p:cxnSp>
        <p:nvCxnSpPr>
          <p:cNvPr id="44" name="Straight Connector 43">
            <a:extLst>
              <a:ext uri="{FF2B5EF4-FFF2-40B4-BE49-F238E27FC236}">
                <a16:creationId xmlns:a16="http://schemas.microsoft.com/office/drawing/2014/main" id="{0A8A1399-9A68-44D3-A113-80A30ADE3FD8}"/>
              </a:ext>
            </a:extLst>
          </p:cNvPr>
          <p:cNvCxnSpPr/>
          <p:nvPr/>
        </p:nvCxnSpPr>
        <p:spPr>
          <a:xfrm flipH="1" flipV="1">
            <a:off x="10675699" y="2577133"/>
            <a:ext cx="172540" cy="0"/>
          </a:xfrm>
          <a:prstGeom prst="line">
            <a:avLst/>
          </a:prstGeom>
          <a:noFill/>
          <a:ln w="6350" cap="rnd" cmpd="sng" algn="ctr">
            <a:solidFill>
              <a:srgbClr val="808080"/>
            </a:solidFill>
            <a:prstDash val="solid"/>
            <a:tailEnd type="oval"/>
          </a:ln>
          <a:effectLst/>
        </p:spPr>
      </p:cxnSp>
      <p:sp>
        <p:nvSpPr>
          <p:cNvPr id="45" name="AutoShape 11">
            <a:extLst>
              <a:ext uri="{FF2B5EF4-FFF2-40B4-BE49-F238E27FC236}">
                <a16:creationId xmlns:a16="http://schemas.microsoft.com/office/drawing/2014/main" id="{28C59398-5FCD-44C6-A378-100717A862DD}"/>
              </a:ext>
            </a:extLst>
          </p:cNvPr>
          <p:cNvSpPr>
            <a:spLocks noChangeArrowheads="1"/>
          </p:cNvSpPr>
          <p:nvPr/>
        </p:nvSpPr>
        <p:spPr bwMode="gray">
          <a:xfrm>
            <a:off x="1555650" y="1948274"/>
            <a:ext cx="9111750" cy="439357"/>
          </a:xfrm>
          <a:prstGeom prst="rect">
            <a:avLst/>
          </a:prstGeom>
          <a:solidFill>
            <a:schemeClr val="accent3">
              <a:lumMod val="50000"/>
            </a:schemeClr>
          </a:solidFill>
          <a:ln w="3175" cap="flat" cmpd="sng" algn="ctr">
            <a:noFill/>
            <a:prstDash val="solid"/>
          </a:ln>
          <a:effectLst/>
        </p:spPr>
        <p:txBody>
          <a:bodyPr wrap="none" lIns="0" tIns="0" rIns="0" bIns="0" anchor="ctr"/>
          <a:lstStyle/>
          <a:p>
            <a:pPr marL="0" marR="0" lvl="0" indent="0" algn="ctr" defTabSz="1060287" eaLnBrk="1" fontAlgn="auto" latinLnBrk="0" hangingPunct="1">
              <a:lnSpc>
                <a:spcPct val="100000"/>
              </a:lnSpc>
              <a:spcBef>
                <a:spcPts val="0"/>
              </a:spcBef>
              <a:spcAft>
                <a:spcPts val="0"/>
              </a:spcAft>
              <a:buClrTx/>
              <a:buSzTx/>
              <a:buFontTx/>
              <a:buNone/>
              <a:tabLst/>
              <a:defRPr/>
            </a:pPr>
            <a:r>
              <a:rPr kumimoji="0" lang="en-US" sz="1059" b="1" i="0" u="none" strike="noStrike" kern="0" cap="none" spc="0" normalizeH="0" baseline="0" noProof="0">
                <a:ln>
                  <a:noFill/>
                </a:ln>
                <a:solidFill>
                  <a:srgbClr val="FFFFFF"/>
                </a:solidFill>
                <a:effectLst/>
                <a:uLnTx/>
                <a:uFillTx/>
                <a:latin typeface="EYInterstate Light" panose="02000506000000020004" pitchFamily="2" charset="0"/>
              </a:rPr>
              <a:t>Multichannel/device support</a:t>
            </a:r>
          </a:p>
        </p:txBody>
      </p:sp>
      <p:sp>
        <p:nvSpPr>
          <p:cNvPr id="46" name="Title 1">
            <a:extLst>
              <a:ext uri="{FF2B5EF4-FFF2-40B4-BE49-F238E27FC236}">
                <a16:creationId xmlns:a16="http://schemas.microsoft.com/office/drawing/2014/main" id="{AE3A9080-CCA2-4E5E-B0FA-37BD9CA3B06E}"/>
              </a:ext>
            </a:extLst>
          </p:cNvPr>
          <p:cNvSpPr txBox="1">
            <a:spLocks/>
          </p:cNvSpPr>
          <p:nvPr/>
        </p:nvSpPr>
        <p:spPr>
          <a:xfrm>
            <a:off x="0" y="239465"/>
            <a:ext cx="12192000" cy="466732"/>
          </a:xfrm>
          <a:prstGeom prst="rect">
            <a:avLst/>
          </a:prstGeom>
        </p:spPr>
        <p:txBody>
          <a:bodyPr/>
          <a:lstStyle>
            <a:lvl1pPr marL="176213"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rPr>
              <a:t>CIAM identity lifecycle framework</a:t>
            </a:r>
          </a:p>
        </p:txBody>
      </p:sp>
    </p:spTree>
    <p:extLst>
      <p:ext uri="{BB962C8B-B14F-4D97-AF65-F5344CB8AC3E}">
        <p14:creationId xmlns:p14="http://schemas.microsoft.com/office/powerpoint/2010/main" val="35069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itle 1">
            <a:extLst>
              <a:ext uri="{FF2B5EF4-FFF2-40B4-BE49-F238E27FC236}">
                <a16:creationId xmlns:a16="http://schemas.microsoft.com/office/drawing/2014/main" id="{8D7C6E4D-C29E-4F21-BF6E-4FA978F4C293}"/>
              </a:ext>
            </a:extLst>
          </p:cNvPr>
          <p:cNvSpPr txBox="1">
            <a:spLocks/>
          </p:cNvSpPr>
          <p:nvPr/>
        </p:nvSpPr>
        <p:spPr>
          <a:xfrm>
            <a:off x="82759" y="264880"/>
            <a:ext cx="11630733" cy="603981"/>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sz="2667"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6E267B"/>
                </a:solidFill>
                <a:effectLst/>
                <a:uLnTx/>
                <a:uFillTx/>
                <a:latin typeface="Helvetica"/>
                <a:ea typeface="+mj-ea"/>
                <a:cs typeface="Segoe UI Light" panose="020B0502040204020203" pitchFamily="34" charset="0"/>
                <a:sym typeface="Arial"/>
              </a:rPr>
              <a:t>COE IAM  Reference Architecture with Zero Trust Enforcement &amp; Architectural Principles</a:t>
            </a:r>
            <a:endParaRPr kumimoji="0" lang="en-US" sz="2600" b="0" i="0" u="none" strike="noStrike" kern="1200" cap="none" spc="0" normalizeH="0" baseline="0" noProof="0" dirty="0">
              <a:ln>
                <a:noFill/>
              </a:ln>
              <a:solidFill>
                <a:srgbClr val="6E267B"/>
              </a:solidFill>
              <a:effectLst/>
              <a:uLnTx/>
              <a:uFillTx/>
              <a:latin typeface="Helvetica"/>
              <a:ea typeface="+mj-ea"/>
              <a:cs typeface="Segoe UI Light" panose="020B0502040204020203" pitchFamily="34" charset="0"/>
              <a:sym typeface="Arial"/>
            </a:endParaRPr>
          </a:p>
        </p:txBody>
      </p:sp>
      <p:sp>
        <p:nvSpPr>
          <p:cNvPr id="218" name="Slide Number Placeholder 2">
            <a:extLst>
              <a:ext uri="{FF2B5EF4-FFF2-40B4-BE49-F238E27FC236}">
                <a16:creationId xmlns:a16="http://schemas.microsoft.com/office/drawing/2014/main" id="{D0E875B1-E87D-4198-AE6D-E9EBDEC1EBBB}"/>
              </a:ext>
            </a:extLst>
          </p:cNvPr>
          <p:cNvSpPr txBox="1">
            <a:spLocks/>
          </p:cNvSpPr>
          <p:nvPr/>
        </p:nvSpPr>
        <p:spPr>
          <a:xfrm>
            <a:off x="308518" y="6340177"/>
            <a:ext cx="624383" cy="372535"/>
          </a:xfrm>
          <a:prstGeom prst="rect">
            <a:avLst/>
          </a:prstGeom>
        </p:spPr>
        <p:txBody>
          <a:bodyPr/>
          <a:lstStyle>
            <a:defPPr>
              <a:defRPr lang="en-US"/>
            </a:defPPr>
            <a:lvl1pPr marL="0" algn="l" defTabSz="914400" rtl="0" eaLnBrk="1" latinLnBrk="0" hangingPunct="1">
              <a:defRPr sz="1333"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333"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333" b="0" i="0" u="none" strike="noStrike" kern="1200" cap="none" spc="0" normalizeH="0" baseline="0" noProof="0" dirty="0">
              <a:ln>
                <a:noFill/>
              </a:ln>
              <a:solidFill>
                <a:srgbClr val="000000">
                  <a:lumMod val="75000"/>
                  <a:lumOff val="25000"/>
                </a:srgbClr>
              </a:solidFill>
              <a:effectLst/>
              <a:uLnTx/>
              <a:uFillTx/>
              <a:latin typeface="Arial" panose="020B0604020202020204" pitchFamily="34" charset="0"/>
              <a:cs typeface="Arial" panose="020B0604020202020204" pitchFamily="34" charset="0"/>
            </a:endParaRPr>
          </a:p>
        </p:txBody>
      </p:sp>
      <p:grpSp>
        <p:nvGrpSpPr>
          <p:cNvPr id="219" name="Group 218">
            <a:extLst>
              <a:ext uri="{FF2B5EF4-FFF2-40B4-BE49-F238E27FC236}">
                <a16:creationId xmlns:a16="http://schemas.microsoft.com/office/drawing/2014/main" id="{42B6A396-FA5A-4154-9380-0C7A4D659197}"/>
              </a:ext>
            </a:extLst>
          </p:cNvPr>
          <p:cNvGrpSpPr/>
          <p:nvPr/>
        </p:nvGrpSpPr>
        <p:grpSpPr>
          <a:xfrm>
            <a:off x="30396" y="1400843"/>
            <a:ext cx="731080" cy="3841977"/>
            <a:chOff x="32456" y="1312643"/>
            <a:chExt cx="769490" cy="4057509"/>
          </a:xfrm>
        </p:grpSpPr>
        <p:pic>
          <p:nvPicPr>
            <p:cNvPr id="220" name="Picture 7">
              <a:extLst>
                <a:ext uri="{FF2B5EF4-FFF2-40B4-BE49-F238E27FC236}">
                  <a16:creationId xmlns:a16="http://schemas.microsoft.com/office/drawing/2014/main" id="{3634655A-CDA3-4BC7-831C-36B897802B14}"/>
                </a:ext>
              </a:extLst>
            </p:cNvPr>
            <p:cNvPicPr>
              <a:picLocks noChangeAspect="1" noChangeArrowheads="1"/>
            </p:cNvPicPr>
            <p:nvPr/>
          </p:nvPicPr>
          <p:blipFill>
            <a:blip r:embed="rId3" cstate="print">
              <a:duotone>
                <a:srgbClr val="4F81BD">
                  <a:shade val="45000"/>
                  <a:satMod val="135000"/>
                </a:srgbClr>
                <a:prstClr val="white"/>
              </a:duotone>
            </a:blip>
            <a:srcRect/>
            <a:stretch>
              <a:fillRect/>
            </a:stretch>
          </p:blipFill>
          <p:spPr bwMode="auto">
            <a:xfrm>
              <a:off x="99208" y="2151402"/>
              <a:ext cx="418619" cy="491071"/>
            </a:xfrm>
            <a:prstGeom prst="rect">
              <a:avLst/>
            </a:prstGeom>
            <a:noFill/>
            <a:ln w="9525">
              <a:noFill/>
              <a:miter lim="800000"/>
              <a:headEnd/>
              <a:tailEnd/>
            </a:ln>
          </p:spPr>
        </p:pic>
        <p:pic>
          <p:nvPicPr>
            <p:cNvPr id="221" name="Picture 4">
              <a:extLst>
                <a:ext uri="{FF2B5EF4-FFF2-40B4-BE49-F238E27FC236}">
                  <a16:creationId xmlns:a16="http://schemas.microsoft.com/office/drawing/2014/main" id="{1F233F0E-8FA0-41EE-B7FA-033EB77E4875}"/>
                </a:ext>
              </a:extLst>
            </p:cNvPr>
            <p:cNvPicPr>
              <a:picLocks noChangeAspect="1" noChangeArrowheads="1"/>
            </p:cNvPicPr>
            <p:nvPr/>
          </p:nvPicPr>
          <p:blipFill>
            <a:blip r:embed="rId4" cstate="print">
              <a:duotone>
                <a:srgbClr val="4F81BD">
                  <a:shade val="45000"/>
                  <a:satMod val="135000"/>
                </a:srgbClr>
                <a:prstClr val="white"/>
              </a:duotone>
            </a:blip>
            <a:srcRect/>
            <a:stretch>
              <a:fillRect/>
            </a:stretch>
          </p:blipFill>
          <p:spPr bwMode="auto">
            <a:xfrm>
              <a:off x="182116" y="3381383"/>
              <a:ext cx="304993" cy="457492"/>
            </a:xfrm>
            <a:prstGeom prst="rect">
              <a:avLst/>
            </a:prstGeom>
            <a:noFill/>
            <a:ln w="9525">
              <a:noFill/>
              <a:miter lim="800000"/>
              <a:headEnd/>
              <a:tailEnd/>
            </a:ln>
          </p:spPr>
        </p:pic>
        <p:pic>
          <p:nvPicPr>
            <p:cNvPr id="222" name="Picture 3">
              <a:extLst>
                <a:ext uri="{FF2B5EF4-FFF2-40B4-BE49-F238E27FC236}">
                  <a16:creationId xmlns:a16="http://schemas.microsoft.com/office/drawing/2014/main" id="{F31CBA44-78ED-46E2-9542-8F8E9FC81F48}"/>
                </a:ext>
              </a:extLst>
            </p:cNvPr>
            <p:cNvPicPr>
              <a:picLocks noChangeAspect="1" noChangeArrowheads="1"/>
            </p:cNvPicPr>
            <p:nvPr/>
          </p:nvPicPr>
          <p:blipFill>
            <a:blip r:embed="rId5" cstate="print">
              <a:duotone>
                <a:srgbClr val="4F81BD">
                  <a:shade val="45000"/>
                  <a:satMod val="135000"/>
                </a:srgbClr>
                <a:prstClr val="white"/>
              </a:duotone>
            </a:blip>
            <a:srcRect/>
            <a:stretch>
              <a:fillRect/>
            </a:stretch>
          </p:blipFill>
          <p:spPr bwMode="auto">
            <a:xfrm>
              <a:off x="32456" y="4865327"/>
              <a:ext cx="634780" cy="504825"/>
            </a:xfrm>
            <a:prstGeom prst="rect">
              <a:avLst/>
            </a:prstGeom>
            <a:noFill/>
            <a:ln w="9525">
              <a:noFill/>
              <a:miter lim="800000"/>
              <a:headEnd/>
              <a:tailEnd/>
            </a:ln>
          </p:spPr>
        </p:pic>
        <p:pic>
          <p:nvPicPr>
            <p:cNvPr id="223" name="Picture 5">
              <a:extLst>
                <a:ext uri="{FF2B5EF4-FFF2-40B4-BE49-F238E27FC236}">
                  <a16:creationId xmlns:a16="http://schemas.microsoft.com/office/drawing/2014/main" id="{4E309BEA-9415-4450-AA17-43B2F576952A}"/>
                </a:ext>
              </a:extLst>
            </p:cNvPr>
            <p:cNvPicPr>
              <a:picLocks noChangeAspect="1" noChangeArrowheads="1"/>
            </p:cNvPicPr>
            <p:nvPr/>
          </p:nvPicPr>
          <p:blipFill>
            <a:blip r:embed="rId6" cstate="print">
              <a:duotone>
                <a:srgbClr val="4F81BD">
                  <a:shade val="45000"/>
                  <a:satMod val="135000"/>
                </a:srgbClr>
                <a:prstClr val="white"/>
              </a:duotone>
            </a:blip>
            <a:srcRect/>
            <a:stretch>
              <a:fillRect/>
            </a:stretch>
          </p:blipFill>
          <p:spPr bwMode="auto">
            <a:xfrm>
              <a:off x="87570" y="1312643"/>
              <a:ext cx="714376" cy="478269"/>
            </a:xfrm>
            <a:prstGeom prst="rect">
              <a:avLst/>
            </a:prstGeom>
            <a:noFill/>
            <a:ln w="9525">
              <a:noFill/>
              <a:miter lim="800000"/>
              <a:headEnd/>
              <a:tailEnd/>
            </a:ln>
          </p:spPr>
        </p:pic>
      </p:grpSp>
      <p:sp>
        <p:nvSpPr>
          <p:cNvPr id="224" name="TextBox 223">
            <a:extLst>
              <a:ext uri="{FF2B5EF4-FFF2-40B4-BE49-F238E27FC236}">
                <a16:creationId xmlns:a16="http://schemas.microsoft.com/office/drawing/2014/main" id="{AFE89EA4-7322-4DAA-8AFA-9BE6CC55233E}"/>
              </a:ext>
            </a:extLst>
          </p:cNvPr>
          <p:cNvSpPr txBox="1"/>
          <p:nvPr/>
        </p:nvSpPr>
        <p:spPr>
          <a:xfrm>
            <a:off x="-77624" y="1805133"/>
            <a:ext cx="1066800" cy="228600"/>
          </a:xfrm>
          <a:prstGeom prst="rect">
            <a:avLst/>
          </a:prstGeom>
          <a:noFill/>
        </p:spPr>
        <p:txBody>
          <a:bodyPr wrap="square" lIns="0" tIns="0" rIns="0" bIns="0" rtlCol="0">
            <a:noAutofit/>
          </a:bodyPr>
          <a:lstStyle/>
          <a:p>
            <a:pPr algn="ctr" defTabSz="609585" hangingPunct="0">
              <a:lnSpc>
                <a:spcPct val="90000"/>
              </a:lnSpc>
              <a:defRPr/>
            </a:pPr>
            <a:r>
              <a:rPr lang="en-US" sz="1200" kern="0" dirty="0">
                <a:solidFill>
                  <a:srgbClr val="5F5F5F"/>
                </a:solidFill>
                <a:latin typeface="Calibri"/>
                <a:cs typeface="Calibri"/>
                <a:sym typeface="Calibri"/>
              </a:rPr>
              <a:t>Employee</a:t>
            </a:r>
          </a:p>
        </p:txBody>
      </p:sp>
      <p:sp>
        <p:nvSpPr>
          <p:cNvPr id="225" name="TextBox 224">
            <a:extLst>
              <a:ext uri="{FF2B5EF4-FFF2-40B4-BE49-F238E27FC236}">
                <a16:creationId xmlns:a16="http://schemas.microsoft.com/office/drawing/2014/main" id="{6ADC6BDF-03AE-4673-A272-BBBD5A821A68}"/>
              </a:ext>
            </a:extLst>
          </p:cNvPr>
          <p:cNvSpPr txBox="1"/>
          <p:nvPr/>
        </p:nvSpPr>
        <p:spPr>
          <a:xfrm>
            <a:off x="-88642" y="2664450"/>
            <a:ext cx="1066800" cy="228600"/>
          </a:xfrm>
          <a:prstGeom prst="rect">
            <a:avLst/>
          </a:prstGeom>
          <a:noFill/>
        </p:spPr>
        <p:txBody>
          <a:bodyPr wrap="square" lIns="0" tIns="0" rIns="0" bIns="0" rtlCol="0">
            <a:noAutofit/>
          </a:bodyPr>
          <a:lstStyle/>
          <a:p>
            <a:pPr algn="ctr" defTabSz="609585" hangingPunct="0">
              <a:lnSpc>
                <a:spcPct val="90000"/>
              </a:lnSpc>
              <a:defRPr/>
            </a:pPr>
            <a:r>
              <a:rPr lang="en-US" sz="1200" kern="0" dirty="0">
                <a:solidFill>
                  <a:srgbClr val="5F5F5F"/>
                </a:solidFill>
                <a:latin typeface="Calibri"/>
                <a:cs typeface="Calibri"/>
                <a:sym typeface="Calibri"/>
              </a:rPr>
              <a:t>Mobile Users</a:t>
            </a:r>
          </a:p>
        </p:txBody>
      </p:sp>
      <p:sp>
        <p:nvSpPr>
          <p:cNvPr id="226" name="TextBox 225">
            <a:extLst>
              <a:ext uri="{FF2B5EF4-FFF2-40B4-BE49-F238E27FC236}">
                <a16:creationId xmlns:a16="http://schemas.microsoft.com/office/drawing/2014/main" id="{1C9EE840-70B6-472D-AE72-E86C087C4144}"/>
              </a:ext>
            </a:extLst>
          </p:cNvPr>
          <p:cNvSpPr txBox="1"/>
          <p:nvPr/>
        </p:nvSpPr>
        <p:spPr>
          <a:xfrm>
            <a:off x="-176270" y="4081587"/>
            <a:ext cx="1262760" cy="263853"/>
          </a:xfrm>
          <a:prstGeom prst="rect">
            <a:avLst/>
          </a:prstGeom>
          <a:noFill/>
        </p:spPr>
        <p:txBody>
          <a:bodyPr wrap="square" lIns="0" tIns="0" rIns="0" bIns="0" rtlCol="0">
            <a:noAutofit/>
          </a:bodyPr>
          <a:lstStyle/>
          <a:p>
            <a:pPr algn="ctr" defTabSz="609585" hangingPunct="0">
              <a:lnSpc>
                <a:spcPct val="90000"/>
              </a:lnSpc>
              <a:defRPr/>
            </a:pPr>
            <a:r>
              <a:rPr lang="en-US" sz="1200" kern="0" dirty="0">
                <a:solidFill>
                  <a:srgbClr val="5F5F5F"/>
                </a:solidFill>
                <a:latin typeface="Calibri"/>
                <a:cs typeface="Calibri"/>
                <a:sym typeface="Calibri"/>
              </a:rPr>
              <a:t>Partners</a:t>
            </a:r>
          </a:p>
        </p:txBody>
      </p:sp>
      <p:sp>
        <p:nvSpPr>
          <p:cNvPr id="227" name="TextBox 226">
            <a:extLst>
              <a:ext uri="{FF2B5EF4-FFF2-40B4-BE49-F238E27FC236}">
                <a16:creationId xmlns:a16="http://schemas.microsoft.com/office/drawing/2014/main" id="{F9EAF0E0-FB39-4309-B792-183DDD24EFA6}"/>
              </a:ext>
            </a:extLst>
          </p:cNvPr>
          <p:cNvSpPr txBox="1"/>
          <p:nvPr/>
        </p:nvSpPr>
        <p:spPr>
          <a:xfrm>
            <a:off x="-273584" y="5245020"/>
            <a:ext cx="1262760" cy="263853"/>
          </a:xfrm>
          <a:prstGeom prst="rect">
            <a:avLst/>
          </a:prstGeom>
          <a:noFill/>
        </p:spPr>
        <p:txBody>
          <a:bodyPr wrap="square" lIns="0" tIns="0" rIns="0" bIns="0" rtlCol="0">
            <a:noAutofit/>
          </a:bodyPr>
          <a:lstStyle/>
          <a:p>
            <a:pPr algn="ctr" defTabSz="609585" hangingPunct="0">
              <a:lnSpc>
                <a:spcPct val="90000"/>
              </a:lnSpc>
              <a:defRPr/>
            </a:pPr>
            <a:r>
              <a:rPr lang="en-US" sz="1200" kern="0" dirty="0">
                <a:solidFill>
                  <a:srgbClr val="5F5F5F"/>
                </a:solidFill>
                <a:latin typeface="Calibri"/>
                <a:cs typeface="Calibri"/>
                <a:sym typeface="Calibri"/>
              </a:rPr>
              <a:t>Consumers</a:t>
            </a:r>
          </a:p>
        </p:txBody>
      </p:sp>
      <p:cxnSp>
        <p:nvCxnSpPr>
          <p:cNvPr id="228" name="Straight Connector 227">
            <a:extLst>
              <a:ext uri="{FF2B5EF4-FFF2-40B4-BE49-F238E27FC236}">
                <a16:creationId xmlns:a16="http://schemas.microsoft.com/office/drawing/2014/main" id="{5D1672CB-D07D-40AD-89AC-2A1B528D8F89}"/>
              </a:ext>
            </a:extLst>
          </p:cNvPr>
          <p:cNvCxnSpPr>
            <a:cxnSpLocks/>
          </p:cNvCxnSpPr>
          <p:nvPr/>
        </p:nvCxnSpPr>
        <p:spPr>
          <a:xfrm flipH="1">
            <a:off x="926112" y="917988"/>
            <a:ext cx="2147" cy="5422189"/>
          </a:xfrm>
          <a:prstGeom prst="line">
            <a:avLst/>
          </a:prstGeom>
          <a:noFill/>
          <a:ln w="25400" cap="flat">
            <a:solidFill>
              <a:srgbClr val="4BACC6">
                <a:lumMod val="50000"/>
              </a:srgbClr>
            </a:solidFill>
            <a:prstDash val="lgDash"/>
            <a:round/>
          </a:ln>
          <a:effectLst>
            <a:outerShdw blurRad="38100" dist="20000" dir="5400000" rotWithShape="0">
              <a:srgbClr val="000000">
                <a:alpha val="38000"/>
              </a:srgbClr>
            </a:outerShdw>
          </a:effectLst>
          <a:sp3d/>
        </p:spPr>
      </p:cxnSp>
      <p:grpSp>
        <p:nvGrpSpPr>
          <p:cNvPr id="229" name="Group 228">
            <a:extLst>
              <a:ext uri="{FF2B5EF4-FFF2-40B4-BE49-F238E27FC236}">
                <a16:creationId xmlns:a16="http://schemas.microsoft.com/office/drawing/2014/main" id="{F3632666-B603-4617-BFD3-F024121FF8B0}"/>
              </a:ext>
            </a:extLst>
          </p:cNvPr>
          <p:cNvGrpSpPr/>
          <p:nvPr/>
        </p:nvGrpSpPr>
        <p:grpSpPr>
          <a:xfrm>
            <a:off x="989176" y="906980"/>
            <a:ext cx="11481918" cy="5562910"/>
            <a:chOff x="989176" y="906980"/>
            <a:chExt cx="11481918" cy="5562910"/>
          </a:xfrm>
        </p:grpSpPr>
        <p:sp>
          <p:nvSpPr>
            <p:cNvPr id="230" name="Rectangle 229">
              <a:extLst>
                <a:ext uri="{FF2B5EF4-FFF2-40B4-BE49-F238E27FC236}">
                  <a16:creationId xmlns:a16="http://schemas.microsoft.com/office/drawing/2014/main" id="{66AB1FE8-B7B7-4A25-B25F-C9F2CA941555}"/>
                </a:ext>
              </a:extLst>
            </p:cNvPr>
            <p:cNvSpPr/>
            <p:nvPr/>
          </p:nvSpPr>
          <p:spPr bwMode="auto">
            <a:xfrm>
              <a:off x="7440729" y="1426702"/>
              <a:ext cx="2527081" cy="2755500"/>
            </a:xfrm>
            <a:prstGeom prst="rect">
              <a:avLst/>
            </a:prstGeom>
            <a:solidFill>
              <a:srgbClr val="A7A7A7">
                <a:lumMod val="20000"/>
                <a:lumOff val="80000"/>
              </a:srgbClr>
            </a:solidFill>
            <a:ln w="9525" cap="flat" cmpd="sng" algn="ctr">
              <a:solidFill>
                <a:srgbClr val="4F81BD"/>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endParaRPr>
            </a:p>
          </p:txBody>
        </p:sp>
        <p:sp>
          <p:nvSpPr>
            <p:cNvPr id="231" name="Rectangle 230">
              <a:extLst>
                <a:ext uri="{FF2B5EF4-FFF2-40B4-BE49-F238E27FC236}">
                  <a16:creationId xmlns:a16="http://schemas.microsoft.com/office/drawing/2014/main" id="{50C1ADD2-2FFF-4146-A4EC-21B0B7B04972}"/>
                </a:ext>
              </a:extLst>
            </p:cNvPr>
            <p:cNvSpPr/>
            <p:nvPr/>
          </p:nvSpPr>
          <p:spPr>
            <a:xfrm>
              <a:off x="1023578" y="911135"/>
              <a:ext cx="2450993" cy="462773"/>
            </a:xfrm>
            <a:prstGeom prst="rect">
              <a:avLst/>
            </a:prstGeom>
            <a:solidFill>
              <a:srgbClr val="4BACC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a:cs typeface="Calibri"/>
                </a:rPr>
                <a:t> </a:t>
              </a:r>
              <a:r>
                <a:rPr kumimoji="0" lang="en-US" sz="1200" b="0" i="0" u="none" strike="noStrike" kern="0" cap="none" spc="0" normalizeH="0" baseline="0" noProof="0" dirty="0">
                  <a:ln>
                    <a:noFill/>
                  </a:ln>
                  <a:solidFill>
                    <a:prstClr val="white"/>
                  </a:solidFill>
                  <a:effectLst/>
                  <a:uLnTx/>
                  <a:uFillTx/>
                  <a:latin typeface="Calibri"/>
                  <a:cs typeface="Calibri"/>
                </a:rPr>
                <a:t>User Access Management</a:t>
              </a:r>
            </a:p>
          </p:txBody>
        </p:sp>
        <p:sp>
          <p:nvSpPr>
            <p:cNvPr id="232" name="Rectangle 231">
              <a:extLst>
                <a:ext uri="{FF2B5EF4-FFF2-40B4-BE49-F238E27FC236}">
                  <a16:creationId xmlns:a16="http://schemas.microsoft.com/office/drawing/2014/main" id="{BFBA126B-8865-42BE-9A7E-CEF2D764F4D8}"/>
                </a:ext>
              </a:extLst>
            </p:cNvPr>
            <p:cNvSpPr/>
            <p:nvPr/>
          </p:nvSpPr>
          <p:spPr>
            <a:xfrm>
              <a:off x="3869455" y="920133"/>
              <a:ext cx="3423766" cy="454002"/>
            </a:xfrm>
            <a:prstGeom prst="rect">
              <a:avLst/>
            </a:prstGeom>
            <a:solidFill>
              <a:srgbClr val="4BACC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cs typeface="Calibri"/>
                </a:rPr>
                <a:t>Identity management  </a:t>
              </a:r>
            </a:p>
          </p:txBody>
        </p:sp>
        <p:sp>
          <p:nvSpPr>
            <p:cNvPr id="233" name="Rectangle 232">
              <a:extLst>
                <a:ext uri="{FF2B5EF4-FFF2-40B4-BE49-F238E27FC236}">
                  <a16:creationId xmlns:a16="http://schemas.microsoft.com/office/drawing/2014/main" id="{EE1D9468-2876-4F61-B824-A264E55D58FE}"/>
                </a:ext>
              </a:extLst>
            </p:cNvPr>
            <p:cNvSpPr/>
            <p:nvPr/>
          </p:nvSpPr>
          <p:spPr>
            <a:xfrm>
              <a:off x="7441121" y="917988"/>
              <a:ext cx="2450993" cy="462773"/>
            </a:xfrm>
            <a:prstGeom prst="rect">
              <a:avLst/>
            </a:prstGeom>
            <a:solidFill>
              <a:srgbClr val="4BACC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cs typeface="Calibri"/>
                </a:rPr>
                <a:t>Access Management </a:t>
              </a:r>
            </a:p>
          </p:txBody>
        </p:sp>
        <p:sp>
          <p:nvSpPr>
            <p:cNvPr id="234" name="Rectangle 233">
              <a:extLst>
                <a:ext uri="{FF2B5EF4-FFF2-40B4-BE49-F238E27FC236}">
                  <a16:creationId xmlns:a16="http://schemas.microsoft.com/office/drawing/2014/main" id="{547C5429-BEF7-4C45-BEE6-F5114F96027D}"/>
                </a:ext>
              </a:extLst>
            </p:cNvPr>
            <p:cNvSpPr/>
            <p:nvPr/>
          </p:nvSpPr>
          <p:spPr>
            <a:xfrm>
              <a:off x="10071919" y="906980"/>
              <a:ext cx="1992793" cy="462773"/>
            </a:xfrm>
            <a:prstGeom prst="rect">
              <a:avLst/>
            </a:prstGeom>
            <a:solidFill>
              <a:srgbClr val="4BACC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cs typeface="Calibri"/>
                </a:rPr>
                <a:t>Privilege Identify and Access management </a:t>
              </a:r>
            </a:p>
          </p:txBody>
        </p:sp>
        <p:pic>
          <p:nvPicPr>
            <p:cNvPr id="235" name="Picture 234">
              <a:extLst>
                <a:ext uri="{FF2B5EF4-FFF2-40B4-BE49-F238E27FC236}">
                  <a16:creationId xmlns:a16="http://schemas.microsoft.com/office/drawing/2014/main" id="{DDE8CD3A-DE59-4D81-9FA2-452D02CC69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16697" y="5654147"/>
              <a:ext cx="516173" cy="352397"/>
            </a:xfrm>
            <a:prstGeom prst="rect">
              <a:avLst/>
            </a:prstGeom>
            <a:solidFill>
              <a:srgbClr val="FFFFFF"/>
            </a:solidFill>
          </p:spPr>
        </p:pic>
        <p:sp>
          <p:nvSpPr>
            <p:cNvPr id="236" name="TextBox 235">
              <a:extLst>
                <a:ext uri="{FF2B5EF4-FFF2-40B4-BE49-F238E27FC236}">
                  <a16:creationId xmlns:a16="http://schemas.microsoft.com/office/drawing/2014/main" id="{173CA7D7-2743-4477-86FF-E22DC36C185D}"/>
                </a:ext>
              </a:extLst>
            </p:cNvPr>
            <p:cNvSpPr txBox="1"/>
            <p:nvPr/>
          </p:nvSpPr>
          <p:spPr>
            <a:xfrm>
              <a:off x="11306673" y="6090427"/>
              <a:ext cx="961797" cy="379463"/>
            </a:xfrm>
            <a:prstGeom prst="rect">
              <a:avLst/>
            </a:prstGeom>
            <a:noFill/>
          </p:spPr>
          <p:txBody>
            <a:bodyPr wrap="square" rtlCol="0">
              <a:sp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933" b="0" i="0" u="none" strike="noStrike" kern="0" cap="none" spc="0" normalizeH="0" baseline="0" noProof="0" dirty="0">
                  <a:ln>
                    <a:noFill/>
                  </a:ln>
                  <a:solidFill>
                    <a:srgbClr val="000000"/>
                  </a:solidFill>
                  <a:effectLst/>
                  <a:uLnTx/>
                  <a:uFillTx/>
                  <a:cs typeface="Arial" pitchFamily="34" charset="0"/>
                  <a:sym typeface="Calibri"/>
                </a:rPr>
                <a:t>Application Repository</a:t>
              </a:r>
            </a:p>
          </p:txBody>
        </p:sp>
        <p:sp>
          <p:nvSpPr>
            <p:cNvPr id="237" name="Rectangle 236">
              <a:extLst>
                <a:ext uri="{FF2B5EF4-FFF2-40B4-BE49-F238E27FC236}">
                  <a16:creationId xmlns:a16="http://schemas.microsoft.com/office/drawing/2014/main" id="{1E8F6DB6-E904-4E73-B61E-2A198974350D}"/>
                </a:ext>
              </a:extLst>
            </p:cNvPr>
            <p:cNvSpPr/>
            <p:nvPr/>
          </p:nvSpPr>
          <p:spPr bwMode="auto">
            <a:xfrm>
              <a:off x="10113918" y="1490995"/>
              <a:ext cx="1950795" cy="2456128"/>
            </a:xfrm>
            <a:prstGeom prst="rect">
              <a:avLst/>
            </a:prstGeom>
            <a:solidFill>
              <a:srgbClr val="EDEDED"/>
            </a:solidFill>
            <a:ln w="9525" cap="flat" cmpd="sng" algn="ctr">
              <a:solidFill>
                <a:srgbClr val="4F81BD"/>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endParaRPr>
            </a:p>
          </p:txBody>
        </p:sp>
        <p:sp>
          <p:nvSpPr>
            <p:cNvPr id="238" name="Rectangle 237">
              <a:extLst>
                <a:ext uri="{FF2B5EF4-FFF2-40B4-BE49-F238E27FC236}">
                  <a16:creationId xmlns:a16="http://schemas.microsoft.com/office/drawing/2014/main" id="{535C1344-F071-4B4F-8CD1-4AC9471525B1}"/>
                </a:ext>
              </a:extLst>
            </p:cNvPr>
            <p:cNvSpPr/>
            <p:nvPr/>
          </p:nvSpPr>
          <p:spPr bwMode="auto">
            <a:xfrm>
              <a:off x="10335180" y="1587941"/>
              <a:ext cx="1625639" cy="318475"/>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 Password Vaulting </a:t>
              </a:r>
            </a:p>
          </p:txBody>
        </p:sp>
        <p:sp>
          <p:nvSpPr>
            <p:cNvPr id="239" name="Rectangle 238">
              <a:extLst>
                <a:ext uri="{FF2B5EF4-FFF2-40B4-BE49-F238E27FC236}">
                  <a16:creationId xmlns:a16="http://schemas.microsoft.com/office/drawing/2014/main" id="{237CAB15-B428-4EDB-8528-F6DBF4424180}"/>
                </a:ext>
              </a:extLst>
            </p:cNvPr>
            <p:cNvSpPr/>
            <p:nvPr/>
          </p:nvSpPr>
          <p:spPr bwMode="auto">
            <a:xfrm>
              <a:off x="10350748" y="2486244"/>
              <a:ext cx="1704357" cy="340144"/>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End Point Privilege Management </a:t>
              </a:r>
            </a:p>
          </p:txBody>
        </p:sp>
        <p:sp>
          <p:nvSpPr>
            <p:cNvPr id="240" name="Rectangle 239">
              <a:extLst>
                <a:ext uri="{FF2B5EF4-FFF2-40B4-BE49-F238E27FC236}">
                  <a16:creationId xmlns:a16="http://schemas.microsoft.com/office/drawing/2014/main" id="{B039B66C-F6B4-4708-9C76-4D522AC0D294}"/>
                </a:ext>
              </a:extLst>
            </p:cNvPr>
            <p:cNvSpPr/>
            <p:nvPr/>
          </p:nvSpPr>
          <p:spPr bwMode="auto">
            <a:xfrm>
              <a:off x="10335180" y="2046613"/>
              <a:ext cx="1625639" cy="304220"/>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Password Rotation</a:t>
              </a:r>
            </a:p>
          </p:txBody>
        </p:sp>
        <p:sp>
          <p:nvSpPr>
            <p:cNvPr id="241" name="Rectangle 240">
              <a:extLst>
                <a:ext uri="{FF2B5EF4-FFF2-40B4-BE49-F238E27FC236}">
                  <a16:creationId xmlns:a16="http://schemas.microsoft.com/office/drawing/2014/main" id="{1CA7AF3E-10C0-4739-9882-5E73778F4705}"/>
                </a:ext>
              </a:extLst>
            </p:cNvPr>
            <p:cNvSpPr/>
            <p:nvPr/>
          </p:nvSpPr>
          <p:spPr bwMode="auto">
            <a:xfrm>
              <a:off x="3850806" y="1432215"/>
              <a:ext cx="3436586" cy="1061458"/>
            </a:xfrm>
            <a:prstGeom prst="rect">
              <a:avLst/>
            </a:prstGeom>
            <a:solidFill>
              <a:srgbClr val="F2F2F2"/>
            </a:solidFill>
            <a:ln w="12700" cap="flat" cmpd="sng" algn="ctr">
              <a:solidFill>
                <a:srgbClr val="4F81BD"/>
              </a:solidFill>
              <a:prstDash val="solid"/>
              <a:headEnd/>
              <a:tailEnd/>
            </a:ln>
            <a:effectLst/>
          </p:spPr>
          <p:txBody>
            <a:bodyPr vert="horz" wrap="square" lIns="121920" tIns="60960" rIns="121920" bIns="60960" numCol="1" rtlCol="0" anchor="t" anchorCtr="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endParaRPr>
            </a:p>
          </p:txBody>
        </p:sp>
        <p:sp>
          <p:nvSpPr>
            <p:cNvPr id="242" name="TextBox 241">
              <a:extLst>
                <a:ext uri="{FF2B5EF4-FFF2-40B4-BE49-F238E27FC236}">
                  <a16:creationId xmlns:a16="http://schemas.microsoft.com/office/drawing/2014/main" id="{5AE072EE-C4DA-413E-8F2C-933D010AB520}"/>
                </a:ext>
              </a:extLst>
            </p:cNvPr>
            <p:cNvSpPr txBox="1"/>
            <p:nvPr/>
          </p:nvSpPr>
          <p:spPr>
            <a:xfrm>
              <a:off x="1029884" y="1450145"/>
              <a:ext cx="2417691" cy="1815882"/>
            </a:xfrm>
            <a:prstGeom prst="rect">
              <a:avLst/>
            </a:prstGeom>
            <a:solidFill>
              <a:srgbClr val="FFFFFF">
                <a:lumMod val="95000"/>
              </a:srgbClr>
            </a:solidFill>
            <a:ln>
              <a:solidFill>
                <a:srgbClr val="4F81BD"/>
              </a:solidFill>
            </a:ln>
          </p:spPr>
          <p:txBody>
            <a:bodyPr wrap="square" rtlCol="0">
              <a:spAutoFit/>
            </a:bodyPr>
            <a:lstStyle>
              <a:defPPr>
                <a:defRPr lang="en-US"/>
              </a:defPPr>
              <a:lvl1pPr marL="285750" indent="-285750">
                <a:buFont typeface="Arial" panose="020B0604020202020204" pitchFamily="34" charset="0"/>
                <a:buChar char="•"/>
                <a:defRPr sz="1400">
                  <a:solidFill>
                    <a:srgbClr val="4D4F53"/>
                  </a:solidFill>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0" cap="none" spc="0" normalizeH="0" baseline="0" noProof="0" dirty="0">
                <a:ln>
                  <a:noFill/>
                </a:ln>
                <a:solidFill>
                  <a:srgbClr val="4D4F53"/>
                </a:solidFill>
                <a:effectLst/>
                <a:uLnTx/>
                <a:uFillTx/>
                <a:latin typeface="Arial" pitchFamily="34" charset="0"/>
                <a:cs typeface="Arial" pitchFamily="34" charset="0"/>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0" cap="none" spc="0" normalizeH="0" baseline="0" noProof="0" dirty="0">
                <a:ln>
                  <a:noFill/>
                </a:ln>
                <a:solidFill>
                  <a:srgbClr val="4D4F53"/>
                </a:solidFill>
                <a:effectLst/>
                <a:uLnTx/>
                <a:uFillTx/>
                <a:latin typeface="Arial" pitchFamily="34" charset="0"/>
                <a:cs typeface="Arial" pitchFamily="34" charset="0"/>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0" cap="none" spc="0" normalizeH="0" baseline="0" noProof="0" dirty="0">
                <a:ln>
                  <a:noFill/>
                </a:ln>
                <a:solidFill>
                  <a:srgbClr val="4D4F53"/>
                </a:solidFill>
                <a:effectLst/>
                <a:uLnTx/>
                <a:uFillTx/>
                <a:latin typeface="Arial" pitchFamily="34" charset="0"/>
                <a:cs typeface="Arial" pitchFamily="34" charset="0"/>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0" cap="none" spc="0" normalizeH="0" baseline="0" noProof="0" dirty="0">
                <a:ln>
                  <a:noFill/>
                </a:ln>
                <a:solidFill>
                  <a:srgbClr val="4D4F53"/>
                </a:solidFill>
                <a:effectLst/>
                <a:uLnTx/>
                <a:uFillTx/>
                <a:latin typeface="Arial" pitchFamily="34" charset="0"/>
                <a:cs typeface="Arial" pitchFamily="34" charset="0"/>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0" cap="none" spc="0" normalizeH="0" baseline="0" noProof="0" dirty="0">
                <a:ln>
                  <a:noFill/>
                </a:ln>
                <a:solidFill>
                  <a:srgbClr val="4D4F53"/>
                </a:solidFill>
                <a:effectLst/>
                <a:uLnTx/>
                <a:uFillTx/>
                <a:latin typeface="Arial" pitchFamily="34" charset="0"/>
                <a:cs typeface="Arial" pitchFamily="34" charset="0"/>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0" cap="none" spc="0" normalizeH="0" baseline="0" noProof="0" dirty="0">
                <a:ln>
                  <a:noFill/>
                </a:ln>
                <a:solidFill>
                  <a:srgbClr val="4D4F53"/>
                </a:solidFill>
                <a:effectLst/>
                <a:uLnTx/>
                <a:uFillTx/>
                <a:latin typeface="Arial" pitchFamily="34" charset="0"/>
                <a:cs typeface="Arial" pitchFamily="34" charset="0"/>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0" cap="none" spc="0" normalizeH="0" baseline="0" noProof="0" dirty="0">
                <a:ln>
                  <a:noFill/>
                </a:ln>
                <a:solidFill>
                  <a:srgbClr val="4D4F53"/>
                </a:solidFill>
                <a:effectLst/>
                <a:uLnTx/>
                <a:uFillTx/>
                <a:latin typeface="Arial" pitchFamily="34" charset="0"/>
                <a:cs typeface="Arial" pitchFamily="34" charset="0"/>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0" cap="none" spc="0" normalizeH="0" baseline="0" noProof="0" dirty="0">
                <a:ln>
                  <a:noFill/>
                </a:ln>
                <a:solidFill>
                  <a:srgbClr val="4D4F53"/>
                </a:solidFill>
                <a:effectLst/>
                <a:uLnTx/>
                <a:uFillTx/>
                <a:latin typeface="Arial" pitchFamily="34" charset="0"/>
                <a:cs typeface="Arial" pitchFamily="34" charset="0"/>
              </a:endParaRPr>
            </a:p>
          </p:txBody>
        </p:sp>
        <p:sp>
          <p:nvSpPr>
            <p:cNvPr id="243" name="Rectangle 242">
              <a:extLst>
                <a:ext uri="{FF2B5EF4-FFF2-40B4-BE49-F238E27FC236}">
                  <a16:creationId xmlns:a16="http://schemas.microsoft.com/office/drawing/2014/main" id="{FA6AE2C3-66FD-49C8-B27A-653E68B2489C}"/>
                </a:ext>
              </a:extLst>
            </p:cNvPr>
            <p:cNvSpPr/>
            <p:nvPr/>
          </p:nvSpPr>
          <p:spPr bwMode="auto">
            <a:xfrm>
              <a:off x="3915930" y="1528540"/>
              <a:ext cx="1552821" cy="165082"/>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Provisioning</a:t>
              </a:r>
            </a:p>
          </p:txBody>
        </p:sp>
        <p:sp>
          <p:nvSpPr>
            <p:cNvPr id="244" name="Rectangle 243">
              <a:extLst>
                <a:ext uri="{FF2B5EF4-FFF2-40B4-BE49-F238E27FC236}">
                  <a16:creationId xmlns:a16="http://schemas.microsoft.com/office/drawing/2014/main" id="{FDABB0C9-4630-4351-A4D8-49444A06FD6E}"/>
                </a:ext>
              </a:extLst>
            </p:cNvPr>
            <p:cNvSpPr/>
            <p:nvPr/>
          </p:nvSpPr>
          <p:spPr bwMode="auto">
            <a:xfrm>
              <a:off x="3915928" y="1832683"/>
              <a:ext cx="1552821" cy="152752"/>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Access Requests</a:t>
              </a:r>
            </a:p>
          </p:txBody>
        </p:sp>
        <p:sp>
          <p:nvSpPr>
            <p:cNvPr id="245" name="Rectangle 244">
              <a:extLst>
                <a:ext uri="{FF2B5EF4-FFF2-40B4-BE49-F238E27FC236}">
                  <a16:creationId xmlns:a16="http://schemas.microsoft.com/office/drawing/2014/main" id="{3A874BE8-0B52-4BAE-A628-BAE30323B6D2}"/>
                </a:ext>
              </a:extLst>
            </p:cNvPr>
            <p:cNvSpPr/>
            <p:nvPr/>
          </p:nvSpPr>
          <p:spPr bwMode="auto">
            <a:xfrm>
              <a:off x="5575517" y="1526172"/>
              <a:ext cx="1552821" cy="165082"/>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Password Mgmt</a:t>
              </a:r>
            </a:p>
          </p:txBody>
        </p:sp>
        <p:sp>
          <p:nvSpPr>
            <p:cNvPr id="246" name="Rectangle 245">
              <a:extLst>
                <a:ext uri="{FF2B5EF4-FFF2-40B4-BE49-F238E27FC236}">
                  <a16:creationId xmlns:a16="http://schemas.microsoft.com/office/drawing/2014/main" id="{0CDD7F16-6B30-4A31-AB9D-12EBFF17D148}"/>
                </a:ext>
              </a:extLst>
            </p:cNvPr>
            <p:cNvSpPr/>
            <p:nvPr/>
          </p:nvSpPr>
          <p:spPr bwMode="auto">
            <a:xfrm>
              <a:off x="5588878" y="1805490"/>
              <a:ext cx="1552821" cy="165082"/>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Reporting</a:t>
              </a:r>
            </a:p>
          </p:txBody>
        </p:sp>
        <p:sp>
          <p:nvSpPr>
            <p:cNvPr id="247" name="Rectangle 246">
              <a:extLst>
                <a:ext uri="{FF2B5EF4-FFF2-40B4-BE49-F238E27FC236}">
                  <a16:creationId xmlns:a16="http://schemas.microsoft.com/office/drawing/2014/main" id="{F02ADAA7-CB3A-4239-8707-F7E4A0056DC2}"/>
                </a:ext>
              </a:extLst>
            </p:cNvPr>
            <p:cNvSpPr/>
            <p:nvPr/>
          </p:nvSpPr>
          <p:spPr bwMode="auto">
            <a:xfrm>
              <a:off x="3915928" y="2076838"/>
              <a:ext cx="1552821" cy="152752"/>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Reconciliation</a:t>
              </a:r>
            </a:p>
          </p:txBody>
        </p:sp>
        <p:sp>
          <p:nvSpPr>
            <p:cNvPr id="248" name="Rectangle 247">
              <a:extLst>
                <a:ext uri="{FF2B5EF4-FFF2-40B4-BE49-F238E27FC236}">
                  <a16:creationId xmlns:a16="http://schemas.microsoft.com/office/drawing/2014/main" id="{BEC3C7F9-052F-4412-BD97-64CBF161ADC3}"/>
                </a:ext>
              </a:extLst>
            </p:cNvPr>
            <p:cNvSpPr/>
            <p:nvPr/>
          </p:nvSpPr>
          <p:spPr bwMode="auto">
            <a:xfrm>
              <a:off x="5588878" y="2066152"/>
              <a:ext cx="1552821" cy="192208"/>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Approval Workflow</a:t>
              </a:r>
            </a:p>
          </p:txBody>
        </p:sp>
        <p:sp>
          <p:nvSpPr>
            <p:cNvPr id="249" name="Rectangle 248">
              <a:extLst>
                <a:ext uri="{FF2B5EF4-FFF2-40B4-BE49-F238E27FC236}">
                  <a16:creationId xmlns:a16="http://schemas.microsoft.com/office/drawing/2014/main" id="{807B8D88-F0DD-4720-8789-F772B878592E}"/>
                </a:ext>
              </a:extLst>
            </p:cNvPr>
            <p:cNvSpPr/>
            <p:nvPr/>
          </p:nvSpPr>
          <p:spPr bwMode="auto">
            <a:xfrm>
              <a:off x="1180340" y="1593273"/>
              <a:ext cx="1962070" cy="462773"/>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Manual Provisioning &amp; De Provisiong </a:t>
              </a:r>
            </a:p>
          </p:txBody>
        </p:sp>
        <p:sp>
          <p:nvSpPr>
            <p:cNvPr id="250" name="Rectangle 249">
              <a:extLst>
                <a:ext uri="{FF2B5EF4-FFF2-40B4-BE49-F238E27FC236}">
                  <a16:creationId xmlns:a16="http://schemas.microsoft.com/office/drawing/2014/main" id="{D57632A1-D68D-43CD-9C98-234415EFF4BA}"/>
                </a:ext>
              </a:extLst>
            </p:cNvPr>
            <p:cNvSpPr/>
            <p:nvPr/>
          </p:nvSpPr>
          <p:spPr bwMode="auto">
            <a:xfrm>
              <a:off x="1180340" y="2130857"/>
              <a:ext cx="1989646" cy="462773"/>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Secure Group and Role Provisioning </a:t>
              </a:r>
            </a:p>
          </p:txBody>
        </p:sp>
        <p:sp>
          <p:nvSpPr>
            <p:cNvPr id="251" name="Rectangle 250">
              <a:extLst>
                <a:ext uri="{FF2B5EF4-FFF2-40B4-BE49-F238E27FC236}">
                  <a16:creationId xmlns:a16="http://schemas.microsoft.com/office/drawing/2014/main" id="{1B79A849-33DC-4A12-B285-3A6168411E58}"/>
                </a:ext>
              </a:extLst>
            </p:cNvPr>
            <p:cNvSpPr/>
            <p:nvPr/>
          </p:nvSpPr>
          <p:spPr bwMode="auto">
            <a:xfrm>
              <a:off x="1180341" y="2704244"/>
              <a:ext cx="1962070" cy="453762"/>
            </a:xfrm>
            <a:prstGeom prst="rect">
              <a:avLst/>
            </a:prstGeom>
            <a:solidFill>
              <a:srgbClr val="EDEDED"/>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User Profile Update </a:t>
              </a:r>
            </a:p>
          </p:txBody>
        </p:sp>
        <p:sp>
          <p:nvSpPr>
            <p:cNvPr id="252" name="Rectangle 251">
              <a:extLst>
                <a:ext uri="{FF2B5EF4-FFF2-40B4-BE49-F238E27FC236}">
                  <a16:creationId xmlns:a16="http://schemas.microsoft.com/office/drawing/2014/main" id="{C9680B0E-89D4-4B45-A5EE-CD88F0DB7D71}"/>
                </a:ext>
              </a:extLst>
            </p:cNvPr>
            <p:cNvSpPr/>
            <p:nvPr/>
          </p:nvSpPr>
          <p:spPr bwMode="auto">
            <a:xfrm>
              <a:off x="7537983" y="1466740"/>
              <a:ext cx="2314938" cy="185539"/>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Single Sign-on</a:t>
              </a:r>
            </a:p>
          </p:txBody>
        </p:sp>
        <p:sp>
          <p:nvSpPr>
            <p:cNvPr id="253" name="Rectangle 252">
              <a:extLst>
                <a:ext uri="{FF2B5EF4-FFF2-40B4-BE49-F238E27FC236}">
                  <a16:creationId xmlns:a16="http://schemas.microsoft.com/office/drawing/2014/main" id="{5075892D-0E99-4EC5-A4EB-CEB3D64305E3}"/>
                </a:ext>
              </a:extLst>
            </p:cNvPr>
            <p:cNvSpPr/>
            <p:nvPr/>
          </p:nvSpPr>
          <p:spPr bwMode="auto">
            <a:xfrm>
              <a:off x="7537983" y="1674892"/>
              <a:ext cx="2314938" cy="260822"/>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Web Access Management</a:t>
              </a:r>
            </a:p>
          </p:txBody>
        </p:sp>
        <p:sp>
          <p:nvSpPr>
            <p:cNvPr id="254" name="Rectangle 253">
              <a:extLst>
                <a:ext uri="{FF2B5EF4-FFF2-40B4-BE49-F238E27FC236}">
                  <a16:creationId xmlns:a16="http://schemas.microsoft.com/office/drawing/2014/main" id="{739300A4-FF5E-48D8-926E-2BA3F5BD0BDD}"/>
                </a:ext>
              </a:extLst>
            </p:cNvPr>
            <p:cNvSpPr/>
            <p:nvPr/>
          </p:nvSpPr>
          <p:spPr bwMode="auto">
            <a:xfrm>
              <a:off x="7545769" y="2462776"/>
              <a:ext cx="2299367" cy="203124"/>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Identity Federation</a:t>
              </a:r>
            </a:p>
          </p:txBody>
        </p:sp>
        <p:sp>
          <p:nvSpPr>
            <p:cNvPr id="255" name="Rectangle 254">
              <a:extLst>
                <a:ext uri="{FF2B5EF4-FFF2-40B4-BE49-F238E27FC236}">
                  <a16:creationId xmlns:a16="http://schemas.microsoft.com/office/drawing/2014/main" id="{3BB303F1-840C-4DB8-B21C-109D265BC4CF}"/>
                </a:ext>
              </a:extLst>
            </p:cNvPr>
            <p:cNvSpPr/>
            <p:nvPr/>
          </p:nvSpPr>
          <p:spPr bwMode="auto">
            <a:xfrm>
              <a:off x="7551195" y="2717784"/>
              <a:ext cx="2288515" cy="299676"/>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Fine-grained Access Control</a:t>
              </a:r>
            </a:p>
          </p:txBody>
        </p:sp>
        <p:sp>
          <p:nvSpPr>
            <p:cNvPr id="256" name="Rectangle 255">
              <a:extLst>
                <a:ext uri="{FF2B5EF4-FFF2-40B4-BE49-F238E27FC236}">
                  <a16:creationId xmlns:a16="http://schemas.microsoft.com/office/drawing/2014/main" id="{62854F4E-AB96-49F6-A2BF-E4C2F45BA7F6}"/>
                </a:ext>
              </a:extLst>
            </p:cNvPr>
            <p:cNvSpPr/>
            <p:nvPr/>
          </p:nvSpPr>
          <p:spPr bwMode="auto">
            <a:xfrm>
              <a:off x="7543409" y="3076066"/>
              <a:ext cx="2304087" cy="359435"/>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Mobile and Social Access Management</a:t>
              </a:r>
            </a:p>
          </p:txBody>
        </p:sp>
        <p:sp>
          <p:nvSpPr>
            <p:cNvPr id="257" name="Rectangle 256">
              <a:extLst>
                <a:ext uri="{FF2B5EF4-FFF2-40B4-BE49-F238E27FC236}">
                  <a16:creationId xmlns:a16="http://schemas.microsoft.com/office/drawing/2014/main" id="{C8B0AAB9-D3B1-42F9-915D-445FBD6E1150}"/>
                </a:ext>
              </a:extLst>
            </p:cNvPr>
            <p:cNvSpPr/>
            <p:nvPr/>
          </p:nvSpPr>
          <p:spPr bwMode="auto">
            <a:xfrm>
              <a:off x="7537980" y="1966909"/>
              <a:ext cx="2314944" cy="141842"/>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Risk Based Authentication</a:t>
              </a:r>
            </a:p>
          </p:txBody>
        </p:sp>
        <p:sp>
          <p:nvSpPr>
            <p:cNvPr id="258" name="Rectangle 257">
              <a:extLst>
                <a:ext uri="{FF2B5EF4-FFF2-40B4-BE49-F238E27FC236}">
                  <a16:creationId xmlns:a16="http://schemas.microsoft.com/office/drawing/2014/main" id="{D6DC9633-7081-4375-BAFA-3BDDE89D8D27}"/>
                </a:ext>
              </a:extLst>
            </p:cNvPr>
            <p:cNvSpPr/>
            <p:nvPr/>
          </p:nvSpPr>
          <p:spPr bwMode="auto">
            <a:xfrm>
              <a:off x="7537980" y="2184950"/>
              <a:ext cx="2314945" cy="245351"/>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Strong Authentication</a:t>
              </a:r>
            </a:p>
          </p:txBody>
        </p:sp>
        <p:sp>
          <p:nvSpPr>
            <p:cNvPr id="259" name="Rectangle 258">
              <a:extLst>
                <a:ext uri="{FF2B5EF4-FFF2-40B4-BE49-F238E27FC236}">
                  <a16:creationId xmlns:a16="http://schemas.microsoft.com/office/drawing/2014/main" id="{B2F3CC37-5FC8-4314-8F9B-2903763AAD40}"/>
                </a:ext>
              </a:extLst>
            </p:cNvPr>
            <p:cNvSpPr/>
            <p:nvPr/>
          </p:nvSpPr>
          <p:spPr bwMode="auto">
            <a:xfrm>
              <a:off x="7556636" y="3839978"/>
              <a:ext cx="2277632" cy="236341"/>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Zero Trust Authentication</a:t>
              </a:r>
            </a:p>
          </p:txBody>
        </p:sp>
        <p:sp>
          <p:nvSpPr>
            <p:cNvPr id="260" name="Rectangle 259">
              <a:extLst>
                <a:ext uri="{FF2B5EF4-FFF2-40B4-BE49-F238E27FC236}">
                  <a16:creationId xmlns:a16="http://schemas.microsoft.com/office/drawing/2014/main" id="{07FAFD94-B28F-4D67-85C3-BD43BD9CE829}"/>
                </a:ext>
              </a:extLst>
            </p:cNvPr>
            <p:cNvSpPr/>
            <p:nvPr/>
          </p:nvSpPr>
          <p:spPr bwMode="auto">
            <a:xfrm>
              <a:off x="7563333" y="3466696"/>
              <a:ext cx="2264239" cy="284526"/>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Multi Factor Authentication</a:t>
              </a:r>
            </a:p>
          </p:txBody>
        </p:sp>
        <p:grpSp>
          <p:nvGrpSpPr>
            <p:cNvPr id="261" name="Group 260">
              <a:extLst>
                <a:ext uri="{FF2B5EF4-FFF2-40B4-BE49-F238E27FC236}">
                  <a16:creationId xmlns:a16="http://schemas.microsoft.com/office/drawing/2014/main" id="{51ABC8E5-430F-440B-88F5-68D3BCF6A76F}"/>
                </a:ext>
              </a:extLst>
            </p:cNvPr>
            <p:cNvGrpSpPr/>
            <p:nvPr/>
          </p:nvGrpSpPr>
          <p:grpSpPr>
            <a:xfrm>
              <a:off x="3833303" y="3069250"/>
              <a:ext cx="3441886" cy="867656"/>
              <a:chOff x="6753024" y="331546"/>
              <a:chExt cx="3384760" cy="1153788"/>
            </a:xfrm>
            <a:effectLst/>
          </p:grpSpPr>
          <p:sp>
            <p:nvSpPr>
              <p:cNvPr id="302" name="Rectangle 301">
                <a:extLst>
                  <a:ext uri="{FF2B5EF4-FFF2-40B4-BE49-F238E27FC236}">
                    <a16:creationId xmlns:a16="http://schemas.microsoft.com/office/drawing/2014/main" id="{E591E8B2-12ED-4319-8AD5-420BAC97A9E3}"/>
                  </a:ext>
                </a:extLst>
              </p:cNvPr>
              <p:cNvSpPr/>
              <p:nvPr/>
            </p:nvSpPr>
            <p:spPr bwMode="auto">
              <a:xfrm>
                <a:off x="6753024" y="331546"/>
                <a:ext cx="3384760" cy="1153788"/>
              </a:xfrm>
              <a:prstGeom prst="rect">
                <a:avLst/>
              </a:prstGeom>
              <a:solidFill>
                <a:srgbClr val="A7A7A7">
                  <a:lumMod val="20000"/>
                  <a:lumOff val="80000"/>
                </a:srgbClr>
              </a:solidFill>
              <a:ln w="9525" cap="flat" cmpd="sng" algn="ctr">
                <a:no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endParaRPr>
              </a:p>
            </p:txBody>
          </p:sp>
          <p:sp>
            <p:nvSpPr>
              <p:cNvPr id="303" name="Rectangle 302">
                <a:extLst>
                  <a:ext uri="{FF2B5EF4-FFF2-40B4-BE49-F238E27FC236}">
                    <a16:creationId xmlns:a16="http://schemas.microsoft.com/office/drawing/2014/main" id="{23139D00-F318-420B-8DED-E4960BD7B57E}"/>
                  </a:ext>
                </a:extLst>
              </p:cNvPr>
              <p:cNvSpPr/>
              <p:nvPr/>
            </p:nvSpPr>
            <p:spPr bwMode="auto">
              <a:xfrm>
                <a:off x="6834065" y="432763"/>
                <a:ext cx="3149911" cy="283738"/>
              </a:xfrm>
              <a:prstGeom prst="rect">
                <a:avLst/>
              </a:prstGeom>
              <a:solidFill>
                <a:srgbClr val="A7A7A7">
                  <a:lumMod val="20000"/>
                  <a:lumOff val="80000"/>
                </a:srgbClr>
              </a:solidFill>
              <a:ln w="9525" cap="flat" cmpd="sng" algn="ctr">
                <a:solidFill>
                  <a:srgbClr val="000000"/>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Access Certification</a:t>
                </a:r>
              </a:p>
            </p:txBody>
          </p:sp>
          <p:sp>
            <p:nvSpPr>
              <p:cNvPr id="304" name="Rectangle 303">
                <a:extLst>
                  <a:ext uri="{FF2B5EF4-FFF2-40B4-BE49-F238E27FC236}">
                    <a16:creationId xmlns:a16="http://schemas.microsoft.com/office/drawing/2014/main" id="{5DE199C7-3895-4566-A95A-73D82D2E6465}"/>
                  </a:ext>
                </a:extLst>
              </p:cNvPr>
              <p:cNvSpPr/>
              <p:nvPr/>
            </p:nvSpPr>
            <p:spPr bwMode="auto">
              <a:xfrm>
                <a:off x="6834065" y="1179851"/>
                <a:ext cx="3149910" cy="241954"/>
              </a:xfrm>
              <a:prstGeom prst="rect">
                <a:avLst/>
              </a:prstGeom>
              <a:solidFill>
                <a:srgbClr val="A7A7A7">
                  <a:lumMod val="20000"/>
                  <a:lumOff val="80000"/>
                </a:srgbClr>
              </a:solidFill>
              <a:ln w="9525" cap="flat" cmpd="sng" algn="ctr">
                <a:solidFill>
                  <a:srgbClr val="000000"/>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SoD Policies</a:t>
                </a:r>
              </a:p>
            </p:txBody>
          </p:sp>
          <p:sp>
            <p:nvSpPr>
              <p:cNvPr id="305" name="Rectangle 304">
                <a:extLst>
                  <a:ext uri="{FF2B5EF4-FFF2-40B4-BE49-F238E27FC236}">
                    <a16:creationId xmlns:a16="http://schemas.microsoft.com/office/drawing/2014/main" id="{DE53D064-1128-4BC4-9507-B53D373DA36B}"/>
                  </a:ext>
                </a:extLst>
              </p:cNvPr>
              <p:cNvSpPr/>
              <p:nvPr/>
            </p:nvSpPr>
            <p:spPr bwMode="auto">
              <a:xfrm>
                <a:off x="6815910" y="747247"/>
                <a:ext cx="3149911" cy="389225"/>
              </a:xfrm>
              <a:prstGeom prst="rect">
                <a:avLst/>
              </a:prstGeom>
              <a:solidFill>
                <a:srgbClr val="A7A7A7">
                  <a:lumMod val="20000"/>
                  <a:lumOff val="80000"/>
                </a:srgbClr>
              </a:solidFill>
              <a:ln w="9525" cap="flat" cmpd="sng" algn="ctr">
                <a:solidFill>
                  <a:srgbClr val="000000"/>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Role Management</a:t>
                </a:r>
              </a:p>
            </p:txBody>
          </p:sp>
        </p:grpSp>
        <p:sp>
          <p:nvSpPr>
            <p:cNvPr id="262" name="Rectangle 261">
              <a:extLst>
                <a:ext uri="{FF2B5EF4-FFF2-40B4-BE49-F238E27FC236}">
                  <a16:creationId xmlns:a16="http://schemas.microsoft.com/office/drawing/2014/main" id="{40CAE610-33F6-4BFE-9C23-E3DEBD0A3DC7}"/>
                </a:ext>
              </a:extLst>
            </p:cNvPr>
            <p:cNvSpPr/>
            <p:nvPr/>
          </p:nvSpPr>
          <p:spPr bwMode="auto">
            <a:xfrm>
              <a:off x="7026680" y="4733908"/>
              <a:ext cx="3043699" cy="648190"/>
            </a:xfrm>
            <a:prstGeom prst="rect">
              <a:avLst/>
            </a:prstGeom>
            <a:solidFill>
              <a:srgbClr val="FFFFFF"/>
            </a:solidFill>
            <a:ln w="12700" cap="flat" cmpd="sng" algn="ctr">
              <a:solidFill>
                <a:srgbClr val="FFFFFF">
                  <a:lumMod val="85000"/>
                </a:srgbClr>
              </a:solidFill>
              <a:prstDash val="solid"/>
              <a:headEnd/>
              <a:tailEnd/>
            </a:ln>
            <a:effectLst/>
          </p:spPr>
          <p:txBody>
            <a:bodyPr vert="horz" wrap="square" lIns="121920" tIns="60960" rIns="121920" bIns="60960" numCol="1" rtlCol="0" anchor="t" anchorCtr="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endParaRPr>
            </a:p>
          </p:txBody>
        </p:sp>
        <p:grpSp>
          <p:nvGrpSpPr>
            <p:cNvPr id="263" name="Group 262">
              <a:extLst>
                <a:ext uri="{FF2B5EF4-FFF2-40B4-BE49-F238E27FC236}">
                  <a16:creationId xmlns:a16="http://schemas.microsoft.com/office/drawing/2014/main" id="{6723199D-7309-428E-AA18-58380C01AECF}"/>
                </a:ext>
              </a:extLst>
            </p:cNvPr>
            <p:cNvGrpSpPr/>
            <p:nvPr/>
          </p:nvGrpSpPr>
          <p:grpSpPr>
            <a:xfrm>
              <a:off x="7131266" y="4798044"/>
              <a:ext cx="2856345" cy="385065"/>
              <a:chOff x="5470499" y="2142405"/>
              <a:chExt cx="2106704" cy="374593"/>
            </a:xfrm>
          </p:grpSpPr>
          <p:sp>
            <p:nvSpPr>
              <p:cNvPr id="299" name="Rectangle 298">
                <a:extLst>
                  <a:ext uri="{FF2B5EF4-FFF2-40B4-BE49-F238E27FC236}">
                    <a16:creationId xmlns:a16="http://schemas.microsoft.com/office/drawing/2014/main" id="{FC0AD407-1AAF-4C83-86EA-E868C34416CE}"/>
                  </a:ext>
                </a:extLst>
              </p:cNvPr>
              <p:cNvSpPr/>
              <p:nvPr/>
            </p:nvSpPr>
            <p:spPr bwMode="auto">
              <a:xfrm>
                <a:off x="5470499" y="2142405"/>
                <a:ext cx="997354" cy="133321"/>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LDAP</a:t>
                </a:r>
              </a:p>
            </p:txBody>
          </p:sp>
          <p:sp>
            <p:nvSpPr>
              <p:cNvPr id="300" name="Rectangle 299">
                <a:extLst>
                  <a:ext uri="{FF2B5EF4-FFF2-40B4-BE49-F238E27FC236}">
                    <a16:creationId xmlns:a16="http://schemas.microsoft.com/office/drawing/2014/main" id="{45C18870-954E-46A7-8340-55C938580200}"/>
                  </a:ext>
                </a:extLst>
              </p:cNvPr>
              <p:cNvSpPr/>
              <p:nvPr/>
            </p:nvSpPr>
            <p:spPr bwMode="auto">
              <a:xfrm>
                <a:off x="5940851" y="2393635"/>
                <a:ext cx="982892" cy="123363"/>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User Stores</a:t>
                </a:r>
              </a:p>
            </p:txBody>
          </p:sp>
          <p:sp>
            <p:nvSpPr>
              <p:cNvPr id="301" name="Rectangle 300">
                <a:extLst>
                  <a:ext uri="{FF2B5EF4-FFF2-40B4-BE49-F238E27FC236}">
                    <a16:creationId xmlns:a16="http://schemas.microsoft.com/office/drawing/2014/main" id="{8D12C5D2-878C-449F-BD47-D9536007F17E}"/>
                  </a:ext>
                </a:extLst>
              </p:cNvPr>
              <p:cNvSpPr/>
              <p:nvPr/>
            </p:nvSpPr>
            <p:spPr bwMode="auto">
              <a:xfrm>
                <a:off x="6579849" y="2154140"/>
                <a:ext cx="997354" cy="133321"/>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Active Directory</a:t>
                </a:r>
              </a:p>
            </p:txBody>
          </p:sp>
        </p:grpSp>
        <p:sp>
          <p:nvSpPr>
            <p:cNvPr id="264" name="Rectangle 263">
              <a:extLst>
                <a:ext uri="{FF2B5EF4-FFF2-40B4-BE49-F238E27FC236}">
                  <a16:creationId xmlns:a16="http://schemas.microsoft.com/office/drawing/2014/main" id="{4823DDAD-7987-4DEB-B66D-BDE3080FD3F0}"/>
                </a:ext>
              </a:extLst>
            </p:cNvPr>
            <p:cNvSpPr/>
            <p:nvPr/>
          </p:nvSpPr>
          <p:spPr bwMode="auto">
            <a:xfrm>
              <a:off x="989176" y="5511679"/>
              <a:ext cx="10259314" cy="769910"/>
            </a:xfrm>
            <a:prstGeom prst="rect">
              <a:avLst/>
            </a:prstGeom>
            <a:noFill/>
            <a:ln w="12700" cap="flat" cmpd="sng" algn="ctr">
              <a:solidFill>
                <a:srgbClr val="000000"/>
              </a:solidFill>
              <a:prstDash val="solid"/>
              <a:headEnd/>
              <a:tailEnd/>
            </a:ln>
            <a:effectLst/>
          </p:spPr>
          <p:txBody>
            <a:bodyPr vert="horz" wrap="square" lIns="121920" tIns="60960" rIns="121920" bIns="60960" numCol="1" rtlCol="0" anchor="t" anchorCtr="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Sample Enterprise Applications – On-Premise / Cloud</a:t>
              </a:r>
            </a:p>
          </p:txBody>
        </p:sp>
        <p:sp>
          <p:nvSpPr>
            <p:cNvPr id="265" name="Rectangle 264">
              <a:extLst>
                <a:ext uri="{FF2B5EF4-FFF2-40B4-BE49-F238E27FC236}">
                  <a16:creationId xmlns:a16="http://schemas.microsoft.com/office/drawing/2014/main" id="{B3154B0A-D5B9-4C3C-95DD-C8AFE28F31E4}"/>
                </a:ext>
              </a:extLst>
            </p:cNvPr>
            <p:cNvSpPr/>
            <p:nvPr/>
          </p:nvSpPr>
          <p:spPr bwMode="auto">
            <a:xfrm>
              <a:off x="4784744" y="5811168"/>
              <a:ext cx="932990" cy="437800"/>
            </a:xfrm>
            <a:prstGeom prst="rect">
              <a:avLst/>
            </a:prstGeom>
            <a:solidFill>
              <a:srgbClr val="EDEDED"/>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Oracle HRMS</a:t>
              </a:r>
            </a:p>
          </p:txBody>
        </p:sp>
        <p:sp>
          <p:nvSpPr>
            <p:cNvPr id="266" name="Rectangle 265">
              <a:extLst>
                <a:ext uri="{FF2B5EF4-FFF2-40B4-BE49-F238E27FC236}">
                  <a16:creationId xmlns:a16="http://schemas.microsoft.com/office/drawing/2014/main" id="{D506AE01-5F7A-4085-9ECE-21DA3CA63724}"/>
                </a:ext>
              </a:extLst>
            </p:cNvPr>
            <p:cNvSpPr/>
            <p:nvPr/>
          </p:nvSpPr>
          <p:spPr bwMode="auto">
            <a:xfrm>
              <a:off x="8435305" y="5942854"/>
              <a:ext cx="819647" cy="299680"/>
            </a:xfrm>
            <a:prstGeom prst="rect">
              <a:avLst/>
            </a:prstGeom>
            <a:solidFill>
              <a:srgbClr val="EDEDED"/>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RACF</a:t>
              </a:r>
            </a:p>
          </p:txBody>
        </p:sp>
        <p:sp>
          <p:nvSpPr>
            <p:cNvPr id="267" name="Rectangle 266">
              <a:extLst>
                <a:ext uri="{FF2B5EF4-FFF2-40B4-BE49-F238E27FC236}">
                  <a16:creationId xmlns:a16="http://schemas.microsoft.com/office/drawing/2014/main" id="{9DC28EA0-AC97-4632-B685-3A0A01382C3F}"/>
                </a:ext>
              </a:extLst>
            </p:cNvPr>
            <p:cNvSpPr/>
            <p:nvPr/>
          </p:nvSpPr>
          <p:spPr bwMode="auto">
            <a:xfrm>
              <a:off x="5944527" y="5926457"/>
              <a:ext cx="2211972" cy="278237"/>
            </a:xfrm>
            <a:prstGeom prst="rect">
              <a:avLst/>
            </a:prstGeom>
            <a:solidFill>
              <a:srgbClr val="EDEDED"/>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SOA – Webservices - ERP</a:t>
              </a:r>
            </a:p>
          </p:txBody>
        </p:sp>
        <p:sp>
          <p:nvSpPr>
            <p:cNvPr id="268" name="Rectangle 267">
              <a:extLst>
                <a:ext uri="{FF2B5EF4-FFF2-40B4-BE49-F238E27FC236}">
                  <a16:creationId xmlns:a16="http://schemas.microsoft.com/office/drawing/2014/main" id="{129438CD-2B75-4F30-B1B8-FC738F98A924}"/>
                </a:ext>
              </a:extLst>
            </p:cNvPr>
            <p:cNvSpPr/>
            <p:nvPr/>
          </p:nvSpPr>
          <p:spPr bwMode="auto">
            <a:xfrm>
              <a:off x="3405798" y="5799120"/>
              <a:ext cx="1291958" cy="490186"/>
            </a:xfrm>
            <a:prstGeom prst="rect">
              <a:avLst/>
            </a:prstGeom>
            <a:solidFill>
              <a:srgbClr val="EDEDED"/>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Other Web &amp; </a:t>
              </a: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Non-Web</a:t>
              </a: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 Applications</a:t>
              </a:r>
            </a:p>
          </p:txBody>
        </p:sp>
        <p:grpSp>
          <p:nvGrpSpPr>
            <p:cNvPr id="269" name="Group 268">
              <a:extLst>
                <a:ext uri="{FF2B5EF4-FFF2-40B4-BE49-F238E27FC236}">
                  <a16:creationId xmlns:a16="http://schemas.microsoft.com/office/drawing/2014/main" id="{EAE8DF43-3B93-46E6-BC7E-FCE21A0BDBDD}"/>
                </a:ext>
              </a:extLst>
            </p:cNvPr>
            <p:cNvGrpSpPr/>
            <p:nvPr/>
          </p:nvGrpSpPr>
          <p:grpSpPr>
            <a:xfrm>
              <a:off x="9059089" y="5567580"/>
              <a:ext cx="2300772" cy="730720"/>
              <a:chOff x="6324601" y="3633951"/>
              <a:chExt cx="1216529" cy="460900"/>
            </a:xfrm>
          </p:grpSpPr>
          <p:pic>
            <p:nvPicPr>
              <p:cNvPr id="297" name="Picture 296">
                <a:extLst>
                  <a:ext uri="{FF2B5EF4-FFF2-40B4-BE49-F238E27FC236}">
                    <a16:creationId xmlns:a16="http://schemas.microsoft.com/office/drawing/2014/main" id="{253D2BA9-48E6-4804-B3A9-FFFCF299E6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00245" y="3638550"/>
                <a:ext cx="866394" cy="456301"/>
              </a:xfrm>
              <a:prstGeom prst="rect">
                <a:avLst/>
              </a:prstGeom>
            </p:spPr>
          </p:pic>
          <p:sp>
            <p:nvSpPr>
              <p:cNvPr id="298" name="TextBox 297">
                <a:extLst>
                  <a:ext uri="{FF2B5EF4-FFF2-40B4-BE49-F238E27FC236}">
                    <a16:creationId xmlns:a16="http://schemas.microsoft.com/office/drawing/2014/main" id="{95986B1A-E8A9-42E7-B9BE-13E0CEBCA89C}"/>
                  </a:ext>
                </a:extLst>
              </p:cNvPr>
              <p:cNvSpPr txBox="1"/>
              <p:nvPr/>
            </p:nvSpPr>
            <p:spPr>
              <a:xfrm>
                <a:off x="6324601" y="3633951"/>
                <a:ext cx="1216529" cy="291194"/>
              </a:xfrm>
              <a:prstGeom prst="rect">
                <a:avLst/>
              </a:prstGeom>
              <a:noFill/>
            </p:spPr>
            <p:txBody>
              <a:bodyPr wrap="square" rtlCol="0">
                <a:sp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SaaS </a:t>
                </a:r>
              </a:p>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Calibri" pitchFamily="34" charset="0"/>
                    <a:cs typeface="Calibri" pitchFamily="34" charset="0"/>
                    <a:sym typeface="Calibri"/>
                  </a:rPr>
                  <a:t>Applications</a:t>
                </a:r>
              </a:p>
            </p:txBody>
          </p:sp>
        </p:grpSp>
        <p:sp>
          <p:nvSpPr>
            <p:cNvPr id="270" name="Rectangle 269">
              <a:extLst>
                <a:ext uri="{FF2B5EF4-FFF2-40B4-BE49-F238E27FC236}">
                  <a16:creationId xmlns:a16="http://schemas.microsoft.com/office/drawing/2014/main" id="{5EEE5B5F-D95A-408C-8848-F9655AFC8BE7}"/>
                </a:ext>
              </a:extLst>
            </p:cNvPr>
            <p:cNvSpPr/>
            <p:nvPr/>
          </p:nvSpPr>
          <p:spPr bwMode="auto">
            <a:xfrm>
              <a:off x="1048790" y="5601965"/>
              <a:ext cx="680510" cy="323315"/>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RHEL</a:t>
              </a:r>
            </a:p>
          </p:txBody>
        </p:sp>
        <p:sp>
          <p:nvSpPr>
            <p:cNvPr id="271" name="Rectangle 270">
              <a:extLst>
                <a:ext uri="{FF2B5EF4-FFF2-40B4-BE49-F238E27FC236}">
                  <a16:creationId xmlns:a16="http://schemas.microsoft.com/office/drawing/2014/main" id="{ADF7C0D5-D8B3-4C49-8A3E-C67CA2FBD8B1}"/>
                </a:ext>
              </a:extLst>
            </p:cNvPr>
            <p:cNvSpPr/>
            <p:nvPr/>
          </p:nvSpPr>
          <p:spPr bwMode="auto">
            <a:xfrm>
              <a:off x="1782945" y="5602278"/>
              <a:ext cx="602874" cy="322688"/>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AIX</a:t>
              </a:r>
            </a:p>
          </p:txBody>
        </p:sp>
        <p:sp>
          <p:nvSpPr>
            <p:cNvPr id="272" name="Rectangle 271">
              <a:extLst>
                <a:ext uri="{FF2B5EF4-FFF2-40B4-BE49-F238E27FC236}">
                  <a16:creationId xmlns:a16="http://schemas.microsoft.com/office/drawing/2014/main" id="{71FD491E-F1E0-4D82-87EF-6A456BF6F9E3}"/>
                </a:ext>
              </a:extLst>
            </p:cNvPr>
            <p:cNvSpPr/>
            <p:nvPr/>
          </p:nvSpPr>
          <p:spPr bwMode="auto">
            <a:xfrm>
              <a:off x="2450894" y="5602278"/>
              <a:ext cx="691992" cy="322688"/>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Solaris</a:t>
              </a:r>
            </a:p>
          </p:txBody>
        </p:sp>
        <p:sp>
          <p:nvSpPr>
            <p:cNvPr id="273" name="Rectangle 272">
              <a:extLst>
                <a:ext uri="{FF2B5EF4-FFF2-40B4-BE49-F238E27FC236}">
                  <a16:creationId xmlns:a16="http://schemas.microsoft.com/office/drawing/2014/main" id="{BD891CE0-7398-4194-ACFF-F4C63CC84340}"/>
                </a:ext>
              </a:extLst>
            </p:cNvPr>
            <p:cNvSpPr/>
            <p:nvPr/>
          </p:nvSpPr>
          <p:spPr bwMode="auto">
            <a:xfrm>
              <a:off x="1048789" y="5970731"/>
              <a:ext cx="2093621" cy="278237"/>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IBM Lotus Notes</a:t>
              </a:r>
            </a:p>
          </p:txBody>
        </p:sp>
        <p:sp>
          <p:nvSpPr>
            <p:cNvPr id="274" name="Rectangle 273">
              <a:extLst>
                <a:ext uri="{FF2B5EF4-FFF2-40B4-BE49-F238E27FC236}">
                  <a16:creationId xmlns:a16="http://schemas.microsoft.com/office/drawing/2014/main" id="{D678C2B7-1523-4B48-8517-861EF7C64156}"/>
                </a:ext>
              </a:extLst>
            </p:cNvPr>
            <p:cNvSpPr/>
            <p:nvPr/>
          </p:nvSpPr>
          <p:spPr bwMode="auto">
            <a:xfrm>
              <a:off x="10355774" y="2958059"/>
              <a:ext cx="1605045" cy="461665"/>
            </a:xfrm>
            <a:prstGeom prst="rect">
              <a:avLst/>
            </a:prstGeom>
            <a:solidFill>
              <a:srgbClr val="FFFFFF">
                <a:lumMod val="95000"/>
              </a:srgbClr>
            </a:solidFill>
            <a:ln>
              <a:solidFill>
                <a:srgbClr val="4BACC6">
                  <a:lumMod val="50000"/>
                </a:srgbClr>
              </a:solidFill>
            </a:ln>
            <a:effectLst/>
          </p:spPr>
          <p:txBody>
            <a:bodyPr wrap="square" rtlCol="0">
              <a:sp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Application Credential Management</a:t>
              </a:r>
            </a:p>
          </p:txBody>
        </p:sp>
        <p:grpSp>
          <p:nvGrpSpPr>
            <p:cNvPr id="275" name="Group 274">
              <a:extLst>
                <a:ext uri="{FF2B5EF4-FFF2-40B4-BE49-F238E27FC236}">
                  <a16:creationId xmlns:a16="http://schemas.microsoft.com/office/drawing/2014/main" id="{579A63FC-C66B-45C2-88D0-7182C740D8DA}"/>
                </a:ext>
              </a:extLst>
            </p:cNvPr>
            <p:cNvGrpSpPr/>
            <p:nvPr/>
          </p:nvGrpSpPr>
          <p:grpSpPr>
            <a:xfrm>
              <a:off x="10540701" y="4355240"/>
              <a:ext cx="1930393" cy="890790"/>
              <a:chOff x="6335025" y="2898024"/>
              <a:chExt cx="2689744" cy="844772"/>
            </a:xfrm>
          </p:grpSpPr>
          <p:pic>
            <p:nvPicPr>
              <p:cNvPr id="295" name="Picture 294">
                <a:extLst>
                  <a:ext uri="{FF2B5EF4-FFF2-40B4-BE49-F238E27FC236}">
                    <a16:creationId xmlns:a16="http://schemas.microsoft.com/office/drawing/2014/main" id="{27703442-F71D-408A-A981-4C4BFD6960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2494" y="2898024"/>
                <a:ext cx="825652" cy="553302"/>
              </a:xfrm>
              <a:prstGeom prst="rect">
                <a:avLst/>
              </a:prstGeom>
              <a:solidFill>
                <a:srgbClr val="4BACC6"/>
              </a:solidFill>
            </p:spPr>
          </p:pic>
          <p:sp>
            <p:nvSpPr>
              <p:cNvPr id="296" name="TextBox 295">
                <a:extLst>
                  <a:ext uri="{FF2B5EF4-FFF2-40B4-BE49-F238E27FC236}">
                    <a16:creationId xmlns:a16="http://schemas.microsoft.com/office/drawing/2014/main" id="{58C68AEF-F513-4059-9667-F2C110CE11F1}"/>
                  </a:ext>
                </a:extLst>
              </p:cNvPr>
              <p:cNvSpPr txBox="1"/>
              <p:nvPr/>
            </p:nvSpPr>
            <p:spPr>
              <a:xfrm>
                <a:off x="6335025" y="3382936"/>
                <a:ext cx="2689744" cy="359860"/>
              </a:xfrm>
              <a:prstGeom prst="rect">
                <a:avLst/>
              </a:prstGeom>
              <a:noFill/>
            </p:spPr>
            <p:txBody>
              <a:bodyPr wrap="square" rtlCol="0">
                <a:sp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933" b="0" i="0" u="none" strike="noStrike" kern="0" cap="none" spc="0" normalizeH="0" baseline="0" noProof="0" dirty="0">
                    <a:ln>
                      <a:noFill/>
                    </a:ln>
                    <a:solidFill>
                      <a:srgbClr val="000000"/>
                    </a:solidFill>
                    <a:effectLst/>
                    <a:uLnTx/>
                    <a:uFillTx/>
                    <a:cs typeface="Arial" pitchFamily="34" charset="0"/>
                    <a:sym typeface="Calibri"/>
                  </a:rPr>
                  <a:t>IAM Repository</a:t>
                </a:r>
              </a:p>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933" b="0" i="0" u="none" strike="noStrike" kern="0" cap="none" spc="0" normalizeH="0" baseline="0" noProof="0" dirty="0">
                    <a:ln>
                      <a:noFill/>
                    </a:ln>
                    <a:solidFill>
                      <a:srgbClr val="000000"/>
                    </a:solidFill>
                    <a:effectLst/>
                    <a:uLnTx/>
                    <a:uFillTx/>
                    <a:cs typeface="Arial" pitchFamily="34" charset="0"/>
                    <a:sym typeface="Calibri"/>
                  </a:rPr>
                  <a:t> (Identities, Policies, Rules)</a:t>
                </a:r>
              </a:p>
            </p:txBody>
          </p:sp>
        </p:grpSp>
        <p:sp>
          <p:nvSpPr>
            <p:cNvPr id="276" name="Rectangle 275">
              <a:extLst>
                <a:ext uri="{FF2B5EF4-FFF2-40B4-BE49-F238E27FC236}">
                  <a16:creationId xmlns:a16="http://schemas.microsoft.com/office/drawing/2014/main" id="{5386F0AE-B1E0-42EE-AF51-ADFD064476DC}"/>
                </a:ext>
              </a:extLst>
            </p:cNvPr>
            <p:cNvSpPr/>
            <p:nvPr/>
          </p:nvSpPr>
          <p:spPr>
            <a:xfrm>
              <a:off x="3856635" y="2540374"/>
              <a:ext cx="3436586" cy="454002"/>
            </a:xfrm>
            <a:prstGeom prst="rect">
              <a:avLst/>
            </a:prstGeom>
            <a:solidFill>
              <a:srgbClr val="4BACC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cs typeface="Calibri"/>
                </a:rPr>
                <a:t>Identity Governance</a:t>
              </a:r>
            </a:p>
          </p:txBody>
        </p:sp>
        <p:sp>
          <p:nvSpPr>
            <p:cNvPr id="277" name="Rectangle 276">
              <a:extLst>
                <a:ext uri="{FF2B5EF4-FFF2-40B4-BE49-F238E27FC236}">
                  <a16:creationId xmlns:a16="http://schemas.microsoft.com/office/drawing/2014/main" id="{225398E8-F0C3-4431-B875-54105E3A6EA6}"/>
                </a:ext>
              </a:extLst>
            </p:cNvPr>
            <p:cNvSpPr/>
            <p:nvPr/>
          </p:nvSpPr>
          <p:spPr>
            <a:xfrm>
              <a:off x="7011689" y="4481565"/>
              <a:ext cx="3074063" cy="238574"/>
            </a:xfrm>
            <a:prstGeom prst="rect">
              <a:avLst/>
            </a:prstGeom>
            <a:solidFill>
              <a:srgbClr val="4BACC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cs typeface="Calibri"/>
                </a:rPr>
                <a:t>Directory Servers</a:t>
              </a:r>
            </a:p>
          </p:txBody>
        </p:sp>
        <p:cxnSp>
          <p:nvCxnSpPr>
            <p:cNvPr id="278" name="Straight Connector 277">
              <a:extLst>
                <a:ext uri="{FF2B5EF4-FFF2-40B4-BE49-F238E27FC236}">
                  <a16:creationId xmlns:a16="http://schemas.microsoft.com/office/drawing/2014/main" id="{348172D1-4251-46D3-94C0-902C56F5E115}"/>
                </a:ext>
              </a:extLst>
            </p:cNvPr>
            <p:cNvCxnSpPr>
              <a:cxnSpLocks/>
            </p:cNvCxnSpPr>
            <p:nvPr/>
          </p:nvCxnSpPr>
          <p:spPr>
            <a:xfrm flipH="1">
              <a:off x="3168869" y="3279881"/>
              <a:ext cx="1117" cy="1087167"/>
            </a:xfrm>
            <a:prstGeom prst="line">
              <a:avLst/>
            </a:prstGeom>
            <a:noFill/>
            <a:ln w="25400" cap="flat">
              <a:solidFill>
                <a:srgbClr val="4BACC6">
                  <a:lumMod val="50000"/>
                </a:srgbClr>
              </a:solidFill>
              <a:prstDash val="solid"/>
              <a:round/>
            </a:ln>
            <a:effectLst>
              <a:outerShdw blurRad="38100" dist="20000" dir="5400000" rotWithShape="0">
                <a:srgbClr val="000000">
                  <a:alpha val="38000"/>
                </a:srgbClr>
              </a:outerShdw>
            </a:effectLst>
            <a:sp3d/>
          </p:spPr>
        </p:cxnSp>
        <p:cxnSp>
          <p:nvCxnSpPr>
            <p:cNvPr id="279" name="Straight Connector 278">
              <a:extLst>
                <a:ext uri="{FF2B5EF4-FFF2-40B4-BE49-F238E27FC236}">
                  <a16:creationId xmlns:a16="http://schemas.microsoft.com/office/drawing/2014/main" id="{DAA170C4-5D0E-4A43-808B-2C92727F9CBE}"/>
                </a:ext>
              </a:extLst>
            </p:cNvPr>
            <p:cNvCxnSpPr>
              <a:cxnSpLocks/>
              <a:stCxn id="302" idx="2"/>
            </p:cNvCxnSpPr>
            <p:nvPr/>
          </p:nvCxnSpPr>
          <p:spPr>
            <a:xfrm flipH="1">
              <a:off x="5554245" y="3936906"/>
              <a:ext cx="1" cy="430142"/>
            </a:xfrm>
            <a:prstGeom prst="line">
              <a:avLst/>
            </a:prstGeom>
            <a:noFill/>
            <a:ln w="25400" cap="flat">
              <a:solidFill>
                <a:srgbClr val="4BACC6">
                  <a:lumMod val="50000"/>
                </a:srgbClr>
              </a:solidFill>
              <a:prstDash val="solid"/>
              <a:round/>
            </a:ln>
            <a:effectLst>
              <a:outerShdw blurRad="38100" dist="20000" dir="5400000" rotWithShape="0">
                <a:srgbClr val="000000">
                  <a:alpha val="38000"/>
                </a:srgbClr>
              </a:outerShdw>
            </a:effectLst>
            <a:sp3d/>
          </p:spPr>
        </p:cxnSp>
        <p:cxnSp>
          <p:nvCxnSpPr>
            <p:cNvPr id="280" name="Straight Arrow Connector 279">
              <a:extLst>
                <a:ext uri="{FF2B5EF4-FFF2-40B4-BE49-F238E27FC236}">
                  <a16:creationId xmlns:a16="http://schemas.microsoft.com/office/drawing/2014/main" id="{C4B4A56A-D8DE-4FF7-A682-450531FDFECA}"/>
                </a:ext>
              </a:extLst>
            </p:cNvPr>
            <p:cNvCxnSpPr>
              <a:cxnSpLocks/>
              <a:endCxn id="295" idx="0"/>
            </p:cNvCxnSpPr>
            <p:nvPr/>
          </p:nvCxnSpPr>
          <p:spPr>
            <a:xfrm flipV="1">
              <a:off x="3188867" y="4355240"/>
              <a:ext cx="8206093" cy="16086"/>
            </a:xfrm>
            <a:prstGeom prst="straightConnector1">
              <a:avLst/>
            </a:prstGeom>
            <a:noFill/>
            <a:ln w="25400" cap="flat">
              <a:solidFill>
                <a:srgbClr val="4BACC6">
                  <a:lumMod val="50000"/>
                </a:srgbClr>
              </a:solidFill>
              <a:prstDash val="solid"/>
              <a:round/>
              <a:tailEnd type="triangle"/>
            </a:ln>
            <a:effectLst>
              <a:outerShdw blurRad="38100" dist="20000" dir="5400000" rotWithShape="0">
                <a:srgbClr val="000000">
                  <a:alpha val="38000"/>
                </a:srgbClr>
              </a:outerShdw>
            </a:effectLst>
            <a:sp3d/>
          </p:spPr>
        </p:cxnSp>
        <p:cxnSp>
          <p:nvCxnSpPr>
            <p:cNvPr id="281" name="Straight Connector 280">
              <a:extLst>
                <a:ext uri="{FF2B5EF4-FFF2-40B4-BE49-F238E27FC236}">
                  <a16:creationId xmlns:a16="http://schemas.microsoft.com/office/drawing/2014/main" id="{54A9638F-6AE9-466A-A0B6-31026035BF28}"/>
                </a:ext>
              </a:extLst>
            </p:cNvPr>
            <p:cNvCxnSpPr>
              <a:cxnSpLocks/>
            </p:cNvCxnSpPr>
            <p:nvPr/>
          </p:nvCxnSpPr>
          <p:spPr>
            <a:xfrm>
              <a:off x="8527239" y="4213397"/>
              <a:ext cx="0" cy="132043"/>
            </a:xfrm>
            <a:prstGeom prst="line">
              <a:avLst/>
            </a:prstGeom>
            <a:noFill/>
            <a:ln w="25400" cap="flat">
              <a:solidFill>
                <a:srgbClr val="4BACC6">
                  <a:lumMod val="50000"/>
                </a:srgbClr>
              </a:solidFill>
              <a:prstDash val="solid"/>
              <a:round/>
            </a:ln>
            <a:effectLst>
              <a:outerShdw blurRad="38100" dist="20000" dir="5400000" rotWithShape="0">
                <a:srgbClr val="000000">
                  <a:alpha val="38000"/>
                </a:srgbClr>
              </a:outerShdw>
            </a:effectLst>
            <a:sp3d/>
          </p:spPr>
        </p:cxnSp>
        <p:cxnSp>
          <p:nvCxnSpPr>
            <p:cNvPr id="282" name="Straight Connector 281">
              <a:extLst>
                <a:ext uri="{FF2B5EF4-FFF2-40B4-BE49-F238E27FC236}">
                  <a16:creationId xmlns:a16="http://schemas.microsoft.com/office/drawing/2014/main" id="{0A23EBAC-5A55-4AA1-AA69-6B41DF2C2A7A}"/>
                </a:ext>
              </a:extLst>
            </p:cNvPr>
            <p:cNvCxnSpPr>
              <a:cxnSpLocks/>
            </p:cNvCxnSpPr>
            <p:nvPr/>
          </p:nvCxnSpPr>
          <p:spPr>
            <a:xfrm flipV="1">
              <a:off x="10113918" y="4817941"/>
              <a:ext cx="954397" cy="4909"/>
            </a:xfrm>
            <a:prstGeom prst="line">
              <a:avLst/>
            </a:prstGeom>
            <a:noFill/>
            <a:ln w="25400" cap="flat">
              <a:solidFill>
                <a:srgbClr val="4BACC6">
                  <a:lumMod val="50000"/>
                </a:srgbClr>
              </a:solidFill>
              <a:prstDash val="solid"/>
              <a:round/>
              <a:tailEnd type="triangle"/>
            </a:ln>
            <a:effectLst>
              <a:outerShdw blurRad="38100" dist="20000" dir="5400000" rotWithShape="0">
                <a:srgbClr val="000000">
                  <a:alpha val="38000"/>
                </a:srgbClr>
              </a:outerShdw>
            </a:effectLst>
            <a:sp3d/>
          </p:spPr>
        </p:cxnSp>
        <p:cxnSp>
          <p:nvCxnSpPr>
            <p:cNvPr id="285" name="Straight Connector 284">
              <a:extLst>
                <a:ext uri="{FF2B5EF4-FFF2-40B4-BE49-F238E27FC236}">
                  <a16:creationId xmlns:a16="http://schemas.microsoft.com/office/drawing/2014/main" id="{E83AE80B-B71C-407F-A5A3-15ACB7A8393E}"/>
                </a:ext>
              </a:extLst>
            </p:cNvPr>
            <p:cNvCxnSpPr>
              <a:cxnSpLocks/>
            </p:cNvCxnSpPr>
            <p:nvPr/>
          </p:nvCxnSpPr>
          <p:spPr>
            <a:xfrm>
              <a:off x="11248489" y="5896634"/>
              <a:ext cx="413239" cy="1249"/>
            </a:xfrm>
            <a:prstGeom prst="line">
              <a:avLst/>
            </a:prstGeom>
            <a:noFill/>
            <a:ln w="25400" cap="flat">
              <a:solidFill>
                <a:srgbClr val="4BACC6">
                  <a:lumMod val="50000"/>
                </a:srgbClr>
              </a:solidFill>
              <a:prstDash val="solid"/>
              <a:round/>
            </a:ln>
            <a:effectLst>
              <a:outerShdw blurRad="38100" dist="20000" dir="5400000" rotWithShape="0">
                <a:srgbClr val="000000">
                  <a:alpha val="38000"/>
                </a:srgbClr>
              </a:outerShdw>
            </a:effectLst>
            <a:sp3d/>
          </p:spPr>
        </p:cxnSp>
        <p:sp>
          <p:nvSpPr>
            <p:cNvPr id="286" name="Rectangle 285">
              <a:extLst>
                <a:ext uri="{FF2B5EF4-FFF2-40B4-BE49-F238E27FC236}">
                  <a16:creationId xmlns:a16="http://schemas.microsoft.com/office/drawing/2014/main" id="{654E86E0-0370-46E1-AD0A-D9CE9ED308AE}"/>
                </a:ext>
              </a:extLst>
            </p:cNvPr>
            <p:cNvSpPr/>
            <p:nvPr/>
          </p:nvSpPr>
          <p:spPr bwMode="auto">
            <a:xfrm>
              <a:off x="1095535" y="4479535"/>
              <a:ext cx="3452292" cy="943388"/>
            </a:xfrm>
            <a:prstGeom prst="rect">
              <a:avLst/>
            </a:prstGeom>
            <a:solidFill>
              <a:srgbClr val="EDEDED"/>
            </a:solidFill>
            <a:ln w="9525" cap="flat" cmpd="sng" algn="ctr">
              <a:no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endParaRPr>
            </a:p>
          </p:txBody>
        </p:sp>
        <p:sp>
          <p:nvSpPr>
            <p:cNvPr id="287" name="Rectangle 286">
              <a:extLst>
                <a:ext uri="{FF2B5EF4-FFF2-40B4-BE49-F238E27FC236}">
                  <a16:creationId xmlns:a16="http://schemas.microsoft.com/office/drawing/2014/main" id="{D010A1B7-6F28-465A-97D4-8B4ED39D0864}"/>
                </a:ext>
              </a:extLst>
            </p:cNvPr>
            <p:cNvSpPr/>
            <p:nvPr/>
          </p:nvSpPr>
          <p:spPr>
            <a:xfrm>
              <a:off x="1129250" y="3773382"/>
              <a:ext cx="1591480" cy="692299"/>
            </a:xfrm>
            <a:prstGeom prst="rect">
              <a:avLst/>
            </a:prstGeom>
            <a:solidFill>
              <a:srgbClr val="4BACC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a:cs typeface="Calibri"/>
                </a:rPr>
                <a:t>Zero Trust Enforcement</a:t>
              </a:r>
              <a:endParaRPr kumimoji="0" lang="en-US" sz="1200" b="0" i="0" u="none" strike="noStrike" kern="0" cap="none" spc="0" normalizeH="0" baseline="0" noProof="0" dirty="0">
                <a:ln>
                  <a:noFill/>
                </a:ln>
                <a:solidFill>
                  <a:prstClr val="white"/>
                </a:solidFill>
                <a:effectLst/>
                <a:uLnTx/>
                <a:uFillTx/>
                <a:latin typeface="Calibri"/>
                <a:cs typeface="Calibri"/>
              </a:endParaRPr>
            </a:p>
          </p:txBody>
        </p:sp>
        <p:sp>
          <p:nvSpPr>
            <p:cNvPr id="288" name="Rectangle 287">
              <a:extLst>
                <a:ext uri="{FF2B5EF4-FFF2-40B4-BE49-F238E27FC236}">
                  <a16:creationId xmlns:a16="http://schemas.microsoft.com/office/drawing/2014/main" id="{B9A32D54-3253-4158-A15B-020D9DF44DF5}"/>
                </a:ext>
              </a:extLst>
            </p:cNvPr>
            <p:cNvSpPr/>
            <p:nvPr/>
          </p:nvSpPr>
          <p:spPr bwMode="auto">
            <a:xfrm>
              <a:off x="1196537" y="4550467"/>
              <a:ext cx="1605045" cy="461665"/>
            </a:xfrm>
            <a:prstGeom prst="rect">
              <a:avLst/>
            </a:prstGeom>
            <a:solidFill>
              <a:srgbClr val="FFFFFF">
                <a:lumMod val="95000"/>
              </a:srgbClr>
            </a:solidFill>
            <a:ln>
              <a:solidFill>
                <a:srgbClr val="4BACC6">
                  <a:lumMod val="50000"/>
                </a:srgbClr>
              </a:solidFill>
            </a:ln>
            <a:effectLst/>
          </p:spPr>
          <p:txBody>
            <a:bodyPr wrap="square" rtlCol="0">
              <a:sp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Least/Zero Privilege Enforcement</a:t>
              </a:r>
            </a:p>
          </p:txBody>
        </p:sp>
        <p:sp>
          <p:nvSpPr>
            <p:cNvPr id="289" name="Rectangle 288">
              <a:extLst>
                <a:ext uri="{FF2B5EF4-FFF2-40B4-BE49-F238E27FC236}">
                  <a16:creationId xmlns:a16="http://schemas.microsoft.com/office/drawing/2014/main" id="{92201E96-5532-44EC-9B05-CC05728F09B9}"/>
                </a:ext>
              </a:extLst>
            </p:cNvPr>
            <p:cNvSpPr/>
            <p:nvPr/>
          </p:nvSpPr>
          <p:spPr bwMode="auto">
            <a:xfrm>
              <a:off x="1196545" y="5061933"/>
              <a:ext cx="1605045" cy="276999"/>
            </a:xfrm>
            <a:prstGeom prst="rect">
              <a:avLst/>
            </a:prstGeom>
            <a:solidFill>
              <a:srgbClr val="FFFFFF">
                <a:lumMod val="95000"/>
              </a:srgbClr>
            </a:solidFill>
            <a:ln>
              <a:solidFill>
                <a:srgbClr val="4BACC6">
                  <a:lumMod val="50000"/>
                </a:srgbClr>
              </a:solidFill>
            </a:ln>
            <a:effectLst/>
          </p:spPr>
          <p:txBody>
            <a:bodyPr wrap="square" rtlCol="0">
              <a:sp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Policy Enforcement</a:t>
              </a:r>
            </a:p>
          </p:txBody>
        </p:sp>
        <p:sp>
          <p:nvSpPr>
            <p:cNvPr id="290" name="Rectangle 289">
              <a:extLst>
                <a:ext uri="{FF2B5EF4-FFF2-40B4-BE49-F238E27FC236}">
                  <a16:creationId xmlns:a16="http://schemas.microsoft.com/office/drawing/2014/main" id="{7C5B2247-DC03-4708-A19E-EE8922E491C3}"/>
                </a:ext>
              </a:extLst>
            </p:cNvPr>
            <p:cNvSpPr/>
            <p:nvPr/>
          </p:nvSpPr>
          <p:spPr bwMode="auto">
            <a:xfrm>
              <a:off x="2848933" y="4539125"/>
              <a:ext cx="1605045" cy="461665"/>
            </a:xfrm>
            <a:prstGeom prst="rect">
              <a:avLst/>
            </a:prstGeom>
            <a:solidFill>
              <a:srgbClr val="FFFFFF">
                <a:lumMod val="95000"/>
              </a:srgbClr>
            </a:solidFill>
            <a:ln>
              <a:solidFill>
                <a:srgbClr val="4BACC6">
                  <a:lumMod val="50000"/>
                </a:srgbClr>
              </a:solidFill>
            </a:ln>
            <a:effectLst/>
          </p:spPr>
          <p:txBody>
            <a:bodyPr wrap="square" rtlCol="0">
              <a:sp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Multi-Factor Authentication</a:t>
              </a:r>
            </a:p>
          </p:txBody>
        </p:sp>
        <p:sp>
          <p:nvSpPr>
            <p:cNvPr id="291" name="Rectangle 290">
              <a:extLst>
                <a:ext uri="{FF2B5EF4-FFF2-40B4-BE49-F238E27FC236}">
                  <a16:creationId xmlns:a16="http://schemas.microsoft.com/office/drawing/2014/main" id="{75180993-CBD3-4569-966B-2CF7D59EDC3E}"/>
                </a:ext>
              </a:extLst>
            </p:cNvPr>
            <p:cNvSpPr/>
            <p:nvPr/>
          </p:nvSpPr>
          <p:spPr bwMode="auto">
            <a:xfrm>
              <a:off x="2848930" y="5064798"/>
              <a:ext cx="1605045" cy="276999"/>
            </a:xfrm>
            <a:prstGeom prst="rect">
              <a:avLst/>
            </a:prstGeom>
            <a:solidFill>
              <a:srgbClr val="FFFFFF">
                <a:lumMod val="95000"/>
              </a:srgbClr>
            </a:solidFill>
            <a:ln>
              <a:solidFill>
                <a:srgbClr val="4BACC6">
                  <a:lumMod val="50000"/>
                </a:srgbClr>
              </a:solidFill>
            </a:ln>
            <a:effectLst/>
          </p:spPr>
          <p:txBody>
            <a:bodyPr wrap="square" rtlCol="0">
              <a:sp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Endpoint Protection</a:t>
              </a:r>
            </a:p>
          </p:txBody>
        </p:sp>
        <p:cxnSp>
          <p:nvCxnSpPr>
            <p:cNvPr id="292" name="Straight Connector 291">
              <a:extLst>
                <a:ext uri="{FF2B5EF4-FFF2-40B4-BE49-F238E27FC236}">
                  <a16:creationId xmlns:a16="http://schemas.microsoft.com/office/drawing/2014/main" id="{A74E1697-B529-4EB9-BA51-4E8E007BBAFA}"/>
                </a:ext>
              </a:extLst>
            </p:cNvPr>
            <p:cNvCxnSpPr>
              <a:cxnSpLocks/>
              <a:stCxn id="237" idx="2"/>
            </p:cNvCxnSpPr>
            <p:nvPr/>
          </p:nvCxnSpPr>
          <p:spPr>
            <a:xfrm flipH="1">
              <a:off x="11055269" y="3947123"/>
              <a:ext cx="34047" cy="398317"/>
            </a:xfrm>
            <a:prstGeom prst="line">
              <a:avLst/>
            </a:prstGeom>
            <a:noFill/>
            <a:ln w="25400" cap="flat">
              <a:solidFill>
                <a:srgbClr val="4BACC6">
                  <a:lumMod val="50000"/>
                </a:srgbClr>
              </a:solidFill>
              <a:prstDash val="solid"/>
              <a:round/>
            </a:ln>
            <a:effectLst>
              <a:outerShdw blurRad="38100" dist="20000" dir="5400000" rotWithShape="0">
                <a:srgbClr val="000000">
                  <a:alpha val="38000"/>
                </a:srgbClr>
              </a:outerShdw>
            </a:effectLst>
            <a:sp3d/>
          </p:spPr>
        </p:cxnSp>
        <p:cxnSp>
          <p:nvCxnSpPr>
            <p:cNvPr id="293" name="Straight Connector 292">
              <a:extLst>
                <a:ext uri="{FF2B5EF4-FFF2-40B4-BE49-F238E27FC236}">
                  <a16:creationId xmlns:a16="http://schemas.microsoft.com/office/drawing/2014/main" id="{096DC205-1AE9-4841-8407-64A61E537A1D}"/>
                </a:ext>
              </a:extLst>
            </p:cNvPr>
            <p:cNvCxnSpPr>
              <a:cxnSpLocks/>
              <a:endCxn id="286" idx="3"/>
            </p:cNvCxnSpPr>
            <p:nvPr/>
          </p:nvCxnSpPr>
          <p:spPr>
            <a:xfrm flipH="1" flipV="1">
              <a:off x="4547827" y="4951229"/>
              <a:ext cx="1672924" cy="8158"/>
            </a:xfrm>
            <a:prstGeom prst="line">
              <a:avLst/>
            </a:prstGeom>
            <a:noFill/>
            <a:ln w="25400" cap="flat">
              <a:solidFill>
                <a:srgbClr val="4BACC6">
                  <a:lumMod val="50000"/>
                </a:srgbClr>
              </a:solidFill>
              <a:prstDash val="solid"/>
              <a:round/>
            </a:ln>
            <a:effectLst>
              <a:outerShdw blurRad="38100" dist="20000" dir="5400000" rotWithShape="0">
                <a:srgbClr val="000000">
                  <a:alpha val="38000"/>
                </a:srgbClr>
              </a:outerShdw>
            </a:effectLst>
            <a:sp3d/>
          </p:spPr>
        </p:cxnSp>
        <p:cxnSp>
          <p:nvCxnSpPr>
            <p:cNvPr id="294" name="Straight Connector 293">
              <a:extLst>
                <a:ext uri="{FF2B5EF4-FFF2-40B4-BE49-F238E27FC236}">
                  <a16:creationId xmlns:a16="http://schemas.microsoft.com/office/drawing/2014/main" id="{07621EDC-5233-4554-B0FE-74D8ECAA7636}"/>
                </a:ext>
              </a:extLst>
            </p:cNvPr>
            <p:cNvCxnSpPr>
              <a:cxnSpLocks/>
            </p:cNvCxnSpPr>
            <p:nvPr/>
          </p:nvCxnSpPr>
          <p:spPr>
            <a:xfrm>
              <a:off x="6210031" y="4391441"/>
              <a:ext cx="0" cy="555714"/>
            </a:xfrm>
            <a:prstGeom prst="line">
              <a:avLst/>
            </a:prstGeom>
            <a:noFill/>
            <a:ln w="25400" cap="flat">
              <a:solidFill>
                <a:srgbClr val="4BACC6">
                  <a:lumMod val="50000"/>
                </a:srgbClr>
              </a:solidFill>
              <a:prstDash val="solid"/>
              <a:round/>
            </a:ln>
            <a:effectLst>
              <a:outerShdw blurRad="38100" dist="20000" dir="5400000" rotWithShape="0">
                <a:srgbClr val="000000">
                  <a:alpha val="38000"/>
                </a:srgbClr>
              </a:outerShdw>
            </a:effectLst>
            <a:sp3d/>
          </p:spPr>
        </p:cxnSp>
      </p:grpSp>
      <p:sp>
        <p:nvSpPr>
          <p:cNvPr id="3" name="Rectangle 2">
            <a:extLst>
              <a:ext uri="{FF2B5EF4-FFF2-40B4-BE49-F238E27FC236}">
                <a16:creationId xmlns:a16="http://schemas.microsoft.com/office/drawing/2014/main" id="{C5B7471F-92AB-A0BA-B00D-5D02BCCB6738}"/>
              </a:ext>
            </a:extLst>
          </p:cNvPr>
          <p:cNvSpPr/>
          <p:nvPr/>
        </p:nvSpPr>
        <p:spPr bwMode="auto">
          <a:xfrm>
            <a:off x="10350748" y="3547393"/>
            <a:ext cx="1625639" cy="304220"/>
          </a:xfrm>
          <a:prstGeom prst="rect">
            <a:avLst/>
          </a:prstGeom>
          <a:solidFill>
            <a:srgbClr val="A7A7A7">
              <a:lumMod val="20000"/>
              <a:lumOff val="80000"/>
            </a:srgbClr>
          </a:solidFill>
          <a:ln w="9525" cap="flat" cmpd="sng" algn="ctr">
            <a:solidFill>
              <a:srgbClr val="4BACC6">
                <a:lumMod val="50000"/>
              </a:srgbClr>
            </a:solidFill>
            <a:prstDash val="solid"/>
            <a:headEnd/>
            <a:tailEnd/>
          </a:ln>
          <a:effectLst>
            <a:outerShdw blurRad="381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cs typeface="Calibri" pitchFamily="34" charset="0"/>
                <a:sym typeface="Calibri"/>
              </a:rPr>
              <a:t>Account Discovery</a:t>
            </a:r>
          </a:p>
        </p:txBody>
      </p:sp>
    </p:spTree>
    <p:extLst>
      <p:ext uri="{BB962C8B-B14F-4D97-AF65-F5344CB8AC3E}">
        <p14:creationId xmlns:p14="http://schemas.microsoft.com/office/powerpoint/2010/main" val="616691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23ED408-7783-410C-A262-44D7506F5F98}"/>
              </a:ext>
            </a:extLst>
          </p:cNvPr>
          <p:cNvSpPr/>
          <p:nvPr/>
        </p:nvSpPr>
        <p:spPr>
          <a:xfrm>
            <a:off x="1798818" y="1783830"/>
            <a:ext cx="1783829" cy="8094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D4F53"/>
                </a:solidFill>
                <a:effectLst/>
                <a:uLnTx/>
                <a:uFillTx/>
                <a:latin typeface="Arial" pitchFamily="34" charset="0"/>
                <a:ea typeface="+mn-ea"/>
                <a:cs typeface="Arial" pitchFamily="34" charset="0"/>
              </a:rPr>
              <a:t>B2B &amp; B2C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D4F53"/>
                </a:solidFill>
                <a:effectLst/>
                <a:uLnTx/>
                <a:uFillTx/>
                <a:latin typeface="Arial" pitchFamily="34" charset="0"/>
                <a:ea typeface="+mn-ea"/>
                <a:cs typeface="Arial" pitchFamily="34" charset="0"/>
              </a:rPr>
              <a:t>Integration </a:t>
            </a:r>
          </a:p>
        </p:txBody>
      </p:sp>
      <p:sp>
        <p:nvSpPr>
          <p:cNvPr id="34" name="Rectangle 33">
            <a:extLst>
              <a:ext uri="{FF2B5EF4-FFF2-40B4-BE49-F238E27FC236}">
                <a16:creationId xmlns:a16="http://schemas.microsoft.com/office/drawing/2014/main" id="{29E5549C-F6AE-48AC-8EDF-CD816FBC8A38}"/>
              </a:ext>
            </a:extLst>
          </p:cNvPr>
          <p:cNvSpPr/>
          <p:nvPr/>
        </p:nvSpPr>
        <p:spPr>
          <a:xfrm>
            <a:off x="4517819" y="1783830"/>
            <a:ext cx="1783829" cy="80946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D4F53"/>
                </a:solidFill>
                <a:effectLst/>
                <a:uLnTx/>
                <a:uFillTx/>
                <a:latin typeface="Arial" pitchFamily="34" charset="0"/>
                <a:ea typeface="+mn-ea"/>
                <a:cs typeface="Arial" pitchFamily="34" charset="0"/>
              </a:rPr>
              <a:t>End to End Provisioning/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D4F53"/>
                </a:solidFill>
                <a:effectLst/>
                <a:uLnTx/>
                <a:uFillTx/>
                <a:latin typeface="Arial" pitchFamily="34" charset="0"/>
                <a:ea typeface="+mn-ea"/>
                <a:cs typeface="Arial" pitchFamily="34" charset="0"/>
              </a:rPr>
              <a:t>Deprovisioning</a:t>
            </a:r>
          </a:p>
        </p:txBody>
      </p:sp>
      <p:sp>
        <p:nvSpPr>
          <p:cNvPr id="36" name="Rectangle 35">
            <a:extLst>
              <a:ext uri="{FF2B5EF4-FFF2-40B4-BE49-F238E27FC236}">
                <a16:creationId xmlns:a16="http://schemas.microsoft.com/office/drawing/2014/main" id="{93172E08-0B6F-4F09-951C-41E721136387}"/>
              </a:ext>
            </a:extLst>
          </p:cNvPr>
          <p:cNvSpPr/>
          <p:nvPr/>
        </p:nvSpPr>
        <p:spPr>
          <a:xfrm>
            <a:off x="7009542" y="1783830"/>
            <a:ext cx="1783829" cy="8094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pitchFamily="34" charset="0"/>
                <a:ea typeface="+mn-ea"/>
                <a:cs typeface="Arial" pitchFamily="34" charset="0"/>
              </a:rPr>
              <a:t>Roles and Groups Management</a:t>
            </a:r>
          </a:p>
        </p:txBody>
      </p:sp>
      <p:sp>
        <p:nvSpPr>
          <p:cNvPr id="38" name="Rectangle 37">
            <a:extLst>
              <a:ext uri="{FF2B5EF4-FFF2-40B4-BE49-F238E27FC236}">
                <a16:creationId xmlns:a16="http://schemas.microsoft.com/office/drawing/2014/main" id="{78FBF087-E4CC-4AAE-95A3-89D88CA1F77D}"/>
              </a:ext>
            </a:extLst>
          </p:cNvPr>
          <p:cNvSpPr/>
          <p:nvPr/>
        </p:nvSpPr>
        <p:spPr>
          <a:xfrm>
            <a:off x="9501265" y="1783830"/>
            <a:ext cx="1783829" cy="80946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pitchFamily="34" charset="0"/>
                <a:ea typeface="+mn-ea"/>
                <a:cs typeface="Arial" pitchFamily="34" charset="0"/>
              </a:rPr>
              <a:t>MFA and Conditional Access</a:t>
            </a:r>
          </a:p>
        </p:txBody>
      </p:sp>
      <p:sp>
        <p:nvSpPr>
          <p:cNvPr id="39" name="Rectangle 38">
            <a:extLst>
              <a:ext uri="{FF2B5EF4-FFF2-40B4-BE49-F238E27FC236}">
                <a16:creationId xmlns:a16="http://schemas.microsoft.com/office/drawing/2014/main" id="{939B9345-34D3-4583-A016-3B0A0C44F7A9}"/>
              </a:ext>
            </a:extLst>
          </p:cNvPr>
          <p:cNvSpPr/>
          <p:nvPr/>
        </p:nvSpPr>
        <p:spPr>
          <a:xfrm>
            <a:off x="1798819" y="3647608"/>
            <a:ext cx="1783829" cy="8094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pitchFamily="34" charset="0"/>
                <a:ea typeface="+mn-ea"/>
                <a:cs typeface="Arial" pitchFamily="34" charset="0"/>
              </a:rPr>
              <a:t>Application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pitchFamily="34" charset="0"/>
                <a:ea typeface="+mn-ea"/>
                <a:cs typeface="Arial" pitchFamily="34" charset="0"/>
              </a:rPr>
              <a:t>Onboarding</a:t>
            </a:r>
          </a:p>
        </p:txBody>
      </p:sp>
      <p:sp>
        <p:nvSpPr>
          <p:cNvPr id="40" name="Rectangle 39">
            <a:extLst>
              <a:ext uri="{FF2B5EF4-FFF2-40B4-BE49-F238E27FC236}">
                <a16:creationId xmlns:a16="http://schemas.microsoft.com/office/drawing/2014/main" id="{8D059413-6B12-445D-871D-1E2E280A586F}"/>
              </a:ext>
            </a:extLst>
          </p:cNvPr>
          <p:cNvSpPr/>
          <p:nvPr/>
        </p:nvSpPr>
        <p:spPr>
          <a:xfrm>
            <a:off x="4517818" y="3647608"/>
            <a:ext cx="1783829" cy="8094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pitchFamily="34" charset="0"/>
                <a:ea typeface="+mn-ea"/>
                <a:cs typeface="Arial" pitchFamily="34" charset="0"/>
              </a:rPr>
              <a:t>Privilege Identity Management</a:t>
            </a:r>
          </a:p>
        </p:txBody>
      </p:sp>
      <p:sp>
        <p:nvSpPr>
          <p:cNvPr id="42" name="Rectangle 41">
            <a:extLst>
              <a:ext uri="{FF2B5EF4-FFF2-40B4-BE49-F238E27FC236}">
                <a16:creationId xmlns:a16="http://schemas.microsoft.com/office/drawing/2014/main" id="{A07AA4F1-5AD6-44CB-B3F0-1EA45208053D}"/>
              </a:ext>
            </a:extLst>
          </p:cNvPr>
          <p:cNvSpPr/>
          <p:nvPr/>
        </p:nvSpPr>
        <p:spPr>
          <a:xfrm>
            <a:off x="7009541" y="3647608"/>
            <a:ext cx="1783829" cy="8094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pitchFamily="34" charset="0"/>
                <a:ea typeface="+mn-ea"/>
                <a:cs typeface="Arial" pitchFamily="34" charset="0"/>
              </a:rPr>
              <a:t>HR Feed Integration</a:t>
            </a:r>
          </a:p>
        </p:txBody>
      </p:sp>
      <p:sp>
        <p:nvSpPr>
          <p:cNvPr id="43" name="Rectangle 42">
            <a:extLst>
              <a:ext uri="{FF2B5EF4-FFF2-40B4-BE49-F238E27FC236}">
                <a16:creationId xmlns:a16="http://schemas.microsoft.com/office/drawing/2014/main" id="{5AF95677-BFEA-44FA-B3B1-D59D3E7E7D02}"/>
              </a:ext>
            </a:extLst>
          </p:cNvPr>
          <p:cNvSpPr/>
          <p:nvPr/>
        </p:nvSpPr>
        <p:spPr>
          <a:xfrm>
            <a:off x="9501264" y="3647608"/>
            <a:ext cx="1783829" cy="8094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pitchFamily="34" charset="0"/>
                <a:ea typeface="+mn-ea"/>
                <a:cs typeface="Arial" pitchFamily="34" charset="0"/>
              </a:rPr>
              <a:t>Self-Service</a:t>
            </a:r>
          </a:p>
        </p:txBody>
      </p:sp>
      <p:sp>
        <p:nvSpPr>
          <p:cNvPr id="44" name="Rectangle 43">
            <a:extLst>
              <a:ext uri="{FF2B5EF4-FFF2-40B4-BE49-F238E27FC236}">
                <a16:creationId xmlns:a16="http://schemas.microsoft.com/office/drawing/2014/main" id="{4D5D9BE7-00EE-4F89-8981-8E36E6B0519A}"/>
              </a:ext>
            </a:extLst>
          </p:cNvPr>
          <p:cNvSpPr/>
          <p:nvPr/>
        </p:nvSpPr>
        <p:spPr>
          <a:xfrm>
            <a:off x="1798818" y="5386473"/>
            <a:ext cx="1783829" cy="8094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pitchFamily="34" charset="0"/>
                <a:ea typeface="+mn-ea"/>
                <a:cs typeface="Arial" pitchFamily="34" charset="0"/>
              </a:rPr>
              <a:t>Access Certification</a:t>
            </a:r>
          </a:p>
        </p:txBody>
      </p:sp>
      <p:sp>
        <p:nvSpPr>
          <p:cNvPr id="45" name="Rectangle 44">
            <a:extLst>
              <a:ext uri="{FF2B5EF4-FFF2-40B4-BE49-F238E27FC236}">
                <a16:creationId xmlns:a16="http://schemas.microsoft.com/office/drawing/2014/main" id="{C0211B0E-5D87-4321-8C30-6E8A98B057EE}"/>
              </a:ext>
            </a:extLst>
          </p:cNvPr>
          <p:cNvSpPr/>
          <p:nvPr/>
        </p:nvSpPr>
        <p:spPr>
          <a:xfrm>
            <a:off x="4517818" y="5386473"/>
            <a:ext cx="1783829" cy="8094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pitchFamily="34" charset="0"/>
                <a:ea typeface="+mn-ea"/>
                <a:cs typeface="Arial" pitchFamily="34" charset="0"/>
              </a:rPr>
              <a:t>Single Sign-On</a:t>
            </a:r>
          </a:p>
        </p:txBody>
      </p:sp>
      <p:sp>
        <p:nvSpPr>
          <p:cNvPr id="46" name="Rectangle 45">
            <a:extLst>
              <a:ext uri="{FF2B5EF4-FFF2-40B4-BE49-F238E27FC236}">
                <a16:creationId xmlns:a16="http://schemas.microsoft.com/office/drawing/2014/main" id="{1722CCC0-27C8-4AF4-B9A9-EBE673C75929}"/>
              </a:ext>
            </a:extLst>
          </p:cNvPr>
          <p:cNvSpPr/>
          <p:nvPr/>
        </p:nvSpPr>
        <p:spPr>
          <a:xfrm>
            <a:off x="7009540" y="5386473"/>
            <a:ext cx="1783829" cy="80946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D4F53"/>
                </a:solidFill>
                <a:effectLst/>
                <a:uLnTx/>
                <a:uFillTx/>
                <a:latin typeface="Arial" pitchFamily="34" charset="0"/>
                <a:ea typeface="+mn-ea"/>
                <a:cs typeface="Arial" pitchFamily="34" charset="0"/>
              </a:rPr>
              <a:t>Directory Services</a:t>
            </a:r>
          </a:p>
        </p:txBody>
      </p:sp>
      <p:sp>
        <p:nvSpPr>
          <p:cNvPr id="47" name="Rectangle 46">
            <a:extLst>
              <a:ext uri="{FF2B5EF4-FFF2-40B4-BE49-F238E27FC236}">
                <a16:creationId xmlns:a16="http://schemas.microsoft.com/office/drawing/2014/main" id="{C14ACAF8-ABCB-47C3-BC62-9AE92C449DD5}"/>
              </a:ext>
            </a:extLst>
          </p:cNvPr>
          <p:cNvSpPr/>
          <p:nvPr/>
        </p:nvSpPr>
        <p:spPr>
          <a:xfrm>
            <a:off x="9501262" y="5391466"/>
            <a:ext cx="1783829" cy="80946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pitchFamily="34" charset="0"/>
                <a:ea typeface="+mn-ea"/>
                <a:cs typeface="Arial" pitchFamily="34" charset="0"/>
              </a:rPr>
              <a:t>Reports</a:t>
            </a:r>
          </a:p>
        </p:txBody>
      </p:sp>
      <p:sp>
        <p:nvSpPr>
          <p:cNvPr id="48" name="Rectangle 3">
            <a:extLst>
              <a:ext uri="{FF2B5EF4-FFF2-40B4-BE49-F238E27FC236}">
                <a16:creationId xmlns:a16="http://schemas.microsoft.com/office/drawing/2014/main" id="{70F51B25-F0FB-46E0-A548-97D88611C60D}"/>
              </a:ext>
            </a:extLst>
          </p:cNvPr>
          <p:cNvSpPr/>
          <p:nvPr/>
        </p:nvSpPr>
        <p:spPr>
          <a:xfrm>
            <a:off x="77118" y="101870"/>
            <a:ext cx="12196416" cy="826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9" rIns="91432" bIns="45719" numCol="1" spcCol="0" rtlCol="0" fromWordArt="0" anchor="ctr"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658" dirty="0">
                <a:solidFill>
                  <a:srgbClr val="6E267B"/>
                </a:solidFill>
                <a:latin typeface="+mj-lt"/>
                <a:ea typeface="+mj-ea"/>
                <a:cs typeface="Segoe UI Light" panose="020B0502040204020203" pitchFamily="34" charset="0"/>
              </a:rPr>
              <a:t>Identity and Access management for Employees, Partners and Customer</a:t>
            </a:r>
          </a:p>
        </p:txBody>
      </p:sp>
      <p:pic>
        <p:nvPicPr>
          <p:cNvPr id="49" name="Picture 48">
            <a:extLst>
              <a:ext uri="{FF2B5EF4-FFF2-40B4-BE49-F238E27FC236}">
                <a16:creationId xmlns:a16="http://schemas.microsoft.com/office/drawing/2014/main" id="{8FEFD736-37C8-47D7-817A-36485778DE35}"/>
              </a:ext>
            </a:extLst>
          </p:cNvPr>
          <p:cNvPicPr>
            <a:picLocks noChangeAspect="1"/>
          </p:cNvPicPr>
          <p:nvPr/>
        </p:nvPicPr>
        <p:blipFill>
          <a:blip r:embed="rId2"/>
          <a:stretch>
            <a:fillRect/>
          </a:stretch>
        </p:blipFill>
        <p:spPr>
          <a:xfrm>
            <a:off x="4146343" y="1410038"/>
            <a:ext cx="742950" cy="714375"/>
          </a:xfrm>
          <a:prstGeom prst="rect">
            <a:avLst/>
          </a:prstGeom>
        </p:spPr>
      </p:pic>
      <p:pic>
        <p:nvPicPr>
          <p:cNvPr id="50" name="Picture 49">
            <a:extLst>
              <a:ext uri="{FF2B5EF4-FFF2-40B4-BE49-F238E27FC236}">
                <a16:creationId xmlns:a16="http://schemas.microsoft.com/office/drawing/2014/main" id="{CCCAB3C9-8A7A-40C1-967C-6A334B64016A}"/>
              </a:ext>
            </a:extLst>
          </p:cNvPr>
          <p:cNvPicPr>
            <a:picLocks noChangeAspect="1"/>
          </p:cNvPicPr>
          <p:nvPr/>
        </p:nvPicPr>
        <p:blipFill>
          <a:blip r:embed="rId3"/>
          <a:stretch>
            <a:fillRect/>
          </a:stretch>
        </p:blipFill>
        <p:spPr>
          <a:xfrm>
            <a:off x="9270880" y="1415658"/>
            <a:ext cx="611382" cy="651605"/>
          </a:xfrm>
          <a:prstGeom prst="rect">
            <a:avLst/>
          </a:prstGeom>
        </p:spPr>
      </p:pic>
      <p:pic>
        <p:nvPicPr>
          <p:cNvPr id="51" name="Picture 50">
            <a:extLst>
              <a:ext uri="{FF2B5EF4-FFF2-40B4-BE49-F238E27FC236}">
                <a16:creationId xmlns:a16="http://schemas.microsoft.com/office/drawing/2014/main" id="{48299302-2764-4E05-AE33-A008D586B998}"/>
              </a:ext>
            </a:extLst>
          </p:cNvPr>
          <p:cNvPicPr>
            <a:picLocks noChangeAspect="1"/>
          </p:cNvPicPr>
          <p:nvPr/>
        </p:nvPicPr>
        <p:blipFill>
          <a:blip r:embed="rId4"/>
          <a:stretch>
            <a:fillRect/>
          </a:stretch>
        </p:blipFill>
        <p:spPr>
          <a:xfrm>
            <a:off x="6704348" y="3355475"/>
            <a:ext cx="541602" cy="599045"/>
          </a:xfrm>
          <a:prstGeom prst="rect">
            <a:avLst/>
          </a:prstGeom>
        </p:spPr>
      </p:pic>
      <p:pic>
        <p:nvPicPr>
          <p:cNvPr id="52" name="Picture 51">
            <a:extLst>
              <a:ext uri="{FF2B5EF4-FFF2-40B4-BE49-F238E27FC236}">
                <a16:creationId xmlns:a16="http://schemas.microsoft.com/office/drawing/2014/main" id="{3AEB4A16-0C0B-453E-B6B9-1164AC09C8B7}"/>
              </a:ext>
            </a:extLst>
          </p:cNvPr>
          <p:cNvPicPr>
            <a:picLocks noChangeAspect="1"/>
          </p:cNvPicPr>
          <p:nvPr/>
        </p:nvPicPr>
        <p:blipFill>
          <a:blip r:embed="rId5"/>
          <a:stretch>
            <a:fillRect/>
          </a:stretch>
        </p:blipFill>
        <p:spPr>
          <a:xfrm>
            <a:off x="9196462" y="3307025"/>
            <a:ext cx="612268" cy="561246"/>
          </a:xfrm>
          <a:prstGeom prst="rect">
            <a:avLst/>
          </a:prstGeom>
        </p:spPr>
      </p:pic>
      <p:pic>
        <p:nvPicPr>
          <p:cNvPr id="53" name="Picture 52">
            <a:extLst>
              <a:ext uri="{FF2B5EF4-FFF2-40B4-BE49-F238E27FC236}">
                <a16:creationId xmlns:a16="http://schemas.microsoft.com/office/drawing/2014/main" id="{5CA30265-0654-4EA7-853A-80D38F263C51}"/>
              </a:ext>
            </a:extLst>
          </p:cNvPr>
          <p:cNvPicPr>
            <a:picLocks noChangeAspect="1"/>
          </p:cNvPicPr>
          <p:nvPr/>
        </p:nvPicPr>
        <p:blipFill>
          <a:blip r:embed="rId6"/>
          <a:stretch>
            <a:fillRect/>
          </a:stretch>
        </p:blipFill>
        <p:spPr>
          <a:xfrm>
            <a:off x="1644390" y="3455233"/>
            <a:ext cx="628650" cy="447675"/>
          </a:xfrm>
          <a:prstGeom prst="rect">
            <a:avLst/>
          </a:prstGeom>
        </p:spPr>
      </p:pic>
      <p:pic>
        <p:nvPicPr>
          <p:cNvPr id="54" name="Picture 53">
            <a:extLst>
              <a:ext uri="{FF2B5EF4-FFF2-40B4-BE49-F238E27FC236}">
                <a16:creationId xmlns:a16="http://schemas.microsoft.com/office/drawing/2014/main" id="{9CCDAE70-16E0-43A4-95AC-4C6155B841EE}"/>
              </a:ext>
            </a:extLst>
          </p:cNvPr>
          <p:cNvPicPr>
            <a:picLocks noChangeAspect="1"/>
          </p:cNvPicPr>
          <p:nvPr/>
        </p:nvPicPr>
        <p:blipFill>
          <a:blip r:embed="rId7"/>
          <a:stretch>
            <a:fillRect/>
          </a:stretch>
        </p:blipFill>
        <p:spPr>
          <a:xfrm>
            <a:off x="1484493" y="5091198"/>
            <a:ext cx="628650" cy="590550"/>
          </a:xfrm>
          <a:prstGeom prst="rect">
            <a:avLst/>
          </a:prstGeom>
        </p:spPr>
      </p:pic>
      <p:pic>
        <p:nvPicPr>
          <p:cNvPr id="55" name="Picture 54">
            <a:extLst>
              <a:ext uri="{FF2B5EF4-FFF2-40B4-BE49-F238E27FC236}">
                <a16:creationId xmlns:a16="http://schemas.microsoft.com/office/drawing/2014/main" id="{502100C5-0207-4716-B9B5-CB028AA65C78}"/>
              </a:ext>
            </a:extLst>
          </p:cNvPr>
          <p:cNvPicPr>
            <a:picLocks noChangeAspect="1"/>
          </p:cNvPicPr>
          <p:nvPr/>
        </p:nvPicPr>
        <p:blipFill>
          <a:blip r:embed="rId8"/>
          <a:stretch>
            <a:fillRect/>
          </a:stretch>
        </p:blipFill>
        <p:spPr>
          <a:xfrm>
            <a:off x="4146343" y="5034048"/>
            <a:ext cx="733425" cy="647700"/>
          </a:xfrm>
          <a:prstGeom prst="rect">
            <a:avLst/>
          </a:prstGeom>
        </p:spPr>
      </p:pic>
      <p:pic>
        <p:nvPicPr>
          <p:cNvPr id="56" name="Picture 55">
            <a:extLst>
              <a:ext uri="{FF2B5EF4-FFF2-40B4-BE49-F238E27FC236}">
                <a16:creationId xmlns:a16="http://schemas.microsoft.com/office/drawing/2014/main" id="{9940CAD4-9C7E-4201-B634-B2C5FC9B7DD5}"/>
              </a:ext>
            </a:extLst>
          </p:cNvPr>
          <p:cNvPicPr>
            <a:picLocks noChangeAspect="1"/>
          </p:cNvPicPr>
          <p:nvPr/>
        </p:nvPicPr>
        <p:blipFill>
          <a:blip r:embed="rId9"/>
          <a:stretch>
            <a:fillRect/>
          </a:stretch>
        </p:blipFill>
        <p:spPr>
          <a:xfrm>
            <a:off x="6809276" y="5047325"/>
            <a:ext cx="541602" cy="629429"/>
          </a:xfrm>
          <a:prstGeom prst="rect">
            <a:avLst/>
          </a:prstGeom>
        </p:spPr>
      </p:pic>
      <p:pic>
        <p:nvPicPr>
          <p:cNvPr id="57" name="Picture 56">
            <a:extLst>
              <a:ext uri="{FF2B5EF4-FFF2-40B4-BE49-F238E27FC236}">
                <a16:creationId xmlns:a16="http://schemas.microsoft.com/office/drawing/2014/main" id="{7C831A8E-D5AE-4A00-BE20-32316C4D2D2F}"/>
              </a:ext>
            </a:extLst>
          </p:cNvPr>
          <p:cNvPicPr>
            <a:picLocks noChangeAspect="1"/>
          </p:cNvPicPr>
          <p:nvPr/>
        </p:nvPicPr>
        <p:blipFill>
          <a:blip r:embed="rId10"/>
          <a:stretch>
            <a:fillRect/>
          </a:stretch>
        </p:blipFill>
        <p:spPr>
          <a:xfrm>
            <a:off x="9373309" y="5111265"/>
            <a:ext cx="586680" cy="723117"/>
          </a:xfrm>
          <a:prstGeom prst="rect">
            <a:avLst/>
          </a:prstGeom>
        </p:spPr>
      </p:pic>
      <p:pic>
        <p:nvPicPr>
          <p:cNvPr id="58" name="Picture 57">
            <a:extLst>
              <a:ext uri="{FF2B5EF4-FFF2-40B4-BE49-F238E27FC236}">
                <a16:creationId xmlns:a16="http://schemas.microsoft.com/office/drawing/2014/main" id="{3483C021-E604-4E06-9974-4D41DD048FEC}"/>
              </a:ext>
            </a:extLst>
          </p:cNvPr>
          <p:cNvPicPr>
            <a:picLocks noChangeAspect="1"/>
          </p:cNvPicPr>
          <p:nvPr/>
        </p:nvPicPr>
        <p:blipFill>
          <a:blip r:embed="rId11"/>
          <a:stretch>
            <a:fillRect/>
          </a:stretch>
        </p:blipFill>
        <p:spPr>
          <a:xfrm>
            <a:off x="6846053" y="1376843"/>
            <a:ext cx="504825" cy="590550"/>
          </a:xfrm>
          <a:prstGeom prst="rect">
            <a:avLst/>
          </a:prstGeom>
        </p:spPr>
      </p:pic>
      <p:pic>
        <p:nvPicPr>
          <p:cNvPr id="59" name="Picture 58">
            <a:extLst>
              <a:ext uri="{FF2B5EF4-FFF2-40B4-BE49-F238E27FC236}">
                <a16:creationId xmlns:a16="http://schemas.microsoft.com/office/drawing/2014/main" id="{890933D3-F47F-49CD-B3A4-2AF0D9AC79B6}"/>
              </a:ext>
            </a:extLst>
          </p:cNvPr>
          <p:cNvPicPr>
            <a:picLocks noChangeAspect="1"/>
          </p:cNvPicPr>
          <p:nvPr/>
        </p:nvPicPr>
        <p:blipFill>
          <a:blip r:embed="rId12"/>
          <a:stretch>
            <a:fillRect/>
          </a:stretch>
        </p:blipFill>
        <p:spPr>
          <a:xfrm>
            <a:off x="1482936" y="1403076"/>
            <a:ext cx="646414" cy="590551"/>
          </a:xfrm>
          <a:prstGeom prst="rect">
            <a:avLst/>
          </a:prstGeom>
        </p:spPr>
      </p:pic>
      <p:pic>
        <p:nvPicPr>
          <p:cNvPr id="60" name="Picture 59">
            <a:extLst>
              <a:ext uri="{FF2B5EF4-FFF2-40B4-BE49-F238E27FC236}">
                <a16:creationId xmlns:a16="http://schemas.microsoft.com/office/drawing/2014/main" id="{1647A698-39B4-4C89-9341-F9B7D77BDA3F}"/>
              </a:ext>
            </a:extLst>
          </p:cNvPr>
          <p:cNvPicPr>
            <a:picLocks noChangeAspect="1"/>
          </p:cNvPicPr>
          <p:nvPr/>
        </p:nvPicPr>
        <p:blipFill>
          <a:blip r:embed="rId13"/>
          <a:stretch>
            <a:fillRect/>
          </a:stretch>
        </p:blipFill>
        <p:spPr>
          <a:xfrm>
            <a:off x="4178194" y="3303005"/>
            <a:ext cx="581025" cy="552450"/>
          </a:xfrm>
          <a:prstGeom prst="rect">
            <a:avLst/>
          </a:prstGeom>
        </p:spPr>
      </p:pic>
    </p:spTree>
    <p:extLst>
      <p:ext uri="{BB962C8B-B14F-4D97-AF65-F5344CB8AC3E}">
        <p14:creationId xmlns:p14="http://schemas.microsoft.com/office/powerpoint/2010/main" val="6663882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13323"/>
</p:tagLst>
</file>

<file path=ppt/tags/tag2.xml><?xml version="1.0" encoding="utf-8"?>
<p:tagLst xmlns:a="http://schemas.openxmlformats.org/drawingml/2006/main" xmlns:r="http://schemas.openxmlformats.org/officeDocument/2006/relationships" xmlns:p="http://schemas.openxmlformats.org/presentationml/2006/main">
  <p:tag name="AS_UNIQUEID" val="7609"/>
</p:tagLst>
</file>

<file path=ppt/tags/tag3.xml><?xml version="1.0" encoding="utf-8"?>
<p:tagLst xmlns:a="http://schemas.openxmlformats.org/drawingml/2006/main" xmlns:r="http://schemas.openxmlformats.org/officeDocument/2006/relationships" xmlns:p="http://schemas.openxmlformats.org/presentationml/2006/main">
  <p:tag name="AS_UNIQUEID" val="13324"/>
</p:tagLst>
</file>

<file path=ppt/theme/theme1.xml><?xml version="1.0" encoding="utf-8"?>
<a:theme xmlns:a="http://schemas.openxmlformats.org/drawingml/2006/main" name="Mindtree new_them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new_theme" id="{4C3F62DE-0673-4FD1-B297-1D02BB60D0E2}" vid="{32BEA456-7AA4-4468-BC83-1507BFCF1CDA}"/>
    </a:ext>
  </a:extLst>
</a:theme>
</file>

<file path=ppt/theme/theme2.xml><?xml version="1.0" encoding="utf-8"?>
<a:theme xmlns:a="http://schemas.openxmlformats.org/drawingml/2006/main" name="Mindtree 2018">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2018" id="{6A0035F9-31B5-6B47-AEA8-E44597871F1A}" vid="{4EEA1DDB-E346-8040-A8D5-62E619CF2A44}"/>
    </a:ext>
  </a:extLst>
</a:theme>
</file>

<file path=ppt/theme/theme3.xml><?xml version="1.0" encoding="utf-8"?>
<a:theme xmlns:a="http://schemas.openxmlformats.org/drawingml/2006/main" name="1_Mindtree 2018">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2018" id="{6A0035F9-31B5-6B47-AEA8-E44597871F1A}" vid="{4EEA1DDB-E346-8040-A8D5-62E619CF2A4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A4B13FD8DFCA745BFDBD94087DA0DE9" ma:contentTypeVersion="2" ma:contentTypeDescription="Create a new document." ma:contentTypeScope="" ma:versionID="858f7d5334b281150ca1b3cb97216c62">
  <xsd:schema xmlns:xsd="http://www.w3.org/2001/XMLSchema" xmlns:xs="http://www.w3.org/2001/XMLSchema" xmlns:p="http://schemas.microsoft.com/office/2006/metadata/properties" xmlns:ns2="c9ffe7ed-8459-4502-9585-fc7855a3cda2" targetNamespace="http://schemas.microsoft.com/office/2006/metadata/properties" ma:root="true" ma:fieldsID="c3c965e669384d4a954ff039095fd2dc" ns2:_="">
    <xsd:import namespace="c9ffe7ed-8459-4502-9585-fc7855a3cd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ffe7ed-8459-4502-9585-fc7855a3cd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F6DA95-28B1-47E1-8057-FA0CF36E94DF}">
  <ds:schemaRefs>
    <ds:schemaRef ds:uri="http://purl.org/dc/terms/"/>
    <ds:schemaRef ds:uri="http://schemas.microsoft.com/office/2006/documentManagement/types"/>
    <ds:schemaRef ds:uri="http://purl.org/dc/elements/1.1/"/>
    <ds:schemaRef ds:uri="http://schemas.microsoft.com/office/infopath/2007/PartnerControls"/>
    <ds:schemaRef ds:uri="http://www.w3.org/XML/1998/namespace"/>
    <ds:schemaRef ds:uri="http://schemas.openxmlformats.org/package/2006/metadata/core-properties"/>
    <ds:schemaRef ds:uri="c9ffe7ed-8459-4502-9585-fc7855a3cda2"/>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BCD56968-99C6-4BFD-9DD8-5E26EE9839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ffe7ed-8459-4502-9585-fc7855a3cd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927230-6166-4305-9255-BE2AA1674D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1569</TotalTime>
  <Words>673</Words>
  <Application>Microsoft Macintosh PowerPoint</Application>
  <PresentationFormat>Widescreen</PresentationFormat>
  <Paragraphs>197</Paragraphs>
  <Slides>8</Slides>
  <Notes>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8</vt:i4>
      </vt:variant>
    </vt:vector>
  </HeadingPairs>
  <TitlesOfParts>
    <vt:vector size="21" baseType="lpstr">
      <vt:lpstr>Aller</vt:lpstr>
      <vt:lpstr>Aller Typo</vt:lpstr>
      <vt:lpstr>Aller Typo Light</vt:lpstr>
      <vt:lpstr>Arial</vt:lpstr>
      <vt:lpstr>Arial Rounded MT Bold</vt:lpstr>
      <vt:lpstr>Calibri</vt:lpstr>
      <vt:lpstr>Corbel</vt:lpstr>
      <vt:lpstr>EYInterstate Light</vt:lpstr>
      <vt:lpstr>Helvetica</vt:lpstr>
      <vt:lpstr>Wingdings</vt:lpstr>
      <vt:lpstr>Mindtree new_theme</vt:lpstr>
      <vt:lpstr>Mindtree 2018</vt:lpstr>
      <vt:lpstr>1_Mindtree 2018</vt:lpstr>
      <vt:lpstr>PowerPoint Presentation</vt:lpstr>
      <vt:lpstr>IAM Capability Overview </vt:lpstr>
      <vt:lpstr>Digital Identity &amp; Access Management – Service Offerings</vt:lpstr>
      <vt:lpstr>Digital Identity &amp; Access Management –Key Technologies supported </vt:lpstr>
      <vt:lpstr>Unifying  Identity &amp; Access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Mindtree Template 2019.pptx</dc:title>
  <dc:subject/>
  <dc:creator>Manoj.Karanth@mindtree.com</dc:creator>
  <cp:keywords/>
  <dc:description/>
  <cp:lastModifiedBy>Vipin Verma</cp:lastModifiedBy>
  <cp:revision>62</cp:revision>
  <cp:lastPrinted>2016-04-25T15:42:17Z</cp:lastPrinted>
  <dcterms:created xsi:type="dcterms:W3CDTF">2015-02-11T05:46:31Z</dcterms:created>
  <dcterms:modified xsi:type="dcterms:W3CDTF">2024-05-04T19:23:29Z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0x010100EA4B13FD8DFCA745BFDBD94087DA0DE9</vt:lpwstr>
  </property>
  <property fmtid="{D5CDD505-2E9C-101B-9397-08002B2CF9AE}" pid="3" name="MSIP_Label_cdce5ffd-ebee-41cb-83d4-15a3d6148dfe_Enabled">
    <vt:lpwstr>true</vt:lpwstr>
  </property>
  <property fmtid="{D5CDD505-2E9C-101B-9397-08002B2CF9AE}" pid="4" name="MSIP_Label_cdce5ffd-ebee-41cb-83d4-15a3d6148dfe_SetDate">
    <vt:lpwstr>2021-05-13T08:02:22Z</vt:lpwstr>
  </property>
  <property fmtid="{D5CDD505-2E9C-101B-9397-08002B2CF9AE}" pid="5" name="MSIP_Label_cdce5ffd-ebee-41cb-83d4-15a3d6148dfe_Method">
    <vt:lpwstr>Privileged</vt:lpwstr>
  </property>
  <property fmtid="{D5CDD505-2E9C-101B-9397-08002B2CF9AE}" pid="6" name="MSIP_Label_cdce5ffd-ebee-41cb-83d4-15a3d6148dfe_Name">
    <vt:lpwstr>cdce5ffd-ebee-41cb-83d4-15a3d6148dfe</vt:lpwstr>
  </property>
  <property fmtid="{D5CDD505-2E9C-101B-9397-08002B2CF9AE}" pid="7" name="MSIP_Label_cdce5ffd-ebee-41cb-83d4-15a3d6148dfe_SiteId">
    <vt:lpwstr>85c997b9-f494-46b3-a11d-772983cf6f11</vt:lpwstr>
  </property>
  <property fmtid="{D5CDD505-2E9C-101B-9397-08002B2CF9AE}" pid="8" name="MSIP_Label_cdce5ffd-ebee-41cb-83d4-15a3d6148dfe_ActionId">
    <vt:lpwstr>3ae3a36c-0f27-4e35-8e21-96a4c887e9df</vt:lpwstr>
  </property>
  <property fmtid="{D5CDD505-2E9C-101B-9397-08002B2CF9AE}" pid="9" name="MSIP_Label_cdce5ffd-ebee-41cb-83d4-15a3d6148dfe_ContentBits">
    <vt:lpwstr>0</vt:lpwstr>
  </property>
</Properties>
</file>