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296" y="-5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7562047-C2E8-4761-A0CE-9101205B1E3C}" type="datetimeFigureOut">
              <a:rPr lang="en-US" smtClean="0"/>
              <a:t>5/3/2019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9D8B4F-6997-4199-96E5-4828C9C37AAA}"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7562047-C2E8-4761-A0CE-9101205B1E3C}" type="datetimeFigureOut">
              <a:rPr lang="en-US" smtClean="0"/>
              <a:t>5/3/2019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9D8B4F-6997-4199-96E5-4828C9C37AA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7562047-C2E8-4761-A0CE-9101205B1E3C}" type="datetimeFigureOut">
              <a:rPr lang="en-US" smtClean="0"/>
              <a:t>5/3/2019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9D8B4F-6997-4199-96E5-4828C9C37AA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7562047-C2E8-4761-A0CE-9101205B1E3C}" type="datetimeFigureOut">
              <a:rPr lang="en-US" smtClean="0"/>
              <a:t>5/3/2019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9D8B4F-6997-4199-96E5-4828C9C37AAA}"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562047-C2E8-4761-A0CE-9101205B1E3C}" type="datetimeFigureOut">
              <a:rPr lang="en-US" smtClean="0"/>
              <a:t>5/3/2019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9D8B4F-6997-4199-96E5-4828C9C37AAA}"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7562047-C2E8-4761-A0CE-9101205B1E3C}" type="datetimeFigureOut">
              <a:rPr lang="en-US" smtClean="0"/>
              <a:t>5/3/2019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9D8B4F-6997-4199-96E5-4828C9C37AAA}"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7562047-C2E8-4761-A0CE-9101205B1E3C}" type="datetimeFigureOut">
              <a:rPr lang="en-US" smtClean="0"/>
              <a:t>5/3/2019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29D8B4F-6997-4199-96E5-4828C9C37AAA}"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7562047-C2E8-4761-A0CE-9101205B1E3C}" type="datetimeFigureOut">
              <a:rPr lang="en-US" smtClean="0"/>
              <a:t>5/3/2019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29D8B4F-6997-4199-96E5-4828C9C37AAA}"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562047-C2E8-4761-A0CE-9101205B1E3C}" type="datetimeFigureOut">
              <a:rPr lang="en-US" smtClean="0"/>
              <a:t>5/3/2019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29D8B4F-6997-4199-96E5-4828C9C37AA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562047-C2E8-4761-A0CE-9101205B1E3C}" type="datetimeFigureOut">
              <a:rPr lang="en-US" smtClean="0"/>
              <a:t>5/3/2019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9D8B4F-6997-4199-96E5-4828C9C37AAA}"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562047-C2E8-4761-A0CE-9101205B1E3C}" type="datetimeFigureOut">
              <a:rPr lang="en-US" smtClean="0"/>
              <a:t>5/3/2019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9D8B4F-6997-4199-96E5-4828C9C37AAA}"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562047-C2E8-4761-A0CE-9101205B1E3C}" type="datetimeFigureOut">
              <a:rPr lang="en-US" smtClean="0"/>
              <a:t>5/3/2019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9D8B4F-6997-4199-96E5-4828C9C37AAA}"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DSC Capstone 2</a:t>
            </a:r>
            <a:endParaRPr lang="en-IN" dirty="0"/>
          </a:p>
        </p:txBody>
      </p:sp>
      <p:sp>
        <p:nvSpPr>
          <p:cNvPr id="5" name="Subtitle 4"/>
          <p:cNvSpPr>
            <a:spLocks noGrp="1"/>
          </p:cNvSpPr>
          <p:nvPr>
            <p:ph type="subTitle" idx="1"/>
          </p:nvPr>
        </p:nvSpPr>
        <p:spPr/>
        <p:txBody>
          <a:bodyPr/>
          <a:lstStyle/>
          <a:p>
            <a:r>
              <a:rPr lang="en-IN" dirty="0" smtClean="0"/>
              <a:t>Rajesh V Subramanyam</a:t>
            </a:r>
          </a:p>
          <a:p>
            <a:r>
              <a:rPr lang="en-IN" dirty="0" smtClean="0"/>
              <a:t>April 2019</a:t>
            </a:r>
          </a:p>
          <a:p>
            <a:r>
              <a:rPr lang="en-IN" dirty="0" smtClean="0"/>
              <a:t>Springboard</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Machine Learning – Building Linear Regression Model</a:t>
            </a:r>
            <a:endParaRPr lang="en-IN" dirty="0"/>
          </a:p>
        </p:txBody>
      </p:sp>
      <p:sp>
        <p:nvSpPr>
          <p:cNvPr id="3" name="Content Placeholder 2"/>
          <p:cNvSpPr>
            <a:spLocks noGrp="1"/>
          </p:cNvSpPr>
          <p:nvPr>
            <p:ph idx="1"/>
          </p:nvPr>
        </p:nvSpPr>
        <p:spPr/>
        <p:txBody>
          <a:bodyPr/>
          <a:lstStyle/>
          <a:p>
            <a:pPr>
              <a:buNone/>
            </a:pPr>
            <a:r>
              <a:rPr lang="en-IN" dirty="0" smtClean="0">
                <a:latin typeface="Arial" pitchFamily="34" charset="0"/>
                <a:cs typeface="Arial" pitchFamily="34" charset="0"/>
              </a:rPr>
              <a:t>		</a:t>
            </a:r>
            <a:r>
              <a:rPr lang="en-IN" dirty="0" smtClean="0"/>
              <a:t>K </a:t>
            </a:r>
            <a:r>
              <a:rPr lang="en-IN" dirty="0"/>
              <a:t>Fold cross-validation using </a:t>
            </a:r>
            <a:r>
              <a:rPr lang="en-IN" dirty="0" err="1" smtClean="0"/>
              <a:t>XGBoost</a:t>
            </a:r>
            <a:endParaRPr lang="en-IN" dirty="0" smtClean="0"/>
          </a:p>
          <a:p>
            <a:pPr>
              <a:buNone/>
            </a:pPr>
            <a:r>
              <a:rPr lang="en-IN" sz="1600" dirty="0" smtClean="0"/>
              <a:t>	Based </a:t>
            </a:r>
            <a:r>
              <a:rPr lang="en-IN" sz="1600" dirty="0"/>
              <a:t>on the </a:t>
            </a:r>
            <a:r>
              <a:rPr lang="en-IN" sz="1600" dirty="0" smtClean="0"/>
              <a:t>below observations</a:t>
            </a:r>
            <a:r>
              <a:rPr lang="en-IN" sz="1600" dirty="0"/>
              <a:t>, we </a:t>
            </a:r>
            <a:r>
              <a:rPr lang="en-IN" sz="1600" dirty="0" smtClean="0"/>
              <a:t>ﬁnd </a:t>
            </a:r>
            <a:r>
              <a:rPr lang="en-IN" sz="1600" dirty="0"/>
              <a:t>that Test RMSE has reduced from 673.76 to 502.14. </a:t>
            </a:r>
            <a:r>
              <a:rPr lang="en-IN" sz="1600" dirty="0"/>
              <a:t>RMSE can be further improved by: </a:t>
            </a:r>
          </a:p>
          <a:p>
            <a:r>
              <a:rPr lang="en-IN" sz="1600" dirty="0" smtClean="0"/>
              <a:t>Changing </a:t>
            </a:r>
            <a:r>
              <a:rPr lang="en-IN" sz="1600" dirty="0"/>
              <a:t>the hyper-parameters </a:t>
            </a:r>
            <a:endParaRPr lang="en-IN" sz="1600" dirty="0" smtClean="0"/>
          </a:p>
          <a:p>
            <a:r>
              <a:rPr lang="en-IN" sz="1600" dirty="0" smtClean="0"/>
              <a:t>Applying </a:t>
            </a:r>
            <a:r>
              <a:rPr lang="en-IN" sz="1600" dirty="0"/>
              <a:t>techniques such as Grid search, Random search and Bayesian optimization to reach optimal set of hyper-parameters. </a:t>
            </a:r>
            <a:endParaRPr lang="en-IN" sz="1600" dirty="0"/>
          </a:p>
          <a:p>
            <a:pPr>
              <a:buNone/>
            </a:pPr>
            <a:endParaRPr lang="en-IN" dirty="0"/>
          </a:p>
        </p:txBody>
      </p:sp>
      <p:pic>
        <p:nvPicPr>
          <p:cNvPr id="4" name="Picture 3" descr="C:\Users\Lavanya\AppData\Local\Temp\Temp2_Archive.zip\cap2_Img16.png"/>
          <p:cNvPicPr/>
          <p:nvPr/>
        </p:nvPicPr>
        <p:blipFill>
          <a:blip r:embed="rId2"/>
          <a:srcRect/>
          <a:stretch>
            <a:fillRect/>
          </a:stretch>
        </p:blipFill>
        <p:spPr bwMode="auto">
          <a:xfrm>
            <a:off x="785786" y="3571876"/>
            <a:ext cx="6715172" cy="2786082"/>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Machine Learning – Building Linear Regression Model</a:t>
            </a:r>
            <a:endParaRPr lang="en-IN" dirty="0"/>
          </a:p>
        </p:txBody>
      </p:sp>
      <p:sp>
        <p:nvSpPr>
          <p:cNvPr id="3" name="Content Placeholder 2"/>
          <p:cNvSpPr>
            <a:spLocks noGrp="1"/>
          </p:cNvSpPr>
          <p:nvPr>
            <p:ph idx="1"/>
          </p:nvPr>
        </p:nvSpPr>
        <p:spPr/>
        <p:txBody>
          <a:bodyPr>
            <a:normAutofit/>
          </a:bodyPr>
          <a:lstStyle/>
          <a:p>
            <a:pPr>
              <a:buNone/>
            </a:pPr>
            <a:r>
              <a:rPr lang="en-IN" dirty="0">
                <a:latin typeface="Arial" pitchFamily="34" charset="0"/>
                <a:cs typeface="Arial" pitchFamily="34" charset="0"/>
              </a:rPr>
              <a:t>	</a:t>
            </a:r>
            <a:r>
              <a:rPr lang="en-IN" dirty="0" smtClean="0"/>
              <a:t>Importance of Features using </a:t>
            </a:r>
            <a:r>
              <a:rPr lang="en-IN" dirty="0" err="1" smtClean="0"/>
              <a:t>XGBoost</a:t>
            </a:r>
            <a:endParaRPr lang="en-IN" sz="1600" dirty="0"/>
          </a:p>
          <a:p>
            <a:pPr>
              <a:buNone/>
            </a:pPr>
            <a:r>
              <a:rPr lang="en-IN" sz="1600" dirty="0" smtClean="0"/>
              <a:t>	Importance </a:t>
            </a:r>
            <a:r>
              <a:rPr lang="en-IN" sz="1600" dirty="0"/>
              <a:t>of features is analysed using the </a:t>
            </a:r>
            <a:r>
              <a:rPr lang="en-IN" sz="1600" dirty="0" err="1"/>
              <a:t>XGBoost</a:t>
            </a:r>
            <a:r>
              <a:rPr lang="en-IN" sz="1600" dirty="0"/>
              <a:t> algorithm. Above plot </a:t>
            </a:r>
            <a:r>
              <a:rPr lang="en-IN" sz="1600" dirty="0" err="1"/>
              <a:t>conﬁrms</a:t>
            </a:r>
            <a:r>
              <a:rPr lang="en-IN" sz="1600" dirty="0"/>
              <a:t> the fact "Distance" (a feature related to Location of the house) is much more important than any other feature in the dataset. Also, the feature "Distance" has the potential to override the importance of other features in price determination.</a:t>
            </a:r>
          </a:p>
          <a:p>
            <a:endParaRPr lang="en-IN" dirty="0"/>
          </a:p>
        </p:txBody>
      </p:sp>
      <p:pic>
        <p:nvPicPr>
          <p:cNvPr id="4" name="Picture 3" descr="C:\Users\Lavanya\AppData\Local\Temp\Temp2_Archive.zip\cap2_Img17.png"/>
          <p:cNvPicPr/>
          <p:nvPr/>
        </p:nvPicPr>
        <p:blipFill>
          <a:blip r:embed="rId2"/>
          <a:srcRect/>
          <a:stretch>
            <a:fillRect/>
          </a:stretch>
        </p:blipFill>
        <p:spPr bwMode="auto">
          <a:xfrm>
            <a:off x="785786" y="3214685"/>
            <a:ext cx="6429420" cy="364331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dirty="0" smtClean="0"/>
              <a:t/>
            </a:r>
            <a:br>
              <a:rPr lang="en-IN" dirty="0" smtClean="0"/>
            </a:br>
            <a:r>
              <a:rPr lang="en-IN" dirty="0"/>
              <a:t>Conclusion &amp; </a:t>
            </a:r>
            <a:r>
              <a:rPr lang="en-IN" dirty="0" smtClean="0"/>
              <a:t>Client Recommendations </a:t>
            </a:r>
            <a:r>
              <a:rPr lang="en-IN" dirty="0"/>
              <a:t/>
            </a:r>
            <a:br>
              <a:rPr lang="en-IN" dirty="0"/>
            </a:br>
            <a:endParaRPr lang="en-IN" dirty="0"/>
          </a:p>
        </p:txBody>
      </p:sp>
      <p:sp>
        <p:nvSpPr>
          <p:cNvPr id="5" name="Content Placeholder 4"/>
          <p:cNvSpPr>
            <a:spLocks noGrp="1"/>
          </p:cNvSpPr>
          <p:nvPr>
            <p:ph idx="1"/>
          </p:nvPr>
        </p:nvSpPr>
        <p:spPr>
          <a:xfrm>
            <a:off x="457200" y="1214422"/>
            <a:ext cx="8229600" cy="5643578"/>
          </a:xfrm>
        </p:spPr>
        <p:txBody>
          <a:bodyPr>
            <a:normAutofit fontScale="25000" lnSpcReduction="20000"/>
          </a:bodyPr>
          <a:lstStyle/>
          <a:p>
            <a:pPr>
              <a:buNone/>
            </a:pPr>
            <a:endParaRPr lang="en-IN" sz="4800" dirty="0" smtClean="0">
              <a:latin typeface="Arial" pitchFamily="34" charset="0"/>
              <a:cs typeface="Arial" pitchFamily="34" charset="0"/>
            </a:endParaRPr>
          </a:p>
          <a:p>
            <a:pPr>
              <a:buNone/>
            </a:pPr>
            <a:r>
              <a:rPr lang="en-IN" sz="4800" dirty="0" smtClean="0">
                <a:latin typeface="Arial" pitchFamily="34" charset="0"/>
                <a:cs typeface="Arial" pitchFamily="34" charset="0"/>
              </a:rPr>
              <a:t>We </a:t>
            </a:r>
            <a:r>
              <a:rPr lang="en-IN" sz="4800" dirty="0">
                <a:latin typeface="Arial" pitchFamily="34" charset="0"/>
                <a:cs typeface="Arial" pitchFamily="34" charset="0"/>
              </a:rPr>
              <a:t>had constructed Linear regression models using </a:t>
            </a:r>
            <a:r>
              <a:rPr lang="en-IN" sz="4800" dirty="0" smtClean="0">
                <a:latin typeface="Arial" pitchFamily="34" charset="0"/>
                <a:cs typeface="Arial" pitchFamily="34" charset="0"/>
              </a:rPr>
              <a:t>Simple stats OLS, </a:t>
            </a:r>
            <a:r>
              <a:rPr lang="en-IN" sz="4800" dirty="0" err="1" smtClean="0">
                <a:latin typeface="Arial" pitchFamily="34" charset="0"/>
                <a:cs typeface="Arial" pitchFamily="34" charset="0"/>
              </a:rPr>
              <a:t>SKlearn</a:t>
            </a:r>
            <a:r>
              <a:rPr lang="en-IN" sz="4800" dirty="0" smtClean="0">
                <a:latin typeface="Arial" pitchFamily="34" charset="0"/>
                <a:cs typeface="Arial" pitchFamily="34" charset="0"/>
              </a:rPr>
              <a:t> </a:t>
            </a:r>
            <a:r>
              <a:rPr lang="en-IN" sz="4800" dirty="0">
                <a:latin typeface="Arial" pitchFamily="34" charset="0"/>
                <a:cs typeface="Arial" pitchFamily="34" charset="0"/>
              </a:rPr>
              <a:t>&amp; </a:t>
            </a:r>
            <a:r>
              <a:rPr lang="en-IN" sz="4800" dirty="0" err="1">
                <a:latin typeface="Arial" pitchFamily="34" charset="0"/>
                <a:cs typeface="Arial" pitchFamily="34" charset="0"/>
              </a:rPr>
              <a:t>XGBoost</a:t>
            </a:r>
            <a:r>
              <a:rPr lang="en-IN" sz="4800" dirty="0">
                <a:latin typeface="Arial" pitchFamily="34" charset="0"/>
                <a:cs typeface="Arial" pitchFamily="34" charset="0"/>
              </a:rPr>
              <a:t>. </a:t>
            </a:r>
            <a:r>
              <a:rPr lang="en-IN" sz="4800" dirty="0">
                <a:latin typeface="Arial" pitchFamily="34" charset="0"/>
                <a:cs typeface="Arial" pitchFamily="34" charset="0"/>
              </a:rPr>
              <a:t>Listed below are the </a:t>
            </a:r>
            <a:endParaRPr lang="en-IN" sz="4800" dirty="0" smtClean="0">
              <a:latin typeface="Arial" pitchFamily="34" charset="0"/>
              <a:cs typeface="Arial" pitchFamily="34" charset="0"/>
            </a:endParaRPr>
          </a:p>
          <a:p>
            <a:pPr>
              <a:buNone/>
            </a:pPr>
            <a:r>
              <a:rPr lang="en-IN" sz="4800" dirty="0" smtClean="0">
                <a:latin typeface="Arial" pitchFamily="34" charset="0"/>
                <a:cs typeface="Arial" pitchFamily="34" charset="0"/>
              </a:rPr>
              <a:t>observations </a:t>
            </a:r>
            <a:r>
              <a:rPr lang="en-IN" sz="4800" dirty="0">
                <a:latin typeface="Arial" pitchFamily="34" charset="0"/>
                <a:cs typeface="Arial" pitchFamily="34" charset="0"/>
              </a:rPr>
              <a:t>based on </a:t>
            </a:r>
            <a:r>
              <a:rPr lang="en-IN" sz="4800" dirty="0" smtClean="0">
                <a:latin typeface="Arial" pitchFamily="34" charset="0"/>
                <a:cs typeface="Arial" pitchFamily="34" charset="0"/>
              </a:rPr>
              <a:t>the results</a:t>
            </a:r>
            <a:r>
              <a:rPr lang="en-IN" sz="4800" dirty="0">
                <a:latin typeface="Arial" pitchFamily="34" charset="0"/>
                <a:cs typeface="Arial" pitchFamily="34" charset="0"/>
              </a:rPr>
              <a:t>. </a:t>
            </a:r>
          </a:p>
          <a:p>
            <a:pPr>
              <a:buNone/>
            </a:pPr>
            <a:endParaRPr lang="en-IN" sz="4800" dirty="0" smtClean="0">
              <a:latin typeface="Arial" pitchFamily="34" charset="0"/>
              <a:cs typeface="Arial" pitchFamily="34" charset="0"/>
            </a:endParaRPr>
          </a:p>
          <a:p>
            <a:pPr marL="742950" indent="-742950" algn="just">
              <a:buNone/>
            </a:pPr>
            <a:r>
              <a:rPr lang="en-IN" sz="4800" dirty="0" smtClean="0">
                <a:latin typeface="Arial" pitchFamily="34" charset="0"/>
                <a:cs typeface="Arial" pitchFamily="34" charset="0"/>
              </a:rPr>
              <a:t>1) SkLearn results showed that there is a room for improving the model further. Error metrics such as 'Root Mean </a:t>
            </a:r>
          </a:p>
          <a:p>
            <a:pPr marL="742950" indent="-742950" algn="just">
              <a:buNone/>
            </a:pPr>
            <a:r>
              <a:rPr lang="en-IN" sz="4800" dirty="0" smtClean="0">
                <a:latin typeface="Arial" pitchFamily="34" charset="0"/>
                <a:cs typeface="Arial" pitchFamily="34" charset="0"/>
              </a:rPr>
              <a:t>Squared error', 'Mean absolute percentage error' etc proved that model is 70 - 75% accurate although there is room for </a:t>
            </a:r>
          </a:p>
          <a:p>
            <a:pPr marL="742950" indent="-742950" algn="just">
              <a:buNone/>
            </a:pPr>
            <a:r>
              <a:rPr lang="en-IN" sz="4800" dirty="0" smtClean="0">
                <a:latin typeface="Arial" pitchFamily="34" charset="0"/>
                <a:cs typeface="Arial" pitchFamily="34" charset="0"/>
              </a:rPr>
              <a:t>improvement </a:t>
            </a:r>
            <a:endParaRPr lang="en-IN" sz="4800" dirty="0">
              <a:latin typeface="Arial" pitchFamily="34" charset="0"/>
              <a:cs typeface="Arial" pitchFamily="34" charset="0"/>
            </a:endParaRPr>
          </a:p>
          <a:p>
            <a:pPr>
              <a:buNone/>
            </a:pPr>
            <a:endParaRPr lang="en-IN" sz="4800" dirty="0" smtClean="0">
              <a:latin typeface="Arial" pitchFamily="34" charset="0"/>
              <a:cs typeface="Arial" pitchFamily="34" charset="0"/>
            </a:endParaRPr>
          </a:p>
          <a:p>
            <a:pPr>
              <a:buNone/>
            </a:pPr>
            <a:r>
              <a:rPr lang="en-IN" sz="4800" dirty="0" smtClean="0">
                <a:latin typeface="Arial" pitchFamily="34" charset="0"/>
                <a:cs typeface="Arial" pitchFamily="34" charset="0"/>
              </a:rPr>
              <a:t>2</a:t>
            </a:r>
            <a:r>
              <a:rPr lang="en-IN" sz="4800" dirty="0">
                <a:latin typeface="Arial" pitchFamily="34" charset="0"/>
                <a:cs typeface="Arial" pitchFamily="34" charset="0"/>
              </a:rPr>
              <a:t>) Although the plot for Target 'House price' distribution appears to be right skewed and not linearly distributed. This </a:t>
            </a:r>
            <a:endParaRPr lang="en-IN" sz="4800" dirty="0" smtClean="0">
              <a:latin typeface="Arial" pitchFamily="34" charset="0"/>
              <a:cs typeface="Arial" pitchFamily="34" charset="0"/>
            </a:endParaRPr>
          </a:p>
          <a:p>
            <a:pPr>
              <a:buNone/>
            </a:pPr>
            <a:r>
              <a:rPr lang="en-IN" sz="4800" dirty="0" smtClean="0">
                <a:latin typeface="Arial" pitchFamily="34" charset="0"/>
                <a:cs typeface="Arial" pitchFamily="34" charset="0"/>
              </a:rPr>
              <a:t>can </a:t>
            </a:r>
            <a:r>
              <a:rPr lang="en-IN" sz="4800" dirty="0">
                <a:latin typeface="Arial" pitchFamily="34" charset="0"/>
                <a:cs typeface="Arial" pitchFamily="34" charset="0"/>
              </a:rPr>
              <a:t>be corrected by taking </a:t>
            </a:r>
            <a:r>
              <a:rPr lang="en-IN" sz="4800" dirty="0" err="1">
                <a:latin typeface="Arial" pitchFamily="34" charset="0"/>
                <a:cs typeface="Arial" pitchFamily="34" charset="0"/>
              </a:rPr>
              <a:t>logarthmic</a:t>
            </a:r>
            <a:r>
              <a:rPr lang="en-IN" sz="4800" dirty="0">
                <a:latin typeface="Arial" pitchFamily="34" charset="0"/>
                <a:cs typeface="Arial" pitchFamily="34" charset="0"/>
              </a:rPr>
              <a:t> scale of target 'House price'. </a:t>
            </a:r>
            <a:endParaRPr lang="en-IN" sz="4800" dirty="0" smtClean="0">
              <a:latin typeface="Arial" pitchFamily="34" charset="0"/>
              <a:cs typeface="Arial" pitchFamily="34" charset="0"/>
            </a:endParaRPr>
          </a:p>
          <a:p>
            <a:pPr>
              <a:buNone/>
            </a:pPr>
            <a:endParaRPr lang="en-IN" sz="4800" dirty="0" smtClean="0">
              <a:latin typeface="Arial" pitchFamily="34" charset="0"/>
              <a:cs typeface="Arial" pitchFamily="34" charset="0"/>
            </a:endParaRPr>
          </a:p>
          <a:p>
            <a:pPr>
              <a:buNone/>
            </a:pPr>
            <a:r>
              <a:rPr lang="en-IN" sz="4800" dirty="0" smtClean="0">
                <a:latin typeface="Arial" pitchFamily="34" charset="0"/>
                <a:cs typeface="Arial" pitchFamily="34" charset="0"/>
              </a:rPr>
              <a:t>3</a:t>
            </a:r>
            <a:r>
              <a:rPr lang="en-IN" sz="4800" dirty="0">
                <a:latin typeface="Arial" pitchFamily="34" charset="0"/>
                <a:cs typeface="Arial" pitchFamily="34" charset="0"/>
              </a:rPr>
              <a:t>) Linear regression using </a:t>
            </a:r>
            <a:r>
              <a:rPr lang="en-IN" sz="4800" dirty="0" err="1">
                <a:latin typeface="Arial" pitchFamily="34" charset="0"/>
                <a:cs typeface="Arial" pitchFamily="34" charset="0"/>
              </a:rPr>
              <a:t>XGBoost</a:t>
            </a:r>
            <a:r>
              <a:rPr lang="en-IN" sz="4800" dirty="0">
                <a:latin typeface="Arial" pitchFamily="34" charset="0"/>
                <a:cs typeface="Arial" pitchFamily="34" charset="0"/>
              </a:rPr>
              <a:t> showed better results in terms of error metrics - Particularly after the usage of </a:t>
            </a:r>
            <a:endParaRPr lang="en-IN" sz="4800" dirty="0" smtClean="0">
              <a:latin typeface="Arial" pitchFamily="34" charset="0"/>
              <a:cs typeface="Arial" pitchFamily="34" charset="0"/>
            </a:endParaRPr>
          </a:p>
          <a:p>
            <a:pPr>
              <a:buNone/>
            </a:pPr>
            <a:r>
              <a:rPr lang="en-IN" sz="4800" dirty="0" smtClean="0">
                <a:latin typeface="Arial" pitchFamily="34" charset="0"/>
                <a:cs typeface="Arial" pitchFamily="34" charset="0"/>
              </a:rPr>
              <a:t>K-Fold cross </a:t>
            </a:r>
            <a:r>
              <a:rPr lang="en-IN" sz="4800" dirty="0">
                <a:latin typeface="Arial" pitchFamily="34" charset="0"/>
                <a:cs typeface="Arial" pitchFamily="34" charset="0"/>
              </a:rPr>
              <a:t>validation techniques. </a:t>
            </a:r>
            <a:endParaRPr lang="en-IN" sz="4800" dirty="0">
              <a:latin typeface="Arial" pitchFamily="34" charset="0"/>
              <a:cs typeface="Arial" pitchFamily="34" charset="0"/>
            </a:endParaRPr>
          </a:p>
          <a:p>
            <a:pPr>
              <a:buNone/>
            </a:pPr>
            <a:endParaRPr lang="en-IN" sz="4800" dirty="0" smtClean="0">
              <a:latin typeface="Arial" pitchFamily="34" charset="0"/>
              <a:cs typeface="Arial" pitchFamily="34" charset="0"/>
            </a:endParaRPr>
          </a:p>
          <a:p>
            <a:pPr>
              <a:buNone/>
            </a:pPr>
            <a:r>
              <a:rPr lang="en-IN" sz="4800" dirty="0" smtClean="0">
                <a:latin typeface="Arial" pitchFamily="34" charset="0"/>
                <a:cs typeface="Arial" pitchFamily="34" charset="0"/>
              </a:rPr>
              <a:t>4</a:t>
            </a:r>
            <a:r>
              <a:rPr lang="en-IN" sz="4800" dirty="0">
                <a:latin typeface="Arial" pitchFamily="34" charset="0"/>
                <a:cs typeface="Arial" pitchFamily="34" charset="0"/>
              </a:rPr>
              <a:t>) Using the </a:t>
            </a:r>
            <a:r>
              <a:rPr lang="en-IN" sz="4800" dirty="0" err="1">
                <a:latin typeface="Arial" pitchFamily="34" charset="0"/>
                <a:cs typeface="Arial" pitchFamily="34" charset="0"/>
              </a:rPr>
              <a:t>XGBoost</a:t>
            </a:r>
            <a:r>
              <a:rPr lang="en-IN" sz="4800" dirty="0">
                <a:latin typeface="Arial" pitchFamily="34" charset="0"/>
                <a:cs typeface="Arial" pitchFamily="34" charset="0"/>
              </a:rPr>
              <a:t> technique, we were able to compare the F-Scores of all independent features and understand the </a:t>
            </a:r>
            <a:endParaRPr lang="en-IN" sz="4800" dirty="0" smtClean="0">
              <a:latin typeface="Arial" pitchFamily="34" charset="0"/>
              <a:cs typeface="Arial" pitchFamily="34" charset="0"/>
            </a:endParaRPr>
          </a:p>
          <a:p>
            <a:pPr>
              <a:buNone/>
            </a:pPr>
            <a:r>
              <a:rPr lang="en-IN" sz="4800" dirty="0" smtClean="0">
                <a:latin typeface="Arial" pitchFamily="34" charset="0"/>
                <a:cs typeface="Arial" pitchFamily="34" charset="0"/>
              </a:rPr>
              <a:t>importance </a:t>
            </a:r>
            <a:r>
              <a:rPr lang="en-IN" sz="4800" dirty="0">
                <a:latin typeface="Arial" pitchFamily="34" charset="0"/>
                <a:cs typeface="Arial" pitchFamily="34" charset="0"/>
              </a:rPr>
              <a:t>of each and every features with respect to the Target (Price of the property) </a:t>
            </a:r>
          </a:p>
          <a:p>
            <a:pPr>
              <a:buNone/>
            </a:pPr>
            <a:endParaRPr lang="en-IN" sz="4800" dirty="0" smtClean="0">
              <a:latin typeface="Arial" pitchFamily="34" charset="0"/>
              <a:cs typeface="Arial" pitchFamily="34" charset="0"/>
            </a:endParaRPr>
          </a:p>
          <a:p>
            <a:pPr>
              <a:buNone/>
            </a:pPr>
            <a:r>
              <a:rPr lang="en-IN" sz="4800" dirty="0" smtClean="0">
                <a:latin typeface="Arial" pitchFamily="34" charset="0"/>
                <a:cs typeface="Arial" pitchFamily="34" charset="0"/>
              </a:rPr>
              <a:t>5</a:t>
            </a:r>
            <a:r>
              <a:rPr lang="en-IN" sz="4800" dirty="0">
                <a:latin typeface="Arial" pitchFamily="34" charset="0"/>
                <a:cs typeface="Arial" pitchFamily="34" charset="0"/>
              </a:rPr>
              <a:t>) This linear regression model can be further improved by hyper-parameter tuning i.e. by applying techniques such as </a:t>
            </a:r>
            <a:endParaRPr lang="en-IN" sz="4800" dirty="0" smtClean="0">
              <a:latin typeface="Arial" pitchFamily="34" charset="0"/>
              <a:cs typeface="Arial" pitchFamily="34" charset="0"/>
            </a:endParaRPr>
          </a:p>
          <a:p>
            <a:pPr>
              <a:buNone/>
            </a:pPr>
            <a:r>
              <a:rPr lang="en-IN" sz="4800" dirty="0" smtClean="0">
                <a:latin typeface="Arial" pitchFamily="34" charset="0"/>
                <a:cs typeface="Arial" pitchFamily="34" charset="0"/>
              </a:rPr>
              <a:t>Grid </a:t>
            </a:r>
            <a:r>
              <a:rPr lang="en-IN" sz="4800" dirty="0">
                <a:latin typeface="Arial" pitchFamily="34" charset="0"/>
                <a:cs typeface="Arial" pitchFamily="34" charset="0"/>
              </a:rPr>
              <a:t>search, Random search and Bayesian optimization to reach optimal set of hyper-parameters. </a:t>
            </a:r>
            <a:endParaRPr lang="en-IN" sz="4800" dirty="0" smtClean="0">
              <a:latin typeface="Arial" pitchFamily="34" charset="0"/>
              <a:cs typeface="Arial" pitchFamily="34" charset="0"/>
            </a:endParaRPr>
          </a:p>
          <a:p>
            <a:pPr>
              <a:buNone/>
            </a:pPr>
            <a:endParaRPr lang="en-IN" sz="4800" dirty="0" smtClean="0">
              <a:latin typeface="Arial" pitchFamily="34" charset="0"/>
              <a:cs typeface="Arial" pitchFamily="34" charset="0"/>
            </a:endParaRPr>
          </a:p>
          <a:p>
            <a:pPr>
              <a:buNone/>
            </a:pPr>
            <a:r>
              <a:rPr lang="en-IN" sz="4800" dirty="0" smtClean="0">
                <a:latin typeface="Arial" pitchFamily="34" charset="0"/>
                <a:cs typeface="Arial" pitchFamily="34" charset="0"/>
              </a:rPr>
              <a:t>As </a:t>
            </a:r>
            <a:r>
              <a:rPr lang="en-IN" sz="4800" dirty="0">
                <a:latin typeface="Arial" pitchFamily="34" charset="0"/>
                <a:cs typeface="Arial" pitchFamily="34" charset="0"/>
              </a:rPr>
              <a:t>a part of client recommendations, it would be better if we have more data points for analysis and care should be </a:t>
            </a:r>
            <a:endParaRPr lang="en-IN" sz="4800" dirty="0" smtClean="0">
              <a:latin typeface="Arial" pitchFamily="34" charset="0"/>
              <a:cs typeface="Arial" pitchFamily="34" charset="0"/>
            </a:endParaRPr>
          </a:p>
          <a:p>
            <a:pPr>
              <a:buNone/>
            </a:pPr>
            <a:r>
              <a:rPr lang="en-IN" sz="4800" dirty="0" smtClean="0">
                <a:latin typeface="Arial" pitchFamily="34" charset="0"/>
                <a:cs typeface="Arial" pitchFamily="34" charset="0"/>
              </a:rPr>
              <a:t>taken </a:t>
            </a:r>
            <a:r>
              <a:rPr lang="en-IN" sz="4800" dirty="0">
                <a:latin typeface="Arial" pitchFamily="34" charset="0"/>
                <a:cs typeface="Arial" pitchFamily="34" charset="0"/>
              </a:rPr>
              <a:t>to ensure that there are minimal NANs in the features of new data points (although imputation can be performed </a:t>
            </a:r>
            <a:endParaRPr lang="en-IN" sz="4800" dirty="0" smtClean="0">
              <a:latin typeface="Arial" pitchFamily="34" charset="0"/>
              <a:cs typeface="Arial" pitchFamily="34" charset="0"/>
            </a:endParaRPr>
          </a:p>
          <a:p>
            <a:pPr>
              <a:buNone/>
            </a:pPr>
            <a:r>
              <a:rPr lang="en-IN" sz="4800" dirty="0" smtClean="0">
                <a:latin typeface="Arial" pitchFamily="34" charset="0"/>
                <a:cs typeface="Arial" pitchFamily="34" charset="0"/>
              </a:rPr>
              <a:t>to </a:t>
            </a:r>
            <a:r>
              <a:rPr lang="en-IN" sz="4800" dirty="0">
                <a:latin typeface="Arial" pitchFamily="34" charset="0"/>
                <a:cs typeface="Arial" pitchFamily="34" charset="0"/>
              </a:rPr>
              <a:t>correct the features, it would be better to not have the NANs in the </a:t>
            </a:r>
            <a:r>
              <a:rPr lang="en-IN" sz="4800" dirty="0" err="1">
                <a:latin typeface="Arial" pitchFamily="34" charset="0"/>
                <a:cs typeface="Arial" pitchFamily="34" charset="0"/>
              </a:rPr>
              <a:t>ﬁrst</a:t>
            </a:r>
            <a:r>
              <a:rPr lang="en-IN" sz="4800" dirty="0">
                <a:latin typeface="Arial" pitchFamily="34" charset="0"/>
                <a:cs typeface="Arial" pitchFamily="34" charset="0"/>
              </a:rPr>
              <a:t> place). </a:t>
            </a:r>
            <a:r>
              <a:rPr lang="en-IN" sz="4800" dirty="0">
                <a:latin typeface="Arial" pitchFamily="34" charset="0"/>
                <a:cs typeface="Arial" pitchFamily="34" charset="0"/>
              </a:rPr>
              <a:t>Although this model is good at </a:t>
            </a:r>
            <a:endParaRPr lang="en-IN" sz="4800" dirty="0" smtClean="0">
              <a:latin typeface="Arial" pitchFamily="34" charset="0"/>
              <a:cs typeface="Arial" pitchFamily="34" charset="0"/>
            </a:endParaRPr>
          </a:p>
          <a:p>
            <a:pPr>
              <a:buNone/>
            </a:pPr>
            <a:r>
              <a:rPr lang="en-IN" sz="4800" dirty="0" smtClean="0">
                <a:latin typeface="Arial" pitchFamily="34" charset="0"/>
                <a:cs typeface="Arial" pitchFamily="34" charset="0"/>
              </a:rPr>
              <a:t>predicting </a:t>
            </a:r>
            <a:r>
              <a:rPr lang="en-IN" sz="4800" dirty="0">
                <a:latin typeface="Arial" pitchFamily="34" charset="0"/>
                <a:cs typeface="Arial" pitchFamily="34" charset="0"/>
              </a:rPr>
              <a:t>the prices, 'New' features can be added to the dataset such as 'Crime Rate', 'Presence of Railway routes/ </a:t>
            </a:r>
            <a:endParaRPr lang="en-IN" sz="4800" dirty="0" smtClean="0">
              <a:latin typeface="Arial" pitchFamily="34" charset="0"/>
              <a:cs typeface="Arial" pitchFamily="34" charset="0"/>
            </a:endParaRPr>
          </a:p>
          <a:p>
            <a:pPr>
              <a:buNone/>
            </a:pPr>
            <a:r>
              <a:rPr lang="en-IN" sz="4800" dirty="0" smtClean="0">
                <a:latin typeface="Arial" pitchFamily="34" charset="0"/>
                <a:cs typeface="Arial" pitchFamily="34" charset="0"/>
              </a:rPr>
              <a:t>ease </a:t>
            </a:r>
            <a:r>
              <a:rPr lang="en-IN" sz="4800" dirty="0">
                <a:latin typeface="Arial" pitchFamily="34" charset="0"/>
                <a:cs typeface="Arial" pitchFamily="34" charset="0"/>
              </a:rPr>
              <a:t>of transportation', 'School Rankings' etc. </a:t>
            </a:r>
            <a:r>
              <a:rPr lang="en-IN" sz="4800" dirty="0">
                <a:latin typeface="Arial" pitchFamily="34" charset="0"/>
                <a:cs typeface="Arial" pitchFamily="34" charset="0"/>
              </a:rPr>
              <a:t>These features are as </a:t>
            </a:r>
            <a:r>
              <a:rPr lang="en-IN" sz="4800" dirty="0" err="1">
                <a:latin typeface="Arial" pitchFamily="34" charset="0"/>
                <a:cs typeface="Arial" pitchFamily="34" charset="0"/>
              </a:rPr>
              <a:t>inﬂuential</a:t>
            </a:r>
            <a:r>
              <a:rPr lang="en-IN" sz="4800" dirty="0">
                <a:latin typeface="Arial" pitchFamily="34" charset="0"/>
                <a:cs typeface="Arial" pitchFamily="34" charset="0"/>
              </a:rPr>
              <a:t> as 'Location/ Distance from CBD' and if </a:t>
            </a:r>
            <a:endParaRPr lang="en-IN" sz="4800" dirty="0" smtClean="0">
              <a:latin typeface="Arial" pitchFamily="34" charset="0"/>
              <a:cs typeface="Arial" pitchFamily="34" charset="0"/>
            </a:endParaRPr>
          </a:p>
          <a:p>
            <a:pPr>
              <a:buNone/>
            </a:pPr>
            <a:r>
              <a:rPr lang="en-IN" sz="4800" dirty="0" smtClean="0">
                <a:latin typeface="Arial" pitchFamily="34" charset="0"/>
                <a:cs typeface="Arial" pitchFamily="34" charset="0"/>
              </a:rPr>
              <a:t>such </a:t>
            </a:r>
            <a:r>
              <a:rPr lang="en-IN" sz="4800" dirty="0">
                <a:latin typeface="Arial" pitchFamily="34" charset="0"/>
                <a:cs typeface="Arial" pitchFamily="34" charset="0"/>
              </a:rPr>
              <a:t>features are added, there will be more than 15% improvement in the model and thereby predicting house prices </a:t>
            </a:r>
            <a:endParaRPr lang="en-IN" sz="4800" dirty="0" smtClean="0">
              <a:latin typeface="Arial" pitchFamily="34" charset="0"/>
              <a:cs typeface="Arial" pitchFamily="34" charset="0"/>
            </a:endParaRPr>
          </a:p>
          <a:p>
            <a:pPr>
              <a:buNone/>
            </a:pPr>
            <a:r>
              <a:rPr lang="en-IN" sz="4800" dirty="0" smtClean="0">
                <a:latin typeface="Arial" pitchFamily="34" charset="0"/>
                <a:cs typeface="Arial" pitchFamily="34" charset="0"/>
              </a:rPr>
              <a:t>more </a:t>
            </a:r>
            <a:r>
              <a:rPr lang="en-IN" sz="4800" dirty="0">
                <a:latin typeface="Arial" pitchFamily="34" charset="0"/>
                <a:cs typeface="Arial" pitchFamily="34" charset="0"/>
              </a:rPr>
              <a:t>accurately.</a:t>
            </a:r>
            <a:endParaRPr lang="en-IN" sz="4800" dirty="0">
              <a:latin typeface="Arial" pitchFamily="34" charset="0"/>
              <a:cs typeface="Arial" pitchFamily="34" charset="0"/>
            </a:endParaRP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Introduction</a:t>
            </a:r>
            <a:endParaRPr lang="en-IN" dirty="0"/>
          </a:p>
        </p:txBody>
      </p:sp>
      <p:sp>
        <p:nvSpPr>
          <p:cNvPr id="5" name="Content Placeholder 4"/>
          <p:cNvSpPr>
            <a:spLocks noGrp="1"/>
          </p:cNvSpPr>
          <p:nvPr>
            <p:ph idx="1"/>
          </p:nvPr>
        </p:nvSpPr>
        <p:spPr/>
        <p:txBody>
          <a:bodyPr>
            <a:normAutofit fontScale="92500" lnSpcReduction="20000"/>
          </a:bodyPr>
          <a:lstStyle/>
          <a:p>
            <a:r>
              <a:rPr lang="en-IN" dirty="0" smtClean="0"/>
              <a:t>This </a:t>
            </a:r>
            <a:r>
              <a:rPr lang="en-IN" dirty="0"/>
              <a:t>project involves analysing the trends in real estate market in a populous city such as Melbourne, Australia. Although this project attempts to use the data from a real-estate website such as DOMAIN.COM.AU, </a:t>
            </a:r>
            <a:r>
              <a:rPr lang="en-IN" dirty="0" smtClean="0"/>
              <a:t>this </a:t>
            </a:r>
            <a:r>
              <a:rPr lang="en-IN" dirty="0"/>
              <a:t>is not intended for particular organisation / entity. </a:t>
            </a:r>
            <a:r>
              <a:rPr lang="en-IN" dirty="0" smtClean="0"/>
              <a:t>End goal is </a:t>
            </a:r>
            <a:r>
              <a:rPr lang="en-IN" dirty="0"/>
              <a:t>to predict the real estate prices based on the various factors influencing the market. This project would help an individual or an entity in making informed decisions prior to purchasing or investing in Melbourne real estate market. </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Features &amp; Data points</a:t>
            </a:r>
            <a:endParaRPr lang="en-IN" dirty="0"/>
          </a:p>
        </p:txBody>
      </p:sp>
      <p:sp>
        <p:nvSpPr>
          <p:cNvPr id="3" name="Content Placeholder 2"/>
          <p:cNvSpPr>
            <a:spLocks noGrp="1"/>
          </p:cNvSpPr>
          <p:nvPr>
            <p:ph idx="1"/>
          </p:nvPr>
        </p:nvSpPr>
        <p:spPr/>
        <p:txBody>
          <a:bodyPr>
            <a:normAutofit fontScale="92500" lnSpcReduction="20000"/>
          </a:bodyPr>
          <a:lstStyle/>
          <a:p>
            <a:pPr>
              <a:buNone/>
            </a:pPr>
            <a:r>
              <a:rPr lang="en-IN" dirty="0"/>
              <a:t>Listed below are the features of importance in the CSV file: </a:t>
            </a:r>
          </a:p>
          <a:p>
            <a:pPr>
              <a:buNone/>
            </a:pPr>
            <a:r>
              <a:rPr lang="en-IN" dirty="0"/>
              <a:t>(1) Suburb </a:t>
            </a:r>
            <a:r>
              <a:rPr lang="en-IN" dirty="0" smtClean="0"/>
              <a:t>(</a:t>
            </a:r>
            <a:r>
              <a:rPr lang="en-IN" dirty="0"/>
              <a:t>2) Rooms </a:t>
            </a:r>
            <a:r>
              <a:rPr lang="en-IN" dirty="0" smtClean="0"/>
              <a:t>(</a:t>
            </a:r>
            <a:r>
              <a:rPr lang="en-IN" dirty="0"/>
              <a:t>3) Type </a:t>
            </a:r>
            <a:r>
              <a:rPr lang="en-IN" dirty="0" smtClean="0"/>
              <a:t>(4) Price </a:t>
            </a:r>
            <a:r>
              <a:rPr lang="en-IN" dirty="0"/>
              <a:t>(Target / Dependent feature) </a:t>
            </a:r>
            <a:r>
              <a:rPr lang="en-IN" dirty="0" smtClean="0"/>
              <a:t>(</a:t>
            </a:r>
            <a:r>
              <a:rPr lang="en-IN" dirty="0"/>
              <a:t>5) Bathroom </a:t>
            </a:r>
            <a:r>
              <a:rPr lang="en-IN" dirty="0" smtClean="0"/>
              <a:t>(</a:t>
            </a:r>
            <a:r>
              <a:rPr lang="en-IN" dirty="0"/>
              <a:t>6) Car </a:t>
            </a:r>
          </a:p>
          <a:p>
            <a:pPr>
              <a:buNone/>
            </a:pPr>
            <a:r>
              <a:rPr lang="en-IN" dirty="0"/>
              <a:t>(7) </a:t>
            </a:r>
            <a:r>
              <a:rPr lang="en-IN" dirty="0" err="1"/>
              <a:t>Landsize</a:t>
            </a:r>
            <a:r>
              <a:rPr lang="en-IN" dirty="0"/>
              <a:t> </a:t>
            </a:r>
            <a:r>
              <a:rPr lang="en-IN" dirty="0" smtClean="0"/>
              <a:t>(</a:t>
            </a:r>
            <a:r>
              <a:rPr lang="en-IN" dirty="0"/>
              <a:t>8) </a:t>
            </a:r>
            <a:r>
              <a:rPr lang="en-IN" dirty="0" err="1"/>
              <a:t>BuildingArea</a:t>
            </a:r>
            <a:r>
              <a:rPr lang="en-IN" dirty="0"/>
              <a:t> </a:t>
            </a:r>
            <a:r>
              <a:rPr lang="en-IN" dirty="0" smtClean="0"/>
              <a:t>(</a:t>
            </a:r>
            <a:r>
              <a:rPr lang="en-IN" dirty="0"/>
              <a:t>9) </a:t>
            </a:r>
            <a:r>
              <a:rPr lang="en-IN" dirty="0" err="1"/>
              <a:t>CouncilArea</a:t>
            </a:r>
            <a:r>
              <a:rPr lang="en-IN" dirty="0"/>
              <a:t> </a:t>
            </a:r>
          </a:p>
          <a:p>
            <a:pPr>
              <a:buNone/>
            </a:pPr>
            <a:r>
              <a:rPr lang="en-IN" dirty="0"/>
              <a:t>(10) </a:t>
            </a:r>
            <a:r>
              <a:rPr lang="en-IN" dirty="0" err="1" smtClean="0"/>
              <a:t>Regionname</a:t>
            </a:r>
            <a:endParaRPr lang="en-IN" dirty="0" smtClean="0"/>
          </a:p>
          <a:p>
            <a:pPr>
              <a:buNone/>
            </a:pPr>
            <a:endParaRPr lang="en-IN" dirty="0"/>
          </a:p>
          <a:p>
            <a:pPr>
              <a:buNone/>
            </a:pPr>
            <a:r>
              <a:rPr lang="en-IN" dirty="0"/>
              <a:t>There are nearly 35K+ Data points available in the CSV file and some of the features have NAN records. </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Influence of Features on Target</a:t>
            </a:r>
            <a:endParaRPr lang="en-IN" dirty="0"/>
          </a:p>
        </p:txBody>
      </p:sp>
      <p:sp>
        <p:nvSpPr>
          <p:cNvPr id="4" name="Text Placeholder 3"/>
          <p:cNvSpPr>
            <a:spLocks noGrp="1"/>
          </p:cNvSpPr>
          <p:nvPr>
            <p:ph idx="1"/>
          </p:nvPr>
        </p:nvSpPr>
        <p:spPr/>
        <p:txBody>
          <a:bodyPr/>
          <a:lstStyle/>
          <a:p>
            <a:pPr>
              <a:buNone/>
            </a:pPr>
            <a:r>
              <a:rPr lang="en-IN" dirty="0" smtClean="0"/>
              <a:t>		Number of Rooms VS Price</a:t>
            </a:r>
          </a:p>
          <a:p>
            <a:r>
              <a:rPr lang="en-IN" sz="1200" dirty="0" smtClean="0">
                <a:latin typeface="Arial" pitchFamily="34" charset="0"/>
                <a:cs typeface="Arial" pitchFamily="34" charset="0"/>
              </a:rPr>
              <a:t>Feature </a:t>
            </a:r>
            <a:r>
              <a:rPr lang="en-IN" sz="1200" dirty="0">
                <a:latin typeface="Arial" pitchFamily="34" charset="0"/>
                <a:cs typeface="Arial" pitchFamily="34" charset="0"/>
              </a:rPr>
              <a:t>'Number of Rooms' varies directly with the </a:t>
            </a:r>
            <a:r>
              <a:rPr lang="en-IN" sz="1200" dirty="0" smtClean="0">
                <a:latin typeface="Arial" pitchFamily="34" charset="0"/>
                <a:cs typeface="Arial" pitchFamily="34" charset="0"/>
              </a:rPr>
              <a:t>Target “Price </a:t>
            </a:r>
            <a:r>
              <a:rPr lang="en-IN" sz="1200" dirty="0">
                <a:latin typeface="Arial" pitchFamily="34" charset="0"/>
                <a:cs typeface="Arial" pitchFamily="34" charset="0"/>
              </a:rPr>
              <a:t>of the </a:t>
            </a:r>
            <a:r>
              <a:rPr lang="en-IN" sz="1200" dirty="0" smtClean="0">
                <a:latin typeface="Arial" pitchFamily="34" charset="0"/>
                <a:cs typeface="Arial" pitchFamily="34" charset="0"/>
              </a:rPr>
              <a:t>house”. </a:t>
            </a:r>
            <a:endParaRPr lang="en-IN" sz="1200" dirty="0">
              <a:latin typeface="Arial" pitchFamily="34" charset="0"/>
              <a:cs typeface="Arial" pitchFamily="34" charset="0"/>
            </a:endParaRPr>
          </a:p>
          <a:p>
            <a:r>
              <a:rPr lang="en-IN" sz="1200" dirty="0" smtClean="0">
                <a:latin typeface="Arial" pitchFamily="34" charset="0"/>
                <a:cs typeface="Arial" pitchFamily="34" charset="0"/>
              </a:rPr>
              <a:t>One </a:t>
            </a:r>
            <a:r>
              <a:rPr lang="en-IN" sz="1200" dirty="0">
                <a:latin typeface="Arial" pitchFamily="34" charset="0"/>
                <a:cs typeface="Arial" pitchFamily="34" charset="0"/>
              </a:rPr>
              <a:t>more interesting insight is that both 5 and 6 bedroom houses are competing in the same price range</a:t>
            </a:r>
          </a:p>
          <a:p>
            <a:endParaRPr lang="en-IN" dirty="0" smtClean="0"/>
          </a:p>
          <a:p>
            <a:endParaRPr lang="en-IN" dirty="0"/>
          </a:p>
        </p:txBody>
      </p:sp>
      <p:pic>
        <p:nvPicPr>
          <p:cNvPr id="10" name="Picture 9"/>
          <p:cNvPicPr/>
          <p:nvPr/>
        </p:nvPicPr>
        <p:blipFill>
          <a:blip r:embed="rId2"/>
          <a:srcRect/>
          <a:stretch>
            <a:fillRect/>
          </a:stretch>
        </p:blipFill>
        <p:spPr bwMode="auto">
          <a:xfrm>
            <a:off x="500034" y="2786058"/>
            <a:ext cx="7358114" cy="3656308"/>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Influence of Features on Target</a:t>
            </a:r>
            <a:endParaRPr lang="en-IN" dirty="0"/>
          </a:p>
        </p:txBody>
      </p:sp>
      <p:sp>
        <p:nvSpPr>
          <p:cNvPr id="3" name="Content Placeholder 2"/>
          <p:cNvSpPr>
            <a:spLocks noGrp="1"/>
          </p:cNvSpPr>
          <p:nvPr>
            <p:ph idx="1"/>
          </p:nvPr>
        </p:nvSpPr>
        <p:spPr/>
        <p:txBody>
          <a:bodyPr/>
          <a:lstStyle/>
          <a:p>
            <a:pPr>
              <a:buNone/>
            </a:pPr>
            <a:r>
              <a:rPr lang="en-IN" dirty="0" smtClean="0"/>
              <a:t>		Council Area VS Price</a:t>
            </a:r>
          </a:p>
          <a:p>
            <a:r>
              <a:rPr lang="en-IN" sz="1200" dirty="0" err="1">
                <a:latin typeface="Arial" pitchFamily="34" charset="0"/>
                <a:cs typeface="Arial" pitchFamily="34" charset="0"/>
              </a:rPr>
              <a:t>Baroondara</a:t>
            </a:r>
            <a:r>
              <a:rPr lang="en-IN" sz="1200" dirty="0">
                <a:latin typeface="Arial" pitchFamily="34" charset="0"/>
                <a:cs typeface="Arial" pitchFamily="34" charset="0"/>
              </a:rPr>
              <a:t> city council has the highest median price whereas </a:t>
            </a:r>
            <a:r>
              <a:rPr lang="en-IN" sz="1200" dirty="0" err="1">
                <a:latin typeface="Arial" pitchFamily="34" charset="0"/>
                <a:cs typeface="Arial" pitchFamily="34" charset="0"/>
              </a:rPr>
              <a:t>Moorabook</a:t>
            </a:r>
            <a:r>
              <a:rPr lang="en-IN" sz="1200" dirty="0">
                <a:latin typeface="Arial" pitchFamily="34" charset="0"/>
                <a:cs typeface="Arial" pitchFamily="34" charset="0"/>
              </a:rPr>
              <a:t> shire council has the lowest. </a:t>
            </a:r>
          </a:p>
          <a:p>
            <a:r>
              <a:rPr lang="en-IN" sz="1200" dirty="0" smtClean="0">
                <a:latin typeface="Arial" pitchFamily="34" charset="0"/>
                <a:cs typeface="Arial" pitchFamily="34" charset="0"/>
              </a:rPr>
              <a:t>Both </a:t>
            </a:r>
            <a:r>
              <a:rPr lang="en-IN" sz="1200" dirty="0">
                <a:latin typeface="Arial" pitchFamily="34" charset="0"/>
                <a:cs typeface="Arial" pitchFamily="34" charset="0"/>
              </a:rPr>
              <a:t>Whitehorse city and </a:t>
            </a:r>
            <a:r>
              <a:rPr lang="en-IN" sz="1200" dirty="0" err="1">
                <a:latin typeface="Arial" pitchFamily="34" charset="0"/>
                <a:cs typeface="Arial" pitchFamily="34" charset="0"/>
              </a:rPr>
              <a:t>Maribrynong</a:t>
            </a:r>
            <a:r>
              <a:rPr lang="en-IN" sz="1200" dirty="0">
                <a:latin typeface="Arial" pitchFamily="34" charset="0"/>
                <a:cs typeface="Arial" pitchFamily="34" charset="0"/>
              </a:rPr>
              <a:t> city council have the same price range. By removing some extreme values, we can get better insights on these features</a:t>
            </a:r>
          </a:p>
          <a:p>
            <a:pPr>
              <a:buNone/>
            </a:pPr>
            <a:endParaRPr lang="en-IN" dirty="0"/>
          </a:p>
        </p:txBody>
      </p:sp>
      <p:pic>
        <p:nvPicPr>
          <p:cNvPr id="4" name="Picture 3"/>
          <p:cNvPicPr/>
          <p:nvPr/>
        </p:nvPicPr>
        <p:blipFill>
          <a:blip r:embed="rId2"/>
          <a:srcRect/>
          <a:stretch>
            <a:fillRect/>
          </a:stretch>
        </p:blipFill>
        <p:spPr bwMode="auto">
          <a:xfrm>
            <a:off x="214282" y="2786058"/>
            <a:ext cx="8929718" cy="4071942"/>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Histogram results of the Features</a:t>
            </a:r>
            <a:endParaRPr lang="en-IN" dirty="0"/>
          </a:p>
        </p:txBody>
      </p:sp>
      <p:sp>
        <p:nvSpPr>
          <p:cNvPr id="3" name="Content Placeholder 2"/>
          <p:cNvSpPr>
            <a:spLocks noGrp="1"/>
          </p:cNvSpPr>
          <p:nvPr>
            <p:ph idx="1"/>
          </p:nvPr>
        </p:nvSpPr>
        <p:spPr/>
        <p:txBody>
          <a:bodyPr/>
          <a:lstStyle/>
          <a:p>
            <a:r>
              <a:rPr lang="en-IN" sz="1200" dirty="0" smtClean="0">
                <a:latin typeface="Arial" pitchFamily="34" charset="0"/>
                <a:cs typeface="Arial" pitchFamily="34" charset="0"/>
              </a:rPr>
              <a:t>3 </a:t>
            </a:r>
            <a:r>
              <a:rPr lang="en-IN" sz="1200" dirty="0">
                <a:latin typeface="Arial" pitchFamily="34" charset="0"/>
                <a:cs typeface="Arial" pitchFamily="34" charset="0"/>
              </a:rPr>
              <a:t>bedroom houses with the provision to park 2-3 cars are mostly preferred. </a:t>
            </a:r>
            <a:endParaRPr lang="en-IN" sz="1200" dirty="0">
              <a:latin typeface="Arial" pitchFamily="34" charset="0"/>
              <a:cs typeface="Arial" pitchFamily="34" charset="0"/>
            </a:endParaRPr>
          </a:p>
          <a:p>
            <a:r>
              <a:rPr lang="en-IN" sz="1200" dirty="0" smtClean="0">
                <a:latin typeface="Arial" pitchFamily="34" charset="0"/>
                <a:cs typeface="Arial" pitchFamily="34" charset="0"/>
              </a:rPr>
              <a:t>Houses </a:t>
            </a:r>
            <a:r>
              <a:rPr lang="en-IN" sz="1200" dirty="0">
                <a:latin typeface="Arial" pitchFamily="34" charset="0"/>
                <a:cs typeface="Arial" pitchFamily="34" charset="0"/>
              </a:rPr>
              <a:t>nearer to the city are mostly preferred (or) Most houses are built near the city based on the results in the plot of 'Distance' </a:t>
            </a:r>
          </a:p>
          <a:p>
            <a:r>
              <a:rPr lang="en-IN" sz="1200" dirty="0" smtClean="0">
                <a:latin typeface="Arial" pitchFamily="34" charset="0"/>
                <a:cs typeface="Arial" pitchFamily="34" charset="0"/>
              </a:rPr>
              <a:t>There </a:t>
            </a:r>
            <a:r>
              <a:rPr lang="en-IN" sz="1200" dirty="0">
                <a:latin typeface="Arial" pitchFamily="34" charset="0"/>
                <a:cs typeface="Arial" pitchFamily="34" charset="0"/>
              </a:rPr>
              <a:t>is a preference for the </a:t>
            </a:r>
            <a:r>
              <a:rPr lang="en-IN" sz="1200" dirty="0" smtClean="0">
                <a:latin typeface="Arial" pitchFamily="34" charset="0"/>
                <a:cs typeface="Arial" pitchFamily="34" charset="0"/>
              </a:rPr>
              <a:t>land size </a:t>
            </a:r>
            <a:r>
              <a:rPr lang="en-IN" sz="1200" dirty="0">
                <a:latin typeface="Arial" pitchFamily="34" charset="0"/>
                <a:cs typeface="Arial" pitchFamily="34" charset="0"/>
              </a:rPr>
              <a:t>in the range of 500 to 700 m2</a:t>
            </a:r>
          </a:p>
          <a:p>
            <a:endParaRPr lang="en-IN" dirty="0"/>
          </a:p>
        </p:txBody>
      </p:sp>
      <p:pic>
        <p:nvPicPr>
          <p:cNvPr id="5" name="Picture 4"/>
          <p:cNvPicPr/>
          <p:nvPr/>
        </p:nvPicPr>
        <p:blipFill>
          <a:blip r:embed="rId2"/>
          <a:srcRect/>
          <a:stretch>
            <a:fillRect/>
          </a:stretch>
        </p:blipFill>
        <p:spPr bwMode="auto">
          <a:xfrm>
            <a:off x="714348" y="2500306"/>
            <a:ext cx="8001056" cy="4235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Inferential Statistics</a:t>
            </a:r>
            <a:endParaRPr lang="en-IN" dirty="0"/>
          </a:p>
        </p:txBody>
      </p:sp>
      <p:sp>
        <p:nvSpPr>
          <p:cNvPr id="3" name="Content Placeholder 2"/>
          <p:cNvSpPr>
            <a:spLocks noGrp="1"/>
          </p:cNvSpPr>
          <p:nvPr>
            <p:ph idx="1"/>
          </p:nvPr>
        </p:nvSpPr>
        <p:spPr/>
        <p:txBody>
          <a:bodyPr>
            <a:normAutofit/>
          </a:bodyPr>
          <a:lstStyle/>
          <a:p>
            <a:pPr>
              <a:buNone/>
            </a:pPr>
            <a:r>
              <a:rPr lang="en-IN" sz="1200" dirty="0" smtClean="0">
                <a:latin typeface="Arial" pitchFamily="34" charset="0"/>
                <a:cs typeface="Arial" pitchFamily="34" charset="0"/>
              </a:rPr>
              <a:t>	</a:t>
            </a:r>
          </a:p>
          <a:p>
            <a:pPr>
              <a:buNone/>
            </a:pPr>
            <a:r>
              <a:rPr lang="en-IN" sz="1200" dirty="0">
                <a:latin typeface="Arial" pitchFamily="34" charset="0"/>
                <a:cs typeface="Arial" pitchFamily="34" charset="0"/>
              </a:rPr>
              <a:t>	</a:t>
            </a:r>
            <a:r>
              <a:rPr lang="en-IN" sz="1200" dirty="0" smtClean="0">
                <a:latin typeface="Arial" pitchFamily="34" charset="0"/>
                <a:cs typeface="Arial" pitchFamily="34" charset="0"/>
              </a:rPr>
              <a:t>Based </a:t>
            </a:r>
            <a:r>
              <a:rPr lang="en-IN" sz="1200" dirty="0">
                <a:latin typeface="Arial" pitchFamily="34" charset="0"/>
                <a:cs typeface="Arial" pitchFamily="34" charset="0"/>
              </a:rPr>
              <a:t>on the ECDF/Price plot, </a:t>
            </a:r>
            <a:r>
              <a:rPr lang="en-IN" sz="1200" dirty="0" smtClean="0">
                <a:latin typeface="Arial" pitchFamily="34" charset="0"/>
                <a:cs typeface="Arial" pitchFamily="34" charset="0"/>
              </a:rPr>
              <a:t>we </a:t>
            </a:r>
            <a:r>
              <a:rPr lang="en-IN" sz="1200" dirty="0">
                <a:latin typeface="Arial" pitchFamily="34" charset="0"/>
                <a:cs typeface="Arial" pitchFamily="34" charset="0"/>
              </a:rPr>
              <a:t>can infer </a:t>
            </a:r>
            <a:r>
              <a:rPr lang="en-IN" sz="1200" dirty="0" smtClean="0">
                <a:latin typeface="Arial" pitchFamily="34" charset="0"/>
                <a:cs typeface="Arial" pitchFamily="34" charset="0"/>
              </a:rPr>
              <a:t>that 95</a:t>
            </a:r>
            <a:r>
              <a:rPr lang="en-IN" sz="1200" dirty="0">
                <a:latin typeface="Arial" pitchFamily="34" charset="0"/>
                <a:cs typeface="Arial" pitchFamily="34" charset="0"/>
              </a:rPr>
              <a:t>% of the properties have a price tag of 2 Million or </a:t>
            </a:r>
            <a:r>
              <a:rPr lang="en-IN" sz="1200" dirty="0" smtClean="0">
                <a:latin typeface="Arial" pitchFamily="34" charset="0"/>
                <a:cs typeface="Arial" pitchFamily="34" charset="0"/>
              </a:rPr>
              <a:t>more</a:t>
            </a:r>
          </a:p>
          <a:p>
            <a:pPr>
              <a:buNone/>
            </a:pPr>
            <a:endParaRPr lang="en-IN" sz="1200" dirty="0">
              <a:latin typeface="Arial" pitchFamily="34" charset="0"/>
              <a:cs typeface="Arial" pitchFamily="34" charset="0"/>
            </a:endParaRPr>
          </a:p>
        </p:txBody>
      </p:sp>
      <p:pic>
        <p:nvPicPr>
          <p:cNvPr id="5" name="Picture 4" descr="C:\Users\Lavanya\AppData\Local\Temp\Temp2_Archive.zip\Cap2_Img9.png"/>
          <p:cNvPicPr/>
          <p:nvPr/>
        </p:nvPicPr>
        <p:blipFill>
          <a:blip r:embed="rId2"/>
          <a:srcRect/>
          <a:stretch>
            <a:fillRect/>
          </a:stretch>
        </p:blipFill>
        <p:spPr bwMode="auto">
          <a:xfrm>
            <a:off x="1428728" y="2357430"/>
            <a:ext cx="6572296" cy="4000528"/>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Machine Learning – Building Linear Regression Model</a:t>
            </a:r>
            <a:endParaRPr lang="en-IN" dirty="0"/>
          </a:p>
        </p:txBody>
      </p:sp>
      <p:sp>
        <p:nvSpPr>
          <p:cNvPr id="3" name="Content Placeholder 2"/>
          <p:cNvSpPr>
            <a:spLocks noGrp="1"/>
          </p:cNvSpPr>
          <p:nvPr>
            <p:ph idx="1"/>
          </p:nvPr>
        </p:nvSpPr>
        <p:spPr/>
        <p:txBody>
          <a:bodyPr>
            <a:normAutofit/>
          </a:bodyPr>
          <a:lstStyle/>
          <a:p>
            <a:pPr>
              <a:buNone/>
            </a:pPr>
            <a:r>
              <a:rPr lang="en-IN" sz="2400" dirty="0" smtClean="0">
                <a:latin typeface="Arial" pitchFamily="34" charset="0"/>
                <a:cs typeface="Arial" pitchFamily="34" charset="0"/>
              </a:rPr>
              <a:t>			Using Simple Stats OLS</a:t>
            </a:r>
          </a:p>
          <a:p>
            <a:pPr>
              <a:buNone/>
            </a:pPr>
            <a:r>
              <a:rPr lang="en-IN" sz="1200" dirty="0">
                <a:latin typeface="Arial" pitchFamily="34" charset="0"/>
                <a:cs typeface="Arial" pitchFamily="34" charset="0"/>
              </a:rPr>
              <a:t>Based on Simple stats model Linear regression results, we ﬁnd that: </a:t>
            </a:r>
          </a:p>
          <a:p>
            <a:pPr>
              <a:buNone/>
            </a:pPr>
            <a:r>
              <a:rPr lang="en-IN" sz="1200" dirty="0">
                <a:latin typeface="Arial" pitchFamily="34" charset="0"/>
                <a:cs typeface="Arial" pitchFamily="34" charset="0"/>
              </a:rPr>
              <a:t>1) The coefficient of 313.95 means that as the RM variable increases by 1 i.e. predicted value of Price increases </a:t>
            </a:r>
            <a:r>
              <a:rPr lang="en-IN" sz="1200" dirty="0" smtClean="0">
                <a:latin typeface="Arial" pitchFamily="34" charset="0"/>
                <a:cs typeface="Arial" pitchFamily="34" charset="0"/>
              </a:rPr>
              <a:t>by 313.95(multiplied </a:t>
            </a:r>
            <a:r>
              <a:rPr lang="en-IN" sz="1200" dirty="0">
                <a:latin typeface="Arial" pitchFamily="34" charset="0"/>
                <a:cs typeface="Arial" pitchFamily="34" charset="0"/>
              </a:rPr>
              <a:t>by 1000) i.e. 313950. So for every </a:t>
            </a:r>
            <a:r>
              <a:rPr lang="en-IN" sz="1200" dirty="0" smtClean="0">
                <a:latin typeface="Arial" pitchFamily="34" charset="0"/>
                <a:cs typeface="Arial" pitchFamily="34" charset="0"/>
              </a:rPr>
              <a:t>additional </a:t>
            </a:r>
            <a:r>
              <a:rPr lang="en-IN" sz="1200" dirty="0">
                <a:latin typeface="Arial" pitchFamily="34" charset="0"/>
                <a:cs typeface="Arial" pitchFamily="34" charset="0"/>
              </a:rPr>
              <a:t>room added to the house, the house price increases by 313950</a:t>
            </a:r>
          </a:p>
          <a:p>
            <a:pPr>
              <a:buNone/>
            </a:pPr>
            <a:r>
              <a:rPr lang="en-IN" sz="1200" dirty="0">
                <a:latin typeface="Arial" pitchFamily="34" charset="0"/>
                <a:cs typeface="Arial" pitchFamily="34" charset="0"/>
              </a:rPr>
              <a:t>2) 95% confidence interval varies from 304.829 to 323.073 (multiply by 1000 for actual Price value).</a:t>
            </a:r>
          </a:p>
          <a:p>
            <a:pPr>
              <a:buNone/>
            </a:pPr>
            <a:r>
              <a:rPr lang="en-IN" sz="1200" dirty="0">
                <a:latin typeface="Arial" pitchFamily="34" charset="0"/>
                <a:cs typeface="Arial" pitchFamily="34" charset="0"/>
              </a:rPr>
              <a:t>3) The percentage of variance our model explains i.e. R-squared value i s 0.205</a:t>
            </a:r>
          </a:p>
          <a:p>
            <a:pPr>
              <a:buNone/>
            </a:pPr>
            <a:endParaRPr lang="en-IN" sz="2400" dirty="0">
              <a:latin typeface="Arial" pitchFamily="34" charset="0"/>
              <a:cs typeface="Arial" pitchFamily="34" charset="0"/>
            </a:endParaRPr>
          </a:p>
        </p:txBody>
      </p:sp>
      <p:pic>
        <p:nvPicPr>
          <p:cNvPr id="4" name="Picture 3" descr="C:\Users\Lavanya\AppData\Local\Temp\Temp2_Archive.zip\Cap2_Img12.png"/>
          <p:cNvPicPr/>
          <p:nvPr/>
        </p:nvPicPr>
        <p:blipFill>
          <a:blip r:embed="rId2"/>
          <a:srcRect/>
          <a:stretch>
            <a:fillRect/>
          </a:stretch>
        </p:blipFill>
        <p:spPr bwMode="auto">
          <a:xfrm>
            <a:off x="1714480" y="3286124"/>
            <a:ext cx="5731510" cy="3168864"/>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Machine Learning – Building Linear Regression Model</a:t>
            </a:r>
            <a:endParaRPr lang="en-IN" dirty="0"/>
          </a:p>
        </p:txBody>
      </p:sp>
      <p:sp>
        <p:nvSpPr>
          <p:cNvPr id="3" name="Content Placeholder 2"/>
          <p:cNvSpPr>
            <a:spLocks noGrp="1"/>
          </p:cNvSpPr>
          <p:nvPr>
            <p:ph idx="1"/>
          </p:nvPr>
        </p:nvSpPr>
        <p:spPr/>
        <p:txBody>
          <a:bodyPr/>
          <a:lstStyle/>
          <a:p>
            <a:pPr>
              <a:buNone/>
            </a:pPr>
            <a:r>
              <a:rPr lang="en-IN" dirty="0" smtClean="0">
                <a:latin typeface="Arial" pitchFamily="34" charset="0"/>
                <a:cs typeface="Arial" pitchFamily="34" charset="0"/>
              </a:rPr>
              <a:t>		Using SK Learn &amp; </a:t>
            </a:r>
            <a:r>
              <a:rPr lang="en-IN" dirty="0" err="1" smtClean="0">
                <a:latin typeface="Arial" pitchFamily="34" charset="0"/>
                <a:cs typeface="Arial" pitchFamily="34" charset="0"/>
              </a:rPr>
              <a:t>XGBoost</a:t>
            </a:r>
            <a:endParaRPr lang="en-IN" dirty="0" smtClean="0">
              <a:latin typeface="Arial" pitchFamily="34" charset="0"/>
              <a:cs typeface="Arial" pitchFamily="34" charset="0"/>
            </a:endParaRPr>
          </a:p>
          <a:p>
            <a:pPr>
              <a:buNone/>
            </a:pPr>
            <a:r>
              <a:rPr lang="en-IN" sz="1200" dirty="0" smtClean="0">
                <a:latin typeface="Arial" pitchFamily="34" charset="0"/>
                <a:cs typeface="Arial" pitchFamily="34" charset="0"/>
              </a:rPr>
              <a:t>	</a:t>
            </a:r>
          </a:p>
          <a:p>
            <a:pPr>
              <a:buNone/>
            </a:pPr>
            <a:r>
              <a:rPr lang="en-IN" sz="1600" dirty="0" smtClean="0">
                <a:latin typeface="Arial" pitchFamily="34" charset="0"/>
                <a:cs typeface="Arial" pitchFamily="34" charset="0"/>
              </a:rPr>
              <a:t>Compute </a:t>
            </a:r>
            <a:r>
              <a:rPr lang="en-IN" sz="1600" dirty="0">
                <a:latin typeface="Arial" pitchFamily="34" charset="0"/>
                <a:cs typeface="Arial" pitchFamily="34" charset="0"/>
              </a:rPr>
              <a:t>Mean absolute error, Mean absolute percentage error &amp; Root mean Squared error using </a:t>
            </a:r>
            <a:r>
              <a:rPr lang="en-IN" sz="1600" dirty="0" err="1">
                <a:latin typeface="Arial" pitchFamily="34" charset="0"/>
                <a:cs typeface="Arial" pitchFamily="34" charset="0"/>
              </a:rPr>
              <a:t>sci</a:t>
            </a:r>
            <a:r>
              <a:rPr lang="en-IN" sz="1600" dirty="0">
                <a:latin typeface="Arial" pitchFamily="34" charset="0"/>
                <a:cs typeface="Arial" pitchFamily="34" charset="0"/>
              </a:rPr>
              <a:t>-kit learn and </a:t>
            </a:r>
            <a:r>
              <a:rPr lang="en-IN" sz="1600" dirty="0" err="1">
                <a:latin typeface="Arial" pitchFamily="34" charset="0"/>
                <a:cs typeface="Arial" pitchFamily="34" charset="0"/>
              </a:rPr>
              <a:t>XGBoost</a:t>
            </a:r>
            <a:r>
              <a:rPr lang="en-IN" sz="1600" dirty="0">
                <a:latin typeface="Arial" pitchFamily="34" charset="0"/>
                <a:cs typeface="Arial" pitchFamily="34" charset="0"/>
              </a:rPr>
              <a:t> </a:t>
            </a:r>
            <a:endParaRPr lang="en-IN" sz="1600" dirty="0" smtClean="0">
              <a:latin typeface="Arial" pitchFamily="34" charset="0"/>
              <a:cs typeface="Arial" pitchFamily="34" charset="0"/>
            </a:endParaRPr>
          </a:p>
          <a:p>
            <a:pPr>
              <a:buNone/>
            </a:pPr>
            <a:endParaRPr lang="en-IN" sz="1600" dirty="0">
              <a:latin typeface="Arial" pitchFamily="34" charset="0"/>
              <a:cs typeface="Arial" pitchFamily="34" charset="0"/>
            </a:endParaRPr>
          </a:p>
          <a:p>
            <a:pPr>
              <a:buNone/>
            </a:pPr>
            <a:endParaRPr lang="en-IN" sz="1600" dirty="0" smtClean="0">
              <a:latin typeface="Arial" pitchFamily="34" charset="0"/>
              <a:cs typeface="Arial" pitchFamily="34" charset="0"/>
            </a:endParaRPr>
          </a:p>
          <a:p>
            <a:pPr>
              <a:buNone/>
            </a:pPr>
            <a:endParaRPr lang="en-IN" sz="1600" dirty="0">
              <a:latin typeface="Arial" pitchFamily="34" charset="0"/>
              <a:cs typeface="Arial" pitchFamily="34" charset="0"/>
            </a:endParaRPr>
          </a:p>
          <a:p>
            <a:pPr>
              <a:buNone/>
            </a:pPr>
            <a:endParaRPr lang="en-IN" sz="1600" dirty="0" smtClean="0">
              <a:latin typeface="Arial" pitchFamily="34" charset="0"/>
              <a:cs typeface="Arial" pitchFamily="34" charset="0"/>
            </a:endParaRPr>
          </a:p>
          <a:p>
            <a:pPr>
              <a:buNone/>
            </a:pPr>
            <a:endParaRPr lang="en-IN" sz="1600" dirty="0">
              <a:latin typeface="Arial" pitchFamily="34" charset="0"/>
              <a:cs typeface="Arial" pitchFamily="34" charset="0"/>
            </a:endParaRPr>
          </a:p>
          <a:p>
            <a:pPr>
              <a:buNone/>
            </a:pPr>
            <a:endParaRPr lang="en-IN" sz="1600" dirty="0" smtClean="0"/>
          </a:p>
          <a:p>
            <a:pPr>
              <a:buNone/>
            </a:pPr>
            <a:r>
              <a:rPr lang="en-IN" sz="1600" dirty="0" smtClean="0"/>
              <a:t>In </a:t>
            </a:r>
            <a:r>
              <a:rPr lang="en-IN" sz="1600" dirty="0"/>
              <a:t>the above table, SKL – </a:t>
            </a:r>
            <a:r>
              <a:rPr lang="en-IN" sz="1600" dirty="0" err="1"/>
              <a:t>Scikit</a:t>
            </a:r>
            <a:r>
              <a:rPr lang="en-IN" sz="1600" dirty="0"/>
              <a:t> learn Linear regression &amp; XGB – </a:t>
            </a:r>
            <a:r>
              <a:rPr lang="en-IN" sz="1600" dirty="0" err="1"/>
              <a:t>XGBoost</a:t>
            </a:r>
            <a:r>
              <a:rPr lang="en-IN" sz="1600" dirty="0"/>
              <a:t>. Based on the results:</a:t>
            </a:r>
          </a:p>
          <a:p>
            <a:pPr>
              <a:buNone/>
            </a:pPr>
            <a:r>
              <a:rPr lang="en-IN" sz="1600" dirty="0" smtClean="0"/>
              <a:t>	1</a:t>
            </a:r>
            <a:r>
              <a:rPr lang="en-IN" sz="1600" dirty="0"/>
              <a:t>) We could notice </a:t>
            </a:r>
            <a:r>
              <a:rPr lang="en-IN" sz="1600" dirty="0" err="1"/>
              <a:t>signiﬁcant</a:t>
            </a:r>
            <a:r>
              <a:rPr lang="en-IN" sz="1600" dirty="0"/>
              <a:t> change in the metrics between </a:t>
            </a:r>
            <a:r>
              <a:rPr lang="en-IN" sz="1600" dirty="0" err="1"/>
              <a:t>SKLearn</a:t>
            </a:r>
            <a:r>
              <a:rPr lang="en-IN" sz="1600" dirty="0"/>
              <a:t> and </a:t>
            </a:r>
            <a:r>
              <a:rPr lang="en-IN" sz="1600" dirty="0" err="1"/>
              <a:t>XGBoost</a:t>
            </a:r>
            <a:r>
              <a:rPr lang="en-IN" sz="1600" dirty="0"/>
              <a:t> results. </a:t>
            </a:r>
          </a:p>
          <a:p>
            <a:pPr>
              <a:buNone/>
            </a:pPr>
            <a:r>
              <a:rPr lang="en-IN" sz="1600" dirty="0" smtClean="0"/>
              <a:t>	2</a:t>
            </a:r>
            <a:r>
              <a:rPr lang="en-IN" sz="1600" dirty="0"/>
              <a:t>) Mean absolute percentage error is showing 7% of error for the XGB-test dataset. However, we had a </a:t>
            </a:r>
            <a:r>
              <a:rPr lang="en-IN" sz="1600" dirty="0" err="1"/>
              <a:t>insigniﬁcant</a:t>
            </a:r>
            <a:r>
              <a:rPr lang="en-IN" sz="1600" dirty="0"/>
              <a:t> result for </a:t>
            </a:r>
            <a:r>
              <a:rPr lang="en-IN" sz="1600" dirty="0" err="1"/>
              <a:t>SKLearn</a:t>
            </a:r>
            <a:r>
              <a:rPr lang="en-IN" sz="1600" dirty="0"/>
              <a:t> test. We can try to improve the metrics(such as RMSE) by performing </a:t>
            </a:r>
            <a:r>
              <a:rPr lang="en-IN" sz="1600" dirty="0" err="1"/>
              <a:t>KFold</a:t>
            </a:r>
            <a:r>
              <a:rPr lang="en-IN" sz="1600" dirty="0"/>
              <a:t> cross validation</a:t>
            </a:r>
          </a:p>
          <a:p>
            <a:pPr>
              <a:buNone/>
            </a:pPr>
            <a:endParaRPr lang="en-IN" sz="1600" dirty="0" smtClean="0">
              <a:latin typeface="Arial" pitchFamily="34" charset="0"/>
              <a:cs typeface="Arial" pitchFamily="34" charset="0"/>
            </a:endParaRPr>
          </a:p>
          <a:p>
            <a:pPr>
              <a:buNone/>
            </a:pPr>
            <a:endParaRPr lang="en-IN" sz="1600" dirty="0">
              <a:latin typeface="Arial" pitchFamily="34" charset="0"/>
              <a:cs typeface="Arial" pitchFamily="34" charset="0"/>
            </a:endParaRPr>
          </a:p>
          <a:p>
            <a:pPr>
              <a:buNone/>
            </a:pPr>
            <a:endParaRPr lang="en-IN" sz="1600" dirty="0" smtClean="0">
              <a:latin typeface="Arial" pitchFamily="34" charset="0"/>
              <a:cs typeface="Arial" pitchFamily="34" charset="0"/>
            </a:endParaRPr>
          </a:p>
          <a:p>
            <a:pPr>
              <a:buNone/>
            </a:pPr>
            <a:endParaRPr lang="en-IN" sz="1200" dirty="0">
              <a:latin typeface="Arial" pitchFamily="34" charset="0"/>
              <a:cs typeface="Arial" pitchFamily="34" charset="0"/>
            </a:endParaRPr>
          </a:p>
        </p:txBody>
      </p:sp>
      <p:pic>
        <p:nvPicPr>
          <p:cNvPr id="4" name="Picture 3" descr="C:\Users\Lavanya\AppData\Local\Temp\Temp2_Archive.zip\cap2_Img15.png"/>
          <p:cNvPicPr/>
          <p:nvPr/>
        </p:nvPicPr>
        <p:blipFill>
          <a:blip r:embed="rId2"/>
          <a:srcRect/>
          <a:stretch>
            <a:fillRect/>
          </a:stretch>
        </p:blipFill>
        <p:spPr bwMode="auto">
          <a:xfrm>
            <a:off x="785786" y="2857496"/>
            <a:ext cx="7786742" cy="1571636"/>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626</Words>
  <Application>Microsoft Office PowerPoint</Application>
  <PresentationFormat>On-screen Show (4:3)</PresentationFormat>
  <Paragraphs>85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DSC Capstone 2</vt:lpstr>
      <vt:lpstr>Introduction</vt:lpstr>
      <vt:lpstr>Features &amp; Data points</vt:lpstr>
      <vt:lpstr>Influence of Features on Target</vt:lpstr>
      <vt:lpstr>Influence of Features on Target</vt:lpstr>
      <vt:lpstr>Histogram results of the Features</vt:lpstr>
      <vt:lpstr>Inferential Statistics</vt:lpstr>
      <vt:lpstr>Machine Learning – Building Linear Regression Model</vt:lpstr>
      <vt:lpstr>Machine Learning – Building Linear Regression Model</vt:lpstr>
      <vt:lpstr>Machine Learning – Building Linear Regression Model</vt:lpstr>
      <vt:lpstr>Machine Learning – Building Linear Regression Model</vt:lpstr>
      <vt:lpstr> Conclusion &amp; Client Recommendations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DSC Capstone 2</dc:title>
  <dc:creator>Lavanya srinivasan</dc:creator>
  <cp:lastModifiedBy>Lavanya srinivasan</cp:lastModifiedBy>
  <cp:revision>15</cp:revision>
  <dcterms:created xsi:type="dcterms:W3CDTF">2019-05-02T18:33:50Z</dcterms:created>
  <dcterms:modified xsi:type="dcterms:W3CDTF">2019-05-02T19:40:58Z</dcterms:modified>
</cp:coreProperties>
</file>