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63" r:id="rId10"/>
    <p:sldId id="269" r:id="rId11"/>
    <p:sldId id="264" r:id="rId12"/>
    <p:sldId id="265" r:id="rId13"/>
    <p:sldId id="271" r:id="rId14"/>
    <p:sldId id="272" r:id="rId15"/>
    <p:sldId id="273" r:id="rId16"/>
    <p:sldId id="267"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680" y="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562047-C2E8-4761-A0CE-9101205B1E3C}" type="datetimeFigureOut">
              <a:rPr lang="en-US" smtClean="0"/>
              <a:pPr/>
              <a:t>5/4/2019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D8B4F-6997-4199-96E5-4828C9C37AA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62047-C2E8-4761-A0CE-9101205B1E3C}" type="datetimeFigureOut">
              <a:rPr lang="en-US" smtClean="0"/>
              <a:pPr/>
              <a:t>5/4/2019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D8B4F-6997-4199-96E5-4828C9C37AA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62047-C2E8-4761-A0CE-9101205B1E3C}" type="datetimeFigureOut">
              <a:rPr lang="en-US" smtClean="0"/>
              <a:pPr/>
              <a:t>5/4/2019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D8B4F-6997-4199-96E5-4828C9C37AA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62047-C2E8-4761-A0CE-9101205B1E3C}" type="datetimeFigureOut">
              <a:rPr lang="en-US" smtClean="0"/>
              <a:pPr/>
              <a:t>5/4/2019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D8B4F-6997-4199-96E5-4828C9C37AA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562047-C2E8-4761-A0CE-9101205B1E3C}" type="datetimeFigureOut">
              <a:rPr lang="en-US" smtClean="0"/>
              <a:pPr/>
              <a:t>5/4/2019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D8B4F-6997-4199-96E5-4828C9C37AA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7562047-C2E8-4761-A0CE-9101205B1E3C}" type="datetimeFigureOut">
              <a:rPr lang="en-US" smtClean="0"/>
              <a:pPr/>
              <a:t>5/4/2019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D8B4F-6997-4199-96E5-4828C9C37AA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7562047-C2E8-4761-A0CE-9101205B1E3C}" type="datetimeFigureOut">
              <a:rPr lang="en-US" smtClean="0"/>
              <a:pPr/>
              <a:t>5/4/2019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9D8B4F-6997-4199-96E5-4828C9C37AA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7562047-C2E8-4761-A0CE-9101205B1E3C}" type="datetimeFigureOut">
              <a:rPr lang="en-US" smtClean="0"/>
              <a:pPr/>
              <a:t>5/4/2019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9D8B4F-6997-4199-96E5-4828C9C37AA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562047-C2E8-4761-A0CE-9101205B1E3C}" type="datetimeFigureOut">
              <a:rPr lang="en-US" smtClean="0"/>
              <a:pPr/>
              <a:t>5/4/2019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9D8B4F-6997-4199-96E5-4828C9C37AA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562047-C2E8-4761-A0CE-9101205B1E3C}" type="datetimeFigureOut">
              <a:rPr lang="en-US" smtClean="0"/>
              <a:pPr/>
              <a:t>5/4/2019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D8B4F-6997-4199-96E5-4828C9C37AA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562047-C2E8-4761-A0CE-9101205B1E3C}" type="datetimeFigureOut">
              <a:rPr lang="en-US" smtClean="0"/>
              <a:pPr/>
              <a:t>5/4/2019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D8B4F-6997-4199-96E5-4828C9C37AA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62047-C2E8-4761-A0CE-9101205B1E3C}" type="datetimeFigureOut">
              <a:rPr lang="en-US" smtClean="0"/>
              <a:pPr/>
              <a:t>5/4/2019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D8B4F-6997-4199-96E5-4828C9C37AA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DSC Capstone </a:t>
            </a:r>
            <a:r>
              <a:rPr lang="en-IN" dirty="0" smtClean="0"/>
              <a:t>1</a:t>
            </a:r>
            <a:endParaRPr lang="en-IN" dirty="0"/>
          </a:p>
        </p:txBody>
      </p:sp>
      <p:sp>
        <p:nvSpPr>
          <p:cNvPr id="5" name="Subtitle 4"/>
          <p:cNvSpPr>
            <a:spLocks noGrp="1"/>
          </p:cNvSpPr>
          <p:nvPr>
            <p:ph type="subTitle" idx="1"/>
          </p:nvPr>
        </p:nvSpPr>
        <p:spPr/>
        <p:txBody>
          <a:bodyPr/>
          <a:lstStyle/>
          <a:p>
            <a:r>
              <a:rPr lang="en-IN" dirty="0" smtClean="0"/>
              <a:t>Rajesh V Subramanyam</a:t>
            </a:r>
          </a:p>
          <a:p>
            <a:r>
              <a:rPr lang="en-IN" dirty="0" smtClean="0"/>
              <a:t>March </a:t>
            </a:r>
            <a:r>
              <a:rPr lang="en-IN" dirty="0" smtClean="0"/>
              <a:t>2019</a:t>
            </a:r>
          </a:p>
          <a:p>
            <a:r>
              <a:rPr lang="en-IN" dirty="0" smtClean="0"/>
              <a:t>Springboard</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Machine Learning – Building Logistic Regression Model</a:t>
            </a:r>
            <a:endParaRPr lang="en-IN" dirty="0"/>
          </a:p>
        </p:txBody>
      </p:sp>
      <p:sp>
        <p:nvSpPr>
          <p:cNvPr id="3" name="Content Placeholder 2"/>
          <p:cNvSpPr>
            <a:spLocks noGrp="1"/>
          </p:cNvSpPr>
          <p:nvPr>
            <p:ph idx="1"/>
          </p:nvPr>
        </p:nvSpPr>
        <p:spPr>
          <a:xfrm>
            <a:off x="457200" y="1600200"/>
            <a:ext cx="8229600" cy="4900634"/>
          </a:xfrm>
        </p:spPr>
        <p:txBody>
          <a:bodyPr/>
          <a:lstStyle/>
          <a:p>
            <a:pPr>
              <a:buNone/>
            </a:pPr>
            <a:r>
              <a:rPr lang="en-IN" dirty="0" smtClean="0"/>
              <a:t>	</a:t>
            </a:r>
            <a:r>
              <a:rPr lang="en-IN" sz="1500" dirty="0" smtClean="0"/>
              <a:t>After conducting the logistic regression on the data, we received an Accuracy score of 0.69 (for training/ test datasets) Classification results are listed below:</a:t>
            </a:r>
          </a:p>
        </p:txBody>
      </p:sp>
      <p:pic>
        <p:nvPicPr>
          <p:cNvPr id="4" name="Picture 3"/>
          <p:cNvPicPr/>
          <p:nvPr/>
        </p:nvPicPr>
        <p:blipFill>
          <a:blip r:embed="rId2"/>
          <a:srcRect/>
          <a:stretch>
            <a:fillRect/>
          </a:stretch>
        </p:blipFill>
        <p:spPr bwMode="auto">
          <a:xfrm>
            <a:off x="2143108" y="2571744"/>
            <a:ext cx="5203227" cy="3613150"/>
          </a:xfrm>
          <a:prstGeom prst="rect">
            <a:avLst/>
          </a:prstGeom>
          <a:noFill/>
          <a:ln w="3175">
            <a:solidFill>
              <a:schemeClr val="tx1"/>
            </a:solid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Machine Learning – Building Logistic Regression Model</a:t>
            </a: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IN" b="1" i="1" dirty="0" smtClean="0"/>
              <a:t>Based on the </a:t>
            </a:r>
            <a:r>
              <a:rPr lang="en-IN" b="1" i="1" dirty="0" smtClean="0"/>
              <a:t>results in previous section: </a:t>
            </a:r>
            <a:endParaRPr lang="en-IN" dirty="0" smtClean="0"/>
          </a:p>
          <a:p>
            <a:pPr>
              <a:buNone/>
            </a:pPr>
            <a:r>
              <a:rPr lang="en-IN" dirty="0" smtClean="0"/>
              <a:t>	1</a:t>
            </a:r>
            <a:r>
              <a:rPr lang="en-IN" dirty="0" smtClean="0"/>
              <a:t>) Both training and test accuracy scores are almost the same and so there is no </a:t>
            </a:r>
            <a:r>
              <a:rPr lang="en-IN" dirty="0" smtClean="0"/>
              <a:t>OVERFITTING</a:t>
            </a:r>
          </a:p>
          <a:p>
            <a:pPr>
              <a:buNone/>
            </a:pPr>
            <a:r>
              <a:rPr lang="en-IN" dirty="0" smtClean="0"/>
              <a:t> </a:t>
            </a:r>
            <a:endParaRPr lang="en-IN" dirty="0" smtClean="0"/>
          </a:p>
          <a:p>
            <a:pPr>
              <a:buNone/>
            </a:pPr>
            <a:r>
              <a:rPr lang="en-IN" dirty="0" smtClean="0"/>
              <a:t>	2</a:t>
            </a:r>
            <a:r>
              <a:rPr lang="en-IN" dirty="0" smtClean="0"/>
              <a:t>) There is no large gap between any of the observed metrics - PRECISION, RECALL &amp; F1-SCORE. </a:t>
            </a:r>
          </a:p>
          <a:p>
            <a:pPr>
              <a:buNone/>
            </a:pPr>
            <a:r>
              <a:rPr lang="en-IN" dirty="0" smtClean="0"/>
              <a:t>	</a:t>
            </a:r>
          </a:p>
          <a:p>
            <a:pPr>
              <a:buNone/>
            </a:pPr>
            <a:r>
              <a:rPr lang="en-IN" dirty="0" smtClean="0"/>
              <a:t>	</a:t>
            </a:r>
            <a:r>
              <a:rPr lang="en-IN" dirty="0" smtClean="0"/>
              <a:t>3</a:t>
            </a:r>
            <a:r>
              <a:rPr lang="en-IN" dirty="0" smtClean="0"/>
              <a:t>) Dataset comprises of more successful businesses as against the failed ones, which is evident from the classification report i.e. More 'TRUE' than FALSE.</a:t>
            </a:r>
          </a:p>
          <a:p>
            <a:pPr>
              <a:buNone/>
            </a:pPr>
            <a:endParaRPr lang="en-IN" b="1" i="1" dirty="0" smtClean="0"/>
          </a:p>
          <a:p>
            <a:pPr>
              <a:buNone/>
            </a:pPr>
            <a:r>
              <a:rPr lang="en-IN" b="1" i="1" dirty="0" smtClean="0"/>
              <a:t>Imbalanced </a:t>
            </a:r>
            <a:r>
              <a:rPr lang="en-IN" b="1" i="1" dirty="0" smtClean="0"/>
              <a:t>classes: </a:t>
            </a:r>
            <a:endParaRPr lang="en-IN" dirty="0" smtClean="0"/>
          </a:p>
          <a:p>
            <a:r>
              <a:rPr lang="en-IN" dirty="0" smtClean="0"/>
              <a:t>we </a:t>
            </a:r>
            <a:r>
              <a:rPr lang="en-IN" dirty="0" smtClean="0"/>
              <a:t>could deduce that the dataset involves i.e. dataset involves 80% of successful businesses and less than 20% of failed ones</a:t>
            </a:r>
            <a:r>
              <a:rPr lang="en-IN" dirty="0" smtClean="0"/>
              <a:t>.</a:t>
            </a:r>
          </a:p>
          <a:p>
            <a:endParaRPr lang="en-IN" dirty="0" smtClean="0"/>
          </a:p>
          <a:p>
            <a:r>
              <a:rPr lang="en-IN" dirty="0" smtClean="0"/>
              <a:t> In order to address this issue, Over-sampling and under-sampling techniques present in the python library '</a:t>
            </a:r>
            <a:r>
              <a:rPr lang="en-IN" dirty="0" err="1" smtClean="0"/>
              <a:t>imblearn</a:t>
            </a:r>
            <a:r>
              <a:rPr lang="en-IN" dirty="0" smtClean="0"/>
              <a:t>'. Plots (shown below) are created using different methods available under IMBLEARN. </a:t>
            </a:r>
            <a:endParaRPr lang="en-IN" sz="1600" dirty="0" smtClean="0">
              <a:latin typeface="Arial" pitchFamily="34" charset="0"/>
              <a:cs typeface="Arial" pitchFamily="34" charset="0"/>
            </a:endParaRPr>
          </a:p>
          <a:p>
            <a:pPr>
              <a:buNone/>
            </a:pPr>
            <a:endParaRPr lang="en-IN" sz="1600" dirty="0">
              <a:latin typeface="Arial" pitchFamily="34" charset="0"/>
              <a:cs typeface="Arial" pitchFamily="34" charset="0"/>
            </a:endParaRPr>
          </a:p>
          <a:p>
            <a:pPr>
              <a:buNone/>
            </a:pPr>
            <a:endParaRPr lang="en-IN" sz="1600" dirty="0" smtClean="0">
              <a:latin typeface="Arial" pitchFamily="34" charset="0"/>
              <a:cs typeface="Arial" pitchFamily="34" charset="0"/>
            </a:endParaRPr>
          </a:p>
          <a:p>
            <a:pPr>
              <a:buNone/>
            </a:pPr>
            <a:endParaRPr lang="en-IN" sz="1200"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Machine Learning – Building Logistic Regression Model</a:t>
            </a:r>
            <a:endParaRPr lang="en-IN" dirty="0"/>
          </a:p>
        </p:txBody>
      </p:sp>
      <p:sp>
        <p:nvSpPr>
          <p:cNvPr id="3" name="Content Placeholder 2"/>
          <p:cNvSpPr>
            <a:spLocks noGrp="1"/>
          </p:cNvSpPr>
          <p:nvPr>
            <p:ph idx="1"/>
          </p:nvPr>
        </p:nvSpPr>
        <p:spPr/>
        <p:txBody>
          <a:bodyPr/>
          <a:lstStyle/>
          <a:p>
            <a:pPr lvl="0">
              <a:buNone/>
            </a:pPr>
            <a:r>
              <a:rPr lang="en-IN" dirty="0" smtClean="0">
                <a:latin typeface="Arial" pitchFamily="34" charset="0"/>
                <a:cs typeface="Arial" pitchFamily="34" charset="0"/>
              </a:rPr>
              <a:t>		</a:t>
            </a:r>
            <a:r>
              <a:rPr lang="en-IN" sz="2400" b="1" i="1" dirty="0" smtClean="0"/>
              <a:t>Imbalanced classes: </a:t>
            </a:r>
            <a:r>
              <a:rPr lang="en-IN" sz="2400" b="1" i="1" dirty="0" smtClean="0"/>
              <a:t>Under </a:t>
            </a:r>
            <a:r>
              <a:rPr lang="en-IN" sz="2400" b="1" i="1" dirty="0" smtClean="0"/>
              <a:t>sampling using </a:t>
            </a:r>
            <a:r>
              <a:rPr lang="en-IN" sz="2400" b="1" i="1" dirty="0" err="1" smtClean="0"/>
              <a:t>Tomek</a:t>
            </a:r>
            <a:r>
              <a:rPr lang="en-IN" sz="2400" b="1" i="1" dirty="0" smtClean="0"/>
              <a:t>-Links </a:t>
            </a:r>
          </a:p>
          <a:p>
            <a:pPr>
              <a:buNone/>
            </a:pPr>
            <a:endParaRPr lang="en-IN" dirty="0"/>
          </a:p>
        </p:txBody>
      </p:sp>
      <p:pic>
        <p:nvPicPr>
          <p:cNvPr id="5" name="Picture 4"/>
          <p:cNvPicPr/>
          <p:nvPr/>
        </p:nvPicPr>
        <p:blipFill>
          <a:blip r:embed="rId2"/>
          <a:srcRect/>
          <a:stretch>
            <a:fillRect/>
          </a:stretch>
        </p:blipFill>
        <p:spPr bwMode="auto">
          <a:xfrm>
            <a:off x="1000100" y="2214554"/>
            <a:ext cx="7215238" cy="450059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Machine Learning – Building Logistic Regression Model</a:t>
            </a:r>
            <a:endParaRPr lang="en-IN" dirty="0"/>
          </a:p>
        </p:txBody>
      </p:sp>
      <p:sp>
        <p:nvSpPr>
          <p:cNvPr id="3" name="Content Placeholder 2"/>
          <p:cNvSpPr>
            <a:spLocks noGrp="1"/>
          </p:cNvSpPr>
          <p:nvPr>
            <p:ph idx="1"/>
          </p:nvPr>
        </p:nvSpPr>
        <p:spPr/>
        <p:txBody>
          <a:bodyPr/>
          <a:lstStyle/>
          <a:p>
            <a:pPr lvl="0">
              <a:buNone/>
            </a:pPr>
            <a:r>
              <a:rPr lang="en-IN" dirty="0" smtClean="0">
                <a:latin typeface="Arial" pitchFamily="34" charset="0"/>
                <a:cs typeface="Arial" pitchFamily="34" charset="0"/>
              </a:rPr>
              <a:t>	</a:t>
            </a:r>
            <a:r>
              <a:rPr lang="en-IN" dirty="0" smtClean="0">
                <a:latin typeface="Arial" pitchFamily="34" charset="0"/>
                <a:cs typeface="Arial" pitchFamily="34" charset="0"/>
              </a:rPr>
              <a:t>	</a:t>
            </a:r>
            <a:r>
              <a:rPr lang="en-IN" sz="2400" b="1" i="1" dirty="0" smtClean="0"/>
              <a:t>Imbalanced </a:t>
            </a:r>
            <a:r>
              <a:rPr lang="en-IN" sz="2400" b="1" i="1" dirty="0" smtClean="0"/>
              <a:t>classes: </a:t>
            </a:r>
            <a:r>
              <a:rPr lang="en-IN" sz="2400" b="1" i="1" dirty="0" smtClean="0"/>
              <a:t>Over </a:t>
            </a:r>
            <a:r>
              <a:rPr lang="en-IN" sz="2400" b="1" i="1" dirty="0" smtClean="0"/>
              <a:t>sampling using SMOTE</a:t>
            </a:r>
          </a:p>
          <a:p>
            <a:pPr>
              <a:buNone/>
            </a:pPr>
            <a:endParaRPr lang="en-IN" dirty="0"/>
          </a:p>
        </p:txBody>
      </p:sp>
      <p:pic>
        <p:nvPicPr>
          <p:cNvPr id="6" name="Picture 5"/>
          <p:cNvPicPr/>
          <p:nvPr/>
        </p:nvPicPr>
        <p:blipFill>
          <a:blip r:embed="rId2"/>
          <a:srcRect/>
          <a:stretch>
            <a:fillRect/>
          </a:stretch>
        </p:blipFill>
        <p:spPr bwMode="auto">
          <a:xfrm>
            <a:off x="1285852" y="2285992"/>
            <a:ext cx="6357982" cy="400052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Machine Learning – Building Logistic Regression Model</a:t>
            </a:r>
            <a:endParaRPr lang="en-IN" dirty="0"/>
          </a:p>
        </p:txBody>
      </p:sp>
      <p:sp>
        <p:nvSpPr>
          <p:cNvPr id="3" name="Content Placeholder 2"/>
          <p:cNvSpPr>
            <a:spLocks noGrp="1"/>
          </p:cNvSpPr>
          <p:nvPr>
            <p:ph idx="1"/>
          </p:nvPr>
        </p:nvSpPr>
        <p:spPr/>
        <p:txBody>
          <a:bodyPr/>
          <a:lstStyle/>
          <a:p>
            <a:pPr lvl="0">
              <a:buNone/>
            </a:pPr>
            <a:r>
              <a:rPr lang="en-IN" dirty="0" smtClean="0">
                <a:latin typeface="Arial" pitchFamily="34" charset="0"/>
                <a:cs typeface="Arial" pitchFamily="34" charset="0"/>
              </a:rPr>
              <a:t>	</a:t>
            </a:r>
            <a:r>
              <a:rPr lang="en-IN" sz="2400" b="1" i="1" dirty="0" smtClean="0"/>
              <a:t>Imbalanced </a:t>
            </a:r>
            <a:r>
              <a:rPr lang="en-IN" sz="2400" b="1" i="1" dirty="0" smtClean="0"/>
              <a:t>classes: </a:t>
            </a:r>
            <a:r>
              <a:rPr lang="en-IN" sz="2400" b="1" i="1" dirty="0" smtClean="0"/>
              <a:t>Over </a:t>
            </a:r>
            <a:r>
              <a:rPr lang="en-IN" sz="2400" b="1" i="1" dirty="0" smtClean="0"/>
              <a:t>sampling using </a:t>
            </a:r>
            <a:r>
              <a:rPr lang="en-IN" sz="2400" b="1" i="1" dirty="0" smtClean="0"/>
              <a:t>SMOTE+TOMEK</a:t>
            </a:r>
            <a:endParaRPr lang="en-IN" sz="2400" b="1" i="1" dirty="0" smtClean="0"/>
          </a:p>
          <a:p>
            <a:pPr>
              <a:buNone/>
            </a:pPr>
            <a:endParaRPr lang="en-IN" dirty="0"/>
          </a:p>
        </p:txBody>
      </p:sp>
      <p:pic>
        <p:nvPicPr>
          <p:cNvPr id="5" name="Picture 4"/>
          <p:cNvPicPr/>
          <p:nvPr/>
        </p:nvPicPr>
        <p:blipFill>
          <a:blip r:embed="rId2"/>
          <a:srcRect/>
          <a:stretch>
            <a:fillRect/>
          </a:stretch>
        </p:blipFill>
        <p:spPr bwMode="auto">
          <a:xfrm>
            <a:off x="857224" y="2214554"/>
            <a:ext cx="7358114" cy="435771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1546"/>
          </a:xfrm>
        </p:spPr>
        <p:txBody>
          <a:bodyPr>
            <a:normAutofit fontScale="90000"/>
          </a:bodyPr>
          <a:lstStyle/>
          <a:p>
            <a:r>
              <a:rPr lang="en-IN" dirty="0" smtClean="0"/>
              <a:t>Machine Learning – </a:t>
            </a:r>
            <a:r>
              <a:rPr lang="en-IN" dirty="0" smtClean="0"/>
              <a:t>Imbalanced classes</a:t>
            </a:r>
            <a:endParaRPr lang="en-IN" dirty="0"/>
          </a:p>
        </p:txBody>
      </p:sp>
      <p:sp>
        <p:nvSpPr>
          <p:cNvPr id="3" name="Content Placeholder 2"/>
          <p:cNvSpPr>
            <a:spLocks noGrp="1"/>
          </p:cNvSpPr>
          <p:nvPr>
            <p:ph idx="1"/>
          </p:nvPr>
        </p:nvSpPr>
        <p:spPr>
          <a:xfrm>
            <a:off x="457200" y="1071546"/>
            <a:ext cx="8229600" cy="5572164"/>
          </a:xfrm>
        </p:spPr>
        <p:txBody>
          <a:bodyPr>
            <a:normAutofit lnSpcReduction="10000"/>
          </a:bodyPr>
          <a:lstStyle/>
          <a:p>
            <a:pPr>
              <a:buNone/>
            </a:pPr>
            <a:r>
              <a:rPr lang="en-IN" dirty="0" smtClean="0">
                <a:latin typeface="Arial" pitchFamily="34" charset="0"/>
                <a:cs typeface="Arial" pitchFamily="34" charset="0"/>
              </a:rPr>
              <a:t>	</a:t>
            </a:r>
            <a:r>
              <a:rPr lang="en-IN" sz="2400" b="1" i="1" dirty="0" smtClean="0"/>
              <a:t> Accuracy score and classification report is generated for data fitted using </a:t>
            </a:r>
            <a:r>
              <a:rPr lang="en-IN" sz="2400" b="1" i="1" dirty="0" smtClean="0"/>
              <a:t>SMOTE</a:t>
            </a:r>
            <a:endParaRPr lang="en-IN" sz="2400" dirty="0" smtClean="0"/>
          </a:p>
          <a:p>
            <a:pPr lvl="0">
              <a:buNone/>
            </a:pPr>
            <a:endParaRPr lang="en-IN" sz="2400" b="1" i="1" dirty="0" smtClean="0"/>
          </a:p>
          <a:p>
            <a:pPr lvl="0">
              <a:buNone/>
            </a:pPr>
            <a:endParaRPr lang="en-IN" sz="2400" b="1" i="1" dirty="0" smtClean="0"/>
          </a:p>
          <a:p>
            <a:pPr lvl="0">
              <a:buNone/>
            </a:pPr>
            <a:endParaRPr lang="en-IN" sz="2400" b="1" i="1" dirty="0" smtClean="0"/>
          </a:p>
          <a:p>
            <a:pPr lvl="0">
              <a:buNone/>
            </a:pPr>
            <a:endParaRPr lang="en-IN" sz="2400" b="1" i="1" dirty="0" smtClean="0"/>
          </a:p>
          <a:p>
            <a:pPr lvl="0">
              <a:buNone/>
            </a:pPr>
            <a:endParaRPr lang="en-IN" sz="2400" b="1" i="1" dirty="0" smtClean="0"/>
          </a:p>
          <a:p>
            <a:pPr lvl="0">
              <a:buNone/>
            </a:pPr>
            <a:endParaRPr lang="en-IN" sz="2400" b="1" i="1" dirty="0" smtClean="0"/>
          </a:p>
          <a:p>
            <a:pPr lvl="0">
              <a:buNone/>
            </a:pPr>
            <a:endParaRPr lang="en-IN" sz="2400" b="1" i="1" dirty="0" smtClean="0"/>
          </a:p>
          <a:p>
            <a:pPr>
              <a:buNone/>
            </a:pPr>
            <a:r>
              <a:rPr lang="en-IN" sz="1600" dirty="0" smtClean="0"/>
              <a:t>	Based </a:t>
            </a:r>
            <a:r>
              <a:rPr lang="en-IN" sz="1600" dirty="0" smtClean="0"/>
              <a:t>on the above results: </a:t>
            </a:r>
          </a:p>
          <a:p>
            <a:pPr>
              <a:buNone/>
            </a:pPr>
            <a:r>
              <a:rPr lang="en-IN" sz="1600" dirty="0" smtClean="0"/>
              <a:t>		1</a:t>
            </a:r>
            <a:r>
              <a:rPr lang="en-IN" sz="1600" dirty="0" smtClean="0"/>
              <a:t>) We find that the classification scores have greatly improved. There is equal </a:t>
            </a:r>
            <a:r>
              <a:rPr lang="en-IN" sz="1600" dirty="0" smtClean="0"/>
              <a:t>		percentage </a:t>
            </a:r>
            <a:r>
              <a:rPr lang="en-IN" sz="1600" dirty="0" smtClean="0"/>
              <a:t>of data points involving both TRUE, FALSE </a:t>
            </a:r>
            <a:endParaRPr lang="en-IN" sz="1600" dirty="0" smtClean="0"/>
          </a:p>
          <a:p>
            <a:pPr>
              <a:buNone/>
            </a:pPr>
            <a:endParaRPr lang="en-IN" sz="1600" dirty="0" smtClean="0"/>
          </a:p>
          <a:p>
            <a:pPr>
              <a:buNone/>
            </a:pPr>
            <a:r>
              <a:rPr lang="en-IN" sz="1600" dirty="0" smtClean="0"/>
              <a:t>		2</a:t>
            </a:r>
            <a:r>
              <a:rPr lang="en-IN" sz="1600" dirty="0" smtClean="0"/>
              <a:t>) But, the accuracy score had reduced to 0.53 from 0.69. In order to ensure that </a:t>
            </a:r>
            <a:r>
              <a:rPr lang="en-IN" sz="1600" dirty="0" smtClean="0"/>
              <a:t>	scores </a:t>
            </a:r>
            <a:r>
              <a:rPr lang="en-IN" sz="1600" dirty="0" smtClean="0"/>
              <a:t>along with accuracy, we may have to collect more data so as to ensure that the </a:t>
            </a:r>
            <a:r>
              <a:rPr lang="en-IN" sz="1600" dirty="0" smtClean="0"/>
              <a:t>	occurrences </a:t>
            </a:r>
            <a:r>
              <a:rPr lang="en-IN" sz="1600" dirty="0" smtClean="0"/>
              <a:t>of 2 classes (TRUE/FALSE) are balanced.</a:t>
            </a:r>
          </a:p>
          <a:p>
            <a:pPr>
              <a:buNone/>
            </a:pPr>
            <a:endParaRPr lang="en-IN" dirty="0"/>
          </a:p>
        </p:txBody>
      </p:sp>
      <p:pic>
        <p:nvPicPr>
          <p:cNvPr id="6" name="Picture 5"/>
          <p:cNvPicPr/>
          <p:nvPr/>
        </p:nvPicPr>
        <p:blipFill>
          <a:blip r:embed="rId2"/>
          <a:srcRect/>
          <a:stretch>
            <a:fillRect/>
          </a:stretch>
        </p:blipFill>
        <p:spPr bwMode="auto">
          <a:xfrm>
            <a:off x="928662" y="2071678"/>
            <a:ext cx="5731510" cy="2394285"/>
          </a:xfrm>
          <a:prstGeom prst="rect">
            <a:avLst/>
          </a:prstGeom>
          <a:noFill/>
          <a:ln w="3175">
            <a:solidFill>
              <a:schemeClr val="tx1"/>
            </a:solid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t/>
            </a:r>
            <a:br>
              <a:rPr lang="en-IN" dirty="0" smtClean="0"/>
            </a:br>
            <a:r>
              <a:rPr lang="en-IN" dirty="0"/>
              <a:t>Conclusion &amp; </a:t>
            </a:r>
            <a:r>
              <a:rPr lang="en-IN" dirty="0" smtClean="0"/>
              <a:t>Client Recommendations </a:t>
            </a:r>
            <a:r>
              <a:rPr lang="en-IN" dirty="0"/>
              <a:t/>
            </a:r>
            <a:br>
              <a:rPr lang="en-IN" dirty="0"/>
            </a:br>
            <a:endParaRPr lang="en-IN" dirty="0"/>
          </a:p>
        </p:txBody>
      </p:sp>
      <p:sp>
        <p:nvSpPr>
          <p:cNvPr id="5" name="Content Placeholder 4"/>
          <p:cNvSpPr>
            <a:spLocks noGrp="1"/>
          </p:cNvSpPr>
          <p:nvPr>
            <p:ph idx="1"/>
          </p:nvPr>
        </p:nvSpPr>
        <p:spPr>
          <a:xfrm>
            <a:off x="457200" y="1214422"/>
            <a:ext cx="8229600" cy="5643578"/>
          </a:xfrm>
        </p:spPr>
        <p:txBody>
          <a:bodyPr>
            <a:normAutofit/>
          </a:bodyPr>
          <a:lstStyle/>
          <a:p>
            <a:pPr>
              <a:buNone/>
            </a:pPr>
            <a:r>
              <a:rPr lang="en-IN" sz="1800" dirty="0" smtClean="0"/>
              <a:t>	In </a:t>
            </a:r>
            <a:r>
              <a:rPr lang="en-IN" sz="1800" dirty="0" smtClean="0"/>
              <a:t>order to determine the target ‘SUCCESS_INDICATOR’, we performed logistic regression model involving training and test data set. However, one class of the target (TRUE) is more prevalent in the dataset than the other class (FALSE) – This was observed based on the classification results.  In order to improve the involvement of both the classes, we conducted over-sampling/under-sampling techniques present under the library IMBLEARN. Although there is a significant improvement in recall, f-1 score (classification results), the accuracy of model prediction (of Target) has reduced from 0.69 to 0.53. A summary of classification results observed for the ML Techniques used in this project  are listed below:</a:t>
            </a:r>
          </a:p>
          <a:p>
            <a:endParaRPr lang="en-IN" dirty="0"/>
          </a:p>
        </p:txBody>
      </p:sp>
      <p:pic>
        <p:nvPicPr>
          <p:cNvPr id="1028" name="Picture 4"/>
          <p:cNvPicPr>
            <a:picLocks noChangeAspect="1" noChangeArrowheads="1"/>
          </p:cNvPicPr>
          <p:nvPr/>
        </p:nvPicPr>
        <p:blipFill>
          <a:blip r:embed="rId2"/>
          <a:srcRect/>
          <a:stretch>
            <a:fillRect/>
          </a:stretch>
        </p:blipFill>
        <p:spPr bwMode="auto">
          <a:xfrm>
            <a:off x="1213772" y="3786190"/>
            <a:ext cx="6715814" cy="2581222"/>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071546"/>
          </a:xfrm>
        </p:spPr>
        <p:txBody>
          <a:bodyPr>
            <a:normAutofit fontScale="90000"/>
          </a:bodyPr>
          <a:lstStyle/>
          <a:p>
            <a:r>
              <a:rPr lang="en-IN" dirty="0" smtClean="0"/>
              <a:t/>
            </a:r>
            <a:br>
              <a:rPr lang="en-IN" dirty="0" smtClean="0"/>
            </a:br>
            <a:r>
              <a:rPr lang="en-IN" dirty="0"/>
              <a:t>Conclusion &amp; </a:t>
            </a:r>
            <a:r>
              <a:rPr lang="en-IN" dirty="0" smtClean="0"/>
              <a:t>Client </a:t>
            </a:r>
            <a:r>
              <a:rPr lang="en-IN" dirty="0" smtClean="0"/>
              <a:t>Recommendations (continued…) </a:t>
            </a:r>
            <a:r>
              <a:rPr lang="en-IN" dirty="0"/>
              <a:t/>
            </a:r>
            <a:br>
              <a:rPr lang="en-IN" dirty="0"/>
            </a:br>
            <a:endParaRPr lang="en-IN" dirty="0"/>
          </a:p>
        </p:txBody>
      </p:sp>
      <p:sp>
        <p:nvSpPr>
          <p:cNvPr id="5" name="Content Placeholder 4"/>
          <p:cNvSpPr>
            <a:spLocks noGrp="1"/>
          </p:cNvSpPr>
          <p:nvPr>
            <p:ph idx="1"/>
          </p:nvPr>
        </p:nvSpPr>
        <p:spPr>
          <a:xfrm>
            <a:off x="457200" y="1214422"/>
            <a:ext cx="8229600" cy="5286412"/>
          </a:xfrm>
        </p:spPr>
        <p:txBody>
          <a:bodyPr>
            <a:normAutofit fontScale="92500" lnSpcReduction="20000"/>
          </a:bodyPr>
          <a:lstStyle/>
          <a:p>
            <a:pPr>
              <a:buNone/>
            </a:pPr>
            <a:r>
              <a:rPr lang="en-IN" sz="1800" dirty="0" smtClean="0"/>
              <a:t>	</a:t>
            </a:r>
            <a:endParaRPr lang="en-IN" sz="1800" dirty="0" smtClean="0"/>
          </a:p>
          <a:p>
            <a:pPr>
              <a:buNone/>
            </a:pPr>
            <a:r>
              <a:rPr lang="en-IN" sz="1800" dirty="0" smtClean="0"/>
              <a:t>	</a:t>
            </a:r>
            <a:r>
              <a:rPr lang="en-IN" sz="1800" dirty="0" smtClean="0"/>
              <a:t>Future course </a:t>
            </a:r>
            <a:r>
              <a:rPr lang="en-IN" sz="1800" dirty="0" smtClean="0"/>
              <a:t>of action would involve collecting more data from NEIS. Still we could have more occurrences of one class (TRUE) of target as the NEIS has strict admission criteria for participants. However, this would at least give us more meaningful statistics/ results.</a:t>
            </a:r>
          </a:p>
          <a:p>
            <a:pPr>
              <a:buNone/>
            </a:pPr>
            <a:endParaRPr lang="en-IN" sz="1800" dirty="0" smtClean="0"/>
          </a:p>
          <a:p>
            <a:pPr>
              <a:buNone/>
            </a:pPr>
            <a:r>
              <a:rPr lang="en-IN" sz="1800" dirty="0" smtClean="0"/>
              <a:t>Listed </a:t>
            </a:r>
            <a:r>
              <a:rPr lang="en-IN" sz="1800" dirty="0" smtClean="0"/>
              <a:t>below are the recommendations for the client based on the results:</a:t>
            </a:r>
          </a:p>
          <a:p>
            <a:pPr lvl="0"/>
            <a:r>
              <a:rPr lang="en-IN" sz="1800" dirty="0" smtClean="0"/>
              <a:t>Machine learning model achieved a prediction accuracy of 70%. Therefore, this ML model requires further tuning and until then client may only use it as an additional reference rather than taking decisions based on this result</a:t>
            </a:r>
            <a:r>
              <a:rPr lang="en-IN" sz="1800" dirty="0" smtClean="0"/>
              <a:t>.</a:t>
            </a:r>
          </a:p>
          <a:p>
            <a:pPr lvl="0"/>
            <a:endParaRPr lang="en-IN" sz="1800" dirty="0" smtClean="0"/>
          </a:p>
          <a:p>
            <a:pPr lvl="0"/>
            <a:r>
              <a:rPr lang="en-IN" sz="1800" dirty="0" smtClean="0"/>
              <a:t>We had several data points and features. However, most of the features had NANs and required imputation. If we can avoid having these NANs in the first place by capturing the necessary values, then accuracy/ prediction of ML model can be improved</a:t>
            </a:r>
            <a:r>
              <a:rPr lang="en-IN" sz="1800" dirty="0" smtClean="0"/>
              <a:t>.</a:t>
            </a:r>
          </a:p>
          <a:p>
            <a:pPr lvl="0"/>
            <a:endParaRPr lang="en-IN" sz="1800" dirty="0" smtClean="0"/>
          </a:p>
          <a:p>
            <a:pPr lvl="0"/>
            <a:r>
              <a:rPr lang="en-IN" sz="1800" dirty="0" smtClean="0"/>
              <a:t>In order to address the problem of imbalanced classes, ML techniques such as SMOTE, TOMEK etc were used in previous section. However, it is observed that the accuracy score had reduced to 0.53 from 0.69 although the classification score has greatly improved. In order to ensure good classification scores along with accuracy, we may have to collect more data so as to ensure that the occurrences of 2 classes (TRUE/FALSE) are balanced.</a:t>
            </a:r>
          </a:p>
          <a:p>
            <a:pPr>
              <a:buNone/>
            </a:pPr>
            <a:endParaRPr lang="en-IN" sz="1800" dirty="0" smtClean="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Introduction</a:t>
            </a:r>
            <a:endParaRPr lang="en-IN" dirty="0"/>
          </a:p>
        </p:txBody>
      </p:sp>
      <p:sp>
        <p:nvSpPr>
          <p:cNvPr id="5" name="Content Placeholder 4"/>
          <p:cNvSpPr>
            <a:spLocks noGrp="1"/>
          </p:cNvSpPr>
          <p:nvPr>
            <p:ph idx="1"/>
          </p:nvPr>
        </p:nvSpPr>
        <p:spPr/>
        <p:txBody>
          <a:bodyPr>
            <a:normAutofit fontScale="70000" lnSpcReduction="20000"/>
          </a:bodyPr>
          <a:lstStyle/>
          <a:p>
            <a:r>
              <a:rPr lang="en-IN" dirty="0" smtClean="0"/>
              <a:t>NEIS(New Enterprise Incentive scheme) is a </a:t>
            </a:r>
            <a:r>
              <a:rPr lang="en-IN" dirty="0" err="1" smtClean="0"/>
              <a:t>a</a:t>
            </a:r>
            <a:r>
              <a:rPr lang="en-IN" dirty="0" smtClean="0"/>
              <a:t> commonwealth government program to help eligible Australians(Job-seekers) into self-employment. The programme includes training in small business management, a business plan, one year of income support and mentor support. It is a programme delivered by a network of 21 providers who provide individualised help for job seekers to become self employed business owners. There are different types of assistance available under this program such as 'Training', 'Rental Allowance', 'New Business Assistance', 'Business mentoring and Support' etc. </a:t>
            </a:r>
          </a:p>
          <a:p>
            <a:r>
              <a:rPr lang="en-IN" dirty="0" smtClean="0"/>
              <a:t>This capstone project deals with the historical business level data of NEIS between 1 July 2007 and 31 May 2017, which involves business level administrative data and Post-Program Monitoring business level survey data. Goal of this project is to determine the success of a prospective applicant based on the historical data</a:t>
            </a:r>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&amp; Data points</a:t>
            </a:r>
            <a:endParaRPr lang="en-IN" dirty="0"/>
          </a:p>
        </p:txBody>
      </p:sp>
      <p:sp>
        <p:nvSpPr>
          <p:cNvPr id="3" name="Content Placeholder 2"/>
          <p:cNvSpPr>
            <a:spLocks noGrp="1"/>
          </p:cNvSpPr>
          <p:nvPr>
            <p:ph idx="1"/>
          </p:nvPr>
        </p:nvSpPr>
        <p:spPr>
          <a:xfrm>
            <a:off x="457200" y="1071546"/>
            <a:ext cx="8229600" cy="5500726"/>
          </a:xfrm>
        </p:spPr>
        <p:txBody>
          <a:bodyPr>
            <a:normAutofit fontScale="47500" lnSpcReduction="20000"/>
          </a:bodyPr>
          <a:lstStyle/>
          <a:p>
            <a:r>
              <a:rPr lang="en-IN" dirty="0" smtClean="0"/>
              <a:t>We have 2 excel documents as part of the dataset </a:t>
            </a:r>
            <a:r>
              <a:rPr lang="en-IN" dirty="0" smtClean="0"/>
              <a:t>– 1</a:t>
            </a:r>
            <a:r>
              <a:rPr lang="en-IN" dirty="0" smtClean="0"/>
              <a:t>) Mail Excel and </a:t>
            </a:r>
            <a:r>
              <a:rPr lang="en-IN" dirty="0" smtClean="0"/>
              <a:t>2</a:t>
            </a:r>
            <a:r>
              <a:rPr lang="en-IN" dirty="0" smtClean="0"/>
              <a:t>) Data dictionary. While the main excel contains actual data required for our analysis, the 'Data Dictionary' contains the metadata of the features, description and the possible values for the categorical features. Based on the data points present in the Main Excel i.e. Some of the columns are missing values (NAN), which makes these columns difficult to be considered for analysing the target. </a:t>
            </a:r>
            <a:endParaRPr lang="en-IN" dirty="0" smtClean="0"/>
          </a:p>
          <a:p>
            <a:r>
              <a:rPr lang="en-IN" dirty="0" smtClean="0"/>
              <a:t>There </a:t>
            </a:r>
            <a:r>
              <a:rPr lang="en-IN" dirty="0" smtClean="0"/>
              <a:t>are 53,000+ records in total and Columns having </a:t>
            </a:r>
            <a:r>
              <a:rPr lang="en-IN" dirty="0" err="1" smtClean="0"/>
              <a:t>atleast</a:t>
            </a:r>
            <a:r>
              <a:rPr lang="en-IN" dirty="0" smtClean="0"/>
              <a:t> 10K+ non-NAN records are listed </a:t>
            </a:r>
            <a:r>
              <a:rPr lang="en-IN" dirty="0" smtClean="0"/>
              <a:t>below: </a:t>
            </a:r>
          </a:p>
          <a:p>
            <a:pPr marL="514350" indent="-514350">
              <a:buAutoNum type="arabicParenBoth"/>
            </a:pPr>
            <a:r>
              <a:rPr lang="en-IN" dirty="0" err="1" smtClean="0"/>
              <a:t>business_id</a:t>
            </a:r>
            <a:r>
              <a:rPr lang="en-IN" dirty="0" smtClean="0"/>
              <a:t> </a:t>
            </a:r>
          </a:p>
          <a:p>
            <a:pPr marL="514350" indent="-514350">
              <a:buAutoNum type="arabicParenBoth"/>
            </a:pPr>
            <a:r>
              <a:rPr lang="en-IN" dirty="0" err="1" smtClean="0"/>
              <a:t>start_date</a:t>
            </a:r>
            <a:r>
              <a:rPr lang="en-IN" dirty="0" smtClean="0"/>
              <a:t> </a:t>
            </a:r>
          </a:p>
          <a:p>
            <a:pPr marL="514350" indent="-514350">
              <a:buAutoNum type="arabicParenBoth"/>
            </a:pPr>
            <a:r>
              <a:rPr lang="en-IN" dirty="0" err="1" smtClean="0"/>
              <a:t>end_date</a:t>
            </a:r>
            <a:r>
              <a:rPr lang="en-IN" dirty="0" smtClean="0"/>
              <a:t> </a:t>
            </a:r>
          </a:p>
          <a:p>
            <a:pPr marL="514350" indent="-514350">
              <a:buAutoNum type="arabicParenBoth"/>
            </a:pPr>
            <a:r>
              <a:rPr lang="en-IN" dirty="0" err="1" smtClean="0"/>
              <a:t>exit_reason</a:t>
            </a:r>
            <a:r>
              <a:rPr lang="en-IN" dirty="0" smtClean="0"/>
              <a:t> </a:t>
            </a:r>
          </a:p>
          <a:p>
            <a:pPr marL="514350" indent="-514350">
              <a:buAutoNum type="arabicParenBoth"/>
            </a:pPr>
            <a:r>
              <a:rPr lang="en-IN" dirty="0" smtClean="0"/>
              <a:t>successful</a:t>
            </a:r>
          </a:p>
          <a:p>
            <a:pPr marL="514350" indent="-514350">
              <a:buAutoNum type="arabicParenBoth"/>
            </a:pPr>
            <a:r>
              <a:rPr lang="en-IN" dirty="0" err="1" smtClean="0"/>
              <a:t>industry_type</a:t>
            </a:r>
            <a:r>
              <a:rPr lang="en-IN" dirty="0" smtClean="0"/>
              <a:t> </a:t>
            </a:r>
          </a:p>
          <a:p>
            <a:pPr marL="514350" indent="-514350">
              <a:buAutoNum type="arabicParenBoth"/>
            </a:pPr>
            <a:r>
              <a:rPr lang="en-IN" dirty="0" smtClean="0"/>
              <a:t>state </a:t>
            </a:r>
          </a:p>
          <a:p>
            <a:pPr marL="514350" indent="-514350">
              <a:buAutoNum type="arabicParenBoth"/>
            </a:pPr>
            <a:r>
              <a:rPr lang="en-IN" dirty="0" smtClean="0"/>
              <a:t>metro </a:t>
            </a:r>
          </a:p>
          <a:p>
            <a:pPr marL="514350" indent="-514350">
              <a:buAutoNum type="arabicParenBoth"/>
            </a:pPr>
            <a:r>
              <a:rPr lang="en-IN" dirty="0" err="1" smtClean="0"/>
              <a:t>age_group</a:t>
            </a:r>
            <a:r>
              <a:rPr lang="en-IN" dirty="0" smtClean="0"/>
              <a:t> </a:t>
            </a:r>
          </a:p>
          <a:p>
            <a:pPr marL="514350" indent="-514350">
              <a:buAutoNum type="arabicParenBoth"/>
            </a:pPr>
            <a:r>
              <a:rPr lang="en-IN" dirty="0" err="1" smtClean="0"/>
              <a:t>gender_cd</a:t>
            </a:r>
            <a:r>
              <a:rPr lang="en-IN" dirty="0" smtClean="0"/>
              <a:t> </a:t>
            </a:r>
          </a:p>
          <a:p>
            <a:pPr marL="514350" indent="-514350">
              <a:buAutoNum type="arabicParenBoth"/>
            </a:pPr>
            <a:endParaRPr lang="en-IN" dirty="0" smtClean="0"/>
          </a:p>
          <a:p>
            <a:pPr marL="514350" indent="-514350">
              <a:buNone/>
            </a:pPr>
            <a:r>
              <a:rPr lang="en-IN" dirty="0" smtClean="0"/>
              <a:t>	</a:t>
            </a:r>
            <a:r>
              <a:rPr lang="en-IN" dirty="0" smtClean="0"/>
              <a:t>Apart </a:t>
            </a:r>
            <a:r>
              <a:rPr lang="en-IN" dirty="0" smtClean="0"/>
              <a:t>from the above columns, we have some indicators that denote the personality type/ community of a person. Rather than considering multiple indicator columns, we will add one column "</a:t>
            </a:r>
            <a:r>
              <a:rPr lang="en-IN" dirty="0" err="1" smtClean="0"/>
              <a:t>Personality_type</a:t>
            </a:r>
            <a:r>
              <a:rPr lang="en-IN" dirty="0" smtClean="0"/>
              <a:t>" to the </a:t>
            </a:r>
            <a:r>
              <a:rPr lang="en-IN" dirty="0" err="1" smtClean="0"/>
              <a:t>dataframe</a:t>
            </a:r>
            <a:r>
              <a:rPr lang="en-IN" dirty="0" smtClean="0"/>
              <a:t> and that will explain the personality/community type of a business owner (11) </a:t>
            </a:r>
            <a:r>
              <a:rPr lang="en-IN" dirty="0" err="1" smtClean="0"/>
              <a:t>Personality_type</a:t>
            </a:r>
            <a:endParaRPr lang="en-IN" dirty="0" smtClean="0"/>
          </a:p>
          <a:p>
            <a:pPr marL="514350" indent="-514350">
              <a:buNone/>
            </a:pPr>
            <a:endParaRPr lang="en-IN" dirty="0" smtClean="0"/>
          </a:p>
          <a:p>
            <a:pPr marL="514350" indent="-514350"/>
            <a:r>
              <a:rPr lang="en-IN" dirty="0" smtClean="0"/>
              <a:t>The non-categorical column 'SV_HOURS_WORK' seems to have 8K records. This column was imputed by replacing NANs with the mean of the values present in this column. </a:t>
            </a:r>
          </a:p>
          <a:p>
            <a:pPr marL="514350" indent="-514350"/>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Influence of Features on Target</a:t>
            </a:r>
            <a:endParaRPr lang="en-IN" dirty="0"/>
          </a:p>
        </p:txBody>
      </p:sp>
      <p:sp>
        <p:nvSpPr>
          <p:cNvPr id="4" name="Text Placeholder 3"/>
          <p:cNvSpPr>
            <a:spLocks noGrp="1"/>
          </p:cNvSpPr>
          <p:nvPr>
            <p:ph idx="1"/>
          </p:nvPr>
        </p:nvSpPr>
        <p:spPr>
          <a:xfrm>
            <a:off x="457200" y="1142984"/>
            <a:ext cx="8229600" cy="4983179"/>
          </a:xfrm>
        </p:spPr>
        <p:txBody>
          <a:bodyPr/>
          <a:lstStyle/>
          <a:p>
            <a:pPr>
              <a:buNone/>
            </a:pPr>
            <a:r>
              <a:rPr lang="en-IN" dirty="0" smtClean="0"/>
              <a:t>		</a:t>
            </a:r>
            <a:r>
              <a:rPr lang="en-IN" sz="1800" b="1" i="1" dirty="0" smtClean="0"/>
              <a:t>Influence of Age group on the success of the </a:t>
            </a:r>
            <a:r>
              <a:rPr lang="en-IN" sz="1800" b="1" i="1" dirty="0" smtClean="0"/>
              <a:t>business</a:t>
            </a:r>
            <a:endParaRPr lang="en-IN" dirty="0" smtClean="0"/>
          </a:p>
          <a:p>
            <a:r>
              <a:rPr lang="en-IN" sz="1200" dirty="0" smtClean="0">
                <a:latin typeface="Arial" pitchFamily="34" charset="0"/>
                <a:cs typeface="Arial" pitchFamily="34" charset="0"/>
              </a:rPr>
              <a:t>Age </a:t>
            </a:r>
            <a:r>
              <a:rPr lang="en-IN" sz="1200" dirty="0" smtClean="0">
                <a:latin typeface="Arial" pitchFamily="34" charset="0"/>
                <a:cs typeface="Arial" pitchFamily="34" charset="0"/>
              </a:rPr>
              <a:t>groups between 25 to 45 are relatively more successful than those of other age groups </a:t>
            </a:r>
          </a:p>
          <a:p>
            <a:r>
              <a:rPr lang="en-IN" sz="1200" dirty="0" smtClean="0">
                <a:latin typeface="Arial" pitchFamily="34" charset="0"/>
                <a:cs typeface="Arial" pitchFamily="34" charset="0"/>
              </a:rPr>
              <a:t>The </a:t>
            </a:r>
            <a:r>
              <a:rPr lang="en-IN" sz="1200" dirty="0" smtClean="0">
                <a:latin typeface="Arial" pitchFamily="34" charset="0"/>
                <a:cs typeface="Arial" pitchFamily="34" charset="0"/>
              </a:rPr>
              <a:t>above age groups are very successful in the industry types '</a:t>
            </a:r>
            <a:r>
              <a:rPr lang="en-IN" sz="1200" dirty="0" err="1" smtClean="0">
                <a:latin typeface="Arial" pitchFamily="34" charset="0"/>
                <a:cs typeface="Arial" pitchFamily="34" charset="0"/>
              </a:rPr>
              <a:t>Property_and_business</a:t>
            </a:r>
            <a:r>
              <a:rPr lang="en-IN" sz="1200" dirty="0" smtClean="0">
                <a:latin typeface="Arial" pitchFamily="34" charset="0"/>
                <a:cs typeface="Arial" pitchFamily="34" charset="0"/>
              </a:rPr>
              <a:t>' and '</a:t>
            </a:r>
            <a:r>
              <a:rPr lang="en-IN" sz="1200" dirty="0" err="1" smtClean="0">
                <a:latin typeface="Arial" pitchFamily="34" charset="0"/>
                <a:cs typeface="Arial" pitchFamily="34" charset="0"/>
              </a:rPr>
              <a:t>personal_and_other</a:t>
            </a:r>
            <a:r>
              <a:rPr lang="en-IN" sz="1200" dirty="0" smtClean="0">
                <a:latin typeface="Arial" pitchFamily="34" charset="0"/>
                <a:cs typeface="Arial" pitchFamily="34" charset="0"/>
              </a:rPr>
              <a:t>' </a:t>
            </a:r>
          </a:p>
          <a:p>
            <a:r>
              <a:rPr lang="en-IN" sz="1200" dirty="0" smtClean="0">
                <a:latin typeface="Arial" pitchFamily="34" charset="0"/>
                <a:cs typeface="Arial" pitchFamily="34" charset="0"/>
              </a:rPr>
              <a:t>All </a:t>
            </a:r>
            <a:r>
              <a:rPr lang="en-IN" sz="1200" dirty="0" smtClean="0">
                <a:latin typeface="Arial" pitchFamily="34" charset="0"/>
                <a:cs typeface="Arial" pitchFamily="34" charset="0"/>
              </a:rPr>
              <a:t>the age groups were least or not so successful in industry types 'mining'</a:t>
            </a:r>
          </a:p>
          <a:p>
            <a:endParaRPr lang="en-IN" dirty="0" smtClean="0"/>
          </a:p>
          <a:p>
            <a:endParaRPr lang="en-IN" dirty="0"/>
          </a:p>
        </p:txBody>
      </p:sp>
      <p:pic>
        <p:nvPicPr>
          <p:cNvPr id="5" name="Picture 4"/>
          <p:cNvPicPr/>
          <p:nvPr/>
        </p:nvPicPr>
        <p:blipFill>
          <a:blip r:embed="rId2"/>
          <a:srcRect/>
          <a:stretch>
            <a:fillRect/>
          </a:stretch>
        </p:blipFill>
        <p:spPr bwMode="auto">
          <a:xfrm>
            <a:off x="214282" y="2357430"/>
            <a:ext cx="8929718" cy="45005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Influence of Features on Target</a:t>
            </a:r>
            <a:endParaRPr lang="en-IN" dirty="0"/>
          </a:p>
        </p:txBody>
      </p:sp>
      <p:sp>
        <p:nvSpPr>
          <p:cNvPr id="3" name="Content Placeholder 2"/>
          <p:cNvSpPr>
            <a:spLocks noGrp="1"/>
          </p:cNvSpPr>
          <p:nvPr>
            <p:ph idx="1"/>
          </p:nvPr>
        </p:nvSpPr>
        <p:spPr>
          <a:xfrm>
            <a:off x="457200" y="1071546"/>
            <a:ext cx="8229600" cy="5054617"/>
          </a:xfrm>
        </p:spPr>
        <p:txBody>
          <a:bodyPr/>
          <a:lstStyle/>
          <a:p>
            <a:pPr>
              <a:buNone/>
            </a:pPr>
            <a:r>
              <a:rPr lang="en-IN" dirty="0" smtClean="0"/>
              <a:t>		</a:t>
            </a:r>
            <a:r>
              <a:rPr lang="en-IN" sz="1800" b="1" i="1" dirty="0" smtClean="0"/>
              <a:t>Influence of Community/Personality Type on the success of the business</a:t>
            </a:r>
          </a:p>
          <a:p>
            <a:r>
              <a:rPr lang="en-IN" sz="1200" dirty="0" smtClean="0">
                <a:latin typeface="Arial" pitchFamily="34" charset="0"/>
                <a:cs typeface="Arial" pitchFamily="34" charset="0"/>
              </a:rPr>
              <a:t>Businesses </a:t>
            </a:r>
            <a:r>
              <a:rPr lang="en-IN" sz="1200" dirty="0" smtClean="0">
                <a:latin typeface="Arial" pitchFamily="34" charset="0"/>
                <a:cs typeface="Arial" pitchFamily="34" charset="0"/>
              </a:rPr>
              <a:t>started by Refugees are successful only 50% of the time- Department might have to allocate additional funds / training before allowing the refugee participants to start their own business. </a:t>
            </a:r>
            <a:endParaRPr lang="en-IN" sz="1200" dirty="0" smtClean="0">
              <a:latin typeface="Arial" pitchFamily="34" charset="0"/>
              <a:cs typeface="Arial" pitchFamily="34" charset="0"/>
            </a:endParaRPr>
          </a:p>
          <a:p>
            <a:r>
              <a:rPr lang="en-IN" sz="1200" dirty="0" smtClean="0">
                <a:latin typeface="Arial" pitchFamily="34" charset="0"/>
                <a:cs typeface="Arial" pitchFamily="34" charset="0"/>
              </a:rPr>
              <a:t>Although the Australian government has introduced policies/programs to encourage Aboriginal/indigenous participants, they are 57% successful, which shows that government will have to undertake additional measures.</a:t>
            </a:r>
          </a:p>
          <a:p>
            <a:endParaRPr lang="en-IN" sz="1200" dirty="0">
              <a:latin typeface="Arial" pitchFamily="34" charset="0"/>
              <a:cs typeface="Arial" pitchFamily="34" charset="0"/>
            </a:endParaRPr>
          </a:p>
          <a:p>
            <a:pPr>
              <a:buNone/>
            </a:pPr>
            <a:endParaRPr lang="en-IN" dirty="0"/>
          </a:p>
        </p:txBody>
      </p:sp>
      <p:pic>
        <p:nvPicPr>
          <p:cNvPr id="5" name="Picture 4"/>
          <p:cNvPicPr/>
          <p:nvPr/>
        </p:nvPicPr>
        <p:blipFill>
          <a:blip r:embed="rId2" cstate="print"/>
          <a:srcRect/>
          <a:stretch>
            <a:fillRect/>
          </a:stretch>
        </p:blipFill>
        <p:spPr bwMode="auto">
          <a:xfrm>
            <a:off x="0" y="3214686"/>
            <a:ext cx="2786050" cy="1785949"/>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3000364" y="2571744"/>
            <a:ext cx="5949950" cy="391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a:bodyPr>
          <a:lstStyle/>
          <a:p>
            <a:r>
              <a:rPr lang="en-IN" sz="2400" b="1" i="1" dirty="0" err="1" smtClean="0">
                <a:latin typeface="+mn-lt"/>
                <a:ea typeface="+mn-ea"/>
                <a:cs typeface="+mn-cs"/>
              </a:rPr>
              <a:t>Heatmaps</a:t>
            </a:r>
            <a:r>
              <a:rPr lang="en-IN" sz="2400" b="1" i="1" dirty="0" smtClean="0">
                <a:latin typeface="+mn-lt"/>
                <a:ea typeface="+mn-ea"/>
                <a:cs typeface="+mn-cs"/>
              </a:rPr>
              <a:t> of the features and their correlation to the Target: </a:t>
            </a:r>
          </a:p>
        </p:txBody>
      </p:sp>
      <p:sp>
        <p:nvSpPr>
          <p:cNvPr id="3" name="Content Placeholder 2"/>
          <p:cNvSpPr>
            <a:spLocks noGrp="1"/>
          </p:cNvSpPr>
          <p:nvPr>
            <p:ph idx="1"/>
          </p:nvPr>
        </p:nvSpPr>
        <p:spPr>
          <a:xfrm>
            <a:off x="457200" y="714356"/>
            <a:ext cx="8229600" cy="6000792"/>
          </a:xfrm>
        </p:spPr>
        <p:txBody>
          <a:bodyPr/>
          <a:lstStyle/>
          <a:p>
            <a:pPr>
              <a:buNone/>
            </a:pPr>
            <a:r>
              <a:rPr lang="en-IN" sz="1200" dirty="0" smtClean="0">
                <a:latin typeface="Arial" pitchFamily="34" charset="0"/>
                <a:cs typeface="Arial" pitchFamily="34" charset="0"/>
              </a:rPr>
              <a:t>	As </a:t>
            </a:r>
            <a:r>
              <a:rPr lang="en-IN" sz="1200" dirty="0" smtClean="0">
                <a:latin typeface="Arial" pitchFamily="34" charset="0"/>
                <a:cs typeface="Arial" pitchFamily="34" charset="0"/>
              </a:rPr>
              <a:t>per the Correlation results, only certain features are positively correlated such as </a:t>
            </a:r>
            <a:r>
              <a:rPr lang="en-IN" sz="1200" dirty="0" err="1" smtClean="0">
                <a:latin typeface="Arial" pitchFamily="34" charset="0"/>
                <a:cs typeface="Arial" pitchFamily="34" charset="0"/>
              </a:rPr>
              <a:t>sv_sat_overall</a:t>
            </a:r>
            <a:r>
              <a:rPr lang="en-IN" sz="1200" dirty="0" smtClean="0">
                <a:latin typeface="Arial" pitchFamily="34" charset="0"/>
                <a:cs typeface="Arial" pitchFamily="34" charset="0"/>
              </a:rPr>
              <a:t>, </a:t>
            </a:r>
            <a:r>
              <a:rPr lang="en-IN" sz="1200" dirty="0" err="1" smtClean="0">
                <a:latin typeface="Arial" pitchFamily="34" charset="0"/>
                <a:cs typeface="Arial" pitchFamily="34" charset="0"/>
              </a:rPr>
              <a:t>sv_sat_mentor</a:t>
            </a:r>
            <a:r>
              <a:rPr lang="en-IN" sz="1200" dirty="0" smtClean="0">
                <a:latin typeface="Arial" pitchFamily="34" charset="0"/>
                <a:cs typeface="Arial" pitchFamily="34" charset="0"/>
              </a:rPr>
              <a:t>, </a:t>
            </a:r>
            <a:r>
              <a:rPr lang="en-IN" sz="1200" dirty="0" err="1" smtClean="0">
                <a:latin typeface="Arial" pitchFamily="34" charset="0"/>
                <a:cs typeface="Arial" pitchFamily="34" charset="0"/>
              </a:rPr>
              <a:t>sv_sat_bus_train</a:t>
            </a:r>
            <a:r>
              <a:rPr lang="en-IN" sz="1200" dirty="0" smtClean="0">
                <a:latin typeface="Arial" pitchFamily="34" charset="0"/>
                <a:cs typeface="Arial" pitchFamily="34" charset="0"/>
              </a:rPr>
              <a:t> and </a:t>
            </a:r>
            <a:r>
              <a:rPr lang="en-IN" sz="1200" dirty="0" err="1" smtClean="0">
                <a:latin typeface="Arial" pitchFamily="34" charset="0"/>
                <a:cs typeface="Arial" pitchFamily="34" charset="0"/>
              </a:rPr>
              <a:t>sv_hours_work</a:t>
            </a:r>
            <a:r>
              <a:rPr lang="en-IN" sz="1200" dirty="0" smtClean="0">
                <a:latin typeface="Arial" pitchFamily="34" charset="0"/>
                <a:cs typeface="Arial" pitchFamily="34" charset="0"/>
              </a:rPr>
              <a:t>. All other features are either Close to ZERO/ negatively correlated. But none of the features appear to be very strongly correlated with the target "SUCCESS INDICATOR"</a:t>
            </a:r>
          </a:p>
          <a:p>
            <a:endParaRPr lang="en-IN" dirty="0"/>
          </a:p>
        </p:txBody>
      </p:sp>
      <p:pic>
        <p:nvPicPr>
          <p:cNvPr id="6" name="Picture 5"/>
          <p:cNvPicPr/>
          <p:nvPr/>
        </p:nvPicPr>
        <p:blipFill>
          <a:blip r:embed="rId2" cstate="print"/>
          <a:srcRect/>
          <a:stretch>
            <a:fillRect/>
          </a:stretch>
        </p:blipFill>
        <p:spPr bwMode="auto">
          <a:xfrm>
            <a:off x="142844" y="2786058"/>
            <a:ext cx="2428892" cy="1428760"/>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2571736" y="1357298"/>
            <a:ext cx="6572264" cy="55007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5794"/>
          </a:xfrm>
        </p:spPr>
        <p:txBody>
          <a:bodyPr>
            <a:normAutofit/>
          </a:bodyPr>
          <a:lstStyle/>
          <a:p>
            <a:r>
              <a:rPr lang="en-IN" dirty="0" smtClean="0"/>
              <a:t>Inferential Statistics</a:t>
            </a:r>
            <a:endParaRPr lang="en-IN" dirty="0"/>
          </a:p>
        </p:txBody>
      </p:sp>
      <p:sp>
        <p:nvSpPr>
          <p:cNvPr id="3" name="Content Placeholder 2"/>
          <p:cNvSpPr>
            <a:spLocks noGrp="1"/>
          </p:cNvSpPr>
          <p:nvPr>
            <p:ph idx="1"/>
          </p:nvPr>
        </p:nvSpPr>
        <p:spPr>
          <a:xfrm>
            <a:off x="0" y="714356"/>
            <a:ext cx="9001156" cy="6000792"/>
          </a:xfrm>
        </p:spPr>
        <p:txBody>
          <a:bodyPr>
            <a:normAutofit/>
          </a:bodyPr>
          <a:lstStyle/>
          <a:p>
            <a:pPr>
              <a:buNone/>
            </a:pPr>
            <a:r>
              <a:rPr lang="en-IN" sz="1200" dirty="0" smtClean="0">
                <a:latin typeface="Arial" pitchFamily="34" charset="0"/>
                <a:cs typeface="Arial" pitchFamily="34" charset="0"/>
              </a:rPr>
              <a:t>	</a:t>
            </a:r>
          </a:p>
          <a:p>
            <a:pPr>
              <a:buNone/>
            </a:pPr>
            <a:r>
              <a:rPr lang="en-IN" sz="1200" b="1" i="1" dirty="0">
                <a:latin typeface="Arial" pitchFamily="34" charset="0"/>
                <a:cs typeface="Arial" pitchFamily="34" charset="0"/>
              </a:rPr>
              <a:t>	</a:t>
            </a:r>
            <a:r>
              <a:rPr lang="en-IN" sz="1200" b="1" i="1" dirty="0" smtClean="0">
                <a:latin typeface="Arial" pitchFamily="34" charset="0"/>
                <a:cs typeface="Arial" pitchFamily="34" charset="0"/>
              </a:rPr>
              <a:t>	</a:t>
            </a:r>
            <a:r>
              <a:rPr lang="en-IN" sz="2000" b="1" i="1" dirty="0" smtClean="0"/>
              <a:t>ECDF </a:t>
            </a:r>
            <a:r>
              <a:rPr lang="en-IN" sz="2000" b="1" i="1" dirty="0" smtClean="0"/>
              <a:t>of non-categorical feature SV_WORK_HOURS (Number of employee work hours per business) </a:t>
            </a:r>
            <a:endParaRPr lang="en-IN" sz="2000" dirty="0" smtClean="0"/>
          </a:p>
          <a:p>
            <a:pPr>
              <a:buNone/>
            </a:pPr>
            <a:r>
              <a:rPr lang="en-IN" sz="1200" dirty="0" smtClean="0"/>
              <a:t>	</a:t>
            </a:r>
            <a:r>
              <a:rPr lang="en-IN" sz="1400" dirty="0" smtClean="0"/>
              <a:t>Non-categorical </a:t>
            </a:r>
            <a:r>
              <a:rPr lang="en-IN" sz="1400" dirty="0" smtClean="0"/>
              <a:t>variable 'SV_WORK_HOURS' is one of our features, which has a positive correlation with our Target variable 'SUCESS_INDICATOR'. On conducting the ECDF for this feature, we found that 80% of the businesses have work hours less than or equal to 35 hours. But this was due to imputation performed on this feature to remove the NAN values. Therefore, we perform bootstrapping on this feature with random sampling and plot the theoretical ECDF (shown below). According to the theoretical ECDF distribution, 97% of the businesses have &gt; 50 hours of work hours per week. This is very different from the actual result (of 35 hours per week)</a:t>
            </a:r>
          </a:p>
          <a:p>
            <a:pPr>
              <a:buNone/>
            </a:pPr>
            <a:endParaRPr lang="en-IN" sz="1200" dirty="0" smtClean="0">
              <a:latin typeface="Arial" pitchFamily="34" charset="0"/>
              <a:cs typeface="Arial" pitchFamily="34" charset="0"/>
            </a:endParaRPr>
          </a:p>
          <a:p>
            <a:pPr>
              <a:buNone/>
            </a:pPr>
            <a:endParaRPr lang="en-IN" sz="1200" dirty="0">
              <a:latin typeface="Arial" pitchFamily="34" charset="0"/>
              <a:cs typeface="Arial" pitchFamily="34" charset="0"/>
            </a:endParaRPr>
          </a:p>
        </p:txBody>
      </p:sp>
      <p:pic>
        <p:nvPicPr>
          <p:cNvPr id="6" name="Picture 5"/>
          <p:cNvPicPr/>
          <p:nvPr/>
        </p:nvPicPr>
        <p:blipFill>
          <a:blip r:embed="rId2"/>
          <a:srcRect/>
          <a:stretch>
            <a:fillRect/>
          </a:stretch>
        </p:blipFill>
        <p:spPr bwMode="auto">
          <a:xfrm>
            <a:off x="1714480" y="3000372"/>
            <a:ext cx="5461000" cy="37274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32"/>
          </a:xfrm>
        </p:spPr>
        <p:txBody>
          <a:bodyPr/>
          <a:lstStyle/>
          <a:p>
            <a:r>
              <a:rPr lang="en-IN" dirty="0" smtClean="0"/>
              <a:t>Inferential Statistics</a:t>
            </a:r>
            <a:endParaRPr lang="en-IN" dirty="0"/>
          </a:p>
        </p:txBody>
      </p:sp>
      <p:sp>
        <p:nvSpPr>
          <p:cNvPr id="3" name="Content Placeholder 2"/>
          <p:cNvSpPr>
            <a:spLocks noGrp="1"/>
          </p:cNvSpPr>
          <p:nvPr>
            <p:ph idx="1"/>
          </p:nvPr>
        </p:nvSpPr>
        <p:spPr>
          <a:xfrm>
            <a:off x="457200" y="1071546"/>
            <a:ext cx="8229600" cy="5643602"/>
          </a:xfrm>
        </p:spPr>
        <p:txBody>
          <a:bodyPr>
            <a:normAutofit fontScale="92500" lnSpcReduction="10000"/>
          </a:bodyPr>
          <a:lstStyle/>
          <a:p>
            <a:pPr>
              <a:buNone/>
            </a:pPr>
            <a:r>
              <a:rPr lang="en-IN" b="1" i="1" dirty="0" smtClean="0"/>
              <a:t>	</a:t>
            </a:r>
            <a:r>
              <a:rPr lang="en-IN" sz="2600" b="1" i="1" dirty="0" smtClean="0"/>
              <a:t>Null Hypothesis: Mean working hours of business is greater than or equal to 50? </a:t>
            </a:r>
          </a:p>
          <a:p>
            <a:pPr>
              <a:buNone/>
            </a:pPr>
            <a:r>
              <a:rPr lang="en-IN" dirty="0" smtClean="0"/>
              <a:t>	</a:t>
            </a:r>
            <a:r>
              <a:rPr lang="en-IN" sz="2400" dirty="0" smtClean="0"/>
              <a:t>A null hypothesis was performed on the feature SV_WORK_HOURS to check whether the hypothesis can be accepted. A P value of 0.49 is obtained and is greater than the significant level(0.05,0.01,0.001). This suggests that we accept (the NULL hypothesis) that the mean working hours of businesses can be greater than or equal to 50</a:t>
            </a:r>
          </a:p>
          <a:p>
            <a:pPr>
              <a:buNone/>
            </a:pPr>
            <a:endParaRPr lang="en-IN" dirty="0" smtClean="0"/>
          </a:p>
          <a:p>
            <a:pPr>
              <a:buNone/>
            </a:pPr>
            <a:r>
              <a:rPr lang="en-IN" sz="2600" b="1" i="1" dirty="0" smtClean="0"/>
              <a:t>	NULL Hypothesis: Check whether there is acceptable level of participation by Aboriginal people in the program</a:t>
            </a:r>
          </a:p>
          <a:p>
            <a:pPr>
              <a:buNone/>
            </a:pPr>
            <a:r>
              <a:rPr lang="en-IN" dirty="0" smtClean="0"/>
              <a:t>	</a:t>
            </a:r>
            <a:r>
              <a:rPr lang="en-IN" sz="2400" dirty="0" smtClean="0"/>
              <a:t>As part of this hypothesis test, we wanted to check whether the aboriginal participants are participating in the same ratio as that of other personalities. A P-Value of 0.48 implies that the hypothesis can be accepted. It is likely that there is equal participation from all communities/ personality types involved in the program.</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Machine Learning – Building Logistic Regression Model</a:t>
            </a:r>
            <a:endParaRPr lang="en-IN" dirty="0"/>
          </a:p>
        </p:txBody>
      </p:sp>
      <p:sp>
        <p:nvSpPr>
          <p:cNvPr id="3" name="Content Placeholder 2"/>
          <p:cNvSpPr>
            <a:spLocks noGrp="1"/>
          </p:cNvSpPr>
          <p:nvPr>
            <p:ph idx="1"/>
          </p:nvPr>
        </p:nvSpPr>
        <p:spPr/>
        <p:txBody>
          <a:bodyPr>
            <a:normAutofit fontScale="62500" lnSpcReduction="20000"/>
          </a:bodyPr>
          <a:lstStyle/>
          <a:p>
            <a:pPr>
              <a:buNone/>
            </a:pPr>
            <a:r>
              <a:rPr lang="en-IN" sz="2400" dirty="0" smtClean="0">
                <a:latin typeface="Arial" pitchFamily="34" charset="0"/>
                <a:cs typeface="Arial" pitchFamily="34" charset="0"/>
              </a:rPr>
              <a:t>	</a:t>
            </a:r>
            <a:r>
              <a:rPr lang="en-IN" sz="2400" dirty="0" smtClean="0"/>
              <a:t>We </a:t>
            </a:r>
            <a:r>
              <a:rPr lang="en-IN" sz="2400" dirty="0" smtClean="0"/>
              <a:t>are building a regression model to predict the success of a prospective applicant. For this purpose, the historical data is split into two halves. One for training the model and the other half to be used for testing the same. </a:t>
            </a:r>
            <a:endParaRPr lang="en-IN" sz="2400" dirty="0" smtClean="0"/>
          </a:p>
          <a:p>
            <a:pPr>
              <a:buNone/>
            </a:pPr>
            <a:endParaRPr lang="en-IN" sz="2400" dirty="0" smtClean="0"/>
          </a:p>
          <a:p>
            <a:pPr>
              <a:buNone/>
            </a:pPr>
            <a:r>
              <a:rPr lang="en-IN" sz="2400" dirty="0" smtClean="0"/>
              <a:t>	Listed </a:t>
            </a:r>
            <a:r>
              <a:rPr lang="en-IN" sz="2400" dirty="0" smtClean="0"/>
              <a:t>below are the features used to construct this model: </a:t>
            </a:r>
            <a:endParaRPr lang="en-IN" sz="2400" dirty="0" smtClean="0"/>
          </a:p>
          <a:p>
            <a:pPr>
              <a:buNone/>
            </a:pPr>
            <a:endParaRPr lang="en-IN" sz="2400" dirty="0" smtClean="0"/>
          </a:p>
          <a:p>
            <a:pPr lvl="0">
              <a:buNone/>
            </a:pPr>
            <a:r>
              <a:rPr lang="en-IN" sz="2400" dirty="0" smtClean="0"/>
              <a:t>	1) '</a:t>
            </a:r>
            <a:r>
              <a:rPr lang="en-IN" sz="2400" dirty="0" err="1" smtClean="0"/>
              <a:t>industry_type</a:t>
            </a:r>
            <a:r>
              <a:rPr lang="en-IN" sz="2400" dirty="0" smtClean="0"/>
              <a:t>' </a:t>
            </a:r>
            <a:endParaRPr lang="en-IN" sz="2400" dirty="0" smtClean="0"/>
          </a:p>
          <a:p>
            <a:pPr lvl="0">
              <a:buNone/>
            </a:pPr>
            <a:r>
              <a:rPr lang="en-IN" sz="2400" dirty="0" smtClean="0"/>
              <a:t>	</a:t>
            </a:r>
            <a:r>
              <a:rPr lang="en-IN" sz="2400" dirty="0" smtClean="0"/>
              <a:t>2</a:t>
            </a:r>
            <a:r>
              <a:rPr lang="en-IN" sz="2400" dirty="0" smtClean="0"/>
              <a:t>) 'state' </a:t>
            </a:r>
            <a:endParaRPr lang="en-IN" sz="2400" dirty="0" smtClean="0"/>
          </a:p>
          <a:p>
            <a:pPr lvl="0">
              <a:buNone/>
            </a:pPr>
            <a:r>
              <a:rPr lang="en-IN" sz="2400" dirty="0" smtClean="0"/>
              <a:t>	</a:t>
            </a:r>
            <a:r>
              <a:rPr lang="en-IN" sz="2400" dirty="0" smtClean="0"/>
              <a:t>3</a:t>
            </a:r>
            <a:r>
              <a:rPr lang="en-IN" sz="2400" dirty="0" smtClean="0"/>
              <a:t>) '</a:t>
            </a:r>
            <a:r>
              <a:rPr lang="en-IN" sz="2400" dirty="0" err="1" smtClean="0"/>
              <a:t>gender_cd</a:t>
            </a:r>
            <a:r>
              <a:rPr lang="en-IN" sz="2400" dirty="0" smtClean="0"/>
              <a:t>' </a:t>
            </a:r>
            <a:endParaRPr lang="en-IN" sz="2400" dirty="0" smtClean="0"/>
          </a:p>
          <a:p>
            <a:pPr lvl="0">
              <a:buNone/>
            </a:pPr>
            <a:r>
              <a:rPr lang="en-IN" sz="2400" dirty="0" smtClean="0"/>
              <a:t>	</a:t>
            </a:r>
            <a:r>
              <a:rPr lang="en-IN" sz="2400" dirty="0" smtClean="0"/>
              <a:t>4</a:t>
            </a:r>
            <a:r>
              <a:rPr lang="en-IN" sz="2400" dirty="0" smtClean="0"/>
              <a:t>) '</a:t>
            </a:r>
            <a:r>
              <a:rPr lang="en-IN" sz="2400" dirty="0" err="1" smtClean="0"/>
              <a:t>sv_hours_work</a:t>
            </a:r>
            <a:r>
              <a:rPr lang="en-IN" sz="2400" dirty="0" smtClean="0"/>
              <a:t>' </a:t>
            </a:r>
            <a:endParaRPr lang="en-IN" sz="2400" dirty="0" smtClean="0"/>
          </a:p>
          <a:p>
            <a:pPr lvl="0">
              <a:buNone/>
            </a:pPr>
            <a:r>
              <a:rPr lang="en-IN" sz="2400" dirty="0" smtClean="0"/>
              <a:t>	</a:t>
            </a:r>
            <a:r>
              <a:rPr lang="en-IN" sz="2400" dirty="0" smtClean="0"/>
              <a:t>5</a:t>
            </a:r>
            <a:r>
              <a:rPr lang="en-IN" sz="2400" dirty="0" smtClean="0"/>
              <a:t>) 'metro' </a:t>
            </a:r>
            <a:endParaRPr lang="en-IN" sz="2400" dirty="0" smtClean="0"/>
          </a:p>
          <a:p>
            <a:pPr lvl="0">
              <a:buNone/>
            </a:pPr>
            <a:r>
              <a:rPr lang="en-IN" sz="2400" dirty="0" smtClean="0"/>
              <a:t>	</a:t>
            </a:r>
            <a:r>
              <a:rPr lang="en-IN" sz="2400" dirty="0" smtClean="0"/>
              <a:t>6</a:t>
            </a:r>
            <a:r>
              <a:rPr lang="en-IN" sz="2400" dirty="0" smtClean="0"/>
              <a:t>) '</a:t>
            </a:r>
            <a:r>
              <a:rPr lang="en-IN" sz="2400" dirty="0" err="1" smtClean="0"/>
              <a:t>age_group</a:t>
            </a:r>
            <a:r>
              <a:rPr lang="en-IN" sz="2400" dirty="0" smtClean="0"/>
              <a:t>'</a:t>
            </a:r>
          </a:p>
          <a:p>
            <a:pPr>
              <a:buNone/>
            </a:pPr>
            <a:r>
              <a:rPr lang="en-IN" sz="2400" dirty="0" smtClean="0"/>
              <a:t>	7</a:t>
            </a:r>
            <a:r>
              <a:rPr lang="en-IN" sz="2400" dirty="0" smtClean="0"/>
              <a:t>) '</a:t>
            </a:r>
            <a:r>
              <a:rPr lang="en-IN" sz="2400" dirty="0" err="1" smtClean="0"/>
              <a:t>indigenous_ind</a:t>
            </a:r>
            <a:r>
              <a:rPr lang="en-IN" sz="2400" dirty="0" smtClean="0"/>
              <a:t>' </a:t>
            </a:r>
            <a:endParaRPr lang="en-IN" sz="2400" dirty="0" smtClean="0"/>
          </a:p>
          <a:p>
            <a:pPr>
              <a:buNone/>
            </a:pPr>
            <a:r>
              <a:rPr lang="en-IN" sz="2400" dirty="0" smtClean="0"/>
              <a:t>	</a:t>
            </a:r>
            <a:r>
              <a:rPr lang="en-IN" sz="2400" dirty="0" smtClean="0"/>
              <a:t>8</a:t>
            </a:r>
            <a:r>
              <a:rPr lang="en-IN" sz="2400" dirty="0" smtClean="0"/>
              <a:t>) '</a:t>
            </a:r>
            <a:r>
              <a:rPr lang="en-IN" sz="2400" dirty="0" err="1" smtClean="0"/>
              <a:t>ex_offender_ind</a:t>
            </a:r>
            <a:r>
              <a:rPr lang="en-IN" sz="2400" dirty="0" smtClean="0"/>
              <a:t>' </a:t>
            </a:r>
            <a:endParaRPr lang="en-IN" sz="2400" dirty="0" smtClean="0"/>
          </a:p>
          <a:p>
            <a:pPr>
              <a:buNone/>
            </a:pPr>
            <a:r>
              <a:rPr lang="en-IN" sz="2400" dirty="0" smtClean="0"/>
              <a:t>	</a:t>
            </a:r>
            <a:r>
              <a:rPr lang="en-IN" sz="2400" dirty="0" smtClean="0"/>
              <a:t>9</a:t>
            </a:r>
            <a:r>
              <a:rPr lang="en-IN" sz="2400" dirty="0" smtClean="0"/>
              <a:t>) '</a:t>
            </a:r>
            <a:r>
              <a:rPr lang="en-IN" sz="2400" dirty="0" err="1" smtClean="0"/>
              <a:t>nesb_ind</a:t>
            </a:r>
            <a:r>
              <a:rPr lang="en-IN" sz="2400" dirty="0" smtClean="0"/>
              <a:t>' 10) '</a:t>
            </a:r>
            <a:r>
              <a:rPr lang="en-IN" sz="2400" dirty="0" err="1" smtClean="0"/>
              <a:t>refugee_ind</a:t>
            </a:r>
            <a:r>
              <a:rPr lang="en-IN" sz="2400" dirty="0" smtClean="0"/>
              <a:t>' </a:t>
            </a:r>
          </a:p>
          <a:p>
            <a:pPr>
              <a:buNone/>
            </a:pPr>
            <a:r>
              <a:rPr lang="en-IN" sz="2400" dirty="0" smtClean="0"/>
              <a:t>	11</a:t>
            </a:r>
            <a:r>
              <a:rPr lang="en-IN" sz="2400" dirty="0" smtClean="0"/>
              <a:t>) '</a:t>
            </a:r>
            <a:r>
              <a:rPr lang="en-IN" sz="2400" dirty="0" err="1" smtClean="0"/>
              <a:t>disability_ind</a:t>
            </a:r>
            <a:r>
              <a:rPr lang="en-IN" sz="2400" dirty="0" smtClean="0"/>
              <a:t>'  </a:t>
            </a:r>
            <a:endParaRPr lang="en-IN" sz="2400" dirty="0" smtClean="0"/>
          </a:p>
          <a:p>
            <a:pPr>
              <a:buNone/>
            </a:pPr>
            <a:r>
              <a:rPr lang="en-IN" sz="2400" dirty="0" smtClean="0"/>
              <a:t>	</a:t>
            </a:r>
            <a:r>
              <a:rPr lang="en-IN" sz="2400" dirty="0" smtClean="0"/>
              <a:t>12</a:t>
            </a:r>
            <a:r>
              <a:rPr lang="en-IN" sz="2400" dirty="0" smtClean="0"/>
              <a:t>) '</a:t>
            </a:r>
            <a:r>
              <a:rPr lang="en-IN" sz="2400" dirty="0" err="1" smtClean="0"/>
              <a:t>homeless_ind</a:t>
            </a:r>
            <a:r>
              <a:rPr lang="en-IN" sz="2400" dirty="0" smtClean="0"/>
              <a:t>' </a:t>
            </a:r>
            <a:endParaRPr lang="en-IN" sz="2400" dirty="0" smtClean="0"/>
          </a:p>
          <a:p>
            <a:pPr>
              <a:buNone/>
            </a:pPr>
            <a:r>
              <a:rPr lang="en-IN" sz="2400" dirty="0" smtClean="0"/>
              <a:t>	</a:t>
            </a:r>
            <a:r>
              <a:rPr lang="en-IN" sz="2400" dirty="0" smtClean="0"/>
              <a:t>13</a:t>
            </a:r>
            <a:r>
              <a:rPr lang="en-IN" sz="2400" dirty="0" smtClean="0"/>
              <a:t>) '</a:t>
            </a:r>
            <a:r>
              <a:rPr lang="en-IN" sz="2400" dirty="0" err="1" smtClean="0"/>
              <a:t>sole_parent_ind</a:t>
            </a:r>
            <a:r>
              <a:rPr lang="en-IN" sz="2400" dirty="0" smtClean="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359</Words>
  <Application>Microsoft Office PowerPoint</Application>
  <PresentationFormat>On-screen Show (4:3)</PresentationFormat>
  <Paragraphs>108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DSC Capstone 1</vt:lpstr>
      <vt:lpstr>Introduction</vt:lpstr>
      <vt:lpstr>Features &amp; Data points</vt:lpstr>
      <vt:lpstr>Influence of Features on Target</vt:lpstr>
      <vt:lpstr>Influence of Features on Target</vt:lpstr>
      <vt:lpstr>Heatmaps of the features and their correlation to the Target: </vt:lpstr>
      <vt:lpstr>Inferential Statistics</vt:lpstr>
      <vt:lpstr>Inferential Statistics</vt:lpstr>
      <vt:lpstr>Machine Learning – Building Logistic Regression Model</vt:lpstr>
      <vt:lpstr>Machine Learning – Building Logistic Regression Model</vt:lpstr>
      <vt:lpstr>Machine Learning – Building Logistic Regression Model</vt:lpstr>
      <vt:lpstr>Machine Learning – Building Logistic Regression Model</vt:lpstr>
      <vt:lpstr>Machine Learning – Building Logistic Regression Model</vt:lpstr>
      <vt:lpstr>Machine Learning – Building Logistic Regression Model</vt:lpstr>
      <vt:lpstr>Machine Learning – Imbalanced classes</vt:lpstr>
      <vt:lpstr> Conclusion &amp; Client Recommendations  </vt:lpstr>
      <vt:lpstr> Conclusion &amp; Client Recommendations (continued…)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Capstone 2</dc:title>
  <dc:creator>Lavanya srinivasan</dc:creator>
  <cp:lastModifiedBy>Lavanya srinivasan</cp:lastModifiedBy>
  <cp:revision>29</cp:revision>
  <dcterms:created xsi:type="dcterms:W3CDTF">2019-05-02T18:33:50Z</dcterms:created>
  <dcterms:modified xsi:type="dcterms:W3CDTF">2019-05-03T20:54:33Z</dcterms:modified>
</cp:coreProperties>
</file>