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8" r:id="rId4"/>
  </p:sldMasterIdLst>
  <p:notesMasterIdLst>
    <p:notesMasterId r:id="rId16"/>
  </p:notesMasterIdLst>
  <p:handoutMasterIdLst>
    <p:handoutMasterId r:id="rId17"/>
  </p:handoutMasterIdLst>
  <p:sldIdLst>
    <p:sldId id="289" r:id="rId5"/>
    <p:sldId id="286" r:id="rId6"/>
    <p:sldId id="312" r:id="rId7"/>
    <p:sldId id="297" r:id="rId8"/>
    <p:sldId id="298" r:id="rId9"/>
    <p:sldId id="307" r:id="rId10"/>
    <p:sldId id="309" r:id="rId11"/>
    <p:sldId id="310" r:id="rId12"/>
    <p:sldId id="290" r:id="rId13"/>
    <p:sldId id="311" r:id="rId14"/>
    <p:sldId id="3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122" d="100"/>
          <a:sy n="122" d="100"/>
        </p:scale>
        <p:origin x="336" y="19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97037012025484"/>
          <c:y val="3.6018592211838535E-2"/>
          <c:w val="0.90774961478109673"/>
          <c:h val="0.80395628329386282"/>
        </c:manualLayout>
      </c:layout>
      <c:barChart>
        <c:barDir val="col"/>
        <c:grouping val="clustered"/>
        <c:varyColors val="0"/>
        <c:ser>
          <c:idx val="0"/>
          <c:order val="0"/>
          <c:tx>
            <c:strRef>
              <c:f>Sheet1!$B$1</c:f>
              <c:strCache>
                <c:ptCount val="1"/>
                <c:pt idx="0">
                  <c:v>Fuel Cost per MMBtu</c:v>
                </c:pt>
              </c:strCache>
            </c:strRef>
          </c:tx>
          <c:spPr>
            <a:solidFill>
              <a:schemeClr val="accent1"/>
            </a:solidFill>
            <a:ln>
              <a:noFill/>
            </a:ln>
            <a:effectLst/>
          </c:spPr>
          <c:invertIfNegative val="0"/>
          <c:cat>
            <c:strRef>
              <c:f>Sheet1!$A$2:$A$4</c:f>
              <c:strCache>
                <c:ptCount val="3"/>
                <c:pt idx="0">
                  <c:v>Gas</c:v>
                </c:pt>
                <c:pt idx="1">
                  <c:v>Oil</c:v>
                </c:pt>
                <c:pt idx="2">
                  <c:v>Coal</c:v>
                </c:pt>
              </c:strCache>
            </c:strRef>
          </c:cat>
          <c:val>
            <c:numRef>
              <c:f>Sheet1!$B$2:$B$4</c:f>
              <c:numCache>
                <c:formatCode>General</c:formatCode>
                <c:ptCount val="3"/>
                <c:pt idx="0">
                  <c:v>3.0480999999999998</c:v>
                </c:pt>
                <c:pt idx="1">
                  <c:v>10.4903</c:v>
                </c:pt>
                <c:pt idx="2">
                  <c:v>1.8824000000000001</c:v>
                </c:pt>
              </c:numCache>
            </c:numRef>
          </c:val>
          <c:extLst>
            <c:ext xmlns:c16="http://schemas.microsoft.com/office/drawing/2014/chart" uri="{C3380CC4-5D6E-409C-BE32-E72D297353CC}">
              <c16:uniqueId val="{00000000-5D48-46E8-BC9D-C2E4C22F1476}"/>
            </c:ext>
          </c:extLst>
        </c:ser>
        <c:dLbls>
          <c:showLegendKey val="0"/>
          <c:showVal val="0"/>
          <c:showCatName val="0"/>
          <c:showSerName val="0"/>
          <c:showPercent val="0"/>
          <c:showBubbleSize val="0"/>
        </c:dLbls>
        <c:gapWidth val="219"/>
        <c:overlap val="-27"/>
        <c:axId val="156350351"/>
        <c:axId val="156350767"/>
      </c:barChart>
      <c:catAx>
        <c:axId val="156350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350767"/>
        <c:crosses val="autoZero"/>
        <c:auto val="1"/>
        <c:lblAlgn val="ctr"/>
        <c:lblOffset val="100"/>
        <c:noMultiLvlLbl val="0"/>
      </c:catAx>
      <c:valAx>
        <c:axId val="15635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350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Fuel</a:t>
            </a:r>
            <a:r>
              <a:rPr lang="en-US" baseline="0" dirty="0"/>
              <a:t> Received Units</a:t>
            </a:r>
            <a:endParaRPr lang="en-US" dirty="0"/>
          </a:p>
        </c:rich>
      </c:tx>
      <c:layout>
        <c:manualLayout>
          <c:xMode val="edge"/>
          <c:yMode val="edge"/>
          <c:x val="0.28509701352072025"/>
          <c:y val="6.34861237472381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923259146398141"/>
          <c:y val="0.15022266018509511"/>
          <c:w val="0.89417667322834649"/>
          <c:h val="0.77869188123204469"/>
        </c:manualLayout>
      </c:layout>
      <c:barChart>
        <c:barDir val="col"/>
        <c:grouping val="clustered"/>
        <c:varyColors val="0"/>
        <c:ser>
          <c:idx val="0"/>
          <c:order val="0"/>
          <c:tx>
            <c:strRef>
              <c:f>Sheet1!$B$1</c:f>
              <c:strCache>
                <c:ptCount val="1"/>
                <c:pt idx="0">
                  <c:v>Units of Fuel received</c:v>
                </c:pt>
              </c:strCache>
            </c:strRef>
          </c:tx>
          <c:spPr>
            <a:solidFill>
              <a:schemeClr val="accent2"/>
            </a:solidFill>
            <a:ln>
              <a:noFill/>
            </a:ln>
            <a:effectLst/>
          </c:spPr>
          <c:invertIfNegative val="0"/>
          <c:cat>
            <c:strRef>
              <c:f>Sheet1!$A$2:$A$4</c:f>
              <c:strCache>
                <c:ptCount val="3"/>
                <c:pt idx="0">
                  <c:v>Gas</c:v>
                </c:pt>
                <c:pt idx="1">
                  <c:v>Oil</c:v>
                </c:pt>
                <c:pt idx="2">
                  <c:v>Coal</c:v>
                </c:pt>
              </c:strCache>
            </c:strRef>
          </c:cat>
          <c:val>
            <c:numRef>
              <c:f>Sheet1!$B$2:$B$4</c:f>
              <c:numCache>
                <c:formatCode>General</c:formatCode>
                <c:ptCount val="3"/>
                <c:pt idx="0">
                  <c:v>316259.17</c:v>
                </c:pt>
                <c:pt idx="1">
                  <c:v>5074.46</c:v>
                </c:pt>
                <c:pt idx="2">
                  <c:v>43927.89</c:v>
                </c:pt>
              </c:numCache>
            </c:numRef>
          </c:val>
          <c:extLst>
            <c:ext xmlns:c16="http://schemas.microsoft.com/office/drawing/2014/chart" uri="{C3380CC4-5D6E-409C-BE32-E72D297353CC}">
              <c16:uniqueId val="{00000000-ABC2-404B-8C3E-E54DECCA5805}"/>
            </c:ext>
          </c:extLst>
        </c:ser>
        <c:dLbls>
          <c:showLegendKey val="0"/>
          <c:showVal val="0"/>
          <c:showCatName val="0"/>
          <c:showSerName val="0"/>
          <c:showPercent val="0"/>
          <c:showBubbleSize val="0"/>
        </c:dLbls>
        <c:gapWidth val="219"/>
        <c:overlap val="-27"/>
        <c:axId val="2099321279"/>
        <c:axId val="2099327103"/>
      </c:barChart>
      <c:catAx>
        <c:axId val="209932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9327103"/>
        <c:crosses val="autoZero"/>
        <c:auto val="1"/>
        <c:lblAlgn val="ctr"/>
        <c:lblOffset val="100"/>
        <c:noMultiLvlLbl val="0"/>
      </c:catAx>
      <c:valAx>
        <c:axId val="2099327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9321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6239B-B901-4C90-9860-808690A648C2}"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4A51D2F-62C8-4A9B-BD06-B5B8D4E00CEA}">
      <dgm:prSet phldrT="[Text]" custT="1"/>
      <dgm:spPr/>
      <dgm:t>
        <a:bodyPr/>
        <a:lstStyle/>
        <a:p>
          <a:r>
            <a:rPr lang="en-US" sz="2500" b="1" dirty="0">
              <a:latin typeface="Times New Roman" panose="02020603050405020304" pitchFamily="18" charset="0"/>
              <a:cs typeface="Times New Roman" panose="02020603050405020304" pitchFamily="18" charset="0"/>
            </a:rPr>
            <a:t>Cluster 1: Gas</a:t>
          </a:r>
        </a:p>
      </dgm:t>
    </dgm:pt>
    <dgm:pt modelId="{303DA607-4F20-48AF-A702-76BD63711787}" type="parTrans" cxnId="{5678D849-290B-4E61-A8C7-4FB2A7945D0A}">
      <dgm:prSet/>
      <dgm:spPr/>
      <dgm:t>
        <a:bodyPr/>
        <a:lstStyle/>
        <a:p>
          <a:endParaRPr lang="en-US"/>
        </a:p>
      </dgm:t>
    </dgm:pt>
    <dgm:pt modelId="{3A4AF1CD-C694-4499-ABC9-2F2BF72A1D90}" type="sibTrans" cxnId="{5678D849-290B-4E61-A8C7-4FB2A7945D0A}">
      <dgm:prSet/>
      <dgm:spPr/>
      <dgm:t>
        <a:bodyPr/>
        <a:lstStyle/>
        <a:p>
          <a:endParaRPr lang="en-US"/>
        </a:p>
      </dgm:t>
    </dgm:pt>
    <dgm:pt modelId="{5A1327A8-354B-4644-8AFE-A34C456833FC}">
      <dgm:prSet phldrT="[Text]" custT="1"/>
      <dgm:spPr/>
      <dgm:t>
        <a:bodyPr/>
        <a:lstStyle/>
        <a:p>
          <a:r>
            <a:rPr lang="en-US" sz="2500" b="1">
              <a:latin typeface="Times New Roman" panose="02020603050405020304" pitchFamily="18" charset="0"/>
              <a:cs typeface="Times New Roman" panose="02020603050405020304" pitchFamily="18" charset="0"/>
            </a:rPr>
            <a:t>Cluster 2: Oil</a:t>
          </a:r>
          <a:endParaRPr lang="en-US" sz="2500" b="1" dirty="0">
            <a:latin typeface="Times New Roman" panose="02020603050405020304" pitchFamily="18" charset="0"/>
            <a:cs typeface="Times New Roman" panose="02020603050405020304" pitchFamily="18" charset="0"/>
          </a:endParaRPr>
        </a:p>
      </dgm:t>
    </dgm:pt>
    <dgm:pt modelId="{9A4C1E3D-2089-47FA-8503-875AF67A36C0}" type="parTrans" cxnId="{F1FAA7C9-9203-4E2F-8A57-E90D7E6AEACB}">
      <dgm:prSet/>
      <dgm:spPr/>
      <dgm:t>
        <a:bodyPr/>
        <a:lstStyle/>
        <a:p>
          <a:endParaRPr lang="en-US"/>
        </a:p>
      </dgm:t>
    </dgm:pt>
    <dgm:pt modelId="{0A3BF517-1C1A-4AD8-B57E-B0C2C52362A4}" type="sibTrans" cxnId="{F1FAA7C9-9203-4E2F-8A57-E90D7E6AEACB}">
      <dgm:prSet/>
      <dgm:spPr/>
      <dgm:t>
        <a:bodyPr/>
        <a:lstStyle/>
        <a:p>
          <a:endParaRPr lang="en-US"/>
        </a:p>
      </dgm:t>
    </dgm:pt>
    <dgm:pt modelId="{AF78D6A2-C662-4115-A0C7-CF3EB16026B2}">
      <dgm:prSet phldrT="[Text]" custT="1"/>
      <dgm:spPr/>
      <dgm:t>
        <a:bodyPr/>
        <a:lstStyle/>
        <a:p>
          <a:r>
            <a:rPr lang="en-US" sz="2500" b="1">
              <a:latin typeface="Times New Roman" panose="02020603050405020304" pitchFamily="18" charset="0"/>
              <a:cs typeface="Times New Roman" panose="02020603050405020304" pitchFamily="18" charset="0"/>
            </a:rPr>
            <a:t>Cluster 3: Coal</a:t>
          </a:r>
          <a:endParaRPr lang="en-US" sz="2500" b="1" dirty="0">
            <a:latin typeface="Times New Roman" panose="02020603050405020304" pitchFamily="18" charset="0"/>
            <a:cs typeface="Times New Roman" panose="02020603050405020304" pitchFamily="18" charset="0"/>
          </a:endParaRPr>
        </a:p>
      </dgm:t>
    </dgm:pt>
    <dgm:pt modelId="{69D655F4-480C-4564-9E10-FED89346B022}" type="parTrans" cxnId="{2D59352C-035B-4C3F-A8B7-5B039E1A2DB7}">
      <dgm:prSet/>
      <dgm:spPr/>
      <dgm:t>
        <a:bodyPr/>
        <a:lstStyle/>
        <a:p>
          <a:endParaRPr lang="en-US"/>
        </a:p>
      </dgm:t>
    </dgm:pt>
    <dgm:pt modelId="{F8F7B427-C9D0-41D0-86F1-E4855A348F3F}" type="sibTrans" cxnId="{2D59352C-035B-4C3F-A8B7-5B039E1A2DB7}">
      <dgm:prSet/>
      <dgm:spPr/>
      <dgm:t>
        <a:bodyPr/>
        <a:lstStyle/>
        <a:p>
          <a:endParaRPr lang="en-US"/>
        </a:p>
      </dgm:t>
    </dgm:pt>
    <dgm:pt modelId="{6E726197-0EC2-45AC-B1D3-CBC26E39F404}" type="pres">
      <dgm:prSet presAssocID="{5D56239B-B901-4C90-9860-808690A648C2}" presName="Name0" presStyleCnt="0">
        <dgm:presLayoutVars>
          <dgm:chMax val="7"/>
          <dgm:chPref val="7"/>
          <dgm:dir/>
        </dgm:presLayoutVars>
      </dgm:prSet>
      <dgm:spPr/>
    </dgm:pt>
    <dgm:pt modelId="{65D95AA1-6787-4BC1-A526-6C21E3D533FB}" type="pres">
      <dgm:prSet presAssocID="{5D56239B-B901-4C90-9860-808690A648C2}" presName="Name1" presStyleCnt="0"/>
      <dgm:spPr/>
    </dgm:pt>
    <dgm:pt modelId="{A3E83DC1-654A-4CCB-A7A1-608B6EB8CF82}" type="pres">
      <dgm:prSet presAssocID="{5D56239B-B901-4C90-9860-808690A648C2}" presName="cycle" presStyleCnt="0"/>
      <dgm:spPr/>
    </dgm:pt>
    <dgm:pt modelId="{4D7A02E0-1DB1-4585-AC5C-A2F953F3CD7D}" type="pres">
      <dgm:prSet presAssocID="{5D56239B-B901-4C90-9860-808690A648C2}" presName="srcNode" presStyleLbl="node1" presStyleIdx="0" presStyleCnt="3"/>
      <dgm:spPr/>
    </dgm:pt>
    <dgm:pt modelId="{118FBDD1-7FDB-4C05-86B1-7CF3C3362CA3}" type="pres">
      <dgm:prSet presAssocID="{5D56239B-B901-4C90-9860-808690A648C2}" presName="conn" presStyleLbl="parChTrans1D2" presStyleIdx="0" presStyleCnt="1"/>
      <dgm:spPr/>
    </dgm:pt>
    <dgm:pt modelId="{78F3D43E-747A-4D46-850F-864E708B2459}" type="pres">
      <dgm:prSet presAssocID="{5D56239B-B901-4C90-9860-808690A648C2}" presName="extraNode" presStyleLbl="node1" presStyleIdx="0" presStyleCnt="3"/>
      <dgm:spPr/>
    </dgm:pt>
    <dgm:pt modelId="{B705CF63-ACE0-4D23-81CB-480B084A8207}" type="pres">
      <dgm:prSet presAssocID="{5D56239B-B901-4C90-9860-808690A648C2}" presName="dstNode" presStyleLbl="node1" presStyleIdx="0" presStyleCnt="3"/>
      <dgm:spPr/>
    </dgm:pt>
    <dgm:pt modelId="{6A2522E1-1D76-4122-B705-E002D56E2544}" type="pres">
      <dgm:prSet presAssocID="{F4A51D2F-62C8-4A9B-BD06-B5B8D4E00CEA}" presName="text_1" presStyleLbl="node1" presStyleIdx="0" presStyleCnt="3">
        <dgm:presLayoutVars>
          <dgm:bulletEnabled val="1"/>
        </dgm:presLayoutVars>
      </dgm:prSet>
      <dgm:spPr/>
    </dgm:pt>
    <dgm:pt modelId="{5368D814-59CD-4700-88CB-4A3C277339C9}" type="pres">
      <dgm:prSet presAssocID="{F4A51D2F-62C8-4A9B-BD06-B5B8D4E00CEA}" presName="accent_1" presStyleCnt="0"/>
      <dgm:spPr/>
    </dgm:pt>
    <dgm:pt modelId="{48BC43BE-474B-4597-8FB1-8B9733EAFC72}" type="pres">
      <dgm:prSet presAssocID="{F4A51D2F-62C8-4A9B-BD06-B5B8D4E00CEA}" presName="accentRepeatNode" presStyleLbl="solidFgAcc1" presStyleIdx="0" presStyleCnt="3" custScaleY="78586"/>
      <dgm:spPr/>
    </dgm:pt>
    <dgm:pt modelId="{4B29DFCA-6EB6-49F5-A65A-4450A60B1169}" type="pres">
      <dgm:prSet presAssocID="{5A1327A8-354B-4644-8AFE-A34C456833FC}" presName="text_2" presStyleLbl="node1" presStyleIdx="1" presStyleCnt="3">
        <dgm:presLayoutVars>
          <dgm:bulletEnabled val="1"/>
        </dgm:presLayoutVars>
      </dgm:prSet>
      <dgm:spPr/>
    </dgm:pt>
    <dgm:pt modelId="{EF87B017-1341-4BD7-AD68-792E111E1EB5}" type="pres">
      <dgm:prSet presAssocID="{5A1327A8-354B-4644-8AFE-A34C456833FC}" presName="accent_2" presStyleCnt="0"/>
      <dgm:spPr/>
    </dgm:pt>
    <dgm:pt modelId="{E634D4D9-3CA2-4555-ABB3-A2BFD9E18865}" type="pres">
      <dgm:prSet presAssocID="{5A1327A8-354B-4644-8AFE-A34C456833FC}" presName="accentRepeatNode" presStyleLbl="solidFgAcc1" presStyleIdx="1" presStyleCnt="3"/>
      <dgm:spPr/>
    </dgm:pt>
    <dgm:pt modelId="{AB300C4F-24D1-4173-9353-F2031BEC149D}" type="pres">
      <dgm:prSet presAssocID="{AF78D6A2-C662-4115-A0C7-CF3EB16026B2}" presName="text_3" presStyleLbl="node1" presStyleIdx="2" presStyleCnt="3">
        <dgm:presLayoutVars>
          <dgm:bulletEnabled val="1"/>
        </dgm:presLayoutVars>
      </dgm:prSet>
      <dgm:spPr/>
    </dgm:pt>
    <dgm:pt modelId="{0E5211F9-ABEF-4DC8-B8F3-017ED46698A1}" type="pres">
      <dgm:prSet presAssocID="{AF78D6A2-C662-4115-A0C7-CF3EB16026B2}" presName="accent_3" presStyleCnt="0"/>
      <dgm:spPr/>
    </dgm:pt>
    <dgm:pt modelId="{5DBF9EE1-8400-4FFF-9024-A8329BDEFB76}" type="pres">
      <dgm:prSet presAssocID="{AF78D6A2-C662-4115-A0C7-CF3EB16026B2}" presName="accentRepeatNode" presStyleLbl="solidFgAcc1" presStyleIdx="2" presStyleCnt="3"/>
      <dgm:spPr/>
    </dgm:pt>
  </dgm:ptLst>
  <dgm:cxnLst>
    <dgm:cxn modelId="{51562D27-D5A4-412C-BD5F-12591D0155FC}" type="presOf" srcId="{AF78D6A2-C662-4115-A0C7-CF3EB16026B2}" destId="{AB300C4F-24D1-4173-9353-F2031BEC149D}" srcOrd="0" destOrd="0" presId="urn:microsoft.com/office/officeart/2008/layout/VerticalCurvedList"/>
    <dgm:cxn modelId="{2D59352C-035B-4C3F-A8B7-5B039E1A2DB7}" srcId="{5D56239B-B901-4C90-9860-808690A648C2}" destId="{AF78D6A2-C662-4115-A0C7-CF3EB16026B2}" srcOrd="2" destOrd="0" parTransId="{69D655F4-480C-4564-9E10-FED89346B022}" sibTransId="{F8F7B427-C9D0-41D0-86F1-E4855A348F3F}"/>
    <dgm:cxn modelId="{5678D849-290B-4E61-A8C7-4FB2A7945D0A}" srcId="{5D56239B-B901-4C90-9860-808690A648C2}" destId="{F4A51D2F-62C8-4A9B-BD06-B5B8D4E00CEA}" srcOrd="0" destOrd="0" parTransId="{303DA607-4F20-48AF-A702-76BD63711787}" sibTransId="{3A4AF1CD-C694-4499-ABC9-2F2BF72A1D90}"/>
    <dgm:cxn modelId="{0438A18D-95C1-4592-9C83-83D5366654FE}" type="presOf" srcId="{5A1327A8-354B-4644-8AFE-A34C456833FC}" destId="{4B29DFCA-6EB6-49F5-A65A-4450A60B1169}" srcOrd="0" destOrd="0" presId="urn:microsoft.com/office/officeart/2008/layout/VerticalCurvedList"/>
    <dgm:cxn modelId="{8E66C694-1939-447B-AB57-2FEA29F3CF84}" type="presOf" srcId="{3A4AF1CD-C694-4499-ABC9-2F2BF72A1D90}" destId="{118FBDD1-7FDB-4C05-86B1-7CF3C3362CA3}" srcOrd="0" destOrd="0" presId="urn:microsoft.com/office/officeart/2008/layout/VerticalCurvedList"/>
    <dgm:cxn modelId="{F1FAA7C9-9203-4E2F-8A57-E90D7E6AEACB}" srcId="{5D56239B-B901-4C90-9860-808690A648C2}" destId="{5A1327A8-354B-4644-8AFE-A34C456833FC}" srcOrd="1" destOrd="0" parTransId="{9A4C1E3D-2089-47FA-8503-875AF67A36C0}" sibTransId="{0A3BF517-1C1A-4AD8-B57E-B0C2C52362A4}"/>
    <dgm:cxn modelId="{03C00BCE-C4C4-445F-A9CE-BFAB76E04537}" type="presOf" srcId="{F4A51D2F-62C8-4A9B-BD06-B5B8D4E00CEA}" destId="{6A2522E1-1D76-4122-B705-E002D56E2544}" srcOrd="0" destOrd="0" presId="urn:microsoft.com/office/officeart/2008/layout/VerticalCurvedList"/>
    <dgm:cxn modelId="{1A9CA6F1-69F4-4B96-BC72-4C83F87B83DB}" type="presOf" srcId="{5D56239B-B901-4C90-9860-808690A648C2}" destId="{6E726197-0EC2-45AC-B1D3-CBC26E39F404}" srcOrd="0" destOrd="0" presId="urn:microsoft.com/office/officeart/2008/layout/VerticalCurvedList"/>
    <dgm:cxn modelId="{D47F2F9E-A6BD-4043-8EEF-F18B2969068A}" type="presParOf" srcId="{6E726197-0EC2-45AC-B1D3-CBC26E39F404}" destId="{65D95AA1-6787-4BC1-A526-6C21E3D533FB}" srcOrd="0" destOrd="0" presId="urn:microsoft.com/office/officeart/2008/layout/VerticalCurvedList"/>
    <dgm:cxn modelId="{247B021F-9810-4111-A73E-E00BCE352995}" type="presParOf" srcId="{65D95AA1-6787-4BC1-A526-6C21E3D533FB}" destId="{A3E83DC1-654A-4CCB-A7A1-608B6EB8CF82}" srcOrd="0" destOrd="0" presId="urn:microsoft.com/office/officeart/2008/layout/VerticalCurvedList"/>
    <dgm:cxn modelId="{D220520E-D05A-4078-99BD-429BFA2AE0E8}" type="presParOf" srcId="{A3E83DC1-654A-4CCB-A7A1-608B6EB8CF82}" destId="{4D7A02E0-1DB1-4585-AC5C-A2F953F3CD7D}" srcOrd="0" destOrd="0" presId="urn:microsoft.com/office/officeart/2008/layout/VerticalCurvedList"/>
    <dgm:cxn modelId="{F9695390-B8E1-49F8-B0BD-319345381752}" type="presParOf" srcId="{A3E83DC1-654A-4CCB-A7A1-608B6EB8CF82}" destId="{118FBDD1-7FDB-4C05-86B1-7CF3C3362CA3}" srcOrd="1" destOrd="0" presId="urn:microsoft.com/office/officeart/2008/layout/VerticalCurvedList"/>
    <dgm:cxn modelId="{11CC7BD8-970F-498A-81B3-6DBE5B7EA1E7}" type="presParOf" srcId="{A3E83DC1-654A-4CCB-A7A1-608B6EB8CF82}" destId="{78F3D43E-747A-4D46-850F-864E708B2459}" srcOrd="2" destOrd="0" presId="urn:microsoft.com/office/officeart/2008/layout/VerticalCurvedList"/>
    <dgm:cxn modelId="{F8696495-1FF4-4976-90C9-A11CE3C20673}" type="presParOf" srcId="{A3E83DC1-654A-4CCB-A7A1-608B6EB8CF82}" destId="{B705CF63-ACE0-4D23-81CB-480B084A8207}" srcOrd="3" destOrd="0" presId="urn:microsoft.com/office/officeart/2008/layout/VerticalCurvedList"/>
    <dgm:cxn modelId="{8C620316-936F-4756-94E9-2CAE98B62396}" type="presParOf" srcId="{65D95AA1-6787-4BC1-A526-6C21E3D533FB}" destId="{6A2522E1-1D76-4122-B705-E002D56E2544}" srcOrd="1" destOrd="0" presId="urn:microsoft.com/office/officeart/2008/layout/VerticalCurvedList"/>
    <dgm:cxn modelId="{3C7D92DC-7BC0-4286-8B54-F75EBEFC19B3}" type="presParOf" srcId="{65D95AA1-6787-4BC1-A526-6C21E3D533FB}" destId="{5368D814-59CD-4700-88CB-4A3C277339C9}" srcOrd="2" destOrd="0" presId="urn:microsoft.com/office/officeart/2008/layout/VerticalCurvedList"/>
    <dgm:cxn modelId="{B5945DC5-D32C-40A9-814E-4E3CA36FF175}" type="presParOf" srcId="{5368D814-59CD-4700-88CB-4A3C277339C9}" destId="{48BC43BE-474B-4597-8FB1-8B9733EAFC72}" srcOrd="0" destOrd="0" presId="urn:microsoft.com/office/officeart/2008/layout/VerticalCurvedList"/>
    <dgm:cxn modelId="{DBC6FCFE-D0CA-4F48-9FBD-ADC9ED8AC4EB}" type="presParOf" srcId="{65D95AA1-6787-4BC1-A526-6C21E3D533FB}" destId="{4B29DFCA-6EB6-49F5-A65A-4450A60B1169}" srcOrd="3" destOrd="0" presId="urn:microsoft.com/office/officeart/2008/layout/VerticalCurvedList"/>
    <dgm:cxn modelId="{59D593C0-A1A9-4EAE-897E-D86002F92DD3}" type="presParOf" srcId="{65D95AA1-6787-4BC1-A526-6C21E3D533FB}" destId="{EF87B017-1341-4BD7-AD68-792E111E1EB5}" srcOrd="4" destOrd="0" presId="urn:microsoft.com/office/officeart/2008/layout/VerticalCurvedList"/>
    <dgm:cxn modelId="{B5B377E9-FE6D-44CF-BF64-062F671A5427}" type="presParOf" srcId="{EF87B017-1341-4BD7-AD68-792E111E1EB5}" destId="{E634D4D9-3CA2-4555-ABB3-A2BFD9E18865}" srcOrd="0" destOrd="0" presId="urn:microsoft.com/office/officeart/2008/layout/VerticalCurvedList"/>
    <dgm:cxn modelId="{EED9DA1A-3A4B-4976-9EE7-56522BE83706}" type="presParOf" srcId="{65D95AA1-6787-4BC1-A526-6C21E3D533FB}" destId="{AB300C4F-24D1-4173-9353-F2031BEC149D}" srcOrd="5" destOrd="0" presId="urn:microsoft.com/office/officeart/2008/layout/VerticalCurvedList"/>
    <dgm:cxn modelId="{ADDF86B8-324A-455F-99E4-1C8DBC3F1C9F}" type="presParOf" srcId="{65D95AA1-6787-4BC1-A526-6C21E3D533FB}" destId="{0E5211F9-ABEF-4DC8-B8F3-017ED46698A1}" srcOrd="6" destOrd="0" presId="urn:microsoft.com/office/officeart/2008/layout/VerticalCurvedList"/>
    <dgm:cxn modelId="{57A73007-866C-4F01-A734-A86ABD53897A}" type="presParOf" srcId="{0E5211F9-ABEF-4DC8-B8F3-017ED46698A1}" destId="{5DBF9EE1-8400-4FFF-9024-A8329BDEFB7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FBDD1-7FDB-4C05-86B1-7CF3C3362CA3}">
      <dsp:nvSpPr>
        <dsp:cNvPr id="0" name=""/>
        <dsp:cNvSpPr/>
      </dsp:nvSpPr>
      <dsp:spPr>
        <a:xfrm>
          <a:off x="-3065523" y="-471988"/>
          <a:ext cx="3656697" cy="3656697"/>
        </a:xfrm>
        <a:prstGeom prst="blockArc">
          <a:avLst>
            <a:gd name="adj1" fmla="val 18900000"/>
            <a:gd name="adj2" fmla="val 2700000"/>
            <a:gd name="adj3" fmla="val 59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22E1-1D76-4122-B705-E002D56E2544}">
      <dsp:nvSpPr>
        <dsp:cNvPr id="0" name=""/>
        <dsp:cNvSpPr/>
      </dsp:nvSpPr>
      <dsp:spPr>
        <a:xfrm>
          <a:off x="380116" y="271272"/>
          <a:ext cx="5966518" cy="5425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64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latin typeface="Times New Roman" panose="02020603050405020304" pitchFamily="18" charset="0"/>
              <a:cs typeface="Times New Roman" panose="02020603050405020304" pitchFamily="18" charset="0"/>
            </a:rPr>
            <a:t>Cluster 1: Gas</a:t>
          </a:r>
        </a:p>
      </dsp:txBody>
      <dsp:txXfrm>
        <a:off x="380116" y="271272"/>
        <a:ext cx="5966518" cy="542544"/>
      </dsp:txXfrm>
    </dsp:sp>
    <dsp:sp modelId="{48BC43BE-474B-4597-8FB1-8B9733EAFC72}">
      <dsp:nvSpPr>
        <dsp:cNvPr id="0" name=""/>
        <dsp:cNvSpPr/>
      </dsp:nvSpPr>
      <dsp:spPr>
        <a:xfrm>
          <a:off x="41026" y="276066"/>
          <a:ext cx="678180" cy="53295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29DFCA-6EB6-49F5-A65A-4450A60B1169}">
      <dsp:nvSpPr>
        <dsp:cNvPr id="0" name=""/>
        <dsp:cNvSpPr/>
      </dsp:nvSpPr>
      <dsp:spPr>
        <a:xfrm>
          <a:off x="577331" y="1085088"/>
          <a:ext cx="5769303" cy="542544"/>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64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a:latin typeface="Times New Roman" panose="02020603050405020304" pitchFamily="18" charset="0"/>
              <a:cs typeface="Times New Roman" panose="02020603050405020304" pitchFamily="18" charset="0"/>
            </a:rPr>
            <a:t>Cluster 2: Oil</a:t>
          </a:r>
          <a:endParaRPr lang="en-US" sz="2500" b="1" kern="1200" dirty="0">
            <a:latin typeface="Times New Roman" panose="02020603050405020304" pitchFamily="18" charset="0"/>
            <a:cs typeface="Times New Roman" panose="02020603050405020304" pitchFamily="18" charset="0"/>
          </a:endParaRPr>
        </a:p>
      </dsp:txBody>
      <dsp:txXfrm>
        <a:off x="577331" y="1085088"/>
        <a:ext cx="5769303" cy="542544"/>
      </dsp:txXfrm>
    </dsp:sp>
    <dsp:sp modelId="{E634D4D9-3CA2-4555-ABB3-A2BFD9E18865}">
      <dsp:nvSpPr>
        <dsp:cNvPr id="0" name=""/>
        <dsp:cNvSpPr/>
      </dsp:nvSpPr>
      <dsp:spPr>
        <a:xfrm>
          <a:off x="238241" y="1017270"/>
          <a:ext cx="678180" cy="678180"/>
        </a:xfrm>
        <a:prstGeom prst="ellipse">
          <a:avLst/>
        </a:prstGeom>
        <a:solidFill>
          <a:schemeClr val="lt1">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300C4F-24D1-4173-9353-F2031BEC149D}">
      <dsp:nvSpPr>
        <dsp:cNvPr id="0" name=""/>
        <dsp:cNvSpPr/>
      </dsp:nvSpPr>
      <dsp:spPr>
        <a:xfrm>
          <a:off x="380116" y="1898904"/>
          <a:ext cx="5966518" cy="542544"/>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644"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a:latin typeface="Times New Roman" panose="02020603050405020304" pitchFamily="18" charset="0"/>
              <a:cs typeface="Times New Roman" panose="02020603050405020304" pitchFamily="18" charset="0"/>
            </a:rPr>
            <a:t>Cluster 3: Coal</a:t>
          </a:r>
          <a:endParaRPr lang="en-US" sz="2500" b="1" kern="1200" dirty="0">
            <a:latin typeface="Times New Roman" panose="02020603050405020304" pitchFamily="18" charset="0"/>
            <a:cs typeface="Times New Roman" panose="02020603050405020304" pitchFamily="18" charset="0"/>
          </a:endParaRPr>
        </a:p>
      </dsp:txBody>
      <dsp:txXfrm>
        <a:off x="380116" y="1898904"/>
        <a:ext cx="5966518" cy="542544"/>
      </dsp:txXfrm>
    </dsp:sp>
    <dsp:sp modelId="{5DBF9EE1-8400-4FFF-9024-A8329BDEFB76}">
      <dsp:nvSpPr>
        <dsp:cNvPr id="0" name=""/>
        <dsp:cNvSpPr/>
      </dsp:nvSpPr>
      <dsp:spPr>
        <a:xfrm>
          <a:off x="41026" y="1831086"/>
          <a:ext cx="678180" cy="678180"/>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0.1942</cdr:x>
      <cdr:y>0</cdr:y>
    </cdr:from>
    <cdr:to>
      <cdr:x>0.72111</cdr:x>
      <cdr:y>0.10254</cdr:y>
    </cdr:to>
    <cdr:pic>
      <cdr:nvPicPr>
        <cdr:cNvPr id="3" name="chart">
          <a:extLst xmlns:a="http://schemas.openxmlformats.org/drawingml/2006/main">
            <a:ext uri="{FF2B5EF4-FFF2-40B4-BE49-F238E27FC236}">
              <a16:creationId xmlns:a16="http://schemas.microsoft.com/office/drawing/2014/main" id="{4C80FC85-9785-B890-8CC4-373C8D82354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934720" y="-1605281"/>
          <a:ext cx="2536156" cy="50601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5/7/23</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5/7/23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76767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0386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07276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342752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7848-2FD1-758D-FCDA-A5D7F59BF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850144-0285-5FAE-998E-BEFD5038B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BB276-F1C3-5435-4FF3-7F37BBDE38D2}"/>
              </a:ext>
            </a:extLst>
          </p:cNvPr>
          <p:cNvSpPr>
            <a:spLocks noGrp="1"/>
          </p:cNvSpPr>
          <p:nvPr>
            <p:ph type="dt" sz="half" idx="10"/>
          </p:nvPr>
        </p:nvSpPr>
        <p:spPr/>
        <p:txBody>
          <a:bodyPr/>
          <a:lstStyle/>
          <a:p>
            <a:fld id="{8DA08ED5-AEFE-4443-9040-726EF6690995}" type="datetime1">
              <a:rPr lang="en-US" noProof="0" smtClean="0"/>
              <a:t>5/7/23</a:t>
            </a:fld>
            <a:endParaRPr lang="en-US" noProof="0" dirty="0"/>
          </a:p>
        </p:txBody>
      </p:sp>
      <p:sp>
        <p:nvSpPr>
          <p:cNvPr id="5" name="Footer Placeholder 4">
            <a:extLst>
              <a:ext uri="{FF2B5EF4-FFF2-40B4-BE49-F238E27FC236}">
                <a16:creationId xmlns:a16="http://schemas.microsoft.com/office/drawing/2014/main" id="{6E02C4F1-EC8B-23A7-30B7-6389CAE868DE}"/>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EB2A385B-9E97-6D3D-86CD-9C9D9606F953}"/>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2357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D728-AA82-5FB9-AD26-04C102BCBA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7160B-8147-9D04-91A5-FAF679B4E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7FE5B-6388-59AD-33F6-93325507FD14}"/>
              </a:ext>
            </a:extLst>
          </p:cNvPr>
          <p:cNvSpPr>
            <a:spLocks noGrp="1"/>
          </p:cNvSpPr>
          <p:nvPr>
            <p:ph type="dt" sz="half" idx="10"/>
          </p:nvPr>
        </p:nvSpPr>
        <p:spPr/>
        <p:txBody>
          <a:bodyPr/>
          <a:lstStyle/>
          <a:p>
            <a:fld id="{3B2591E0-5367-4F2F-9C30-2087D79A846D}" type="datetime1">
              <a:rPr lang="en-US" noProof="0" smtClean="0"/>
              <a:t>5/7/23</a:t>
            </a:fld>
            <a:endParaRPr lang="en-US" noProof="0" dirty="0"/>
          </a:p>
        </p:txBody>
      </p:sp>
      <p:sp>
        <p:nvSpPr>
          <p:cNvPr id="5" name="Footer Placeholder 4">
            <a:extLst>
              <a:ext uri="{FF2B5EF4-FFF2-40B4-BE49-F238E27FC236}">
                <a16:creationId xmlns:a16="http://schemas.microsoft.com/office/drawing/2014/main" id="{97121C72-EEFF-4A4C-FE4A-A6AB859DB343}"/>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49D9792-21BC-D763-CE29-12C64F154319}"/>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20109652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B84135-A73B-C8E4-B1EE-9402D64ED8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1237D-021E-4251-856E-39A7C3CF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3BC47-EEC2-8D21-BD87-8EFB066A8F20}"/>
              </a:ext>
            </a:extLst>
          </p:cNvPr>
          <p:cNvSpPr>
            <a:spLocks noGrp="1"/>
          </p:cNvSpPr>
          <p:nvPr>
            <p:ph type="dt" sz="half" idx="10"/>
          </p:nvPr>
        </p:nvSpPr>
        <p:spPr/>
        <p:txBody>
          <a:bodyPr/>
          <a:lstStyle/>
          <a:p>
            <a:fld id="{3B2591E0-5367-4F2F-9C30-2087D79A846D}" type="datetime1">
              <a:rPr lang="en-US" noProof="0" smtClean="0"/>
              <a:t>5/7/23</a:t>
            </a:fld>
            <a:endParaRPr lang="en-US" noProof="0" dirty="0"/>
          </a:p>
        </p:txBody>
      </p:sp>
      <p:sp>
        <p:nvSpPr>
          <p:cNvPr id="5" name="Footer Placeholder 4">
            <a:extLst>
              <a:ext uri="{FF2B5EF4-FFF2-40B4-BE49-F238E27FC236}">
                <a16:creationId xmlns:a16="http://schemas.microsoft.com/office/drawing/2014/main" id="{066E53B1-C3C4-6616-C6F3-F440335050A6}"/>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84247100-0208-6F20-080B-7127AC3895FF}"/>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0510222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5C18-2F5B-C5CA-3E14-29259111B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DE88E-5CC2-FD27-0C76-8C823ACF74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71B75-1F53-2608-FB28-BD0DD270C210}"/>
              </a:ext>
            </a:extLst>
          </p:cNvPr>
          <p:cNvSpPr>
            <a:spLocks noGrp="1"/>
          </p:cNvSpPr>
          <p:nvPr>
            <p:ph type="dt" sz="half" idx="10"/>
          </p:nvPr>
        </p:nvSpPr>
        <p:spPr/>
        <p:txBody>
          <a:bodyPr/>
          <a:lstStyle/>
          <a:p>
            <a:fld id="{0312561F-7E45-400C-8758-912CDFE9410A}" type="datetime1">
              <a:rPr lang="en-US" noProof="0" smtClean="0"/>
              <a:t>5/7/23</a:t>
            </a:fld>
            <a:endParaRPr lang="en-US" noProof="0" dirty="0"/>
          </a:p>
        </p:txBody>
      </p:sp>
      <p:sp>
        <p:nvSpPr>
          <p:cNvPr id="5" name="Footer Placeholder 4">
            <a:extLst>
              <a:ext uri="{FF2B5EF4-FFF2-40B4-BE49-F238E27FC236}">
                <a16:creationId xmlns:a16="http://schemas.microsoft.com/office/drawing/2014/main" id="{1479EDE1-0579-756B-AB7D-55B86499E0EA}"/>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8E38F270-687B-8A2C-8D1D-001B6EC3A3D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6433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4AD7-EEF4-352E-9E2A-CEC167D75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B9FAA-EF33-AF22-720D-2139F2A22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44749-3102-AAF2-8C2F-08843EC3D2AE}"/>
              </a:ext>
            </a:extLst>
          </p:cNvPr>
          <p:cNvSpPr>
            <a:spLocks noGrp="1"/>
          </p:cNvSpPr>
          <p:nvPr>
            <p:ph type="dt" sz="half" idx="10"/>
          </p:nvPr>
        </p:nvSpPr>
        <p:spPr/>
        <p:txBody>
          <a:bodyPr/>
          <a:lstStyle/>
          <a:p>
            <a:fld id="{85E24BC7-4CDB-41D7-81AF-9CE8473FF4B8}" type="datetime1">
              <a:rPr lang="en-US" noProof="0" smtClean="0"/>
              <a:t>5/7/23</a:t>
            </a:fld>
            <a:endParaRPr lang="en-US" noProof="0" dirty="0"/>
          </a:p>
        </p:txBody>
      </p:sp>
      <p:sp>
        <p:nvSpPr>
          <p:cNvPr id="5" name="Footer Placeholder 4">
            <a:extLst>
              <a:ext uri="{FF2B5EF4-FFF2-40B4-BE49-F238E27FC236}">
                <a16:creationId xmlns:a16="http://schemas.microsoft.com/office/drawing/2014/main" id="{C9F12A56-64A8-3DB6-5FA8-A9BEC6700016}"/>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3CF5E3EA-6DC0-CA69-1413-922CE429993D}"/>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88638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3CC7-A928-F300-77DB-B4D670582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49414-4724-9702-1500-CE0B3959E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6029A-6CDF-0553-EC8E-1B34E1084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1F5AE1-DC09-1633-6325-A6A38DA17FBF}"/>
              </a:ext>
            </a:extLst>
          </p:cNvPr>
          <p:cNvSpPr>
            <a:spLocks noGrp="1"/>
          </p:cNvSpPr>
          <p:nvPr>
            <p:ph type="dt" sz="half" idx="10"/>
          </p:nvPr>
        </p:nvSpPr>
        <p:spPr/>
        <p:txBody>
          <a:bodyPr/>
          <a:lstStyle/>
          <a:p>
            <a:fld id="{397CD216-73DE-4B96-8E1B-BB64D86142BB}" type="datetime1">
              <a:rPr lang="en-US" noProof="0" smtClean="0"/>
              <a:t>5/7/23</a:t>
            </a:fld>
            <a:endParaRPr lang="en-US" noProof="0" dirty="0"/>
          </a:p>
        </p:txBody>
      </p:sp>
      <p:sp>
        <p:nvSpPr>
          <p:cNvPr id="6" name="Footer Placeholder 5">
            <a:extLst>
              <a:ext uri="{FF2B5EF4-FFF2-40B4-BE49-F238E27FC236}">
                <a16:creationId xmlns:a16="http://schemas.microsoft.com/office/drawing/2014/main" id="{C4E5EA12-1CB9-0C58-C0C4-4539BA84BB74}"/>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923814EB-6304-88FE-3828-4004D63129D7}"/>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42141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0AB3A-FA04-76BC-3655-6B430351F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9D3B43-80DE-319D-40E5-98A808EC6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676D2-F395-3A77-575F-264DA54500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C5083-EC7B-7FCA-915A-7A623E300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79487-A062-9155-222E-B189651BD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045A58-7108-7D51-21D0-3373B5B33E2D}"/>
              </a:ext>
            </a:extLst>
          </p:cNvPr>
          <p:cNvSpPr>
            <a:spLocks noGrp="1"/>
          </p:cNvSpPr>
          <p:nvPr>
            <p:ph type="dt" sz="half" idx="10"/>
          </p:nvPr>
        </p:nvSpPr>
        <p:spPr/>
        <p:txBody>
          <a:bodyPr/>
          <a:lstStyle/>
          <a:p>
            <a:fld id="{3B2591E0-5367-4F2F-9C30-2087D79A846D}" type="datetime1">
              <a:rPr lang="en-US" noProof="0" smtClean="0"/>
              <a:t>5/7/23</a:t>
            </a:fld>
            <a:endParaRPr lang="en-US" noProof="0" dirty="0"/>
          </a:p>
        </p:txBody>
      </p:sp>
      <p:sp>
        <p:nvSpPr>
          <p:cNvPr id="8" name="Footer Placeholder 7">
            <a:extLst>
              <a:ext uri="{FF2B5EF4-FFF2-40B4-BE49-F238E27FC236}">
                <a16:creationId xmlns:a16="http://schemas.microsoft.com/office/drawing/2014/main" id="{39E140C1-F992-A85F-443E-83A96D0CEBBF}"/>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F4BFF0E5-D876-7EE5-328D-1880B469E4A9}"/>
              </a:ext>
            </a:extLst>
          </p:cNvPr>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9787382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CDEF-C60A-A61B-9F34-47EB5345EE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1CE2C-2DE4-3BFA-3485-45095EFD60CF}"/>
              </a:ext>
            </a:extLst>
          </p:cNvPr>
          <p:cNvSpPr>
            <a:spLocks noGrp="1"/>
          </p:cNvSpPr>
          <p:nvPr>
            <p:ph type="dt" sz="half" idx="10"/>
          </p:nvPr>
        </p:nvSpPr>
        <p:spPr/>
        <p:txBody>
          <a:bodyPr/>
          <a:lstStyle/>
          <a:p>
            <a:fld id="{4BE4379E-9B58-41EA-B928-5B1C8436A60E}" type="datetime1">
              <a:rPr lang="en-US" noProof="0" smtClean="0"/>
              <a:t>5/7/23</a:t>
            </a:fld>
            <a:endParaRPr lang="en-US" noProof="0" dirty="0"/>
          </a:p>
        </p:txBody>
      </p:sp>
      <p:sp>
        <p:nvSpPr>
          <p:cNvPr id="4" name="Footer Placeholder 3">
            <a:extLst>
              <a:ext uri="{FF2B5EF4-FFF2-40B4-BE49-F238E27FC236}">
                <a16:creationId xmlns:a16="http://schemas.microsoft.com/office/drawing/2014/main" id="{673C38A8-070A-03E1-8B6F-2368EBFDB971}"/>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FACC357-071F-CD1A-DDDB-B196FA99A2A1}"/>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9457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34882-086D-9FCA-1F6A-39B40DEA9EFB}"/>
              </a:ext>
            </a:extLst>
          </p:cNvPr>
          <p:cNvSpPr>
            <a:spLocks noGrp="1"/>
          </p:cNvSpPr>
          <p:nvPr>
            <p:ph type="dt" sz="half" idx="10"/>
          </p:nvPr>
        </p:nvSpPr>
        <p:spPr/>
        <p:txBody>
          <a:bodyPr/>
          <a:lstStyle/>
          <a:p>
            <a:fld id="{40B0A371-51FE-4D99-BD87-6A650FCE519D}" type="datetime1">
              <a:rPr lang="en-US" noProof="0" smtClean="0"/>
              <a:t>5/7/23</a:t>
            </a:fld>
            <a:endParaRPr lang="en-US" noProof="0" dirty="0"/>
          </a:p>
        </p:txBody>
      </p:sp>
      <p:sp>
        <p:nvSpPr>
          <p:cNvPr id="3" name="Footer Placeholder 2">
            <a:extLst>
              <a:ext uri="{FF2B5EF4-FFF2-40B4-BE49-F238E27FC236}">
                <a16:creationId xmlns:a16="http://schemas.microsoft.com/office/drawing/2014/main" id="{7AA5FF7F-C91E-1E51-0F97-20C7BC599C7A}"/>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345EDCD7-110F-0C6F-FCFB-8C78AF52EA47}"/>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9775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85F5-A76A-25A8-3DC3-9314958BF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7F7424-34F9-5FD5-9DDB-2E1E412DA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238F7-B20E-6E39-491C-3C611FA27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A91A-41FF-95C3-624D-D307EA2B22AF}"/>
              </a:ext>
            </a:extLst>
          </p:cNvPr>
          <p:cNvSpPr>
            <a:spLocks noGrp="1"/>
          </p:cNvSpPr>
          <p:nvPr>
            <p:ph type="dt" sz="half" idx="10"/>
          </p:nvPr>
        </p:nvSpPr>
        <p:spPr/>
        <p:txBody>
          <a:bodyPr/>
          <a:lstStyle/>
          <a:p>
            <a:fld id="{5FCF8CFF-A1C0-4B6C-AA8D-BE72CB14468D}" type="datetime1">
              <a:rPr lang="en-US" noProof="0" smtClean="0"/>
              <a:t>5/7/23</a:t>
            </a:fld>
            <a:endParaRPr lang="en-US" noProof="0" dirty="0"/>
          </a:p>
        </p:txBody>
      </p:sp>
      <p:sp>
        <p:nvSpPr>
          <p:cNvPr id="6" name="Footer Placeholder 5">
            <a:extLst>
              <a:ext uri="{FF2B5EF4-FFF2-40B4-BE49-F238E27FC236}">
                <a16:creationId xmlns:a16="http://schemas.microsoft.com/office/drawing/2014/main" id="{6E368194-CD16-1FBD-DBCE-9444E83F65F7}"/>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8F2C2DDE-F7E8-D38A-04EB-C82640469C29}"/>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53172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4100-7E28-BC69-AD14-DAB48ACF6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3036AA-C9A7-B61A-93D7-E31CC65CC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2458D-927E-2298-7FEE-72732827F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D88B1-6541-FCF1-690D-612A6CC7E94E}"/>
              </a:ext>
            </a:extLst>
          </p:cNvPr>
          <p:cNvSpPr>
            <a:spLocks noGrp="1"/>
          </p:cNvSpPr>
          <p:nvPr>
            <p:ph type="dt" sz="half" idx="10"/>
          </p:nvPr>
        </p:nvSpPr>
        <p:spPr/>
        <p:txBody>
          <a:bodyPr/>
          <a:lstStyle/>
          <a:p>
            <a:fld id="{8C6D634D-0427-413D-A0D0-098959D06FEF}" type="datetime1">
              <a:rPr lang="en-US" noProof="0" smtClean="0"/>
              <a:t>5/7/23</a:t>
            </a:fld>
            <a:endParaRPr lang="en-US" noProof="0" dirty="0"/>
          </a:p>
        </p:txBody>
      </p:sp>
      <p:sp>
        <p:nvSpPr>
          <p:cNvPr id="6" name="Footer Placeholder 5">
            <a:extLst>
              <a:ext uri="{FF2B5EF4-FFF2-40B4-BE49-F238E27FC236}">
                <a16:creationId xmlns:a16="http://schemas.microsoft.com/office/drawing/2014/main" id="{9A4085AB-9F5A-B616-373B-AA76F0DD70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B9D305-6D80-C76D-21B2-DE9ADE53DEAD}"/>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20847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220AE-6274-9A0B-0274-F9B370C52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CB59A9-92E3-747E-7E3D-7B9702677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1DAB8-4222-1080-C210-C14FDCB47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5/7/23</a:t>
            </a:fld>
            <a:endParaRPr lang="en-US" noProof="0" dirty="0"/>
          </a:p>
        </p:txBody>
      </p:sp>
      <p:sp>
        <p:nvSpPr>
          <p:cNvPr id="5" name="Footer Placeholder 4">
            <a:extLst>
              <a:ext uri="{FF2B5EF4-FFF2-40B4-BE49-F238E27FC236}">
                <a16:creationId xmlns:a16="http://schemas.microsoft.com/office/drawing/2014/main" id="{B730A99D-EBE1-1EE8-489C-128A907CA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D7BA5459-435E-8AEB-524E-2D519C3785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24B5-652C-4DB5-B7C3-B5BBEC1280B1}" type="slidenum">
              <a:rPr lang="en-US" noProof="0" smtClean="0"/>
              <a:pPr/>
              <a:t>‹#›</a:t>
            </a:fld>
            <a:endParaRPr lang="en-US" noProof="0" dirty="0"/>
          </a:p>
        </p:txBody>
      </p:sp>
      <p:sp>
        <p:nvSpPr>
          <p:cNvPr id="7" name="Oval 6">
            <a:extLst>
              <a:ext uri="{FF2B5EF4-FFF2-40B4-BE49-F238E27FC236}">
                <a16:creationId xmlns:a16="http://schemas.microsoft.com/office/drawing/2014/main" id="{7B1B218E-542E-6434-48C9-0D6C0EEEF196}"/>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81530776"/>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3600" dirty="0"/>
              <a:t> FINAL PROJECT</a:t>
            </a:r>
            <a:br>
              <a:rPr lang="en-US" sz="5000" dirty="0">
                <a:solidFill>
                  <a:schemeClr val="bg1"/>
                </a:solidFill>
              </a:rPr>
            </a:br>
            <a:endParaRPr lang="en-US" sz="5000" dirty="0">
              <a:solidFill>
                <a:schemeClr val="bg1"/>
              </a:solidFill>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solidFill>
            <a:schemeClr val="bg1">
              <a:alpha val="90000"/>
            </a:schemeClr>
          </a:solidFill>
        </p:spPr>
        <p:txBody>
          <a:bodyPr anchor="ctr" anchorCtr="0">
            <a:normAutofit/>
          </a:bodyPr>
          <a:lstStyle/>
          <a:p>
            <a:r>
              <a:rPr lang="en-US" sz="2800" dirty="0">
                <a:solidFill>
                  <a:schemeClr val="accent2">
                    <a:lumMod val="75000"/>
                  </a:schemeClr>
                </a:solidFill>
              </a:rPr>
              <a:t>Srilaya Valmeekam</a:t>
            </a:r>
            <a:endParaRPr lang="en-US" sz="2800" b="1" i="1" spc="65" dirty="0">
              <a:solidFill>
                <a:schemeClr val="accent2">
                  <a:lumMod val="75000"/>
                </a:schemeClr>
              </a:solidFil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226880" y="250850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FF88-D295-17A7-D138-C847EBE535A7}"/>
              </a:ext>
            </a:extLst>
          </p:cNvPr>
          <p:cNvSpPr>
            <a:spLocks noGrp="1"/>
          </p:cNvSpPr>
          <p:nvPr>
            <p:ph type="title"/>
          </p:nvPr>
        </p:nvSpPr>
        <p:spPr>
          <a:xfrm>
            <a:off x="472966" y="365125"/>
            <a:ext cx="10880834" cy="1325563"/>
          </a:xfrm>
        </p:spPr>
        <p:txBody>
          <a:bodyPr>
            <a:normAutofit/>
          </a:bodyPr>
          <a:lstStyle/>
          <a:p>
            <a:r>
              <a:rPr lang="en-US" sz="3200" dirty="0"/>
              <a:t>Conclusion:</a:t>
            </a:r>
          </a:p>
        </p:txBody>
      </p:sp>
      <p:pic>
        <p:nvPicPr>
          <p:cNvPr id="6" name="Content Placeholder 5" descr="A picture containing text&#10;&#10;Description automatically generated">
            <a:extLst>
              <a:ext uri="{FF2B5EF4-FFF2-40B4-BE49-F238E27FC236}">
                <a16:creationId xmlns:a16="http://schemas.microsoft.com/office/drawing/2014/main" id="{BBC42600-3C23-9C7B-4DEE-4F9AFC99B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9687" y="1775386"/>
            <a:ext cx="3577715" cy="2340275"/>
          </a:xfrm>
        </p:spPr>
      </p:pic>
      <p:sp>
        <p:nvSpPr>
          <p:cNvPr id="4" name="Slide Number Placeholder 3">
            <a:extLst>
              <a:ext uri="{FF2B5EF4-FFF2-40B4-BE49-F238E27FC236}">
                <a16:creationId xmlns:a16="http://schemas.microsoft.com/office/drawing/2014/main" id="{0382478F-7776-987D-0BCD-5D549C1959B8}"/>
              </a:ext>
            </a:extLst>
          </p:cNvPr>
          <p:cNvSpPr>
            <a:spLocks noGrp="1"/>
          </p:cNvSpPr>
          <p:nvPr>
            <p:ph type="sldNum" sz="quarter" idx="12"/>
          </p:nvPr>
        </p:nvSpPr>
        <p:spPr/>
        <p:txBody>
          <a:bodyPr/>
          <a:lstStyle/>
          <a:p>
            <a:fld id="{82EE24B5-652C-4DB5-B7C3-B5BBEC1280B1}" type="slidenum">
              <a:rPr lang="en-US" noProof="0" smtClean="0"/>
              <a:t>10</a:t>
            </a:fld>
            <a:endParaRPr lang="en-US" noProof="0" dirty="0"/>
          </a:p>
        </p:txBody>
      </p:sp>
      <p:sp>
        <p:nvSpPr>
          <p:cNvPr id="3" name="TextBox 2">
            <a:extLst>
              <a:ext uri="{FF2B5EF4-FFF2-40B4-BE49-F238E27FC236}">
                <a16:creationId xmlns:a16="http://schemas.microsoft.com/office/drawing/2014/main" id="{851E7123-B726-48EC-C10B-178FE8CA5229}"/>
              </a:ext>
            </a:extLst>
          </p:cNvPr>
          <p:cNvSpPr txBox="1"/>
          <p:nvPr/>
        </p:nvSpPr>
        <p:spPr>
          <a:xfrm>
            <a:off x="367862" y="1690688"/>
            <a:ext cx="7294180"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The type of fuel to be excluded from power generation is Coal as there is an immediate need to cut down the usage of Coal and preserve it for future generations.</a:t>
            </a:r>
            <a:r>
              <a:rPr lang="en-US" dirty="0">
                <a:effectLst/>
              </a:rPr>
              <a:t> </a:t>
            </a:r>
          </a:p>
          <a:p>
            <a:pPr marL="285750" indent="-285750">
              <a:buFont typeface="Arial" panose="020B0604020202020204" pitchFamily="34" charset="0"/>
              <a:buChar char="•"/>
            </a:pPr>
            <a:endParaRPr lang="en-US" dirty="0">
              <a:effectLst/>
            </a:endParaRPr>
          </a:p>
          <a:p>
            <a:pPr marL="285750" indent="-285750">
              <a:buFont typeface="Arial" panose="020B0604020202020204" pitchFamily="34" charset="0"/>
              <a:buChar char="•"/>
            </a:pPr>
            <a:r>
              <a:rPr lang="en-US" kern="1400" spc="-5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he amount spent on Coal is way too higher than on Gas and Oil. </a:t>
            </a:r>
          </a:p>
          <a:p>
            <a:pPr marL="285750" indent="-285750">
              <a:buFont typeface="Arial" panose="020B0604020202020204" pitchFamily="34" charset="0"/>
              <a:buChar char="•"/>
            </a:pPr>
            <a:endParaRPr lang="en-US" sz="1800" kern="1400" spc="-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Based on the findings, I propose that the government does not focus on removing the fuel that receives the least funding</a:t>
            </a:r>
            <a:r>
              <a:rPr lang="en-US" sz="1800" dirty="0">
                <a:solidFill>
                  <a:srgbClr val="000000"/>
                </a:solidFill>
                <a:latin typeface="Times New Roman" panose="02020603050405020304" pitchFamily="18" charset="0"/>
                <a:ea typeface="Calibri" panose="020F0502020204030204" pitchFamily="34" charset="0"/>
              </a:rPr>
              <a:t>.</a:t>
            </a:r>
          </a:p>
          <a:p>
            <a:endParaRPr lang="en-US" sz="1800" dirty="0">
              <a:solidFill>
                <a:srgbClr val="000000"/>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As a result, rather than wasting lots of money on coal, the government can redirect the money to oil, which is available in its purest form and can be used for a variety of purposes.</a:t>
            </a:r>
            <a: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7211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alpha val="0"/>
          </a:schemeClr>
        </a:solidFill>
        <a:effectLst/>
      </p:bgPr>
    </p:bg>
    <p:spTree>
      <p:nvGrpSpPr>
        <p:cNvPr id="1" name=""/>
        <p:cNvGrpSpPr/>
        <p:nvPr/>
      </p:nvGrpSpPr>
      <p:grpSpPr>
        <a:xfrm>
          <a:off x="0" y="0"/>
          <a:ext cx="0" cy="0"/>
          <a:chOff x="0" y="0"/>
          <a:chExt cx="0" cy="0"/>
        </a:xfrm>
      </p:grpSpPr>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308160" y="34076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 name="Title 4">
            <a:extLst>
              <a:ext uri="{FF2B5EF4-FFF2-40B4-BE49-F238E27FC236}">
                <a16:creationId xmlns:a16="http://schemas.microsoft.com/office/drawing/2014/main" id="{15EF91C6-0285-178C-2C31-7FDBF0009BA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7045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descr="Blue rectangle">
            <a:extLst>
              <a:ext uri="{FF2B5EF4-FFF2-40B4-BE49-F238E27FC236}">
                <a16:creationId xmlns:a16="http://schemas.microsoft.com/office/drawing/2014/main" id="{9FABC344-E043-45BE-8588-06C658DBCE70}"/>
              </a:ext>
            </a:extLst>
          </p:cNvPr>
          <p:cNvSpPr/>
          <p:nvPr/>
        </p:nvSpPr>
        <p:spPr>
          <a:xfrm>
            <a:off x="4779119" y="1849821"/>
            <a:ext cx="6689725" cy="3279227"/>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alpha val="94005"/>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a:normAutofit/>
          </a:bodyPr>
          <a:lstStyle/>
          <a:p>
            <a:r>
              <a:rPr lang="en-US" dirty="0">
                <a:solidFill>
                  <a:schemeClr val="bg1"/>
                </a:solidFill>
              </a:rPr>
              <a:t>Objective</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solidFill>
                  <a:schemeClr val="bg1"/>
                </a:solidFill>
                <a:latin typeface="Times New Roman" panose="02020603050405020304" pitchFamily="18" charset="0"/>
                <a:cs typeface="Times New Roman" panose="02020603050405020304" pitchFamily="18" charset="0"/>
              </a:rPr>
              <a:t>To analyze the monthly fuel contract information, purchases, and costs related to the US energy data. </a:t>
            </a:r>
          </a:p>
          <a:p>
            <a:pPr marL="0" indent="0">
              <a:buNone/>
            </a:pPr>
            <a:endParaRPr lang="en-US" sz="1800" i="1" spc="-25" dirty="0">
              <a:solidFill>
                <a:schemeClr val="bg2">
                  <a:lumMod val="20000"/>
                  <a:lumOff val="80000"/>
                </a:schemeClr>
              </a:solidFill>
              <a:cs typeface="Arial"/>
            </a:endParaRPr>
          </a:p>
        </p:txBody>
      </p:sp>
      <p:pic>
        <p:nvPicPr>
          <p:cNvPr id="11" name="Picture 10" descr="Logo, icon&#10;&#10;Description automatically generated">
            <a:extLst>
              <a:ext uri="{FF2B5EF4-FFF2-40B4-BE49-F238E27FC236}">
                <a16:creationId xmlns:a16="http://schemas.microsoft.com/office/drawing/2014/main" id="{449D30AB-BE21-B302-5438-080D5B830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0" y="1692008"/>
            <a:ext cx="3952240" cy="3946791"/>
          </a:xfrm>
          <a:prstGeom prst="rect">
            <a:avLst/>
          </a:prstGeom>
        </p:spPr>
      </p:pic>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2D6C88-FBBD-0044-F033-B5F8F32C3101}"/>
              </a:ext>
            </a:extLst>
          </p:cNvPr>
          <p:cNvSpPr>
            <a:spLocks noGrp="1"/>
          </p:cNvSpPr>
          <p:nvPr>
            <p:ph type="sldNum" sz="quarter" idx="12"/>
          </p:nvPr>
        </p:nvSpPr>
        <p:spPr/>
        <p:txBody>
          <a:bodyPr/>
          <a:lstStyle/>
          <a:p>
            <a:fld id="{82EE24B5-652C-4DB5-B7C3-B5BBEC1280B1}" type="slidenum">
              <a:rPr lang="en-US" noProof="0" smtClean="0"/>
              <a:t>3</a:t>
            </a:fld>
            <a:endParaRPr lang="en-US" noProof="0" dirty="0"/>
          </a:p>
        </p:txBody>
      </p:sp>
      <p:sp>
        <p:nvSpPr>
          <p:cNvPr id="4" name="TextBox 3">
            <a:extLst>
              <a:ext uri="{FF2B5EF4-FFF2-40B4-BE49-F238E27FC236}">
                <a16:creationId xmlns:a16="http://schemas.microsoft.com/office/drawing/2014/main" id="{F70A3B66-A3E4-A7BF-1C22-E33D6F355751}"/>
              </a:ext>
            </a:extLst>
          </p:cNvPr>
          <p:cNvSpPr txBox="1"/>
          <p:nvPr/>
        </p:nvSpPr>
        <p:spPr>
          <a:xfrm>
            <a:off x="1051034" y="998483"/>
            <a:ext cx="10026869" cy="4431983"/>
          </a:xfrm>
          <a:prstGeom prst="rect">
            <a:avLst/>
          </a:prstGeom>
          <a:noFill/>
        </p:spPr>
        <p:txBody>
          <a:bodyPr wrap="square" rtlCol="0">
            <a:spAutoFit/>
          </a:bodyPr>
          <a:lstStyle/>
          <a:p>
            <a:r>
              <a:rPr lang="en-US" sz="2400" b="1" u="sng" dirty="0"/>
              <a:t>INTRODUCTION: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information on monthly fuel contracts, purchases, and costs is found in EIA-923 Schedule 2, Part A, which is the source of the data that we used.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sample of 2% of the total data (which had 608,565 rows) was taken using a seed of 2467 to improve the interpretation of the data.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kern="1400" spc="-50" dirty="0">
                <a:ea typeface="Times New Roman" panose="02020603050405020304" pitchFamily="18" charset="0"/>
                <a:cs typeface="Times New Roman" panose="02020603050405020304" pitchFamily="18" charset="0"/>
              </a:rPr>
              <a:t>T</a:t>
            </a:r>
            <a:r>
              <a:rPr lang="en-US" sz="2400" kern="1400" spc="-50" dirty="0">
                <a:effectLst/>
                <a:ea typeface="Times New Roman" panose="02020603050405020304" pitchFamily="18" charset="0"/>
                <a:cs typeface="Times New Roman" panose="02020603050405020304" pitchFamily="18" charset="0"/>
              </a:rPr>
              <a:t>he fuel type code </a:t>
            </a:r>
            <a:r>
              <a:rPr lang="en-US" sz="2400" kern="1400" spc="-50" dirty="0" err="1">
                <a:effectLst/>
                <a:ea typeface="Times New Roman" panose="02020603050405020304" pitchFamily="18" charset="0"/>
                <a:cs typeface="Times New Roman" panose="02020603050405020304" pitchFamily="18" charset="0"/>
              </a:rPr>
              <a:t>pudl</a:t>
            </a:r>
            <a:r>
              <a:rPr lang="en-US" sz="2400" kern="1400" spc="-50" dirty="0">
                <a:effectLst/>
                <a:ea typeface="Times New Roman" panose="02020603050405020304" pitchFamily="18" charset="0"/>
                <a:cs typeface="Times New Roman" panose="02020603050405020304" pitchFamily="18" charset="0"/>
              </a:rPr>
              <a:t> variable has been turned into a numerical variable by creating three dummy variables for three different types of fuel.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9746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35BFD1-2DFA-67AC-0C56-3BE2D8E39A46}"/>
              </a:ext>
            </a:extLst>
          </p:cNvPr>
          <p:cNvSpPr>
            <a:spLocks noGrp="1"/>
          </p:cNvSpPr>
          <p:nvPr>
            <p:ph sz="half" idx="1"/>
          </p:nvPr>
        </p:nvSpPr>
        <p:spPr/>
        <p:txBody>
          <a:bodyPr>
            <a:normAutofit/>
          </a:bodyPr>
          <a:lstStyle/>
          <a:p>
            <a:r>
              <a:rPr lang="en-US" sz="2000" dirty="0">
                <a:latin typeface="Times New Roman" panose="02020603050405020304" pitchFamily="18" charset="0"/>
                <a:cs typeface="Times New Roman" panose="02020603050405020304" pitchFamily="18" charset="0"/>
              </a:rPr>
              <a:t>DBSCAN algorithm is used to form clusters in order to draw meaningful insights about U.S. energy.</a:t>
            </a:r>
          </a:p>
          <a:p>
            <a:endParaRPr lang="en-US" dirty="0"/>
          </a:p>
          <a:p>
            <a:pPr marL="0" indent="0">
              <a:buNone/>
            </a:pPr>
            <a:endParaRPr lang="en-US" dirty="0"/>
          </a:p>
          <a:p>
            <a:r>
              <a:rPr lang="en-US" sz="2000" dirty="0">
                <a:latin typeface="Times New Roman" panose="02020603050405020304" pitchFamily="18" charset="0"/>
                <a:cs typeface="Times New Roman" panose="02020603050405020304" pitchFamily="18" charset="0"/>
              </a:rPr>
              <a:t>DBSCAN is known to be the best algorithm that handles outliers and noisy data.</a:t>
            </a:r>
          </a:p>
        </p:txBody>
      </p:sp>
      <p:pic>
        <p:nvPicPr>
          <p:cNvPr id="7" name="Content Placeholder 6">
            <a:extLst>
              <a:ext uri="{FF2B5EF4-FFF2-40B4-BE49-F238E27FC236}">
                <a16:creationId xmlns:a16="http://schemas.microsoft.com/office/drawing/2014/main" id="{2DE12A9D-801B-8DF6-D0EE-169B4BC97924}"/>
              </a:ext>
            </a:extLst>
          </p:cNvPr>
          <p:cNvPicPr>
            <a:picLocks noGrp="1" noChangeAspect="1"/>
          </p:cNvPicPr>
          <p:nvPr>
            <p:ph sz="half" idx="2"/>
          </p:nvPr>
        </p:nvPicPr>
        <p:blipFill>
          <a:blip r:embed="rId2"/>
          <a:stretch>
            <a:fillRect/>
          </a:stretch>
        </p:blipFill>
        <p:spPr>
          <a:xfrm>
            <a:off x="6329680" y="1383508"/>
            <a:ext cx="5181600" cy="3186682"/>
          </a:xfrm>
          <a:noFill/>
        </p:spPr>
      </p:pic>
      <p:sp>
        <p:nvSpPr>
          <p:cNvPr id="5" name="Slide Number Placeholder 4">
            <a:extLst>
              <a:ext uri="{FF2B5EF4-FFF2-40B4-BE49-F238E27FC236}">
                <a16:creationId xmlns:a16="http://schemas.microsoft.com/office/drawing/2014/main" id="{206243C8-AABB-46BB-DB41-3873447883DA}"/>
              </a:ext>
            </a:extLst>
          </p:cNvPr>
          <p:cNvSpPr>
            <a:spLocks noGrp="1"/>
          </p:cNvSpPr>
          <p:nvPr>
            <p:ph type="sldNum" sz="quarter" idx="12"/>
          </p:nvPr>
        </p:nvSpPr>
        <p:spPr/>
        <p:txBody>
          <a:bodyPr anchor="ctr">
            <a:normAutofit/>
          </a:bodyPr>
          <a:lstStyle/>
          <a:p>
            <a:pPr>
              <a:spcAft>
                <a:spcPts val="600"/>
              </a:spcAft>
            </a:pPr>
            <a:fld id="{82EE24B5-652C-4DB5-B7C3-B5BBEC1280B1}" type="slidenum">
              <a:rPr lang="en-US" noProof="0" smtClean="0"/>
              <a:pPr>
                <a:spcAft>
                  <a:spcPts val="600"/>
                </a:spcAft>
              </a:pPr>
              <a:t>4</a:t>
            </a:fld>
            <a:endParaRPr lang="en-US" noProof="0"/>
          </a:p>
        </p:txBody>
      </p:sp>
      <p:graphicFrame>
        <p:nvGraphicFramePr>
          <p:cNvPr id="8" name="Table 8">
            <a:extLst>
              <a:ext uri="{FF2B5EF4-FFF2-40B4-BE49-F238E27FC236}">
                <a16:creationId xmlns:a16="http://schemas.microsoft.com/office/drawing/2014/main" id="{B977D64A-6BB0-B433-AB02-2873F435EB87}"/>
              </a:ext>
            </a:extLst>
          </p:cNvPr>
          <p:cNvGraphicFramePr>
            <a:graphicFrameLocks noGrp="1"/>
          </p:cNvGraphicFramePr>
          <p:nvPr>
            <p:extLst>
              <p:ext uri="{D42A27DB-BD31-4B8C-83A1-F6EECF244321}">
                <p14:modId xmlns:p14="http://schemas.microsoft.com/office/powerpoint/2010/main" val="793697592"/>
              </p:ext>
            </p:extLst>
          </p:nvPr>
        </p:nvGraphicFramePr>
        <p:xfrm>
          <a:off x="995680" y="3169920"/>
          <a:ext cx="3271520" cy="528320"/>
        </p:xfrm>
        <a:graphic>
          <a:graphicData uri="http://schemas.openxmlformats.org/drawingml/2006/table">
            <a:tbl>
              <a:tblPr firstRow="1" bandRow="1">
                <a:tableStyleId>{5C22544A-7EE6-4342-B048-85BDC9FD1C3A}</a:tableStyleId>
              </a:tblPr>
              <a:tblGrid>
                <a:gridCol w="3271520">
                  <a:extLst>
                    <a:ext uri="{9D8B030D-6E8A-4147-A177-3AD203B41FA5}">
                      <a16:colId xmlns:a16="http://schemas.microsoft.com/office/drawing/2014/main" val="2999560593"/>
                    </a:ext>
                  </a:extLst>
                </a:gridCol>
              </a:tblGrid>
              <a:tr h="528320">
                <a:tc>
                  <a:txBody>
                    <a:bodyPr/>
                    <a:lstStyle/>
                    <a:p>
                      <a:r>
                        <a:rPr lang="en-US" sz="2500" b="0" dirty="0">
                          <a:solidFill>
                            <a:schemeClr val="accent2"/>
                          </a:solidFill>
                        </a:rPr>
                        <a:t>Why DBSCAN?</a:t>
                      </a:r>
                      <a:endParaRPr lang="en-US" sz="2500" b="0" dirty="0">
                        <a:solidFill>
                          <a:schemeClr val="accent2"/>
                        </a:solidFill>
                        <a:latin typeface="Times New Roman" panose="02020603050405020304" pitchFamily="18" charset="0"/>
                        <a:cs typeface="Times New Roman" panose="02020603050405020304" pitchFamily="18" charset="0"/>
                      </a:endParaRPr>
                    </a:p>
                  </a:txBody>
                  <a:tcPr>
                    <a:solidFill>
                      <a:schemeClr val="accent1">
                        <a:alpha val="0"/>
                      </a:schemeClr>
                    </a:solidFill>
                  </a:tcPr>
                </a:tc>
                <a:extLst>
                  <a:ext uri="{0D108BD9-81ED-4DB2-BD59-A6C34878D82A}">
                    <a16:rowId xmlns:a16="http://schemas.microsoft.com/office/drawing/2014/main" val="1028186451"/>
                  </a:ext>
                </a:extLst>
              </a:tr>
            </a:tbl>
          </a:graphicData>
        </a:graphic>
      </p:graphicFrame>
      <p:pic>
        <p:nvPicPr>
          <p:cNvPr id="13" name="Picture 12">
            <a:extLst>
              <a:ext uri="{FF2B5EF4-FFF2-40B4-BE49-F238E27FC236}">
                <a16:creationId xmlns:a16="http://schemas.microsoft.com/office/drawing/2014/main" id="{FAF36041-E2DE-83AC-8A7E-0C2EDDBFB41F}"/>
              </a:ext>
            </a:extLst>
          </p:cNvPr>
          <p:cNvPicPr>
            <a:picLocks noChangeAspect="1"/>
          </p:cNvPicPr>
          <p:nvPr/>
        </p:nvPicPr>
        <p:blipFill>
          <a:blip r:embed="rId3"/>
          <a:stretch>
            <a:fillRect/>
          </a:stretch>
        </p:blipFill>
        <p:spPr>
          <a:xfrm>
            <a:off x="6710433" y="4603210"/>
            <a:ext cx="4800847" cy="1571692"/>
          </a:xfrm>
          <a:prstGeom prst="rect">
            <a:avLst/>
          </a:prstGeom>
        </p:spPr>
      </p:pic>
      <p:graphicFrame>
        <p:nvGraphicFramePr>
          <p:cNvPr id="15" name="Table 16">
            <a:extLst>
              <a:ext uri="{FF2B5EF4-FFF2-40B4-BE49-F238E27FC236}">
                <a16:creationId xmlns:a16="http://schemas.microsoft.com/office/drawing/2014/main" id="{EE8F5C67-1C12-6A3D-57E8-2022896F250C}"/>
              </a:ext>
            </a:extLst>
          </p:cNvPr>
          <p:cNvGraphicFramePr>
            <a:graphicFrameLocks noGrp="1"/>
          </p:cNvGraphicFramePr>
          <p:nvPr>
            <p:extLst>
              <p:ext uri="{D42A27DB-BD31-4B8C-83A1-F6EECF244321}">
                <p14:modId xmlns:p14="http://schemas.microsoft.com/office/powerpoint/2010/main" val="2505262288"/>
              </p:ext>
            </p:extLst>
          </p:nvPr>
        </p:nvGraphicFramePr>
        <p:xfrm>
          <a:off x="838200" y="895913"/>
          <a:ext cx="4963509" cy="515129"/>
        </p:xfrm>
        <a:graphic>
          <a:graphicData uri="http://schemas.openxmlformats.org/drawingml/2006/table">
            <a:tbl>
              <a:tblPr firstRow="1" bandRow="1">
                <a:tableStyleId>{5C22544A-7EE6-4342-B048-85BDC9FD1C3A}</a:tableStyleId>
              </a:tblPr>
              <a:tblGrid>
                <a:gridCol w="4963509">
                  <a:extLst>
                    <a:ext uri="{9D8B030D-6E8A-4147-A177-3AD203B41FA5}">
                      <a16:colId xmlns:a16="http://schemas.microsoft.com/office/drawing/2014/main" val="1680776987"/>
                    </a:ext>
                  </a:extLst>
                </a:gridCol>
              </a:tblGrid>
              <a:tr h="515129">
                <a:tc>
                  <a:txBody>
                    <a:bodyPr/>
                    <a:lstStyle/>
                    <a:p>
                      <a:pPr algn="l"/>
                      <a:r>
                        <a:rPr lang="en-US" sz="2500" b="0" dirty="0">
                          <a:solidFill>
                            <a:schemeClr val="accent2"/>
                          </a:solidFill>
                          <a:latin typeface="Times New Roman" panose="02020603050405020304" pitchFamily="18" charset="0"/>
                          <a:cs typeface="Times New Roman" panose="02020603050405020304" pitchFamily="18" charset="0"/>
                        </a:rPr>
                        <a:t>The algorithm used to form Clusters:</a:t>
                      </a:r>
                    </a:p>
                  </a:txBody>
                  <a:tcPr>
                    <a:solidFill>
                      <a:schemeClr val="accent1">
                        <a:alpha val="0"/>
                      </a:schemeClr>
                    </a:solidFill>
                  </a:tcPr>
                </a:tc>
                <a:extLst>
                  <a:ext uri="{0D108BD9-81ED-4DB2-BD59-A6C34878D82A}">
                    <a16:rowId xmlns:a16="http://schemas.microsoft.com/office/drawing/2014/main" val="1695346447"/>
                  </a:ext>
                </a:extLst>
              </a:tr>
            </a:tbl>
          </a:graphicData>
        </a:graphic>
      </p:graphicFrame>
    </p:spTree>
    <p:extLst>
      <p:ext uri="{BB962C8B-B14F-4D97-AF65-F5344CB8AC3E}">
        <p14:creationId xmlns:p14="http://schemas.microsoft.com/office/powerpoint/2010/main" val="293313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A4C19D-6448-A775-89E7-F0B3AE95737E}"/>
              </a:ext>
            </a:extLst>
          </p:cNvPr>
          <p:cNvSpPr>
            <a:spLocks noGrp="1"/>
          </p:cNvSpPr>
          <p:nvPr>
            <p:ph type="title"/>
          </p:nvPr>
        </p:nvSpPr>
        <p:spPr>
          <a:xfrm>
            <a:off x="838200" y="365125"/>
            <a:ext cx="10515600" cy="874395"/>
          </a:xfrm>
        </p:spPr>
        <p:txBody>
          <a:bodyPr>
            <a:normAutofit/>
          </a:bodyPr>
          <a:lstStyle/>
          <a:p>
            <a:r>
              <a:rPr lang="en-US" sz="2500" dirty="0"/>
              <a:t>Findings from Clusters:</a:t>
            </a:r>
          </a:p>
        </p:txBody>
      </p:sp>
      <p:sp>
        <p:nvSpPr>
          <p:cNvPr id="4" name="Content Placeholder 3">
            <a:extLst>
              <a:ext uri="{FF2B5EF4-FFF2-40B4-BE49-F238E27FC236}">
                <a16:creationId xmlns:a16="http://schemas.microsoft.com/office/drawing/2014/main" id="{7488A631-D853-F143-E7CC-A705CE5BF195}"/>
              </a:ext>
            </a:extLst>
          </p:cNvPr>
          <p:cNvSpPr>
            <a:spLocks noGrp="1"/>
          </p:cNvSpPr>
          <p:nvPr>
            <p:ph sz="half" idx="1"/>
          </p:nvPr>
        </p:nvSpPr>
        <p:spPr/>
        <p:txBody>
          <a:bodyPr>
            <a:normAutofit/>
          </a:bodyPr>
          <a:lstStyle/>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sz="2500" b="1" dirty="0">
                <a:solidFill>
                  <a:schemeClr val="accent2"/>
                </a:solidFill>
                <a:latin typeface="+mj-lt"/>
                <a:ea typeface="+mj-ea"/>
                <a:cs typeface="+mj-cs"/>
              </a:rPr>
              <a:t>Names of each cluster:</a:t>
            </a:r>
          </a:p>
          <a:p>
            <a:endParaRPr lang="en-US" dirty="0"/>
          </a:p>
        </p:txBody>
      </p:sp>
      <p:sp>
        <p:nvSpPr>
          <p:cNvPr id="5" name="Content Placeholder 4">
            <a:extLst>
              <a:ext uri="{FF2B5EF4-FFF2-40B4-BE49-F238E27FC236}">
                <a16:creationId xmlns:a16="http://schemas.microsoft.com/office/drawing/2014/main" id="{9D7812FE-B699-0B03-EBEB-EAC1CA9BD8C3}"/>
              </a:ext>
            </a:extLst>
          </p:cNvPr>
          <p:cNvSpPr>
            <a:spLocks noGrp="1"/>
          </p:cNvSpPr>
          <p:nvPr>
            <p:ph sz="half" idx="2"/>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9163989B-545A-4502-8DEE-F1112C59F541}"/>
              </a:ext>
            </a:extLst>
          </p:cNvPr>
          <p:cNvSpPr>
            <a:spLocks noGrp="1"/>
          </p:cNvSpPr>
          <p:nvPr>
            <p:ph type="sldNum" sz="quarter" idx="12"/>
          </p:nvPr>
        </p:nvSpPr>
        <p:spPr/>
        <p:txBody>
          <a:bodyPr/>
          <a:lstStyle/>
          <a:p>
            <a:fld id="{82EE24B5-652C-4DB5-B7C3-B5BBEC1280B1}" type="slidenum">
              <a:rPr lang="en-US" noProof="0" smtClean="0"/>
              <a:t>5</a:t>
            </a:fld>
            <a:endParaRPr lang="en-US" noProof="0" dirty="0"/>
          </a:p>
        </p:txBody>
      </p:sp>
      <p:pic>
        <p:nvPicPr>
          <p:cNvPr id="7" name="Picture 6">
            <a:extLst>
              <a:ext uri="{FF2B5EF4-FFF2-40B4-BE49-F238E27FC236}">
                <a16:creationId xmlns:a16="http://schemas.microsoft.com/office/drawing/2014/main" id="{B3570D06-FEE0-F743-5E64-1C7272CC3BC8}"/>
              </a:ext>
            </a:extLst>
          </p:cNvPr>
          <p:cNvPicPr>
            <a:picLocks noChangeAspect="1"/>
          </p:cNvPicPr>
          <p:nvPr/>
        </p:nvPicPr>
        <p:blipFill>
          <a:blip r:embed="rId2"/>
          <a:stretch>
            <a:fillRect/>
          </a:stretch>
        </p:blipFill>
        <p:spPr>
          <a:xfrm>
            <a:off x="421640" y="1469292"/>
            <a:ext cx="8553890" cy="1615380"/>
          </a:xfrm>
          <a:prstGeom prst="rect">
            <a:avLst/>
          </a:prstGeom>
        </p:spPr>
      </p:pic>
      <p:pic>
        <p:nvPicPr>
          <p:cNvPr id="9" name="Picture 8">
            <a:extLst>
              <a:ext uri="{FF2B5EF4-FFF2-40B4-BE49-F238E27FC236}">
                <a16:creationId xmlns:a16="http://schemas.microsoft.com/office/drawing/2014/main" id="{C669CE32-ED35-807C-A703-2E4770A4DF76}"/>
              </a:ext>
            </a:extLst>
          </p:cNvPr>
          <p:cNvPicPr>
            <a:picLocks noChangeAspect="1"/>
          </p:cNvPicPr>
          <p:nvPr/>
        </p:nvPicPr>
        <p:blipFill>
          <a:blip r:embed="rId3"/>
          <a:stretch>
            <a:fillRect/>
          </a:stretch>
        </p:blipFill>
        <p:spPr>
          <a:xfrm>
            <a:off x="8975530" y="1469292"/>
            <a:ext cx="2914800" cy="1615380"/>
          </a:xfrm>
          <a:prstGeom prst="rect">
            <a:avLst/>
          </a:prstGeom>
        </p:spPr>
      </p:pic>
      <p:graphicFrame>
        <p:nvGraphicFramePr>
          <p:cNvPr id="11" name="Diagram 10">
            <a:extLst>
              <a:ext uri="{FF2B5EF4-FFF2-40B4-BE49-F238E27FC236}">
                <a16:creationId xmlns:a16="http://schemas.microsoft.com/office/drawing/2014/main" id="{5A093989-F631-00D2-753D-9F7CA1FB5424}"/>
              </a:ext>
            </a:extLst>
          </p:cNvPr>
          <p:cNvGraphicFramePr/>
          <p:nvPr>
            <p:extLst>
              <p:ext uri="{D42A27DB-BD31-4B8C-83A1-F6EECF244321}">
                <p14:modId xmlns:p14="http://schemas.microsoft.com/office/powerpoint/2010/main" val="1882615194"/>
              </p:ext>
            </p:extLst>
          </p:nvPr>
        </p:nvGraphicFramePr>
        <p:xfrm>
          <a:off x="767080" y="3871915"/>
          <a:ext cx="6380480" cy="271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894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122924"/>
          </a:xfrm>
        </p:spPr>
        <p:txBody>
          <a:bodyPr>
            <a:normAutofit/>
          </a:bodyPr>
          <a:lstStyle/>
          <a:p>
            <a:r>
              <a:rPr lang="en-US" sz="3200" dirty="0">
                <a:solidFill>
                  <a:schemeClr val="tx1"/>
                </a:solidFill>
              </a:rPr>
              <a:t>Analysis of Clusters 1: Gas</a:t>
            </a: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3BED4C7C-750A-73EE-9424-4518B0EBEF81}"/>
              </a:ext>
            </a:extLst>
          </p:cNvPr>
          <p:cNvGraphicFramePr>
            <a:graphicFrameLocks noGrp="1"/>
          </p:cNvGraphicFramePr>
          <p:nvPr/>
        </p:nvGraphicFramePr>
        <p:xfrm>
          <a:off x="838200" y="1670721"/>
          <a:ext cx="10987758" cy="1010920"/>
        </p:xfrm>
        <a:graphic>
          <a:graphicData uri="http://schemas.openxmlformats.org/drawingml/2006/table">
            <a:tbl>
              <a:tblPr firstRow="1" bandRow="1">
                <a:tableStyleId>{5C22544A-7EE6-4342-B048-85BDC9FD1C3A}</a:tableStyleId>
              </a:tblPr>
              <a:tblGrid>
                <a:gridCol w="1831293">
                  <a:extLst>
                    <a:ext uri="{9D8B030D-6E8A-4147-A177-3AD203B41FA5}">
                      <a16:colId xmlns:a16="http://schemas.microsoft.com/office/drawing/2014/main" val="873275087"/>
                    </a:ext>
                  </a:extLst>
                </a:gridCol>
                <a:gridCol w="1831293">
                  <a:extLst>
                    <a:ext uri="{9D8B030D-6E8A-4147-A177-3AD203B41FA5}">
                      <a16:colId xmlns:a16="http://schemas.microsoft.com/office/drawing/2014/main" val="433097370"/>
                    </a:ext>
                  </a:extLst>
                </a:gridCol>
                <a:gridCol w="1831293">
                  <a:extLst>
                    <a:ext uri="{9D8B030D-6E8A-4147-A177-3AD203B41FA5}">
                      <a16:colId xmlns:a16="http://schemas.microsoft.com/office/drawing/2014/main" val="2678999880"/>
                    </a:ext>
                  </a:extLst>
                </a:gridCol>
                <a:gridCol w="1831293">
                  <a:extLst>
                    <a:ext uri="{9D8B030D-6E8A-4147-A177-3AD203B41FA5}">
                      <a16:colId xmlns:a16="http://schemas.microsoft.com/office/drawing/2014/main" val="1511126705"/>
                    </a:ext>
                  </a:extLst>
                </a:gridCol>
                <a:gridCol w="1831293">
                  <a:extLst>
                    <a:ext uri="{9D8B030D-6E8A-4147-A177-3AD203B41FA5}">
                      <a16:colId xmlns:a16="http://schemas.microsoft.com/office/drawing/2014/main" val="3503619108"/>
                    </a:ext>
                  </a:extLst>
                </a:gridCol>
                <a:gridCol w="1831293">
                  <a:extLst>
                    <a:ext uri="{9D8B030D-6E8A-4147-A177-3AD203B41FA5}">
                      <a16:colId xmlns:a16="http://schemas.microsoft.com/office/drawing/2014/main" val="1730079373"/>
                    </a:ext>
                  </a:extLst>
                </a:gridCol>
              </a:tblGrid>
              <a:tr h="370840">
                <a:tc>
                  <a:txBody>
                    <a:bodyPr/>
                    <a:lstStyle/>
                    <a:p>
                      <a:r>
                        <a:rPr lang="en-US" dirty="0"/>
                        <a:t>Fuel Received Units</a:t>
                      </a:r>
                    </a:p>
                  </a:txBody>
                  <a:tcPr/>
                </a:tc>
                <a:tc>
                  <a:txBody>
                    <a:bodyPr/>
                    <a:lstStyle/>
                    <a:p>
                      <a:r>
                        <a:rPr lang="en-US" dirty="0"/>
                        <a:t>Fuel </a:t>
                      </a:r>
                      <a:r>
                        <a:rPr lang="en-US" dirty="0" err="1"/>
                        <a:t>mmbtu</a:t>
                      </a:r>
                      <a:r>
                        <a:rPr lang="en-US" dirty="0"/>
                        <a:t> per Unit</a:t>
                      </a:r>
                    </a:p>
                  </a:txBody>
                  <a:tcPr/>
                </a:tc>
                <a:tc>
                  <a:txBody>
                    <a:bodyPr/>
                    <a:lstStyle/>
                    <a:p>
                      <a:r>
                        <a:rPr lang="en-US" dirty="0"/>
                        <a:t>Sulfur Content pct</a:t>
                      </a:r>
                    </a:p>
                  </a:txBody>
                  <a:tcPr/>
                </a:tc>
                <a:tc>
                  <a:txBody>
                    <a:bodyPr/>
                    <a:lstStyle/>
                    <a:p>
                      <a:r>
                        <a:rPr lang="en-US" dirty="0"/>
                        <a:t>Ash Content pct</a:t>
                      </a:r>
                    </a:p>
                  </a:txBody>
                  <a:tcPr/>
                </a:tc>
                <a:tc>
                  <a:txBody>
                    <a:bodyPr/>
                    <a:lstStyle/>
                    <a:p>
                      <a:r>
                        <a:rPr lang="en-US" dirty="0"/>
                        <a:t>Mercury Content ppm</a:t>
                      </a:r>
                    </a:p>
                  </a:txBody>
                  <a:tcPr/>
                </a:tc>
                <a:tc>
                  <a:txBody>
                    <a:bodyPr/>
                    <a:lstStyle/>
                    <a:p>
                      <a:r>
                        <a:rPr lang="en-US" dirty="0"/>
                        <a:t>Fuel cost per </a:t>
                      </a:r>
                      <a:r>
                        <a:rPr lang="en-US" dirty="0" err="1"/>
                        <a:t>mmbtu</a:t>
                      </a:r>
                      <a:endParaRPr lang="en-US" dirty="0"/>
                    </a:p>
                  </a:txBody>
                  <a:tcPr/>
                </a:tc>
                <a:extLst>
                  <a:ext uri="{0D108BD9-81ED-4DB2-BD59-A6C34878D82A}">
                    <a16:rowId xmlns:a16="http://schemas.microsoft.com/office/drawing/2014/main" val="1684155753"/>
                  </a:ext>
                </a:extLst>
              </a:tr>
              <a:tr h="370840">
                <a:tc>
                  <a:txBody>
                    <a:bodyPr/>
                    <a:lstStyle/>
                    <a:p>
                      <a:r>
                        <a:rPr lang="en-US" dirty="0"/>
                        <a:t>316259.17</a:t>
                      </a:r>
                    </a:p>
                  </a:txBody>
                  <a:tcPr/>
                </a:tc>
                <a:tc>
                  <a:txBody>
                    <a:bodyPr/>
                    <a:lstStyle/>
                    <a:p>
                      <a:r>
                        <a:rPr lang="en-US" dirty="0"/>
                        <a:t>1.0299</a:t>
                      </a:r>
                    </a:p>
                  </a:txBody>
                  <a:tcPr/>
                </a:tc>
                <a:tc>
                  <a:txBody>
                    <a:bodyPr/>
                    <a:lstStyle/>
                    <a:p>
                      <a:r>
                        <a:rPr lang="en-US" dirty="0"/>
                        <a:t>0.00</a:t>
                      </a:r>
                    </a:p>
                  </a:txBody>
                  <a:tcPr/>
                </a:tc>
                <a:tc>
                  <a:txBody>
                    <a:bodyPr/>
                    <a:lstStyle/>
                    <a:p>
                      <a:r>
                        <a:rPr lang="en-US" dirty="0"/>
                        <a:t>0.00</a:t>
                      </a:r>
                    </a:p>
                  </a:txBody>
                  <a:tcPr/>
                </a:tc>
                <a:tc>
                  <a:txBody>
                    <a:bodyPr/>
                    <a:lstStyle/>
                    <a:p>
                      <a:r>
                        <a:rPr lang="en-US" dirty="0"/>
                        <a:t>0.00</a:t>
                      </a:r>
                    </a:p>
                  </a:txBody>
                  <a:tcPr/>
                </a:tc>
                <a:tc>
                  <a:txBody>
                    <a:bodyPr/>
                    <a:lstStyle/>
                    <a:p>
                      <a:r>
                        <a:rPr lang="en-US" dirty="0"/>
                        <a:t>3.0484</a:t>
                      </a:r>
                    </a:p>
                  </a:txBody>
                  <a:tcPr/>
                </a:tc>
                <a:extLst>
                  <a:ext uri="{0D108BD9-81ED-4DB2-BD59-A6C34878D82A}">
                    <a16:rowId xmlns:a16="http://schemas.microsoft.com/office/drawing/2014/main" val="1474896438"/>
                  </a:ext>
                </a:extLst>
              </a:tr>
            </a:tbl>
          </a:graphicData>
        </a:graphic>
      </p:graphicFrame>
      <p:sp>
        <p:nvSpPr>
          <p:cNvPr id="8" name="Arrow: Pentagon 7">
            <a:extLst>
              <a:ext uri="{FF2B5EF4-FFF2-40B4-BE49-F238E27FC236}">
                <a16:creationId xmlns:a16="http://schemas.microsoft.com/office/drawing/2014/main" id="{2FE74419-282B-16AB-11AE-FE7BDFD42D05}"/>
              </a:ext>
            </a:extLst>
          </p:cNvPr>
          <p:cNvSpPr/>
          <p:nvPr/>
        </p:nvSpPr>
        <p:spPr>
          <a:xfrm>
            <a:off x="1376680" y="3116783"/>
            <a:ext cx="3144520" cy="480292"/>
          </a:xfrm>
          <a:prstGeom prst="homePlate">
            <a:avLst/>
          </a:prstGeom>
          <a:gradFill>
            <a:gsLst>
              <a:gs pos="0">
                <a:schemeClr val="accent2">
                  <a:satMod val="103000"/>
                  <a:tint val="94000"/>
                  <a:lumMod val="86512"/>
                  <a:lumOff val="13488"/>
                </a:schemeClr>
              </a:gs>
              <a:gs pos="50000">
                <a:schemeClr val="accent2">
                  <a:satMod val="110000"/>
                  <a:lumMod val="100000"/>
                  <a:shade val="100000"/>
                </a:schemeClr>
              </a:gs>
              <a:gs pos="100000">
                <a:schemeClr val="accent2">
                  <a:lumMod val="99000"/>
                  <a:satMod val="120000"/>
                  <a:shade val="78000"/>
                </a:schemeClr>
              </a:gs>
            </a:gsLst>
          </a:gradFill>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 Fuel cost per MMBtu</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0" name="Arrow: Pentagon 9">
            <a:extLst>
              <a:ext uri="{FF2B5EF4-FFF2-40B4-BE49-F238E27FC236}">
                <a16:creationId xmlns:a16="http://schemas.microsoft.com/office/drawing/2014/main" id="{EEEB1707-21E6-11E4-9AAF-3E548ED2DA51}"/>
              </a:ext>
            </a:extLst>
          </p:cNvPr>
          <p:cNvSpPr/>
          <p:nvPr/>
        </p:nvSpPr>
        <p:spPr>
          <a:xfrm>
            <a:off x="1376680" y="3771082"/>
            <a:ext cx="314452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highest Number of units received</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E5CC8860-A79B-7A4A-5E8F-C912F8625AA7}"/>
              </a:ext>
            </a:extLst>
          </p:cNvPr>
          <p:cNvSpPr/>
          <p:nvPr/>
        </p:nvSpPr>
        <p:spPr>
          <a:xfrm>
            <a:off x="1376680" y="4438278"/>
            <a:ext cx="314452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chemical components</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4" name="Arrow: Pentagon 13">
            <a:extLst>
              <a:ext uri="{FF2B5EF4-FFF2-40B4-BE49-F238E27FC236}">
                <a16:creationId xmlns:a16="http://schemas.microsoft.com/office/drawing/2014/main" id="{CA91CCE0-C41B-7B21-591C-0679EAE02134}"/>
              </a:ext>
            </a:extLst>
          </p:cNvPr>
          <p:cNvSpPr/>
          <p:nvPr/>
        </p:nvSpPr>
        <p:spPr>
          <a:xfrm>
            <a:off x="1376680" y="5140606"/>
            <a:ext cx="314452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Heat generated is less</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5" name="Arrow: Pentagon 14">
            <a:extLst>
              <a:ext uri="{FF2B5EF4-FFF2-40B4-BE49-F238E27FC236}">
                <a16:creationId xmlns:a16="http://schemas.microsoft.com/office/drawing/2014/main" id="{05538623-862F-A5ED-134D-9B3E5F960BEE}"/>
              </a:ext>
            </a:extLst>
          </p:cNvPr>
          <p:cNvSpPr/>
          <p:nvPr/>
        </p:nvSpPr>
        <p:spPr>
          <a:xfrm>
            <a:off x="1376680" y="5825368"/>
            <a:ext cx="3144520" cy="528321"/>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Contract type is Contract based.</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2EEBD5E-A96C-8B3A-0E5B-C000831E1908}"/>
              </a:ext>
            </a:extLst>
          </p:cNvPr>
          <p:cNvPicPr>
            <a:picLocks noChangeAspect="1"/>
          </p:cNvPicPr>
          <p:nvPr/>
        </p:nvPicPr>
        <p:blipFill>
          <a:blip r:embed="rId3"/>
          <a:stretch>
            <a:fillRect/>
          </a:stretch>
        </p:blipFill>
        <p:spPr>
          <a:xfrm>
            <a:off x="5567681" y="2969054"/>
            <a:ext cx="6624320" cy="4000706"/>
          </a:xfrm>
          <a:prstGeom prst="rect">
            <a:avLst/>
          </a:prstGeom>
        </p:spPr>
      </p:pic>
    </p:spTree>
    <p:extLst>
      <p:ext uri="{BB962C8B-B14F-4D97-AF65-F5344CB8AC3E}">
        <p14:creationId xmlns:p14="http://schemas.microsoft.com/office/powerpoint/2010/main" val="35063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122924"/>
          </a:xfrm>
        </p:spPr>
        <p:txBody>
          <a:bodyPr>
            <a:normAutofit/>
          </a:bodyPr>
          <a:lstStyle/>
          <a:p>
            <a:r>
              <a:rPr lang="en-US" sz="3200" dirty="0">
                <a:solidFill>
                  <a:schemeClr val="tx1"/>
                </a:solidFill>
              </a:rPr>
              <a:t>Analysis of Clusters 2: Oil</a:t>
            </a: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3BED4C7C-750A-73EE-9424-4518B0EBEF81}"/>
              </a:ext>
            </a:extLst>
          </p:cNvPr>
          <p:cNvGraphicFramePr>
            <a:graphicFrameLocks noGrp="1"/>
          </p:cNvGraphicFramePr>
          <p:nvPr/>
        </p:nvGraphicFramePr>
        <p:xfrm>
          <a:off x="838200" y="1670721"/>
          <a:ext cx="10987758" cy="1010920"/>
        </p:xfrm>
        <a:graphic>
          <a:graphicData uri="http://schemas.openxmlformats.org/drawingml/2006/table">
            <a:tbl>
              <a:tblPr firstRow="1" bandRow="1">
                <a:tableStyleId>{5C22544A-7EE6-4342-B048-85BDC9FD1C3A}</a:tableStyleId>
              </a:tblPr>
              <a:tblGrid>
                <a:gridCol w="1831293">
                  <a:extLst>
                    <a:ext uri="{9D8B030D-6E8A-4147-A177-3AD203B41FA5}">
                      <a16:colId xmlns:a16="http://schemas.microsoft.com/office/drawing/2014/main" val="873275087"/>
                    </a:ext>
                  </a:extLst>
                </a:gridCol>
                <a:gridCol w="1831293">
                  <a:extLst>
                    <a:ext uri="{9D8B030D-6E8A-4147-A177-3AD203B41FA5}">
                      <a16:colId xmlns:a16="http://schemas.microsoft.com/office/drawing/2014/main" val="433097370"/>
                    </a:ext>
                  </a:extLst>
                </a:gridCol>
                <a:gridCol w="1831293">
                  <a:extLst>
                    <a:ext uri="{9D8B030D-6E8A-4147-A177-3AD203B41FA5}">
                      <a16:colId xmlns:a16="http://schemas.microsoft.com/office/drawing/2014/main" val="2678999880"/>
                    </a:ext>
                  </a:extLst>
                </a:gridCol>
                <a:gridCol w="1831293">
                  <a:extLst>
                    <a:ext uri="{9D8B030D-6E8A-4147-A177-3AD203B41FA5}">
                      <a16:colId xmlns:a16="http://schemas.microsoft.com/office/drawing/2014/main" val="1511126705"/>
                    </a:ext>
                  </a:extLst>
                </a:gridCol>
                <a:gridCol w="1831293">
                  <a:extLst>
                    <a:ext uri="{9D8B030D-6E8A-4147-A177-3AD203B41FA5}">
                      <a16:colId xmlns:a16="http://schemas.microsoft.com/office/drawing/2014/main" val="3503619108"/>
                    </a:ext>
                  </a:extLst>
                </a:gridCol>
                <a:gridCol w="1831293">
                  <a:extLst>
                    <a:ext uri="{9D8B030D-6E8A-4147-A177-3AD203B41FA5}">
                      <a16:colId xmlns:a16="http://schemas.microsoft.com/office/drawing/2014/main" val="1730079373"/>
                    </a:ext>
                  </a:extLst>
                </a:gridCol>
              </a:tblGrid>
              <a:tr h="370840">
                <a:tc>
                  <a:txBody>
                    <a:bodyPr/>
                    <a:lstStyle/>
                    <a:p>
                      <a:r>
                        <a:rPr lang="en-US" dirty="0"/>
                        <a:t>Fuel Received Units</a:t>
                      </a:r>
                    </a:p>
                  </a:txBody>
                  <a:tcPr/>
                </a:tc>
                <a:tc>
                  <a:txBody>
                    <a:bodyPr/>
                    <a:lstStyle/>
                    <a:p>
                      <a:r>
                        <a:rPr lang="en-US" dirty="0"/>
                        <a:t>Fuel MMBtu per Unit</a:t>
                      </a:r>
                    </a:p>
                  </a:txBody>
                  <a:tcPr/>
                </a:tc>
                <a:tc>
                  <a:txBody>
                    <a:bodyPr/>
                    <a:lstStyle/>
                    <a:p>
                      <a:r>
                        <a:rPr lang="en-US" dirty="0"/>
                        <a:t>Sulfur Content pct</a:t>
                      </a:r>
                    </a:p>
                  </a:txBody>
                  <a:tcPr/>
                </a:tc>
                <a:tc>
                  <a:txBody>
                    <a:bodyPr/>
                    <a:lstStyle/>
                    <a:p>
                      <a:r>
                        <a:rPr lang="en-US" dirty="0"/>
                        <a:t>Ash Content pct</a:t>
                      </a:r>
                    </a:p>
                  </a:txBody>
                  <a:tcPr/>
                </a:tc>
                <a:tc>
                  <a:txBody>
                    <a:bodyPr/>
                    <a:lstStyle/>
                    <a:p>
                      <a:r>
                        <a:rPr lang="en-US" dirty="0"/>
                        <a:t>Mercury Content ppm</a:t>
                      </a:r>
                    </a:p>
                  </a:txBody>
                  <a:tcPr/>
                </a:tc>
                <a:tc>
                  <a:txBody>
                    <a:bodyPr/>
                    <a:lstStyle/>
                    <a:p>
                      <a:r>
                        <a:rPr lang="en-US" dirty="0"/>
                        <a:t>Fuel cost per </a:t>
                      </a:r>
                      <a:r>
                        <a:rPr lang="en-US" dirty="0" err="1"/>
                        <a:t>mmbtu</a:t>
                      </a:r>
                      <a:endParaRPr lang="en-US" dirty="0"/>
                    </a:p>
                  </a:txBody>
                  <a:tcPr/>
                </a:tc>
                <a:extLst>
                  <a:ext uri="{0D108BD9-81ED-4DB2-BD59-A6C34878D82A}">
                    <a16:rowId xmlns:a16="http://schemas.microsoft.com/office/drawing/2014/main" val="1684155753"/>
                  </a:ext>
                </a:extLst>
              </a:tr>
              <a:tr h="370840">
                <a:tc>
                  <a:txBody>
                    <a:bodyPr/>
                    <a:lstStyle/>
                    <a:p>
                      <a:r>
                        <a:rPr lang="en-US" dirty="0"/>
                        <a:t>5074.462</a:t>
                      </a:r>
                    </a:p>
                  </a:txBody>
                  <a:tcPr/>
                </a:tc>
                <a:tc>
                  <a:txBody>
                    <a:bodyPr/>
                    <a:lstStyle/>
                    <a:p>
                      <a:r>
                        <a:rPr lang="en-US" dirty="0"/>
                        <a:t>5.8093</a:t>
                      </a:r>
                    </a:p>
                  </a:txBody>
                  <a:tcPr/>
                </a:tc>
                <a:tc>
                  <a:txBody>
                    <a:bodyPr/>
                    <a:lstStyle/>
                    <a:p>
                      <a:r>
                        <a:rPr lang="en-US" dirty="0"/>
                        <a:t>0.1340</a:t>
                      </a:r>
                    </a:p>
                  </a:txBody>
                  <a:tcPr/>
                </a:tc>
                <a:tc>
                  <a:txBody>
                    <a:bodyPr/>
                    <a:lstStyle/>
                    <a:p>
                      <a:r>
                        <a:rPr lang="en-US" dirty="0"/>
                        <a:t>0.00</a:t>
                      </a:r>
                    </a:p>
                  </a:txBody>
                  <a:tcPr/>
                </a:tc>
                <a:tc>
                  <a:txBody>
                    <a:bodyPr/>
                    <a:lstStyle/>
                    <a:p>
                      <a:r>
                        <a:rPr lang="en-US" dirty="0"/>
                        <a:t>0.00</a:t>
                      </a:r>
                    </a:p>
                  </a:txBody>
                  <a:tcPr/>
                </a:tc>
                <a:tc>
                  <a:txBody>
                    <a:bodyPr/>
                    <a:lstStyle/>
                    <a:p>
                      <a:r>
                        <a:rPr lang="en-US" dirty="0"/>
                        <a:t>10.4903</a:t>
                      </a:r>
                    </a:p>
                  </a:txBody>
                  <a:tcPr/>
                </a:tc>
                <a:extLst>
                  <a:ext uri="{0D108BD9-81ED-4DB2-BD59-A6C34878D82A}">
                    <a16:rowId xmlns:a16="http://schemas.microsoft.com/office/drawing/2014/main" val="1474896438"/>
                  </a:ext>
                </a:extLst>
              </a:tr>
            </a:tbl>
          </a:graphicData>
        </a:graphic>
      </p:graphicFrame>
      <p:sp>
        <p:nvSpPr>
          <p:cNvPr id="8" name="Arrow: Pentagon 7">
            <a:extLst>
              <a:ext uri="{FF2B5EF4-FFF2-40B4-BE49-F238E27FC236}">
                <a16:creationId xmlns:a16="http://schemas.microsoft.com/office/drawing/2014/main" id="{43AC5886-84EC-FCF9-B080-EB5EB4EF14DA}"/>
              </a:ext>
            </a:extLst>
          </p:cNvPr>
          <p:cNvSpPr/>
          <p:nvPr/>
        </p:nvSpPr>
        <p:spPr>
          <a:xfrm>
            <a:off x="1376680" y="5101607"/>
            <a:ext cx="3144520" cy="480292"/>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heat generated is 5.8 MMBtu</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0" name="Arrow: Pentagon 9">
            <a:extLst>
              <a:ext uri="{FF2B5EF4-FFF2-40B4-BE49-F238E27FC236}">
                <a16:creationId xmlns:a16="http://schemas.microsoft.com/office/drawing/2014/main" id="{60A58207-0748-8810-3BA1-CE0B1F763EA2}"/>
              </a:ext>
            </a:extLst>
          </p:cNvPr>
          <p:cNvSpPr/>
          <p:nvPr/>
        </p:nvSpPr>
        <p:spPr>
          <a:xfrm>
            <a:off x="1376680" y="3792071"/>
            <a:ext cx="3144520" cy="480292"/>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Least number of units received</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1AB2073E-2FE5-549B-6E20-BFBEE5EFAB65}"/>
              </a:ext>
            </a:extLst>
          </p:cNvPr>
          <p:cNvSpPr/>
          <p:nvPr/>
        </p:nvSpPr>
        <p:spPr>
          <a:xfrm>
            <a:off x="1376680" y="4467359"/>
            <a:ext cx="3144520" cy="480292"/>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Small percent of Sulfur Content</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4" name="Arrow: Pentagon 13">
            <a:extLst>
              <a:ext uri="{FF2B5EF4-FFF2-40B4-BE49-F238E27FC236}">
                <a16:creationId xmlns:a16="http://schemas.microsoft.com/office/drawing/2014/main" id="{1AE35F67-6C9B-0792-26D8-F85CCBC2A789}"/>
              </a:ext>
            </a:extLst>
          </p:cNvPr>
          <p:cNvSpPr/>
          <p:nvPr/>
        </p:nvSpPr>
        <p:spPr>
          <a:xfrm>
            <a:off x="1376680" y="3171186"/>
            <a:ext cx="3144520" cy="480292"/>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Highest Fuel cost per MMBtu</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5" name="Arrow: Pentagon 14">
            <a:extLst>
              <a:ext uri="{FF2B5EF4-FFF2-40B4-BE49-F238E27FC236}">
                <a16:creationId xmlns:a16="http://schemas.microsoft.com/office/drawing/2014/main" id="{10EF9687-F579-7A0D-D63A-736E9DECE365}"/>
              </a:ext>
            </a:extLst>
          </p:cNvPr>
          <p:cNvSpPr/>
          <p:nvPr/>
        </p:nvSpPr>
        <p:spPr>
          <a:xfrm>
            <a:off x="1376680" y="5747140"/>
            <a:ext cx="3144520" cy="480292"/>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Contract type is Spot</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B0E547A1-BF40-CCD9-B031-6EB6B6FF6F55}"/>
              </a:ext>
            </a:extLst>
          </p:cNvPr>
          <p:cNvPicPr>
            <a:picLocks noChangeAspect="1"/>
          </p:cNvPicPr>
          <p:nvPr/>
        </p:nvPicPr>
        <p:blipFill>
          <a:blip r:embed="rId3"/>
          <a:stretch>
            <a:fillRect/>
          </a:stretch>
        </p:blipFill>
        <p:spPr>
          <a:xfrm>
            <a:off x="5567680" y="2707152"/>
            <a:ext cx="6624320" cy="4000706"/>
          </a:xfrm>
          <a:prstGeom prst="rect">
            <a:avLst/>
          </a:prstGeom>
        </p:spPr>
      </p:pic>
    </p:spTree>
    <p:extLst>
      <p:ext uri="{BB962C8B-B14F-4D97-AF65-F5344CB8AC3E}">
        <p14:creationId xmlns:p14="http://schemas.microsoft.com/office/powerpoint/2010/main" val="303576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122924"/>
          </a:xfrm>
        </p:spPr>
        <p:txBody>
          <a:bodyPr>
            <a:normAutofit/>
          </a:bodyPr>
          <a:lstStyle/>
          <a:p>
            <a:r>
              <a:rPr lang="en-US" sz="3200" dirty="0">
                <a:solidFill>
                  <a:schemeClr val="tx1"/>
                </a:solidFill>
              </a:rPr>
              <a:t>Analysis of Clusters 3: Coal</a:t>
            </a: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3BED4C7C-750A-73EE-9424-4518B0EBEF81}"/>
              </a:ext>
            </a:extLst>
          </p:cNvPr>
          <p:cNvGraphicFramePr>
            <a:graphicFrameLocks noGrp="1"/>
          </p:cNvGraphicFramePr>
          <p:nvPr/>
        </p:nvGraphicFramePr>
        <p:xfrm>
          <a:off x="838200" y="1670721"/>
          <a:ext cx="10987758" cy="1010920"/>
        </p:xfrm>
        <a:graphic>
          <a:graphicData uri="http://schemas.openxmlformats.org/drawingml/2006/table">
            <a:tbl>
              <a:tblPr firstRow="1" bandRow="1">
                <a:tableStyleId>{5C22544A-7EE6-4342-B048-85BDC9FD1C3A}</a:tableStyleId>
              </a:tblPr>
              <a:tblGrid>
                <a:gridCol w="1831293">
                  <a:extLst>
                    <a:ext uri="{9D8B030D-6E8A-4147-A177-3AD203B41FA5}">
                      <a16:colId xmlns:a16="http://schemas.microsoft.com/office/drawing/2014/main" val="873275087"/>
                    </a:ext>
                  </a:extLst>
                </a:gridCol>
                <a:gridCol w="1831293">
                  <a:extLst>
                    <a:ext uri="{9D8B030D-6E8A-4147-A177-3AD203B41FA5}">
                      <a16:colId xmlns:a16="http://schemas.microsoft.com/office/drawing/2014/main" val="433097370"/>
                    </a:ext>
                  </a:extLst>
                </a:gridCol>
                <a:gridCol w="1831293">
                  <a:extLst>
                    <a:ext uri="{9D8B030D-6E8A-4147-A177-3AD203B41FA5}">
                      <a16:colId xmlns:a16="http://schemas.microsoft.com/office/drawing/2014/main" val="2678999880"/>
                    </a:ext>
                  </a:extLst>
                </a:gridCol>
                <a:gridCol w="1831293">
                  <a:extLst>
                    <a:ext uri="{9D8B030D-6E8A-4147-A177-3AD203B41FA5}">
                      <a16:colId xmlns:a16="http://schemas.microsoft.com/office/drawing/2014/main" val="1511126705"/>
                    </a:ext>
                  </a:extLst>
                </a:gridCol>
                <a:gridCol w="1831293">
                  <a:extLst>
                    <a:ext uri="{9D8B030D-6E8A-4147-A177-3AD203B41FA5}">
                      <a16:colId xmlns:a16="http://schemas.microsoft.com/office/drawing/2014/main" val="3503619108"/>
                    </a:ext>
                  </a:extLst>
                </a:gridCol>
                <a:gridCol w="1831293">
                  <a:extLst>
                    <a:ext uri="{9D8B030D-6E8A-4147-A177-3AD203B41FA5}">
                      <a16:colId xmlns:a16="http://schemas.microsoft.com/office/drawing/2014/main" val="1730079373"/>
                    </a:ext>
                  </a:extLst>
                </a:gridCol>
              </a:tblGrid>
              <a:tr h="370840">
                <a:tc>
                  <a:txBody>
                    <a:bodyPr/>
                    <a:lstStyle/>
                    <a:p>
                      <a:r>
                        <a:rPr lang="en-US" dirty="0"/>
                        <a:t>Fuel Received Units</a:t>
                      </a:r>
                    </a:p>
                  </a:txBody>
                  <a:tcPr/>
                </a:tc>
                <a:tc>
                  <a:txBody>
                    <a:bodyPr/>
                    <a:lstStyle/>
                    <a:p>
                      <a:r>
                        <a:rPr lang="en-US" dirty="0"/>
                        <a:t>Fuel MMBtu per Unit</a:t>
                      </a:r>
                    </a:p>
                  </a:txBody>
                  <a:tcPr/>
                </a:tc>
                <a:tc>
                  <a:txBody>
                    <a:bodyPr/>
                    <a:lstStyle/>
                    <a:p>
                      <a:r>
                        <a:rPr lang="en-US" dirty="0"/>
                        <a:t>Sulfur Content pct</a:t>
                      </a:r>
                    </a:p>
                  </a:txBody>
                  <a:tcPr/>
                </a:tc>
                <a:tc>
                  <a:txBody>
                    <a:bodyPr/>
                    <a:lstStyle/>
                    <a:p>
                      <a:r>
                        <a:rPr lang="en-US" dirty="0"/>
                        <a:t>Ash Content pct</a:t>
                      </a:r>
                    </a:p>
                  </a:txBody>
                  <a:tcPr/>
                </a:tc>
                <a:tc>
                  <a:txBody>
                    <a:bodyPr/>
                    <a:lstStyle/>
                    <a:p>
                      <a:r>
                        <a:rPr lang="en-US" dirty="0"/>
                        <a:t>Mercury Content ppm</a:t>
                      </a:r>
                    </a:p>
                  </a:txBody>
                  <a:tcPr/>
                </a:tc>
                <a:tc>
                  <a:txBody>
                    <a:bodyPr/>
                    <a:lstStyle/>
                    <a:p>
                      <a:r>
                        <a:rPr lang="en-US" dirty="0"/>
                        <a:t>Fuel cost per </a:t>
                      </a:r>
                      <a:r>
                        <a:rPr lang="en-US" dirty="0" err="1"/>
                        <a:t>mmbtu</a:t>
                      </a:r>
                      <a:endParaRPr lang="en-US" dirty="0"/>
                    </a:p>
                  </a:txBody>
                  <a:tcPr/>
                </a:tc>
                <a:extLst>
                  <a:ext uri="{0D108BD9-81ED-4DB2-BD59-A6C34878D82A}">
                    <a16:rowId xmlns:a16="http://schemas.microsoft.com/office/drawing/2014/main" val="1684155753"/>
                  </a:ext>
                </a:extLst>
              </a:tr>
              <a:tr h="370840">
                <a:tc>
                  <a:txBody>
                    <a:bodyPr/>
                    <a:lstStyle/>
                    <a:p>
                      <a:r>
                        <a:rPr lang="en-US" dirty="0"/>
                        <a:t>43927.890</a:t>
                      </a:r>
                    </a:p>
                  </a:txBody>
                  <a:tcPr/>
                </a:tc>
                <a:tc>
                  <a:txBody>
                    <a:bodyPr/>
                    <a:lstStyle/>
                    <a:p>
                      <a:r>
                        <a:rPr lang="en-US" dirty="0"/>
                        <a:t>21.5612</a:t>
                      </a:r>
                    </a:p>
                  </a:txBody>
                  <a:tcPr/>
                </a:tc>
                <a:tc>
                  <a:txBody>
                    <a:bodyPr/>
                    <a:lstStyle/>
                    <a:p>
                      <a:r>
                        <a:rPr lang="en-US" dirty="0"/>
                        <a:t>1.2236</a:t>
                      </a:r>
                    </a:p>
                  </a:txBody>
                  <a:tcPr/>
                </a:tc>
                <a:tc>
                  <a:txBody>
                    <a:bodyPr/>
                    <a:lstStyle/>
                    <a:p>
                      <a:r>
                        <a:rPr lang="en-US" dirty="0"/>
                        <a:t>8.1416</a:t>
                      </a:r>
                    </a:p>
                  </a:txBody>
                  <a:tcPr/>
                </a:tc>
                <a:tc>
                  <a:txBody>
                    <a:bodyPr/>
                    <a:lstStyle/>
                    <a:p>
                      <a:r>
                        <a:rPr lang="en-US" dirty="0"/>
                        <a:t>2.678e-06</a:t>
                      </a:r>
                    </a:p>
                  </a:txBody>
                  <a:tcPr/>
                </a:tc>
                <a:tc>
                  <a:txBody>
                    <a:bodyPr/>
                    <a:lstStyle/>
                    <a:p>
                      <a:r>
                        <a:rPr lang="en-US" dirty="0"/>
                        <a:t>1.8824</a:t>
                      </a:r>
                    </a:p>
                  </a:txBody>
                  <a:tcPr/>
                </a:tc>
                <a:extLst>
                  <a:ext uri="{0D108BD9-81ED-4DB2-BD59-A6C34878D82A}">
                    <a16:rowId xmlns:a16="http://schemas.microsoft.com/office/drawing/2014/main" val="1474896438"/>
                  </a:ext>
                </a:extLst>
              </a:tr>
            </a:tbl>
          </a:graphicData>
        </a:graphic>
      </p:graphicFrame>
      <p:sp>
        <p:nvSpPr>
          <p:cNvPr id="6" name="Arrow: Pentagon 5">
            <a:extLst>
              <a:ext uri="{FF2B5EF4-FFF2-40B4-BE49-F238E27FC236}">
                <a16:creationId xmlns:a16="http://schemas.microsoft.com/office/drawing/2014/main" id="{6A214A2A-E9DD-4168-F70E-8D10AE158BBF}"/>
              </a:ext>
            </a:extLst>
          </p:cNvPr>
          <p:cNvSpPr/>
          <p:nvPr/>
        </p:nvSpPr>
        <p:spPr>
          <a:xfrm>
            <a:off x="1376680" y="3171185"/>
            <a:ext cx="2722354" cy="476145"/>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Lowest Fuel cost per MMBtu</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7" name="Arrow: Pentagon 6">
            <a:extLst>
              <a:ext uri="{FF2B5EF4-FFF2-40B4-BE49-F238E27FC236}">
                <a16:creationId xmlns:a16="http://schemas.microsoft.com/office/drawing/2014/main" id="{2AB1DC0F-5210-164C-6672-69598531D967}"/>
              </a:ext>
            </a:extLst>
          </p:cNvPr>
          <p:cNvSpPr/>
          <p:nvPr/>
        </p:nvSpPr>
        <p:spPr>
          <a:xfrm>
            <a:off x="1376680" y="3808504"/>
            <a:ext cx="2722354" cy="476145"/>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 fuel units received</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8" name="Arrow: Pentagon 7">
            <a:extLst>
              <a:ext uri="{FF2B5EF4-FFF2-40B4-BE49-F238E27FC236}">
                <a16:creationId xmlns:a16="http://schemas.microsoft.com/office/drawing/2014/main" id="{5D6F3495-F7C0-88C5-1A64-6A06B9D88295}"/>
              </a:ext>
            </a:extLst>
          </p:cNvPr>
          <p:cNvSpPr/>
          <p:nvPr/>
        </p:nvSpPr>
        <p:spPr>
          <a:xfrm>
            <a:off x="1376680" y="4445823"/>
            <a:ext cx="2722354" cy="446147"/>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Contains Fuel, ash, sulfur content</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0" name="Arrow: Pentagon 9">
            <a:extLst>
              <a:ext uri="{FF2B5EF4-FFF2-40B4-BE49-F238E27FC236}">
                <a16:creationId xmlns:a16="http://schemas.microsoft.com/office/drawing/2014/main" id="{BD17B726-D53D-02AA-0EE5-89A9B831F0BB}"/>
              </a:ext>
            </a:extLst>
          </p:cNvPr>
          <p:cNvSpPr/>
          <p:nvPr/>
        </p:nvSpPr>
        <p:spPr>
          <a:xfrm>
            <a:off x="1376680" y="5053144"/>
            <a:ext cx="2722354" cy="446147"/>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Heat generated is High</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52E938AF-A550-48FC-3E7B-DD721804CBB6}"/>
              </a:ext>
            </a:extLst>
          </p:cNvPr>
          <p:cNvSpPr/>
          <p:nvPr/>
        </p:nvSpPr>
        <p:spPr>
          <a:xfrm>
            <a:off x="1376680" y="5749160"/>
            <a:ext cx="2722354" cy="607190"/>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Contract type is Contract and Spot</a:t>
            </a:r>
          </a:p>
          <a:p>
            <a:pPr algn="ctr"/>
            <a:endParaRPr lang="en-US" sz="1500" dirty="0">
              <a:solidFill>
                <a:schemeClr val="bg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8D7A0F4-47A9-92A6-FBFD-D82588C572A5}"/>
              </a:ext>
            </a:extLst>
          </p:cNvPr>
          <p:cNvPicPr>
            <a:picLocks noChangeAspect="1"/>
          </p:cNvPicPr>
          <p:nvPr/>
        </p:nvPicPr>
        <p:blipFill>
          <a:blip r:embed="rId3"/>
          <a:stretch>
            <a:fillRect/>
          </a:stretch>
        </p:blipFill>
        <p:spPr>
          <a:xfrm>
            <a:off x="5201638" y="2685616"/>
            <a:ext cx="6624320" cy="4000706"/>
          </a:xfrm>
          <a:prstGeom prst="rect">
            <a:avLst/>
          </a:prstGeom>
        </p:spPr>
      </p:pic>
    </p:spTree>
    <p:extLst>
      <p:ext uri="{BB962C8B-B14F-4D97-AF65-F5344CB8AC3E}">
        <p14:creationId xmlns:p14="http://schemas.microsoft.com/office/powerpoint/2010/main" val="77348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66040" y="21247"/>
            <a:ext cx="10987760" cy="1325563"/>
          </a:xfrm>
        </p:spPr>
        <p:txBody>
          <a:bodyPr/>
          <a:lstStyle/>
          <a:p>
            <a:r>
              <a:rPr lang="en-US" sz="3200" dirty="0">
                <a:latin typeface="Times New Roman" panose="02020603050405020304" pitchFamily="18" charset="0"/>
                <a:cs typeface="Times New Roman" panose="02020603050405020304" pitchFamily="18" charset="0"/>
              </a:rPr>
              <a:t>Comparing 3 types of fuels</a:t>
            </a:r>
            <a:r>
              <a:rPr lang="en-US"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9</a:t>
            </a:fld>
            <a:endParaRPr lang="en-US" dirty="0"/>
          </a:p>
        </p:txBody>
      </p:sp>
      <p:graphicFrame>
        <p:nvGraphicFramePr>
          <p:cNvPr id="9" name="Chart 8">
            <a:extLst>
              <a:ext uri="{FF2B5EF4-FFF2-40B4-BE49-F238E27FC236}">
                <a16:creationId xmlns:a16="http://schemas.microsoft.com/office/drawing/2014/main" id="{8EA23643-EB93-D86D-6E2C-981273E0D570}"/>
              </a:ext>
            </a:extLst>
          </p:cNvPr>
          <p:cNvGraphicFramePr/>
          <p:nvPr>
            <p:extLst>
              <p:ext uri="{D42A27DB-BD31-4B8C-83A1-F6EECF244321}">
                <p14:modId xmlns:p14="http://schemas.microsoft.com/office/powerpoint/2010/main" val="3683295910"/>
              </p:ext>
            </p:extLst>
          </p:nvPr>
        </p:nvGraphicFramePr>
        <p:xfrm>
          <a:off x="366040" y="1566041"/>
          <a:ext cx="3007781" cy="42041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AD002ECE-01EC-10E3-AD83-E9737F8861F8}"/>
              </a:ext>
            </a:extLst>
          </p:cNvPr>
          <p:cNvGraphicFramePr/>
          <p:nvPr>
            <p:extLst>
              <p:ext uri="{D42A27DB-BD31-4B8C-83A1-F6EECF244321}">
                <p14:modId xmlns:p14="http://schemas.microsoft.com/office/powerpoint/2010/main" val="768188976"/>
              </p:ext>
            </p:extLst>
          </p:nvPr>
        </p:nvGraphicFramePr>
        <p:xfrm>
          <a:off x="3864685" y="1460938"/>
          <a:ext cx="3007781" cy="3899338"/>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a:extLst>
              <a:ext uri="{FF2B5EF4-FFF2-40B4-BE49-F238E27FC236}">
                <a16:creationId xmlns:a16="http://schemas.microsoft.com/office/drawing/2014/main" id="{C1678B0F-7218-3F46-5C39-FBE295142274}"/>
              </a:ext>
            </a:extLst>
          </p:cNvPr>
          <p:cNvPicPr>
            <a:picLocks noChangeAspect="1"/>
          </p:cNvPicPr>
          <p:nvPr/>
        </p:nvPicPr>
        <p:blipFill>
          <a:blip r:embed="rId5"/>
          <a:stretch>
            <a:fillRect/>
          </a:stretch>
        </p:blipFill>
        <p:spPr>
          <a:xfrm>
            <a:off x="7363330" y="1755227"/>
            <a:ext cx="4462629" cy="3436883"/>
          </a:xfrm>
          <a:prstGeom prst="rect">
            <a:avLst/>
          </a:prstGeom>
        </p:spPr>
      </p:pic>
    </p:spTree>
    <p:extLst>
      <p:ext uri="{BB962C8B-B14F-4D97-AF65-F5344CB8AC3E}">
        <p14:creationId xmlns:p14="http://schemas.microsoft.com/office/powerpoint/2010/main" val="339509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46F16B58D73543B7EC1D217B0602FB" ma:contentTypeVersion="5" ma:contentTypeDescription="Create a new document." ma:contentTypeScope="" ma:versionID="f6775330d0f4009dad9448416ec81866">
  <xsd:schema xmlns:xsd="http://www.w3.org/2001/XMLSchema" xmlns:xs="http://www.w3.org/2001/XMLSchema" xmlns:p="http://schemas.microsoft.com/office/2006/metadata/properties" xmlns:ns3="8ce6f323-eb81-4df0-8a4b-976f6ccdf692" xmlns:ns4="dbf7c6c9-4c83-48df-9ee4-9e27422023c4" targetNamespace="http://schemas.microsoft.com/office/2006/metadata/properties" ma:root="true" ma:fieldsID="dfaeb28ded6f7503075e41d3cceb0b5a" ns3:_="" ns4:_="">
    <xsd:import namespace="8ce6f323-eb81-4df0-8a4b-976f6ccdf692"/>
    <xsd:import namespace="dbf7c6c9-4c83-48df-9ee4-9e27422023c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e6f323-eb81-4df0-8a4b-976f6ccdf6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f7c6c9-4c83-48df-9ee4-9e27422023c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19EB52-786D-4451-95CC-2800DF21C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e6f323-eb81-4df0-8a4b-976f6ccdf692"/>
    <ds:schemaRef ds:uri="dbf7c6c9-4c83-48df-9ee4-9e2742202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171946EF-A3EA-4ECB-8D9A-56C36FFF4075}">
  <ds:schemaRefs>
    <ds:schemaRef ds:uri="8ce6f323-eb81-4df0-8a4b-976f6ccdf692"/>
    <ds:schemaRef ds:uri="http://purl.org/dc/terms/"/>
    <ds:schemaRef ds:uri="http://purl.org/dc/elements/1.1/"/>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dbf7c6c9-4c83-48df-9ee4-9e27422023c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698</TotalTime>
  <Words>490</Words>
  <Application>Microsoft Macintosh PowerPoint</Application>
  <PresentationFormat>Widescreen</PresentationFormat>
  <Paragraphs>128</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FINAL PROJECT </vt:lpstr>
      <vt:lpstr>Objective</vt:lpstr>
      <vt:lpstr>PowerPoint Presentation</vt:lpstr>
      <vt:lpstr>PowerPoint Presentation</vt:lpstr>
      <vt:lpstr>Findings from Clusters:</vt:lpstr>
      <vt:lpstr>Analysis of Clusters 1: Gas</vt:lpstr>
      <vt:lpstr>Analysis of Clusters 2: Oil</vt:lpstr>
      <vt:lpstr>Analysis of Clusters 3: Coal</vt:lpstr>
      <vt:lpstr>Comparing 3 types of fuels: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Dobanaboina, Niharika</dc:creator>
  <cp:lastModifiedBy>Valmeekam, Srilaya</cp:lastModifiedBy>
  <cp:revision>41</cp:revision>
  <dcterms:created xsi:type="dcterms:W3CDTF">2022-12-07T19:31:03Z</dcterms:created>
  <dcterms:modified xsi:type="dcterms:W3CDTF">2023-05-08T02:48:48Z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0x0101001046F16B58D73543B7EC1D217B0602FB</vt:lpwstr>
  </property>
</Properties>
</file>