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2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4078F-B560-426A-AD90-72D13E41E39A}" type="datetimeFigureOut">
              <a:rPr lang="en-US" smtClean="0"/>
              <a:t>8/9/2022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24257-049D-4EC7-A6E6-FB0DAA4C137F}" type="slidenum">
              <a:rPr lang="en-US" smtClean="0"/>
              <a:t>‹#›</a:t>
            </a:fld>
            <a:endParaRPr lang="en-US"/>
          </a:p>
        </p:txBody>
      </p:sp>
    </p:spTree>
    <p:extLst>
      <p:ext uri="{BB962C8B-B14F-4D97-AF65-F5344CB8AC3E}">
        <p14:creationId xmlns:p14="http://schemas.microsoft.com/office/powerpoint/2010/main" val="419388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E24257-049D-4EC7-A6E6-FB0DAA4C137F}" type="slidenum">
              <a:rPr lang="en-US" smtClean="0"/>
              <a:t>1</a:t>
            </a:fld>
            <a:endParaRPr lang="en-US"/>
          </a:p>
        </p:txBody>
      </p:sp>
    </p:spTree>
    <p:extLst>
      <p:ext uri="{BB962C8B-B14F-4D97-AF65-F5344CB8AC3E}">
        <p14:creationId xmlns:p14="http://schemas.microsoft.com/office/powerpoint/2010/main" val="379292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3E85FA-4753-46B5-B41A-7AACF355DFCB}" type="datetime1">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404857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AADF5-15F3-4CEB-B33A-98F1320C5D5B}" type="datetime1">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21711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AF00E8-A095-42A3-B31E-49934E08031C}" type="datetime1">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336216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60A10-C5BA-4F05-84B9-2783532B86E6}" type="datetime1">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396676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A96D8-30B7-4049-B041-61E9621A7AF2}" type="datetime1">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41322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7D8E56-801A-4740-B1AE-C7048422BE85}" type="datetime1">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63686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3FE772-CC56-40FF-A540-E97CF3CCC5BE}" type="datetime1">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32231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53A81-AEEB-41F4-B518-9530436523F8}" type="datetime1">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276403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03787-00F3-4D8F-A8B8-04D0E2C57F61}" type="datetime1">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182496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6B0D0-1F2D-48AB-84FC-E61D914D0D0F}" type="datetime1">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97552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CD16D-0527-45FC-BFDA-397257BEB2EA}" type="datetime1">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a:t>
            </a:fld>
            <a:endParaRPr lang="en-US"/>
          </a:p>
        </p:txBody>
      </p:sp>
    </p:spTree>
    <p:extLst>
      <p:ext uri="{BB962C8B-B14F-4D97-AF65-F5344CB8AC3E}">
        <p14:creationId xmlns:p14="http://schemas.microsoft.com/office/powerpoint/2010/main" val="135406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ADA1F-8BC3-4178-9534-9F23A2A4D075}" type="datetime1">
              <a:rPr lang="en-US" smtClean="0"/>
              <a:t>8/9/2022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42A78-6414-496F-8330-BAB9B3FC7D74}" type="slidenum">
              <a:rPr lang="en-US" smtClean="0"/>
              <a:t>‹#›</a:t>
            </a:fld>
            <a:endParaRPr lang="en-US"/>
          </a:p>
        </p:txBody>
      </p:sp>
    </p:spTree>
    <p:extLst>
      <p:ext uri="{BB962C8B-B14F-4D97-AF65-F5344CB8AC3E}">
        <p14:creationId xmlns:p14="http://schemas.microsoft.com/office/powerpoint/2010/main" val="128757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16224"/>
            <a:ext cx="7772400" cy="1270459"/>
          </a:xfrm>
        </p:spPr>
        <p:txBody>
          <a:bodyPr>
            <a:noAutofit/>
          </a:bodyPr>
          <a:lstStyle/>
          <a:p>
            <a:pPr>
              <a:lnSpc>
                <a:spcPct val="150000"/>
              </a:lnSpc>
            </a:pPr>
            <a:r>
              <a:rPr lang="en-US" sz="4000" dirty="0" smtClean="0">
                <a:latin typeface="Cambria" panose="02040503050406030204" pitchFamily="18" charset="0"/>
              </a:rPr>
              <a:t>“Results </a:t>
            </a:r>
            <a:r>
              <a:rPr lang="en-US" sz="4000" dirty="0">
                <a:latin typeface="Cambria" panose="02040503050406030204" pitchFamily="18" charset="0"/>
              </a:rPr>
              <a:t>Analysis </a:t>
            </a:r>
            <a:r>
              <a:rPr lang="en-US" sz="4000" dirty="0" smtClean="0">
                <a:latin typeface="Cambria" panose="02040503050406030204" pitchFamily="18" charset="0"/>
              </a:rPr>
              <a:t>&amp; Summary of Beer Data Science Project ”</a:t>
            </a:r>
            <a:endParaRPr lang="en-US" sz="4000" dirty="0">
              <a:latin typeface="Cambria" panose="02040503050406030204" pitchFamily="18" charset="0"/>
            </a:endParaRPr>
          </a:p>
        </p:txBody>
      </p:sp>
      <p:sp>
        <p:nvSpPr>
          <p:cNvPr id="3" name="Subtitle 2"/>
          <p:cNvSpPr>
            <a:spLocks noGrp="1"/>
          </p:cNvSpPr>
          <p:nvPr>
            <p:ph type="subTitle" idx="1"/>
          </p:nvPr>
        </p:nvSpPr>
        <p:spPr>
          <a:xfrm>
            <a:off x="4922378" y="4422434"/>
            <a:ext cx="3078622" cy="1655762"/>
          </a:xfrm>
        </p:spPr>
        <p:txBody>
          <a:bodyPr/>
          <a:lstStyle/>
          <a:p>
            <a:r>
              <a:rPr lang="en-US" dirty="0" smtClean="0">
                <a:solidFill>
                  <a:srgbClr val="FF0000"/>
                </a:solidFill>
                <a:latin typeface="Cambria" panose="02040503050406030204" pitchFamily="18" charset="0"/>
              </a:rPr>
              <a:t>Submitted by</a:t>
            </a:r>
          </a:p>
          <a:p>
            <a:r>
              <a:rPr lang="en-US" dirty="0" smtClean="0">
                <a:latin typeface="Cambria" panose="02040503050406030204" pitchFamily="18" charset="0"/>
              </a:rPr>
              <a:t>Mr. Vishal Shirsath</a:t>
            </a: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8F872A32-FD89-473B-BBE6-E3F2DAC9A778}" type="datetime1">
              <a:rPr lang="en-US" smtClean="0"/>
              <a:t>8/9/2022</a:t>
            </a:fld>
            <a:endParaRPr lang="en-US"/>
          </a:p>
        </p:txBody>
      </p:sp>
      <p:sp>
        <p:nvSpPr>
          <p:cNvPr id="5" name="Slide Number Placeholder 4"/>
          <p:cNvSpPr>
            <a:spLocks noGrp="1"/>
          </p:cNvSpPr>
          <p:nvPr>
            <p:ph type="sldNum" sz="quarter" idx="12"/>
          </p:nvPr>
        </p:nvSpPr>
        <p:spPr/>
        <p:txBody>
          <a:bodyPr/>
          <a:lstStyle/>
          <a:p>
            <a:fld id="{39942A78-6414-496F-8330-BAB9B3FC7D74}" type="slidenum">
              <a:rPr lang="en-US" smtClean="0"/>
              <a:t>1</a:t>
            </a:fld>
            <a:endParaRPr lang="en-US"/>
          </a:p>
        </p:txBody>
      </p:sp>
    </p:spTree>
    <p:extLst>
      <p:ext uri="{BB962C8B-B14F-4D97-AF65-F5344CB8AC3E}">
        <p14:creationId xmlns:p14="http://schemas.microsoft.com/office/powerpoint/2010/main" val="214802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68" y="373673"/>
            <a:ext cx="8156427" cy="805648"/>
          </a:xfrm>
        </p:spPr>
        <p:txBody>
          <a:bodyPr>
            <a:normAutofit/>
          </a:bodyPr>
          <a:lstStyle/>
          <a:p>
            <a:pPr lvl="0" algn="just"/>
            <a:r>
              <a:rPr lang="en-US" sz="2800" b="1" dirty="0" smtClean="0">
                <a:latin typeface="Cambria" panose="02040503050406030204" pitchFamily="18" charset="0"/>
              </a:rPr>
              <a:t>Summary of Analysis</a:t>
            </a:r>
            <a:endParaRPr lang="en-US" sz="2800" b="1" dirty="0">
              <a:latin typeface="Cambria" panose="02040503050406030204" pitchFamily="18" charset="0"/>
            </a:endParaRPr>
          </a:p>
        </p:txBody>
      </p:sp>
      <p:sp>
        <p:nvSpPr>
          <p:cNvPr id="3" name="Content Placeholder 2"/>
          <p:cNvSpPr>
            <a:spLocks noGrp="1"/>
          </p:cNvSpPr>
          <p:nvPr>
            <p:ph idx="1"/>
          </p:nvPr>
        </p:nvSpPr>
        <p:spPr>
          <a:xfrm>
            <a:off x="756837" y="1389114"/>
            <a:ext cx="7886700" cy="1327773"/>
          </a:xfrm>
        </p:spPr>
        <p:txBody>
          <a:bodyPr>
            <a:normAutofit fontScale="55000" lnSpcReduction="20000"/>
          </a:bodyPr>
          <a:lstStyle/>
          <a:p>
            <a:pPr lvl="0" algn="just">
              <a:lnSpc>
                <a:spcPct val="170000"/>
              </a:lnSpc>
            </a:pPr>
            <a:r>
              <a:rPr lang="en-US" sz="2500" dirty="0" smtClean="0">
                <a:latin typeface="Cambria" panose="02040503050406030204" pitchFamily="18" charset="0"/>
              </a:rPr>
              <a:t>figure 1</a:t>
            </a:r>
            <a:r>
              <a:rPr lang="en-US" sz="2500" dirty="0">
                <a:latin typeface="Cambria" panose="02040503050406030204" pitchFamily="18" charset="0"/>
              </a:rPr>
              <a:t>. Shows the top three breweries according to customer review ratings. Top three breweries ID are 6513, 35, 2958 based on the mean of all the </a:t>
            </a:r>
            <a:r>
              <a:rPr lang="en-US" sz="2500" dirty="0" err="1">
                <a:latin typeface="Cambria" panose="02040503050406030204" pitchFamily="18" charset="0"/>
              </a:rPr>
              <a:t>ABV_ratings</a:t>
            </a:r>
            <a:r>
              <a:rPr lang="en-US" sz="2500" dirty="0">
                <a:latin typeface="Cambria" panose="02040503050406030204" pitchFamily="18" charset="0"/>
              </a:rPr>
              <a:t>. Therefore here SQL query used to extract the top 3 breweries here we considered highest mean of </a:t>
            </a:r>
            <a:r>
              <a:rPr lang="en-US" sz="2500" dirty="0" err="1">
                <a:latin typeface="Cambria" panose="02040503050406030204" pitchFamily="18" charset="0"/>
              </a:rPr>
              <a:t>ABV_ratings</a:t>
            </a:r>
            <a:endParaRPr lang="en-US" sz="2500" dirty="0">
              <a:latin typeface="Cambria" panose="02040503050406030204" pitchFamily="18" charset="0"/>
            </a:endParaRPr>
          </a:p>
          <a:p>
            <a:pPr algn="just"/>
            <a:endParaRPr lang="en-US" sz="2400" dirty="0"/>
          </a:p>
        </p:txBody>
      </p:sp>
      <p:sp>
        <p:nvSpPr>
          <p:cNvPr id="6" name="Rectangle 5"/>
          <p:cNvSpPr/>
          <p:nvPr/>
        </p:nvSpPr>
        <p:spPr>
          <a:xfrm>
            <a:off x="5765470" y="6191751"/>
            <a:ext cx="1748106" cy="340734"/>
          </a:xfrm>
          <a:prstGeom prst="rect">
            <a:avLst/>
          </a:prstGeom>
        </p:spPr>
        <p:txBody>
          <a:bodyPr wrap="none">
            <a:spAutoFit/>
          </a:bodyPr>
          <a:lstStyle/>
          <a:p>
            <a:pPr algn="ctr">
              <a:lnSpc>
                <a:spcPct val="150000"/>
              </a:lnSpc>
              <a:spcAft>
                <a:spcPts val="1000"/>
              </a:spcAft>
            </a:pPr>
            <a:r>
              <a:rPr lang="en-U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Top 3 Breweries</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715936" y="2588703"/>
            <a:ext cx="5968501" cy="3603048"/>
          </a:xfrm>
          <a:prstGeom prst="rect">
            <a:avLst/>
          </a:prstGeom>
        </p:spPr>
      </p:pic>
      <p:sp>
        <p:nvSpPr>
          <p:cNvPr id="9" name="Date Placeholder 8"/>
          <p:cNvSpPr>
            <a:spLocks noGrp="1"/>
          </p:cNvSpPr>
          <p:nvPr>
            <p:ph type="dt" sz="half" idx="10"/>
          </p:nvPr>
        </p:nvSpPr>
        <p:spPr/>
        <p:txBody>
          <a:bodyPr/>
          <a:lstStyle/>
          <a:p>
            <a:fld id="{E115ECE0-AD29-4BED-817E-3FE6CFAA130E}" type="datetime1">
              <a:rPr lang="en-US" smtClean="0"/>
              <a:t>8/9/2022</a:t>
            </a:fld>
            <a:endParaRPr lang="en-US"/>
          </a:p>
        </p:txBody>
      </p:sp>
      <p:sp>
        <p:nvSpPr>
          <p:cNvPr id="10" name="Slide Number Placeholder 9"/>
          <p:cNvSpPr>
            <a:spLocks noGrp="1"/>
          </p:cNvSpPr>
          <p:nvPr>
            <p:ph type="sldNum" sz="quarter" idx="12"/>
          </p:nvPr>
        </p:nvSpPr>
        <p:spPr/>
        <p:txBody>
          <a:bodyPr/>
          <a:lstStyle/>
          <a:p>
            <a:fld id="{39942A78-6414-496F-8330-BAB9B3FC7D74}" type="slidenum">
              <a:rPr lang="en-US" smtClean="0"/>
              <a:t>2</a:t>
            </a:fld>
            <a:endParaRPr lang="en-US"/>
          </a:p>
        </p:txBody>
      </p:sp>
    </p:spTree>
    <p:extLst>
      <p:ext uri="{BB962C8B-B14F-4D97-AF65-F5344CB8AC3E}">
        <p14:creationId xmlns:p14="http://schemas.microsoft.com/office/powerpoint/2010/main" val="141243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8197"/>
          </a:xfrm>
        </p:spPr>
        <p:txBody>
          <a:bodyPr>
            <a:normAutofit/>
          </a:bodyPr>
          <a:lstStyle/>
          <a:p>
            <a:pPr lvl="0"/>
            <a:r>
              <a:rPr lang="en-US" sz="2400" b="1" dirty="0" smtClean="0">
                <a:latin typeface="Cambria" panose="02040503050406030204" pitchFamily="18" charset="0"/>
              </a:rPr>
              <a:t>Continue.</a:t>
            </a:r>
            <a:endParaRPr lang="en-US" sz="2400" b="1" dirty="0">
              <a:latin typeface="Cambria" panose="02040503050406030204" pitchFamily="18" charset="0"/>
            </a:endParaRPr>
          </a:p>
        </p:txBody>
      </p:sp>
      <p:sp>
        <p:nvSpPr>
          <p:cNvPr id="3" name="Content Placeholder 2"/>
          <p:cNvSpPr>
            <a:spLocks noGrp="1"/>
          </p:cNvSpPr>
          <p:nvPr>
            <p:ph idx="1"/>
          </p:nvPr>
        </p:nvSpPr>
        <p:spPr>
          <a:xfrm>
            <a:off x="628650" y="1458155"/>
            <a:ext cx="7886700" cy="866301"/>
          </a:xfrm>
        </p:spPr>
        <p:txBody>
          <a:bodyPr>
            <a:normAutofit lnSpcReduction="10000"/>
          </a:bodyPr>
          <a:lstStyle/>
          <a:p>
            <a:pPr algn="just"/>
            <a:r>
              <a:rPr lang="en-US" sz="1600" dirty="0">
                <a:latin typeface="Cambria" panose="02040503050406030204" pitchFamily="18" charset="0"/>
              </a:rPr>
              <a:t>According to figure 2 the highest ratings is on year 2000. </a:t>
            </a:r>
          </a:p>
          <a:p>
            <a:pPr algn="just"/>
            <a:r>
              <a:rPr lang="en-US" sz="1600" dirty="0">
                <a:latin typeface="Cambria" panose="02040503050406030204" pitchFamily="18" charset="0"/>
              </a:rPr>
              <a:t>To find out the highest ratings considered the parameter such as </a:t>
            </a:r>
            <a:r>
              <a:rPr lang="en-US" sz="1600" dirty="0" err="1">
                <a:latin typeface="Cambria" panose="02040503050406030204" pitchFamily="18" charset="0"/>
              </a:rPr>
              <a:t>Review_Time</a:t>
            </a:r>
            <a:r>
              <a:rPr lang="en-US" sz="1600" dirty="0">
                <a:latin typeface="Cambria" panose="02040503050406030204" pitchFamily="18" charset="0"/>
              </a:rPr>
              <a:t>, Mean of </a:t>
            </a:r>
            <a:r>
              <a:rPr lang="en-US" sz="1600" dirty="0" smtClean="0">
                <a:latin typeface="Cambria" panose="02040503050406030204" pitchFamily="18" charset="0"/>
              </a:rPr>
              <a:t>Beer_Review.</a:t>
            </a:r>
            <a:endParaRPr lang="en-US" sz="1600" dirty="0">
              <a:latin typeface="Cambria" panose="02040503050406030204" pitchFamily="18" charset="0"/>
            </a:endParaRPr>
          </a:p>
        </p:txBody>
      </p:sp>
      <p:sp>
        <p:nvSpPr>
          <p:cNvPr id="5" name="Rectangle 4"/>
          <p:cNvSpPr/>
          <p:nvPr/>
        </p:nvSpPr>
        <p:spPr>
          <a:xfrm>
            <a:off x="4832194" y="6517266"/>
            <a:ext cx="1718611" cy="340734"/>
          </a:xfrm>
          <a:prstGeom prst="rect">
            <a:avLst/>
          </a:prstGeom>
        </p:spPr>
        <p:txBody>
          <a:bodyPr wrap="none">
            <a:spAutoFit/>
          </a:bodyPr>
          <a:lstStyle/>
          <a:p>
            <a:pPr algn="ctr">
              <a:lnSpc>
                <a:spcPct val="150000"/>
              </a:lnSpc>
              <a:spcAft>
                <a:spcPts val="1000"/>
              </a:spcAft>
            </a:pPr>
            <a:r>
              <a:rPr lang="en-US"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a:t>
            </a:r>
            <a:r>
              <a:rPr lang="en-US" sz="1200" i="1" dirty="0" err="1"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Highest_Rating</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830110" y="2298468"/>
            <a:ext cx="5261304" cy="4218798"/>
          </a:xfrm>
          <a:prstGeom prst="rect">
            <a:avLst/>
          </a:prstGeom>
        </p:spPr>
      </p:pic>
      <p:sp>
        <p:nvSpPr>
          <p:cNvPr id="8" name="Date Placeholder 7"/>
          <p:cNvSpPr>
            <a:spLocks noGrp="1"/>
          </p:cNvSpPr>
          <p:nvPr>
            <p:ph type="dt" sz="half" idx="10"/>
          </p:nvPr>
        </p:nvSpPr>
        <p:spPr/>
        <p:txBody>
          <a:bodyPr/>
          <a:lstStyle/>
          <a:p>
            <a:fld id="{5EABF523-8790-443F-A053-2DF4A01E9684}" type="datetime1">
              <a:rPr lang="en-US" smtClean="0"/>
              <a:t>8/9/2022</a:t>
            </a:fld>
            <a:endParaRPr lang="en-US"/>
          </a:p>
        </p:txBody>
      </p:sp>
      <p:sp>
        <p:nvSpPr>
          <p:cNvPr id="9" name="Slide Number Placeholder 8"/>
          <p:cNvSpPr>
            <a:spLocks noGrp="1"/>
          </p:cNvSpPr>
          <p:nvPr>
            <p:ph type="sldNum" sz="quarter" idx="12"/>
          </p:nvPr>
        </p:nvSpPr>
        <p:spPr/>
        <p:txBody>
          <a:bodyPr/>
          <a:lstStyle/>
          <a:p>
            <a:fld id="{39942A78-6414-496F-8330-BAB9B3FC7D74}" type="slidenum">
              <a:rPr lang="en-US" smtClean="0"/>
              <a:t>3</a:t>
            </a:fld>
            <a:endParaRPr lang="en-US"/>
          </a:p>
        </p:txBody>
      </p:sp>
    </p:spTree>
    <p:extLst>
      <p:ext uri="{BB962C8B-B14F-4D97-AF65-F5344CB8AC3E}">
        <p14:creationId xmlns:p14="http://schemas.microsoft.com/office/powerpoint/2010/main" val="3690303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4553"/>
          </a:xfrm>
        </p:spPr>
        <p:txBody>
          <a:bodyPr>
            <a:normAutofit/>
          </a:bodyPr>
          <a:lstStyle/>
          <a:p>
            <a:pPr lvl="0"/>
            <a:r>
              <a:rPr lang="en-US" sz="2000" b="1" dirty="0" smtClean="0">
                <a:latin typeface="Cambria" panose="02040503050406030204" pitchFamily="18" charset="0"/>
              </a:rPr>
              <a:t>Continue.</a:t>
            </a:r>
            <a:endParaRPr lang="en-US" sz="3600" dirty="0">
              <a:latin typeface="Cambria" panose="02040503050406030204" pitchFamily="18" charset="0"/>
            </a:endParaRPr>
          </a:p>
        </p:txBody>
      </p:sp>
      <p:sp>
        <p:nvSpPr>
          <p:cNvPr id="3" name="Content Placeholder 2"/>
          <p:cNvSpPr>
            <a:spLocks noGrp="1"/>
          </p:cNvSpPr>
          <p:nvPr>
            <p:ph idx="1"/>
          </p:nvPr>
        </p:nvSpPr>
        <p:spPr>
          <a:xfrm>
            <a:off x="560284" y="1184690"/>
            <a:ext cx="7886700" cy="2190898"/>
          </a:xfrm>
        </p:spPr>
        <p:txBody>
          <a:bodyPr>
            <a:normAutofit fontScale="55000" lnSpcReduction="20000"/>
          </a:bodyPr>
          <a:lstStyle/>
          <a:p>
            <a:pPr algn="just">
              <a:lnSpc>
                <a:spcPct val="170000"/>
              </a:lnSpc>
            </a:pPr>
            <a:r>
              <a:rPr lang="en-US" dirty="0" smtClean="0">
                <a:latin typeface="Cambria" panose="02040503050406030204" pitchFamily="18" charset="0"/>
              </a:rPr>
              <a:t>In Figure </a:t>
            </a:r>
            <a:r>
              <a:rPr lang="en-US" dirty="0">
                <a:latin typeface="Cambria" panose="02040503050406030204" pitchFamily="18" charset="0"/>
              </a:rPr>
              <a:t>3 it clears that Appearance is the important factor as per user’s rating,</a:t>
            </a:r>
          </a:p>
          <a:p>
            <a:pPr algn="just">
              <a:lnSpc>
                <a:spcPct val="170000"/>
              </a:lnSpc>
            </a:pPr>
            <a:r>
              <a:rPr lang="en-US" dirty="0">
                <a:latin typeface="Cambria" panose="02040503050406030204" pitchFamily="18" charset="0"/>
              </a:rPr>
              <a:t>For this analysis consider a customer review average for factors like taste, aroma, appearance, and palette. For taste, aroma, appearance and palette got user rating 3.76, 3.81, 3.86 and 3.75 respectively. From this analysis we can say that appearance is the important </a:t>
            </a:r>
            <a:r>
              <a:rPr lang="en-US" dirty="0" smtClean="0">
                <a:latin typeface="Cambria" panose="02040503050406030204" pitchFamily="18" charset="0"/>
              </a:rPr>
              <a:t>factor</a:t>
            </a:r>
            <a:endParaRPr lang="en-US" dirty="0">
              <a:latin typeface="Cambria" panose="02040503050406030204" pitchFamily="18" charset="0"/>
            </a:endParaRPr>
          </a:p>
        </p:txBody>
      </p:sp>
      <p:pic>
        <p:nvPicPr>
          <p:cNvPr id="4" name="Picture 3" descr="C:\Users\Kanchan\Desktop\Evolent_Assignment\Results in graph\Question3_userRatingsFactors.jpeg"/>
          <p:cNvPicPr/>
          <p:nvPr/>
        </p:nvPicPr>
        <p:blipFill>
          <a:blip r:embed="rId2">
            <a:extLst>
              <a:ext uri="{28A0092B-C50C-407E-A947-70E740481C1C}">
                <a14:useLocalDpi xmlns:a14="http://schemas.microsoft.com/office/drawing/2010/main" val="0"/>
              </a:ext>
            </a:extLst>
          </a:blip>
          <a:srcRect/>
          <a:stretch>
            <a:fillRect/>
          </a:stretch>
        </p:blipFill>
        <p:spPr bwMode="auto">
          <a:xfrm>
            <a:off x="2555193" y="2999573"/>
            <a:ext cx="5117817" cy="3183631"/>
          </a:xfrm>
          <a:prstGeom prst="rect">
            <a:avLst/>
          </a:prstGeom>
          <a:noFill/>
          <a:ln w="12700">
            <a:solidFill>
              <a:schemeClr val="tx1"/>
            </a:solidFill>
          </a:ln>
        </p:spPr>
      </p:pic>
      <p:sp>
        <p:nvSpPr>
          <p:cNvPr id="5" name="Rectangle 4"/>
          <p:cNvSpPr/>
          <p:nvPr/>
        </p:nvSpPr>
        <p:spPr>
          <a:xfrm>
            <a:off x="4572000" y="6183204"/>
            <a:ext cx="1773241" cy="320024"/>
          </a:xfrm>
          <a:prstGeom prst="rect">
            <a:avLst/>
          </a:prstGeom>
        </p:spPr>
        <p:txBody>
          <a:bodyPr wrap="none">
            <a:spAutoFit/>
          </a:bodyPr>
          <a:lstStyle/>
          <a:p>
            <a:pPr algn="ctr">
              <a:lnSpc>
                <a:spcPct val="150000"/>
              </a:lnSpc>
              <a:spcAft>
                <a:spcPts val="1000"/>
              </a:spcAft>
            </a:pPr>
            <a:r>
              <a:rPr lang="en-US" sz="11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User Rating Factor</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926B4F8-69D2-46B7-AB4F-F289661BB09A}" type="datetime1">
              <a:rPr lang="en-US" smtClean="0"/>
              <a:t>8/9/2022</a:t>
            </a:fld>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4</a:t>
            </a:fld>
            <a:endParaRPr lang="en-US"/>
          </a:p>
        </p:txBody>
      </p:sp>
    </p:spTree>
    <p:extLst>
      <p:ext uri="{BB962C8B-B14F-4D97-AF65-F5344CB8AC3E}">
        <p14:creationId xmlns:p14="http://schemas.microsoft.com/office/powerpoint/2010/main" val="1851115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99652"/>
          </a:xfrm>
        </p:spPr>
        <p:txBody>
          <a:bodyPr>
            <a:normAutofit/>
          </a:bodyPr>
          <a:lstStyle/>
          <a:p>
            <a:pPr lvl="0"/>
            <a:r>
              <a:rPr lang="en-US" sz="2000" b="1" dirty="0" smtClean="0">
                <a:latin typeface="Cambria" panose="02040503050406030204" pitchFamily="18" charset="0"/>
              </a:rPr>
              <a:t>Continue.</a:t>
            </a:r>
            <a:endParaRPr lang="en-US" sz="3600" b="1" dirty="0">
              <a:latin typeface="Cambria" panose="02040503050406030204" pitchFamily="18" charset="0"/>
            </a:endParaRPr>
          </a:p>
        </p:txBody>
      </p:sp>
      <p:sp>
        <p:nvSpPr>
          <p:cNvPr id="3" name="Content Placeholder 2"/>
          <p:cNvSpPr>
            <a:spLocks noGrp="1"/>
          </p:cNvSpPr>
          <p:nvPr>
            <p:ph idx="1"/>
          </p:nvPr>
        </p:nvSpPr>
        <p:spPr>
          <a:xfrm>
            <a:off x="756837" y="1398335"/>
            <a:ext cx="7886700" cy="1267953"/>
          </a:xfrm>
        </p:spPr>
        <p:txBody>
          <a:bodyPr>
            <a:normAutofit/>
          </a:bodyPr>
          <a:lstStyle/>
          <a:p>
            <a:pPr algn="just"/>
            <a:r>
              <a:rPr lang="en-US" sz="1600" dirty="0" smtClean="0">
                <a:latin typeface="Cambria" panose="02040503050406030204" pitchFamily="18" charset="0"/>
              </a:rPr>
              <a:t>In figure </a:t>
            </a:r>
            <a:r>
              <a:rPr lang="en-US" sz="1600" dirty="0">
                <a:latin typeface="Cambria" panose="02040503050406030204" pitchFamily="18" charset="0"/>
              </a:rPr>
              <a:t>4 I will recommend “</a:t>
            </a:r>
            <a:r>
              <a:rPr lang="en-US" sz="1600" i="1" dirty="0">
                <a:latin typeface="Cambria" panose="02040503050406030204" pitchFamily="18" charset="0"/>
              </a:rPr>
              <a:t>Sierra Nevada </a:t>
            </a:r>
            <a:r>
              <a:rPr lang="en-US" sz="1600" i="1" dirty="0" err="1">
                <a:latin typeface="Cambria" panose="02040503050406030204" pitchFamily="18" charset="0"/>
              </a:rPr>
              <a:t>Summerfest</a:t>
            </a:r>
            <a:r>
              <a:rPr lang="en-US" sz="1600" i="1" dirty="0">
                <a:latin typeface="Cambria" panose="02040503050406030204" pitchFamily="18" charset="0"/>
              </a:rPr>
              <a:t> Lager, Sierra Nevada Celebration Ale, Blithering Idiot” </a:t>
            </a:r>
            <a:r>
              <a:rPr lang="en-US" sz="1600" dirty="0">
                <a:latin typeface="Cambria" panose="02040503050406030204" pitchFamily="18" charset="0"/>
              </a:rPr>
              <a:t>to my friends. </a:t>
            </a:r>
          </a:p>
          <a:p>
            <a:pPr algn="just"/>
            <a:r>
              <a:rPr lang="en-US" sz="1600" dirty="0">
                <a:latin typeface="Cambria" panose="02040503050406030204" pitchFamily="18" charset="0"/>
              </a:rPr>
              <a:t>For Recommendation of beers used sentiment analysis of review text where we come to know this three beers having most positive review from customer. </a:t>
            </a:r>
          </a:p>
        </p:txBody>
      </p:sp>
      <p:pic>
        <p:nvPicPr>
          <p:cNvPr id="4" name="Picture 3" descr="C:\Users\Kanchan\Desktop\Evolent_Assignment\Results in graph\Question4_Results_Grraph.jpeg"/>
          <p:cNvPicPr/>
          <p:nvPr/>
        </p:nvPicPr>
        <p:blipFill>
          <a:blip r:embed="rId2">
            <a:extLst>
              <a:ext uri="{28A0092B-C50C-407E-A947-70E740481C1C}">
                <a14:useLocalDpi xmlns:a14="http://schemas.microsoft.com/office/drawing/2010/main" val="0"/>
              </a:ext>
            </a:extLst>
          </a:blip>
          <a:srcRect/>
          <a:stretch>
            <a:fillRect/>
          </a:stretch>
        </p:blipFill>
        <p:spPr bwMode="auto">
          <a:xfrm>
            <a:off x="2688363" y="2787937"/>
            <a:ext cx="4724400" cy="3628390"/>
          </a:xfrm>
          <a:prstGeom prst="rect">
            <a:avLst/>
          </a:prstGeom>
          <a:noFill/>
          <a:ln w="12700">
            <a:solidFill>
              <a:schemeClr val="tx1"/>
            </a:solidFill>
          </a:ln>
        </p:spPr>
      </p:pic>
      <p:sp>
        <p:nvSpPr>
          <p:cNvPr id="5" name="Rectangle 4"/>
          <p:cNvSpPr/>
          <p:nvPr/>
        </p:nvSpPr>
        <p:spPr>
          <a:xfrm>
            <a:off x="4094212" y="6537976"/>
            <a:ext cx="1912703" cy="320024"/>
          </a:xfrm>
          <a:prstGeom prst="rect">
            <a:avLst/>
          </a:prstGeom>
        </p:spPr>
        <p:txBody>
          <a:bodyPr wrap="none">
            <a:spAutoFit/>
          </a:bodyPr>
          <a:lstStyle/>
          <a:p>
            <a:pPr algn="ctr">
              <a:lnSpc>
                <a:spcPct val="150000"/>
              </a:lnSpc>
              <a:spcAft>
                <a:spcPts val="1000"/>
              </a:spcAft>
            </a:pPr>
            <a:r>
              <a:rPr lang="en-US" sz="11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Recommended Beers</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72D6F96-FF9F-4964-A229-AF449BF89A0B}" type="datetime1">
              <a:rPr lang="en-US" smtClean="0"/>
              <a:t>8/9/2022</a:t>
            </a:fld>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5</a:t>
            </a:fld>
            <a:endParaRPr lang="en-US"/>
          </a:p>
        </p:txBody>
      </p:sp>
    </p:spTree>
    <p:extLst>
      <p:ext uri="{BB962C8B-B14F-4D97-AF65-F5344CB8AC3E}">
        <p14:creationId xmlns:p14="http://schemas.microsoft.com/office/powerpoint/2010/main" val="356978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82560"/>
          </a:xfrm>
        </p:spPr>
        <p:txBody>
          <a:bodyPr>
            <a:noAutofit/>
          </a:bodyPr>
          <a:lstStyle/>
          <a:p>
            <a:pPr lvl="0" algn="just"/>
            <a:r>
              <a:rPr lang="en-US" sz="2000" b="1" dirty="0" smtClean="0">
                <a:latin typeface="Cambria" panose="02040503050406030204" pitchFamily="18" charset="0"/>
              </a:rPr>
              <a:t>Continue..</a:t>
            </a:r>
            <a:endParaRPr lang="en-US" sz="2000" b="1" dirty="0">
              <a:latin typeface="Cambria" panose="02040503050406030204" pitchFamily="18" charset="0"/>
            </a:endParaRPr>
          </a:p>
        </p:txBody>
      </p:sp>
      <p:sp>
        <p:nvSpPr>
          <p:cNvPr id="3" name="Content Placeholder 2"/>
          <p:cNvSpPr>
            <a:spLocks noGrp="1"/>
          </p:cNvSpPr>
          <p:nvPr>
            <p:ph idx="1"/>
          </p:nvPr>
        </p:nvSpPr>
        <p:spPr>
          <a:xfrm>
            <a:off x="560284" y="1509431"/>
            <a:ext cx="7886700" cy="1139766"/>
          </a:xfrm>
        </p:spPr>
        <p:txBody>
          <a:bodyPr>
            <a:normAutofit fontScale="85000" lnSpcReduction="20000"/>
          </a:bodyPr>
          <a:lstStyle/>
          <a:p>
            <a:pPr algn="just">
              <a:lnSpc>
                <a:spcPct val="150000"/>
              </a:lnSpc>
            </a:pPr>
            <a:r>
              <a:rPr lang="en-US" sz="2000" dirty="0" smtClean="0">
                <a:latin typeface="Cambria" panose="02040503050406030204" pitchFamily="18" charset="0"/>
              </a:rPr>
              <a:t>In Figure </a:t>
            </a:r>
            <a:r>
              <a:rPr lang="en-US" sz="2000" dirty="0">
                <a:latin typeface="Cambria" panose="02040503050406030204" pitchFamily="18" charset="0"/>
              </a:rPr>
              <a:t>5 </a:t>
            </a:r>
            <a:r>
              <a:rPr lang="en-US" sz="2000" i="1" dirty="0">
                <a:latin typeface="Cambria" panose="02040503050406030204" pitchFamily="18" charset="0"/>
              </a:rPr>
              <a:t>English </a:t>
            </a:r>
            <a:r>
              <a:rPr lang="en-US" sz="2000" i="1" dirty="0" err="1">
                <a:latin typeface="Cambria" panose="02040503050406030204" pitchFamily="18" charset="0"/>
              </a:rPr>
              <a:t>Barleywine</a:t>
            </a:r>
            <a:r>
              <a:rPr lang="en-US" sz="2000" i="1" dirty="0">
                <a:latin typeface="Cambria" panose="02040503050406030204" pitchFamily="18" charset="0"/>
              </a:rPr>
              <a:t> </a:t>
            </a:r>
            <a:r>
              <a:rPr lang="en-US" sz="2000" dirty="0">
                <a:latin typeface="Cambria" panose="02040503050406030204" pitchFamily="18" charset="0"/>
              </a:rPr>
              <a:t>beer style to be favorite based on customer </a:t>
            </a:r>
            <a:r>
              <a:rPr lang="en-US" sz="2000" dirty="0" err="1">
                <a:latin typeface="Cambria" panose="02040503050406030204" pitchFamily="18" charset="0"/>
              </a:rPr>
              <a:t>review_text</a:t>
            </a:r>
            <a:r>
              <a:rPr lang="en-US" sz="2000" dirty="0">
                <a:latin typeface="Cambria" panose="02040503050406030204" pitchFamily="18" charset="0"/>
              </a:rPr>
              <a:t>. For the analysis sentiment analysis is performed and considered the most positive </a:t>
            </a:r>
            <a:r>
              <a:rPr lang="en-US" sz="2000" dirty="0" err="1">
                <a:latin typeface="Cambria" panose="02040503050406030204" pitchFamily="18" charset="0"/>
              </a:rPr>
              <a:t>review_text</a:t>
            </a:r>
            <a:r>
              <a:rPr lang="en-US" sz="2000" dirty="0">
                <a:latin typeface="Cambria" panose="02040503050406030204" pitchFamily="18" charset="0"/>
              </a:rPr>
              <a:t>. </a:t>
            </a:r>
          </a:p>
          <a:p>
            <a:endParaRPr lang="en-US" dirty="0"/>
          </a:p>
        </p:txBody>
      </p:sp>
      <p:pic>
        <p:nvPicPr>
          <p:cNvPr id="4" name="Picture 3" descr="C:\Users\Kanchan\Desktop\Evolent_Assignment\Results in graph\Question5_favoriteBeersStyle.jpeg"/>
          <p:cNvPicPr/>
          <p:nvPr/>
        </p:nvPicPr>
        <p:blipFill>
          <a:blip r:embed="rId2">
            <a:extLst>
              <a:ext uri="{28A0092B-C50C-407E-A947-70E740481C1C}">
                <a14:useLocalDpi xmlns:a14="http://schemas.microsoft.com/office/drawing/2010/main" val="0"/>
              </a:ext>
            </a:extLst>
          </a:blip>
          <a:srcRect/>
          <a:stretch>
            <a:fillRect/>
          </a:stretch>
        </p:blipFill>
        <p:spPr bwMode="auto">
          <a:xfrm>
            <a:off x="2727699" y="2649197"/>
            <a:ext cx="5278120" cy="3749040"/>
          </a:xfrm>
          <a:prstGeom prst="rect">
            <a:avLst/>
          </a:prstGeom>
          <a:noFill/>
          <a:ln w="12700">
            <a:solidFill>
              <a:schemeClr val="tx1"/>
            </a:solidFill>
          </a:ln>
        </p:spPr>
      </p:pic>
      <p:sp>
        <p:nvSpPr>
          <p:cNvPr id="5" name="Rectangle 4"/>
          <p:cNvSpPr/>
          <p:nvPr/>
        </p:nvSpPr>
        <p:spPr>
          <a:xfrm>
            <a:off x="4572000" y="6398237"/>
            <a:ext cx="1830949" cy="320024"/>
          </a:xfrm>
          <a:prstGeom prst="rect">
            <a:avLst/>
          </a:prstGeom>
        </p:spPr>
        <p:txBody>
          <a:bodyPr wrap="none">
            <a:spAutoFit/>
          </a:bodyPr>
          <a:lstStyle/>
          <a:p>
            <a:pPr algn="ctr">
              <a:lnSpc>
                <a:spcPct val="150000"/>
              </a:lnSpc>
              <a:spcAft>
                <a:spcPts val="1000"/>
              </a:spcAft>
            </a:pPr>
            <a:r>
              <a:rPr lang="en-US" sz="11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Favorite Beers Style</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77DB3D4-7B38-44D6-A7CB-653E686DC7A4}" type="datetime1">
              <a:rPr lang="en-US" smtClean="0"/>
              <a:t>8/9/2022</a:t>
            </a:fld>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6</a:t>
            </a:fld>
            <a:endParaRPr lang="en-US"/>
          </a:p>
        </p:txBody>
      </p:sp>
    </p:spTree>
    <p:extLst>
      <p:ext uri="{BB962C8B-B14F-4D97-AF65-F5344CB8AC3E}">
        <p14:creationId xmlns:p14="http://schemas.microsoft.com/office/powerpoint/2010/main" val="1672501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9293"/>
            <a:ext cx="7886700" cy="797102"/>
          </a:xfrm>
        </p:spPr>
        <p:txBody>
          <a:bodyPr>
            <a:noAutofit/>
          </a:bodyPr>
          <a:lstStyle/>
          <a:p>
            <a:pPr lvl="0" algn="just"/>
            <a:r>
              <a:rPr lang="en-US" sz="2000" b="1" dirty="0" smtClean="0">
                <a:latin typeface="Cambria" panose="02040503050406030204" pitchFamily="18" charset="0"/>
              </a:rPr>
              <a:t>Continue..</a:t>
            </a:r>
            <a:endParaRPr lang="en-US" sz="2000" b="1" dirty="0">
              <a:latin typeface="Cambria" panose="02040503050406030204" pitchFamily="18" charset="0"/>
            </a:endParaRPr>
          </a:p>
        </p:txBody>
      </p:sp>
      <p:sp>
        <p:nvSpPr>
          <p:cNvPr id="3" name="Content Placeholder 2"/>
          <p:cNvSpPr>
            <a:spLocks noGrp="1"/>
          </p:cNvSpPr>
          <p:nvPr>
            <p:ph idx="1"/>
          </p:nvPr>
        </p:nvSpPr>
        <p:spPr>
          <a:xfrm>
            <a:off x="491918" y="813391"/>
            <a:ext cx="7886700" cy="1567055"/>
          </a:xfrm>
        </p:spPr>
        <p:txBody>
          <a:bodyPr>
            <a:noAutofit/>
          </a:bodyPr>
          <a:lstStyle/>
          <a:p>
            <a:pPr algn="just">
              <a:lnSpc>
                <a:spcPct val="150000"/>
              </a:lnSpc>
            </a:pPr>
            <a:r>
              <a:rPr lang="en-US" sz="1600" dirty="0" smtClean="0">
                <a:latin typeface="Cambria" panose="02040503050406030204" pitchFamily="18" charset="0"/>
              </a:rPr>
              <a:t>In </a:t>
            </a:r>
            <a:r>
              <a:rPr lang="en-US" sz="1600" dirty="0">
                <a:latin typeface="Cambria" panose="02040503050406030204" pitchFamily="18" charset="0"/>
              </a:rPr>
              <a:t>figure 6, while compare to written review score to overall review score it observed that when review overall having more rating then the sentiment score of review text is less and it also observed that when review overall rating is less then sentiment score is high. We can say that instead of review overall ratings, review text gives better results.</a:t>
            </a:r>
            <a:endParaRPr lang="en-US" sz="1600" dirty="0">
              <a:latin typeface="Cambria" panose="02040503050406030204" pitchFamily="18" charset="0"/>
            </a:endParaRPr>
          </a:p>
        </p:txBody>
      </p:sp>
      <p:pic>
        <p:nvPicPr>
          <p:cNvPr id="4" name="Picture 3" descr="C:\Users\Kanchan\Desktop\Evolent_Assignment\Results in graph\Question_6_compare review with overall review.jpg"/>
          <p:cNvPicPr/>
          <p:nvPr/>
        </p:nvPicPr>
        <p:blipFill>
          <a:blip r:embed="rId2">
            <a:extLst>
              <a:ext uri="{28A0092B-C50C-407E-A947-70E740481C1C}">
                <a14:useLocalDpi xmlns:a14="http://schemas.microsoft.com/office/drawing/2010/main" val="0"/>
              </a:ext>
            </a:extLst>
          </a:blip>
          <a:srcRect/>
          <a:stretch>
            <a:fillRect/>
          </a:stretch>
        </p:blipFill>
        <p:spPr bwMode="auto">
          <a:xfrm>
            <a:off x="2259330" y="2939753"/>
            <a:ext cx="4625340" cy="3269615"/>
          </a:xfrm>
          <a:prstGeom prst="rect">
            <a:avLst/>
          </a:prstGeom>
          <a:noFill/>
          <a:ln w="12700">
            <a:solidFill>
              <a:schemeClr val="tx1"/>
            </a:solidFill>
          </a:ln>
        </p:spPr>
      </p:pic>
      <p:sp>
        <p:nvSpPr>
          <p:cNvPr id="5" name="Rectangle 4"/>
          <p:cNvSpPr/>
          <p:nvPr/>
        </p:nvSpPr>
        <p:spPr>
          <a:xfrm>
            <a:off x="2389582" y="6209368"/>
            <a:ext cx="4572000" cy="320024"/>
          </a:xfrm>
          <a:prstGeom prst="rect">
            <a:avLst/>
          </a:prstGeom>
        </p:spPr>
        <p:txBody>
          <a:bodyPr>
            <a:spAutoFit/>
          </a:bodyPr>
          <a:lstStyle/>
          <a:p>
            <a:pPr algn="ctr">
              <a:lnSpc>
                <a:spcPct val="150000"/>
              </a:lnSpc>
              <a:spcAft>
                <a:spcPts val="1000"/>
              </a:spcAft>
            </a:pPr>
            <a:r>
              <a:rPr lang="en-US" sz="11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6:Comparision between Written and Overall Review</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AA9635F-9217-45A8-8668-127B408C0C45}" type="datetime1">
              <a:rPr lang="en-US" smtClean="0"/>
              <a:t>8/9/2022</a:t>
            </a:fld>
            <a:endParaRPr lang="en-US"/>
          </a:p>
        </p:txBody>
      </p:sp>
      <p:sp>
        <p:nvSpPr>
          <p:cNvPr id="7" name="Slide Number Placeholder 6"/>
          <p:cNvSpPr>
            <a:spLocks noGrp="1"/>
          </p:cNvSpPr>
          <p:nvPr>
            <p:ph type="sldNum" sz="quarter" idx="12"/>
          </p:nvPr>
        </p:nvSpPr>
        <p:spPr/>
        <p:txBody>
          <a:bodyPr/>
          <a:lstStyle/>
          <a:p>
            <a:fld id="{39942A78-6414-496F-8330-BAB9B3FC7D74}" type="slidenum">
              <a:rPr lang="en-US" smtClean="0"/>
              <a:t>7</a:t>
            </a:fld>
            <a:endParaRPr lang="en-US"/>
          </a:p>
        </p:txBody>
      </p:sp>
    </p:spTree>
    <p:extLst>
      <p:ext uri="{BB962C8B-B14F-4D97-AF65-F5344CB8AC3E}">
        <p14:creationId xmlns:p14="http://schemas.microsoft.com/office/powerpoint/2010/main" val="122738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7640"/>
          </a:xfrm>
        </p:spPr>
        <p:txBody>
          <a:bodyPr>
            <a:normAutofit/>
          </a:bodyPr>
          <a:lstStyle/>
          <a:p>
            <a:r>
              <a:rPr lang="en-US" sz="3200" dirty="0" smtClean="0">
                <a:latin typeface="Cambria" panose="02040503050406030204" pitchFamily="18" charset="0"/>
              </a:rPr>
              <a:t>Summary and Conclusions</a:t>
            </a:r>
            <a:endParaRPr lang="en-US" sz="4000" dirty="0">
              <a:latin typeface="Cambria" panose="02040503050406030204" pitchFamily="18" charset="0"/>
            </a:endParaRPr>
          </a:p>
        </p:txBody>
      </p:sp>
      <p:sp>
        <p:nvSpPr>
          <p:cNvPr id="3" name="Content Placeholder 2"/>
          <p:cNvSpPr>
            <a:spLocks noGrp="1"/>
          </p:cNvSpPr>
          <p:nvPr>
            <p:ph idx="1"/>
          </p:nvPr>
        </p:nvSpPr>
        <p:spPr>
          <a:xfrm>
            <a:off x="628650" y="1324598"/>
            <a:ext cx="7886700" cy="4852365"/>
          </a:xfrm>
        </p:spPr>
        <p:txBody>
          <a:bodyPr/>
          <a:lstStyle/>
          <a:p>
            <a:pPr algn="just">
              <a:lnSpc>
                <a:spcPct val="150000"/>
              </a:lnSpc>
            </a:pPr>
            <a:r>
              <a:rPr lang="en-US" sz="2000" dirty="0" smtClean="0">
                <a:latin typeface="Cambria" panose="02040503050406030204" pitchFamily="18" charset="0"/>
              </a:rPr>
              <a:t>From this analysis, its observed that in some cases </a:t>
            </a:r>
            <a:r>
              <a:rPr lang="en-US" sz="2000" dirty="0" err="1" smtClean="0">
                <a:latin typeface="Cambria" panose="02040503050406030204" pitchFamily="18" charset="0"/>
              </a:rPr>
              <a:t>review_text</a:t>
            </a:r>
            <a:r>
              <a:rPr lang="en-US" sz="2000" dirty="0" smtClean="0">
                <a:latin typeface="Cambria" panose="02040503050406030204" pitchFamily="18" charset="0"/>
              </a:rPr>
              <a:t> factor plays more significant role than </a:t>
            </a:r>
            <a:r>
              <a:rPr lang="en-US" sz="2000" dirty="0" err="1" smtClean="0">
                <a:latin typeface="Cambria" panose="02040503050406030204" pitchFamily="18" charset="0"/>
              </a:rPr>
              <a:t>review_ratings</a:t>
            </a:r>
            <a:r>
              <a:rPr lang="en-US" sz="2000" dirty="0" smtClean="0">
                <a:latin typeface="Cambria" panose="02040503050406030204" pitchFamily="18" charset="0"/>
              </a:rPr>
              <a:t>.</a:t>
            </a:r>
          </a:p>
          <a:p>
            <a:pPr algn="just">
              <a:lnSpc>
                <a:spcPct val="150000"/>
              </a:lnSpc>
            </a:pPr>
            <a:r>
              <a:rPr lang="en-US" sz="2000" dirty="0" smtClean="0">
                <a:latin typeface="Cambria" panose="02040503050406030204" pitchFamily="18" charset="0"/>
              </a:rPr>
              <a:t>We can also recommend the beer to the customers based on any one choice like taste, aroma, appearance, palette.</a:t>
            </a:r>
          </a:p>
          <a:p>
            <a:pPr algn="just">
              <a:lnSpc>
                <a:spcPct val="150000"/>
              </a:lnSpc>
            </a:pPr>
            <a:r>
              <a:rPr lang="en-US" sz="2000" dirty="0" smtClean="0">
                <a:latin typeface="Cambria" panose="02040503050406030204" pitchFamily="18" charset="0"/>
              </a:rPr>
              <a:t>From the customer </a:t>
            </a:r>
            <a:r>
              <a:rPr lang="en-US" sz="2000" dirty="0" err="1" smtClean="0">
                <a:latin typeface="Cambria" panose="02040503050406030204" pitchFamily="18" charset="0"/>
              </a:rPr>
              <a:t>review_text</a:t>
            </a:r>
            <a:r>
              <a:rPr lang="en-US" sz="2000" dirty="0" smtClean="0">
                <a:latin typeface="Cambria" panose="02040503050406030204" pitchFamily="18" charset="0"/>
              </a:rPr>
              <a:t>, we can extract features which can be useful to suggest appropriate beer to the customer or based on these features we can also find out the expectation or interest of customer.</a:t>
            </a:r>
          </a:p>
          <a:p>
            <a:pPr algn="just">
              <a:lnSpc>
                <a:spcPct val="150000"/>
              </a:lnSpc>
            </a:pPr>
            <a:endParaRPr lang="en-US" sz="2000" dirty="0" smtClean="0">
              <a:latin typeface="Cambria" panose="02040503050406030204" pitchFamily="18" charset="0"/>
            </a:endParaRPr>
          </a:p>
          <a:p>
            <a:endParaRPr lang="en-US" dirty="0"/>
          </a:p>
        </p:txBody>
      </p:sp>
      <p:sp>
        <p:nvSpPr>
          <p:cNvPr id="4" name="Date Placeholder 3"/>
          <p:cNvSpPr>
            <a:spLocks noGrp="1"/>
          </p:cNvSpPr>
          <p:nvPr>
            <p:ph type="dt" sz="half" idx="10"/>
          </p:nvPr>
        </p:nvSpPr>
        <p:spPr/>
        <p:txBody>
          <a:bodyPr/>
          <a:lstStyle/>
          <a:p>
            <a:fld id="{4E67C1F4-E808-4F39-ABF0-B46DC96D4D74}" type="datetime1">
              <a:rPr lang="en-US" smtClean="0"/>
              <a:t>8/9/2022</a:t>
            </a:fld>
            <a:endParaRPr lang="en-US"/>
          </a:p>
        </p:txBody>
      </p:sp>
      <p:sp>
        <p:nvSpPr>
          <p:cNvPr id="5" name="Slide Number Placeholder 4"/>
          <p:cNvSpPr>
            <a:spLocks noGrp="1"/>
          </p:cNvSpPr>
          <p:nvPr>
            <p:ph type="sldNum" sz="quarter" idx="12"/>
          </p:nvPr>
        </p:nvSpPr>
        <p:spPr/>
        <p:txBody>
          <a:bodyPr/>
          <a:lstStyle/>
          <a:p>
            <a:fld id="{39942A78-6414-496F-8330-BAB9B3FC7D74}" type="slidenum">
              <a:rPr lang="en-US" smtClean="0"/>
              <a:t>8</a:t>
            </a:fld>
            <a:endParaRPr lang="en-US"/>
          </a:p>
        </p:txBody>
      </p:sp>
    </p:spTree>
    <p:extLst>
      <p:ext uri="{BB962C8B-B14F-4D97-AF65-F5344CB8AC3E}">
        <p14:creationId xmlns:p14="http://schemas.microsoft.com/office/powerpoint/2010/main" val="2671176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454</Words>
  <Application>Microsoft Office PowerPoint</Application>
  <PresentationFormat>On-screen Show (4:3)</PresentationFormat>
  <Paragraphs>45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Times New Roman</vt:lpstr>
      <vt:lpstr>Office Theme</vt:lpstr>
      <vt:lpstr>“Results Analysis &amp; Summary of Beer Data Science Project ”</vt:lpstr>
      <vt:lpstr>Summary of Analysis</vt:lpstr>
      <vt:lpstr>Continue.</vt:lpstr>
      <vt:lpstr>Continue.</vt:lpstr>
      <vt:lpstr>Continue.</vt:lpstr>
      <vt:lpstr>Continue..</vt:lpstr>
      <vt:lpstr>Continue..</vt:lpstr>
      <vt:lpstr>Summary and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Kanchan</dc:creator>
  <cp:lastModifiedBy>Kanchan</cp:lastModifiedBy>
  <cp:revision>21</cp:revision>
  <dcterms:created xsi:type="dcterms:W3CDTF">2022-08-09T13:46:09Z</dcterms:created>
  <dcterms:modified xsi:type="dcterms:W3CDTF">2022-08-09T17:37:40Z</dcterms:modified>
</cp:coreProperties>
</file>