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D4004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212121"/>
                </a:solidFill>
              </a:rPr>
              <a:t>‹#›</a:t>
            </a:fld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052087" y="1031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052150" y="2526321"/>
            <a:ext cx="3039600" cy="1310399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24475" y="1920450"/>
            <a:ext cx="41241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68264" y="1920450"/>
            <a:ext cx="41241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Relationship Id="rId4" Type="http://schemas.openxmlformats.org/officeDocument/2006/relationships/image" Target="../media/image02.jpg"/><Relationship Id="rId5" Type="http://schemas.openxmlformats.org/officeDocument/2006/relationships/image" Target="../media/image05.jpg"/><Relationship Id="rId6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Positioning System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Receiver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49300" y="1147425"/>
            <a:ext cx="7407000" cy="187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RSSI value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Bit rate of wifi connection (to calculate fade margin)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Frequency of signal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79050" y="3353350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Transmitter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781600" y="4021500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 router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idx="4294967295" type="title"/>
          </p:nvPr>
        </p:nvSpPr>
        <p:spPr>
          <a:xfrm>
            <a:off x="311700" y="220100"/>
            <a:ext cx="8520599" cy="1012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The team</a:t>
            </a:r>
          </a:p>
          <a:p>
            <a:pPr lv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i="1" lang="en" sz="1600"/>
              <a:t>“None of us is as smart as all of us</a:t>
            </a:r>
            <a:r>
              <a:rPr i="1" lang="en" sz="1600"/>
              <a:t>”</a:t>
            </a:r>
          </a:p>
        </p:txBody>
      </p:sp>
      <p:pic>
        <p:nvPicPr>
          <p:cNvPr descr="vihar_lak_endsem.jpg" id="186" name="Shape 186"/>
          <p:cNvPicPr preferRelativeResize="0"/>
          <p:nvPr/>
        </p:nvPicPr>
        <p:blipFill rotWithShape="1">
          <a:blip r:embed="rId3">
            <a:alphaModFix/>
          </a:blip>
          <a:srcRect b="12930" l="0" r="0" t="12930"/>
          <a:stretch/>
        </p:blipFill>
        <p:spPr>
          <a:xfrm>
            <a:off x="4207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saqib.jpg" id="187" name="Shape 187"/>
          <p:cNvPicPr preferRelativeResize="0"/>
          <p:nvPr/>
        </p:nvPicPr>
        <p:blipFill rotWithShape="1">
          <a:blip r:embed="rId4">
            <a:alphaModFix/>
          </a:blip>
          <a:srcRect b="9" l="0" r="0" t="9"/>
          <a:stretch/>
        </p:blipFill>
        <p:spPr>
          <a:xfrm>
            <a:off x="2638667" y="13631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ritik.jpg" id="188" name="Shape 1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6628" y="1363007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idx="4294967295" type="title"/>
          </p:nvPr>
        </p:nvSpPr>
        <p:spPr>
          <a:xfrm>
            <a:off x="231725" y="3047794"/>
            <a:ext cx="2022299" cy="57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Pranav Sankhe</a:t>
            </a:r>
          </a:p>
        </p:txBody>
      </p:sp>
      <p:sp>
        <p:nvSpPr>
          <p:cNvPr id="190" name="Shape 190"/>
          <p:cNvSpPr txBox="1"/>
          <p:nvPr>
            <p:ph idx="4294967295" type="body"/>
          </p:nvPr>
        </p:nvSpPr>
        <p:spPr>
          <a:xfrm>
            <a:off x="231725" y="3572412"/>
            <a:ext cx="2022299" cy="115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2nd Year Undergraduate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Electrical Engineering, IITB</a:t>
            </a:r>
          </a:p>
        </p:txBody>
      </p:sp>
      <p:sp>
        <p:nvSpPr>
          <p:cNvPr id="191" name="Shape 191"/>
          <p:cNvSpPr txBox="1"/>
          <p:nvPr>
            <p:ph idx="4294967295" type="title"/>
          </p:nvPr>
        </p:nvSpPr>
        <p:spPr>
          <a:xfrm>
            <a:off x="2449667" y="3047794"/>
            <a:ext cx="2022299" cy="57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Saqib Azim </a:t>
            </a:r>
          </a:p>
        </p:txBody>
      </p:sp>
      <p:sp>
        <p:nvSpPr>
          <p:cNvPr id="192" name="Shape 192"/>
          <p:cNvSpPr txBox="1"/>
          <p:nvPr>
            <p:ph idx="4294967295" type="title"/>
          </p:nvPr>
        </p:nvSpPr>
        <p:spPr>
          <a:xfrm>
            <a:off x="4667628" y="3047794"/>
            <a:ext cx="2022299" cy="57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Ritik Madan</a:t>
            </a:r>
          </a:p>
        </p:txBody>
      </p:sp>
      <p:sp>
        <p:nvSpPr>
          <p:cNvPr id="193" name="Shape 193"/>
          <p:cNvSpPr txBox="1"/>
          <p:nvPr>
            <p:ph idx="4294967295" type="body"/>
          </p:nvPr>
        </p:nvSpPr>
        <p:spPr>
          <a:xfrm>
            <a:off x="2449667" y="3572412"/>
            <a:ext cx="2022299" cy="115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2nd Year Undergraduate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Electrical Engineering,  IITB</a:t>
            </a:r>
          </a:p>
        </p:txBody>
      </p:sp>
      <p:sp>
        <p:nvSpPr>
          <p:cNvPr id="194" name="Shape 194"/>
          <p:cNvSpPr txBox="1"/>
          <p:nvPr>
            <p:ph idx="4294967295" type="body"/>
          </p:nvPr>
        </p:nvSpPr>
        <p:spPr>
          <a:xfrm>
            <a:off x="4667628" y="3572412"/>
            <a:ext cx="2022299" cy="115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2nd Year Undergraduate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Electrical Engineering,  IITB</a:t>
            </a:r>
          </a:p>
        </p:txBody>
      </p:sp>
      <p:pic>
        <p:nvPicPr>
          <p:cNvPr descr="tanya.jpg" id="195" name="Shape 1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4589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4294967295" type="title"/>
          </p:nvPr>
        </p:nvSpPr>
        <p:spPr>
          <a:xfrm>
            <a:off x="6885589" y="3047794"/>
            <a:ext cx="2022299" cy="57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Tanya Chaudhary </a:t>
            </a:r>
          </a:p>
        </p:txBody>
      </p:sp>
      <p:sp>
        <p:nvSpPr>
          <p:cNvPr id="197" name="Shape 197"/>
          <p:cNvSpPr txBox="1"/>
          <p:nvPr>
            <p:ph idx="4294967295" type="body"/>
          </p:nvPr>
        </p:nvSpPr>
        <p:spPr>
          <a:xfrm>
            <a:off x="6885589" y="3572412"/>
            <a:ext cx="2022299" cy="115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2nd Year Undergraduate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Electrical Engineering,  IITB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quencies_2.jpg" id="107" name="Shape 107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0" y="0"/>
            <a:ext cx="9143996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2581125" y="580900"/>
            <a:ext cx="3981600" cy="3981900"/>
          </a:xfrm>
          <a:prstGeom prst="ellipse">
            <a:avLst/>
          </a:prstGeom>
          <a:solidFill>
            <a:srgbClr val="000000">
              <a:alpha val="819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052087" y="1031900"/>
            <a:ext cx="3039600" cy="13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to be Used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052150" y="2526321"/>
            <a:ext cx="3039600" cy="131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WIFI RSSI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Analysing the received signal strength to estimate the distance.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 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16025" y="1920450"/>
            <a:ext cx="1827900" cy="626100"/>
          </a:xfrm>
          <a:prstGeom prst="rect">
            <a:avLst/>
          </a:prstGeom>
          <a:solidFill>
            <a:srgbClr val="57BB8A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RSSI Measurement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6505025" y="1853175"/>
            <a:ext cx="1707300" cy="693300"/>
          </a:xfrm>
          <a:prstGeom prst="rect">
            <a:avLst/>
          </a:prstGeom>
          <a:solidFill>
            <a:srgbClr val="57BB8A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Environmental  Characterization 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665250" y="1853175"/>
            <a:ext cx="1707300" cy="693300"/>
          </a:xfrm>
          <a:prstGeom prst="rect">
            <a:avLst/>
          </a:prstGeom>
          <a:solidFill>
            <a:srgbClr val="57BB8A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RSS Signal Improvement </a:t>
            </a:r>
          </a:p>
        </p:txBody>
      </p:sp>
      <p:sp>
        <p:nvSpPr>
          <p:cNvPr id="119" name="Shape 119"/>
          <p:cNvSpPr/>
          <p:nvPr/>
        </p:nvSpPr>
        <p:spPr>
          <a:xfrm>
            <a:off x="2395250" y="2206150"/>
            <a:ext cx="1076100" cy="8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400737" y="2189400"/>
            <a:ext cx="1076100" cy="8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6682650" y="3644425"/>
            <a:ext cx="1707300" cy="693300"/>
          </a:xfrm>
          <a:prstGeom prst="rect">
            <a:avLst/>
          </a:prstGeom>
          <a:solidFill>
            <a:srgbClr val="57BB8A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RSSI -Distance Conversion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3665250" y="3644425"/>
            <a:ext cx="1707300" cy="693300"/>
          </a:xfrm>
          <a:prstGeom prst="rect">
            <a:avLst/>
          </a:prstGeom>
          <a:solidFill>
            <a:srgbClr val="57BB8A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Trilateration 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47850" y="3644425"/>
            <a:ext cx="1707300" cy="693300"/>
          </a:xfrm>
          <a:prstGeom prst="rect">
            <a:avLst/>
          </a:prstGeom>
          <a:solidFill>
            <a:srgbClr val="57BB8A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OUTPUT (coordinates)</a:t>
            </a:r>
          </a:p>
        </p:txBody>
      </p:sp>
      <p:sp>
        <p:nvSpPr>
          <p:cNvPr id="124" name="Shape 124"/>
          <p:cNvSpPr/>
          <p:nvPr/>
        </p:nvSpPr>
        <p:spPr>
          <a:xfrm rot="10800000">
            <a:off x="5489537" y="3946975"/>
            <a:ext cx="1076100" cy="8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5400000">
            <a:off x="6820612" y="3040425"/>
            <a:ext cx="1076100" cy="88200"/>
          </a:xfrm>
          <a:prstGeom prst="rightArrow">
            <a:avLst>
              <a:gd fmla="val 3676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10800000">
            <a:off x="2472151" y="3946849"/>
            <a:ext cx="1076100" cy="8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0" y="2034475"/>
            <a:ext cx="32232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RSSI </a:t>
            </a:r>
            <a:r>
              <a:rPr lang="en" sz="3600"/>
              <a:t>measurement </a:t>
            </a:r>
          </a:p>
        </p:txBody>
      </p:sp>
      <p:sp>
        <p:nvSpPr>
          <p:cNvPr id="132" name="Shape 132"/>
          <p:cNvSpPr/>
          <p:nvPr/>
        </p:nvSpPr>
        <p:spPr>
          <a:xfrm>
            <a:off x="6505025" y="113475"/>
            <a:ext cx="2307000" cy="22440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cell phones</a:t>
            </a:r>
          </a:p>
        </p:txBody>
      </p:sp>
      <p:sp>
        <p:nvSpPr>
          <p:cNvPr id="133" name="Shape 133"/>
          <p:cNvSpPr/>
          <p:nvPr/>
        </p:nvSpPr>
        <p:spPr>
          <a:xfrm>
            <a:off x="4160200" y="2472000"/>
            <a:ext cx="2407800" cy="23940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Specialized wifi receivers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eg. : Zigbees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0" y="2034475"/>
            <a:ext cx="32232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64750" y="1575825"/>
            <a:ext cx="2685000" cy="19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3F3F3"/>
                </a:solidFill>
              </a:rPr>
              <a:t>RSSI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Signal Improvement</a:t>
            </a:r>
            <a:r>
              <a:rPr lang="en"/>
              <a:t> </a:t>
            </a:r>
          </a:p>
        </p:txBody>
      </p:sp>
      <p:sp>
        <p:nvSpPr>
          <p:cNvPr id="140" name="Shape 140"/>
          <p:cNvSpPr/>
          <p:nvPr/>
        </p:nvSpPr>
        <p:spPr>
          <a:xfrm>
            <a:off x="3781975" y="408175"/>
            <a:ext cx="4979400" cy="1445100"/>
          </a:xfrm>
          <a:prstGeom prst="teardrop">
            <a:avLst>
              <a:gd fmla="val 114924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RSS signal improvement is mainly to filter noise and fast fading and inter symbolic interference. This increases the stability of the RSSI signal.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-272">
            <a:off x="4626600" y="2212401"/>
            <a:ext cx="3788100" cy="731400"/>
          </a:xfrm>
          <a:prstGeom prst="teardrop">
            <a:avLst>
              <a:gd fmla="val 132574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Noise calibration removal : get SNR ratings of the chip and stuff </a:t>
            </a:r>
          </a:p>
        </p:txBody>
      </p:sp>
      <p:sp>
        <p:nvSpPr>
          <p:cNvPr id="142" name="Shape 142"/>
          <p:cNvSpPr/>
          <p:nvPr/>
        </p:nvSpPr>
        <p:spPr>
          <a:xfrm>
            <a:off x="3781975" y="3239875"/>
            <a:ext cx="4979400" cy="1204800"/>
          </a:xfrm>
          <a:prstGeom prst="teardrop">
            <a:avLst>
              <a:gd fmla="val 114924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removing fast fading effects and ISI, there are algos and some specific methods. Have been documented.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Environmental Characterization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922149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Here we decide an important parameter in distance calculation known as path loss exponent.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0" y="2034475"/>
            <a:ext cx="32232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RSSI </a:t>
            </a:r>
            <a:r>
              <a:rPr lang="en" sz="3600"/>
              <a:t>Distance conversion </a:t>
            </a:r>
          </a:p>
        </p:txBody>
      </p:sp>
      <p:sp>
        <p:nvSpPr>
          <p:cNvPr id="154" name="Shape 154"/>
          <p:cNvSpPr/>
          <p:nvPr/>
        </p:nvSpPr>
        <p:spPr>
          <a:xfrm>
            <a:off x="3390600" y="1069225"/>
            <a:ext cx="1932900" cy="1418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Fm = Fade Margin</a:t>
            </a:r>
          </a:p>
        </p:txBody>
      </p:sp>
      <p:pic>
        <p:nvPicPr>
          <p:cNvPr descr="rssi_distance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450" y="0"/>
            <a:ext cx="5857549" cy="95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6550375" y="2174650"/>
            <a:ext cx="2053200" cy="12846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 = Signal power (dBm) at distance</a:t>
            </a:r>
          </a:p>
        </p:txBody>
      </p:sp>
      <p:sp>
        <p:nvSpPr>
          <p:cNvPr id="157" name="Shape 157"/>
          <p:cNvSpPr/>
          <p:nvPr/>
        </p:nvSpPr>
        <p:spPr>
          <a:xfrm>
            <a:off x="5436125" y="890050"/>
            <a:ext cx="2239800" cy="12846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 = Path-Loss Exponent</a:t>
            </a:r>
          </a:p>
        </p:txBody>
      </p:sp>
      <p:sp>
        <p:nvSpPr>
          <p:cNvPr id="158" name="Shape 158"/>
          <p:cNvSpPr/>
          <p:nvPr/>
        </p:nvSpPr>
        <p:spPr>
          <a:xfrm>
            <a:off x="3905450" y="2933275"/>
            <a:ext cx="2239800" cy="12846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 = Signal power (dBm) at zero distance</a:t>
            </a:r>
          </a:p>
        </p:txBody>
      </p:sp>
      <p:sp>
        <p:nvSpPr>
          <p:cNvPr id="159" name="Shape 159"/>
          <p:cNvSpPr/>
          <p:nvPr/>
        </p:nvSpPr>
        <p:spPr>
          <a:xfrm>
            <a:off x="7180625" y="3717900"/>
            <a:ext cx="1836600" cy="12846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 = signal frequency in MHz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60950" y="7009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RSSI distance conversion 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81000" y="2008900"/>
            <a:ext cx="6650100" cy="2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factors except path loss exponent can be calculated using conventional methods.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Calculation of path loss exponent requires some calibration.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RSSI value depends on various environmental factors too.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plan to implement a continuous calibration system so that the instant changes in the surroundings are accounted. Also learning algorithms will be implemented to increase the accuracy.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rgbClr val="FAFFD8"/>
                </a:solidFill>
              </a:rPr>
              <a:t>Trilateration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rgbClr val="FAFFD8"/>
                </a:solidFill>
              </a:rPr>
              <a:t>and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300">
                <a:solidFill>
                  <a:srgbClr val="FAFFD8"/>
                </a:solidFill>
              </a:rPr>
              <a:t>Coordinate output</a:t>
            </a:r>
            <a:r>
              <a:rPr b="1" lang="en">
                <a:solidFill>
                  <a:srgbClr val="FAFFD8"/>
                </a:solidFill>
              </a:rPr>
              <a:t>   </a:t>
            </a:r>
            <a:r>
              <a:rPr b="1" lang="en" sz="4800">
                <a:solidFill>
                  <a:srgbClr val="FAFFD8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922149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