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en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fU3U6HS0rpd8c2IDfGGKxhaGR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8C62B8-4BD6-413F-B5A1-841397EBCCD8}">
  <a:tblStyle styleId="{618C62B8-4BD6-413F-B5A1-841397EBCC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f1a89faf7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af1a89faf7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1a89faf7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1a89faf7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1a89faf7_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af1a89faf7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>
            <a:spLocks noGrp="1"/>
          </p:cNvSpPr>
          <p:nvPr>
            <p:ph type="title"/>
          </p:nvPr>
        </p:nvSpPr>
        <p:spPr>
          <a:xfrm>
            <a:off x="441387" y="1427671"/>
            <a:ext cx="8249766" cy="7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n"/>
              <a:buNone/>
              <a:defRPr sz="4000" b="0" i="0" u="none" strike="noStrike" cap="none"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41387" y="2238555"/>
            <a:ext cx="8249766" cy="36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" name="Google Shape;11;p13"/>
          <p:cNvCxnSpPr/>
          <p:nvPr/>
        </p:nvCxnSpPr>
        <p:spPr>
          <a:xfrm>
            <a:off x="441387" y="2180035"/>
            <a:ext cx="8249766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en"/>
              <a:buNone/>
              <a:defRPr sz="3600" b="0" i="0" u="none" strike="noStrike" cap="none"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457200" y="1229413"/>
            <a:ext cx="8229600" cy="307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" name="Google Shape;16;p14"/>
          <p:cNvCxnSpPr/>
          <p:nvPr/>
        </p:nvCxnSpPr>
        <p:spPr>
          <a:xfrm>
            <a:off x="457200" y="951038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en"/>
              <a:buNone/>
              <a:defRPr sz="3600" b="0" i="0" u="none" strike="noStrike" cap="none"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200" y="1229413"/>
            <a:ext cx="3903706" cy="307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2"/>
          </p:nvPr>
        </p:nvSpPr>
        <p:spPr>
          <a:xfrm>
            <a:off x="4783094" y="1218362"/>
            <a:ext cx="3903706" cy="307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15"/>
          <p:cNvCxnSpPr/>
          <p:nvPr/>
        </p:nvCxnSpPr>
        <p:spPr>
          <a:xfrm>
            <a:off x="457200" y="951038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6" descr="Divider_imag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441387" y="941924"/>
            <a:ext cx="8249766" cy="190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en"/>
              <a:buNone/>
              <a:defRPr sz="40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464799" y="3736762"/>
            <a:ext cx="8226354" cy="36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441387" y="1427671"/>
            <a:ext cx="8249766" cy="7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n"/>
              <a:buNone/>
              <a:defRPr sz="4000" b="0" i="0" u="none" strike="noStrike" cap="none"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1pPr>
            <a:lvl2pPr lvl="1">
              <a:buNone/>
              <a:defRPr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2pPr>
            <a:lvl3pPr lvl="2">
              <a:buNone/>
              <a:defRPr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3pPr>
            <a:lvl4pPr lvl="3">
              <a:buNone/>
              <a:defRPr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4pPr>
            <a:lvl5pPr lvl="4">
              <a:buNone/>
              <a:defRPr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5pPr>
            <a:lvl6pPr lvl="5">
              <a:buNone/>
              <a:defRPr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6pPr>
            <a:lvl7pPr lvl="6">
              <a:buNone/>
              <a:defRPr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7pPr>
            <a:lvl8pPr lvl="7">
              <a:buNone/>
              <a:defRPr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8pPr>
            <a:lvl9pPr lvl="8">
              <a:buNone/>
              <a:defRPr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ACACA"/>
            </a:gs>
            <a:gs pos="28000">
              <a:srgbClr val="C1C1C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 descr="csueb.sgmark.tag.long.K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15617" y="4563995"/>
            <a:ext cx="3716422" cy="3931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sharan/h-1b-vis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47100" y="1020190"/>
            <a:ext cx="82497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n"/>
              <a:buNone/>
            </a:pPr>
            <a:r>
              <a:rPr lang="en-US" sz="3600" b="1">
                <a:solidFill>
                  <a:schemeClr val="dk1"/>
                </a:solidFill>
              </a:rPr>
              <a:t>Predicting and Classifying H1-B Visa Application Status</a:t>
            </a:r>
            <a:endParaRPr sz="36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n"/>
              <a:buNone/>
            </a:pPr>
            <a:endParaRPr sz="3600" b="1">
              <a:solidFill>
                <a:schemeClr val="dk1"/>
              </a:solidFill>
            </a:endParaRPr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47100" y="2296127"/>
            <a:ext cx="8249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2350" b="1">
                <a:solidFill>
                  <a:schemeClr val="dk1"/>
                </a:solidFill>
              </a:rPr>
              <a:t>GROUP - I</a:t>
            </a:r>
            <a:endParaRPr sz="2100"/>
          </a:p>
        </p:txBody>
      </p:sp>
      <p:sp>
        <p:nvSpPr>
          <p:cNvPr id="39" name="Google Shape;39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f1a89faf7_4_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Sen"/>
              <a:buNone/>
            </a:pPr>
            <a:r>
              <a:rPr lang="en-US">
                <a:solidFill>
                  <a:srgbClr val="FFFEFF"/>
                </a:solidFill>
              </a:rPr>
              <a:t>Conclusion</a:t>
            </a:r>
            <a:endParaRPr/>
          </a:p>
        </p:txBody>
      </p:sp>
      <p:sp>
        <p:nvSpPr>
          <p:cNvPr id="118" name="Google Shape;118;gaf1a89faf7_4_7"/>
          <p:cNvSpPr txBox="1">
            <a:spLocks noGrp="1"/>
          </p:cNvSpPr>
          <p:nvPr>
            <p:ph type="body" idx="2"/>
          </p:nvPr>
        </p:nvSpPr>
        <p:spPr>
          <a:xfrm>
            <a:off x="457200" y="1027078"/>
            <a:ext cx="82296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This data is good for exploration and visualization purpose. Following is our observation - </a:t>
            </a:r>
            <a:endParaRPr sz="13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98.6% of total applications are approved whereas 1.4% of applications are denied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Top 1% of employers by number, contribute equally to total no. of applications as bottom 99% of employers.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Multinational companies like Infosys, TCS, Wipro are top contributor towards application volume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55% of applicants are within medium prevailing wage range of 60k-100k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>
                <a:solidFill>
                  <a:srgbClr val="FFFFFF"/>
                </a:solidFill>
              </a:rPr>
              <a:t>Applicants within medium prevailing wage range has less denial rate as compared to high and low prevailing wage range.</a:t>
            </a:r>
            <a:endParaRPr sz="1300" b="1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Cost of penalty is high when we wrongly classify the denied cases as approved</a:t>
            </a:r>
            <a:endParaRPr sz="1300"/>
          </a:p>
        </p:txBody>
      </p:sp>
      <p:sp>
        <p:nvSpPr>
          <p:cNvPr id="119" name="Google Shape;119;gaf1a89faf7_4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en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body" idx="1"/>
          </p:nvPr>
        </p:nvSpPr>
        <p:spPr>
          <a:xfrm>
            <a:off x="457200" y="1049572"/>
            <a:ext cx="8321040" cy="335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The H-1B is an employment-based, non-immigrant visa category for temporary foreign workers in the United States. For a foreign national to apply for H1-B visa, a US employer must offer a job and petition for H-1B visa with the USC Immigration Services.</a:t>
            </a:r>
            <a:endParaRPr sz="1500"/>
          </a:p>
          <a:p>
            <a:pPr marL="3429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US" sz="1500"/>
              <a:t>Data analysts for a visa/immigration consultancy firm</a:t>
            </a:r>
            <a:endParaRPr sz="1500"/>
          </a:p>
          <a:p>
            <a:pPr marL="3429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US" sz="1500"/>
              <a:t>After studying our findings using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/>
              <a:t>various tools, we will be able to analyze &amp; explain the following questions:</a:t>
            </a:r>
            <a:endParaRPr sz="1500"/>
          </a:p>
          <a:p>
            <a:pPr marL="74295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○"/>
            </a:pPr>
            <a:r>
              <a:rPr lang="en-US" sz="1500"/>
              <a:t>Explore how different variables interact with</a:t>
            </a:r>
            <a:r>
              <a:rPr lang="en-US" sz="1500" u="none" strike="noStrike"/>
              <a:t> CASE_STATUS </a:t>
            </a:r>
            <a:r>
              <a:rPr lang="en-US" sz="1500"/>
              <a:t>approval.</a:t>
            </a:r>
            <a:endParaRPr sz="1500"/>
          </a:p>
          <a:p>
            <a:pPr marL="74295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Distribution of applications across regions based on prevailing wages</a:t>
            </a:r>
            <a:endParaRPr sz="1500"/>
          </a:p>
          <a:p>
            <a:pPr marL="74295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○"/>
            </a:pPr>
            <a:r>
              <a:rPr lang="en-US" sz="1500"/>
              <a:t>Recommend our clients whether the application will be APPROVED or DENIED</a:t>
            </a:r>
            <a:endParaRPr sz="1500"/>
          </a:p>
        </p:txBody>
      </p:sp>
      <p:sp>
        <p:nvSpPr>
          <p:cNvPr id="46" name="Google Shape;4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en"/>
              <a:buNone/>
            </a:pPr>
            <a:r>
              <a:rPr lang="en-US">
                <a:solidFill>
                  <a:srgbClr val="FFFFFF"/>
                </a:solidFill>
              </a:rPr>
              <a:t>Description of the Dataset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457200" y="1051016"/>
            <a:ext cx="8229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400"/>
              <a:t>       Data Set: h1b_kaggle.csv    | Source:  </a:t>
            </a:r>
            <a:r>
              <a:rPr lang="en-US" sz="1400" u="sng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https://www.kaggle.com/nsharan/h-1b-visa</a:t>
            </a:r>
            <a:r>
              <a:rPr lang="en-US" sz="1400">
                <a:solidFill>
                  <a:srgbClr val="92D050"/>
                </a:solidFill>
              </a:rPr>
              <a:t> </a:t>
            </a:r>
            <a:endParaRPr sz="1400">
              <a:solidFill>
                <a:srgbClr val="92D050"/>
              </a:solidFill>
            </a:endParaRPr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2"/>
          </p:nvPr>
        </p:nvSpPr>
        <p:spPr>
          <a:xfrm>
            <a:off x="457200" y="1407320"/>
            <a:ext cx="8229600" cy="282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 sz="1400"/>
              <a:t>Raw Dataset has </a:t>
            </a:r>
            <a:r>
              <a:rPr lang="en-US" sz="1400" b="1">
                <a:solidFill>
                  <a:srgbClr val="FFC000"/>
                </a:solidFill>
              </a:rPr>
              <a:t>3002458</a:t>
            </a:r>
            <a:r>
              <a:rPr lang="en-US" sz="1400"/>
              <a:t> rows x </a:t>
            </a:r>
            <a:r>
              <a:rPr lang="en-US" sz="1400" b="1">
                <a:solidFill>
                  <a:srgbClr val="FFC000"/>
                </a:solidFill>
              </a:rPr>
              <a:t>11</a:t>
            </a:r>
            <a:r>
              <a:rPr lang="en-US" sz="1400"/>
              <a:t> variables for H1-B visa application for years 2011 to 2016.</a:t>
            </a:r>
            <a:endParaRPr sz="14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 b="1" i="0"/>
              <a:t>Variables</a:t>
            </a:r>
            <a:r>
              <a:rPr lang="en-US" b="1" i="0"/>
              <a:t>:</a:t>
            </a:r>
            <a:endParaRPr i="0"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CASE STATUS </a:t>
            </a:r>
            <a:r>
              <a:rPr lang="en-US" sz="1000" i="0"/>
              <a:t>: Status associated with the last significant event or decision. Valid values include CERTIFIED, CERTIFIED-WITHDRAWN, WITHDRAWN, DENIED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EMPLOYER NAME </a:t>
            </a:r>
            <a:r>
              <a:rPr lang="en-US" sz="1000" i="0"/>
              <a:t>: Name of employer submitting application.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SOC NAME </a:t>
            </a:r>
            <a:r>
              <a:rPr lang="en-US" sz="1000" i="0"/>
              <a:t>:  </a:t>
            </a:r>
            <a:r>
              <a:rPr lang="en-US" sz="1000"/>
              <a:t>Categorical variable, its an occupational name</a:t>
            </a:r>
            <a:r>
              <a:rPr lang="en-US" sz="1000" i="0"/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JOB TITLE </a:t>
            </a:r>
            <a:r>
              <a:rPr lang="en-US" sz="1000" i="0"/>
              <a:t>: </a:t>
            </a:r>
            <a:r>
              <a:rPr lang="en-US" sz="1000"/>
              <a:t>Categorical variable for different type of JOBs</a:t>
            </a:r>
            <a:r>
              <a:rPr lang="en-US" sz="1000" i="0"/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FULL TIME POSITION </a:t>
            </a:r>
            <a:r>
              <a:rPr lang="en-US" sz="1000" i="0"/>
              <a:t>: Y = Full Time Position; N = Part Time Position.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PREVAILING WAGE </a:t>
            </a:r>
            <a:r>
              <a:rPr lang="en-US" sz="1000" i="0"/>
              <a:t>: </a:t>
            </a:r>
            <a:r>
              <a:rPr lang="en-US" sz="1000"/>
              <a:t>Numerical variable, wage requested for applied JOB </a:t>
            </a:r>
            <a:r>
              <a:rPr lang="en-US" sz="1000" i="0"/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YEAR </a:t>
            </a:r>
            <a:r>
              <a:rPr lang="en-US" sz="1000" i="0"/>
              <a:t>: Year in which the H-1B visa petition was filed. – CONSIDERED ONLY FOR 2016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WORKSITE </a:t>
            </a:r>
            <a:r>
              <a:rPr lang="en-US" sz="1000" i="0"/>
              <a:t>: City and State information.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LON</a:t>
            </a:r>
            <a:r>
              <a:rPr lang="en-US" sz="1000" i="0"/>
              <a:t>: </a:t>
            </a:r>
            <a:r>
              <a:rPr lang="en-US" sz="1000"/>
              <a:t>values of Longitude of WORKSITE</a:t>
            </a:r>
            <a:r>
              <a:rPr lang="en-US" sz="1000" i="0"/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-US" sz="1000" b="1" i="0"/>
              <a:t>LAT</a:t>
            </a:r>
            <a:r>
              <a:rPr lang="en-US" sz="1000" i="0"/>
              <a:t>: </a:t>
            </a:r>
            <a:r>
              <a:rPr lang="en-US" sz="1000"/>
              <a:t>values of Latitude of WORKSITE</a:t>
            </a:r>
            <a:endParaRPr/>
          </a:p>
          <a:p>
            <a:pPr marL="1600200" lvl="3" indent="-1587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en"/>
              <a:buNone/>
            </a:pPr>
            <a:r>
              <a:rPr lang="en-US">
                <a:solidFill>
                  <a:srgbClr val="FFFFFF"/>
                </a:solidFill>
              </a:rPr>
              <a:t>Data Pre-Processing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457200" y="1027078"/>
            <a:ext cx="8229600" cy="348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Data considered for year 2016</a:t>
            </a:r>
            <a:endParaRPr sz="14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Removed 2.7% of records with missing values</a:t>
            </a:r>
            <a:endParaRPr sz="14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Defined new status: APPROVED, DENIED</a:t>
            </a:r>
            <a:endParaRPr sz="14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Segregated WORK_SITE to STATE and CITY</a:t>
            </a:r>
            <a:endParaRPr sz="14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Divided data into Demographics Regions  based </a:t>
            </a:r>
            <a:endParaRPr sz="1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on Longitude and Latitude </a:t>
            </a:r>
            <a:endParaRPr sz="14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Categorized all occupational roles (SOC_NAME) </a:t>
            </a:r>
            <a:endParaRPr sz="1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to 9 major categories as below:</a:t>
            </a:r>
            <a:endParaRPr sz="1400"/>
          </a:p>
        </p:txBody>
      </p:sp>
      <p:sp>
        <p:nvSpPr>
          <p:cNvPr id="61" name="Google Shape;61;p4"/>
          <p:cNvSpPr txBox="1"/>
          <p:nvPr/>
        </p:nvSpPr>
        <p:spPr>
          <a:xfrm>
            <a:off x="809750" y="3180525"/>
            <a:ext cx="15642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 i="0" u="none" strike="noStrike" cap="none">
                <a:solidFill>
                  <a:schemeClr val="lt1"/>
                </a:solidFill>
              </a:rPr>
              <a:t>Business</a:t>
            </a:r>
            <a:endParaRPr sz="1300" i="0" u="none" strike="noStrike" cap="none">
              <a:solidFill>
                <a:srgbClr val="000000"/>
              </a:solidFill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 i="0" u="none" strike="noStrike" cap="none">
                <a:solidFill>
                  <a:schemeClr val="lt1"/>
                </a:solidFill>
              </a:rPr>
              <a:t>Computer</a:t>
            </a:r>
            <a:endParaRPr sz="1300" i="0" u="none" strike="noStrike" cap="none">
              <a:solidFill>
                <a:srgbClr val="000000"/>
              </a:solidFill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 i="0" u="none" strike="noStrike" cap="none">
                <a:solidFill>
                  <a:schemeClr val="lt1"/>
                </a:solidFill>
              </a:rPr>
              <a:t>Education</a:t>
            </a:r>
            <a:endParaRPr sz="1300" i="0" u="none" strike="noStrike" cap="none">
              <a:solidFill>
                <a:srgbClr val="000000"/>
              </a:solidFill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 i="0" u="none" strike="noStrike" cap="none">
                <a:solidFill>
                  <a:schemeClr val="lt1"/>
                </a:solidFill>
              </a:rPr>
              <a:t>Engineering</a:t>
            </a:r>
            <a:endParaRPr sz="1300">
              <a:solidFill>
                <a:schemeClr val="lt1"/>
              </a:solidFill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Healthcare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62" name="Google Shape;6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63" name="Google Shape;6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25" y="1090450"/>
            <a:ext cx="3870149" cy="30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/>
        </p:nvSpPr>
        <p:spPr>
          <a:xfrm>
            <a:off x="2310250" y="3180525"/>
            <a:ext cx="1672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Management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Science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Arts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Other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Sen"/>
              <a:buNone/>
            </a:pPr>
            <a:r>
              <a:rPr lang="en-US">
                <a:solidFill>
                  <a:srgbClr val="FFFEFF"/>
                </a:solidFill>
              </a:rPr>
              <a:t>Exploratory analysis</a:t>
            </a:r>
            <a:endParaRPr/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3">
            <a:alphaModFix/>
          </a:blip>
          <a:srcRect l="13380" t="3446" r="10676" b="38135"/>
          <a:stretch/>
        </p:blipFill>
        <p:spPr>
          <a:xfrm>
            <a:off x="457200" y="1032925"/>
            <a:ext cx="2415100" cy="17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/>
          <p:nvPr/>
        </p:nvSpPr>
        <p:spPr>
          <a:xfrm>
            <a:off x="345700" y="2917625"/>
            <a:ext cx="25266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- 98.6% - APPROVED Applications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- 1.4% - DENIED Applications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- Top 1% of Employers filing &gt; avg no of total Application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- Top 10 Employers filing applications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- Wages Distribution: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&lt; 60k - Low | 60 - 100k - Medium | &gt;100K - High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2" name="Google Shape;7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3" name="Google Shape;7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100" y="2950956"/>
            <a:ext cx="2588400" cy="160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8100" y="1016950"/>
            <a:ext cx="2588400" cy="18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6100" y="1016950"/>
            <a:ext cx="2650700" cy="18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 txBox="1"/>
          <p:nvPr/>
        </p:nvSpPr>
        <p:spPr>
          <a:xfrm>
            <a:off x="6036100" y="2917625"/>
            <a:ext cx="27765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Approval Percentage:</a:t>
            </a: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- Low: Approval- 94.7%,Denied-1.8%</a:t>
            </a: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- Medium: Approval- 95.6%,Denied-1.0%</a:t>
            </a: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- High: Approval- 95.5%,Denied-1.6%</a:t>
            </a: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For medium wage, denial rate is less in compared to high and low wage.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f1a89faf7_7_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Boxplot of Wages by Region and Category</a:t>
            </a:r>
            <a:endParaRPr sz="3000"/>
          </a:p>
        </p:txBody>
      </p:sp>
      <p:sp>
        <p:nvSpPr>
          <p:cNvPr id="82" name="Google Shape;82;gaf1a89faf7_7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83" name="Google Shape;83;gaf1a89faf7_7_1"/>
          <p:cNvPicPr preferRelativeResize="0"/>
          <p:nvPr/>
        </p:nvPicPr>
        <p:blipFill rotWithShape="1">
          <a:blip r:embed="rId3">
            <a:alphaModFix/>
          </a:blip>
          <a:srcRect l="4304" t="7089" r="2534" b="7396"/>
          <a:stretch/>
        </p:blipFill>
        <p:spPr>
          <a:xfrm>
            <a:off x="1233062" y="1003275"/>
            <a:ext cx="6677876" cy="3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Sen"/>
              <a:buNone/>
            </a:pPr>
            <a:r>
              <a:rPr lang="en-US">
                <a:solidFill>
                  <a:srgbClr val="FFFEFF"/>
                </a:solidFill>
              </a:rPr>
              <a:t>MODEL:  Classification Tree &amp; KNN</a:t>
            </a:r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2"/>
          </p:nvPr>
        </p:nvSpPr>
        <p:spPr>
          <a:xfrm>
            <a:off x="5394650" y="1406400"/>
            <a:ext cx="37494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 b="1" u="sng"/>
              <a:t>Accuracy Measures</a:t>
            </a:r>
            <a:endParaRPr sz="1200" b="1" u="sng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Category is the most significant variable for the Visa classification .</a:t>
            </a:r>
            <a:endParaRPr sz="12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/>
              <a:t>Full time  position has is least contributor  for the classification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u="sng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/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/>
          </a:p>
          <a:p>
            <a:pPr marL="3429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7"/>
          <p:cNvGraphicFramePr/>
          <p:nvPr/>
        </p:nvGraphicFramePr>
        <p:xfrm>
          <a:off x="5531700" y="17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{618C62B8-4BD6-413F-B5A1-841397EBCCD8}</a:tableStyleId>
              </a:tblPr>
              <a:tblGrid>
                <a:gridCol w="9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Default Tree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Pruned Tree</a:t>
                      </a:r>
                      <a:endParaRPr sz="1000" u="none" strike="noStrike" cap="none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(cp =0.000725)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Random forest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98.</a:t>
                      </a:r>
                      <a:r>
                        <a:rPr lang="en-US" sz="1000"/>
                        <a:t>59</a:t>
                      </a:r>
                      <a:r>
                        <a:rPr lang="en-US" sz="1000" u="none" strike="noStrike" cap="none"/>
                        <a:t>%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98.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61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%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98.61%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Google Shape;91;p7"/>
          <p:cNvSpPr txBox="1">
            <a:spLocks noGrp="1"/>
          </p:cNvSpPr>
          <p:nvPr>
            <p:ph type="body" idx="2"/>
          </p:nvPr>
        </p:nvSpPr>
        <p:spPr>
          <a:xfrm>
            <a:off x="45325" y="1406400"/>
            <a:ext cx="3342900" cy="2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US" sz="1200"/>
              <a:t>Model: to predict </a:t>
            </a:r>
            <a:r>
              <a:rPr lang="en-US" sz="1200" b="1"/>
              <a:t>STATUS</a:t>
            </a:r>
            <a:endParaRPr sz="1200" b="1"/>
          </a:p>
          <a:p>
            <a:pPr marL="3429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Predictors used: </a:t>
            </a:r>
            <a:endParaRPr sz="1200"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FULL_TIME_POSITION</a:t>
            </a:r>
            <a:endParaRPr sz="1000"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PREVAILING_WAGE</a:t>
            </a:r>
            <a:endParaRPr sz="1000"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lon</a:t>
            </a:r>
            <a:endParaRPr sz="1000"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lat</a:t>
            </a:r>
            <a:endParaRPr sz="1000"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Category</a:t>
            </a:r>
            <a:endParaRPr sz="1000"/>
          </a:p>
          <a:p>
            <a:pPr marL="3429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With best K = 5, accuracy is 98.37%</a:t>
            </a:r>
            <a:endParaRPr sz="1200"/>
          </a:p>
          <a:p>
            <a:pPr marL="3429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99.73% accuracy in predicting Approved case.</a:t>
            </a:r>
            <a:endParaRPr sz="1200"/>
          </a:p>
          <a:p>
            <a:pPr marL="3429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but, only 4% accuracy in predicting Denied case.</a:t>
            </a:r>
            <a:endParaRPr sz="1200"/>
          </a:p>
          <a:p>
            <a:pPr marL="3429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So, KNN is not a good model for this data set.</a:t>
            </a:r>
            <a:endParaRPr sz="1200"/>
          </a:p>
          <a:p>
            <a:pPr marL="3429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3429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200"/>
          </a:p>
        </p:txBody>
      </p:sp>
      <p:sp>
        <p:nvSpPr>
          <p:cNvPr id="92" name="Google Shape;92;p7"/>
          <p:cNvSpPr txBox="1"/>
          <p:nvPr/>
        </p:nvSpPr>
        <p:spPr>
          <a:xfrm>
            <a:off x="632875" y="1037100"/>
            <a:ext cx="16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</a:rPr>
              <a:t>KNN </a:t>
            </a:r>
            <a:endParaRPr sz="1700" b="1"/>
          </a:p>
        </p:txBody>
      </p:sp>
      <p:sp>
        <p:nvSpPr>
          <p:cNvPr id="93" name="Google Shape;93;p7"/>
          <p:cNvSpPr txBox="1"/>
          <p:nvPr/>
        </p:nvSpPr>
        <p:spPr>
          <a:xfrm>
            <a:off x="6049025" y="1037100"/>
            <a:ext cx="21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</a:rPr>
              <a:t>Classification Tree</a:t>
            </a:r>
            <a:endParaRPr sz="1700" b="1"/>
          </a:p>
        </p:txBody>
      </p:sp>
      <p:pic>
        <p:nvPicPr>
          <p:cNvPr id="94" name="Google Shape;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850" y="1002000"/>
            <a:ext cx="2178600" cy="16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4">
            <a:alphaModFix/>
          </a:blip>
          <a:srcRect l="15162" t="7338" r="9700"/>
          <a:stretch/>
        </p:blipFill>
        <p:spPr>
          <a:xfrm>
            <a:off x="3300425" y="2692675"/>
            <a:ext cx="2178600" cy="17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1a89faf7_7_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Sen"/>
              <a:buNone/>
            </a:pPr>
            <a:r>
              <a:rPr lang="en-US">
                <a:solidFill>
                  <a:srgbClr val="FFFEFF"/>
                </a:solidFill>
              </a:rPr>
              <a:t>MODEL:  Logit &amp; Neural Net</a:t>
            </a:r>
            <a:endParaRPr/>
          </a:p>
        </p:txBody>
      </p:sp>
      <p:sp>
        <p:nvSpPr>
          <p:cNvPr id="101" name="Google Shape;101;gaf1a89faf7_7_9"/>
          <p:cNvSpPr txBox="1">
            <a:spLocks noGrp="1"/>
          </p:cNvSpPr>
          <p:nvPr>
            <p:ph type="body" idx="2"/>
          </p:nvPr>
        </p:nvSpPr>
        <p:spPr>
          <a:xfrm>
            <a:off x="5394650" y="1406400"/>
            <a:ext cx="37494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Model: to predict </a:t>
            </a:r>
            <a:r>
              <a:rPr lang="en-US" sz="1200" b="1"/>
              <a:t>STATUS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Predictors used: </a:t>
            </a:r>
            <a:endParaRPr sz="12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FULL_TIME_POSITION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PREVAILING_WAGE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lon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lat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Category</a:t>
            </a:r>
            <a:endParaRPr sz="10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Accuracy: 98.57%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98.57% correctly predicting the case of being approved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100% correctly predicting the case of denied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Probability taken for the Predicting is 0.9</a:t>
            </a:r>
            <a:endParaRPr sz="1200"/>
          </a:p>
        </p:txBody>
      </p:sp>
      <p:sp>
        <p:nvSpPr>
          <p:cNvPr id="102" name="Google Shape;102;gaf1a89faf7_7_9"/>
          <p:cNvSpPr txBox="1">
            <a:spLocks noGrp="1"/>
          </p:cNvSpPr>
          <p:nvPr>
            <p:ph type="body" idx="2"/>
          </p:nvPr>
        </p:nvSpPr>
        <p:spPr>
          <a:xfrm>
            <a:off x="45325" y="1406400"/>
            <a:ext cx="3239700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Model: to predict </a:t>
            </a:r>
            <a:r>
              <a:rPr lang="en-US" sz="1200" b="1"/>
              <a:t>STATUS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Predictors used: </a:t>
            </a:r>
            <a:endParaRPr sz="12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FULL_TIME_POSITION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PREVAILING_WAGE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lon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lat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–"/>
            </a:pPr>
            <a:r>
              <a:rPr lang="en-US" sz="1000"/>
              <a:t>Category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Accuracy: 98.58%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99.99% correctly predicting the approved case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but, 99% chances of wrongly predicting denied case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Probability taken for predicting is 0.9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af1a89faf7_7_9"/>
          <p:cNvSpPr txBox="1"/>
          <p:nvPr/>
        </p:nvSpPr>
        <p:spPr>
          <a:xfrm>
            <a:off x="632875" y="1037100"/>
            <a:ext cx="16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</a:rPr>
              <a:t>LOGIT</a:t>
            </a:r>
            <a:endParaRPr sz="1700" b="1"/>
          </a:p>
        </p:txBody>
      </p:sp>
      <p:sp>
        <p:nvSpPr>
          <p:cNvPr id="104" name="Google Shape;104;gaf1a89faf7_7_9"/>
          <p:cNvSpPr txBox="1"/>
          <p:nvPr/>
        </p:nvSpPr>
        <p:spPr>
          <a:xfrm>
            <a:off x="6049025" y="1037100"/>
            <a:ext cx="21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</a:rPr>
              <a:t>Neural Net</a:t>
            </a:r>
            <a:endParaRPr sz="1700" b="1"/>
          </a:p>
        </p:txBody>
      </p:sp>
      <p:pic>
        <p:nvPicPr>
          <p:cNvPr id="105" name="Google Shape;105;gaf1a89faf7_7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50" y="1508592"/>
            <a:ext cx="2178599" cy="261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Sen"/>
              <a:buNone/>
            </a:pPr>
            <a:r>
              <a:rPr lang="en-US">
                <a:solidFill>
                  <a:srgbClr val="FFFEFF"/>
                </a:solidFill>
              </a:rPr>
              <a:t>Model Comparison</a:t>
            </a: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12" name="Google Shape;112;p10"/>
          <p:cNvGraphicFramePr/>
          <p:nvPr/>
        </p:nvGraphicFramePr>
        <p:xfrm>
          <a:off x="1245113" y="15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{618C62B8-4BD6-413F-B5A1-841397EBCCD8}</a:tableStyleId>
              </a:tblPr>
              <a:tblGrid>
                <a:gridCol w="132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MODEL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KNN</a:t>
                      </a: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K=5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Classification Tree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cp =0.000725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Logistic Regression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Neural Net</a:t>
                      </a:r>
                      <a:endParaRPr sz="12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Nodes = 3</a:t>
                      </a:r>
                      <a:endParaRPr sz="12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Accuracy%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98.</a:t>
                      </a:r>
                      <a:r>
                        <a:rPr lang="en-US" sz="1200"/>
                        <a:t>37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98.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61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98.58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98.57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Sensitivity%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100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Specificity%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99.7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99.99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98.57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Positive Class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DENIED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DENIED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DENIED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DENIED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pectrum">
      <a:dk1>
        <a:srgbClr val="000000"/>
      </a:dk1>
      <a:lt1>
        <a:srgbClr val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On-screen Show (16:9)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Sen</vt:lpstr>
      <vt:lpstr>Arial</vt:lpstr>
      <vt:lpstr>Office Theme</vt:lpstr>
      <vt:lpstr>Predicting and Classifying H1-B Visa Application Status </vt:lpstr>
      <vt:lpstr>Problem Statement</vt:lpstr>
      <vt:lpstr>Description of the Dataset</vt:lpstr>
      <vt:lpstr>Data Pre-Processing</vt:lpstr>
      <vt:lpstr>Exploratory analysis</vt:lpstr>
      <vt:lpstr>Boxplot of Wages by Region and Category</vt:lpstr>
      <vt:lpstr>MODEL:  Classification Tree &amp; KNN</vt:lpstr>
      <vt:lpstr>MODEL:  Logit &amp; Neural Net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and Classifying H1-B Visa Application Status </dc:title>
  <dc:creator>Diana</dc:creator>
  <cp:lastModifiedBy>Vaibhav Shah</cp:lastModifiedBy>
  <cp:revision>1</cp:revision>
  <cp:lastPrinted>2021-02-26T01:45:17Z</cp:lastPrinted>
  <dcterms:created xsi:type="dcterms:W3CDTF">2010-04-12T23:12:02Z</dcterms:created>
  <dcterms:modified xsi:type="dcterms:W3CDTF">2021-02-26T01:45:27Z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