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0" r:id="rId8"/>
    <p:sldId id="262" r:id="rId9"/>
    <p:sldId id="269" r:id="rId10"/>
    <p:sldId id="263" r:id="rId11"/>
    <p:sldId id="264" r:id="rId12"/>
    <p:sldId id="271" r:id="rId13"/>
    <p:sldId id="265" r:id="rId14"/>
    <p:sldId id="272" r:id="rId15"/>
    <p:sldId id="274" r:id="rId16"/>
    <p:sldId id="268"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4" d="100"/>
          <a:sy n="74" d="100"/>
        </p:scale>
        <p:origin x="10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ssub\Desktop\imp%20files\Subasri%20Files\college%20related\naan%20mudhalvan\Data%20Analytics\Final%20Project\TNSC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[TNSCD.xlsx]Chart!PivotTable1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 An Overall View</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409-4CF1-B08D-E045AC4C0189}"/>
            </c:ext>
          </c:extLst>
        </c:ser>
        <c:ser>
          <c:idx val="1"/>
          <c:order val="1"/>
          <c:tx>
            <c:strRef>
              <c:f>Chart!$C$3:$C$4</c:f>
              <c:strCache>
                <c:ptCount val="1"/>
                <c:pt idx="0">
                  <c:v>LOW</c:v>
                </c:pt>
              </c:strCache>
            </c:strRef>
          </c:tx>
          <c:spPr>
            <a:solidFill>
              <a:schemeClr val="accent2"/>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F409-4CF1-B08D-E045AC4C0189}"/>
            </c:ext>
          </c:extLst>
        </c:ser>
        <c:ser>
          <c:idx val="2"/>
          <c:order val="2"/>
          <c:tx>
            <c:strRef>
              <c:f>Chart!$D$3:$D$4</c:f>
              <c:strCache>
                <c:ptCount val="1"/>
                <c:pt idx="0">
                  <c:v>MEDIUM</c:v>
                </c:pt>
              </c:strCache>
            </c:strRef>
          </c:tx>
          <c:spPr>
            <a:solidFill>
              <a:schemeClr val="accent3"/>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F409-4CF1-B08D-E045AC4C0189}"/>
            </c:ext>
          </c:extLst>
        </c:ser>
        <c:ser>
          <c:idx val="3"/>
          <c:order val="3"/>
          <c:tx>
            <c:strRef>
              <c:f>Chart!$E$3:$E$4</c:f>
              <c:strCache>
                <c:ptCount val="1"/>
                <c:pt idx="0">
                  <c:v>VERY HIGH</c:v>
                </c:pt>
              </c:strCache>
            </c:strRef>
          </c:tx>
          <c:spPr>
            <a:solidFill>
              <a:schemeClr val="accent4"/>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F409-4CF1-B08D-E045AC4C0189}"/>
            </c:ext>
          </c:extLst>
        </c:ser>
        <c:dLbls>
          <c:showLegendKey val="0"/>
          <c:showVal val="0"/>
          <c:showCatName val="0"/>
          <c:showSerName val="0"/>
          <c:showPercent val="0"/>
          <c:showBubbleSize val="0"/>
        </c:dLbls>
        <c:gapWidth val="219"/>
        <c:overlap val="-27"/>
        <c:axId val="1585167488"/>
        <c:axId val="1585155968"/>
      </c:barChart>
      <c:catAx>
        <c:axId val="158516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5155968"/>
        <c:crosses val="autoZero"/>
        <c:auto val="1"/>
        <c:lblAlgn val="ctr"/>
        <c:lblOffset val="100"/>
        <c:noMultiLvlLbl val="0"/>
      </c:catAx>
      <c:valAx>
        <c:axId val="158515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516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200" y="152400"/>
            <a:ext cx="11725275" cy="1124667"/>
          </a:xfrm>
          <a:prstGeom prst="rect">
            <a:avLst/>
          </a:prstGeom>
        </p:spPr>
        <p:txBody>
          <a:bodyPr vert="horz" wrap="square" lIns="0" tIns="16510" rIns="0" bIns="0" rtlCol="0">
            <a:spAutoFit/>
          </a:bodyPr>
          <a:lstStyle/>
          <a:p>
            <a:pPr marL="3213735">
              <a:spcBef>
                <a:spcPts val="130"/>
              </a:spcBef>
            </a:pPr>
            <a:r>
              <a:rPr lang="en-US" sz="3600" b="1" dirty="0">
                <a:solidFill>
                  <a:schemeClr val="accent3">
                    <a:lumMod val="75000"/>
                  </a:schemeClr>
                </a:solidFill>
                <a:latin typeface="Times New Roman" panose="02020603050405020304" pitchFamily="18" charset="0"/>
                <a:cs typeface="Times New Roman" panose="02020603050405020304" pitchFamily="18" charset="0"/>
              </a:rPr>
              <a:t>Employee Data Analysis using Excel</a:t>
            </a:r>
            <a:r>
              <a:rPr lang="en-US" sz="3600" b="1" i="0" dirty="0">
                <a:solidFill>
                  <a:schemeClr val="accent3">
                    <a:lumMod val="75000"/>
                  </a:schemeClr>
                </a:solidFill>
                <a:effectLst/>
                <a:latin typeface="Times New Roman" panose="02020603050405020304" pitchFamily="18" charset="0"/>
                <a:cs typeface="Times New Roman" panose="02020603050405020304" pitchFamily="18" charset="0"/>
              </a:rPr>
              <a:t> </a:t>
            </a:r>
            <a:br>
              <a:rPr lang="en-US" sz="3600" b="1" i="0" dirty="0">
                <a:solidFill>
                  <a:srgbClr val="0F0F0F"/>
                </a:solidFill>
                <a:effectLst/>
                <a:latin typeface="Roboto" panose="020F0502020204030204" pitchFamily="2" charset="0"/>
              </a:rPr>
            </a:b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048000"/>
            <a:ext cx="9220200" cy="1938992"/>
          </a:xfrm>
          <a:prstGeom prst="rect">
            <a:avLst/>
          </a:prstGeom>
          <a:noFill/>
        </p:spPr>
        <p:txBody>
          <a:bodyPr wrap="square" rtlCol="0">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STUDENT NAME: SUBASRI V S </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REGISTER NO: 322200032</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DEPARTMENT: B.COM HONOURS</a:t>
            </a:r>
          </a:p>
          <a:p>
            <a:r>
              <a:rPr lang="en-US" sz="2400" b="1" dirty="0">
                <a:solidFill>
                  <a:schemeClr val="accent5">
                    <a:lumMod val="50000"/>
                  </a:schemeClr>
                </a:solidFill>
                <a:latin typeface="Times New Roman" panose="02020603050405020304" pitchFamily="18" charset="0"/>
                <a:cs typeface="Times New Roman" panose="02020603050405020304" pitchFamily="18" charset="0"/>
              </a:rPr>
              <a:t>COLLEGE: ANNA ADARSH COLLEGE FOR WOMEN</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134600" y="228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81000" y="2552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9489" y="57905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389937" y="2031849"/>
            <a:ext cx="3344863" cy="4292751"/>
          </a:xfrm>
          <a:prstGeom prst="rect">
            <a:avLst/>
          </a:prstGeom>
        </p:spPr>
      </p:pic>
      <p:sp>
        <p:nvSpPr>
          <p:cNvPr id="7" name="object 7"/>
          <p:cNvSpPr txBox="1">
            <a:spLocks noGrp="1"/>
          </p:cNvSpPr>
          <p:nvPr>
            <p:ph type="title"/>
          </p:nvPr>
        </p:nvSpPr>
        <p:spPr>
          <a:xfrm>
            <a:off x="1143000" y="243704"/>
            <a:ext cx="8915400" cy="670696"/>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chemeClr val="accent3">
                    <a:lumMod val="75000"/>
                  </a:schemeClr>
                </a:solidFill>
                <a:latin typeface="Times New Roman" panose="02020603050405020304" pitchFamily="18" charset="0"/>
                <a:cs typeface="Times New Roman" panose="02020603050405020304" pitchFamily="18" charset="0"/>
              </a:rPr>
              <a:t>THE</a:t>
            </a:r>
            <a:r>
              <a:rPr sz="4250" u="sng" spc="20" dirty="0">
                <a:solidFill>
                  <a:schemeClr val="accent3">
                    <a:lumMod val="75000"/>
                  </a:schemeClr>
                </a:solidFill>
                <a:latin typeface="Times New Roman" panose="02020603050405020304" pitchFamily="18" charset="0"/>
                <a:cs typeface="Times New Roman" panose="02020603050405020304" pitchFamily="18" charset="0"/>
              </a:rPr>
              <a:t> </a:t>
            </a:r>
            <a:r>
              <a:rPr lang="en-US" sz="4250" u="sng" spc="20" dirty="0">
                <a:solidFill>
                  <a:schemeClr val="accent3">
                    <a:lumMod val="75000"/>
                  </a:schemeClr>
                </a:solidFill>
                <a:latin typeface="Times New Roman" panose="02020603050405020304" pitchFamily="18" charset="0"/>
                <a:cs typeface="Times New Roman" panose="02020603050405020304" pitchFamily="18" charset="0"/>
              </a:rPr>
              <a:t>"</a:t>
            </a:r>
            <a:r>
              <a:rPr sz="4250" u="sng" spc="10" dirty="0">
                <a:solidFill>
                  <a:schemeClr val="accent3">
                    <a:lumMod val="75000"/>
                  </a:schemeClr>
                </a:solidFill>
                <a:latin typeface="Times New Roman" panose="02020603050405020304" pitchFamily="18" charset="0"/>
                <a:cs typeface="Times New Roman" panose="02020603050405020304" pitchFamily="18" charset="0"/>
              </a:rPr>
              <a:t>WOW</a:t>
            </a:r>
            <a:r>
              <a:rPr lang="en-US" sz="4250" u="sng" spc="10" dirty="0">
                <a:solidFill>
                  <a:schemeClr val="accent3">
                    <a:lumMod val="75000"/>
                  </a:schemeClr>
                </a:solidFill>
                <a:latin typeface="Times New Roman" panose="02020603050405020304" pitchFamily="18" charset="0"/>
                <a:cs typeface="Times New Roman" panose="02020603050405020304" pitchFamily="18" charset="0"/>
              </a:rPr>
              <a:t>"</a:t>
            </a:r>
            <a:r>
              <a:rPr sz="4250" u="sng" spc="85" dirty="0">
                <a:solidFill>
                  <a:schemeClr val="accent3">
                    <a:lumMod val="75000"/>
                  </a:schemeClr>
                </a:solidFill>
                <a:latin typeface="Times New Roman" panose="02020603050405020304" pitchFamily="18" charset="0"/>
                <a:cs typeface="Times New Roman" panose="02020603050405020304" pitchFamily="18" charset="0"/>
              </a:rPr>
              <a:t> </a:t>
            </a:r>
            <a:r>
              <a:rPr sz="4250" u="sng" spc="10" dirty="0">
                <a:solidFill>
                  <a:schemeClr val="accent3">
                    <a:lumMod val="75000"/>
                  </a:schemeClr>
                </a:solidFill>
                <a:latin typeface="Times New Roman" panose="02020603050405020304" pitchFamily="18" charset="0"/>
                <a:cs typeface="Times New Roman" panose="02020603050405020304" pitchFamily="18" charset="0"/>
              </a:rPr>
              <a:t>IN</a:t>
            </a:r>
            <a:r>
              <a:rPr sz="4250" u="sng" spc="-5" dirty="0">
                <a:solidFill>
                  <a:schemeClr val="accent3">
                    <a:lumMod val="75000"/>
                  </a:schemeClr>
                </a:solidFill>
                <a:latin typeface="Times New Roman" panose="02020603050405020304" pitchFamily="18" charset="0"/>
                <a:cs typeface="Times New Roman" panose="02020603050405020304" pitchFamily="18" charset="0"/>
              </a:rPr>
              <a:t> </a:t>
            </a:r>
            <a:r>
              <a:rPr sz="4250" u="sng" spc="15" dirty="0">
                <a:solidFill>
                  <a:schemeClr val="accent3">
                    <a:lumMod val="75000"/>
                  </a:schemeClr>
                </a:solidFill>
                <a:latin typeface="Times New Roman" panose="02020603050405020304" pitchFamily="18" charset="0"/>
                <a:cs typeface="Times New Roman" panose="02020603050405020304" pitchFamily="18" charset="0"/>
              </a:rPr>
              <a:t>OUR</a:t>
            </a:r>
            <a:r>
              <a:rPr sz="4250" u="sng" spc="-10" dirty="0">
                <a:solidFill>
                  <a:schemeClr val="accent3">
                    <a:lumMod val="75000"/>
                  </a:schemeClr>
                </a:solidFill>
                <a:latin typeface="Times New Roman" panose="02020603050405020304" pitchFamily="18" charset="0"/>
                <a:cs typeface="Times New Roman" panose="02020603050405020304" pitchFamily="18" charset="0"/>
              </a:rPr>
              <a:t> </a:t>
            </a:r>
            <a:r>
              <a:rPr sz="4250" u="sng" spc="20" dirty="0">
                <a:solidFill>
                  <a:schemeClr val="accent3">
                    <a:lumMod val="75000"/>
                  </a:schemeClr>
                </a:solidFill>
                <a:latin typeface="Times New Roman" panose="02020603050405020304" pitchFamily="18" charset="0"/>
                <a:cs typeface="Times New Roman" panose="02020603050405020304" pitchFamily="18" charset="0"/>
              </a:rPr>
              <a:t>SOLUTION</a:t>
            </a:r>
            <a:endParaRPr sz="425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16230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568E7EF-8F26-3BA2-5588-4E00C3C977A5}"/>
              </a:ext>
            </a:extLst>
          </p:cNvPr>
          <p:cNvSpPr txBox="1"/>
          <p:nvPr/>
        </p:nvSpPr>
        <p:spPr>
          <a:xfrm>
            <a:off x="572575" y="1099746"/>
            <a:ext cx="7733225" cy="4893647"/>
          </a:xfrm>
          <a:prstGeom prst="rect">
            <a:avLst/>
          </a:prstGeom>
          <a:noFill/>
        </p:spPr>
        <p:txBody>
          <a:bodyPr wrap="square">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The unique, yet effective solution added to the data, was the </a:t>
            </a:r>
            <a:r>
              <a:rPr lang="en-IN" sz="2400" b="1" dirty="0">
                <a:solidFill>
                  <a:schemeClr val="accent5">
                    <a:lumMod val="75000"/>
                  </a:schemeClr>
                </a:solidFill>
                <a:latin typeface="Times New Roman" panose="02020603050405020304" pitchFamily="18" charset="0"/>
                <a:cs typeface="Times New Roman" panose="02020603050405020304" pitchFamily="18" charset="0"/>
              </a:rPr>
              <a:t>simplification of the ratings</a:t>
            </a:r>
            <a:r>
              <a:rPr lang="en-IN" sz="2400" b="1" dirty="0">
                <a:latin typeface="Times New Roman" panose="02020603050405020304" pitchFamily="18" charset="0"/>
                <a:cs typeface="Times New Roman" panose="02020603050405020304" pitchFamily="18" charset="0"/>
              </a:rPr>
              <a:t> given to each employee; </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The ratings given, were on the basis of the productivity of the employee, ranged from 1-5; </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By utilising Excel Functions, the same were converted into </a:t>
            </a:r>
            <a:r>
              <a:rPr lang="en-IN" sz="2400" b="1" dirty="0">
                <a:solidFill>
                  <a:schemeClr val="accent5">
                    <a:lumMod val="75000"/>
                  </a:schemeClr>
                </a:solidFill>
                <a:latin typeface="Times New Roman" panose="02020603050405020304" pitchFamily="18" charset="0"/>
                <a:cs typeface="Times New Roman" panose="02020603050405020304" pitchFamily="18" charset="0"/>
              </a:rPr>
              <a:t>Performance Levels</a:t>
            </a:r>
            <a:r>
              <a:rPr lang="en-IN" sz="2400" b="1" dirty="0">
                <a:latin typeface="Times New Roman" panose="02020603050405020304" pitchFamily="18" charset="0"/>
                <a:cs typeface="Times New Roman" panose="02020603050405020304" pitchFamily="18" charset="0"/>
              </a:rPr>
              <a:t>, ranging from, Very High, High, Medium and Low;</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The formula used therein for the same is: </a:t>
            </a:r>
          </a:p>
          <a:p>
            <a:endParaRPr lang="en-IN" sz="2400" b="1" dirty="0">
              <a:latin typeface="Times New Roman" panose="02020603050405020304" pitchFamily="18" charset="0"/>
              <a:cs typeface="Times New Roman" panose="02020603050405020304" pitchFamily="18" charset="0"/>
            </a:endParaRPr>
          </a:p>
          <a:p>
            <a:r>
              <a:rPr lang="en-US" sz="2400" b="1" dirty="0">
                <a:solidFill>
                  <a:schemeClr val="accent6">
                    <a:lumMod val="75000"/>
                  </a:schemeClr>
                </a:solidFill>
                <a:latin typeface="Times New Roman" panose="02020603050405020304" pitchFamily="18" charset="0"/>
                <a:cs typeface="Times New Roman" panose="02020603050405020304" pitchFamily="18" charset="0"/>
              </a:rPr>
              <a:t>=IFS(Z2&gt;=5,"VeryHigh",Z2&gt;=4,"High",Z2&gt;=3,"Medium",TRUE,"Low")}</a:t>
            </a:r>
            <a:endParaRPr lang="en-IN" sz="2400" b="1" dirty="0">
              <a:solidFill>
                <a:schemeClr val="accent6">
                  <a:lumMod val="75000"/>
                </a:schemeClr>
              </a:solidFill>
              <a:latin typeface="Times New Roman" panose="02020603050405020304" pitchFamily="18" charset="0"/>
              <a:cs typeface="Times New Roman" panose="02020603050405020304" pitchFamily="18" charset="0"/>
            </a:endParaRPr>
          </a:p>
          <a:p>
            <a:r>
              <a:rPr lang="en-IN" sz="2400" b="1" dirty="0">
                <a:solidFill>
                  <a:schemeClr val="accent5">
                    <a:lumMod val="75000"/>
                  </a:schemeClr>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514600" y="5103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200400" y="76200"/>
            <a:ext cx="3886200"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chemeClr val="accent3">
                    <a:lumMod val="75000"/>
                  </a:schemeClr>
                </a:solidFill>
                <a:latin typeface="Times New Roman" panose="02020603050405020304" pitchFamily="18" charset="0"/>
                <a:cs typeface="Times New Roman" panose="02020603050405020304" pitchFamily="18" charset="0"/>
              </a:rPr>
              <a:t>M</a:t>
            </a:r>
            <a:r>
              <a:rPr sz="4800" b="1" u="sng" dirty="0">
                <a:solidFill>
                  <a:schemeClr val="accent3">
                    <a:lumMod val="75000"/>
                  </a:schemeClr>
                </a:solidFill>
                <a:latin typeface="Times New Roman" panose="02020603050405020304" pitchFamily="18" charset="0"/>
                <a:cs typeface="Times New Roman" panose="02020603050405020304" pitchFamily="18" charset="0"/>
              </a:rPr>
              <a:t>O</a:t>
            </a:r>
            <a:r>
              <a:rPr sz="4800" b="1" u="sng" spc="-15" dirty="0">
                <a:solidFill>
                  <a:schemeClr val="accent3">
                    <a:lumMod val="75000"/>
                  </a:schemeClr>
                </a:solidFill>
                <a:latin typeface="Times New Roman" panose="02020603050405020304" pitchFamily="18" charset="0"/>
                <a:cs typeface="Times New Roman" panose="02020603050405020304" pitchFamily="18" charset="0"/>
              </a:rPr>
              <a:t>D</a:t>
            </a:r>
            <a:r>
              <a:rPr sz="4800" b="1" u="sng" spc="-35" dirty="0">
                <a:solidFill>
                  <a:schemeClr val="accent3">
                    <a:lumMod val="75000"/>
                  </a:schemeClr>
                </a:solidFill>
                <a:latin typeface="Times New Roman" panose="02020603050405020304" pitchFamily="18" charset="0"/>
                <a:cs typeface="Times New Roman" panose="02020603050405020304" pitchFamily="18" charset="0"/>
              </a:rPr>
              <a:t>E</a:t>
            </a:r>
            <a:r>
              <a:rPr sz="4800" b="1" u="sng" spc="-30" dirty="0">
                <a:solidFill>
                  <a:schemeClr val="accent3">
                    <a:lumMod val="75000"/>
                  </a:schemeClr>
                </a:solidFill>
                <a:latin typeface="Times New Roman" panose="02020603050405020304" pitchFamily="18" charset="0"/>
                <a:cs typeface="Times New Roman" panose="02020603050405020304" pitchFamily="18" charset="0"/>
              </a:rPr>
              <a:t>LL</a:t>
            </a:r>
            <a:r>
              <a:rPr sz="4800" b="1" u="sng" spc="-5" dirty="0">
                <a:solidFill>
                  <a:schemeClr val="accent3">
                    <a:lumMod val="75000"/>
                  </a:schemeClr>
                </a:solidFill>
                <a:latin typeface="Times New Roman" panose="02020603050405020304" pitchFamily="18" charset="0"/>
                <a:cs typeface="Times New Roman" panose="02020603050405020304" pitchFamily="18" charset="0"/>
              </a:rPr>
              <a:t>I</a:t>
            </a:r>
            <a:r>
              <a:rPr sz="4800" b="1" u="sng" spc="30" dirty="0">
                <a:solidFill>
                  <a:schemeClr val="accent3">
                    <a:lumMod val="75000"/>
                  </a:schemeClr>
                </a:solidFill>
                <a:latin typeface="Times New Roman" panose="02020603050405020304" pitchFamily="18" charset="0"/>
                <a:cs typeface="Times New Roman" panose="02020603050405020304" pitchFamily="18" charset="0"/>
              </a:rPr>
              <a:t>N</a:t>
            </a:r>
            <a:r>
              <a:rPr sz="4800" b="1" u="sng" spc="5" dirty="0">
                <a:solidFill>
                  <a:schemeClr val="accent3">
                    <a:lumMod val="75000"/>
                  </a:schemeClr>
                </a:solidFill>
                <a:latin typeface="Times New Roman" panose="02020603050405020304" pitchFamily="18" charset="0"/>
                <a:cs typeface="Times New Roman" panose="02020603050405020304" pitchFamily="18" charset="0"/>
              </a:rPr>
              <a:t>G</a:t>
            </a:r>
            <a:endParaRPr sz="48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7315200" y="304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278848A-3787-A8A6-107F-E3E038795FD4}"/>
              </a:ext>
            </a:extLst>
          </p:cNvPr>
          <p:cNvSpPr txBox="1"/>
          <p:nvPr/>
        </p:nvSpPr>
        <p:spPr>
          <a:xfrm>
            <a:off x="381000" y="762000"/>
            <a:ext cx="10515600" cy="600164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1. </a:t>
            </a:r>
            <a:r>
              <a:rPr lang="en-IN" sz="2400" b="1" u="sng" dirty="0">
                <a:solidFill>
                  <a:schemeClr val="accent1">
                    <a:lumMod val="75000"/>
                  </a:schemeClr>
                </a:solidFill>
                <a:latin typeface="Times New Roman" panose="02020603050405020304" pitchFamily="18" charset="0"/>
                <a:cs typeface="Times New Roman" panose="02020603050405020304" pitchFamily="18" charset="0"/>
              </a:rPr>
              <a:t>Data Collection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Data can be collected from Kaggle or </a:t>
            </a:r>
            <a:r>
              <a:rPr lang="en-IN" sz="2400" b="1" dirty="0" err="1">
                <a:latin typeface="Times New Roman" panose="02020603050405020304" pitchFamily="18" charset="0"/>
                <a:cs typeface="Times New Roman" panose="02020603050405020304" pitchFamily="18" charset="0"/>
              </a:rPr>
              <a:t>Edunet</a:t>
            </a:r>
            <a:r>
              <a:rPr lang="en-IN" sz="2400" b="1" dirty="0">
                <a:latin typeface="Times New Roman" panose="02020603050405020304" pitchFamily="18" charset="0"/>
                <a:cs typeface="Times New Roman" panose="02020603050405020304" pitchFamily="18" charset="0"/>
              </a:rPr>
              <a:t> Dashboard.</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a:t>
            </a:r>
            <a:r>
              <a:rPr lang="en-IN" sz="2400" b="1" u="sng" dirty="0">
                <a:solidFill>
                  <a:schemeClr val="accent1">
                    <a:lumMod val="75000"/>
                  </a:schemeClr>
                </a:solidFill>
                <a:latin typeface="Times New Roman" panose="02020603050405020304" pitchFamily="18" charset="0"/>
                <a:cs typeface="Times New Roman" panose="02020603050405020304" pitchFamily="18" charset="0"/>
              </a:rPr>
              <a:t>Feature selection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Identifying the required feature form the number of features available – 9 out of 26 features were selected.</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3. </a:t>
            </a:r>
            <a:r>
              <a:rPr lang="en-IN" sz="2400" b="1" u="sng" dirty="0">
                <a:solidFill>
                  <a:schemeClr val="accent1">
                    <a:lumMod val="75000"/>
                  </a:schemeClr>
                </a:solidFill>
                <a:latin typeface="Times New Roman" panose="02020603050405020304" pitchFamily="18" charset="0"/>
                <a:cs typeface="Times New Roman" panose="02020603050405020304" pitchFamily="18" charset="0"/>
              </a:rPr>
              <a:t>Data cleaning</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Identification of missing values and filtering out the missing values.</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4. </a:t>
            </a:r>
            <a:r>
              <a:rPr lang="en-IN" sz="2400" b="1" u="sng" dirty="0">
                <a:solidFill>
                  <a:schemeClr val="accent1">
                    <a:lumMod val="75000"/>
                  </a:schemeClr>
                </a:solidFill>
                <a:latin typeface="Times New Roman" panose="02020603050405020304" pitchFamily="18" charset="0"/>
                <a:cs typeface="Times New Roman" panose="02020603050405020304" pitchFamily="18" charset="0"/>
              </a:rPr>
              <a:t>Performance level Calculation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Calculation of performance level from current employee rating in order to convert the numerical data into text form.</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Calculation using</a:t>
            </a:r>
          </a:p>
          <a:p>
            <a:r>
              <a:rPr lang="en-IN" sz="2400" b="1" dirty="0">
                <a:solidFill>
                  <a:schemeClr val="accent1">
                    <a:lumMod val="75000"/>
                  </a:schemeClr>
                </a:solidFill>
                <a:latin typeface="Times New Roman" panose="02020603050405020304" pitchFamily="18" charset="0"/>
                <a:cs typeface="Times New Roman" panose="02020603050405020304" pitchFamily="18" charset="0"/>
              </a:rPr>
              <a:t>=IFS(Z2&gt;=5,"Very High",Z2&gt;=4,"High",Z2&gt;=3,"Medium",TRUE,"Low")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514600" y="5103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3200400" y="76200"/>
            <a:ext cx="4343400"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chemeClr val="accent3">
                    <a:lumMod val="75000"/>
                  </a:schemeClr>
                </a:solidFill>
                <a:latin typeface="Times New Roman" panose="02020603050405020304" pitchFamily="18" charset="0"/>
                <a:cs typeface="Times New Roman" panose="02020603050405020304" pitchFamily="18" charset="0"/>
              </a:rPr>
              <a:t>M</a:t>
            </a:r>
            <a:r>
              <a:rPr sz="4800" b="1" u="sng" dirty="0">
                <a:solidFill>
                  <a:schemeClr val="accent3">
                    <a:lumMod val="75000"/>
                  </a:schemeClr>
                </a:solidFill>
                <a:latin typeface="Times New Roman" panose="02020603050405020304" pitchFamily="18" charset="0"/>
                <a:cs typeface="Times New Roman" panose="02020603050405020304" pitchFamily="18" charset="0"/>
              </a:rPr>
              <a:t>O</a:t>
            </a:r>
            <a:r>
              <a:rPr sz="4800" b="1" u="sng" spc="-15" dirty="0">
                <a:solidFill>
                  <a:schemeClr val="accent3">
                    <a:lumMod val="75000"/>
                  </a:schemeClr>
                </a:solidFill>
                <a:latin typeface="Times New Roman" panose="02020603050405020304" pitchFamily="18" charset="0"/>
                <a:cs typeface="Times New Roman" panose="02020603050405020304" pitchFamily="18" charset="0"/>
              </a:rPr>
              <a:t>D</a:t>
            </a:r>
            <a:r>
              <a:rPr sz="4800" b="1" u="sng" spc="-35" dirty="0">
                <a:solidFill>
                  <a:schemeClr val="accent3">
                    <a:lumMod val="75000"/>
                  </a:schemeClr>
                </a:solidFill>
                <a:latin typeface="Times New Roman" panose="02020603050405020304" pitchFamily="18" charset="0"/>
                <a:cs typeface="Times New Roman" panose="02020603050405020304" pitchFamily="18" charset="0"/>
              </a:rPr>
              <a:t>E</a:t>
            </a:r>
            <a:r>
              <a:rPr sz="4800" b="1" u="sng" spc="-30" dirty="0">
                <a:solidFill>
                  <a:schemeClr val="accent3">
                    <a:lumMod val="75000"/>
                  </a:schemeClr>
                </a:solidFill>
                <a:latin typeface="Times New Roman" panose="02020603050405020304" pitchFamily="18" charset="0"/>
                <a:cs typeface="Times New Roman" panose="02020603050405020304" pitchFamily="18" charset="0"/>
              </a:rPr>
              <a:t>LL</a:t>
            </a:r>
            <a:r>
              <a:rPr sz="4800" b="1" u="sng" spc="-5" dirty="0">
                <a:solidFill>
                  <a:schemeClr val="accent3">
                    <a:lumMod val="75000"/>
                  </a:schemeClr>
                </a:solidFill>
                <a:latin typeface="Times New Roman" panose="02020603050405020304" pitchFamily="18" charset="0"/>
                <a:cs typeface="Times New Roman" panose="02020603050405020304" pitchFamily="18" charset="0"/>
              </a:rPr>
              <a:t>I</a:t>
            </a:r>
            <a:r>
              <a:rPr sz="4800" b="1" u="sng" spc="30" dirty="0">
                <a:solidFill>
                  <a:schemeClr val="accent3">
                    <a:lumMod val="75000"/>
                  </a:schemeClr>
                </a:solidFill>
                <a:latin typeface="Times New Roman" panose="02020603050405020304" pitchFamily="18" charset="0"/>
                <a:cs typeface="Times New Roman" panose="02020603050405020304" pitchFamily="18" charset="0"/>
              </a:rPr>
              <a:t>N</a:t>
            </a:r>
            <a:r>
              <a:rPr sz="4800" b="1" u="sng" spc="5" dirty="0">
                <a:solidFill>
                  <a:schemeClr val="accent3">
                    <a:lumMod val="75000"/>
                  </a:schemeClr>
                </a:solidFill>
                <a:latin typeface="Times New Roman" panose="02020603050405020304" pitchFamily="18" charset="0"/>
                <a:cs typeface="Times New Roman" panose="02020603050405020304" pitchFamily="18" charset="0"/>
              </a:rPr>
              <a:t>G</a:t>
            </a:r>
            <a:endParaRPr sz="4800"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7391400" y="25225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278848A-3787-A8A6-107F-E3E038795FD4}"/>
              </a:ext>
            </a:extLst>
          </p:cNvPr>
          <p:cNvSpPr txBox="1"/>
          <p:nvPr/>
        </p:nvSpPr>
        <p:spPr>
          <a:xfrm>
            <a:off x="381000" y="985421"/>
            <a:ext cx="10515600" cy="526297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5. </a:t>
            </a:r>
            <a:r>
              <a:rPr lang="en-US" sz="2400" b="1" u="sng" dirty="0">
                <a:solidFill>
                  <a:schemeClr val="accent1">
                    <a:lumMod val="75000"/>
                  </a:schemeClr>
                </a:solidFill>
                <a:latin typeface="Times New Roman" panose="02020603050405020304" pitchFamily="18" charset="0"/>
                <a:cs typeface="Times New Roman" panose="02020603050405020304" pitchFamily="18" charset="0"/>
              </a:rPr>
              <a:t>Preparation of Pivot table:</a:t>
            </a:r>
          </a:p>
          <a:p>
            <a:r>
              <a:rPr lang="en-US" sz="2400" b="1" dirty="0">
                <a:latin typeface="Times New Roman" panose="02020603050405020304" pitchFamily="18" charset="0"/>
                <a:cs typeface="Times New Roman" panose="02020603050405020304" pitchFamily="18" charset="0"/>
              </a:rPr>
              <a:t>Pivot table preparation using various factors out of the chosen 9 factors</a:t>
            </a:r>
          </a:p>
          <a:p>
            <a:r>
              <a:rPr lang="en-US" sz="2400" b="1" dirty="0">
                <a:latin typeface="Times New Roman" panose="02020603050405020304" pitchFamily="18" charset="0"/>
                <a:cs typeface="Times New Roman" panose="02020603050405020304" pitchFamily="18" charset="0"/>
              </a:rPr>
              <a:t>namely, Name, Business unit, Gender and Performance level.</a:t>
            </a:r>
          </a:p>
          <a:p>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u="sng" dirty="0">
                <a:solidFill>
                  <a:schemeClr val="accent1">
                    <a:lumMod val="75000"/>
                  </a:schemeClr>
                </a:solidFill>
                <a:latin typeface="Times New Roman" panose="02020603050405020304" pitchFamily="18" charset="0"/>
                <a:cs typeface="Times New Roman" panose="02020603050405020304" pitchFamily="18" charset="0"/>
              </a:rPr>
              <a:t>Pivot table: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Filters : Gender Code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Legend (Series): Performance Level</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Axis (Categories): Business Unit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Values: Count of First Name</a:t>
            </a:r>
          </a:p>
          <a:p>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6. </a:t>
            </a:r>
            <a:r>
              <a:rPr lang="en-US" sz="2400" b="1" u="sng" dirty="0">
                <a:solidFill>
                  <a:schemeClr val="accent1">
                    <a:lumMod val="75000"/>
                  </a:schemeClr>
                </a:solidFill>
                <a:latin typeface="Times New Roman" panose="02020603050405020304" pitchFamily="18" charset="0"/>
                <a:cs typeface="Times New Roman" panose="02020603050405020304" pitchFamily="18" charset="0"/>
              </a:rPr>
              <a:t>Preparation of Chart: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Preparation of chart (Clustered column charts) using the data from</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Pivot table and naming it as Employee Performance Analysis Chart.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Adding a trend line to the most common Trend Level (Medium).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0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81800" y="1504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95600" y="4457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544945" y="7387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05200" y="152400"/>
            <a:ext cx="2741930" cy="752129"/>
          </a:xfrm>
          <a:prstGeom prst="rect">
            <a:avLst/>
          </a:prstGeom>
        </p:spPr>
        <p:txBody>
          <a:bodyPr vert="horz" wrap="square" lIns="0" tIns="13335" rIns="0" bIns="0" rtlCol="0">
            <a:spAutoFit/>
          </a:bodyPr>
          <a:lstStyle/>
          <a:p>
            <a:pPr marL="12700">
              <a:lnSpc>
                <a:spcPct val="100000"/>
              </a:lnSpc>
              <a:spcBef>
                <a:spcPts val="105"/>
              </a:spcBef>
            </a:pPr>
            <a:r>
              <a:rPr u="sng" dirty="0">
                <a:solidFill>
                  <a:schemeClr val="accent3">
                    <a:lumMod val="75000"/>
                  </a:schemeClr>
                </a:solidFill>
                <a:latin typeface="Times New Roman" panose="02020603050405020304" pitchFamily="18" charset="0"/>
                <a:cs typeface="Times New Roman" panose="02020603050405020304" pitchFamily="18" charset="0"/>
              </a:rPr>
              <a:t>R</a:t>
            </a:r>
            <a:r>
              <a:rPr u="sng" spc="-40" dirty="0">
                <a:solidFill>
                  <a:schemeClr val="accent3">
                    <a:lumMod val="75000"/>
                  </a:schemeClr>
                </a:solidFill>
                <a:latin typeface="Times New Roman" panose="02020603050405020304" pitchFamily="18" charset="0"/>
                <a:cs typeface="Times New Roman" panose="02020603050405020304" pitchFamily="18" charset="0"/>
              </a:rPr>
              <a:t>E</a:t>
            </a:r>
            <a:r>
              <a:rPr u="sng" spc="15" dirty="0">
                <a:solidFill>
                  <a:schemeClr val="accent3">
                    <a:lumMod val="75000"/>
                  </a:schemeClr>
                </a:solidFill>
                <a:latin typeface="Times New Roman" panose="02020603050405020304" pitchFamily="18" charset="0"/>
                <a:cs typeface="Times New Roman" panose="02020603050405020304" pitchFamily="18" charset="0"/>
              </a:rPr>
              <a:t>S</a:t>
            </a:r>
            <a:r>
              <a:rPr u="sng" spc="-30" dirty="0">
                <a:solidFill>
                  <a:schemeClr val="accent3">
                    <a:lumMod val="75000"/>
                  </a:schemeClr>
                </a:solidFill>
                <a:latin typeface="Times New Roman" panose="02020603050405020304" pitchFamily="18" charset="0"/>
                <a:cs typeface="Times New Roman" panose="02020603050405020304" pitchFamily="18" charset="0"/>
              </a:rPr>
              <a:t>U</a:t>
            </a:r>
            <a:r>
              <a:rPr u="sng" spc="-405" dirty="0">
                <a:solidFill>
                  <a:schemeClr val="accent3">
                    <a:lumMod val="75000"/>
                  </a:schemeClr>
                </a:solidFill>
                <a:latin typeface="Times New Roman" panose="02020603050405020304" pitchFamily="18" charset="0"/>
                <a:cs typeface="Times New Roman" panose="02020603050405020304" pitchFamily="18" charset="0"/>
              </a:rPr>
              <a:t>L</a:t>
            </a:r>
            <a:r>
              <a:rPr u="sng" dirty="0">
                <a:solidFill>
                  <a:schemeClr val="accent3">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53756AE-9558-060D-5FE0-967D91145E74}"/>
              </a:ext>
            </a:extLst>
          </p:cNvPr>
          <p:cNvGraphicFramePr>
            <a:graphicFrameLocks/>
          </p:cNvGraphicFramePr>
          <p:nvPr>
            <p:extLst>
              <p:ext uri="{D42A27DB-BD31-4B8C-83A1-F6EECF244321}">
                <p14:modId xmlns:p14="http://schemas.microsoft.com/office/powerpoint/2010/main" val="1485312891"/>
              </p:ext>
            </p:extLst>
          </p:nvPr>
        </p:nvGraphicFramePr>
        <p:xfrm>
          <a:off x="609600" y="1447800"/>
          <a:ext cx="9067800" cy="46714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81800" y="1504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95600" y="4457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544945" y="7387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05200" y="152400"/>
            <a:ext cx="2741930" cy="752129"/>
          </a:xfrm>
          <a:prstGeom prst="rect">
            <a:avLst/>
          </a:prstGeom>
        </p:spPr>
        <p:txBody>
          <a:bodyPr vert="horz" wrap="square" lIns="0" tIns="13335" rIns="0" bIns="0" rtlCol="0">
            <a:spAutoFit/>
          </a:bodyPr>
          <a:lstStyle/>
          <a:p>
            <a:pPr marL="12700">
              <a:lnSpc>
                <a:spcPct val="100000"/>
              </a:lnSpc>
              <a:spcBef>
                <a:spcPts val="105"/>
              </a:spcBef>
            </a:pPr>
            <a:r>
              <a:rPr u="sng" dirty="0">
                <a:solidFill>
                  <a:schemeClr val="accent3">
                    <a:lumMod val="75000"/>
                  </a:schemeClr>
                </a:solidFill>
                <a:latin typeface="Times New Roman" panose="02020603050405020304" pitchFamily="18" charset="0"/>
                <a:cs typeface="Times New Roman" panose="02020603050405020304" pitchFamily="18" charset="0"/>
              </a:rPr>
              <a:t>R</a:t>
            </a:r>
            <a:r>
              <a:rPr u="sng" spc="-40" dirty="0">
                <a:solidFill>
                  <a:schemeClr val="accent3">
                    <a:lumMod val="75000"/>
                  </a:schemeClr>
                </a:solidFill>
                <a:latin typeface="Times New Roman" panose="02020603050405020304" pitchFamily="18" charset="0"/>
                <a:cs typeface="Times New Roman" panose="02020603050405020304" pitchFamily="18" charset="0"/>
              </a:rPr>
              <a:t>E</a:t>
            </a:r>
            <a:r>
              <a:rPr u="sng" spc="15" dirty="0">
                <a:solidFill>
                  <a:schemeClr val="accent3">
                    <a:lumMod val="75000"/>
                  </a:schemeClr>
                </a:solidFill>
                <a:latin typeface="Times New Roman" panose="02020603050405020304" pitchFamily="18" charset="0"/>
                <a:cs typeface="Times New Roman" panose="02020603050405020304" pitchFamily="18" charset="0"/>
              </a:rPr>
              <a:t>S</a:t>
            </a:r>
            <a:r>
              <a:rPr u="sng" spc="-30" dirty="0">
                <a:solidFill>
                  <a:schemeClr val="accent3">
                    <a:lumMod val="75000"/>
                  </a:schemeClr>
                </a:solidFill>
                <a:latin typeface="Times New Roman" panose="02020603050405020304" pitchFamily="18" charset="0"/>
                <a:cs typeface="Times New Roman" panose="02020603050405020304" pitchFamily="18" charset="0"/>
              </a:rPr>
              <a:t>U</a:t>
            </a:r>
            <a:r>
              <a:rPr u="sng" spc="-405" dirty="0">
                <a:solidFill>
                  <a:schemeClr val="accent3">
                    <a:lumMod val="75000"/>
                  </a:schemeClr>
                </a:solidFill>
                <a:latin typeface="Times New Roman" panose="02020603050405020304" pitchFamily="18" charset="0"/>
                <a:cs typeface="Times New Roman" panose="02020603050405020304" pitchFamily="18" charset="0"/>
              </a:rPr>
              <a:t>L</a:t>
            </a:r>
            <a:r>
              <a:rPr u="sng" dirty="0">
                <a:solidFill>
                  <a:schemeClr val="accent3">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15183824-ED8F-A391-2269-B54AF2F82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395" y="1135571"/>
            <a:ext cx="8068830" cy="4983689"/>
          </a:xfrm>
          <a:prstGeom prst="rect">
            <a:avLst/>
          </a:prstGeom>
        </p:spPr>
      </p:pic>
    </p:spTree>
    <p:extLst>
      <p:ext uri="{BB962C8B-B14F-4D97-AF65-F5344CB8AC3E}">
        <p14:creationId xmlns:p14="http://schemas.microsoft.com/office/powerpoint/2010/main" val="164419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81800" y="1504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95600" y="4457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6544945" y="7387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05200" y="152400"/>
            <a:ext cx="2741930" cy="752129"/>
          </a:xfrm>
          <a:prstGeom prst="rect">
            <a:avLst/>
          </a:prstGeom>
        </p:spPr>
        <p:txBody>
          <a:bodyPr vert="horz" wrap="square" lIns="0" tIns="13335" rIns="0" bIns="0" rtlCol="0">
            <a:spAutoFit/>
          </a:bodyPr>
          <a:lstStyle/>
          <a:p>
            <a:pPr marL="12700">
              <a:lnSpc>
                <a:spcPct val="100000"/>
              </a:lnSpc>
              <a:spcBef>
                <a:spcPts val="105"/>
              </a:spcBef>
            </a:pPr>
            <a:r>
              <a:rPr u="sng" dirty="0">
                <a:solidFill>
                  <a:schemeClr val="accent3">
                    <a:lumMod val="75000"/>
                  </a:schemeClr>
                </a:solidFill>
                <a:latin typeface="Times New Roman" panose="02020603050405020304" pitchFamily="18" charset="0"/>
                <a:cs typeface="Times New Roman" panose="02020603050405020304" pitchFamily="18" charset="0"/>
              </a:rPr>
              <a:t>R</a:t>
            </a:r>
            <a:r>
              <a:rPr u="sng" spc="-40" dirty="0">
                <a:solidFill>
                  <a:schemeClr val="accent3">
                    <a:lumMod val="75000"/>
                  </a:schemeClr>
                </a:solidFill>
                <a:latin typeface="Times New Roman" panose="02020603050405020304" pitchFamily="18" charset="0"/>
                <a:cs typeface="Times New Roman" panose="02020603050405020304" pitchFamily="18" charset="0"/>
              </a:rPr>
              <a:t>E</a:t>
            </a:r>
            <a:r>
              <a:rPr u="sng" spc="15" dirty="0">
                <a:solidFill>
                  <a:schemeClr val="accent3">
                    <a:lumMod val="75000"/>
                  </a:schemeClr>
                </a:solidFill>
                <a:latin typeface="Times New Roman" panose="02020603050405020304" pitchFamily="18" charset="0"/>
                <a:cs typeface="Times New Roman" panose="02020603050405020304" pitchFamily="18" charset="0"/>
              </a:rPr>
              <a:t>S</a:t>
            </a:r>
            <a:r>
              <a:rPr u="sng" spc="-30" dirty="0">
                <a:solidFill>
                  <a:schemeClr val="accent3">
                    <a:lumMod val="75000"/>
                  </a:schemeClr>
                </a:solidFill>
                <a:latin typeface="Times New Roman" panose="02020603050405020304" pitchFamily="18" charset="0"/>
                <a:cs typeface="Times New Roman" panose="02020603050405020304" pitchFamily="18" charset="0"/>
              </a:rPr>
              <a:t>U</a:t>
            </a:r>
            <a:r>
              <a:rPr u="sng" spc="-405" dirty="0">
                <a:solidFill>
                  <a:schemeClr val="accent3">
                    <a:lumMod val="75000"/>
                  </a:schemeClr>
                </a:solidFill>
                <a:latin typeface="Times New Roman" panose="02020603050405020304" pitchFamily="18" charset="0"/>
                <a:cs typeface="Times New Roman" panose="02020603050405020304" pitchFamily="18" charset="0"/>
              </a:rPr>
              <a:t>L</a:t>
            </a:r>
            <a:r>
              <a:rPr u="sng" dirty="0">
                <a:solidFill>
                  <a:schemeClr val="accent3">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0" name="Picture 9">
            <a:extLst>
              <a:ext uri="{FF2B5EF4-FFF2-40B4-BE49-F238E27FC236}">
                <a16:creationId xmlns:a16="http://schemas.microsoft.com/office/drawing/2014/main" id="{9E388289-DD6F-ED9A-0B03-1BB61E44C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318" y="978300"/>
            <a:ext cx="8382000" cy="5177117"/>
          </a:xfrm>
          <a:prstGeom prst="rect">
            <a:avLst/>
          </a:prstGeom>
        </p:spPr>
      </p:pic>
    </p:spTree>
    <p:extLst>
      <p:ext uri="{BB962C8B-B14F-4D97-AF65-F5344CB8AC3E}">
        <p14:creationId xmlns:p14="http://schemas.microsoft.com/office/powerpoint/2010/main" val="418685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971800" y="385444"/>
            <a:ext cx="10681335" cy="758190"/>
          </a:xfrm>
        </p:spPr>
        <p:txBody>
          <a:bodyPr/>
          <a:lstStyle/>
          <a:p>
            <a:r>
              <a:rPr lang="en-US" u="sng" dirty="0">
                <a:solidFill>
                  <a:schemeClr val="accent3">
                    <a:lumMod val="75000"/>
                  </a:schemeClr>
                </a:solidFill>
                <a:latin typeface="Times New Roman" panose="02020603050405020304" pitchFamily="18" charset="0"/>
                <a:cs typeface="Times New Roman" panose="02020603050405020304" pitchFamily="18" charset="0"/>
              </a:rPr>
              <a:t>CONCLUSION</a:t>
            </a:r>
            <a:endParaRPr lang="en-IN"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EDAFCF-391D-2C7F-4E6D-1087835ADA10}"/>
              </a:ext>
            </a:extLst>
          </p:cNvPr>
          <p:cNvSpPr txBox="1"/>
          <p:nvPr/>
        </p:nvSpPr>
        <p:spPr>
          <a:xfrm>
            <a:off x="304800" y="1595021"/>
            <a:ext cx="9525000"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 number of conclusions can be drawn from the data given above;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Looking at the overall view, it can be interpreted that, in each department, the number of employees who have secured medium ratings are the highest in number;</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This is followed by the number of employees, who have very low ratings;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The number of employees with high and very high ratings are less in number;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The trend lines in both males, as well as females is linear/ constant in nature, showing consistent numbers with respect to each category of performance;</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971800" y="385444"/>
            <a:ext cx="10681335" cy="758190"/>
          </a:xfrm>
        </p:spPr>
        <p:txBody>
          <a:bodyPr/>
          <a:lstStyle/>
          <a:p>
            <a:r>
              <a:rPr lang="en-US" u="sng" dirty="0">
                <a:solidFill>
                  <a:schemeClr val="accent3">
                    <a:lumMod val="75000"/>
                  </a:schemeClr>
                </a:solidFill>
                <a:latin typeface="Times New Roman" panose="02020603050405020304" pitchFamily="18" charset="0"/>
                <a:cs typeface="Times New Roman" panose="02020603050405020304" pitchFamily="18" charset="0"/>
              </a:rPr>
              <a:t>SUGGESTIONS</a:t>
            </a:r>
            <a:endParaRPr lang="en-IN" u="sng"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577A1E-48F1-EE26-B3CA-9369615C7758}"/>
              </a:ext>
            </a:extLst>
          </p:cNvPr>
          <p:cNvSpPr txBox="1"/>
          <p:nvPr/>
        </p:nvSpPr>
        <p:spPr>
          <a:xfrm>
            <a:off x="228600" y="1371600"/>
            <a:ext cx="9220200" cy="4524315"/>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Since the medium level performers are high in number, initiatives are to be taken to push them onto the next levels; This can be done effectively by using appraisal, appreciation and bonus based methods;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Low level performance, being the next highest in number, must be given attention and should be given a properly curated training, and if competent enough already, must undertake severe actions to ensure better performance by enforcing more stringent rules, ultimatums, etc.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By setting clearer goals, rewarding and recognizing employees, avoiding micromanagement, etc., productivity can thus be increased multifold amongst employees;</a:t>
            </a:r>
          </a:p>
        </p:txBody>
      </p:sp>
    </p:spTree>
    <p:extLst>
      <p:ext uri="{BB962C8B-B14F-4D97-AF65-F5344CB8AC3E}">
        <p14:creationId xmlns:p14="http://schemas.microsoft.com/office/powerpoint/2010/main" val="15229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200400" y="388620"/>
            <a:ext cx="4648200" cy="670696"/>
          </a:xfrm>
          <a:prstGeom prst="rect">
            <a:avLst/>
          </a:prstGeom>
        </p:spPr>
        <p:txBody>
          <a:bodyPr vert="horz" wrap="square" lIns="0" tIns="16510" rIns="0" bIns="0" rtlCol="0">
            <a:spAutoFit/>
          </a:bodyPr>
          <a:lstStyle/>
          <a:p>
            <a:pPr marL="12700" algn="ctr">
              <a:lnSpc>
                <a:spcPct val="100000"/>
              </a:lnSpc>
              <a:spcBef>
                <a:spcPts val="130"/>
              </a:spcBef>
            </a:pPr>
            <a:r>
              <a:rPr sz="4250" spc="5" dirty="0">
                <a:solidFill>
                  <a:schemeClr val="accent3">
                    <a:lumMod val="75000"/>
                  </a:schemeClr>
                </a:solidFill>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solidFill>
                  <a:schemeClr val="accent3">
                    <a:lumMod val="75000"/>
                  </a:schemeClr>
                </a:solidFill>
                <a:latin typeface="Times New Roman" panose="02020603050405020304" pitchFamily="18" charset="0"/>
                <a:cs typeface="Times New Roman" panose="02020603050405020304" pitchFamily="18" charset="0"/>
              </a:rPr>
              <a:t>TITLE</a:t>
            </a:r>
            <a:endParaRPr sz="4250" dirty="0">
              <a:solidFill>
                <a:schemeClr val="accent3">
                  <a:lumMod val="75000"/>
                </a:schemeClr>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43000" y="2362200"/>
            <a:ext cx="8593228" cy="1446550"/>
          </a:xfrm>
          <a:prstGeom prst="rect">
            <a:avLst/>
          </a:prstGeom>
          <a:noFill/>
        </p:spPr>
        <p:txBody>
          <a:bodyPr wrap="square" rtlCol="0">
            <a:spAutoFit/>
          </a:bodyPr>
          <a:lstStyle/>
          <a:p>
            <a:pPr algn="ctr"/>
            <a:r>
              <a:rPr lang="en-US" sz="4400" b="1" u="sng" dirty="0">
                <a:solidFill>
                  <a:schemeClr val="accent5">
                    <a:lumMod val="50000"/>
                  </a:schemeClr>
                </a:solidFill>
                <a:latin typeface="Times New Roman" panose="02020603050405020304" pitchFamily="18" charset="0"/>
                <a:cs typeface="Times New Roman" panose="02020603050405020304" pitchFamily="18" charset="0"/>
              </a:rPr>
              <a:t>Employee Performance Analysis using Excel</a:t>
            </a:r>
            <a:endParaRPr lang="en-IN" sz="2800" u="sng"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733800" y="384810"/>
            <a:ext cx="2738120" cy="752129"/>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accent3">
                    <a:lumMod val="75000"/>
                  </a:schemeClr>
                </a:solidFill>
                <a:latin typeface="Times New Roman" panose="02020603050405020304" pitchFamily="18" charset="0"/>
                <a:cs typeface="Times New Roman" panose="02020603050405020304" pitchFamily="18" charset="0"/>
              </a:rPr>
              <a:t>A</a:t>
            </a:r>
            <a:r>
              <a:rPr u="sng" spc="-5" dirty="0">
                <a:solidFill>
                  <a:schemeClr val="accent3">
                    <a:lumMod val="75000"/>
                  </a:schemeClr>
                </a:solidFill>
                <a:latin typeface="Times New Roman" panose="02020603050405020304" pitchFamily="18" charset="0"/>
                <a:cs typeface="Times New Roman" panose="02020603050405020304" pitchFamily="18" charset="0"/>
              </a:rPr>
              <a:t>G</a:t>
            </a:r>
            <a:r>
              <a:rPr u="sng" spc="-35" dirty="0">
                <a:solidFill>
                  <a:schemeClr val="accent3">
                    <a:lumMod val="75000"/>
                  </a:schemeClr>
                </a:solidFill>
                <a:latin typeface="Times New Roman" panose="02020603050405020304" pitchFamily="18" charset="0"/>
                <a:cs typeface="Times New Roman" panose="02020603050405020304" pitchFamily="18" charset="0"/>
              </a:rPr>
              <a:t>E</a:t>
            </a:r>
            <a:r>
              <a:rPr u="sng" spc="15" dirty="0">
                <a:solidFill>
                  <a:schemeClr val="accent3">
                    <a:lumMod val="75000"/>
                  </a:schemeClr>
                </a:solidFill>
                <a:latin typeface="Times New Roman" panose="02020603050405020304" pitchFamily="18" charset="0"/>
                <a:cs typeface="Times New Roman" panose="02020603050405020304" pitchFamily="18" charset="0"/>
              </a:rPr>
              <a:t>N</a:t>
            </a:r>
            <a:r>
              <a:rPr u="sng" dirty="0">
                <a:solidFill>
                  <a:schemeClr val="accent3">
                    <a:lumMod val="75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15350" y="31432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667875" y="2647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05000" y="396104"/>
            <a:ext cx="715137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chemeClr val="accent3">
                    <a:lumMod val="75000"/>
                  </a:schemeClr>
                </a:solidFill>
                <a:latin typeface="Times New Roman" panose="02020603050405020304" pitchFamily="18" charset="0"/>
                <a:cs typeface="Times New Roman" panose="02020603050405020304" pitchFamily="18" charset="0"/>
              </a:rPr>
              <a:t>P</a:t>
            </a:r>
            <a:r>
              <a:rPr sz="4250" u="sng" spc="15" dirty="0">
                <a:solidFill>
                  <a:schemeClr val="accent3">
                    <a:lumMod val="75000"/>
                  </a:schemeClr>
                </a:solidFill>
                <a:latin typeface="Times New Roman" panose="02020603050405020304" pitchFamily="18" charset="0"/>
                <a:cs typeface="Times New Roman" panose="02020603050405020304" pitchFamily="18" charset="0"/>
              </a:rPr>
              <a:t>ROB</a:t>
            </a:r>
            <a:r>
              <a:rPr sz="4250" u="sng" spc="55" dirty="0">
                <a:solidFill>
                  <a:schemeClr val="accent3">
                    <a:lumMod val="75000"/>
                  </a:schemeClr>
                </a:solidFill>
                <a:latin typeface="Times New Roman" panose="02020603050405020304" pitchFamily="18" charset="0"/>
                <a:cs typeface="Times New Roman" panose="02020603050405020304" pitchFamily="18" charset="0"/>
              </a:rPr>
              <a:t>L</a:t>
            </a:r>
            <a:r>
              <a:rPr sz="4250" u="sng" spc="-20" dirty="0">
                <a:solidFill>
                  <a:schemeClr val="accent3">
                    <a:lumMod val="75000"/>
                  </a:schemeClr>
                </a:solidFill>
                <a:latin typeface="Times New Roman" panose="02020603050405020304" pitchFamily="18" charset="0"/>
                <a:cs typeface="Times New Roman" panose="02020603050405020304" pitchFamily="18" charset="0"/>
              </a:rPr>
              <a:t>E</a:t>
            </a:r>
            <a:r>
              <a:rPr sz="4250" u="sng" spc="20" dirty="0">
                <a:solidFill>
                  <a:schemeClr val="accent3">
                    <a:lumMod val="75000"/>
                  </a:schemeClr>
                </a:solidFill>
                <a:latin typeface="Times New Roman" panose="02020603050405020304" pitchFamily="18" charset="0"/>
                <a:cs typeface="Times New Roman" panose="02020603050405020304" pitchFamily="18" charset="0"/>
              </a:rPr>
              <a:t>M</a:t>
            </a:r>
            <a:r>
              <a:rPr lang="en-IN" sz="4250" u="sng" spc="20" dirty="0">
                <a:solidFill>
                  <a:schemeClr val="accent3">
                    <a:lumMod val="75000"/>
                  </a:schemeClr>
                </a:solidFill>
                <a:latin typeface="Times New Roman" panose="02020603050405020304" pitchFamily="18" charset="0"/>
                <a:cs typeface="Times New Roman" panose="02020603050405020304" pitchFamily="18" charset="0"/>
              </a:rPr>
              <a:t> </a:t>
            </a:r>
            <a:r>
              <a:rPr sz="4250" u="sng" spc="10" dirty="0">
                <a:solidFill>
                  <a:schemeClr val="accent3">
                    <a:lumMod val="75000"/>
                  </a:schemeClr>
                </a:solidFill>
                <a:latin typeface="Times New Roman" panose="02020603050405020304" pitchFamily="18" charset="0"/>
                <a:cs typeface="Times New Roman" panose="02020603050405020304" pitchFamily="18" charset="0"/>
              </a:rPr>
              <a:t>S</a:t>
            </a:r>
            <a:r>
              <a:rPr sz="4250" u="sng" spc="-370" dirty="0">
                <a:solidFill>
                  <a:schemeClr val="accent3">
                    <a:lumMod val="75000"/>
                  </a:schemeClr>
                </a:solidFill>
                <a:latin typeface="Times New Roman" panose="02020603050405020304" pitchFamily="18" charset="0"/>
                <a:cs typeface="Times New Roman" panose="02020603050405020304" pitchFamily="18" charset="0"/>
              </a:rPr>
              <a:t>T</a:t>
            </a:r>
            <a:r>
              <a:rPr sz="4250" u="sng" spc="-375" dirty="0">
                <a:solidFill>
                  <a:schemeClr val="accent3">
                    <a:lumMod val="75000"/>
                  </a:schemeClr>
                </a:solidFill>
                <a:latin typeface="Times New Roman" panose="02020603050405020304" pitchFamily="18" charset="0"/>
                <a:cs typeface="Times New Roman" panose="02020603050405020304" pitchFamily="18" charset="0"/>
              </a:rPr>
              <a:t>A</a:t>
            </a:r>
            <a:r>
              <a:rPr sz="4250" u="sng" spc="15" dirty="0">
                <a:solidFill>
                  <a:schemeClr val="accent3">
                    <a:lumMod val="75000"/>
                  </a:schemeClr>
                </a:solidFill>
                <a:latin typeface="Times New Roman" panose="02020603050405020304" pitchFamily="18" charset="0"/>
                <a:cs typeface="Times New Roman" panose="02020603050405020304" pitchFamily="18" charset="0"/>
              </a:rPr>
              <a:t>T</a:t>
            </a:r>
            <a:r>
              <a:rPr sz="4250" u="sng" spc="-10" dirty="0">
                <a:solidFill>
                  <a:schemeClr val="accent3">
                    <a:lumMod val="75000"/>
                  </a:schemeClr>
                </a:solidFill>
                <a:latin typeface="Times New Roman" panose="02020603050405020304" pitchFamily="18" charset="0"/>
                <a:cs typeface="Times New Roman" panose="02020603050405020304" pitchFamily="18" charset="0"/>
              </a:rPr>
              <a:t>E</a:t>
            </a:r>
            <a:r>
              <a:rPr sz="4250" u="sng" spc="-20" dirty="0">
                <a:solidFill>
                  <a:schemeClr val="accent3">
                    <a:lumMod val="75000"/>
                  </a:schemeClr>
                </a:solidFill>
                <a:latin typeface="Times New Roman" panose="02020603050405020304" pitchFamily="18" charset="0"/>
                <a:cs typeface="Times New Roman" panose="02020603050405020304" pitchFamily="18" charset="0"/>
              </a:rPr>
              <a:t>ME</a:t>
            </a:r>
            <a:r>
              <a:rPr sz="4250" u="sng" spc="10" dirty="0">
                <a:solidFill>
                  <a:schemeClr val="accent3">
                    <a:lumMod val="75000"/>
                  </a:schemeClr>
                </a:solidFill>
                <a:latin typeface="Times New Roman" panose="02020603050405020304" pitchFamily="18" charset="0"/>
                <a:cs typeface="Times New Roman" panose="02020603050405020304" pitchFamily="18" charset="0"/>
              </a:rPr>
              <a:t>NT</a:t>
            </a:r>
            <a:endParaRPr sz="4250" u="sng"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39F3EC-D943-F9C3-86A2-3CC198390D84}"/>
              </a:ext>
            </a:extLst>
          </p:cNvPr>
          <p:cNvSpPr txBox="1"/>
          <p:nvPr/>
        </p:nvSpPr>
        <p:spPr>
          <a:xfrm>
            <a:off x="228600" y="1340108"/>
            <a:ext cx="8286750" cy="4832092"/>
          </a:xfrm>
          <a:prstGeom prst="rect">
            <a:avLst/>
          </a:prstGeom>
          <a:noFill/>
        </p:spPr>
        <p:txBody>
          <a:bodyPr wrap="square" rtlCol="0">
            <a:spAutoFit/>
          </a:bodyPr>
          <a:lstStyle/>
          <a:p>
            <a:pPr marL="457200" indent="-4572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The main aim of this analysis is to identify the levels of performance of different classes of employees of an organisation;</a:t>
            </a:r>
          </a:p>
          <a:p>
            <a:pPr marL="457200" indent="-4572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Such an analysis provides scope for improvement, and helps to identify inefficiencies in operation, and thus optimises operational functions;</a:t>
            </a:r>
          </a:p>
          <a:p>
            <a:pPr marL="457200" indent="-4572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This is also useful in appraising the work of employees, by rewarding better workers and penalising those who don’t function efficiently;</a:t>
            </a:r>
          </a:p>
          <a:p>
            <a:pPr marL="457200" indent="-4572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This can also be utilised to identify areas wherein the workers/ employees are inefficient/ incompetent, and helps to optimise cost;</a:t>
            </a:r>
          </a:p>
          <a:p>
            <a:pPr marL="457200" indent="-45720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This shall be very beneficial for both the organisation as well as employees for the purpose of retrospective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982200" y="113538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143000" y="319904"/>
            <a:ext cx="7320915"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u="sng" spc="5" dirty="0">
                <a:solidFill>
                  <a:schemeClr val="accent3">
                    <a:lumMod val="75000"/>
                  </a:schemeClr>
                </a:solidFill>
                <a:latin typeface="Times New Roman" panose="02020603050405020304" pitchFamily="18" charset="0"/>
                <a:cs typeface="Times New Roman" panose="02020603050405020304" pitchFamily="18" charset="0"/>
              </a:rPr>
              <a:t>PROJECT	</a:t>
            </a:r>
            <a:r>
              <a:rPr sz="4250" u="sng" spc="-20" dirty="0">
                <a:solidFill>
                  <a:schemeClr val="accent3">
                    <a:lumMod val="75000"/>
                  </a:schemeClr>
                </a:solidFill>
                <a:latin typeface="Times New Roman" panose="02020603050405020304" pitchFamily="18" charset="0"/>
                <a:cs typeface="Times New Roman" panose="02020603050405020304" pitchFamily="18" charset="0"/>
              </a:rPr>
              <a:t>OVERVIEW</a:t>
            </a:r>
            <a:endParaRPr sz="4250" u="sng"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1135380"/>
            <a:ext cx="8763000" cy="5632311"/>
          </a:xfrm>
          <a:prstGeom prst="rect">
            <a:avLst/>
          </a:prstGeom>
          <a:noFill/>
        </p:spPr>
        <p:txBody>
          <a:bodyPr wrap="square" rtlCol="0">
            <a:spAutoFit/>
          </a:bodyPr>
          <a:lstStyle/>
          <a:p>
            <a:pPr marL="342900" indent="-342900" algn="l">
              <a:buFont typeface="Arial" panose="020B0604020202020204" pitchFamily="34" charset="0"/>
              <a:buChar char="•"/>
            </a:pPr>
            <a:r>
              <a:rPr lang="en-IN" sz="2400" b="1" u="sng" dirty="0">
                <a:solidFill>
                  <a:schemeClr val="accent1">
                    <a:lumMod val="75000"/>
                  </a:schemeClr>
                </a:solidFill>
                <a:latin typeface="Times New Roman" panose="02020603050405020304" pitchFamily="18" charset="0"/>
                <a:cs typeface="Times New Roman" panose="02020603050405020304" pitchFamily="18" charset="0"/>
              </a:rPr>
              <a:t>EMPLOYEE PERFORMANCE ANALYSIS</a:t>
            </a:r>
            <a:r>
              <a:rPr lang="en-IN" sz="2400" b="1" dirty="0">
                <a:latin typeface="Times New Roman" panose="02020603050405020304" pitchFamily="18" charset="0"/>
                <a:cs typeface="Times New Roman" panose="02020603050405020304" pitchFamily="18" charset="0"/>
              </a:rPr>
              <a:t> shall refer to the evaluation of an employee , based on their work output, behaviour, skills to analyse whether they are fulfilling their job responsibilities;</a:t>
            </a:r>
          </a:p>
          <a:p>
            <a:pPr marL="342900" indent="-342900" algn="l">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This involves evaluating both </a:t>
            </a:r>
            <a:r>
              <a:rPr lang="en-IN" sz="2400" b="1" i="0" dirty="0">
                <a:solidFill>
                  <a:schemeClr val="accent1">
                    <a:lumMod val="75000"/>
                  </a:schemeClr>
                </a:solidFill>
                <a:effectLst/>
                <a:latin typeface="Times New Roman" panose="02020603050405020304" pitchFamily="18" charset="0"/>
                <a:cs typeface="Times New Roman" panose="02020603050405020304" pitchFamily="18" charset="0"/>
              </a:rPr>
              <a:t>qualitative</a:t>
            </a:r>
            <a:r>
              <a:rPr lang="en-IN" sz="2400" b="1" i="0" dirty="0">
                <a:solidFill>
                  <a:srgbClr val="0D0D0D"/>
                </a:solidFill>
                <a:effectLst/>
                <a:latin typeface="Times New Roman" panose="02020603050405020304" pitchFamily="18" charset="0"/>
                <a:cs typeface="Times New Roman" panose="02020603050405020304" pitchFamily="18" charset="0"/>
              </a:rPr>
              <a:t> as well as, </a:t>
            </a:r>
            <a:r>
              <a:rPr lang="en-IN" sz="2400" b="1" i="0" dirty="0">
                <a:solidFill>
                  <a:schemeClr val="accent1">
                    <a:lumMod val="75000"/>
                  </a:schemeClr>
                </a:solidFill>
                <a:effectLst/>
                <a:latin typeface="Times New Roman" panose="02020603050405020304" pitchFamily="18" charset="0"/>
                <a:cs typeface="Times New Roman" panose="02020603050405020304" pitchFamily="18" charset="0"/>
              </a:rPr>
              <a:t>quantitative data</a:t>
            </a:r>
            <a:r>
              <a:rPr lang="en-IN" sz="2400" b="1" dirty="0">
                <a:solidFill>
                  <a:srgbClr val="0D0D0D"/>
                </a:solidFill>
                <a:latin typeface="Times New Roman" panose="02020603050405020304" pitchFamily="18" charset="0"/>
                <a:cs typeface="Times New Roman" panose="02020603050405020304" pitchFamily="18" charset="0"/>
              </a:rPr>
              <a:t>, which are, in turn, used to </a:t>
            </a:r>
            <a:r>
              <a:rPr lang="en-US" sz="2400" b="1" dirty="0">
                <a:solidFill>
                  <a:srgbClr val="0D0D0D"/>
                </a:solidFill>
                <a:latin typeface="Times New Roman" panose="02020603050405020304" pitchFamily="18" charset="0"/>
                <a:cs typeface="Times New Roman" panose="02020603050405020304" pitchFamily="18" charset="0"/>
              </a:rPr>
              <a:t>identify strengths, areas for improvement, and any gaps between expected and actual performance;</a:t>
            </a:r>
          </a:p>
          <a:p>
            <a:pPr marL="342900" indent="-342900" algn="l">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This assists in </a:t>
            </a:r>
            <a:r>
              <a:rPr lang="en-US" sz="2400" b="1" dirty="0">
                <a:solidFill>
                  <a:schemeClr val="accent1">
                    <a:lumMod val="75000"/>
                  </a:schemeClr>
                </a:solidFill>
                <a:latin typeface="Times New Roman" panose="02020603050405020304" pitchFamily="18" charset="0"/>
                <a:cs typeface="Times New Roman" panose="02020603050405020304" pitchFamily="18" charset="0"/>
              </a:rPr>
              <a:t>informed decision making</a:t>
            </a:r>
            <a:r>
              <a:rPr lang="en-US" sz="2400" b="1" dirty="0">
                <a:solidFill>
                  <a:srgbClr val="0D0D0D"/>
                </a:solidFill>
                <a:latin typeface="Times New Roman" panose="02020603050405020304" pitchFamily="18" charset="0"/>
                <a:cs typeface="Times New Roman" panose="02020603050405020304" pitchFamily="18" charset="0"/>
              </a:rPr>
              <a:t>, about bonuses, rewards, to ensure merit basis, and helps set up a common benchmark for all employees to work towards;</a:t>
            </a:r>
          </a:p>
          <a:p>
            <a:pPr marL="342900" indent="-342900" algn="l">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This also helps bring about a boost in the </a:t>
            </a:r>
            <a:r>
              <a:rPr lang="en-US" sz="2400" b="1" dirty="0">
                <a:solidFill>
                  <a:schemeClr val="accent1">
                    <a:lumMod val="75000"/>
                  </a:schemeClr>
                </a:solidFill>
                <a:latin typeface="Times New Roman" panose="02020603050405020304" pitchFamily="18" charset="0"/>
                <a:cs typeface="Times New Roman" panose="02020603050405020304" pitchFamily="18" charset="0"/>
              </a:rPr>
              <a:t>morale</a:t>
            </a:r>
            <a:r>
              <a:rPr lang="en-US" sz="2400" b="1" dirty="0">
                <a:solidFill>
                  <a:srgbClr val="0D0D0D"/>
                </a:solidFill>
                <a:latin typeface="Times New Roman" panose="02020603050405020304" pitchFamily="18" charset="0"/>
                <a:cs typeface="Times New Roman" panose="02020603050405020304" pitchFamily="18" charset="0"/>
              </a:rPr>
              <a:t> of employees, and </a:t>
            </a:r>
            <a:r>
              <a:rPr lang="en-US" sz="2400" b="1" dirty="0">
                <a:solidFill>
                  <a:schemeClr val="accent1">
                    <a:lumMod val="75000"/>
                  </a:schemeClr>
                </a:solidFill>
                <a:latin typeface="Times New Roman" panose="02020603050405020304" pitchFamily="18" charset="0"/>
                <a:cs typeface="Times New Roman" panose="02020603050405020304" pitchFamily="18" charset="0"/>
              </a:rPr>
              <a:t>induces productivity by identifying inefficiencies</a:t>
            </a:r>
            <a:r>
              <a:rPr lang="en-US" sz="2400" b="1" dirty="0">
                <a:solidFill>
                  <a:srgbClr val="0D0D0D"/>
                </a:solidFill>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6800" y="26286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 y="335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998234" y="7334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00200" y="405286"/>
            <a:ext cx="6398034" cy="509114"/>
          </a:xfrm>
          <a:prstGeom prst="rect">
            <a:avLst/>
          </a:prstGeom>
        </p:spPr>
        <p:txBody>
          <a:bodyPr vert="horz" wrap="square" lIns="0" tIns="16510" rIns="0" bIns="0" rtlCol="0">
            <a:spAutoFit/>
          </a:bodyPr>
          <a:lstStyle/>
          <a:p>
            <a:pPr marL="12700" algn="ctr">
              <a:lnSpc>
                <a:spcPct val="100000"/>
              </a:lnSpc>
              <a:spcBef>
                <a:spcPts val="130"/>
              </a:spcBef>
            </a:pPr>
            <a:r>
              <a:rPr sz="3200" u="sng" spc="25" dirty="0">
                <a:solidFill>
                  <a:schemeClr val="accent3">
                    <a:lumMod val="75000"/>
                  </a:schemeClr>
                </a:solidFill>
                <a:latin typeface="Times New Roman" panose="02020603050405020304" pitchFamily="18" charset="0"/>
                <a:cs typeface="Times New Roman" panose="02020603050405020304" pitchFamily="18" charset="0"/>
              </a:rPr>
              <a:t>W</a:t>
            </a:r>
            <a:r>
              <a:rPr sz="3200" u="sng" spc="-20" dirty="0">
                <a:solidFill>
                  <a:schemeClr val="accent3">
                    <a:lumMod val="75000"/>
                  </a:schemeClr>
                </a:solidFill>
                <a:latin typeface="Times New Roman" panose="02020603050405020304" pitchFamily="18" charset="0"/>
                <a:cs typeface="Times New Roman" panose="02020603050405020304" pitchFamily="18" charset="0"/>
              </a:rPr>
              <a:t>H</a:t>
            </a:r>
            <a:r>
              <a:rPr sz="3200" u="sng" spc="20" dirty="0">
                <a:solidFill>
                  <a:schemeClr val="accent3">
                    <a:lumMod val="75000"/>
                  </a:schemeClr>
                </a:solidFill>
                <a:latin typeface="Times New Roman" panose="02020603050405020304" pitchFamily="18" charset="0"/>
                <a:cs typeface="Times New Roman" panose="02020603050405020304" pitchFamily="18" charset="0"/>
              </a:rPr>
              <a:t>O</a:t>
            </a:r>
            <a:r>
              <a:rPr sz="3200" u="sng" spc="-235" dirty="0">
                <a:solidFill>
                  <a:schemeClr val="accent3">
                    <a:lumMod val="75000"/>
                  </a:schemeClr>
                </a:solidFill>
                <a:latin typeface="Times New Roman" panose="02020603050405020304" pitchFamily="18" charset="0"/>
                <a:cs typeface="Times New Roman" panose="02020603050405020304" pitchFamily="18" charset="0"/>
              </a:rPr>
              <a:t> </a:t>
            </a:r>
            <a:r>
              <a:rPr sz="3200" u="sng" spc="-10" dirty="0">
                <a:solidFill>
                  <a:schemeClr val="accent3">
                    <a:lumMod val="75000"/>
                  </a:schemeClr>
                </a:solidFill>
                <a:latin typeface="Times New Roman" panose="02020603050405020304" pitchFamily="18" charset="0"/>
                <a:cs typeface="Times New Roman" panose="02020603050405020304" pitchFamily="18" charset="0"/>
              </a:rPr>
              <a:t>AR</a:t>
            </a:r>
            <a:r>
              <a:rPr sz="3200" u="sng" spc="15" dirty="0">
                <a:solidFill>
                  <a:schemeClr val="accent3">
                    <a:lumMod val="75000"/>
                  </a:schemeClr>
                </a:solidFill>
                <a:latin typeface="Times New Roman" panose="02020603050405020304" pitchFamily="18" charset="0"/>
                <a:cs typeface="Times New Roman" panose="02020603050405020304" pitchFamily="18" charset="0"/>
              </a:rPr>
              <a:t>E</a:t>
            </a:r>
            <a:r>
              <a:rPr sz="3200" u="sng" spc="-35" dirty="0">
                <a:solidFill>
                  <a:schemeClr val="accent3">
                    <a:lumMod val="75000"/>
                  </a:schemeClr>
                </a:solidFill>
                <a:latin typeface="Times New Roman" panose="02020603050405020304" pitchFamily="18" charset="0"/>
                <a:cs typeface="Times New Roman" panose="02020603050405020304" pitchFamily="18" charset="0"/>
              </a:rPr>
              <a:t> </a:t>
            </a:r>
            <a:r>
              <a:rPr sz="3200" u="sng" spc="-10" dirty="0">
                <a:solidFill>
                  <a:schemeClr val="accent3">
                    <a:lumMod val="75000"/>
                  </a:schemeClr>
                </a:solidFill>
                <a:latin typeface="Times New Roman" panose="02020603050405020304" pitchFamily="18" charset="0"/>
                <a:cs typeface="Times New Roman" panose="02020603050405020304" pitchFamily="18" charset="0"/>
              </a:rPr>
              <a:t>T</a:t>
            </a:r>
            <a:r>
              <a:rPr sz="3200" u="sng" spc="-15" dirty="0">
                <a:solidFill>
                  <a:schemeClr val="accent3">
                    <a:lumMod val="75000"/>
                  </a:schemeClr>
                </a:solidFill>
                <a:latin typeface="Times New Roman" panose="02020603050405020304" pitchFamily="18" charset="0"/>
                <a:cs typeface="Times New Roman" panose="02020603050405020304" pitchFamily="18" charset="0"/>
              </a:rPr>
              <a:t>H</a:t>
            </a:r>
            <a:r>
              <a:rPr sz="3200" u="sng" spc="15" dirty="0">
                <a:solidFill>
                  <a:schemeClr val="accent3">
                    <a:lumMod val="75000"/>
                  </a:schemeClr>
                </a:solidFill>
                <a:latin typeface="Times New Roman" panose="02020603050405020304" pitchFamily="18" charset="0"/>
                <a:cs typeface="Times New Roman" panose="02020603050405020304" pitchFamily="18" charset="0"/>
              </a:rPr>
              <a:t>E</a:t>
            </a:r>
            <a:r>
              <a:rPr sz="3200" u="sng" spc="-35" dirty="0">
                <a:solidFill>
                  <a:schemeClr val="accent3">
                    <a:lumMod val="75000"/>
                  </a:schemeClr>
                </a:solidFill>
                <a:latin typeface="Times New Roman" panose="02020603050405020304" pitchFamily="18" charset="0"/>
                <a:cs typeface="Times New Roman" panose="02020603050405020304" pitchFamily="18" charset="0"/>
              </a:rPr>
              <a:t> </a:t>
            </a:r>
            <a:r>
              <a:rPr sz="3200" u="sng" spc="-20" dirty="0">
                <a:solidFill>
                  <a:schemeClr val="accent3">
                    <a:lumMod val="75000"/>
                  </a:schemeClr>
                </a:solidFill>
                <a:latin typeface="Times New Roman" panose="02020603050405020304" pitchFamily="18" charset="0"/>
                <a:cs typeface="Times New Roman" panose="02020603050405020304" pitchFamily="18" charset="0"/>
              </a:rPr>
              <a:t>E</a:t>
            </a:r>
            <a:r>
              <a:rPr sz="3200" u="sng" spc="30" dirty="0">
                <a:solidFill>
                  <a:schemeClr val="accent3">
                    <a:lumMod val="75000"/>
                  </a:schemeClr>
                </a:solidFill>
                <a:latin typeface="Times New Roman" panose="02020603050405020304" pitchFamily="18" charset="0"/>
                <a:cs typeface="Times New Roman" panose="02020603050405020304" pitchFamily="18" charset="0"/>
              </a:rPr>
              <a:t>N</a:t>
            </a:r>
            <a:r>
              <a:rPr sz="3200" u="sng" spc="15" dirty="0">
                <a:solidFill>
                  <a:schemeClr val="accent3">
                    <a:lumMod val="75000"/>
                  </a:schemeClr>
                </a:solidFill>
                <a:latin typeface="Times New Roman" panose="02020603050405020304" pitchFamily="18" charset="0"/>
                <a:cs typeface="Times New Roman" panose="02020603050405020304" pitchFamily="18" charset="0"/>
              </a:rPr>
              <a:t>D</a:t>
            </a:r>
            <a:r>
              <a:rPr sz="3200" u="sng" spc="-45" dirty="0">
                <a:solidFill>
                  <a:schemeClr val="accent3">
                    <a:lumMod val="75000"/>
                  </a:schemeClr>
                </a:solidFill>
                <a:latin typeface="Times New Roman" panose="02020603050405020304" pitchFamily="18" charset="0"/>
                <a:cs typeface="Times New Roman" panose="02020603050405020304" pitchFamily="18" charset="0"/>
              </a:rPr>
              <a:t> </a:t>
            </a:r>
            <a:r>
              <a:rPr sz="3200" u="sng" dirty="0">
                <a:solidFill>
                  <a:schemeClr val="accent3">
                    <a:lumMod val="75000"/>
                  </a:schemeClr>
                </a:solidFill>
                <a:latin typeface="Times New Roman" panose="02020603050405020304" pitchFamily="18" charset="0"/>
                <a:cs typeface="Times New Roman" panose="02020603050405020304" pitchFamily="18" charset="0"/>
              </a:rPr>
              <a:t>U</a:t>
            </a:r>
            <a:r>
              <a:rPr sz="3200" u="sng" spc="10" dirty="0">
                <a:solidFill>
                  <a:schemeClr val="accent3">
                    <a:lumMod val="75000"/>
                  </a:schemeClr>
                </a:solidFill>
                <a:latin typeface="Times New Roman" panose="02020603050405020304" pitchFamily="18" charset="0"/>
                <a:cs typeface="Times New Roman" panose="02020603050405020304" pitchFamily="18" charset="0"/>
              </a:rPr>
              <a:t>S</a:t>
            </a:r>
            <a:r>
              <a:rPr sz="3200" u="sng" spc="-25" dirty="0">
                <a:solidFill>
                  <a:schemeClr val="accent3">
                    <a:lumMod val="75000"/>
                  </a:schemeClr>
                </a:solidFill>
                <a:latin typeface="Times New Roman" panose="02020603050405020304" pitchFamily="18" charset="0"/>
                <a:cs typeface="Times New Roman" panose="02020603050405020304" pitchFamily="18" charset="0"/>
              </a:rPr>
              <a:t>E</a:t>
            </a:r>
            <a:r>
              <a:rPr sz="3200" u="sng" spc="-10" dirty="0">
                <a:solidFill>
                  <a:schemeClr val="accent3">
                    <a:lumMod val="75000"/>
                  </a:schemeClr>
                </a:solidFill>
                <a:latin typeface="Times New Roman" panose="02020603050405020304" pitchFamily="18" charset="0"/>
                <a:cs typeface="Times New Roman" panose="02020603050405020304" pitchFamily="18" charset="0"/>
              </a:rPr>
              <a:t>R</a:t>
            </a:r>
            <a:r>
              <a:rPr sz="3200" u="sng" spc="5" dirty="0">
                <a:solidFill>
                  <a:schemeClr val="accent3">
                    <a:lumMod val="75000"/>
                  </a:schemeClr>
                </a:solidFill>
                <a:latin typeface="Times New Roman" panose="02020603050405020304" pitchFamily="18" charset="0"/>
                <a:cs typeface="Times New Roman" panose="02020603050405020304" pitchFamily="18" charset="0"/>
              </a:rPr>
              <a:t>S?</a:t>
            </a:r>
            <a:endParaRPr sz="3200" u="sng"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1A03E12-2C79-F33A-0B29-6D306EC2E090}"/>
              </a:ext>
            </a:extLst>
          </p:cNvPr>
          <p:cNvSpPr txBox="1"/>
          <p:nvPr/>
        </p:nvSpPr>
        <p:spPr>
          <a:xfrm>
            <a:off x="304800" y="1219200"/>
            <a:ext cx="9372600" cy="4893647"/>
          </a:xfrm>
          <a:prstGeom prst="rect">
            <a:avLst/>
          </a:prstGeom>
          <a:noFill/>
        </p:spPr>
        <p:txBody>
          <a:bodyPr wrap="square">
            <a:spAutoFit/>
          </a:bodyPr>
          <a:lstStyle/>
          <a:p>
            <a:pPr marL="342900" indent="-342900" algn="l">
              <a:buFont typeface="Arial" panose="020B0604020202020204" pitchFamily="34" charset="0"/>
              <a:buChar char="•"/>
            </a:pPr>
            <a:r>
              <a:rPr lang="en-IN" sz="2400" b="1" u="sng" dirty="0">
                <a:solidFill>
                  <a:schemeClr val="accent3">
                    <a:lumMod val="75000"/>
                  </a:schemeClr>
                </a:solidFill>
                <a:latin typeface="Times New Roman" panose="02020603050405020304" pitchFamily="18" charset="0"/>
                <a:cs typeface="Times New Roman" panose="02020603050405020304" pitchFamily="18" charset="0"/>
              </a:rPr>
              <a:t>EMPLOYER </a:t>
            </a:r>
            <a:r>
              <a:rPr lang="en-IN" sz="2400" b="1" u="sng" dirty="0" err="1">
                <a:solidFill>
                  <a:schemeClr val="accent3">
                    <a:lumMod val="75000"/>
                  </a:schemeClr>
                </a:solidFill>
                <a:latin typeface="Times New Roman" panose="02020603050405020304" pitchFamily="18" charset="0"/>
                <a:cs typeface="Times New Roman" panose="02020603050405020304" pitchFamily="18" charset="0"/>
              </a:rPr>
              <a:t>ie</a:t>
            </a:r>
            <a:r>
              <a:rPr lang="en-IN" sz="2400" b="1" u="sng" dirty="0">
                <a:solidFill>
                  <a:schemeClr val="accent3">
                    <a:lumMod val="75000"/>
                  </a:schemeClr>
                </a:solidFill>
                <a:latin typeface="Times New Roman" panose="02020603050405020304" pitchFamily="18" charset="0"/>
                <a:cs typeface="Times New Roman" panose="02020603050405020304" pitchFamily="18" charset="0"/>
              </a:rPr>
              <a:t>. THE ORGANISATION</a:t>
            </a:r>
            <a:r>
              <a:rPr lang="en-IN" sz="2400" b="1" dirty="0">
                <a:latin typeface="Times New Roman" panose="02020603050405020304" pitchFamily="18" charset="0"/>
                <a:cs typeface="Times New Roman" panose="02020603050405020304" pitchFamily="18" charset="0"/>
              </a:rPr>
              <a:t>: This analysis, is paid for and conducted by the employer for, identifying skill gaps, and manage talent development programmes. This is also used to analyse the amount of compensation to be given to the employees, and is also very much helpful in identifying potential leaders and key personnel for future leadership roles; </a:t>
            </a:r>
            <a:r>
              <a:rPr lang="en-US" sz="2400" b="1" dirty="0">
                <a:latin typeface="Times New Roman" panose="02020603050405020304" pitchFamily="18" charset="0"/>
                <a:cs typeface="Times New Roman" panose="02020603050405020304" pitchFamily="18" charset="0"/>
              </a:rPr>
              <a:t>Supervisors use data to recognize achievements and motivate their teams through rewards and recognition programs.</a:t>
            </a:r>
          </a:p>
          <a:p>
            <a:pPr algn="l"/>
            <a:r>
              <a:rPr lang="en-IN" sz="2400" b="1"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400" b="1" u="sng" dirty="0">
                <a:solidFill>
                  <a:schemeClr val="accent3">
                    <a:lumMod val="75000"/>
                  </a:schemeClr>
                </a:solidFill>
                <a:latin typeface="Times New Roman" panose="02020603050405020304" pitchFamily="18" charset="0"/>
                <a:cs typeface="Times New Roman" panose="02020603050405020304" pitchFamily="18" charset="0"/>
              </a:rPr>
              <a:t>EMPLOYEES</a:t>
            </a:r>
            <a:r>
              <a:rPr lang="en-IN" sz="2400" b="1" dirty="0">
                <a:solidFill>
                  <a:srgbClr val="0D0D0D"/>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Employees use performance data to understand their strengths, areas for improvement, and career progression opportunities. They rely on this analysis to seek feedback, set personal goals, and pursue learning and development opportunities.</a:t>
            </a:r>
            <a:endParaRPr lang="en-US" sz="2400" b="1"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86800" y="26286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 y="335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998234" y="7334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133600" y="405286"/>
            <a:ext cx="5715000" cy="509114"/>
          </a:xfrm>
          <a:prstGeom prst="rect">
            <a:avLst/>
          </a:prstGeom>
        </p:spPr>
        <p:txBody>
          <a:bodyPr vert="horz" wrap="square" lIns="0" tIns="16510" rIns="0" bIns="0" rtlCol="0">
            <a:spAutoFit/>
          </a:bodyPr>
          <a:lstStyle/>
          <a:p>
            <a:pPr marL="12700" algn="ctr">
              <a:lnSpc>
                <a:spcPct val="100000"/>
              </a:lnSpc>
              <a:spcBef>
                <a:spcPts val="130"/>
              </a:spcBef>
            </a:pPr>
            <a:r>
              <a:rPr sz="3200" u="sng" spc="25" dirty="0">
                <a:solidFill>
                  <a:schemeClr val="accent3">
                    <a:lumMod val="75000"/>
                  </a:schemeClr>
                </a:solidFill>
                <a:latin typeface="Times New Roman" panose="02020603050405020304" pitchFamily="18" charset="0"/>
                <a:cs typeface="Times New Roman" panose="02020603050405020304" pitchFamily="18" charset="0"/>
              </a:rPr>
              <a:t>W</a:t>
            </a:r>
            <a:r>
              <a:rPr sz="3200" u="sng" spc="-20" dirty="0">
                <a:solidFill>
                  <a:schemeClr val="accent3">
                    <a:lumMod val="75000"/>
                  </a:schemeClr>
                </a:solidFill>
                <a:latin typeface="Times New Roman" panose="02020603050405020304" pitchFamily="18" charset="0"/>
                <a:cs typeface="Times New Roman" panose="02020603050405020304" pitchFamily="18" charset="0"/>
              </a:rPr>
              <a:t>H</a:t>
            </a:r>
            <a:r>
              <a:rPr sz="3200" u="sng" spc="20" dirty="0">
                <a:solidFill>
                  <a:schemeClr val="accent3">
                    <a:lumMod val="75000"/>
                  </a:schemeClr>
                </a:solidFill>
                <a:latin typeface="Times New Roman" panose="02020603050405020304" pitchFamily="18" charset="0"/>
                <a:cs typeface="Times New Roman" panose="02020603050405020304" pitchFamily="18" charset="0"/>
              </a:rPr>
              <a:t>O</a:t>
            </a:r>
            <a:r>
              <a:rPr sz="3200" u="sng" spc="-235" dirty="0">
                <a:solidFill>
                  <a:schemeClr val="accent3">
                    <a:lumMod val="75000"/>
                  </a:schemeClr>
                </a:solidFill>
                <a:latin typeface="Times New Roman" panose="02020603050405020304" pitchFamily="18" charset="0"/>
                <a:cs typeface="Times New Roman" panose="02020603050405020304" pitchFamily="18" charset="0"/>
              </a:rPr>
              <a:t> </a:t>
            </a:r>
            <a:r>
              <a:rPr sz="3200" u="sng" spc="-10" dirty="0">
                <a:solidFill>
                  <a:schemeClr val="accent3">
                    <a:lumMod val="75000"/>
                  </a:schemeClr>
                </a:solidFill>
                <a:latin typeface="Times New Roman" panose="02020603050405020304" pitchFamily="18" charset="0"/>
                <a:cs typeface="Times New Roman" panose="02020603050405020304" pitchFamily="18" charset="0"/>
              </a:rPr>
              <a:t>AR</a:t>
            </a:r>
            <a:r>
              <a:rPr sz="3200" u="sng" spc="15" dirty="0">
                <a:solidFill>
                  <a:schemeClr val="accent3">
                    <a:lumMod val="75000"/>
                  </a:schemeClr>
                </a:solidFill>
                <a:latin typeface="Times New Roman" panose="02020603050405020304" pitchFamily="18" charset="0"/>
                <a:cs typeface="Times New Roman" panose="02020603050405020304" pitchFamily="18" charset="0"/>
              </a:rPr>
              <a:t>E</a:t>
            </a:r>
            <a:r>
              <a:rPr sz="3200" u="sng" spc="-35" dirty="0">
                <a:solidFill>
                  <a:schemeClr val="accent3">
                    <a:lumMod val="75000"/>
                  </a:schemeClr>
                </a:solidFill>
                <a:latin typeface="Times New Roman" panose="02020603050405020304" pitchFamily="18" charset="0"/>
                <a:cs typeface="Times New Roman" panose="02020603050405020304" pitchFamily="18" charset="0"/>
              </a:rPr>
              <a:t> </a:t>
            </a:r>
            <a:r>
              <a:rPr sz="3200" u="sng" spc="-10" dirty="0">
                <a:solidFill>
                  <a:schemeClr val="accent3">
                    <a:lumMod val="75000"/>
                  </a:schemeClr>
                </a:solidFill>
                <a:latin typeface="Times New Roman" panose="02020603050405020304" pitchFamily="18" charset="0"/>
                <a:cs typeface="Times New Roman" panose="02020603050405020304" pitchFamily="18" charset="0"/>
              </a:rPr>
              <a:t>T</a:t>
            </a:r>
            <a:r>
              <a:rPr sz="3200" u="sng" spc="-15" dirty="0">
                <a:solidFill>
                  <a:schemeClr val="accent3">
                    <a:lumMod val="75000"/>
                  </a:schemeClr>
                </a:solidFill>
                <a:latin typeface="Times New Roman" panose="02020603050405020304" pitchFamily="18" charset="0"/>
                <a:cs typeface="Times New Roman" panose="02020603050405020304" pitchFamily="18" charset="0"/>
              </a:rPr>
              <a:t>H</a:t>
            </a:r>
            <a:r>
              <a:rPr sz="3200" u="sng" spc="15" dirty="0">
                <a:solidFill>
                  <a:schemeClr val="accent3">
                    <a:lumMod val="75000"/>
                  </a:schemeClr>
                </a:solidFill>
                <a:latin typeface="Times New Roman" panose="02020603050405020304" pitchFamily="18" charset="0"/>
                <a:cs typeface="Times New Roman" panose="02020603050405020304" pitchFamily="18" charset="0"/>
              </a:rPr>
              <a:t>E</a:t>
            </a:r>
            <a:r>
              <a:rPr sz="3200" u="sng" spc="-35" dirty="0">
                <a:solidFill>
                  <a:schemeClr val="accent3">
                    <a:lumMod val="75000"/>
                  </a:schemeClr>
                </a:solidFill>
                <a:latin typeface="Times New Roman" panose="02020603050405020304" pitchFamily="18" charset="0"/>
                <a:cs typeface="Times New Roman" panose="02020603050405020304" pitchFamily="18" charset="0"/>
              </a:rPr>
              <a:t> </a:t>
            </a:r>
            <a:r>
              <a:rPr sz="3200" u="sng" spc="-20" dirty="0">
                <a:solidFill>
                  <a:schemeClr val="accent3">
                    <a:lumMod val="75000"/>
                  </a:schemeClr>
                </a:solidFill>
                <a:latin typeface="Times New Roman" panose="02020603050405020304" pitchFamily="18" charset="0"/>
                <a:cs typeface="Times New Roman" panose="02020603050405020304" pitchFamily="18" charset="0"/>
              </a:rPr>
              <a:t>E</a:t>
            </a:r>
            <a:r>
              <a:rPr sz="3200" u="sng" spc="30" dirty="0">
                <a:solidFill>
                  <a:schemeClr val="accent3">
                    <a:lumMod val="75000"/>
                  </a:schemeClr>
                </a:solidFill>
                <a:latin typeface="Times New Roman" panose="02020603050405020304" pitchFamily="18" charset="0"/>
                <a:cs typeface="Times New Roman" panose="02020603050405020304" pitchFamily="18" charset="0"/>
              </a:rPr>
              <a:t>N</a:t>
            </a:r>
            <a:r>
              <a:rPr sz="3200" u="sng" spc="15" dirty="0">
                <a:solidFill>
                  <a:schemeClr val="accent3">
                    <a:lumMod val="75000"/>
                  </a:schemeClr>
                </a:solidFill>
                <a:latin typeface="Times New Roman" panose="02020603050405020304" pitchFamily="18" charset="0"/>
                <a:cs typeface="Times New Roman" panose="02020603050405020304" pitchFamily="18" charset="0"/>
              </a:rPr>
              <a:t>D</a:t>
            </a:r>
            <a:r>
              <a:rPr sz="3200" u="sng" spc="-45" dirty="0">
                <a:solidFill>
                  <a:schemeClr val="accent3">
                    <a:lumMod val="75000"/>
                  </a:schemeClr>
                </a:solidFill>
                <a:latin typeface="Times New Roman" panose="02020603050405020304" pitchFamily="18" charset="0"/>
                <a:cs typeface="Times New Roman" panose="02020603050405020304" pitchFamily="18" charset="0"/>
              </a:rPr>
              <a:t> </a:t>
            </a:r>
            <a:r>
              <a:rPr sz="3200" u="sng" dirty="0">
                <a:solidFill>
                  <a:schemeClr val="accent3">
                    <a:lumMod val="75000"/>
                  </a:schemeClr>
                </a:solidFill>
                <a:latin typeface="Times New Roman" panose="02020603050405020304" pitchFamily="18" charset="0"/>
                <a:cs typeface="Times New Roman" panose="02020603050405020304" pitchFamily="18" charset="0"/>
              </a:rPr>
              <a:t>U</a:t>
            </a:r>
            <a:r>
              <a:rPr sz="3200" u="sng" spc="10" dirty="0">
                <a:solidFill>
                  <a:schemeClr val="accent3">
                    <a:lumMod val="75000"/>
                  </a:schemeClr>
                </a:solidFill>
                <a:latin typeface="Times New Roman" panose="02020603050405020304" pitchFamily="18" charset="0"/>
                <a:cs typeface="Times New Roman" panose="02020603050405020304" pitchFamily="18" charset="0"/>
              </a:rPr>
              <a:t>S</a:t>
            </a:r>
            <a:r>
              <a:rPr sz="3200" u="sng" spc="-25" dirty="0">
                <a:solidFill>
                  <a:schemeClr val="accent3">
                    <a:lumMod val="75000"/>
                  </a:schemeClr>
                </a:solidFill>
                <a:latin typeface="Times New Roman" panose="02020603050405020304" pitchFamily="18" charset="0"/>
                <a:cs typeface="Times New Roman" panose="02020603050405020304" pitchFamily="18" charset="0"/>
              </a:rPr>
              <a:t>E</a:t>
            </a:r>
            <a:r>
              <a:rPr sz="3200" u="sng" spc="-10" dirty="0">
                <a:solidFill>
                  <a:schemeClr val="accent3">
                    <a:lumMod val="75000"/>
                  </a:schemeClr>
                </a:solidFill>
                <a:latin typeface="Times New Roman" panose="02020603050405020304" pitchFamily="18" charset="0"/>
                <a:cs typeface="Times New Roman" panose="02020603050405020304" pitchFamily="18" charset="0"/>
              </a:rPr>
              <a:t>R</a:t>
            </a:r>
            <a:r>
              <a:rPr sz="3200" u="sng" spc="5" dirty="0">
                <a:solidFill>
                  <a:schemeClr val="accent3">
                    <a:lumMod val="75000"/>
                  </a:schemeClr>
                </a:solidFill>
                <a:latin typeface="Times New Roman" panose="02020603050405020304" pitchFamily="18" charset="0"/>
                <a:cs typeface="Times New Roman" panose="02020603050405020304" pitchFamily="18" charset="0"/>
              </a:rPr>
              <a:t>S?</a:t>
            </a:r>
            <a:endParaRPr sz="3200" u="sng"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B1A03E12-2C79-F33A-0B29-6D306EC2E090}"/>
              </a:ext>
            </a:extLst>
          </p:cNvPr>
          <p:cNvSpPr txBox="1"/>
          <p:nvPr/>
        </p:nvSpPr>
        <p:spPr>
          <a:xfrm>
            <a:off x="152400" y="1066800"/>
            <a:ext cx="10363200" cy="5262979"/>
          </a:xfrm>
          <a:prstGeom prst="rect">
            <a:avLst/>
          </a:prstGeom>
          <a:noFill/>
        </p:spPr>
        <p:txBody>
          <a:bodyPr wrap="square">
            <a:spAutoFit/>
          </a:bodyPr>
          <a:lstStyle/>
          <a:p>
            <a:pPr marL="342900" indent="-342900" algn="l">
              <a:buFont typeface="Arial" panose="020B0604020202020204" pitchFamily="34" charset="0"/>
              <a:buChar char="•"/>
            </a:pPr>
            <a:r>
              <a:rPr lang="en-IN" sz="2400" b="1" u="sng" dirty="0">
                <a:solidFill>
                  <a:schemeClr val="accent3">
                    <a:lumMod val="75000"/>
                  </a:schemeClr>
                </a:solidFill>
                <a:latin typeface="Times New Roman" panose="02020603050405020304" pitchFamily="18" charset="0"/>
                <a:cs typeface="Times New Roman" panose="02020603050405020304" pitchFamily="18" charset="0"/>
              </a:rPr>
              <a:t>OTHER ORGANISATIONS: </a:t>
            </a:r>
            <a:r>
              <a:rPr lang="en-IN" sz="2400" b="1" dirty="0">
                <a:solidFill>
                  <a:srgbClr val="0D0D0D"/>
                </a:solidFill>
                <a:latin typeface="Times New Roman" panose="02020603050405020304" pitchFamily="18" charset="0"/>
                <a:cs typeface="Times New Roman" panose="02020603050405020304" pitchFamily="18" charset="0"/>
              </a:rPr>
              <a:t>This is used by other organisations for two main purposes, </a:t>
            </a:r>
            <a:r>
              <a:rPr lang="en-IN" sz="2400" b="1" dirty="0" err="1">
                <a:solidFill>
                  <a:srgbClr val="0D0D0D"/>
                </a:solidFill>
                <a:latin typeface="Times New Roman" panose="02020603050405020304" pitchFamily="18" charset="0"/>
                <a:cs typeface="Times New Roman" panose="02020603050405020304" pitchFamily="18" charset="0"/>
              </a:rPr>
              <a:t>ie</a:t>
            </a:r>
            <a:r>
              <a:rPr lang="en-IN" sz="2400" b="1" dirty="0">
                <a:solidFill>
                  <a:srgbClr val="0D0D0D"/>
                </a:solidFill>
                <a:latin typeface="Times New Roman" panose="02020603050405020304" pitchFamily="18" charset="0"/>
                <a:cs typeface="Times New Roman" panose="02020603050405020304" pitchFamily="18" charset="0"/>
              </a:rPr>
              <a:t>. To set their own benchmarks, with respect to operations and performance, and the second being, to recruit people from the organisations in which such analysis is undertaken; </a:t>
            </a:r>
          </a:p>
          <a:p>
            <a:pPr algn="l"/>
            <a:endParaRPr lang="en-IN" sz="2400" b="1"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u="sng" dirty="0">
                <a:solidFill>
                  <a:schemeClr val="accent3">
                    <a:lumMod val="75000"/>
                  </a:schemeClr>
                </a:solidFill>
                <a:latin typeface="Times New Roman" panose="02020603050405020304" pitchFamily="18" charset="0"/>
                <a:cs typeface="Times New Roman" panose="02020603050405020304" pitchFamily="18" charset="0"/>
              </a:rPr>
              <a:t>SURVEY ORGANISATIONS: </a:t>
            </a:r>
            <a:r>
              <a:rPr lang="en-IN" sz="2400" b="1" dirty="0">
                <a:solidFill>
                  <a:srgbClr val="0D0D0D"/>
                </a:solidFill>
                <a:latin typeface="Times New Roman" panose="02020603050405020304" pitchFamily="18" charset="0"/>
                <a:cs typeface="Times New Roman" panose="02020603050405020304" pitchFamily="18" charset="0"/>
              </a:rPr>
              <a:t>Survey organisations mainly use this data to arrive at an industry average, of the level of productivity in a certain sector or group of companies;</a:t>
            </a:r>
          </a:p>
          <a:p>
            <a:pPr algn="l"/>
            <a:endParaRPr lang="en-IN" sz="2400" b="1"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u="sng" dirty="0">
                <a:solidFill>
                  <a:schemeClr val="accent3">
                    <a:lumMod val="75000"/>
                  </a:schemeClr>
                </a:solidFill>
                <a:latin typeface="Times New Roman" panose="02020603050405020304" pitchFamily="18" charset="0"/>
                <a:cs typeface="Times New Roman" panose="02020603050405020304" pitchFamily="18" charset="0"/>
              </a:rPr>
              <a:t>CONSULTANTS AND AUDITORS:</a:t>
            </a:r>
            <a:r>
              <a:rPr lang="en-IN" sz="2400" b="1" dirty="0">
                <a:solidFill>
                  <a:srgbClr val="0D0D0D"/>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Consultants use this data to provide strategic advice on improving organizational efficiency, culture, and employee engagement. External auditors may use employee data analysis to conduct performance audits, ensuring that organizational practices align with industry standards.</a:t>
            </a:r>
            <a:endParaRPr lang="en-US" sz="2400"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85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600200"/>
            <a:ext cx="2466974" cy="2971800"/>
          </a:xfrm>
          <a:prstGeom prst="rect">
            <a:avLst/>
          </a:prstGeom>
        </p:spPr>
      </p:pic>
      <p:sp>
        <p:nvSpPr>
          <p:cNvPr id="3" name="object 3"/>
          <p:cNvSpPr/>
          <p:nvPr/>
        </p:nvSpPr>
        <p:spPr>
          <a:xfrm>
            <a:off x="9305925" y="4178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3912" y="5512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772400" y="990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76200"/>
            <a:ext cx="8372475" cy="1121461"/>
          </a:xfrm>
          <a:prstGeom prst="rect">
            <a:avLst/>
          </a:prstGeom>
        </p:spPr>
        <p:txBody>
          <a:bodyPr vert="horz" wrap="square" lIns="0" tIns="13335" rIns="0" bIns="0" rtlCol="0">
            <a:spAutoFit/>
          </a:bodyPr>
          <a:lstStyle/>
          <a:p>
            <a:pPr marL="12700" algn="ctr">
              <a:lnSpc>
                <a:spcPct val="100000"/>
              </a:lnSpc>
              <a:spcBef>
                <a:spcPts val="105"/>
              </a:spcBef>
            </a:pP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spc="25" dirty="0">
                <a:solidFill>
                  <a:schemeClr val="accent3">
                    <a:lumMod val="75000"/>
                  </a:schemeClr>
                </a:solidFill>
                <a:latin typeface="Times New Roman" panose="02020603050405020304" pitchFamily="18" charset="0"/>
                <a:cs typeface="Times New Roman" panose="02020603050405020304" pitchFamily="18" charset="0"/>
              </a:rPr>
              <a:t>U</a:t>
            </a:r>
            <a:r>
              <a:rPr sz="3600" u="sng" dirty="0">
                <a:solidFill>
                  <a:schemeClr val="accent3">
                    <a:lumMod val="75000"/>
                  </a:schemeClr>
                </a:solidFill>
                <a:latin typeface="Times New Roman" panose="02020603050405020304" pitchFamily="18" charset="0"/>
                <a:cs typeface="Times New Roman" panose="02020603050405020304" pitchFamily="18" charset="0"/>
              </a:rPr>
              <a:t>R</a:t>
            </a:r>
            <a:r>
              <a:rPr sz="3600" u="sng" spc="5" dirty="0">
                <a:solidFill>
                  <a:schemeClr val="accent3">
                    <a:lumMod val="75000"/>
                  </a:schemeClr>
                </a:solidFill>
                <a:latin typeface="Times New Roman" panose="02020603050405020304" pitchFamily="18" charset="0"/>
                <a:cs typeface="Times New Roman" panose="02020603050405020304" pitchFamily="18" charset="0"/>
              </a:rPr>
              <a:t> </a:t>
            </a:r>
            <a:r>
              <a:rPr sz="3600" u="sng" spc="25" dirty="0">
                <a:solidFill>
                  <a:schemeClr val="accent3">
                    <a:lumMod val="75000"/>
                  </a:schemeClr>
                </a:solidFill>
                <a:latin typeface="Times New Roman" panose="02020603050405020304" pitchFamily="18" charset="0"/>
                <a:cs typeface="Times New Roman" panose="02020603050405020304" pitchFamily="18" charset="0"/>
              </a:rPr>
              <a:t>S</a:t>
            </a: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spc="25" dirty="0">
                <a:solidFill>
                  <a:schemeClr val="accent3">
                    <a:lumMod val="75000"/>
                  </a:schemeClr>
                </a:solidFill>
                <a:latin typeface="Times New Roman" panose="02020603050405020304" pitchFamily="18" charset="0"/>
                <a:cs typeface="Times New Roman" panose="02020603050405020304" pitchFamily="18" charset="0"/>
              </a:rPr>
              <a:t>LU</a:t>
            </a:r>
            <a:r>
              <a:rPr sz="3600" u="sng" spc="-35" dirty="0">
                <a:solidFill>
                  <a:schemeClr val="accent3">
                    <a:lumMod val="75000"/>
                  </a:schemeClr>
                </a:solidFill>
                <a:latin typeface="Times New Roman" panose="02020603050405020304" pitchFamily="18" charset="0"/>
                <a:cs typeface="Times New Roman" panose="02020603050405020304" pitchFamily="18" charset="0"/>
              </a:rPr>
              <a:t>T</a:t>
            </a:r>
            <a:r>
              <a:rPr sz="3600" u="sng" spc="-30" dirty="0">
                <a:solidFill>
                  <a:schemeClr val="accent3">
                    <a:lumMod val="75000"/>
                  </a:schemeClr>
                </a:solidFill>
                <a:latin typeface="Times New Roman" panose="02020603050405020304" pitchFamily="18" charset="0"/>
                <a:cs typeface="Times New Roman" panose="02020603050405020304" pitchFamily="18" charset="0"/>
              </a:rPr>
              <a:t>I</a:t>
            </a: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dirty="0">
                <a:solidFill>
                  <a:schemeClr val="accent3">
                    <a:lumMod val="75000"/>
                  </a:schemeClr>
                </a:solidFill>
                <a:latin typeface="Times New Roman" panose="02020603050405020304" pitchFamily="18" charset="0"/>
                <a:cs typeface="Times New Roman" panose="02020603050405020304" pitchFamily="18" charset="0"/>
              </a:rPr>
              <a:t>N</a:t>
            </a:r>
            <a:r>
              <a:rPr sz="3600" u="sng" spc="-345" dirty="0">
                <a:solidFill>
                  <a:schemeClr val="accent3">
                    <a:lumMod val="75000"/>
                  </a:schemeClr>
                </a:solidFill>
                <a:latin typeface="Times New Roman" panose="02020603050405020304" pitchFamily="18" charset="0"/>
                <a:cs typeface="Times New Roman" panose="02020603050405020304" pitchFamily="18" charset="0"/>
              </a:rPr>
              <a:t> </a:t>
            </a:r>
            <a:r>
              <a:rPr sz="3600" u="sng" spc="-35" dirty="0">
                <a:solidFill>
                  <a:schemeClr val="accent3">
                    <a:lumMod val="75000"/>
                  </a:schemeClr>
                </a:solidFill>
                <a:latin typeface="Times New Roman" panose="02020603050405020304" pitchFamily="18" charset="0"/>
                <a:cs typeface="Times New Roman" panose="02020603050405020304" pitchFamily="18" charset="0"/>
              </a:rPr>
              <a:t>A</a:t>
            </a:r>
            <a:r>
              <a:rPr sz="3600" u="sng" spc="-5" dirty="0">
                <a:solidFill>
                  <a:schemeClr val="accent3">
                    <a:lumMod val="75000"/>
                  </a:schemeClr>
                </a:solidFill>
                <a:latin typeface="Times New Roman" panose="02020603050405020304" pitchFamily="18" charset="0"/>
                <a:cs typeface="Times New Roman" panose="02020603050405020304" pitchFamily="18" charset="0"/>
              </a:rPr>
              <a:t>N</a:t>
            </a:r>
            <a:r>
              <a:rPr sz="3600" u="sng" dirty="0">
                <a:solidFill>
                  <a:schemeClr val="accent3">
                    <a:lumMod val="75000"/>
                  </a:schemeClr>
                </a:solidFill>
                <a:latin typeface="Times New Roman" panose="02020603050405020304" pitchFamily="18" charset="0"/>
                <a:cs typeface="Times New Roman" panose="02020603050405020304" pitchFamily="18" charset="0"/>
              </a:rPr>
              <a:t>D</a:t>
            </a:r>
            <a:r>
              <a:rPr sz="3600" u="sng" spc="35" dirty="0">
                <a:solidFill>
                  <a:schemeClr val="accent3">
                    <a:lumMod val="75000"/>
                  </a:schemeClr>
                </a:solidFill>
                <a:latin typeface="Times New Roman" panose="02020603050405020304" pitchFamily="18" charset="0"/>
                <a:cs typeface="Times New Roman" panose="02020603050405020304" pitchFamily="18" charset="0"/>
              </a:rPr>
              <a:t> </a:t>
            </a:r>
            <a:r>
              <a:rPr sz="3600" u="sng" spc="-30" dirty="0">
                <a:solidFill>
                  <a:schemeClr val="accent3">
                    <a:lumMod val="75000"/>
                  </a:schemeClr>
                </a:solidFill>
                <a:latin typeface="Times New Roman" panose="02020603050405020304" pitchFamily="18" charset="0"/>
                <a:cs typeface="Times New Roman" panose="02020603050405020304" pitchFamily="18" charset="0"/>
              </a:rPr>
              <a:t>I</a:t>
            </a:r>
            <a:r>
              <a:rPr sz="3600" u="sng" spc="-35" dirty="0">
                <a:solidFill>
                  <a:schemeClr val="accent3">
                    <a:lumMod val="75000"/>
                  </a:schemeClr>
                </a:solidFill>
                <a:latin typeface="Times New Roman" panose="02020603050405020304" pitchFamily="18" charset="0"/>
                <a:cs typeface="Times New Roman" panose="02020603050405020304" pitchFamily="18" charset="0"/>
              </a:rPr>
              <a:t>T</a:t>
            </a:r>
            <a:r>
              <a:rPr sz="3600" u="sng" dirty="0">
                <a:solidFill>
                  <a:schemeClr val="accent3">
                    <a:lumMod val="75000"/>
                  </a:schemeClr>
                </a:solidFill>
                <a:latin typeface="Times New Roman" panose="02020603050405020304" pitchFamily="18" charset="0"/>
                <a:cs typeface="Times New Roman" panose="02020603050405020304" pitchFamily="18" charset="0"/>
              </a:rPr>
              <a:t>S</a:t>
            </a:r>
            <a:r>
              <a:rPr sz="3600" u="sng" spc="60" dirty="0">
                <a:solidFill>
                  <a:schemeClr val="accent3">
                    <a:lumMod val="75000"/>
                  </a:schemeClr>
                </a:solidFill>
                <a:latin typeface="Times New Roman" panose="02020603050405020304" pitchFamily="18" charset="0"/>
                <a:cs typeface="Times New Roman" panose="02020603050405020304" pitchFamily="18" charset="0"/>
              </a:rPr>
              <a:t> </a:t>
            </a:r>
            <a:r>
              <a:rPr sz="3600" u="sng" spc="-295" dirty="0">
                <a:solidFill>
                  <a:schemeClr val="accent3">
                    <a:lumMod val="75000"/>
                  </a:schemeClr>
                </a:solidFill>
                <a:latin typeface="Times New Roman" panose="02020603050405020304" pitchFamily="18" charset="0"/>
                <a:cs typeface="Times New Roman" panose="02020603050405020304" pitchFamily="18" charset="0"/>
              </a:rPr>
              <a:t>V</a:t>
            </a:r>
            <a:r>
              <a:rPr sz="3600" u="sng" spc="-35" dirty="0">
                <a:solidFill>
                  <a:schemeClr val="accent3">
                    <a:lumMod val="75000"/>
                  </a:schemeClr>
                </a:solidFill>
                <a:latin typeface="Times New Roman" panose="02020603050405020304" pitchFamily="18" charset="0"/>
                <a:cs typeface="Times New Roman" panose="02020603050405020304" pitchFamily="18" charset="0"/>
              </a:rPr>
              <a:t>A</a:t>
            </a:r>
            <a:r>
              <a:rPr sz="3600" u="sng" spc="25" dirty="0">
                <a:solidFill>
                  <a:schemeClr val="accent3">
                    <a:lumMod val="75000"/>
                  </a:schemeClr>
                </a:solidFill>
                <a:latin typeface="Times New Roman" panose="02020603050405020304" pitchFamily="18" charset="0"/>
                <a:cs typeface="Times New Roman" panose="02020603050405020304" pitchFamily="18" charset="0"/>
              </a:rPr>
              <a:t>LU</a:t>
            </a:r>
            <a:r>
              <a:rPr sz="3600" u="sng" dirty="0">
                <a:solidFill>
                  <a:schemeClr val="accent3">
                    <a:lumMod val="75000"/>
                  </a:schemeClr>
                </a:solidFill>
                <a:latin typeface="Times New Roman" panose="02020603050405020304" pitchFamily="18" charset="0"/>
                <a:cs typeface="Times New Roman" panose="02020603050405020304" pitchFamily="18" charset="0"/>
              </a:rPr>
              <a:t>E</a:t>
            </a:r>
            <a:r>
              <a:rPr sz="3600" u="sng" spc="-65" dirty="0">
                <a:solidFill>
                  <a:schemeClr val="accent3">
                    <a:lumMod val="75000"/>
                  </a:schemeClr>
                </a:solidFill>
                <a:latin typeface="Times New Roman" panose="02020603050405020304" pitchFamily="18" charset="0"/>
                <a:cs typeface="Times New Roman" panose="02020603050405020304" pitchFamily="18" charset="0"/>
              </a:rPr>
              <a:t> </a:t>
            </a:r>
            <a:r>
              <a:rPr sz="3600" u="sng" spc="-15" dirty="0">
                <a:solidFill>
                  <a:schemeClr val="accent3">
                    <a:lumMod val="75000"/>
                  </a:schemeClr>
                </a:solidFill>
                <a:latin typeface="Times New Roman" panose="02020603050405020304" pitchFamily="18" charset="0"/>
                <a:cs typeface="Times New Roman" panose="02020603050405020304" pitchFamily="18" charset="0"/>
              </a:rPr>
              <a:t>P</a:t>
            </a:r>
            <a:r>
              <a:rPr sz="3600" u="sng" spc="-30" dirty="0">
                <a:solidFill>
                  <a:schemeClr val="accent3">
                    <a:lumMod val="75000"/>
                  </a:schemeClr>
                </a:solidFill>
                <a:latin typeface="Times New Roman" panose="02020603050405020304" pitchFamily="18" charset="0"/>
                <a:cs typeface="Times New Roman" panose="02020603050405020304" pitchFamily="18" charset="0"/>
              </a:rPr>
              <a:t>R</a:t>
            </a: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spc="-15" dirty="0">
                <a:solidFill>
                  <a:schemeClr val="accent3">
                    <a:lumMod val="75000"/>
                  </a:schemeClr>
                </a:solidFill>
                <a:latin typeface="Times New Roman" panose="02020603050405020304" pitchFamily="18" charset="0"/>
                <a:cs typeface="Times New Roman" panose="02020603050405020304" pitchFamily="18" charset="0"/>
              </a:rPr>
              <a:t>P</a:t>
            </a: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spc="25" dirty="0">
                <a:solidFill>
                  <a:schemeClr val="accent3">
                    <a:lumMod val="75000"/>
                  </a:schemeClr>
                </a:solidFill>
                <a:latin typeface="Times New Roman" panose="02020603050405020304" pitchFamily="18" charset="0"/>
                <a:cs typeface="Times New Roman" panose="02020603050405020304" pitchFamily="18" charset="0"/>
              </a:rPr>
              <a:t>S</a:t>
            </a:r>
            <a:r>
              <a:rPr sz="3600" u="sng" spc="-30" dirty="0">
                <a:solidFill>
                  <a:schemeClr val="accent3">
                    <a:lumMod val="75000"/>
                  </a:schemeClr>
                </a:solidFill>
                <a:latin typeface="Times New Roman" panose="02020603050405020304" pitchFamily="18" charset="0"/>
                <a:cs typeface="Times New Roman" panose="02020603050405020304" pitchFamily="18" charset="0"/>
              </a:rPr>
              <a:t>I</a:t>
            </a:r>
            <a:r>
              <a:rPr sz="3600" u="sng" spc="-35" dirty="0">
                <a:solidFill>
                  <a:schemeClr val="accent3">
                    <a:lumMod val="75000"/>
                  </a:schemeClr>
                </a:solidFill>
                <a:latin typeface="Times New Roman" panose="02020603050405020304" pitchFamily="18" charset="0"/>
                <a:cs typeface="Times New Roman" panose="02020603050405020304" pitchFamily="18" charset="0"/>
              </a:rPr>
              <a:t>T</a:t>
            </a:r>
            <a:r>
              <a:rPr sz="3600" u="sng" spc="-30" dirty="0">
                <a:solidFill>
                  <a:schemeClr val="accent3">
                    <a:lumMod val="75000"/>
                  </a:schemeClr>
                </a:solidFill>
                <a:latin typeface="Times New Roman" panose="02020603050405020304" pitchFamily="18" charset="0"/>
                <a:cs typeface="Times New Roman" panose="02020603050405020304" pitchFamily="18" charset="0"/>
              </a:rPr>
              <a:t>I</a:t>
            </a:r>
            <a:r>
              <a:rPr sz="3600" u="sng" spc="10" dirty="0">
                <a:solidFill>
                  <a:schemeClr val="accent3">
                    <a:lumMod val="75000"/>
                  </a:schemeClr>
                </a:solidFill>
                <a:latin typeface="Times New Roman" panose="02020603050405020304" pitchFamily="18" charset="0"/>
                <a:cs typeface="Times New Roman" panose="02020603050405020304" pitchFamily="18" charset="0"/>
              </a:rPr>
              <a:t>O</a:t>
            </a:r>
            <a:r>
              <a:rPr sz="3600" u="sng" dirty="0">
                <a:solidFill>
                  <a:schemeClr val="accent3">
                    <a:lumMod val="75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61A4BA5E-3935-6F1F-C905-BD4C5B7BF329}"/>
              </a:ext>
            </a:extLst>
          </p:cNvPr>
          <p:cNvSpPr txBox="1"/>
          <p:nvPr/>
        </p:nvSpPr>
        <p:spPr>
          <a:xfrm>
            <a:off x="2718236" y="1290221"/>
            <a:ext cx="8635182" cy="5262979"/>
          </a:xfrm>
          <a:prstGeom prst="rect">
            <a:avLst/>
          </a:prstGeom>
          <a:noFill/>
        </p:spPr>
        <p:txBody>
          <a:bodyPr wrap="square">
            <a:spAutoFit/>
          </a:bodyPr>
          <a:lstStyle/>
          <a:p>
            <a:pPr marL="342900" indent="-342900">
              <a:buFont typeface="Arial" panose="020B0604020202020204" pitchFamily="34" charset="0"/>
              <a:buChar char="•"/>
            </a:pPr>
            <a:r>
              <a:rPr lang="en-IN" sz="2400" b="1" dirty="0">
                <a:solidFill>
                  <a:schemeClr val="accent5">
                    <a:lumMod val="75000"/>
                  </a:schemeClr>
                </a:solidFill>
                <a:latin typeface="Times New Roman" panose="02020603050405020304" pitchFamily="18" charset="0"/>
                <a:cs typeface="Times New Roman" panose="02020603050405020304" pitchFamily="18" charset="0"/>
              </a:rPr>
              <a:t>Conditional Formatting:</a:t>
            </a:r>
            <a:r>
              <a:rPr lang="en-IN" sz="2400" b="1" dirty="0">
                <a:latin typeface="Times New Roman" panose="02020603050405020304" pitchFamily="18" charset="0"/>
                <a:cs typeface="Times New Roman" panose="02020603050405020304" pitchFamily="18" charset="0"/>
              </a:rPr>
              <a:t> To identify the missing values and remove the blank spaces, by shading the blank areas.</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solidFill>
                  <a:schemeClr val="accent5">
                    <a:lumMod val="75000"/>
                  </a:schemeClr>
                </a:solidFill>
                <a:latin typeface="Times New Roman" panose="02020603050405020304" pitchFamily="18" charset="0"/>
                <a:cs typeface="Times New Roman" panose="02020603050405020304" pitchFamily="18" charset="0"/>
              </a:rPr>
              <a:t>Filtering:</a:t>
            </a:r>
            <a:r>
              <a:rPr lang="en-IN" sz="2400" b="1" dirty="0">
                <a:latin typeface="Times New Roman" panose="02020603050405020304" pitchFamily="18" charset="0"/>
                <a:cs typeface="Times New Roman" panose="02020603050405020304" pitchFamily="18" charset="0"/>
              </a:rPr>
              <a:t> To filter out or to remove the identified missing values, by utilising filter function.</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solidFill>
                  <a:schemeClr val="accent5">
                    <a:lumMod val="75000"/>
                  </a:schemeClr>
                </a:solidFill>
                <a:latin typeface="Times New Roman" panose="02020603050405020304" pitchFamily="18" charset="0"/>
                <a:cs typeface="Times New Roman" panose="02020603050405020304" pitchFamily="18" charset="0"/>
              </a:rPr>
              <a:t>Formulas:</a:t>
            </a:r>
            <a:r>
              <a:rPr lang="en-IN" sz="2400" b="1" dirty="0">
                <a:latin typeface="Times New Roman" panose="02020603050405020304" pitchFamily="18" charset="0"/>
                <a:cs typeface="Times New Roman" panose="02020603050405020304" pitchFamily="18" charset="0"/>
              </a:rPr>
              <a:t> To convert employee rating points to employee performance levels by using functions IFS and TRUE.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solidFill>
                  <a:schemeClr val="accent5">
                    <a:lumMod val="75000"/>
                  </a:schemeClr>
                </a:solidFill>
                <a:latin typeface="Times New Roman" panose="02020603050405020304" pitchFamily="18" charset="0"/>
                <a:cs typeface="Times New Roman" panose="02020603050405020304" pitchFamily="18" charset="0"/>
              </a:rPr>
              <a:t>Pivot Table:</a:t>
            </a:r>
            <a:r>
              <a:rPr lang="en-IN" sz="2400" b="1" dirty="0">
                <a:latin typeface="Times New Roman" panose="02020603050405020304" pitchFamily="18" charset="0"/>
                <a:cs typeface="Times New Roman" panose="02020603050405020304" pitchFamily="18" charset="0"/>
              </a:rPr>
              <a:t> To summarize the required data by using a few datasets such as, Gender code, Performance levels, Business units and the First name.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solidFill>
                  <a:schemeClr val="accent5">
                    <a:lumMod val="75000"/>
                  </a:schemeClr>
                </a:solidFill>
                <a:latin typeface="Times New Roman" panose="02020603050405020304" pitchFamily="18" charset="0"/>
                <a:cs typeface="Times New Roman" panose="02020603050405020304" pitchFamily="18" charset="0"/>
              </a:rPr>
              <a:t>Graphs:</a:t>
            </a:r>
            <a:r>
              <a:rPr lang="en-IN" sz="2400" b="1" dirty="0">
                <a:latin typeface="Times New Roman" panose="02020603050405020304" pitchFamily="18" charset="0"/>
                <a:cs typeface="Times New Roman" panose="02020603050405020304" pitchFamily="18" charset="0"/>
              </a:rPr>
              <a:t> Pictorial representation of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76200"/>
            <a:ext cx="10681335" cy="758190"/>
          </a:xfrm>
        </p:spPr>
        <p:txBody>
          <a:bodyPr/>
          <a:lstStyle/>
          <a:p>
            <a:pPr algn="ctr"/>
            <a:r>
              <a:rPr lang="en-IN" u="sng" dirty="0">
                <a:solidFill>
                  <a:schemeClr val="accent3">
                    <a:lumMod val="75000"/>
                  </a:schemeClr>
                </a:solidFill>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98C35447-6496-4A39-4BB7-5BDB6AA52DB0}"/>
              </a:ext>
            </a:extLst>
          </p:cNvPr>
          <p:cNvSpPr txBox="1"/>
          <p:nvPr/>
        </p:nvSpPr>
        <p:spPr>
          <a:xfrm>
            <a:off x="381000" y="1143000"/>
            <a:ext cx="9601200" cy="4893647"/>
          </a:xfrm>
          <a:prstGeom prst="rect">
            <a:avLst/>
          </a:prstGeom>
          <a:noFill/>
        </p:spPr>
        <p:txBody>
          <a:bodyPr wrap="square">
            <a:sp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Employee Dataset</a:t>
            </a:r>
            <a:r>
              <a:rPr lang="en-IN" sz="2400" b="1" dirty="0">
                <a:latin typeface="Times New Roman" panose="02020603050405020304" pitchFamily="18" charset="0"/>
                <a:cs typeface="Times New Roman" panose="02020603050405020304" pitchFamily="18" charset="0"/>
              </a:rPr>
              <a:t> – Kaggle which contained 26 features, out of which only 9 features were taken into consideration. These features are as follows:</a:t>
            </a:r>
          </a:p>
          <a:p>
            <a:endParaRPr lang="en-IN"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Employee ID number.</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First name and Last name of the Employee.</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Employment type.</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Performance Level.</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Employee Rating.</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Gender.</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Business Unit.</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Performance scores.</a:t>
            </a: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Employee classification type.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1266</Words>
  <Application>Microsoft Office PowerPoint</Application>
  <PresentationFormat>Widescreen</PresentationFormat>
  <Paragraphs>131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CONCLUSION</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Subasri V S</cp:lastModifiedBy>
  <cp:revision>88</cp:revision>
  <dcterms:created xsi:type="dcterms:W3CDTF">2024-03-29T15:07:22Z</dcterms:created>
  <dcterms:modified xsi:type="dcterms:W3CDTF">2024-08-31T19:03:26Z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